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6"/>
  </p:notesMasterIdLst>
  <p:sldIdLst>
    <p:sldId id="261" r:id="rId2"/>
    <p:sldId id="259" r:id="rId3"/>
    <p:sldId id="260" r:id="rId4"/>
    <p:sldId id="278" r:id="rId5"/>
    <p:sldId id="263" r:id="rId6"/>
    <p:sldId id="272" r:id="rId7"/>
    <p:sldId id="288" r:id="rId8"/>
    <p:sldId id="273" r:id="rId9"/>
    <p:sldId id="274" r:id="rId10"/>
    <p:sldId id="264" r:id="rId11"/>
    <p:sldId id="282" r:id="rId12"/>
    <p:sldId id="270" r:id="rId13"/>
    <p:sldId id="283" r:id="rId14"/>
    <p:sldId id="285" r:id="rId15"/>
    <p:sldId id="287" r:id="rId16"/>
    <p:sldId id="286" r:id="rId17"/>
    <p:sldId id="292" r:id="rId18"/>
    <p:sldId id="293" r:id="rId19"/>
    <p:sldId id="294" r:id="rId20"/>
    <p:sldId id="290" r:id="rId21"/>
    <p:sldId id="291" r:id="rId22"/>
    <p:sldId id="295" r:id="rId23"/>
    <p:sldId id="280" r:id="rId24"/>
    <p:sldId id="279" r:id="rId25"/>
    <p:sldId id="284" r:id="rId26"/>
    <p:sldId id="296" r:id="rId27"/>
    <p:sldId id="297" r:id="rId28"/>
    <p:sldId id="299" r:id="rId29"/>
    <p:sldId id="298" r:id="rId30"/>
    <p:sldId id="267" r:id="rId31"/>
    <p:sldId id="265" r:id="rId32"/>
    <p:sldId id="269" r:id="rId33"/>
    <p:sldId id="277" r:id="rId34"/>
    <p:sldId id="276" r:id="rId3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8" autoAdjust="0"/>
    <p:restoredTop sz="97538" autoAdjust="0"/>
  </p:normalViewPr>
  <p:slideViewPr>
    <p:cSldViewPr>
      <p:cViewPr varScale="1">
        <p:scale>
          <a:sx n="46" d="100"/>
          <a:sy n="46" d="100"/>
        </p:scale>
        <p:origin x="-91" y="-245"/>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13A104-26DB-46C0-BCBC-87EA391B4C3B}" type="datetimeFigureOut">
              <a:rPr lang="it-IT" smtClean="0"/>
              <a:pPr/>
              <a:t>01/10/2011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3D1E68-01DB-4386-8E3C-987CD5EFEFB4}"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F3D1E68-01DB-4386-8E3C-987CD5EFEFB4}" type="slidenum">
              <a:rPr lang="it-IT" smtClean="0"/>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err="1" smtClean="0"/>
              <a:t>This</a:t>
            </a:r>
            <a:r>
              <a:rPr lang="it-IT" dirty="0" smtClean="0"/>
              <a:t> </a:t>
            </a:r>
            <a:r>
              <a:rPr lang="it-IT" dirty="0" err="1" smtClean="0"/>
              <a:t>is</a:t>
            </a:r>
            <a:r>
              <a:rPr lang="it-IT" dirty="0" smtClean="0"/>
              <a:t> </a:t>
            </a:r>
            <a:r>
              <a:rPr lang="it-IT" dirty="0" err="1" smtClean="0"/>
              <a:t>my</a:t>
            </a:r>
            <a:r>
              <a:rPr lang="it-IT" dirty="0" smtClean="0"/>
              <a:t> TOP</a:t>
            </a:r>
            <a:r>
              <a:rPr lang="it-IT" baseline="0" dirty="0" smtClean="0"/>
              <a:t> 10 </a:t>
            </a:r>
            <a:r>
              <a:rPr lang="it-IT" baseline="0" dirty="0" err="1" smtClean="0"/>
              <a:t>daily</a:t>
            </a:r>
            <a:r>
              <a:rPr lang="it-IT" baseline="0" dirty="0" smtClean="0"/>
              <a:t> </a:t>
            </a:r>
            <a:r>
              <a:rPr lang="it-IT" baseline="0" dirty="0" err="1" smtClean="0"/>
              <a:t>check</a:t>
            </a:r>
            <a:r>
              <a:rPr lang="it-IT" baseline="0" dirty="0" smtClean="0"/>
              <a:t> </a:t>
            </a:r>
            <a:r>
              <a:rPr lang="it-IT" baseline="0" dirty="0" err="1" smtClean="0"/>
              <a:t>list</a:t>
            </a:r>
            <a:r>
              <a:rPr lang="it-IT" baseline="0" dirty="0" smtClean="0"/>
              <a:t>. </a:t>
            </a:r>
          </a:p>
          <a:p>
            <a:r>
              <a:rPr lang="it-IT" baseline="0" dirty="0" smtClean="0"/>
              <a:t>I’</a:t>
            </a:r>
            <a:r>
              <a:rPr lang="it-IT" baseline="0" dirty="0" err="1" smtClean="0"/>
              <a:t>ll</a:t>
            </a:r>
            <a:r>
              <a:rPr lang="it-IT" baseline="0" dirty="0" smtClean="0"/>
              <a:t> show </a:t>
            </a:r>
            <a:r>
              <a:rPr lang="it-IT" baseline="0" dirty="0" err="1" smtClean="0"/>
              <a:t>you</a:t>
            </a:r>
            <a:r>
              <a:rPr lang="it-IT" baseline="0" dirty="0" smtClean="0"/>
              <a:t> </a:t>
            </a:r>
            <a:r>
              <a:rPr lang="it-IT" baseline="0" dirty="0" err="1" smtClean="0"/>
              <a:t>each</a:t>
            </a:r>
            <a:r>
              <a:rPr lang="it-IT" baseline="0" dirty="0" smtClean="0"/>
              <a:t> </a:t>
            </a:r>
            <a:r>
              <a:rPr lang="it-IT" baseline="0" dirty="0" err="1" smtClean="0"/>
              <a:t>point</a:t>
            </a:r>
            <a:r>
              <a:rPr lang="it-IT" baseline="0" dirty="0" smtClean="0"/>
              <a:t> </a:t>
            </a:r>
            <a:r>
              <a:rPr lang="it-IT" baseline="0" dirty="0" err="1" smtClean="0"/>
              <a:t>starting</a:t>
            </a:r>
            <a:r>
              <a:rPr lang="it-IT" baseline="0" dirty="0" smtClean="0"/>
              <a:t> </a:t>
            </a:r>
            <a:r>
              <a:rPr lang="it-IT" baseline="0" dirty="0" err="1" smtClean="0"/>
              <a:t>from</a:t>
            </a:r>
            <a:r>
              <a:rPr lang="it-IT" baseline="0" dirty="0" smtClean="0"/>
              <a:t> “Job </a:t>
            </a:r>
            <a:r>
              <a:rPr lang="it-IT" baseline="0" dirty="0" err="1" smtClean="0"/>
              <a:t>Activity</a:t>
            </a:r>
            <a:r>
              <a:rPr lang="it-IT" baseline="0" dirty="0" smtClean="0"/>
              <a:t>”</a:t>
            </a:r>
            <a:endParaRPr lang="it-IT" dirty="0"/>
          </a:p>
        </p:txBody>
      </p:sp>
      <p:sp>
        <p:nvSpPr>
          <p:cNvPr id="4" name="Segnaposto numero diapositiva 3"/>
          <p:cNvSpPr>
            <a:spLocks noGrp="1"/>
          </p:cNvSpPr>
          <p:nvPr>
            <p:ph type="sldNum" sz="quarter" idx="10"/>
          </p:nvPr>
        </p:nvSpPr>
        <p:spPr/>
        <p:txBody>
          <a:bodyPr/>
          <a:lstStyle/>
          <a:p>
            <a:fld id="{7F3D1E68-01DB-4386-8E3C-987CD5EFEFB4}" type="slidenum">
              <a:rPr lang="it-IT" smtClean="0"/>
              <a:pPr/>
              <a:t>10</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“Jobs </a:t>
            </a:r>
            <a:r>
              <a:rPr lang="it-IT" dirty="0" err="1" smtClean="0"/>
              <a:t>activity</a:t>
            </a:r>
            <a:r>
              <a:rPr lang="it-IT" dirty="0" smtClean="0"/>
              <a:t>” </a:t>
            </a:r>
            <a:r>
              <a:rPr lang="it-IT" dirty="0" err="1" smtClean="0"/>
              <a:t>is</a:t>
            </a:r>
            <a:r>
              <a:rPr lang="it-IT" dirty="0" smtClean="0"/>
              <a:t> the first </a:t>
            </a:r>
            <a:r>
              <a:rPr lang="it-IT" dirty="0" err="1" smtClean="0"/>
              <a:t>check</a:t>
            </a:r>
            <a:r>
              <a:rPr lang="it-IT" baseline="0" dirty="0" smtClean="0"/>
              <a:t> </a:t>
            </a:r>
            <a:r>
              <a:rPr lang="it-IT" baseline="0" dirty="0" err="1" smtClean="0"/>
              <a:t>of</a:t>
            </a:r>
            <a:r>
              <a:rPr lang="it-IT" baseline="0" dirty="0" smtClean="0"/>
              <a:t> </a:t>
            </a:r>
            <a:r>
              <a:rPr lang="it-IT" baseline="0" dirty="0" err="1" smtClean="0"/>
              <a:t>my</a:t>
            </a:r>
            <a:r>
              <a:rPr lang="it-IT" baseline="0" dirty="0" smtClean="0"/>
              <a:t> </a:t>
            </a:r>
            <a:r>
              <a:rPr lang="it-IT" baseline="0" dirty="0" err="1" smtClean="0"/>
              <a:t>list</a:t>
            </a:r>
            <a:r>
              <a:rPr lang="it-IT" baseline="0" dirty="0" smtClean="0"/>
              <a:t>. </a:t>
            </a:r>
            <a:r>
              <a:rPr lang="it-IT" baseline="0" dirty="0" err="1" smtClean="0"/>
              <a:t>When</a:t>
            </a:r>
            <a:r>
              <a:rPr lang="it-IT" baseline="0" dirty="0" smtClean="0"/>
              <a:t> </a:t>
            </a:r>
            <a:r>
              <a:rPr lang="it-IT" baseline="0" dirty="0" err="1" smtClean="0"/>
              <a:t>something</a:t>
            </a:r>
            <a:r>
              <a:rPr lang="it-IT" baseline="0" dirty="0" smtClean="0"/>
              <a:t> </a:t>
            </a:r>
            <a:r>
              <a:rPr lang="it-IT" baseline="0" dirty="0" err="1" smtClean="0"/>
              <a:t>usually</a:t>
            </a:r>
            <a:r>
              <a:rPr lang="it-IT" baseline="0" dirty="0" smtClean="0"/>
              <a:t> </a:t>
            </a:r>
            <a:r>
              <a:rPr lang="it-IT" baseline="0" dirty="0" err="1" smtClean="0"/>
              <a:t>gets</a:t>
            </a:r>
            <a:r>
              <a:rPr lang="it-IT" baseline="0" dirty="0" smtClean="0"/>
              <a:t> wrong … some SQL Jobs </a:t>
            </a:r>
            <a:r>
              <a:rPr lang="it-IT" baseline="0" dirty="0" err="1" smtClean="0"/>
              <a:t>have</a:t>
            </a:r>
            <a:r>
              <a:rPr lang="it-IT" baseline="0" dirty="0" smtClean="0"/>
              <a:t> </a:t>
            </a:r>
            <a:r>
              <a:rPr lang="it-IT" baseline="0" dirty="0" err="1" smtClean="0"/>
              <a:t>failed</a:t>
            </a:r>
            <a:r>
              <a:rPr lang="it-IT" baseline="0" dirty="0" smtClean="0"/>
              <a:t> </a:t>
            </a:r>
            <a:r>
              <a:rPr lang="it-IT" baseline="0" dirty="0" err="1" smtClean="0"/>
              <a:t>during</a:t>
            </a:r>
            <a:r>
              <a:rPr lang="it-IT" baseline="0" dirty="0" smtClean="0"/>
              <a:t> the night. So </a:t>
            </a:r>
            <a:r>
              <a:rPr lang="it-IT" baseline="0" dirty="0" err="1" smtClean="0"/>
              <a:t>if</a:t>
            </a:r>
            <a:r>
              <a:rPr lang="it-IT" baseline="0" dirty="0" smtClean="0"/>
              <a:t> </a:t>
            </a:r>
            <a:r>
              <a:rPr lang="it-IT" baseline="0" dirty="0" err="1" smtClean="0"/>
              <a:t>we</a:t>
            </a:r>
            <a:r>
              <a:rPr lang="it-IT" baseline="0" dirty="0" smtClean="0"/>
              <a:t> </a:t>
            </a:r>
            <a:r>
              <a:rPr lang="it-IT" baseline="0" dirty="0" err="1" smtClean="0"/>
              <a:t>want</a:t>
            </a:r>
            <a:r>
              <a:rPr lang="it-IT" baseline="0" dirty="0" smtClean="0"/>
              <a:t> </a:t>
            </a:r>
            <a:r>
              <a:rPr lang="it-IT" baseline="0" dirty="0" err="1" smtClean="0"/>
              <a:t>to</a:t>
            </a:r>
            <a:r>
              <a:rPr lang="it-IT" baseline="0" dirty="0" smtClean="0"/>
              <a:t> </a:t>
            </a:r>
            <a:r>
              <a:rPr lang="it-IT" baseline="0" dirty="0" err="1" smtClean="0"/>
              <a:t>avoid</a:t>
            </a:r>
            <a:r>
              <a:rPr lang="it-IT" baseline="0" dirty="0" smtClean="0"/>
              <a:t> </a:t>
            </a:r>
            <a:r>
              <a:rPr lang="it-IT" baseline="0" dirty="0" err="1" smtClean="0"/>
              <a:t>situations</a:t>
            </a:r>
            <a:r>
              <a:rPr lang="it-IT" baseline="0" dirty="0" smtClean="0"/>
              <a:t> </a:t>
            </a:r>
            <a:r>
              <a:rPr lang="it-IT" baseline="0" dirty="0" err="1" smtClean="0"/>
              <a:t>like</a:t>
            </a:r>
            <a:r>
              <a:rPr lang="it-IT" baseline="0" dirty="0" smtClean="0"/>
              <a:t> </a:t>
            </a:r>
            <a:r>
              <a:rPr lang="it-IT" baseline="0" dirty="0" err="1" smtClean="0"/>
              <a:t>this</a:t>
            </a:r>
            <a:r>
              <a:rPr lang="it-IT" baseline="0" dirty="0" smtClean="0"/>
              <a:t> (</a:t>
            </a:r>
            <a:r>
              <a:rPr lang="it-IT" baseline="0" dirty="0" err="1" smtClean="0"/>
              <a:t>point</a:t>
            </a:r>
            <a:r>
              <a:rPr lang="it-IT" baseline="0" dirty="0" smtClean="0"/>
              <a:t> the </a:t>
            </a:r>
            <a:r>
              <a:rPr lang="it-IT" baseline="0" dirty="0" err="1" smtClean="0"/>
              <a:t>picture</a:t>
            </a:r>
            <a:r>
              <a:rPr lang="it-IT" baseline="0" dirty="0" smtClean="0"/>
              <a:t>), </a:t>
            </a:r>
            <a:r>
              <a:rPr lang="it-IT" baseline="0" dirty="0" err="1" smtClean="0"/>
              <a:t>we</a:t>
            </a:r>
            <a:r>
              <a:rPr lang="it-IT" baseline="0" dirty="0" smtClean="0"/>
              <a:t> </a:t>
            </a:r>
            <a:r>
              <a:rPr lang="it-IT" baseline="0" dirty="0" err="1" smtClean="0"/>
              <a:t>must</a:t>
            </a:r>
            <a:r>
              <a:rPr lang="it-IT" baseline="0" dirty="0" smtClean="0"/>
              <a:t> </a:t>
            </a:r>
            <a:r>
              <a:rPr lang="it-IT" baseline="0" dirty="0" err="1" smtClean="0"/>
              <a:t>check</a:t>
            </a:r>
            <a:r>
              <a:rPr lang="it-IT" baseline="0" dirty="0" smtClean="0"/>
              <a:t> Job </a:t>
            </a:r>
            <a:r>
              <a:rPr lang="it-IT" baseline="0" dirty="0" err="1" smtClean="0"/>
              <a:t>actvities</a:t>
            </a:r>
            <a:r>
              <a:rPr lang="it-IT" baseline="0" dirty="0" smtClean="0"/>
              <a:t> </a:t>
            </a:r>
            <a:r>
              <a:rPr lang="it-IT" baseline="0" dirty="0" err="1" smtClean="0"/>
              <a:t>before</a:t>
            </a:r>
            <a:r>
              <a:rPr lang="it-IT" baseline="0" dirty="0" smtClean="0"/>
              <a:t> </a:t>
            </a:r>
            <a:r>
              <a:rPr lang="it-IT" baseline="0" dirty="0" err="1" smtClean="0"/>
              <a:t>our</a:t>
            </a:r>
            <a:r>
              <a:rPr lang="it-IT" baseline="0" dirty="0" smtClean="0"/>
              <a:t> boss </a:t>
            </a:r>
            <a:r>
              <a:rPr lang="it-IT" baseline="0" dirty="0" err="1" smtClean="0"/>
              <a:t>comes</a:t>
            </a:r>
            <a:r>
              <a:rPr lang="it-IT" baseline="0" dirty="0" smtClean="0"/>
              <a:t> and </a:t>
            </a:r>
            <a:r>
              <a:rPr lang="it-IT" baseline="0" dirty="0" err="1" smtClean="0"/>
              <a:t>tells</a:t>
            </a:r>
            <a:r>
              <a:rPr lang="it-IT" baseline="0" dirty="0" smtClean="0"/>
              <a:t> </a:t>
            </a:r>
            <a:r>
              <a:rPr lang="it-IT" baseline="0" dirty="0" err="1" smtClean="0"/>
              <a:t>us</a:t>
            </a:r>
            <a:r>
              <a:rPr lang="it-IT" baseline="0" dirty="0" smtClean="0"/>
              <a:t> “</a:t>
            </a:r>
            <a:r>
              <a:rPr lang="it-IT" baseline="0" dirty="0" err="1" smtClean="0"/>
              <a:t>we</a:t>
            </a:r>
            <a:r>
              <a:rPr lang="it-IT" baseline="0" dirty="0" smtClean="0"/>
              <a:t> </a:t>
            </a:r>
            <a:r>
              <a:rPr lang="it-IT" baseline="0" dirty="0" err="1" smtClean="0"/>
              <a:t>have</a:t>
            </a:r>
            <a:r>
              <a:rPr lang="it-IT" baseline="0" dirty="0" smtClean="0"/>
              <a:t> a </a:t>
            </a:r>
            <a:r>
              <a:rPr lang="it-IT" baseline="0" dirty="0" err="1" smtClean="0"/>
              <a:t>problem</a:t>
            </a:r>
            <a:r>
              <a:rPr lang="it-IT" baseline="0" dirty="0" smtClean="0"/>
              <a:t>”.</a:t>
            </a:r>
            <a:endParaRPr lang="it-IT" dirty="0"/>
          </a:p>
        </p:txBody>
      </p:sp>
      <p:sp>
        <p:nvSpPr>
          <p:cNvPr id="4" name="Segnaposto numero diapositiva 3"/>
          <p:cNvSpPr>
            <a:spLocks noGrp="1"/>
          </p:cNvSpPr>
          <p:nvPr>
            <p:ph type="sldNum" sz="quarter" idx="10"/>
          </p:nvPr>
        </p:nvSpPr>
        <p:spPr/>
        <p:txBody>
          <a:bodyPr/>
          <a:lstStyle/>
          <a:p>
            <a:fld id="{7F3D1E68-01DB-4386-8E3C-987CD5EFEFB4}" type="slidenum">
              <a:rPr lang="it-IT" smtClean="0"/>
              <a:pPr/>
              <a:t>11</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err="1" smtClean="0"/>
              <a:t>How</a:t>
            </a:r>
            <a:r>
              <a:rPr lang="it-IT" dirty="0" smtClean="0"/>
              <a:t> can</a:t>
            </a:r>
            <a:r>
              <a:rPr lang="it-IT" baseline="0" dirty="0" smtClean="0"/>
              <a:t> </a:t>
            </a:r>
            <a:r>
              <a:rPr lang="it-IT" baseline="0" dirty="0" err="1" smtClean="0"/>
              <a:t>we</a:t>
            </a:r>
            <a:r>
              <a:rPr lang="it-IT" baseline="0" dirty="0" smtClean="0"/>
              <a:t> </a:t>
            </a:r>
            <a:r>
              <a:rPr lang="it-IT" baseline="0" dirty="0" err="1" smtClean="0"/>
              <a:t>check</a:t>
            </a:r>
            <a:r>
              <a:rPr lang="it-IT" baseline="0" dirty="0" smtClean="0"/>
              <a:t> the </a:t>
            </a:r>
            <a:r>
              <a:rPr lang="it-IT" baseline="0" dirty="0" err="1" smtClean="0"/>
              <a:t>jobs</a:t>
            </a:r>
            <a:r>
              <a:rPr lang="it-IT" baseline="0" dirty="0" smtClean="0"/>
              <a:t> </a:t>
            </a:r>
            <a:r>
              <a:rPr lang="it-IT" baseline="0" dirty="0" err="1" smtClean="0"/>
              <a:t>activity</a:t>
            </a:r>
            <a:r>
              <a:rPr lang="it-IT" baseline="0" dirty="0" smtClean="0"/>
              <a:t> </a:t>
            </a:r>
            <a:r>
              <a:rPr lang="it-IT" baseline="0" dirty="0" err="1" smtClean="0"/>
              <a:t>of</a:t>
            </a:r>
            <a:r>
              <a:rPr lang="it-IT" baseline="0" dirty="0" smtClean="0"/>
              <a:t> a SQL Server? </a:t>
            </a:r>
            <a:r>
              <a:rPr lang="it-IT" baseline="0" dirty="0" err="1" smtClean="0"/>
              <a:t>There</a:t>
            </a:r>
            <a:r>
              <a:rPr lang="it-IT" baseline="0" dirty="0" smtClean="0"/>
              <a:t> </a:t>
            </a:r>
            <a:r>
              <a:rPr lang="it-IT" baseline="0" dirty="0" err="1" smtClean="0"/>
              <a:t>is</a:t>
            </a:r>
            <a:r>
              <a:rPr lang="it-IT" baseline="0" dirty="0" smtClean="0"/>
              <a:t> a </a:t>
            </a:r>
            <a:r>
              <a:rPr lang="it-IT" baseline="0" dirty="0" err="1" smtClean="0"/>
              <a:t>well</a:t>
            </a:r>
            <a:r>
              <a:rPr lang="it-IT" baseline="0" dirty="0" smtClean="0"/>
              <a:t> </a:t>
            </a:r>
            <a:r>
              <a:rPr lang="it-IT" baseline="0" dirty="0" err="1" smtClean="0"/>
              <a:t>known</a:t>
            </a:r>
            <a:r>
              <a:rPr lang="it-IT" baseline="0" dirty="0" smtClean="0"/>
              <a:t> monitor </a:t>
            </a:r>
            <a:r>
              <a:rPr lang="it-IT" baseline="0" dirty="0" err="1" smtClean="0"/>
              <a:t>tool</a:t>
            </a:r>
            <a:r>
              <a:rPr lang="it-IT" baseline="0" dirty="0" smtClean="0"/>
              <a:t> </a:t>
            </a:r>
            <a:r>
              <a:rPr lang="it-IT" baseline="0" dirty="0" err="1" smtClean="0"/>
              <a:t>available</a:t>
            </a:r>
            <a:r>
              <a:rPr lang="it-IT" baseline="0" dirty="0" smtClean="0"/>
              <a:t> inside the Management Studio </a:t>
            </a:r>
            <a:r>
              <a:rPr lang="it-IT" baseline="0" dirty="0" err="1" smtClean="0"/>
              <a:t>called</a:t>
            </a:r>
            <a:r>
              <a:rPr lang="it-IT" baseline="0" dirty="0" smtClean="0"/>
              <a:t> “Job </a:t>
            </a:r>
            <a:r>
              <a:rPr lang="it-IT" baseline="0" dirty="0" err="1" smtClean="0"/>
              <a:t>activity</a:t>
            </a:r>
            <a:r>
              <a:rPr lang="it-IT" baseline="0" dirty="0" smtClean="0"/>
              <a:t> monitor”. I assume </a:t>
            </a:r>
            <a:r>
              <a:rPr lang="it-IT" baseline="0" dirty="0" err="1" smtClean="0"/>
              <a:t>all</a:t>
            </a:r>
            <a:r>
              <a:rPr lang="it-IT" baseline="0" dirty="0" smtClean="0"/>
              <a:t> </a:t>
            </a:r>
            <a:r>
              <a:rPr lang="it-IT" baseline="0" dirty="0" err="1" smtClean="0"/>
              <a:t>of</a:t>
            </a:r>
            <a:r>
              <a:rPr lang="it-IT" baseline="0" dirty="0" smtClean="0"/>
              <a:t> </a:t>
            </a:r>
            <a:r>
              <a:rPr lang="it-IT" baseline="0" dirty="0" err="1" smtClean="0"/>
              <a:t>you</a:t>
            </a:r>
            <a:r>
              <a:rPr lang="it-IT" baseline="0" dirty="0" smtClean="0"/>
              <a:t> </a:t>
            </a:r>
            <a:r>
              <a:rPr lang="it-IT" baseline="0" dirty="0" err="1" smtClean="0"/>
              <a:t>know</a:t>
            </a:r>
            <a:r>
              <a:rPr lang="it-IT" baseline="0" dirty="0" smtClean="0"/>
              <a:t> </a:t>
            </a:r>
            <a:r>
              <a:rPr lang="it-IT" baseline="0" dirty="0" err="1" smtClean="0"/>
              <a:t>it</a:t>
            </a:r>
            <a:r>
              <a:rPr lang="it-IT" baseline="0" dirty="0" smtClean="0"/>
              <a:t> </a:t>
            </a:r>
            <a:r>
              <a:rPr lang="it-IT" baseline="0" dirty="0" err="1" smtClean="0"/>
              <a:t>very</a:t>
            </a:r>
            <a:r>
              <a:rPr lang="it-IT" baseline="0" dirty="0" smtClean="0"/>
              <a:t> </a:t>
            </a:r>
            <a:r>
              <a:rPr lang="it-IT" baseline="0" dirty="0" err="1" smtClean="0"/>
              <a:t>very</a:t>
            </a:r>
            <a:r>
              <a:rPr lang="it-IT" baseline="0" dirty="0" smtClean="0"/>
              <a:t> </a:t>
            </a:r>
            <a:r>
              <a:rPr lang="it-IT" baseline="0" dirty="0" err="1" smtClean="0"/>
              <a:t>well</a:t>
            </a:r>
            <a:r>
              <a:rPr lang="it-IT" baseline="0" dirty="0" smtClean="0"/>
              <a:t>. </a:t>
            </a:r>
            <a:r>
              <a:rPr lang="it-IT" baseline="0" dirty="0" err="1" smtClean="0"/>
              <a:t>But</a:t>
            </a:r>
            <a:r>
              <a:rPr lang="it-IT" baseline="0" dirty="0" smtClean="0"/>
              <a:t> </a:t>
            </a:r>
            <a:r>
              <a:rPr lang="it-IT" baseline="0" dirty="0" err="1" smtClean="0"/>
              <a:t>we</a:t>
            </a:r>
            <a:r>
              <a:rPr lang="it-IT" baseline="0" dirty="0" smtClean="0"/>
              <a:t> </a:t>
            </a:r>
            <a:r>
              <a:rPr lang="it-IT" baseline="0" dirty="0" err="1" smtClean="0"/>
              <a:t>sometimes</a:t>
            </a:r>
            <a:r>
              <a:rPr lang="it-IT" baseline="0" dirty="0" smtClean="0"/>
              <a:t> </a:t>
            </a:r>
            <a:r>
              <a:rPr lang="it-IT" baseline="0" dirty="0" err="1" smtClean="0"/>
              <a:t>forget</a:t>
            </a:r>
            <a:r>
              <a:rPr lang="it-IT" baseline="0" dirty="0" smtClean="0"/>
              <a:t> </a:t>
            </a:r>
            <a:r>
              <a:rPr lang="it-IT" baseline="0" dirty="0" err="1" smtClean="0"/>
              <a:t>that</a:t>
            </a:r>
            <a:r>
              <a:rPr lang="it-IT" baseline="0" dirty="0" smtClean="0"/>
              <a:t> </a:t>
            </a:r>
            <a:r>
              <a:rPr lang="it-IT" baseline="0" dirty="0" err="1" smtClean="0"/>
              <a:t>it</a:t>
            </a:r>
            <a:r>
              <a:rPr lang="it-IT" baseline="0" dirty="0" smtClean="0"/>
              <a:t> </a:t>
            </a:r>
            <a:r>
              <a:rPr lang="it-IT" baseline="0" dirty="0" err="1" smtClean="0"/>
              <a:t>shows</a:t>
            </a:r>
            <a:r>
              <a:rPr lang="it-IT" baseline="0" dirty="0" smtClean="0"/>
              <a:t> </a:t>
            </a:r>
            <a:r>
              <a:rPr lang="it-IT" baseline="0" dirty="0" err="1" smtClean="0"/>
              <a:t>only</a:t>
            </a:r>
            <a:r>
              <a:rPr lang="it-IT" baseline="0" dirty="0" smtClean="0"/>
              <a:t> the last </a:t>
            </a:r>
            <a:r>
              <a:rPr lang="it-IT" baseline="0" dirty="0" err="1" smtClean="0"/>
              <a:t>run</a:t>
            </a:r>
            <a:r>
              <a:rPr lang="it-IT" baseline="0" dirty="0" smtClean="0"/>
              <a:t> </a:t>
            </a:r>
            <a:r>
              <a:rPr lang="it-IT" baseline="0" dirty="0" err="1" smtClean="0"/>
              <a:t>outcome</a:t>
            </a:r>
            <a:r>
              <a:rPr lang="it-IT" baseline="0" dirty="0" smtClean="0"/>
              <a:t>, </a:t>
            </a:r>
            <a:r>
              <a:rPr lang="it-IT" baseline="0" dirty="0" err="1" smtClean="0"/>
              <a:t>while</a:t>
            </a:r>
            <a:r>
              <a:rPr lang="it-IT" baseline="0" dirty="0" smtClean="0"/>
              <a:t> the </a:t>
            </a:r>
            <a:r>
              <a:rPr lang="it-IT" baseline="0" dirty="0" err="1" smtClean="0"/>
              <a:t>previous</a:t>
            </a:r>
            <a:r>
              <a:rPr lang="it-IT" baseline="0" dirty="0" smtClean="0"/>
              <a:t> </a:t>
            </a:r>
            <a:r>
              <a:rPr lang="it-IT" baseline="0" dirty="0" err="1" smtClean="0"/>
              <a:t>ones</a:t>
            </a:r>
            <a:r>
              <a:rPr lang="it-IT" baseline="0" dirty="0" smtClean="0"/>
              <a:t> can </a:t>
            </a:r>
            <a:r>
              <a:rPr lang="it-IT" baseline="0" dirty="0" err="1" smtClean="0"/>
              <a:t>be</a:t>
            </a:r>
            <a:r>
              <a:rPr lang="it-IT" baseline="0" dirty="0" smtClean="0"/>
              <a:t> </a:t>
            </a:r>
            <a:r>
              <a:rPr lang="it-IT" baseline="0" dirty="0" err="1" smtClean="0"/>
              <a:t>viewed</a:t>
            </a:r>
            <a:r>
              <a:rPr lang="it-IT" baseline="0" dirty="0" smtClean="0"/>
              <a:t> </a:t>
            </a:r>
            <a:r>
              <a:rPr lang="it-IT" baseline="0" dirty="0" err="1" smtClean="0"/>
              <a:t>by</a:t>
            </a:r>
            <a:r>
              <a:rPr lang="it-IT" baseline="0" dirty="0" smtClean="0"/>
              <a:t> the “Log file </a:t>
            </a:r>
            <a:r>
              <a:rPr lang="it-IT" baseline="0" dirty="0" err="1" smtClean="0"/>
              <a:t>viewer</a:t>
            </a:r>
            <a:r>
              <a:rPr lang="it-IT" baseline="0" dirty="0" smtClean="0"/>
              <a:t>”. </a:t>
            </a:r>
            <a:r>
              <a:rPr lang="it-IT" baseline="0" dirty="0" err="1" smtClean="0"/>
              <a:t>Anyway</a:t>
            </a:r>
            <a:r>
              <a:rPr lang="it-IT" baseline="0" dirty="0" smtClean="0"/>
              <a:t>, </a:t>
            </a:r>
            <a:r>
              <a:rPr lang="it-IT" baseline="0" dirty="0" err="1" smtClean="0"/>
              <a:t>even</a:t>
            </a:r>
            <a:r>
              <a:rPr lang="it-IT" baseline="0" dirty="0" smtClean="0"/>
              <a:t> </a:t>
            </a:r>
            <a:r>
              <a:rPr lang="it-IT" baseline="0" dirty="0" err="1" smtClean="0"/>
              <a:t>if</a:t>
            </a:r>
            <a:r>
              <a:rPr lang="it-IT" baseline="0" dirty="0" smtClean="0"/>
              <a:t> </a:t>
            </a:r>
            <a:r>
              <a:rPr lang="it-IT" baseline="0" dirty="0" err="1" smtClean="0"/>
              <a:t>it</a:t>
            </a:r>
            <a:r>
              <a:rPr lang="it-IT" baseline="0" dirty="0" smtClean="0"/>
              <a:t>’s a free </a:t>
            </a:r>
            <a:r>
              <a:rPr lang="it-IT" baseline="0" dirty="0" err="1" smtClean="0"/>
              <a:t>tool</a:t>
            </a:r>
            <a:r>
              <a:rPr lang="it-IT" baseline="0" dirty="0" smtClean="0"/>
              <a:t> and </a:t>
            </a:r>
            <a:r>
              <a:rPr lang="it-IT" baseline="0" dirty="0" err="1" smtClean="0"/>
              <a:t>it</a:t>
            </a:r>
            <a:r>
              <a:rPr lang="it-IT" baseline="0" dirty="0" smtClean="0"/>
              <a:t>’s </a:t>
            </a:r>
            <a:r>
              <a:rPr lang="it-IT" baseline="0" dirty="0" err="1" smtClean="0"/>
              <a:t>very</a:t>
            </a:r>
            <a:r>
              <a:rPr lang="it-IT" baseline="0" dirty="0" smtClean="0"/>
              <a:t> </a:t>
            </a:r>
            <a:r>
              <a:rPr lang="it-IT" baseline="0" dirty="0" err="1" smtClean="0"/>
              <a:t>simple</a:t>
            </a:r>
            <a:r>
              <a:rPr lang="it-IT" baseline="0" dirty="0" smtClean="0"/>
              <a:t> </a:t>
            </a:r>
            <a:r>
              <a:rPr lang="it-IT" baseline="0" dirty="0" err="1" smtClean="0"/>
              <a:t>to</a:t>
            </a:r>
            <a:r>
              <a:rPr lang="it-IT" baseline="0" dirty="0" smtClean="0"/>
              <a:t> </a:t>
            </a:r>
            <a:r>
              <a:rPr lang="it-IT" baseline="0" dirty="0" err="1" smtClean="0"/>
              <a:t>use</a:t>
            </a:r>
            <a:r>
              <a:rPr lang="it-IT" baseline="0" dirty="0" smtClean="0"/>
              <a:t>, </a:t>
            </a:r>
            <a:r>
              <a:rPr lang="it-IT" baseline="0" dirty="0" err="1" smtClean="0"/>
              <a:t>it</a:t>
            </a:r>
            <a:r>
              <a:rPr lang="it-IT" baseline="0" dirty="0" smtClean="0"/>
              <a:t> </a:t>
            </a:r>
            <a:r>
              <a:rPr lang="it-IT" baseline="0" dirty="0" err="1" smtClean="0"/>
              <a:t>becomes</a:t>
            </a:r>
            <a:r>
              <a:rPr lang="it-IT" baseline="0" dirty="0" smtClean="0"/>
              <a:t> </a:t>
            </a:r>
            <a:r>
              <a:rPr lang="it-IT" baseline="0" dirty="0" err="1" smtClean="0"/>
              <a:t>almost</a:t>
            </a:r>
            <a:r>
              <a:rPr lang="it-IT" baseline="0" dirty="0" smtClean="0"/>
              <a:t> </a:t>
            </a:r>
            <a:r>
              <a:rPr lang="it-IT" baseline="0" dirty="0" err="1" smtClean="0"/>
              <a:t>unuseful</a:t>
            </a:r>
            <a:r>
              <a:rPr lang="it-IT" baseline="0" dirty="0" smtClean="0"/>
              <a:t> </a:t>
            </a:r>
            <a:r>
              <a:rPr lang="it-IT" baseline="0" dirty="0" err="1" smtClean="0"/>
              <a:t>when</a:t>
            </a:r>
            <a:r>
              <a:rPr lang="it-IT" baseline="0" dirty="0" smtClean="0"/>
              <a:t> </a:t>
            </a:r>
            <a:r>
              <a:rPr lang="it-IT" baseline="0" dirty="0" err="1" smtClean="0"/>
              <a:t>you</a:t>
            </a:r>
            <a:r>
              <a:rPr lang="it-IT" baseline="0" dirty="0" smtClean="0"/>
              <a:t> </a:t>
            </a:r>
            <a:r>
              <a:rPr lang="it-IT" baseline="0" dirty="0" err="1" smtClean="0"/>
              <a:t>have</a:t>
            </a:r>
            <a:r>
              <a:rPr lang="it-IT" baseline="0" dirty="0" smtClean="0"/>
              <a:t> </a:t>
            </a:r>
            <a:r>
              <a:rPr lang="it-IT" baseline="0" dirty="0" err="1" smtClean="0"/>
              <a:t>to</a:t>
            </a:r>
            <a:r>
              <a:rPr lang="it-IT" baseline="0" dirty="0" smtClean="0"/>
              <a:t> monitor a </a:t>
            </a:r>
            <a:r>
              <a:rPr lang="it-IT" baseline="0" dirty="0" err="1" smtClean="0"/>
              <a:t>lot</a:t>
            </a:r>
            <a:r>
              <a:rPr lang="it-IT" baseline="0" dirty="0" smtClean="0"/>
              <a:t> </a:t>
            </a:r>
            <a:r>
              <a:rPr lang="it-IT" baseline="0" dirty="0" err="1" smtClean="0"/>
              <a:t>of</a:t>
            </a:r>
            <a:r>
              <a:rPr lang="it-IT" baseline="0" dirty="0" smtClean="0"/>
              <a:t> </a:t>
            </a:r>
            <a:r>
              <a:rPr lang="it-IT" baseline="0" dirty="0" err="1" smtClean="0"/>
              <a:t>servers</a:t>
            </a:r>
            <a:r>
              <a:rPr lang="it-IT" baseline="0" dirty="0" smtClean="0"/>
              <a:t>. </a:t>
            </a:r>
          </a:p>
          <a:p>
            <a:r>
              <a:rPr lang="it-IT" baseline="0" dirty="0" smtClean="0"/>
              <a:t>In </a:t>
            </a:r>
            <a:r>
              <a:rPr lang="it-IT" baseline="0" dirty="0" err="1" smtClean="0"/>
              <a:t>this</a:t>
            </a:r>
            <a:r>
              <a:rPr lang="it-IT" baseline="0" dirty="0" smtClean="0"/>
              <a:t> case </a:t>
            </a:r>
            <a:r>
              <a:rPr lang="it-IT" baseline="0" dirty="0" err="1" smtClean="0"/>
              <a:t>we</a:t>
            </a:r>
            <a:r>
              <a:rPr lang="it-IT" baseline="0" dirty="0" smtClean="0"/>
              <a:t> </a:t>
            </a:r>
            <a:r>
              <a:rPr lang="it-IT" baseline="0" dirty="0" err="1" smtClean="0"/>
              <a:t>could</a:t>
            </a:r>
            <a:r>
              <a:rPr lang="it-IT" baseline="0" dirty="0" smtClean="0"/>
              <a:t> </a:t>
            </a:r>
            <a:r>
              <a:rPr lang="it-IT" baseline="0" dirty="0" err="1" smtClean="0"/>
              <a:t>use</a:t>
            </a:r>
            <a:r>
              <a:rPr lang="it-IT" baseline="0" dirty="0" smtClean="0"/>
              <a:t> a free </a:t>
            </a:r>
            <a:r>
              <a:rPr lang="it-IT" baseline="0" dirty="0" err="1" smtClean="0"/>
              <a:t>tool</a:t>
            </a:r>
            <a:r>
              <a:rPr lang="it-IT" baseline="0" dirty="0" smtClean="0"/>
              <a:t> </a:t>
            </a:r>
            <a:r>
              <a:rPr lang="it-IT" baseline="0" dirty="0" err="1" smtClean="0"/>
              <a:t>called</a:t>
            </a:r>
            <a:r>
              <a:rPr lang="it-IT" baseline="0" dirty="0" smtClean="0"/>
              <a:t> “SQL job manager 1.1”, </a:t>
            </a:r>
            <a:r>
              <a:rPr lang="it-IT" baseline="0" dirty="0" err="1" smtClean="0"/>
              <a:t>even</a:t>
            </a:r>
            <a:r>
              <a:rPr lang="it-IT" baseline="0" dirty="0" smtClean="0"/>
              <a:t> </a:t>
            </a:r>
            <a:r>
              <a:rPr lang="it-IT" baseline="0" dirty="0" err="1" smtClean="0"/>
              <a:t>though</a:t>
            </a:r>
            <a:r>
              <a:rPr lang="it-IT" baseline="0" dirty="0" smtClean="0"/>
              <a:t> </a:t>
            </a:r>
            <a:r>
              <a:rPr lang="it-IT" baseline="0" dirty="0" err="1" smtClean="0"/>
              <a:t>is</a:t>
            </a:r>
            <a:r>
              <a:rPr lang="it-IT" baseline="0" dirty="0" smtClean="0"/>
              <a:t> a bit </a:t>
            </a:r>
            <a:r>
              <a:rPr lang="it-IT" baseline="0" dirty="0" err="1" smtClean="0"/>
              <a:t>instable</a:t>
            </a:r>
            <a:r>
              <a:rPr lang="it-IT" baseline="0" dirty="0" smtClean="0"/>
              <a:t> and </a:t>
            </a:r>
            <a:r>
              <a:rPr lang="it-IT" baseline="0" dirty="0" err="1" smtClean="0"/>
              <a:t>it</a:t>
            </a:r>
            <a:r>
              <a:rPr lang="it-IT" baseline="0" dirty="0" smtClean="0"/>
              <a:t> </a:t>
            </a:r>
            <a:r>
              <a:rPr lang="it-IT" baseline="0" dirty="0" err="1" smtClean="0"/>
              <a:t>doesn</a:t>
            </a:r>
            <a:r>
              <a:rPr lang="it-IT" baseline="0" dirty="0" smtClean="0"/>
              <a:t>’t work </a:t>
            </a:r>
            <a:r>
              <a:rPr lang="it-IT" baseline="0" dirty="0" err="1" smtClean="0"/>
              <a:t>all</a:t>
            </a:r>
            <a:r>
              <a:rPr lang="it-IT" baseline="0" dirty="0" smtClean="0"/>
              <a:t> the </a:t>
            </a:r>
            <a:r>
              <a:rPr lang="it-IT" baseline="0" dirty="0" err="1" smtClean="0"/>
              <a:t>times</a:t>
            </a:r>
            <a:r>
              <a:rPr lang="it-IT" baseline="0" dirty="0" smtClean="0"/>
              <a:t>. </a:t>
            </a:r>
            <a:r>
              <a:rPr lang="it-IT" baseline="0" dirty="0" err="1" smtClean="0"/>
              <a:t>For</a:t>
            </a:r>
            <a:r>
              <a:rPr lang="it-IT" baseline="0" dirty="0" smtClean="0"/>
              <a:t> </a:t>
            </a:r>
            <a:r>
              <a:rPr lang="it-IT" baseline="0" dirty="0" err="1" smtClean="0"/>
              <a:t>example</a:t>
            </a:r>
            <a:r>
              <a:rPr lang="it-IT" baseline="0" dirty="0" smtClean="0"/>
              <a:t>, on a Win7 workstation </a:t>
            </a:r>
            <a:r>
              <a:rPr lang="it-IT" baseline="0" dirty="0" err="1" smtClean="0"/>
              <a:t>that</a:t>
            </a:r>
            <a:r>
              <a:rPr lang="it-IT" baseline="0" dirty="0" smtClean="0"/>
              <a:t> I </a:t>
            </a:r>
            <a:r>
              <a:rPr lang="it-IT" baseline="0" dirty="0" err="1" smtClean="0"/>
              <a:t>use</a:t>
            </a:r>
            <a:r>
              <a:rPr lang="it-IT" baseline="0" dirty="0" smtClean="0"/>
              <a:t> </a:t>
            </a:r>
            <a:r>
              <a:rPr lang="it-IT" baseline="0" dirty="0" err="1" smtClean="0"/>
              <a:t>to</a:t>
            </a:r>
            <a:r>
              <a:rPr lang="it-IT" baseline="0" dirty="0" smtClean="0"/>
              <a:t> monitor just 10 </a:t>
            </a:r>
            <a:r>
              <a:rPr lang="it-IT" baseline="0" dirty="0" err="1" smtClean="0"/>
              <a:t>servers</a:t>
            </a:r>
            <a:r>
              <a:rPr lang="it-IT" baseline="0" dirty="0" smtClean="0"/>
              <a:t> (</a:t>
            </a:r>
            <a:r>
              <a:rPr lang="it-IT" baseline="0" dirty="0" err="1" smtClean="0"/>
              <a:t>from</a:t>
            </a:r>
            <a:r>
              <a:rPr lang="it-IT" baseline="0" dirty="0" smtClean="0"/>
              <a:t> </a:t>
            </a:r>
            <a:r>
              <a:rPr lang="it-IT" baseline="0" dirty="0" err="1" smtClean="0"/>
              <a:t>Sql</a:t>
            </a:r>
            <a:r>
              <a:rPr lang="it-IT" baseline="0" dirty="0" smtClean="0"/>
              <a:t> Server 2K </a:t>
            </a:r>
            <a:r>
              <a:rPr lang="it-IT" baseline="0" dirty="0" err="1" smtClean="0"/>
              <a:t>to</a:t>
            </a:r>
            <a:r>
              <a:rPr lang="it-IT" baseline="0" dirty="0" smtClean="0"/>
              <a:t> 2K8) </a:t>
            </a:r>
            <a:r>
              <a:rPr lang="it-IT" baseline="0" dirty="0" err="1" smtClean="0"/>
              <a:t>it</a:t>
            </a:r>
            <a:r>
              <a:rPr lang="it-IT" baseline="0" dirty="0" smtClean="0"/>
              <a:t> </a:t>
            </a:r>
            <a:r>
              <a:rPr lang="it-IT" baseline="0" dirty="0" err="1" smtClean="0"/>
              <a:t>stops</a:t>
            </a:r>
            <a:r>
              <a:rPr lang="it-IT" baseline="0" dirty="0" smtClean="0"/>
              <a:t> </a:t>
            </a:r>
            <a:r>
              <a:rPr lang="it-IT" baseline="0" dirty="0" err="1" smtClean="0"/>
              <a:t>working</a:t>
            </a:r>
            <a:r>
              <a:rPr lang="it-IT" baseline="0" dirty="0" smtClean="0"/>
              <a:t> </a:t>
            </a:r>
            <a:r>
              <a:rPr lang="it-IT" baseline="0" dirty="0" err="1" smtClean="0"/>
              <a:t>after</a:t>
            </a:r>
            <a:r>
              <a:rPr lang="it-IT" baseline="0" dirty="0" smtClean="0"/>
              <a:t> </a:t>
            </a:r>
            <a:r>
              <a:rPr lang="it-IT" baseline="0" dirty="0" err="1" smtClean="0"/>
              <a:t>few</a:t>
            </a:r>
            <a:r>
              <a:rPr lang="it-IT" baseline="0" dirty="0" smtClean="0"/>
              <a:t> </a:t>
            </a:r>
            <a:r>
              <a:rPr lang="it-IT" baseline="0" dirty="0" err="1" smtClean="0"/>
              <a:t>minutes</a:t>
            </a:r>
            <a:r>
              <a:rPr lang="it-IT" baseline="0" dirty="0" smtClean="0"/>
              <a:t> </a:t>
            </a:r>
            <a:r>
              <a:rPr lang="it-IT" baseline="0" dirty="0" err="1" smtClean="0"/>
              <a:t>it</a:t>
            </a:r>
            <a:r>
              <a:rPr lang="it-IT" baseline="0" dirty="0" smtClean="0"/>
              <a:t> </a:t>
            </a:r>
            <a:r>
              <a:rPr lang="it-IT" baseline="0" dirty="0" err="1" smtClean="0"/>
              <a:t>is</a:t>
            </a:r>
            <a:r>
              <a:rPr lang="it-IT" baseline="0" dirty="0" smtClean="0"/>
              <a:t> </a:t>
            </a:r>
            <a:r>
              <a:rPr lang="it-IT" baseline="0" dirty="0" err="1" smtClean="0"/>
              <a:t>opened</a:t>
            </a:r>
            <a:r>
              <a:rPr lang="it-IT" baseline="0" dirty="0" smtClean="0"/>
              <a:t>.</a:t>
            </a:r>
          </a:p>
          <a:p>
            <a:endParaRPr lang="it-IT" baseline="0" dirty="0" smtClean="0"/>
          </a:p>
          <a:p>
            <a:r>
              <a:rPr lang="it-IT" baseline="0" dirty="0" smtClean="0"/>
              <a:t>So, </a:t>
            </a:r>
            <a:r>
              <a:rPr lang="it-IT" baseline="0" dirty="0" err="1" smtClean="0"/>
              <a:t>this</a:t>
            </a:r>
            <a:r>
              <a:rPr lang="it-IT" baseline="0" dirty="0" smtClean="0"/>
              <a:t> </a:t>
            </a:r>
            <a:r>
              <a:rPr lang="it-IT" baseline="0" dirty="0" err="1" smtClean="0"/>
              <a:t>is</a:t>
            </a:r>
            <a:r>
              <a:rPr lang="it-IT" baseline="0" dirty="0" smtClean="0"/>
              <a:t> </a:t>
            </a:r>
            <a:r>
              <a:rPr lang="it-IT" baseline="0" dirty="0" err="1" smtClean="0"/>
              <a:t>why</a:t>
            </a:r>
            <a:r>
              <a:rPr lang="it-IT" baseline="0" dirty="0" smtClean="0"/>
              <a:t> I </a:t>
            </a:r>
            <a:r>
              <a:rPr lang="it-IT" baseline="0" dirty="0" err="1" smtClean="0"/>
              <a:t>prefer</a:t>
            </a:r>
            <a:r>
              <a:rPr lang="it-IT" baseline="0" dirty="0" smtClean="0"/>
              <a:t> </a:t>
            </a:r>
            <a:r>
              <a:rPr lang="it-IT" baseline="0" dirty="0" err="1" smtClean="0"/>
              <a:t>monitoring</a:t>
            </a:r>
            <a:r>
              <a:rPr lang="it-IT" baseline="0" dirty="0" smtClean="0"/>
              <a:t> the </a:t>
            </a:r>
            <a:r>
              <a:rPr lang="it-IT" baseline="0" dirty="0" err="1" smtClean="0"/>
              <a:t>jobs</a:t>
            </a:r>
            <a:r>
              <a:rPr lang="it-IT" baseline="0" dirty="0" smtClean="0"/>
              <a:t> </a:t>
            </a:r>
            <a:r>
              <a:rPr lang="it-IT" baseline="0" dirty="0" err="1" smtClean="0"/>
              <a:t>activity</a:t>
            </a:r>
            <a:r>
              <a:rPr lang="it-IT" baseline="0" dirty="0" smtClean="0"/>
              <a:t> </a:t>
            </a:r>
            <a:r>
              <a:rPr lang="it-IT" baseline="0" dirty="0" err="1" smtClean="0"/>
              <a:t>using</a:t>
            </a:r>
            <a:r>
              <a:rPr lang="it-IT" baseline="0" dirty="0" smtClean="0"/>
              <a:t> T-SQL.</a:t>
            </a:r>
          </a:p>
          <a:p>
            <a:endParaRPr lang="it-IT" baseline="0" dirty="0" smtClean="0"/>
          </a:p>
          <a:p>
            <a:r>
              <a:rPr lang="it-IT" baseline="0" dirty="0" err="1" smtClean="0"/>
              <a:t>But</a:t>
            </a:r>
            <a:r>
              <a:rPr lang="it-IT" baseline="0" dirty="0" smtClean="0"/>
              <a:t> first </a:t>
            </a:r>
            <a:r>
              <a:rPr lang="it-IT" baseline="0" dirty="0" err="1" smtClean="0"/>
              <a:t>of</a:t>
            </a:r>
            <a:r>
              <a:rPr lang="it-IT" baseline="0" dirty="0" smtClean="0"/>
              <a:t> </a:t>
            </a:r>
            <a:r>
              <a:rPr lang="it-IT" baseline="0" dirty="0" err="1" smtClean="0"/>
              <a:t>all</a:t>
            </a:r>
            <a:r>
              <a:rPr lang="it-IT" baseline="0" dirty="0" smtClean="0"/>
              <a:t>, </a:t>
            </a:r>
            <a:r>
              <a:rPr lang="it-IT" baseline="0" dirty="0" err="1" smtClean="0"/>
              <a:t>keep</a:t>
            </a:r>
            <a:r>
              <a:rPr lang="it-IT" baseline="0" dirty="0" smtClean="0"/>
              <a:t> in mind </a:t>
            </a:r>
            <a:r>
              <a:rPr lang="it-IT" baseline="0" dirty="0" err="1" smtClean="0"/>
              <a:t>to</a:t>
            </a:r>
            <a:r>
              <a:rPr lang="it-IT" baseline="0" dirty="0" smtClean="0"/>
              <a:t> </a:t>
            </a:r>
            <a:r>
              <a:rPr lang="it-IT" baseline="0" dirty="0" err="1" smtClean="0"/>
              <a:t>setup</a:t>
            </a:r>
            <a:r>
              <a:rPr lang="it-IT" baseline="0" dirty="0" smtClean="0"/>
              <a:t> a Database Mail and </a:t>
            </a:r>
            <a:r>
              <a:rPr lang="it-IT" baseline="0" dirty="0" err="1" smtClean="0"/>
              <a:t>configure</a:t>
            </a:r>
            <a:r>
              <a:rPr lang="it-IT" baseline="0" dirty="0" smtClean="0"/>
              <a:t> the SQL </a:t>
            </a:r>
            <a:r>
              <a:rPr lang="it-IT" baseline="0" dirty="0" err="1" smtClean="0"/>
              <a:t>Agent</a:t>
            </a:r>
            <a:r>
              <a:rPr lang="it-IT" baseline="0" dirty="0" smtClean="0"/>
              <a:t> </a:t>
            </a:r>
            <a:r>
              <a:rPr lang="it-IT" baseline="0" dirty="0" err="1" smtClean="0"/>
              <a:t>Alert</a:t>
            </a:r>
            <a:r>
              <a:rPr lang="it-IT" baseline="0" dirty="0" smtClean="0"/>
              <a:t> System </a:t>
            </a:r>
            <a:r>
              <a:rPr lang="it-IT" baseline="0" dirty="0" err="1" smtClean="0"/>
              <a:t>to</a:t>
            </a:r>
            <a:r>
              <a:rPr lang="it-IT" baseline="0" dirty="0" smtClean="0"/>
              <a:t> </a:t>
            </a:r>
            <a:r>
              <a:rPr lang="it-IT" baseline="0" dirty="0" err="1" smtClean="0"/>
              <a:t>receive</a:t>
            </a:r>
            <a:r>
              <a:rPr lang="it-IT" baseline="0" dirty="0" smtClean="0"/>
              <a:t> </a:t>
            </a:r>
            <a:r>
              <a:rPr lang="it-IT" baseline="0" dirty="0" err="1" smtClean="0"/>
              <a:t>e-mails</a:t>
            </a:r>
            <a:r>
              <a:rPr lang="it-IT" baseline="0" dirty="0" smtClean="0"/>
              <a:t> </a:t>
            </a:r>
            <a:r>
              <a:rPr lang="it-IT" baseline="0" dirty="0" err="1" smtClean="0"/>
              <a:t>when</a:t>
            </a:r>
            <a:r>
              <a:rPr lang="it-IT" baseline="0" dirty="0" smtClean="0"/>
              <a:t> the </a:t>
            </a:r>
            <a:r>
              <a:rPr lang="it-IT" baseline="0" dirty="0" err="1" smtClean="0"/>
              <a:t>jobs</a:t>
            </a:r>
            <a:r>
              <a:rPr lang="it-IT" baseline="0" dirty="0" smtClean="0"/>
              <a:t> </a:t>
            </a:r>
            <a:r>
              <a:rPr lang="it-IT" baseline="0" dirty="0" err="1" smtClean="0"/>
              <a:t>fail</a:t>
            </a:r>
            <a:r>
              <a:rPr lang="it-IT" baseline="0" dirty="0" smtClean="0"/>
              <a:t>/complete/</a:t>
            </a:r>
            <a:r>
              <a:rPr lang="it-IT" baseline="0" dirty="0" err="1" smtClean="0"/>
              <a:t>succeed</a:t>
            </a:r>
            <a:r>
              <a:rPr lang="it-IT" baseline="0" dirty="0" smtClean="0"/>
              <a:t>.</a:t>
            </a:r>
          </a:p>
          <a:p>
            <a:endParaRPr lang="it-IT" dirty="0"/>
          </a:p>
        </p:txBody>
      </p:sp>
      <p:sp>
        <p:nvSpPr>
          <p:cNvPr id="4" name="Segnaposto numero diapositiva 3"/>
          <p:cNvSpPr>
            <a:spLocks noGrp="1"/>
          </p:cNvSpPr>
          <p:nvPr>
            <p:ph type="sldNum" sz="quarter" idx="10"/>
          </p:nvPr>
        </p:nvSpPr>
        <p:spPr/>
        <p:txBody>
          <a:bodyPr/>
          <a:lstStyle/>
          <a:p>
            <a:fld id="{7F3D1E68-01DB-4386-8E3C-987CD5EFEFB4}" type="slidenum">
              <a:rPr lang="it-IT" smtClean="0"/>
              <a:pPr/>
              <a:t>12</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7F3D1E68-01DB-4386-8E3C-987CD5EFEFB4}" type="slidenum">
              <a:rPr lang="it-IT" smtClean="0"/>
              <a:pPr/>
              <a:t>13</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7F3D1E68-01DB-4386-8E3C-987CD5EFEFB4}" type="slidenum">
              <a:rPr lang="it-IT" smtClean="0"/>
              <a:pPr/>
              <a:t>14</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err="1" smtClean="0"/>
              <a:t>Either</a:t>
            </a:r>
            <a:r>
              <a:rPr lang="it-IT" dirty="0" smtClean="0"/>
              <a:t> </a:t>
            </a:r>
            <a:r>
              <a:rPr lang="it-IT" dirty="0" err="1" smtClean="0"/>
              <a:t>we</a:t>
            </a:r>
            <a:r>
              <a:rPr lang="it-IT" dirty="0" smtClean="0"/>
              <a:t> can </a:t>
            </a:r>
            <a:r>
              <a:rPr lang="it-IT" dirty="0" err="1" smtClean="0"/>
              <a:t>check</a:t>
            </a:r>
            <a:r>
              <a:rPr lang="it-IT" dirty="0" smtClean="0"/>
              <a:t> </a:t>
            </a:r>
            <a:r>
              <a:rPr lang="it-IT" dirty="0" err="1" smtClean="0"/>
              <a:t>if</a:t>
            </a:r>
            <a:r>
              <a:rPr lang="it-IT" dirty="0" smtClean="0"/>
              <a:t> </a:t>
            </a:r>
            <a:r>
              <a:rPr lang="it-IT" dirty="0" err="1" smtClean="0"/>
              <a:t>backups</a:t>
            </a:r>
            <a:r>
              <a:rPr lang="it-IT" baseline="0" dirty="0" smtClean="0"/>
              <a:t> are </a:t>
            </a:r>
            <a:r>
              <a:rPr lang="it-IT" baseline="0" dirty="0" err="1" smtClean="0"/>
              <a:t>completed</a:t>
            </a:r>
            <a:r>
              <a:rPr lang="it-IT" baseline="0" dirty="0" smtClean="0"/>
              <a:t> </a:t>
            </a:r>
            <a:r>
              <a:rPr lang="it-IT" baseline="0" dirty="0" err="1" smtClean="0"/>
              <a:t>by</a:t>
            </a:r>
            <a:r>
              <a:rPr lang="it-IT" baseline="0" dirty="0" smtClean="0"/>
              <a:t> </a:t>
            </a:r>
            <a:r>
              <a:rPr lang="it-IT" baseline="0" dirty="0" err="1" smtClean="0"/>
              <a:t>querying</a:t>
            </a:r>
            <a:r>
              <a:rPr lang="it-IT" baseline="0" dirty="0" smtClean="0"/>
              <a:t> the system </a:t>
            </a:r>
            <a:r>
              <a:rPr lang="it-IT" baseline="0" dirty="0" err="1" smtClean="0"/>
              <a:t>tables</a:t>
            </a:r>
            <a:r>
              <a:rPr lang="it-IT" baseline="0" dirty="0" smtClean="0"/>
              <a:t> </a:t>
            </a:r>
            <a:r>
              <a:rPr lang="it-IT" sz="1200" dirty="0" smtClean="0"/>
              <a:t>[</a:t>
            </a:r>
            <a:r>
              <a:rPr lang="it-IT" sz="1200" dirty="0" err="1" smtClean="0"/>
              <a:t>dbo</a:t>
            </a:r>
            <a:r>
              <a:rPr lang="it-IT" sz="1200" dirty="0" smtClean="0"/>
              <a:t>].[</a:t>
            </a:r>
            <a:r>
              <a:rPr lang="it-IT" sz="1200" dirty="0" err="1" smtClean="0"/>
              <a:t>backupmediafamily</a:t>
            </a:r>
            <a:r>
              <a:rPr lang="it-IT" sz="1200" dirty="0" smtClean="0"/>
              <a:t>] and [</a:t>
            </a:r>
            <a:r>
              <a:rPr lang="it-IT" sz="1200" dirty="0" err="1" smtClean="0"/>
              <a:t>dbo</a:t>
            </a:r>
            <a:r>
              <a:rPr lang="it-IT" sz="1200" dirty="0" smtClean="0"/>
              <a:t>].[</a:t>
            </a:r>
            <a:r>
              <a:rPr lang="it-IT" sz="1200" dirty="0" err="1" smtClean="0"/>
              <a:t>backupset</a:t>
            </a:r>
            <a:r>
              <a:rPr lang="it-IT" sz="1200" dirty="0" smtClean="0"/>
              <a:t>] </a:t>
            </a:r>
            <a:r>
              <a:rPr lang="it-IT" sz="1200" dirty="0" err="1" smtClean="0"/>
              <a:t>of</a:t>
            </a:r>
            <a:r>
              <a:rPr lang="it-IT" sz="1200" dirty="0" smtClean="0"/>
              <a:t> MSDB database.</a:t>
            </a:r>
            <a:r>
              <a:rPr lang="it-IT" sz="1200" baseline="0" dirty="0" smtClean="0"/>
              <a:t> </a:t>
            </a:r>
          </a:p>
          <a:p>
            <a:r>
              <a:rPr lang="it-IT" sz="1200" baseline="0" dirty="0" smtClean="0"/>
              <a:t>Or </a:t>
            </a:r>
            <a:r>
              <a:rPr lang="it-IT" sz="1200" baseline="0" dirty="0" err="1" smtClean="0"/>
              <a:t>we</a:t>
            </a:r>
            <a:r>
              <a:rPr lang="it-IT" sz="1200" baseline="0" dirty="0" smtClean="0"/>
              <a:t> </a:t>
            </a:r>
            <a:r>
              <a:rPr lang="it-IT" sz="1200" baseline="0" dirty="0" err="1" smtClean="0"/>
              <a:t>could</a:t>
            </a:r>
            <a:r>
              <a:rPr lang="it-IT" sz="1200" baseline="0" dirty="0" smtClean="0"/>
              <a:t> </a:t>
            </a:r>
            <a:r>
              <a:rPr lang="it-IT" sz="1200" baseline="0" dirty="0" err="1" smtClean="0"/>
              <a:t>query</a:t>
            </a:r>
            <a:r>
              <a:rPr lang="it-IT" sz="1200" baseline="0" dirty="0" smtClean="0"/>
              <a:t> </a:t>
            </a:r>
            <a:r>
              <a:rPr lang="it-IT" sz="1200" baseline="0" dirty="0" err="1" smtClean="0"/>
              <a:t>this</a:t>
            </a:r>
            <a:r>
              <a:rPr lang="it-IT" sz="1200" baseline="0" dirty="0" smtClean="0"/>
              <a:t> </a:t>
            </a:r>
            <a:r>
              <a:rPr lang="it-IT" sz="1200" baseline="0" dirty="0" err="1" smtClean="0"/>
              <a:t>function</a:t>
            </a:r>
            <a:r>
              <a:rPr lang="it-IT" sz="1200" baseline="0" dirty="0" smtClean="0"/>
              <a:t> </a:t>
            </a:r>
            <a:r>
              <a:rPr lang="it-IT" sz="1200" dirty="0" smtClean="0"/>
              <a:t>[sys2].[databases_backup_info]</a:t>
            </a:r>
            <a:r>
              <a:rPr lang="it-IT" sz="1200" baseline="0" dirty="0" smtClean="0"/>
              <a:t> </a:t>
            </a:r>
            <a:r>
              <a:rPr lang="it-IT" sz="1200" baseline="0" dirty="0" err="1" smtClean="0"/>
              <a:t>of</a:t>
            </a:r>
            <a:r>
              <a:rPr lang="it-IT" sz="1200" baseline="0" dirty="0" smtClean="0"/>
              <a:t> SYS2 </a:t>
            </a:r>
            <a:r>
              <a:rPr lang="it-IT" sz="1200" baseline="0" dirty="0" err="1" smtClean="0"/>
              <a:t>DMVs</a:t>
            </a:r>
            <a:r>
              <a:rPr lang="it-IT" sz="1200" baseline="0" dirty="0" smtClean="0"/>
              <a:t> project.</a:t>
            </a:r>
            <a:endParaRPr lang="it-IT" sz="1200" dirty="0" smtClean="0"/>
          </a:p>
          <a:p>
            <a:endParaRPr lang="it-IT" sz="1200" dirty="0" smtClean="0"/>
          </a:p>
          <a:p>
            <a:r>
              <a:rPr lang="it-IT" sz="1200" dirty="0" err="1" smtClean="0"/>
              <a:t>However</a:t>
            </a:r>
            <a:r>
              <a:rPr lang="it-IT" sz="1200" dirty="0" smtClean="0"/>
              <a:t>, I </a:t>
            </a:r>
            <a:r>
              <a:rPr lang="it-IT" sz="1200" dirty="0" err="1" smtClean="0"/>
              <a:t>still</a:t>
            </a:r>
            <a:r>
              <a:rPr lang="it-IT" sz="1200" dirty="0" smtClean="0"/>
              <a:t> </a:t>
            </a:r>
            <a:r>
              <a:rPr lang="it-IT" sz="1200" dirty="0" err="1" smtClean="0"/>
              <a:t>would</a:t>
            </a:r>
            <a:r>
              <a:rPr lang="it-IT" sz="1200" baseline="0" dirty="0" smtClean="0"/>
              <a:t> </a:t>
            </a:r>
            <a:r>
              <a:rPr lang="it-IT" sz="1200" dirty="0" err="1" smtClean="0"/>
              <a:t>like</a:t>
            </a:r>
            <a:r>
              <a:rPr lang="it-IT" sz="1200" dirty="0" smtClean="0"/>
              <a:t> </a:t>
            </a:r>
            <a:r>
              <a:rPr lang="it-IT" sz="1200" dirty="0" err="1" smtClean="0"/>
              <a:t>to</a:t>
            </a:r>
            <a:r>
              <a:rPr lang="it-IT" sz="1200" dirty="0" smtClean="0"/>
              <a:t> </a:t>
            </a:r>
            <a:r>
              <a:rPr lang="it-IT" sz="1200" dirty="0" err="1" smtClean="0"/>
              <a:t>know</a:t>
            </a:r>
            <a:r>
              <a:rPr lang="it-IT" sz="1200" dirty="0" smtClean="0"/>
              <a:t> </a:t>
            </a:r>
            <a:r>
              <a:rPr lang="it-IT" sz="1200" dirty="0" err="1" smtClean="0"/>
              <a:t>if</a:t>
            </a:r>
            <a:r>
              <a:rPr lang="it-IT" sz="1200" dirty="0" smtClean="0"/>
              <a:t> I</a:t>
            </a:r>
            <a:r>
              <a:rPr lang="it-IT" sz="1200" baseline="0" dirty="0" smtClean="0"/>
              <a:t>’m </a:t>
            </a:r>
            <a:r>
              <a:rPr lang="it-IT" sz="1200" dirty="0" err="1" smtClean="0"/>
              <a:t>missing</a:t>
            </a:r>
            <a:r>
              <a:rPr lang="it-IT" sz="1200" dirty="0" smtClean="0"/>
              <a:t> some </a:t>
            </a:r>
            <a:r>
              <a:rPr lang="it-IT" sz="1200" dirty="0" err="1" smtClean="0"/>
              <a:t>backups</a:t>
            </a:r>
            <a:r>
              <a:rPr lang="it-IT" sz="1200" baseline="0" dirty="0" smtClean="0"/>
              <a:t> </a:t>
            </a:r>
            <a:r>
              <a:rPr lang="it-IT" sz="1200" baseline="0" dirty="0" err="1" smtClean="0"/>
              <a:t>according</a:t>
            </a:r>
            <a:r>
              <a:rPr lang="it-IT" sz="1200" baseline="0" dirty="0" smtClean="0"/>
              <a:t> </a:t>
            </a:r>
            <a:r>
              <a:rPr lang="it-IT" sz="1200" baseline="0" dirty="0" err="1" smtClean="0"/>
              <a:t>to</a:t>
            </a:r>
            <a:r>
              <a:rPr lang="it-IT" sz="1200" baseline="0" dirty="0" smtClean="0"/>
              <a:t> </a:t>
            </a:r>
            <a:r>
              <a:rPr lang="it-IT" sz="1200" baseline="0" dirty="0" err="1" smtClean="0"/>
              <a:t>my</a:t>
            </a:r>
            <a:r>
              <a:rPr lang="it-IT" sz="1200" baseline="0" dirty="0" smtClean="0"/>
              <a:t> backup </a:t>
            </a:r>
            <a:r>
              <a:rPr lang="it-IT" sz="1200" baseline="0" dirty="0" err="1" smtClean="0"/>
              <a:t>strategy</a:t>
            </a:r>
            <a:r>
              <a:rPr lang="it-IT" sz="1200" baseline="0" dirty="0" smtClean="0"/>
              <a:t>. </a:t>
            </a:r>
            <a:r>
              <a:rPr lang="it-IT" sz="1200" baseline="0" dirty="0" err="1" smtClean="0"/>
              <a:t>For</a:t>
            </a:r>
            <a:r>
              <a:rPr lang="it-IT" sz="1200" baseline="0" dirty="0" smtClean="0"/>
              <a:t> </a:t>
            </a:r>
            <a:r>
              <a:rPr lang="it-IT" sz="1200" baseline="0" dirty="0" err="1" smtClean="0"/>
              <a:t>instance</a:t>
            </a:r>
            <a:r>
              <a:rPr lang="it-IT" sz="1200" baseline="0" dirty="0" smtClean="0"/>
              <a:t>, </a:t>
            </a:r>
            <a:r>
              <a:rPr lang="it-IT" sz="1200" baseline="0" dirty="0" err="1" smtClean="0"/>
              <a:t>if</a:t>
            </a:r>
            <a:r>
              <a:rPr lang="it-IT" sz="1200" baseline="0" dirty="0" smtClean="0"/>
              <a:t> </a:t>
            </a:r>
            <a:r>
              <a:rPr lang="it-IT" sz="1200" baseline="0" dirty="0" err="1" smtClean="0"/>
              <a:t>my</a:t>
            </a:r>
            <a:r>
              <a:rPr lang="it-IT" sz="1200" baseline="0" dirty="0" smtClean="0"/>
              <a:t> backup </a:t>
            </a:r>
            <a:r>
              <a:rPr lang="it-IT" sz="1200" baseline="0" dirty="0" err="1" smtClean="0"/>
              <a:t>strategy</a:t>
            </a:r>
            <a:r>
              <a:rPr lang="it-IT" sz="1200" baseline="0" dirty="0" smtClean="0"/>
              <a:t> </a:t>
            </a:r>
            <a:r>
              <a:rPr lang="it-IT" sz="1200" baseline="0" dirty="0" err="1" smtClean="0"/>
              <a:t>consists</a:t>
            </a:r>
            <a:r>
              <a:rPr lang="it-IT" sz="1200" baseline="0" dirty="0" smtClean="0"/>
              <a:t> </a:t>
            </a:r>
            <a:r>
              <a:rPr lang="it-IT" sz="1200" baseline="0" dirty="0" err="1" smtClean="0"/>
              <a:t>of</a:t>
            </a:r>
            <a:r>
              <a:rPr lang="it-IT" sz="1200" baseline="0" dirty="0" smtClean="0"/>
              <a:t> a </a:t>
            </a:r>
            <a:r>
              <a:rPr lang="it-IT" sz="1200" baseline="0" dirty="0" err="1" smtClean="0"/>
              <a:t>weekly</a:t>
            </a:r>
            <a:r>
              <a:rPr lang="it-IT" sz="1200" baseline="0" dirty="0" smtClean="0"/>
              <a:t> full backup, a </a:t>
            </a:r>
            <a:r>
              <a:rPr lang="it-IT" sz="1200" baseline="0" dirty="0" err="1" smtClean="0"/>
              <a:t>daily</a:t>
            </a:r>
            <a:r>
              <a:rPr lang="it-IT" sz="1200" baseline="0" dirty="0" smtClean="0"/>
              <a:t> </a:t>
            </a:r>
            <a:r>
              <a:rPr lang="it-IT" sz="1200" baseline="0" dirty="0" err="1" smtClean="0"/>
              <a:t>differential</a:t>
            </a:r>
            <a:r>
              <a:rPr lang="it-IT" sz="1200" baseline="0" dirty="0" smtClean="0"/>
              <a:t> </a:t>
            </a:r>
            <a:r>
              <a:rPr lang="it-IT" sz="1200" baseline="0" dirty="0" err="1" smtClean="0"/>
              <a:t>one</a:t>
            </a:r>
            <a:r>
              <a:rPr lang="it-IT" sz="1200" baseline="0" dirty="0" smtClean="0"/>
              <a:t> and a </a:t>
            </a:r>
            <a:r>
              <a:rPr lang="it-IT" sz="1200" baseline="0" dirty="0" err="1" smtClean="0"/>
              <a:t>transaction</a:t>
            </a:r>
            <a:r>
              <a:rPr lang="it-IT" sz="1200" baseline="0" dirty="0" smtClean="0"/>
              <a:t> log backup </a:t>
            </a:r>
            <a:r>
              <a:rPr lang="it-IT" sz="1200" baseline="0" dirty="0" err="1" smtClean="0"/>
              <a:t>every</a:t>
            </a:r>
            <a:r>
              <a:rPr lang="it-IT" sz="1200" baseline="0" dirty="0" smtClean="0"/>
              <a:t> 15 </a:t>
            </a:r>
            <a:r>
              <a:rPr lang="it-IT" sz="1200" baseline="0" dirty="0" err="1" smtClean="0"/>
              <a:t>minutes</a:t>
            </a:r>
            <a:r>
              <a:rPr lang="it-IT" sz="1200" baseline="0" dirty="0" smtClean="0"/>
              <a:t>, I </a:t>
            </a:r>
            <a:r>
              <a:rPr lang="it-IT" sz="1200" baseline="0" dirty="0" err="1" smtClean="0"/>
              <a:t>would</a:t>
            </a:r>
            <a:r>
              <a:rPr lang="it-IT" sz="1200" baseline="0" dirty="0" smtClean="0"/>
              <a:t> </a:t>
            </a:r>
            <a:r>
              <a:rPr lang="it-IT" sz="1200" baseline="0" dirty="0" err="1" smtClean="0"/>
              <a:t>like</a:t>
            </a:r>
            <a:r>
              <a:rPr lang="it-IT" sz="1200" baseline="0" dirty="0" smtClean="0"/>
              <a:t> </a:t>
            </a:r>
            <a:r>
              <a:rPr lang="it-IT" sz="1200" baseline="0" dirty="0" err="1" smtClean="0"/>
              <a:t>to</a:t>
            </a:r>
            <a:r>
              <a:rPr lang="it-IT" sz="1200" baseline="0" dirty="0" smtClean="0"/>
              <a:t> </a:t>
            </a:r>
            <a:r>
              <a:rPr lang="it-IT" sz="1200" baseline="0" dirty="0" err="1" smtClean="0"/>
              <a:t>know</a:t>
            </a:r>
            <a:r>
              <a:rPr lang="it-IT" sz="1200" baseline="0" dirty="0" smtClean="0"/>
              <a:t> </a:t>
            </a:r>
            <a:r>
              <a:rPr lang="it-IT" sz="1200" baseline="0" dirty="0" err="1" smtClean="0"/>
              <a:t>exactly</a:t>
            </a:r>
            <a:r>
              <a:rPr lang="it-IT" sz="1200" baseline="0" dirty="0" smtClean="0"/>
              <a:t> </a:t>
            </a:r>
            <a:r>
              <a:rPr lang="it-IT" sz="1200" baseline="0" dirty="0" err="1" smtClean="0"/>
              <a:t>every</a:t>
            </a:r>
            <a:r>
              <a:rPr lang="it-IT" sz="1200" baseline="0" dirty="0" smtClean="0"/>
              <a:t> 15 </a:t>
            </a:r>
            <a:r>
              <a:rPr lang="it-IT" sz="1200" baseline="0" dirty="0" err="1" smtClean="0"/>
              <a:t>minutes</a:t>
            </a:r>
            <a:r>
              <a:rPr lang="it-IT" sz="1200" baseline="0" dirty="0" smtClean="0"/>
              <a:t> </a:t>
            </a:r>
            <a:r>
              <a:rPr lang="it-IT" sz="1200" baseline="0" dirty="0" err="1" smtClean="0"/>
              <a:t>that</a:t>
            </a:r>
            <a:r>
              <a:rPr lang="it-IT" sz="1200" baseline="0" dirty="0" smtClean="0"/>
              <a:t> a full backup in the last 7 </a:t>
            </a:r>
            <a:r>
              <a:rPr lang="it-IT" sz="1200" baseline="0" dirty="0" err="1" smtClean="0"/>
              <a:t>days</a:t>
            </a:r>
            <a:r>
              <a:rPr lang="it-IT" sz="1200" baseline="0" dirty="0" smtClean="0"/>
              <a:t> </a:t>
            </a:r>
            <a:r>
              <a:rPr lang="it-IT" sz="1200" baseline="0" dirty="0" err="1" smtClean="0"/>
              <a:t>was</a:t>
            </a:r>
            <a:r>
              <a:rPr lang="it-IT" sz="1200" baseline="0" dirty="0" smtClean="0"/>
              <a:t> </a:t>
            </a:r>
            <a:r>
              <a:rPr lang="it-IT" sz="1200" baseline="0" dirty="0" err="1" smtClean="0"/>
              <a:t>done</a:t>
            </a:r>
            <a:r>
              <a:rPr lang="it-IT" sz="1200" baseline="0" dirty="0" smtClean="0"/>
              <a:t>, </a:t>
            </a:r>
            <a:r>
              <a:rPr lang="it-IT" sz="1200" baseline="0" dirty="0" err="1" smtClean="0"/>
              <a:t>likewise</a:t>
            </a:r>
            <a:r>
              <a:rPr lang="it-IT" sz="1200" baseline="0" dirty="0" smtClean="0"/>
              <a:t> a </a:t>
            </a:r>
            <a:r>
              <a:rPr lang="it-IT" sz="1200" baseline="0" dirty="0" err="1" smtClean="0"/>
              <a:t>differential</a:t>
            </a:r>
            <a:r>
              <a:rPr lang="it-IT" sz="1200" baseline="0" dirty="0" smtClean="0"/>
              <a:t> backup in the last 48 </a:t>
            </a:r>
            <a:r>
              <a:rPr lang="it-IT" sz="1200" baseline="0" dirty="0" err="1" smtClean="0"/>
              <a:t>hours</a:t>
            </a:r>
            <a:r>
              <a:rPr lang="it-IT" sz="1200" baseline="0" dirty="0" smtClean="0"/>
              <a:t> and a t-log backup in the last 15 </a:t>
            </a:r>
            <a:r>
              <a:rPr lang="it-IT" sz="1200" baseline="0" dirty="0" err="1" smtClean="0"/>
              <a:t>minutes</a:t>
            </a:r>
            <a:r>
              <a:rPr lang="it-IT" sz="1200" baseline="0" dirty="0" smtClean="0"/>
              <a:t>.</a:t>
            </a:r>
          </a:p>
          <a:p>
            <a:r>
              <a:rPr lang="it-IT" sz="1200" baseline="0" dirty="0" smtClean="0"/>
              <a:t>I can do </a:t>
            </a:r>
            <a:r>
              <a:rPr lang="it-IT" sz="1200" baseline="0" dirty="0" err="1" smtClean="0"/>
              <a:t>this</a:t>
            </a:r>
            <a:r>
              <a:rPr lang="it-IT" sz="1200" baseline="0" dirty="0" smtClean="0"/>
              <a:t> </a:t>
            </a:r>
            <a:r>
              <a:rPr lang="it-IT" sz="1200" baseline="0" dirty="0" err="1" smtClean="0"/>
              <a:t>check</a:t>
            </a:r>
            <a:r>
              <a:rPr lang="it-IT" sz="1200" baseline="0" dirty="0" smtClean="0"/>
              <a:t> </a:t>
            </a:r>
            <a:r>
              <a:rPr lang="it-IT" sz="1200" baseline="0" dirty="0" err="1" smtClean="0"/>
              <a:t>simply</a:t>
            </a:r>
            <a:r>
              <a:rPr lang="it-IT" sz="1200" baseline="0" dirty="0" smtClean="0"/>
              <a:t> </a:t>
            </a:r>
            <a:r>
              <a:rPr lang="it-IT" sz="1200" baseline="0" dirty="0" err="1" smtClean="0"/>
              <a:t>querying</a:t>
            </a:r>
            <a:r>
              <a:rPr lang="it-IT" sz="1200" baseline="0" dirty="0" smtClean="0"/>
              <a:t> the </a:t>
            </a:r>
            <a:r>
              <a:rPr lang="it-IT" sz="1200" baseline="0" dirty="0" err="1" smtClean="0"/>
              <a:t>previous</a:t>
            </a:r>
            <a:r>
              <a:rPr lang="it-IT" sz="1200" baseline="0" dirty="0" smtClean="0"/>
              <a:t> </a:t>
            </a:r>
            <a:r>
              <a:rPr lang="it-IT" sz="1200" baseline="0" dirty="0" err="1" smtClean="0"/>
              <a:t>tables</a:t>
            </a:r>
            <a:r>
              <a:rPr lang="it-IT" sz="1200" baseline="0" dirty="0" smtClean="0"/>
              <a:t> </a:t>
            </a:r>
            <a:r>
              <a:rPr lang="it-IT" sz="1200" baseline="0" dirty="0" err="1" smtClean="0"/>
              <a:t>of</a:t>
            </a:r>
            <a:r>
              <a:rPr lang="it-IT" sz="1200" baseline="0" dirty="0" smtClean="0"/>
              <a:t> MSDB, </a:t>
            </a:r>
            <a:r>
              <a:rPr lang="it-IT" sz="1200" baseline="0" dirty="0" err="1" smtClean="0"/>
              <a:t>as</a:t>
            </a:r>
            <a:r>
              <a:rPr lang="it-IT" sz="1200" baseline="0" dirty="0" smtClean="0"/>
              <a:t> I </a:t>
            </a:r>
            <a:r>
              <a:rPr lang="it-IT" sz="1200" baseline="0" dirty="0" err="1" smtClean="0"/>
              <a:t>will</a:t>
            </a:r>
            <a:r>
              <a:rPr lang="it-IT" sz="1200" baseline="0" dirty="0" smtClean="0"/>
              <a:t> show </a:t>
            </a:r>
            <a:r>
              <a:rPr lang="it-IT" sz="1200" baseline="0" dirty="0" err="1" smtClean="0"/>
              <a:t>you</a:t>
            </a:r>
            <a:r>
              <a:rPr lang="it-IT" sz="1200" baseline="0" dirty="0" smtClean="0"/>
              <a:t> in the </a:t>
            </a:r>
            <a:r>
              <a:rPr lang="it-IT" sz="1200" baseline="0" dirty="0" err="1" smtClean="0"/>
              <a:t>next</a:t>
            </a:r>
            <a:r>
              <a:rPr lang="it-IT" sz="1200" baseline="0" dirty="0" smtClean="0"/>
              <a:t> </a:t>
            </a:r>
            <a:r>
              <a:rPr lang="it-IT" sz="1200" baseline="0" dirty="0" err="1" smtClean="0"/>
              <a:t>demonstration</a:t>
            </a:r>
            <a:r>
              <a:rPr lang="it-IT" sz="1200" baseline="0" dirty="0" smtClean="0"/>
              <a:t>.</a:t>
            </a:r>
          </a:p>
          <a:p>
            <a:endParaRPr lang="it-IT" sz="1200" baseline="0" dirty="0" smtClean="0"/>
          </a:p>
          <a:p>
            <a:r>
              <a:rPr lang="it-IT" sz="1200" baseline="0" dirty="0" smtClean="0"/>
              <a:t>Last </a:t>
            </a:r>
            <a:r>
              <a:rPr lang="it-IT" sz="1200" baseline="0" dirty="0" err="1" smtClean="0"/>
              <a:t>but</a:t>
            </a:r>
            <a:r>
              <a:rPr lang="it-IT" sz="1200" baseline="0" dirty="0" smtClean="0"/>
              <a:t> </a:t>
            </a:r>
            <a:r>
              <a:rPr lang="it-IT" sz="1200" baseline="0" dirty="0" err="1" smtClean="0"/>
              <a:t>not</a:t>
            </a:r>
            <a:r>
              <a:rPr lang="it-IT" sz="1200" baseline="0" dirty="0" smtClean="0"/>
              <a:t> </a:t>
            </a:r>
            <a:r>
              <a:rPr lang="it-IT" sz="1200" baseline="0" dirty="0" err="1" smtClean="0"/>
              <a:t>least</a:t>
            </a:r>
            <a:r>
              <a:rPr lang="it-IT" sz="1200" baseline="0" dirty="0" smtClean="0"/>
              <a:t>, </a:t>
            </a:r>
            <a:r>
              <a:rPr lang="it-IT" sz="1200" baseline="0" dirty="0" err="1" smtClean="0"/>
              <a:t>we</a:t>
            </a:r>
            <a:r>
              <a:rPr lang="it-IT" sz="1200" baseline="0" dirty="0" smtClean="0"/>
              <a:t> </a:t>
            </a:r>
            <a:r>
              <a:rPr lang="it-IT" sz="1200" baseline="0" dirty="0" err="1" smtClean="0"/>
              <a:t>need</a:t>
            </a:r>
            <a:r>
              <a:rPr lang="it-IT" sz="1200" baseline="0" dirty="0" smtClean="0"/>
              <a:t> </a:t>
            </a:r>
            <a:r>
              <a:rPr lang="it-IT" sz="1200" baseline="0" dirty="0" err="1" smtClean="0"/>
              <a:t>to</a:t>
            </a:r>
            <a:r>
              <a:rPr lang="it-IT" sz="1200" baseline="0" dirty="0" smtClean="0"/>
              <a:t> test </a:t>
            </a:r>
            <a:r>
              <a:rPr lang="it-IT" sz="1200" baseline="0" dirty="0" err="1" smtClean="0"/>
              <a:t>these</a:t>
            </a:r>
            <a:r>
              <a:rPr lang="it-IT" sz="1200" baseline="0" dirty="0" smtClean="0"/>
              <a:t> </a:t>
            </a:r>
            <a:r>
              <a:rPr lang="it-IT" sz="1200" baseline="0" dirty="0" err="1" smtClean="0"/>
              <a:t>backups</a:t>
            </a:r>
            <a:r>
              <a:rPr lang="it-IT" sz="1200" baseline="0" dirty="0" smtClean="0"/>
              <a:t> </a:t>
            </a:r>
            <a:r>
              <a:rPr lang="it-IT" sz="1200" baseline="0" dirty="0" err="1" smtClean="0"/>
              <a:t>restoring</a:t>
            </a:r>
            <a:r>
              <a:rPr lang="it-IT" sz="1200" baseline="0" dirty="0" smtClean="0"/>
              <a:t> </a:t>
            </a:r>
            <a:r>
              <a:rPr lang="it-IT" sz="1200" baseline="0" dirty="0" err="1" smtClean="0"/>
              <a:t>them</a:t>
            </a:r>
            <a:r>
              <a:rPr lang="it-IT" sz="1200" baseline="0" dirty="0" smtClean="0"/>
              <a:t> in a </a:t>
            </a:r>
            <a:r>
              <a:rPr lang="it-IT" sz="1200" baseline="0" dirty="0" err="1" smtClean="0"/>
              <a:t>automated</a:t>
            </a:r>
            <a:r>
              <a:rPr lang="it-IT" sz="1200" baseline="0" dirty="0" smtClean="0"/>
              <a:t> test server. </a:t>
            </a:r>
            <a:r>
              <a:rPr lang="it-IT" sz="1200" baseline="0" dirty="0" err="1" smtClean="0"/>
              <a:t>Ideally</a:t>
            </a:r>
            <a:r>
              <a:rPr lang="it-IT" sz="1200" baseline="0" dirty="0" smtClean="0"/>
              <a:t>, just </a:t>
            </a:r>
            <a:r>
              <a:rPr lang="it-IT" sz="1200" baseline="0" dirty="0" err="1" smtClean="0"/>
              <a:t>after</a:t>
            </a:r>
            <a:r>
              <a:rPr lang="it-IT" sz="1200" baseline="0" dirty="0" smtClean="0"/>
              <a:t> a backup </a:t>
            </a:r>
            <a:r>
              <a:rPr lang="it-IT" sz="1200" baseline="0" dirty="0" err="1" smtClean="0"/>
              <a:t>is</a:t>
            </a:r>
            <a:r>
              <a:rPr lang="it-IT" sz="1200" baseline="0" dirty="0" smtClean="0"/>
              <a:t> </a:t>
            </a:r>
            <a:r>
              <a:rPr lang="it-IT" sz="1200" baseline="0" dirty="0" err="1" smtClean="0"/>
              <a:t>completed</a:t>
            </a:r>
            <a:r>
              <a:rPr lang="it-IT" sz="1200" baseline="0" dirty="0" smtClean="0"/>
              <a:t>, </a:t>
            </a:r>
            <a:r>
              <a:rPr lang="it-IT" sz="1200" baseline="0" dirty="0" err="1" smtClean="0"/>
              <a:t>we</a:t>
            </a:r>
            <a:r>
              <a:rPr lang="it-IT" sz="1200" baseline="0" dirty="0" smtClean="0"/>
              <a:t> </a:t>
            </a:r>
            <a:r>
              <a:rPr lang="it-IT" sz="1200" baseline="0" dirty="0" err="1" smtClean="0"/>
              <a:t>must</a:t>
            </a:r>
            <a:r>
              <a:rPr lang="it-IT" sz="1200" baseline="0" dirty="0" smtClean="0"/>
              <a:t> test </a:t>
            </a:r>
            <a:r>
              <a:rPr lang="it-IT" sz="1200" baseline="0" dirty="0" err="1" smtClean="0"/>
              <a:t>its</a:t>
            </a:r>
            <a:r>
              <a:rPr lang="it-IT" sz="1200" baseline="0" dirty="0" smtClean="0"/>
              <a:t> </a:t>
            </a:r>
            <a:r>
              <a:rPr lang="it-IT" sz="1200" baseline="0" dirty="0" err="1" smtClean="0"/>
              <a:t>restore</a:t>
            </a:r>
            <a:r>
              <a:rPr lang="it-IT" sz="1200" baseline="0" dirty="0" smtClean="0"/>
              <a:t>.</a:t>
            </a:r>
          </a:p>
        </p:txBody>
      </p:sp>
      <p:sp>
        <p:nvSpPr>
          <p:cNvPr id="4" name="Segnaposto numero diapositiva 3"/>
          <p:cNvSpPr>
            <a:spLocks noGrp="1"/>
          </p:cNvSpPr>
          <p:nvPr>
            <p:ph type="sldNum" sz="quarter" idx="10"/>
          </p:nvPr>
        </p:nvSpPr>
        <p:spPr/>
        <p:txBody>
          <a:bodyPr/>
          <a:lstStyle/>
          <a:p>
            <a:fld id="{7F3D1E68-01DB-4386-8E3C-987CD5EFEFB4}" type="slidenum">
              <a:rPr lang="it-IT" smtClean="0"/>
              <a:pPr/>
              <a:t>15</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7F3D1E68-01DB-4386-8E3C-987CD5EFEFB4}" type="slidenum">
              <a:rPr lang="it-IT" smtClean="0"/>
              <a:pPr/>
              <a:t>16</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7F3D1E68-01DB-4386-8E3C-987CD5EFEFB4}" type="slidenum">
              <a:rPr lang="it-IT" smtClean="0"/>
              <a:pPr/>
              <a:t>17</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baseline="0" dirty="0" smtClean="0"/>
              <a:t>So </a:t>
            </a:r>
            <a:r>
              <a:rPr lang="it-IT" sz="1200" baseline="0" dirty="0" err="1" smtClean="0"/>
              <a:t>we</a:t>
            </a:r>
            <a:r>
              <a:rPr lang="it-IT" sz="1200" baseline="0" dirty="0" smtClean="0"/>
              <a:t> </a:t>
            </a:r>
            <a:r>
              <a:rPr lang="it-IT" sz="1200" baseline="0" dirty="0" err="1" smtClean="0"/>
              <a:t>should</a:t>
            </a:r>
            <a:r>
              <a:rPr lang="it-IT" sz="1200" baseline="0" dirty="0" smtClean="0"/>
              <a:t> do CHECKDB </a:t>
            </a:r>
            <a:r>
              <a:rPr lang="it-IT" sz="1200" baseline="0" dirty="0" err="1" smtClean="0"/>
              <a:t>as</a:t>
            </a:r>
            <a:r>
              <a:rPr lang="it-IT" sz="1200" baseline="0" dirty="0" smtClean="0"/>
              <a:t> </a:t>
            </a:r>
            <a:r>
              <a:rPr lang="it-IT" sz="1200" baseline="0" dirty="0" err="1" smtClean="0"/>
              <a:t>much</a:t>
            </a:r>
            <a:r>
              <a:rPr lang="it-IT" sz="1200" baseline="0" dirty="0" smtClean="0"/>
              <a:t> </a:t>
            </a:r>
            <a:r>
              <a:rPr lang="it-IT" sz="1200" baseline="0" dirty="0" err="1" smtClean="0"/>
              <a:t>as</a:t>
            </a:r>
            <a:r>
              <a:rPr lang="it-IT" sz="1200" baseline="0" dirty="0" smtClean="0"/>
              <a:t> possibile (in </a:t>
            </a:r>
            <a:r>
              <a:rPr lang="it-IT" sz="1200" baseline="0" dirty="0" err="1" smtClean="0"/>
              <a:t>my</a:t>
            </a:r>
            <a:r>
              <a:rPr lang="it-IT" sz="1200" baseline="0" dirty="0" smtClean="0"/>
              <a:t> opinion I </a:t>
            </a:r>
            <a:r>
              <a:rPr lang="it-IT" sz="1200" baseline="0" dirty="0" err="1" smtClean="0"/>
              <a:t>would</a:t>
            </a:r>
            <a:r>
              <a:rPr lang="it-IT" sz="1200" baseline="0" dirty="0" smtClean="0"/>
              <a:t> </a:t>
            </a:r>
            <a:r>
              <a:rPr lang="it-IT" sz="1200" baseline="0" dirty="0" err="1" smtClean="0"/>
              <a:t>suggest</a:t>
            </a:r>
            <a:r>
              <a:rPr lang="it-IT" sz="1200" baseline="0" dirty="0" smtClean="0"/>
              <a:t> “</a:t>
            </a:r>
            <a:r>
              <a:rPr lang="it-IT" sz="1200" baseline="0" dirty="0" err="1" smtClean="0"/>
              <a:t>every</a:t>
            </a:r>
            <a:r>
              <a:rPr lang="it-IT" sz="1200" baseline="0" dirty="0" smtClean="0"/>
              <a:t> </a:t>
            </a:r>
            <a:r>
              <a:rPr lang="it-IT" sz="1200" baseline="0" dirty="0" err="1" smtClean="0"/>
              <a:t>day</a:t>
            </a:r>
            <a:r>
              <a:rPr lang="it-IT" sz="1200" baseline="0" dirty="0" smtClean="0"/>
              <a:t>”), </a:t>
            </a:r>
            <a:r>
              <a:rPr lang="it-IT" sz="1200" baseline="0" dirty="0" err="1" smtClean="0"/>
              <a:t>paying</a:t>
            </a:r>
            <a:r>
              <a:rPr lang="it-IT" sz="1200" baseline="0" dirty="0" smtClean="0"/>
              <a:t> </a:t>
            </a:r>
            <a:r>
              <a:rPr lang="it-IT" sz="1200" baseline="0" dirty="0" err="1" smtClean="0"/>
              <a:t>attention</a:t>
            </a:r>
            <a:r>
              <a:rPr lang="it-IT" sz="1200" baseline="0" dirty="0" smtClean="0"/>
              <a:t> at the CPU </a:t>
            </a:r>
            <a:r>
              <a:rPr lang="it-IT" sz="1200" baseline="0" dirty="0" err="1" smtClean="0"/>
              <a:t>usage</a:t>
            </a:r>
            <a:r>
              <a:rPr lang="it-IT" sz="1200" baseline="0" dirty="0" smtClean="0"/>
              <a:t> </a:t>
            </a:r>
            <a:r>
              <a:rPr lang="it-IT" sz="1200" baseline="0" dirty="0" err="1" smtClean="0"/>
              <a:t>because</a:t>
            </a:r>
            <a:r>
              <a:rPr lang="it-IT" sz="1200" baseline="0" dirty="0" smtClean="0"/>
              <a:t> </a:t>
            </a:r>
            <a:r>
              <a:rPr lang="it-IT" sz="1200" baseline="0" dirty="0" err="1" smtClean="0"/>
              <a:t>is</a:t>
            </a:r>
            <a:r>
              <a:rPr lang="it-IT" sz="1200" baseline="0" dirty="0" smtClean="0"/>
              <a:t> </a:t>
            </a:r>
            <a:r>
              <a:rPr lang="it-IT" sz="1200" baseline="0" dirty="0" err="1" smtClean="0"/>
              <a:t>well</a:t>
            </a:r>
            <a:r>
              <a:rPr lang="it-IT" sz="1200" baseline="0" dirty="0" smtClean="0"/>
              <a:t> </a:t>
            </a:r>
            <a:r>
              <a:rPr lang="it-IT" sz="1200" baseline="0" dirty="0" err="1" smtClean="0"/>
              <a:t>known</a:t>
            </a:r>
            <a:r>
              <a:rPr lang="it-IT" sz="1200" baseline="0" dirty="0" smtClean="0"/>
              <a:t> </a:t>
            </a:r>
            <a:r>
              <a:rPr lang="it-IT" sz="1200" baseline="0" dirty="0" err="1" smtClean="0"/>
              <a:t>that</a:t>
            </a:r>
            <a:r>
              <a:rPr lang="it-IT" sz="1200" baseline="0" dirty="0" smtClean="0"/>
              <a:t> the </a:t>
            </a:r>
            <a:r>
              <a:rPr lang="it-IT" sz="1200" baseline="0" dirty="0" err="1" smtClean="0"/>
              <a:t>consistency</a:t>
            </a:r>
            <a:r>
              <a:rPr lang="it-IT" sz="1200" baseline="0" dirty="0" smtClean="0"/>
              <a:t> </a:t>
            </a:r>
            <a:r>
              <a:rPr lang="it-IT" sz="1200" baseline="0" dirty="0" err="1" smtClean="0"/>
              <a:t>check</a:t>
            </a:r>
            <a:r>
              <a:rPr lang="it-IT" sz="1200" baseline="0" dirty="0" smtClean="0"/>
              <a:t> </a:t>
            </a:r>
            <a:r>
              <a:rPr lang="it-IT" sz="1200" baseline="0" dirty="0" err="1" smtClean="0"/>
              <a:t>is</a:t>
            </a:r>
            <a:r>
              <a:rPr lang="it-IT" sz="1200" baseline="0" dirty="0" smtClean="0"/>
              <a:t> a </a:t>
            </a:r>
            <a:r>
              <a:rPr lang="it-IT" sz="1200" baseline="0" dirty="0" err="1" smtClean="0"/>
              <a:t>huge</a:t>
            </a:r>
            <a:r>
              <a:rPr lang="it-IT" sz="1200" baseline="0" dirty="0" smtClean="0"/>
              <a:t> </a:t>
            </a:r>
            <a:r>
              <a:rPr lang="it-IT" sz="1200" baseline="0" dirty="0" err="1" smtClean="0"/>
              <a:t>activity</a:t>
            </a:r>
            <a:r>
              <a:rPr lang="it-IT" sz="1200" baseline="0" dirty="0" smtClean="0"/>
              <a:t> </a:t>
            </a:r>
            <a:r>
              <a:rPr lang="it-IT" sz="1200" baseline="0" dirty="0" err="1" smtClean="0"/>
              <a:t>for</a:t>
            </a:r>
            <a:r>
              <a:rPr lang="it-IT" sz="1200" baseline="0" dirty="0" smtClean="0"/>
              <a:t> the CPU </a:t>
            </a:r>
            <a:r>
              <a:rPr lang="it-IT" sz="1200" baseline="0" dirty="0" err="1" smtClean="0"/>
              <a:t>as</a:t>
            </a:r>
            <a:r>
              <a:rPr lang="it-IT" sz="1200" baseline="0" dirty="0" smtClean="0"/>
              <a:t> </a:t>
            </a:r>
            <a:r>
              <a:rPr lang="it-IT" sz="1200" baseline="0" dirty="0" err="1" smtClean="0"/>
              <a:t>well</a:t>
            </a:r>
            <a:r>
              <a:rPr lang="it-IT" sz="1200" baseline="0" dirty="0" smtClean="0"/>
              <a:t> </a:t>
            </a:r>
            <a:r>
              <a:rPr lang="it-IT" sz="1200" baseline="0" dirty="0" err="1" smtClean="0"/>
              <a:t>as</a:t>
            </a:r>
            <a:r>
              <a:rPr lang="it-IT" sz="1200" baseline="0" dirty="0" smtClean="0"/>
              <a:t> the Disk I/O </a:t>
            </a:r>
            <a:r>
              <a:rPr lang="it-IT" sz="1200" baseline="0" dirty="0" err="1" smtClean="0"/>
              <a:t>operations</a:t>
            </a:r>
            <a:r>
              <a:rPr lang="it-IT" sz="1200" baseline="0" dirty="0" smtClean="0"/>
              <a:t>.</a:t>
            </a:r>
          </a:p>
          <a:p>
            <a:r>
              <a:rPr lang="it-IT" sz="1200" baseline="0" dirty="0" err="1" smtClean="0"/>
              <a:t>Use</a:t>
            </a:r>
            <a:r>
              <a:rPr lang="it-IT" sz="1200" baseline="0" dirty="0" smtClean="0"/>
              <a:t> the </a:t>
            </a:r>
            <a:r>
              <a:rPr lang="en-GB" sz="1200" dirty="0" smtClean="0"/>
              <a:t>PHYSICAL_ONLY option to run faster CHECKDB.</a:t>
            </a:r>
          </a:p>
          <a:p>
            <a:r>
              <a:rPr lang="en-GB" sz="1200" baseline="0" dirty="0" smtClean="0"/>
              <a:t>Run CHECKTABLE against tables subsets like in the solution I have previously shown.</a:t>
            </a:r>
            <a:endParaRPr lang="it-IT" sz="1200" baseline="0" dirty="0" smtClean="0"/>
          </a:p>
        </p:txBody>
      </p:sp>
      <p:sp>
        <p:nvSpPr>
          <p:cNvPr id="4" name="Segnaposto numero diapositiva 3"/>
          <p:cNvSpPr>
            <a:spLocks noGrp="1"/>
          </p:cNvSpPr>
          <p:nvPr>
            <p:ph type="sldNum" sz="quarter" idx="10"/>
          </p:nvPr>
        </p:nvSpPr>
        <p:spPr/>
        <p:txBody>
          <a:bodyPr/>
          <a:lstStyle/>
          <a:p>
            <a:fld id="{7F3D1E68-01DB-4386-8E3C-987CD5EFEFB4}" type="slidenum">
              <a:rPr lang="it-IT" smtClean="0"/>
              <a:pPr/>
              <a:t>18</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baseline="0" dirty="0" err="1" smtClean="0"/>
              <a:t>This</a:t>
            </a:r>
            <a:r>
              <a:rPr lang="it-IT" sz="1200" baseline="0" dirty="0" smtClean="0"/>
              <a:t> </a:t>
            </a:r>
            <a:r>
              <a:rPr lang="it-IT" sz="1200" baseline="0" dirty="0" err="1" smtClean="0"/>
              <a:t>is</a:t>
            </a:r>
            <a:r>
              <a:rPr lang="it-IT" sz="1200" baseline="0" dirty="0" smtClean="0"/>
              <a:t> </a:t>
            </a:r>
            <a:r>
              <a:rPr lang="it-IT" sz="1200" baseline="0" dirty="0" err="1" smtClean="0"/>
              <a:t>probably</a:t>
            </a:r>
            <a:r>
              <a:rPr lang="it-IT" sz="1200" baseline="0" dirty="0" smtClean="0"/>
              <a:t> the </a:t>
            </a:r>
            <a:r>
              <a:rPr lang="it-IT" sz="1200" baseline="0" dirty="0" err="1" smtClean="0"/>
              <a:t>starting</a:t>
            </a:r>
            <a:r>
              <a:rPr lang="it-IT" sz="1200" baseline="0" dirty="0" smtClean="0"/>
              <a:t> </a:t>
            </a:r>
            <a:r>
              <a:rPr lang="it-IT" sz="1200" baseline="0" dirty="0" err="1" smtClean="0"/>
              <a:t>point</a:t>
            </a:r>
            <a:r>
              <a:rPr lang="it-IT" sz="1200" baseline="0" dirty="0" smtClean="0"/>
              <a:t> </a:t>
            </a:r>
            <a:r>
              <a:rPr lang="it-IT" sz="1200" baseline="0" dirty="0" err="1" smtClean="0"/>
              <a:t>for</a:t>
            </a:r>
            <a:r>
              <a:rPr lang="it-IT" sz="1200" baseline="0" dirty="0" smtClean="0"/>
              <a:t> the </a:t>
            </a:r>
            <a:r>
              <a:rPr lang="it-IT" sz="1200" baseline="0" dirty="0" err="1" smtClean="0"/>
              <a:t>tipical</a:t>
            </a:r>
            <a:r>
              <a:rPr lang="it-IT" sz="1200" baseline="0" dirty="0" smtClean="0"/>
              <a:t> </a:t>
            </a:r>
            <a:r>
              <a:rPr lang="it-IT" sz="1200" baseline="0" dirty="0" err="1" smtClean="0"/>
              <a:t>Sql</a:t>
            </a:r>
            <a:r>
              <a:rPr lang="it-IT" sz="1200" baseline="0" dirty="0" smtClean="0"/>
              <a:t> server </a:t>
            </a:r>
            <a:r>
              <a:rPr lang="it-IT" sz="1200" baseline="0" dirty="0" err="1" smtClean="0"/>
              <a:t>troubleshooting</a:t>
            </a:r>
            <a:r>
              <a:rPr lang="it-IT" sz="1200" baseline="0" dirty="0" smtClean="0"/>
              <a:t> </a:t>
            </a:r>
            <a:r>
              <a:rPr lang="it-IT" sz="1200" baseline="0" dirty="0" err="1" smtClean="0"/>
              <a:t>activity</a:t>
            </a:r>
            <a:r>
              <a:rPr lang="it-IT" sz="1200" baseline="0" dirty="0" smtClean="0"/>
              <a:t>.</a:t>
            </a:r>
          </a:p>
          <a:p>
            <a:r>
              <a:rPr lang="it-IT" sz="1200" baseline="0" dirty="0" err="1" smtClean="0"/>
              <a:t>We</a:t>
            </a:r>
            <a:r>
              <a:rPr lang="it-IT" sz="1200" baseline="0" dirty="0" smtClean="0"/>
              <a:t> can </a:t>
            </a:r>
            <a:r>
              <a:rPr lang="it-IT" sz="1200" baseline="0" dirty="0" err="1" smtClean="0"/>
              <a:t>run</a:t>
            </a:r>
            <a:r>
              <a:rPr lang="it-IT" sz="1200" baseline="0" dirty="0" smtClean="0"/>
              <a:t> </a:t>
            </a:r>
            <a:r>
              <a:rPr lang="it-IT" sz="1200" baseline="0" dirty="0" err="1" smtClean="0"/>
              <a:t>this</a:t>
            </a:r>
            <a:r>
              <a:rPr lang="it-IT" sz="1200" baseline="0" dirty="0" smtClean="0"/>
              <a:t> system </a:t>
            </a:r>
            <a:r>
              <a:rPr lang="it-IT" sz="1200" baseline="0" dirty="0" err="1" smtClean="0"/>
              <a:t>stored</a:t>
            </a:r>
            <a:r>
              <a:rPr lang="it-IT" sz="1200" baseline="0" dirty="0" smtClean="0"/>
              <a:t> procedure </a:t>
            </a:r>
            <a:r>
              <a:rPr lang="it-IT" sz="1200" baseline="0" dirty="0" err="1" smtClean="0"/>
              <a:t>called</a:t>
            </a:r>
            <a:r>
              <a:rPr lang="it-IT" sz="1200" baseline="0" dirty="0" smtClean="0"/>
              <a:t> “</a:t>
            </a:r>
            <a:r>
              <a:rPr lang="it-IT" sz="1200" dirty="0" err="1" smtClean="0"/>
              <a:t>sp_readerrorlog</a:t>
            </a:r>
            <a:r>
              <a:rPr lang="it-IT" sz="1200" dirty="0" smtClean="0"/>
              <a:t>” </a:t>
            </a:r>
            <a:r>
              <a:rPr lang="it-IT" sz="1200" baseline="0" dirty="0" err="1" smtClean="0"/>
              <a:t>to</a:t>
            </a:r>
            <a:r>
              <a:rPr lang="it-IT" sz="1200" baseline="0" dirty="0" smtClean="0"/>
              <a:t> </a:t>
            </a:r>
            <a:r>
              <a:rPr lang="it-IT" sz="1200" baseline="0" dirty="0" err="1" smtClean="0"/>
              <a:t>query</a:t>
            </a:r>
            <a:r>
              <a:rPr lang="it-IT" sz="1200" baseline="0" dirty="0" smtClean="0"/>
              <a:t> the </a:t>
            </a:r>
            <a:r>
              <a:rPr lang="it-IT" sz="1200" baseline="0" dirty="0" err="1" smtClean="0"/>
              <a:t>Errolog</a:t>
            </a:r>
            <a:r>
              <a:rPr lang="it-IT" sz="1200" baseline="0" dirty="0" smtClean="0"/>
              <a:t> text </a:t>
            </a:r>
            <a:r>
              <a:rPr lang="it-IT" sz="1200" baseline="0" dirty="0" err="1" smtClean="0"/>
              <a:t>files</a:t>
            </a:r>
            <a:r>
              <a:rPr lang="it-IT" sz="1200" baseline="0" dirty="0" smtClean="0"/>
              <a:t>.</a:t>
            </a:r>
          </a:p>
          <a:p>
            <a:r>
              <a:rPr lang="it-IT" sz="1200" baseline="0" dirty="0" err="1" smtClean="0"/>
              <a:t>It</a:t>
            </a:r>
            <a:r>
              <a:rPr lang="it-IT" sz="1200" baseline="0" dirty="0" smtClean="0"/>
              <a:t> </a:t>
            </a:r>
            <a:r>
              <a:rPr lang="it-IT" sz="1200" baseline="0" dirty="0" err="1" smtClean="0"/>
              <a:t>is</a:t>
            </a:r>
            <a:r>
              <a:rPr lang="it-IT" sz="1200" baseline="0" dirty="0" smtClean="0"/>
              <a:t> </a:t>
            </a:r>
            <a:r>
              <a:rPr lang="it-IT" sz="1200" baseline="0" dirty="0" err="1" smtClean="0"/>
              <a:t>particularly</a:t>
            </a:r>
            <a:r>
              <a:rPr lang="it-IT" sz="1200" baseline="0" dirty="0" smtClean="0"/>
              <a:t> </a:t>
            </a:r>
            <a:r>
              <a:rPr lang="it-IT" sz="1200" baseline="0" dirty="0" err="1" smtClean="0"/>
              <a:t>useful</a:t>
            </a:r>
            <a:r>
              <a:rPr lang="it-IT" sz="1200" baseline="0" dirty="0" smtClean="0"/>
              <a:t> </a:t>
            </a:r>
            <a:r>
              <a:rPr lang="it-IT" sz="1200" baseline="0" dirty="0" err="1" smtClean="0"/>
              <a:t>to</a:t>
            </a:r>
            <a:r>
              <a:rPr lang="it-IT" sz="1200" baseline="0" dirty="0" smtClean="0"/>
              <a:t> look </a:t>
            </a:r>
            <a:r>
              <a:rPr lang="it-IT" sz="1200" baseline="0" dirty="0" err="1" smtClean="0"/>
              <a:t>into</a:t>
            </a:r>
            <a:r>
              <a:rPr lang="it-IT" sz="1200" baseline="0" dirty="0" smtClean="0"/>
              <a:t> </a:t>
            </a:r>
            <a:r>
              <a:rPr lang="it-IT" sz="1200" baseline="0" dirty="0" err="1" smtClean="0"/>
              <a:t>deadlock</a:t>
            </a:r>
            <a:r>
              <a:rPr lang="it-IT" sz="1200" baseline="0" dirty="0" smtClean="0"/>
              <a:t> </a:t>
            </a:r>
            <a:r>
              <a:rPr lang="it-IT" sz="1200" baseline="0" dirty="0" err="1" smtClean="0"/>
              <a:t>issues</a:t>
            </a:r>
            <a:r>
              <a:rPr lang="it-IT" sz="1200" baseline="0" dirty="0" smtClean="0"/>
              <a:t> and </a:t>
            </a:r>
            <a:r>
              <a:rPr lang="it-IT" sz="1200" baseline="0" dirty="0" err="1" smtClean="0"/>
              <a:t>consistency</a:t>
            </a:r>
            <a:r>
              <a:rPr lang="it-IT" sz="1200" baseline="0" dirty="0" smtClean="0"/>
              <a:t> </a:t>
            </a:r>
            <a:r>
              <a:rPr lang="it-IT" sz="1200" baseline="0" dirty="0" err="1" smtClean="0"/>
              <a:t>errors</a:t>
            </a:r>
            <a:r>
              <a:rPr lang="it-IT" sz="1200" baseline="0" dirty="0" smtClean="0"/>
              <a:t>.</a:t>
            </a:r>
          </a:p>
          <a:p>
            <a:r>
              <a:rPr lang="it-IT" sz="1200" baseline="0" dirty="0" smtClean="0"/>
              <a:t>Bear in mind </a:t>
            </a:r>
            <a:r>
              <a:rPr lang="it-IT" sz="1200" baseline="0" dirty="0" err="1" smtClean="0"/>
              <a:t>to</a:t>
            </a:r>
            <a:r>
              <a:rPr lang="it-IT" sz="1200" baseline="0" dirty="0" smtClean="0"/>
              <a:t> </a:t>
            </a:r>
            <a:r>
              <a:rPr lang="it-IT" sz="1200" baseline="0" dirty="0" err="1" smtClean="0"/>
              <a:t>switch</a:t>
            </a:r>
            <a:r>
              <a:rPr lang="it-IT" sz="1200" baseline="0" dirty="0" smtClean="0"/>
              <a:t> on </a:t>
            </a:r>
            <a:r>
              <a:rPr lang="it-IT" sz="1200" baseline="0" dirty="0" err="1" smtClean="0"/>
              <a:t>these</a:t>
            </a:r>
            <a:r>
              <a:rPr lang="it-IT" sz="1200" baseline="0" dirty="0" smtClean="0"/>
              <a:t> </a:t>
            </a:r>
            <a:r>
              <a:rPr lang="it-IT" sz="1200" baseline="0" dirty="0" err="1" smtClean="0"/>
              <a:t>TraceFlag</a:t>
            </a:r>
            <a:r>
              <a:rPr lang="it-IT" sz="1200" baseline="0" dirty="0" smtClean="0"/>
              <a:t> </a:t>
            </a:r>
            <a:r>
              <a:rPr lang="it-IT" sz="1200" baseline="0" dirty="0" err="1" smtClean="0"/>
              <a:t>to</a:t>
            </a:r>
            <a:r>
              <a:rPr lang="it-IT" sz="1200" baseline="0" dirty="0" smtClean="0"/>
              <a:t> </a:t>
            </a:r>
            <a:r>
              <a:rPr lang="it-IT" sz="1200" baseline="0" dirty="0" err="1" smtClean="0"/>
              <a:t>collect</a:t>
            </a:r>
            <a:r>
              <a:rPr lang="it-IT" sz="1200" baseline="0" dirty="0" smtClean="0"/>
              <a:t> </a:t>
            </a:r>
            <a:r>
              <a:rPr lang="it-IT" sz="1200" baseline="0" dirty="0" err="1" smtClean="0"/>
              <a:t>these</a:t>
            </a:r>
            <a:r>
              <a:rPr lang="it-IT" sz="1200" baseline="0" dirty="0" smtClean="0"/>
              <a:t> </a:t>
            </a:r>
            <a:r>
              <a:rPr lang="it-IT" sz="1200" baseline="0" dirty="0" err="1" smtClean="0"/>
              <a:t>kind</a:t>
            </a:r>
            <a:r>
              <a:rPr lang="it-IT" sz="1200" baseline="0" dirty="0" smtClean="0"/>
              <a:t> </a:t>
            </a:r>
            <a:r>
              <a:rPr lang="it-IT" sz="1200" baseline="0" dirty="0" err="1" smtClean="0"/>
              <a:t>of</a:t>
            </a:r>
            <a:r>
              <a:rPr lang="it-IT" sz="1200" baseline="0" dirty="0" smtClean="0"/>
              <a:t> information in the </a:t>
            </a:r>
            <a:r>
              <a:rPr lang="it-IT" sz="1200" baseline="0" dirty="0" err="1" smtClean="0"/>
              <a:t>ErrorLog</a:t>
            </a:r>
            <a:r>
              <a:rPr lang="it-IT" sz="1200" baseline="0" dirty="0" smtClean="0"/>
              <a:t> file.</a:t>
            </a:r>
          </a:p>
        </p:txBody>
      </p:sp>
      <p:sp>
        <p:nvSpPr>
          <p:cNvPr id="4" name="Segnaposto numero diapositiva 3"/>
          <p:cNvSpPr>
            <a:spLocks noGrp="1"/>
          </p:cNvSpPr>
          <p:nvPr>
            <p:ph type="sldNum" sz="quarter" idx="10"/>
          </p:nvPr>
        </p:nvSpPr>
        <p:spPr/>
        <p:txBody>
          <a:bodyPr/>
          <a:lstStyle/>
          <a:p>
            <a:fld id="{7F3D1E68-01DB-4386-8E3C-987CD5EFEFB4}" type="slidenum">
              <a:rPr lang="it-IT" smtClean="0"/>
              <a:pPr/>
              <a:t>19</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dirty="0" smtClean="0"/>
              <a:t>Hello everybody, my name is Francesco Quaratino, I’m from Italy and currently I’ve been living and working in London as DBA/Developer for a betting company.</a:t>
            </a:r>
          </a:p>
          <a:p>
            <a:r>
              <a:rPr lang="en-GB" dirty="0" smtClean="0"/>
              <a:t>I’ve been working with SQL Server since 2000 initially</a:t>
            </a:r>
            <a:r>
              <a:rPr lang="en-GB" baseline="0" dirty="0" smtClean="0"/>
              <a:t> as </a:t>
            </a:r>
            <a:r>
              <a:rPr lang="en-GB" dirty="0" smtClean="0"/>
              <a:t>DB Designer and Developer, then as DBA. During this period I have earned</a:t>
            </a:r>
            <a:r>
              <a:rPr lang="en-GB" baseline="0" dirty="0" smtClean="0"/>
              <a:t> </a:t>
            </a:r>
            <a:r>
              <a:rPr lang="en-GB" dirty="0" smtClean="0"/>
              <a:t>some Microsoft certifications about SQL Server 2000, 2005 and 2008. </a:t>
            </a:r>
          </a:p>
          <a:p>
            <a:r>
              <a:rPr lang="en-GB" dirty="0" smtClean="0"/>
              <a:t>You can find some articles that I wrote on the Italian SQL Server </a:t>
            </a:r>
            <a:r>
              <a:rPr lang="en-GB" dirty="0" err="1" smtClean="0"/>
              <a:t>UserGroup</a:t>
            </a:r>
            <a:r>
              <a:rPr lang="en-GB" dirty="0" smtClean="0"/>
              <a:t> Web site</a:t>
            </a:r>
            <a:r>
              <a:rPr lang="en-GB" baseline="0" dirty="0" smtClean="0"/>
              <a:t> and </a:t>
            </a:r>
            <a:r>
              <a:rPr lang="en-GB" dirty="0" smtClean="0"/>
              <a:t>on my blog, which are available only in Italian. However,</a:t>
            </a:r>
            <a:r>
              <a:rPr lang="en-GB" baseline="0" dirty="0" smtClean="0"/>
              <a:t> </a:t>
            </a:r>
            <a:r>
              <a:rPr lang="en-GB" dirty="0" smtClean="0"/>
              <a:t>my presentation today is clear and well organized… unlike my English. I will try to make my presentation as clear as I can, despite my English.</a:t>
            </a:r>
          </a:p>
          <a:p>
            <a:r>
              <a:rPr lang="en-GB" dirty="0" smtClean="0"/>
              <a:t>So let's start.</a:t>
            </a:r>
            <a:endParaRPr lang="it-IT" dirty="0" smtClean="0"/>
          </a:p>
        </p:txBody>
      </p:sp>
      <p:sp>
        <p:nvSpPr>
          <p:cNvPr id="4" name="Segnaposto numero diapositiva 3"/>
          <p:cNvSpPr>
            <a:spLocks noGrp="1"/>
          </p:cNvSpPr>
          <p:nvPr>
            <p:ph type="sldNum" sz="quarter" idx="10"/>
          </p:nvPr>
        </p:nvSpPr>
        <p:spPr/>
        <p:txBody>
          <a:bodyPr/>
          <a:lstStyle/>
          <a:p>
            <a:fld id="{7F3D1E68-01DB-4386-8E3C-987CD5EFEFB4}" type="slidenum">
              <a:rPr lang="it-IT" smtClean="0"/>
              <a:pPr/>
              <a:t>2</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baseline="0" dirty="0" err="1" smtClean="0"/>
              <a:t>How</a:t>
            </a:r>
            <a:r>
              <a:rPr lang="it-IT" baseline="0" dirty="0" smtClean="0"/>
              <a:t> can </a:t>
            </a:r>
            <a:r>
              <a:rPr lang="it-IT" baseline="0" dirty="0" err="1" smtClean="0"/>
              <a:t>we</a:t>
            </a:r>
            <a:r>
              <a:rPr lang="it-IT" baseline="0" dirty="0" smtClean="0"/>
              <a:t> </a:t>
            </a:r>
            <a:r>
              <a:rPr lang="it-IT" baseline="0" dirty="0" err="1" smtClean="0"/>
              <a:t>automate</a:t>
            </a:r>
            <a:r>
              <a:rPr lang="it-IT" baseline="0" dirty="0" smtClean="0"/>
              <a:t> </a:t>
            </a:r>
            <a:r>
              <a:rPr lang="it-IT" baseline="0" dirty="0" err="1" smtClean="0"/>
              <a:t>this</a:t>
            </a:r>
            <a:r>
              <a:rPr lang="it-IT" baseline="0" dirty="0" smtClean="0"/>
              <a:t> </a:t>
            </a:r>
            <a:r>
              <a:rPr lang="it-IT" baseline="0" dirty="0" err="1" smtClean="0"/>
              <a:t>check</a:t>
            </a:r>
            <a:r>
              <a:rPr lang="it-IT" baseline="0" dirty="0" smtClean="0"/>
              <a:t>?</a:t>
            </a:r>
          </a:p>
          <a:p>
            <a:r>
              <a:rPr lang="it-IT" baseline="0" dirty="0" smtClean="0"/>
              <a:t>First </a:t>
            </a:r>
            <a:r>
              <a:rPr lang="it-IT" baseline="0" dirty="0" err="1" smtClean="0"/>
              <a:t>option</a:t>
            </a:r>
            <a:r>
              <a:rPr lang="it-IT" baseline="0" dirty="0" smtClean="0"/>
              <a:t>: </a:t>
            </a:r>
            <a:r>
              <a:rPr lang="it-IT" baseline="0" dirty="0" err="1" smtClean="0"/>
              <a:t>using</a:t>
            </a:r>
            <a:r>
              <a:rPr lang="it-IT" baseline="0" dirty="0" smtClean="0"/>
              <a:t> the system </a:t>
            </a:r>
            <a:r>
              <a:rPr lang="it-IT" baseline="0" dirty="0" err="1" smtClean="0"/>
              <a:t>stored</a:t>
            </a:r>
            <a:r>
              <a:rPr lang="it-IT" baseline="0" dirty="0" smtClean="0"/>
              <a:t> procedure “</a:t>
            </a:r>
            <a:r>
              <a:rPr lang="it-IT" baseline="0" dirty="0" err="1" smtClean="0"/>
              <a:t>xp_fixeddrives</a:t>
            </a:r>
            <a:r>
              <a:rPr lang="it-IT" baseline="0" dirty="0" smtClean="0"/>
              <a:t>” </a:t>
            </a:r>
            <a:r>
              <a:rPr lang="it-IT" baseline="0" dirty="0" err="1" smtClean="0"/>
              <a:t>that</a:t>
            </a:r>
            <a:r>
              <a:rPr lang="it-IT" baseline="0" dirty="0" smtClean="0"/>
              <a:t> </a:t>
            </a:r>
            <a:r>
              <a:rPr lang="it-IT" baseline="0" dirty="0" err="1" smtClean="0"/>
              <a:t>returns</a:t>
            </a:r>
            <a:r>
              <a:rPr lang="it-IT" baseline="0" dirty="0" smtClean="0"/>
              <a:t> the free </a:t>
            </a:r>
            <a:r>
              <a:rPr lang="it-IT" baseline="0" dirty="0" err="1" smtClean="0"/>
              <a:t>space</a:t>
            </a:r>
            <a:r>
              <a:rPr lang="it-IT" baseline="0" dirty="0" smtClean="0"/>
              <a:t> in MB </a:t>
            </a:r>
            <a:r>
              <a:rPr lang="it-IT" baseline="0" dirty="0" err="1" smtClean="0"/>
              <a:t>of</a:t>
            </a:r>
            <a:r>
              <a:rPr lang="it-IT" baseline="0" dirty="0" smtClean="0"/>
              <a:t> </a:t>
            </a:r>
            <a:r>
              <a:rPr lang="it-IT" baseline="0" dirty="0" err="1" smtClean="0"/>
              <a:t>each</a:t>
            </a:r>
            <a:r>
              <a:rPr lang="it-IT" baseline="0" dirty="0" smtClean="0"/>
              <a:t> </a:t>
            </a:r>
            <a:r>
              <a:rPr lang="it-IT" baseline="0" dirty="0" err="1" smtClean="0"/>
              <a:t>local</a:t>
            </a:r>
            <a:r>
              <a:rPr lang="it-IT" baseline="0" dirty="0" smtClean="0"/>
              <a:t> drive</a:t>
            </a:r>
          </a:p>
          <a:p>
            <a:r>
              <a:rPr lang="it-IT" baseline="0" dirty="0" err="1" smtClean="0"/>
              <a:t>Second</a:t>
            </a:r>
            <a:r>
              <a:rPr lang="it-IT" baseline="0" dirty="0" smtClean="0"/>
              <a:t> </a:t>
            </a:r>
            <a:r>
              <a:rPr lang="it-IT" baseline="0" dirty="0" err="1" smtClean="0"/>
              <a:t>option</a:t>
            </a:r>
            <a:r>
              <a:rPr lang="it-IT" baseline="0" dirty="0" smtClean="0"/>
              <a:t>: </a:t>
            </a:r>
            <a:r>
              <a:rPr lang="it-IT" baseline="0" dirty="0" err="1" smtClean="0"/>
              <a:t>using</a:t>
            </a:r>
            <a:r>
              <a:rPr lang="it-IT" baseline="0" dirty="0" smtClean="0"/>
              <a:t> </a:t>
            </a:r>
            <a:r>
              <a:rPr lang="it-IT" baseline="0" dirty="0" err="1" smtClean="0"/>
              <a:t>powershell</a:t>
            </a:r>
            <a:r>
              <a:rPr lang="it-IT" baseline="0" dirty="0" smtClean="0"/>
              <a:t> </a:t>
            </a:r>
            <a:r>
              <a:rPr lang="it-IT" baseline="0" dirty="0" err="1" smtClean="0"/>
              <a:t>to</a:t>
            </a:r>
            <a:r>
              <a:rPr lang="it-IT" baseline="0" dirty="0" smtClean="0"/>
              <a:t> </a:t>
            </a:r>
            <a:r>
              <a:rPr lang="it-IT" baseline="0" dirty="0" err="1" smtClean="0"/>
              <a:t>get</a:t>
            </a:r>
            <a:r>
              <a:rPr lang="it-IT" baseline="0" dirty="0" smtClean="0"/>
              <a:t> information </a:t>
            </a:r>
            <a:r>
              <a:rPr lang="it-IT" baseline="0" dirty="0" err="1" smtClean="0"/>
              <a:t>about</a:t>
            </a:r>
            <a:r>
              <a:rPr lang="it-IT" baseline="0" dirty="0" smtClean="0"/>
              <a:t> free </a:t>
            </a:r>
            <a:r>
              <a:rPr lang="it-IT" baseline="0" dirty="0" err="1" smtClean="0"/>
              <a:t>space</a:t>
            </a:r>
            <a:r>
              <a:rPr lang="it-IT" baseline="0" dirty="0" smtClean="0"/>
              <a:t> and </a:t>
            </a:r>
            <a:r>
              <a:rPr lang="it-IT" baseline="0" dirty="0" err="1" smtClean="0"/>
              <a:t>capacity</a:t>
            </a:r>
            <a:r>
              <a:rPr lang="it-IT" baseline="0" dirty="0" smtClean="0"/>
              <a:t> </a:t>
            </a:r>
            <a:r>
              <a:rPr lang="it-IT" baseline="0" dirty="0" err="1" smtClean="0"/>
              <a:t>of</a:t>
            </a:r>
            <a:r>
              <a:rPr lang="it-IT" baseline="0" dirty="0" smtClean="0"/>
              <a:t> </a:t>
            </a:r>
            <a:r>
              <a:rPr lang="it-IT" baseline="0" dirty="0" err="1" smtClean="0"/>
              <a:t>each</a:t>
            </a:r>
            <a:r>
              <a:rPr lang="it-IT" baseline="0" dirty="0" smtClean="0"/>
              <a:t> </a:t>
            </a:r>
            <a:r>
              <a:rPr lang="it-IT" baseline="0" dirty="0" err="1" smtClean="0"/>
              <a:t>local</a:t>
            </a:r>
            <a:r>
              <a:rPr lang="it-IT" baseline="0" dirty="0" smtClean="0"/>
              <a:t> drive.</a:t>
            </a:r>
            <a:endParaRPr lang="it-IT" dirty="0"/>
          </a:p>
        </p:txBody>
      </p:sp>
      <p:sp>
        <p:nvSpPr>
          <p:cNvPr id="4" name="Segnaposto numero diapositiva 3"/>
          <p:cNvSpPr>
            <a:spLocks noGrp="1"/>
          </p:cNvSpPr>
          <p:nvPr>
            <p:ph type="sldNum" sz="quarter" idx="10"/>
          </p:nvPr>
        </p:nvSpPr>
        <p:spPr/>
        <p:txBody>
          <a:bodyPr/>
          <a:lstStyle/>
          <a:p>
            <a:fld id="{7F3D1E68-01DB-4386-8E3C-987CD5EFEFB4}" type="slidenum">
              <a:rPr lang="it-IT" smtClean="0"/>
              <a:pPr/>
              <a:t>20</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F3D1E68-01DB-4386-8E3C-987CD5EFEFB4}" type="slidenum">
              <a:rPr lang="it-IT" smtClean="0"/>
              <a:pPr/>
              <a:t>21</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7F3D1E68-01DB-4386-8E3C-987CD5EFEFB4}" type="slidenum">
              <a:rPr lang="it-IT" smtClean="0"/>
              <a:pPr/>
              <a:t>22</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dirty="0" smtClean="0"/>
              <a:t>This chart shows the recent files auto-grow and auto-shrink on my notebook. As I said this is a personal notebook, not a server, but on many production servers I experienced this kind of situation: lots of auto grows and auto shrinks that heavily affect the server performances. </a:t>
            </a:r>
          </a:p>
        </p:txBody>
      </p:sp>
      <p:sp>
        <p:nvSpPr>
          <p:cNvPr id="4" name="Segnaposto numero diapositiva 3"/>
          <p:cNvSpPr>
            <a:spLocks noGrp="1"/>
          </p:cNvSpPr>
          <p:nvPr>
            <p:ph type="sldNum" sz="quarter" idx="10"/>
          </p:nvPr>
        </p:nvSpPr>
        <p:spPr/>
        <p:txBody>
          <a:bodyPr/>
          <a:lstStyle/>
          <a:p>
            <a:fld id="{7F3D1E68-01DB-4386-8E3C-987CD5EFEFB4}" type="slidenum">
              <a:rPr lang="it-IT" smtClean="0"/>
              <a:pPr/>
              <a:t>23</a:t>
            </a:fld>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7F3D1E68-01DB-4386-8E3C-987CD5EFEFB4}" type="slidenum">
              <a:rPr lang="it-IT" smtClean="0"/>
              <a:pPr/>
              <a:t>24</a:t>
            </a:fld>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7F3D1E68-01DB-4386-8E3C-987CD5EFEFB4}" type="slidenum">
              <a:rPr lang="it-IT" smtClean="0"/>
              <a:pPr/>
              <a:t>25</a:t>
            </a:fld>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Indexes (Fragmentation level, Unused indexes, Duplicated indexes, Missing indexes, Unused tables)</a:t>
            </a:r>
          </a:p>
          <a:p>
            <a:endParaRPr lang="it-IT" dirty="0"/>
          </a:p>
        </p:txBody>
      </p:sp>
      <p:sp>
        <p:nvSpPr>
          <p:cNvPr id="4" name="Segnaposto numero diapositiva 3"/>
          <p:cNvSpPr>
            <a:spLocks noGrp="1"/>
          </p:cNvSpPr>
          <p:nvPr>
            <p:ph type="sldNum" sz="quarter" idx="10"/>
          </p:nvPr>
        </p:nvSpPr>
        <p:spPr/>
        <p:txBody>
          <a:bodyPr/>
          <a:lstStyle/>
          <a:p>
            <a:fld id="{7F3D1E68-01DB-4386-8E3C-987CD5EFEFB4}" type="slidenum">
              <a:rPr lang="it-IT" smtClean="0"/>
              <a:pPr/>
              <a:t>26</a:t>
            </a:fld>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7F3D1E68-01DB-4386-8E3C-987CD5EFEFB4}" type="slidenum">
              <a:rPr lang="it-IT" smtClean="0"/>
              <a:pPr/>
              <a:t>27</a:t>
            </a:fld>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7F3D1E68-01DB-4386-8E3C-987CD5EFEFB4}" type="slidenum">
              <a:rPr lang="it-IT" smtClean="0"/>
              <a:pPr/>
              <a:t>28</a:t>
            </a:fld>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514350" indent="-514350">
              <a:buFont typeface="+mj-lt"/>
              <a:buNone/>
            </a:pPr>
            <a:endParaRPr lang="it-IT" dirty="0" smtClean="0"/>
          </a:p>
        </p:txBody>
      </p:sp>
      <p:sp>
        <p:nvSpPr>
          <p:cNvPr id="4" name="Segnaposto numero diapositiva 3"/>
          <p:cNvSpPr>
            <a:spLocks noGrp="1"/>
          </p:cNvSpPr>
          <p:nvPr>
            <p:ph type="sldNum" sz="quarter" idx="10"/>
          </p:nvPr>
        </p:nvSpPr>
        <p:spPr/>
        <p:txBody>
          <a:bodyPr/>
          <a:lstStyle/>
          <a:p>
            <a:fld id="{7F3D1E68-01DB-4386-8E3C-987CD5EFEFB4}" type="slidenum">
              <a:rPr lang="it-IT" smtClean="0"/>
              <a:pPr/>
              <a:t>29</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buFont typeface="Arial" pitchFamily="34" charset="0"/>
              <a:buNone/>
            </a:pPr>
            <a:r>
              <a:rPr lang="en-GB" dirty="0" smtClean="0"/>
              <a:t>This is what I’m going to tell you in this presentation today. </a:t>
            </a:r>
          </a:p>
          <a:p>
            <a:pPr>
              <a:buFont typeface="Arial" pitchFamily="34" charset="0"/>
              <a:buChar char="•"/>
            </a:pPr>
            <a:r>
              <a:rPr lang="en-GB" sz="1200" kern="1200" baseline="0" dirty="0" smtClean="0">
                <a:solidFill>
                  <a:schemeClr val="tx1"/>
                </a:solidFill>
                <a:latin typeface="+mn-lt"/>
                <a:ea typeface="+mn-ea"/>
                <a:cs typeface="+mn-cs"/>
              </a:rPr>
              <a:t> first of all, I’m going to answer the question "why we need a daily check list", even if it’s actually a boring activity, I think it is at the same time a useful and vital activity that we must perform on daily basis</a:t>
            </a:r>
          </a:p>
          <a:p>
            <a:pPr>
              <a:buFont typeface="Arial" pitchFamily="34" charset="0"/>
              <a:buChar char="•"/>
            </a:pPr>
            <a:r>
              <a:rPr lang="en-GB" sz="1200" kern="1200" baseline="0" dirty="0" smtClean="0">
                <a:solidFill>
                  <a:schemeClr val="tx1"/>
                </a:solidFill>
                <a:latin typeface="+mn-lt"/>
                <a:ea typeface="+mn-ea"/>
                <a:cs typeface="+mn-cs"/>
              </a:rPr>
              <a:t> Second point. Then I'm going to present you my best friends in this daily job. </a:t>
            </a:r>
          </a:p>
          <a:p>
            <a:pPr lvl="1">
              <a:buFont typeface="Arial" pitchFamily="34" charset="0"/>
              <a:buChar char="•"/>
            </a:pPr>
            <a:r>
              <a:rPr lang="en-GB" sz="1200" kern="1200" baseline="0" dirty="0" smtClean="0">
                <a:solidFill>
                  <a:schemeClr val="tx1"/>
                </a:solidFill>
                <a:latin typeface="+mn-lt"/>
                <a:ea typeface="+mn-ea"/>
                <a:cs typeface="+mn-cs"/>
              </a:rPr>
              <a:t>From a conceptual point of view, my best friend is the log of every changes that happen in the system. Probably, this is the only way to know if our system is growing up in the best way or not.</a:t>
            </a:r>
          </a:p>
          <a:p>
            <a:pPr lvl="1">
              <a:buFont typeface="Arial" pitchFamily="34" charset="0"/>
              <a:buChar char="•"/>
            </a:pPr>
            <a:r>
              <a:rPr lang="en-GB" sz="1200" kern="1200" baseline="0" dirty="0" smtClean="0">
                <a:solidFill>
                  <a:schemeClr val="tx1"/>
                </a:solidFill>
                <a:latin typeface="+mn-lt"/>
                <a:ea typeface="+mn-ea"/>
                <a:cs typeface="+mn-cs"/>
              </a:rPr>
              <a:t>From a practical point of view, my best friends are some free solutions based on T-SQL that help me to perform my daily checks and help me to log the health state of the database system.</a:t>
            </a:r>
          </a:p>
          <a:p>
            <a:pPr lvl="0">
              <a:buFont typeface="Arial" pitchFamily="34" charset="0"/>
              <a:buChar char="•"/>
            </a:pPr>
            <a:r>
              <a:rPr lang="en-GB" sz="1200" kern="1200" baseline="0" dirty="0" smtClean="0">
                <a:solidFill>
                  <a:schemeClr val="tx1"/>
                </a:solidFill>
                <a:latin typeface="+mn-lt"/>
                <a:ea typeface="+mn-ea"/>
                <a:cs typeface="+mn-cs"/>
              </a:rPr>
              <a:t> Third Point. So I’m going to present you my top 10 daily check list but please be aware that</a:t>
            </a:r>
          </a:p>
          <a:p>
            <a:pPr lvl="1">
              <a:buFont typeface="Arial" pitchFamily="34" charset="0"/>
              <a:buChar char="•"/>
            </a:pPr>
            <a:r>
              <a:rPr lang="en-GB" sz="1200" kern="1200" baseline="0" dirty="0" smtClean="0">
                <a:solidFill>
                  <a:schemeClr val="tx1"/>
                </a:solidFill>
                <a:latin typeface="+mn-lt"/>
                <a:ea typeface="+mn-ea"/>
                <a:cs typeface="+mn-cs"/>
              </a:rPr>
              <a:t> this TOP10 is subjective: it is based on my personal experiences</a:t>
            </a:r>
          </a:p>
          <a:p>
            <a:pPr lvl="1">
              <a:buFont typeface="Arial" pitchFamily="34" charset="0"/>
              <a:buChar char="•"/>
            </a:pPr>
            <a:r>
              <a:rPr lang="en-GB" sz="1200" kern="1200" baseline="0" dirty="0" smtClean="0">
                <a:solidFill>
                  <a:schemeClr val="tx1"/>
                </a:solidFill>
                <a:latin typeface="+mn-lt"/>
                <a:ea typeface="+mn-ea"/>
                <a:cs typeface="+mn-cs"/>
              </a:rPr>
              <a:t> that probably 10 checks are not enough in the real world to monitor a complex database system</a:t>
            </a:r>
          </a:p>
          <a:p>
            <a:pPr lvl="1">
              <a:buFont typeface="Arial" pitchFamily="34" charset="0"/>
              <a:buChar char="•"/>
            </a:pPr>
            <a:r>
              <a:rPr lang="en-GB" sz="1200" kern="1200" baseline="0" dirty="0" smtClean="0">
                <a:solidFill>
                  <a:schemeClr val="tx1"/>
                </a:solidFill>
                <a:latin typeface="+mn-lt"/>
                <a:ea typeface="+mn-ea"/>
                <a:cs typeface="+mn-cs"/>
              </a:rPr>
              <a:t> anyway they are quite enough for a presentation that takes 1 hour when I’m trying to explain my point of view.</a:t>
            </a:r>
          </a:p>
        </p:txBody>
      </p:sp>
      <p:sp>
        <p:nvSpPr>
          <p:cNvPr id="4" name="Segnaposto numero diapositiva 3"/>
          <p:cNvSpPr>
            <a:spLocks noGrp="1"/>
          </p:cNvSpPr>
          <p:nvPr>
            <p:ph type="sldNum" sz="quarter" idx="10"/>
          </p:nvPr>
        </p:nvSpPr>
        <p:spPr/>
        <p:txBody>
          <a:bodyPr/>
          <a:lstStyle/>
          <a:p>
            <a:fld id="{7F3D1E68-01DB-4386-8E3C-987CD5EFEFB4}" type="slidenum">
              <a:rPr lang="it-IT" smtClean="0"/>
              <a:pPr/>
              <a:t>3</a:t>
            </a:fld>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So let’s  summarize what we have seen so far in this presentation.</a:t>
            </a:r>
            <a:endParaRPr lang="it-IT" sz="1200" kern="1200" dirty="0" smtClean="0">
              <a:solidFill>
                <a:schemeClr val="tx1"/>
              </a:solidFill>
              <a:latin typeface="+mn-lt"/>
              <a:ea typeface="+mn-ea"/>
              <a:cs typeface="+mn-cs"/>
            </a:endParaRPr>
          </a:p>
        </p:txBody>
      </p:sp>
      <p:sp>
        <p:nvSpPr>
          <p:cNvPr id="4" name="Segnaposto numero diapositiva 3"/>
          <p:cNvSpPr>
            <a:spLocks noGrp="1"/>
          </p:cNvSpPr>
          <p:nvPr>
            <p:ph type="sldNum" sz="quarter" idx="10"/>
          </p:nvPr>
        </p:nvSpPr>
        <p:spPr/>
        <p:txBody>
          <a:bodyPr/>
          <a:lstStyle/>
          <a:p>
            <a:fld id="{7F3D1E68-01DB-4386-8E3C-987CD5EFEFB4}" type="slidenum">
              <a:rPr lang="it-IT" smtClean="0"/>
              <a:pPr/>
              <a:t>30</a:t>
            </a:fld>
            <a:endParaRPr 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7F3D1E68-01DB-4386-8E3C-987CD5EFEFB4}" type="slidenum">
              <a:rPr lang="it-IT" smtClean="0"/>
              <a:pPr/>
              <a:t>31</a:t>
            </a:fld>
            <a:endParaRPr 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7F3D1E68-01DB-4386-8E3C-987CD5EFEFB4}" type="slidenum">
              <a:rPr lang="it-IT" smtClean="0"/>
              <a:pPr/>
              <a:t>32</a:t>
            </a:fld>
            <a:endParaRPr 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 hope you have found this presentation interesting.</a:t>
            </a:r>
            <a:r>
              <a:rPr lang="en-GB" sz="1200" kern="1200" baseline="0" dirty="0" smtClean="0">
                <a:solidFill>
                  <a:schemeClr val="tx1"/>
                </a:solidFill>
                <a:latin typeface="+mn-lt"/>
                <a:ea typeface="+mn-ea"/>
                <a:cs typeface="+mn-cs"/>
              </a:rPr>
              <a:t> E</a:t>
            </a:r>
            <a:r>
              <a:rPr lang="en-GB" sz="1200" kern="1200" dirty="0" smtClean="0">
                <a:solidFill>
                  <a:schemeClr val="tx1"/>
                </a:solidFill>
                <a:latin typeface="+mn-lt"/>
                <a:ea typeface="+mn-ea"/>
                <a:cs typeface="+mn-cs"/>
              </a:rPr>
              <a:t>njoy your meal and the next sessions to come.</a:t>
            </a:r>
            <a:endParaRPr lang="it-IT" sz="1200" kern="1200" dirty="0" smtClean="0">
              <a:solidFill>
                <a:schemeClr val="tx1"/>
              </a:solidFill>
              <a:latin typeface="+mn-lt"/>
              <a:ea typeface="+mn-ea"/>
              <a:cs typeface="+mn-cs"/>
            </a:endParaRPr>
          </a:p>
        </p:txBody>
      </p:sp>
      <p:sp>
        <p:nvSpPr>
          <p:cNvPr id="4" name="Segnaposto numero diapositiva 3"/>
          <p:cNvSpPr>
            <a:spLocks noGrp="1"/>
          </p:cNvSpPr>
          <p:nvPr>
            <p:ph type="sldNum" sz="quarter" idx="10"/>
          </p:nvPr>
        </p:nvSpPr>
        <p:spPr/>
        <p:txBody>
          <a:bodyPr/>
          <a:lstStyle/>
          <a:p>
            <a:fld id="{7F3D1E68-01DB-4386-8E3C-987CD5EFEFB4}" type="slidenum">
              <a:rPr lang="it-IT" smtClean="0"/>
              <a:pPr/>
              <a:t>33</a:t>
            </a:fld>
            <a:endParaRPr 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7F3D1E68-01DB-4386-8E3C-987CD5EFEFB4}" type="slidenum">
              <a:rPr lang="it-IT" smtClean="0"/>
              <a:pPr/>
              <a:t>34</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A very important part of our job consists of a set of duties that are oriented to look after the database servers, to look after all their databases and all related software and hardware component around them. We often need a model to accomplish our jobs, we forget it many times and we do our job as it comes, instinctively</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without any kind of guide lines, perhaps  because we are not happy to do a boring job or perhaps because we love being artists. I am sure that this way of thinking the DBA job is very dangerous. We need models, we need guide lines, we need best practices, we need a boring daily check list to be sure that all the things are going to be in the right way, in the better way.</a:t>
            </a:r>
          </a:p>
        </p:txBody>
      </p:sp>
      <p:sp>
        <p:nvSpPr>
          <p:cNvPr id="4" name="Segnaposto numero diapositiva 3"/>
          <p:cNvSpPr>
            <a:spLocks noGrp="1"/>
          </p:cNvSpPr>
          <p:nvPr>
            <p:ph type="sldNum" sz="quarter" idx="10"/>
          </p:nvPr>
        </p:nvSpPr>
        <p:spPr/>
        <p:txBody>
          <a:bodyPr/>
          <a:lstStyle/>
          <a:p>
            <a:fld id="{7F3D1E68-01DB-4386-8E3C-987CD5EFEFB4}" type="slidenum">
              <a:rPr lang="it-IT" smtClean="0"/>
              <a:pPr/>
              <a:t>4</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it-IT" dirty="0" smtClean="0"/>
              <a:t>- SYS2 </a:t>
            </a:r>
            <a:r>
              <a:rPr lang="it-IT" dirty="0" err="1" smtClean="0"/>
              <a:t>DMVs</a:t>
            </a:r>
            <a:endParaRPr lang="it-IT" dirty="0" smtClean="0"/>
          </a:p>
          <a:p>
            <a:r>
              <a:rPr lang="en-US" dirty="0" smtClean="0"/>
              <a:t>A collection of scripts that simplify the usage of DMVs, avoiding the user to write queries with tons of joins and allowing him to get directly the results he needs.</a:t>
            </a:r>
          </a:p>
          <a:p>
            <a:endParaRPr lang="it-IT"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fr-FR" dirty="0" smtClean="0"/>
              <a:t>- SQL Maintenance Solution</a:t>
            </a:r>
          </a:p>
          <a:p>
            <a:pPr marL="0" marR="0" lvl="1" indent="0" algn="l" defTabSz="914400" rtl="0" eaLnBrk="1" fontAlgn="auto" latinLnBrk="0" hangingPunct="1">
              <a:lnSpc>
                <a:spcPct val="100000"/>
              </a:lnSpc>
              <a:spcBef>
                <a:spcPts val="0"/>
              </a:spcBef>
              <a:spcAft>
                <a:spcPts val="0"/>
              </a:spcAft>
              <a:buClrTx/>
              <a:buSzTx/>
              <a:buFontTx/>
              <a:buNone/>
              <a:tabLst/>
              <a:defRPr/>
            </a:pPr>
            <a:r>
              <a:rPr lang="fr-FR" dirty="0" smtClean="0"/>
              <a:t>A </a:t>
            </a:r>
            <a:r>
              <a:rPr lang="fr-FR" dirty="0" err="1" smtClean="0"/>
              <a:t>well</a:t>
            </a:r>
            <a:r>
              <a:rPr lang="fr-FR" dirty="0" smtClean="0"/>
              <a:t> know </a:t>
            </a:r>
            <a:r>
              <a:rPr lang="fr-FR" baseline="0" dirty="0" smtClean="0"/>
              <a:t>T-SQL </a:t>
            </a:r>
            <a:r>
              <a:rPr lang="fr-FR" baseline="0" dirty="0" err="1" smtClean="0"/>
              <a:t>based</a:t>
            </a:r>
            <a:r>
              <a:rPr lang="fr-FR" baseline="0" dirty="0" smtClean="0"/>
              <a:t> solution to do backups, indexes and </a:t>
            </a:r>
            <a:r>
              <a:rPr lang="fr-FR" baseline="0" dirty="0" err="1" smtClean="0"/>
              <a:t>statistics</a:t>
            </a:r>
            <a:r>
              <a:rPr lang="fr-FR" baseline="0" dirty="0" smtClean="0"/>
              <a:t> maintenance.</a:t>
            </a:r>
          </a:p>
          <a:p>
            <a:pPr marL="0" marR="0" lvl="1"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fr-FR" baseline="0" dirty="0" smtClean="0"/>
              <a:t>- </a:t>
            </a:r>
            <a:r>
              <a:rPr lang="en-US" dirty="0" smtClean="0"/>
              <a:t>DBCC CHECKDB for Very Large Databases</a:t>
            </a:r>
          </a:p>
          <a:p>
            <a:pPr marL="0" marR="0" lvl="1" indent="0" algn="l" defTabSz="914400" rtl="0" eaLnBrk="1" fontAlgn="auto" latinLnBrk="0" hangingPunct="1">
              <a:lnSpc>
                <a:spcPct val="100000"/>
              </a:lnSpc>
              <a:spcBef>
                <a:spcPts val="0"/>
              </a:spcBef>
              <a:spcAft>
                <a:spcPts val="0"/>
              </a:spcAft>
              <a:buClrTx/>
              <a:buSzTx/>
              <a:buFontTx/>
              <a:buNone/>
              <a:tabLst/>
              <a:defRPr/>
            </a:pPr>
            <a:r>
              <a:rPr lang="fr-FR" baseline="0" dirty="0" smtClean="0"/>
              <a:t>A T-SQL </a:t>
            </a:r>
            <a:r>
              <a:rPr lang="fr-FR" baseline="0" dirty="0" err="1" smtClean="0"/>
              <a:t>based</a:t>
            </a:r>
            <a:r>
              <a:rPr lang="fr-FR" baseline="0" dirty="0" smtClean="0"/>
              <a:t> solution to do CHECKDB for </a:t>
            </a:r>
            <a:r>
              <a:rPr lang="fr-FR" baseline="0" dirty="0" err="1" smtClean="0"/>
              <a:t>Very</a:t>
            </a:r>
            <a:r>
              <a:rPr lang="fr-FR" baseline="0" dirty="0" smtClean="0"/>
              <a:t> Large </a:t>
            </a:r>
            <a:r>
              <a:rPr lang="fr-FR" baseline="0" dirty="0" err="1" smtClean="0"/>
              <a:t>Databases</a:t>
            </a:r>
            <a:r>
              <a:rPr lang="fr-FR" baseline="0" dirty="0" smtClean="0"/>
              <a:t> </a:t>
            </a:r>
            <a:endParaRPr lang="fr-FR" dirty="0" smtClean="0"/>
          </a:p>
          <a:p>
            <a:endParaRPr lang="it-IT" dirty="0"/>
          </a:p>
        </p:txBody>
      </p:sp>
      <p:sp>
        <p:nvSpPr>
          <p:cNvPr id="4" name="Segnaposto numero diapositiva 3"/>
          <p:cNvSpPr>
            <a:spLocks noGrp="1"/>
          </p:cNvSpPr>
          <p:nvPr>
            <p:ph type="sldNum" sz="quarter" idx="10"/>
          </p:nvPr>
        </p:nvSpPr>
        <p:spPr/>
        <p:txBody>
          <a:bodyPr/>
          <a:lstStyle/>
          <a:p>
            <a:fld id="{7F3D1E68-01DB-4386-8E3C-987CD5EFEFB4}" type="slidenum">
              <a:rPr lang="it-IT" smtClean="0"/>
              <a:pPr/>
              <a:t>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dirty="0" smtClean="0"/>
              <a:t>With these</a:t>
            </a:r>
            <a:r>
              <a:rPr lang="en-US" baseline="0" dirty="0" smtClean="0"/>
              <a:t> scripts </a:t>
            </a:r>
            <a:r>
              <a:rPr lang="en-US" dirty="0" smtClean="0"/>
              <a:t>we don’t need anymore to write queries with tons of joins and we</a:t>
            </a:r>
            <a:r>
              <a:rPr lang="en-US" baseline="0" dirty="0" smtClean="0"/>
              <a:t> can</a:t>
            </a:r>
            <a:r>
              <a:rPr lang="en-US" dirty="0" smtClean="0"/>
              <a:t> have directly the results we</a:t>
            </a:r>
            <a:r>
              <a:rPr lang="en-US" baseline="0" dirty="0" smtClean="0"/>
              <a:t> </a:t>
            </a:r>
            <a:r>
              <a:rPr lang="en-US" dirty="0" smtClean="0"/>
              <a:t>actually need.</a:t>
            </a:r>
          </a:p>
          <a:p>
            <a:pPr marL="0" marR="0" indent="0" algn="l" defTabSz="914400" rtl="0" eaLnBrk="1" fontAlgn="auto" latinLnBrk="0" hangingPunct="1">
              <a:lnSpc>
                <a:spcPct val="100000"/>
              </a:lnSpc>
              <a:spcBef>
                <a:spcPts val="0"/>
              </a:spcBef>
              <a:spcAft>
                <a:spcPts val="0"/>
              </a:spcAft>
              <a:buClrTx/>
              <a:buSzTx/>
              <a:buFontTx/>
              <a:buNone/>
              <a:tabLst/>
              <a:defRPr/>
            </a:pPr>
            <a:endParaRPr lang="it-IT"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dirty="0" err="1" smtClean="0"/>
              <a:t>Is</a:t>
            </a:r>
            <a:r>
              <a:rPr lang="it-IT" baseline="0" dirty="0" smtClean="0"/>
              <a:t> </a:t>
            </a:r>
            <a:r>
              <a:rPr lang="it-IT" baseline="0" dirty="0" err="1" smtClean="0"/>
              <a:t>there</a:t>
            </a:r>
            <a:r>
              <a:rPr lang="it-IT" baseline="0" dirty="0" smtClean="0"/>
              <a:t> </a:t>
            </a:r>
            <a:r>
              <a:rPr lang="it-IT" baseline="0" dirty="0" err="1" smtClean="0"/>
              <a:t>anyone</a:t>
            </a:r>
            <a:r>
              <a:rPr lang="it-IT" baseline="0" dirty="0" smtClean="0"/>
              <a:t> </a:t>
            </a:r>
            <a:r>
              <a:rPr lang="it-IT" baseline="0" dirty="0" err="1" smtClean="0"/>
              <a:t>among</a:t>
            </a:r>
            <a:r>
              <a:rPr lang="it-IT" baseline="0" dirty="0" smtClean="0"/>
              <a:t> </a:t>
            </a:r>
            <a:r>
              <a:rPr lang="it-IT" baseline="0" dirty="0" err="1" smtClean="0"/>
              <a:t>you</a:t>
            </a:r>
            <a:r>
              <a:rPr lang="it-IT" baseline="0" dirty="0" smtClean="0"/>
              <a:t> </a:t>
            </a:r>
            <a:r>
              <a:rPr lang="it-IT" baseline="0" dirty="0" err="1" smtClean="0"/>
              <a:t>that</a:t>
            </a:r>
            <a:r>
              <a:rPr lang="it-IT" baseline="0" dirty="0" smtClean="0"/>
              <a:t> </a:t>
            </a:r>
            <a:r>
              <a:rPr lang="it-IT" baseline="0" dirty="0" err="1" smtClean="0"/>
              <a:t>is</a:t>
            </a:r>
            <a:r>
              <a:rPr lang="it-IT" baseline="0" dirty="0" smtClean="0"/>
              <a:t> </a:t>
            </a:r>
            <a:r>
              <a:rPr lang="it-IT" baseline="0" dirty="0" err="1" smtClean="0"/>
              <a:t>using</a:t>
            </a:r>
            <a:r>
              <a:rPr lang="it-IT" baseline="0" dirty="0" smtClean="0"/>
              <a:t> </a:t>
            </a:r>
            <a:r>
              <a:rPr lang="it-IT" baseline="0" dirty="0" err="1" smtClean="0"/>
              <a:t>this</a:t>
            </a:r>
            <a:r>
              <a:rPr lang="it-IT" baseline="0" dirty="0" smtClean="0"/>
              <a:t> </a:t>
            </a:r>
            <a:r>
              <a:rPr lang="it-IT" baseline="0" dirty="0" err="1" smtClean="0"/>
              <a:t>solution</a:t>
            </a:r>
            <a:r>
              <a:rPr lang="it-IT" baseline="0" dirty="0" smtClean="0"/>
              <a:t>?</a:t>
            </a:r>
            <a:endParaRPr lang="it-IT" dirty="0" smtClean="0"/>
          </a:p>
          <a:p>
            <a:endParaRPr lang="it-IT" dirty="0"/>
          </a:p>
        </p:txBody>
      </p:sp>
      <p:sp>
        <p:nvSpPr>
          <p:cNvPr id="4" name="Segnaposto numero diapositiva 3"/>
          <p:cNvSpPr>
            <a:spLocks noGrp="1"/>
          </p:cNvSpPr>
          <p:nvPr>
            <p:ph type="sldNum" sz="quarter" idx="10"/>
          </p:nvPr>
        </p:nvSpPr>
        <p:spPr/>
        <p:txBody>
          <a:bodyPr/>
          <a:lstStyle/>
          <a:p>
            <a:fld id="{7F3D1E68-01DB-4386-8E3C-987CD5EFEFB4}" type="slidenum">
              <a:rPr lang="it-IT" smtClean="0"/>
              <a:pPr/>
              <a:t>6</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buFontTx/>
              <a:buNone/>
            </a:pPr>
            <a:r>
              <a:rPr lang="en-GB" dirty="0" smtClean="0"/>
              <a:t>Is there anyone among you that is using this solution for some of these tasks?</a:t>
            </a:r>
          </a:p>
          <a:p>
            <a:pPr>
              <a:buFontTx/>
              <a:buNone/>
            </a:pPr>
            <a:r>
              <a:rPr lang="en-GB" dirty="0" smtClean="0"/>
              <a:t>Is there anyone in this room that attended the session of Ola </a:t>
            </a:r>
            <a:r>
              <a:rPr lang="en-GB" dirty="0" err="1" smtClean="0"/>
              <a:t>Hallengren</a:t>
            </a:r>
            <a:r>
              <a:rPr lang="en-GB" dirty="0" smtClean="0"/>
              <a:t> about his solution?</a:t>
            </a:r>
          </a:p>
          <a:p>
            <a:pPr>
              <a:buFontTx/>
              <a:buNone/>
            </a:pPr>
            <a:r>
              <a:rPr lang="en-GB" dirty="0" smtClean="0"/>
              <a:t>So you will probably know that </a:t>
            </a:r>
          </a:p>
          <a:p>
            <a:pPr>
              <a:buFontTx/>
              <a:buNone/>
            </a:pPr>
            <a:r>
              <a:rPr lang="en-GB" dirty="0" smtClean="0"/>
              <a:t>Fundamentally this solution is composed of three stored procedures that automate very quickly these activities:</a:t>
            </a:r>
          </a:p>
          <a:p>
            <a:pPr>
              <a:buFontTx/>
              <a:buNone/>
            </a:pPr>
            <a:r>
              <a:rPr lang="en-GB" dirty="0" smtClean="0"/>
              <a:t> Database Backup</a:t>
            </a:r>
          </a:p>
          <a:p>
            <a:pPr>
              <a:buFontTx/>
              <a:buNone/>
            </a:pPr>
            <a:r>
              <a:rPr lang="en-GB" dirty="0" smtClean="0"/>
              <a:t> Integrity Check</a:t>
            </a:r>
          </a:p>
          <a:p>
            <a:pPr>
              <a:buFontTx/>
              <a:buNone/>
            </a:pPr>
            <a:r>
              <a:rPr lang="en-GB" dirty="0" smtClean="0"/>
              <a:t> Indexes and updates maintenance</a:t>
            </a:r>
          </a:p>
          <a:p>
            <a:pPr>
              <a:buFontTx/>
              <a:buNone/>
            </a:pPr>
            <a:r>
              <a:rPr lang="en-GB" dirty="0" smtClean="0"/>
              <a:t>In my view the work that Ola has done is really impressive, so I definitely advice you to use it instead of using the Maintenance Plan available inside the </a:t>
            </a:r>
            <a:r>
              <a:rPr lang="en-GB" dirty="0" err="1" smtClean="0"/>
              <a:t>Managemente</a:t>
            </a:r>
            <a:r>
              <a:rPr lang="en-GB" dirty="0" smtClean="0"/>
              <a:t> Studio.</a:t>
            </a:r>
            <a:endParaRPr lang="it-IT" dirty="0" smtClean="0"/>
          </a:p>
        </p:txBody>
      </p:sp>
      <p:sp>
        <p:nvSpPr>
          <p:cNvPr id="4" name="Segnaposto numero diapositiva 3"/>
          <p:cNvSpPr>
            <a:spLocks noGrp="1"/>
          </p:cNvSpPr>
          <p:nvPr>
            <p:ph type="sldNum" sz="quarter" idx="10"/>
          </p:nvPr>
        </p:nvSpPr>
        <p:spPr/>
        <p:txBody>
          <a:bodyPr/>
          <a:lstStyle/>
          <a:p>
            <a:fld id="{7F3D1E68-01DB-4386-8E3C-987CD5EFEFB4}" type="slidenum">
              <a:rPr lang="it-IT" smtClean="0"/>
              <a:pPr/>
              <a:t>7</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dirty="0" smtClean="0"/>
              <a:t>As you can see, the setup is quite simple but just let's keep in mind that we can change some really important value parameters of these stored procedures. First of all the @</a:t>
            </a:r>
            <a:r>
              <a:rPr lang="en-GB" dirty="0" err="1" smtClean="0"/>
              <a:t>LogToTable</a:t>
            </a:r>
            <a:r>
              <a:rPr lang="en-GB" dirty="0" smtClean="0"/>
              <a:t> parameter that you can switch ON (its default value is OFF). By doing that, all maintenance operations will be logged into a table called </a:t>
            </a:r>
            <a:r>
              <a:rPr lang="en-GB" dirty="0" err="1" smtClean="0"/>
              <a:t>dbo.CommandLog</a:t>
            </a:r>
            <a:r>
              <a:rPr lang="en-GB" dirty="0" smtClean="0"/>
              <a:t> in the Master database. This is one of the last updates just introduced one month ago and it is present in all the three stored procedure of the maintenance solution.</a:t>
            </a:r>
          </a:p>
          <a:p>
            <a:r>
              <a:rPr lang="en-GB" dirty="0" smtClean="0"/>
              <a:t>The @</a:t>
            </a:r>
            <a:r>
              <a:rPr lang="en-GB" dirty="0" err="1" smtClean="0"/>
              <a:t>TimeLimit</a:t>
            </a:r>
            <a:r>
              <a:rPr lang="en-GB" dirty="0" smtClean="0"/>
              <a:t> parameter can be a crucial element for the very large databases, because you can limit the indexes and statistics optimization and avoid that it heavily affects the system performances.</a:t>
            </a:r>
            <a:endParaRPr lang="it-IT" dirty="0"/>
          </a:p>
        </p:txBody>
      </p:sp>
      <p:sp>
        <p:nvSpPr>
          <p:cNvPr id="4" name="Segnaposto numero diapositiva 3"/>
          <p:cNvSpPr>
            <a:spLocks noGrp="1"/>
          </p:cNvSpPr>
          <p:nvPr>
            <p:ph type="sldNum" sz="quarter" idx="10"/>
          </p:nvPr>
        </p:nvSpPr>
        <p:spPr/>
        <p:txBody>
          <a:bodyPr/>
          <a:lstStyle/>
          <a:p>
            <a:fld id="{7F3D1E68-01DB-4386-8E3C-987CD5EFEFB4}" type="slidenum">
              <a:rPr lang="it-IT" smtClean="0"/>
              <a:pPr/>
              <a:t>8</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dirty="0" smtClean="0"/>
              <a:t>I found this solution few years ago in an article on the SQL Server Magazine and at that time I would have kept it in mind for the future. Just few months ago I started working with some very large databases involved in database mirroring and snapshots too and I found out that doing a consistency check of these databases was very difficult. So I recalled that script about the CHECKDB of VLDB and started working with it. I did just few modifications such as moving the objects from MSDB to Master database, and calling the function “</a:t>
            </a:r>
            <a:r>
              <a:rPr lang="en-GB" dirty="0" err="1" smtClean="0"/>
              <a:t>dbo.DatabaseSelect</a:t>
            </a:r>
            <a:r>
              <a:rPr lang="en-GB" dirty="0" smtClean="0"/>
              <a:t>” that is used inside the </a:t>
            </a:r>
            <a:r>
              <a:rPr lang="en-GB" dirty="0" err="1" smtClean="0"/>
              <a:t>Maintenace</a:t>
            </a:r>
            <a:r>
              <a:rPr lang="en-GB" dirty="0" smtClean="0"/>
              <a:t> Solution of Ola </a:t>
            </a:r>
            <a:r>
              <a:rPr lang="en-GB" dirty="0" err="1" smtClean="0"/>
              <a:t>Hallengren</a:t>
            </a:r>
            <a:r>
              <a:rPr lang="en-GB" dirty="0" smtClean="0"/>
              <a:t>.</a:t>
            </a:r>
          </a:p>
          <a:p>
            <a:endParaRPr lang="en-GB" dirty="0" smtClean="0"/>
          </a:p>
          <a:p>
            <a:r>
              <a:rPr lang="en-GB" dirty="0" smtClean="0"/>
              <a:t>I’m going to show you how to install it and how it works.</a:t>
            </a:r>
          </a:p>
          <a:p>
            <a:endParaRPr lang="en-GB" dirty="0" smtClean="0"/>
          </a:p>
          <a:p>
            <a:r>
              <a:rPr lang="en-GB" dirty="0" smtClean="0"/>
              <a:t>Firs</a:t>
            </a:r>
            <a:r>
              <a:rPr lang="en-GB" baseline="0" dirty="0" smtClean="0"/>
              <a:t>t of all I create the </a:t>
            </a:r>
            <a:r>
              <a:rPr lang="en-GB" baseline="0" dirty="0" err="1" smtClean="0"/>
              <a:t>dbo.DatabaseSelect</a:t>
            </a:r>
            <a:r>
              <a:rPr lang="en-GB" baseline="0" dirty="0" smtClean="0"/>
              <a:t> in the master.</a:t>
            </a:r>
          </a:p>
          <a:p>
            <a:r>
              <a:rPr lang="en-GB" baseline="0" dirty="0" smtClean="0"/>
              <a:t>Then I create these two stored procedure.</a:t>
            </a:r>
          </a:p>
          <a:p>
            <a:r>
              <a:rPr lang="en-GB" baseline="0" dirty="0" smtClean="0"/>
              <a:t>At the end I create a SQL </a:t>
            </a:r>
            <a:r>
              <a:rPr lang="en-GB" baseline="0" dirty="0" err="1" smtClean="0"/>
              <a:t>Agen</a:t>
            </a:r>
            <a:r>
              <a:rPr lang="en-GB" baseline="0" dirty="0" smtClean="0"/>
              <a:t> job called “Server Daily Maintenance”.</a:t>
            </a:r>
          </a:p>
          <a:p>
            <a:r>
              <a:rPr lang="en-GB" baseline="0" dirty="0" smtClean="0"/>
              <a:t>Now I’ll show you what this job will do:</a:t>
            </a:r>
          </a:p>
          <a:p>
            <a:pPr>
              <a:buFont typeface="Arial" pitchFamily="34" charset="0"/>
              <a:buChar char="•"/>
            </a:pPr>
            <a:r>
              <a:rPr lang="en-GB" baseline="0" dirty="0" smtClean="0"/>
              <a:t> execute the stored procedure </a:t>
            </a:r>
            <a:r>
              <a:rPr lang="en-GB" baseline="0" dirty="0" err="1" smtClean="0"/>
              <a:t>dbo.mnt_DBCC</a:t>
            </a:r>
            <a:r>
              <a:rPr lang="en-GB" baseline="0" dirty="0" smtClean="0"/>
              <a:t> where now I’ll change the @VLDB parameter value to “1” that means I want to spread the load in this number of days. </a:t>
            </a:r>
          </a:p>
          <a:p>
            <a:pPr>
              <a:buFont typeface="Arial" pitchFamily="34" charset="0"/>
              <a:buChar char="•"/>
            </a:pPr>
            <a:endParaRPr lang="en-GB" baseline="0" dirty="0" smtClean="0"/>
          </a:p>
          <a:p>
            <a:pPr>
              <a:buFont typeface="Arial" pitchFamily="34" charset="0"/>
              <a:buNone/>
            </a:pPr>
            <a:r>
              <a:rPr lang="en-GB" baseline="0" dirty="0" smtClean="0"/>
              <a:t>This stored procedure will create a job called “</a:t>
            </a:r>
            <a:r>
              <a:rPr lang="en-GB" baseline="0" dirty="0" err="1" smtClean="0"/>
              <a:t>Maintenance_DBCC_CHECKDB”or</a:t>
            </a:r>
            <a:r>
              <a:rPr lang="en-GB" baseline="0" dirty="0" smtClean="0"/>
              <a:t> will modify his steps according the values parameters.</a:t>
            </a:r>
          </a:p>
          <a:p>
            <a:pPr>
              <a:buFont typeface="Arial" pitchFamily="34" charset="0"/>
              <a:buNone/>
            </a:pPr>
            <a:endParaRPr lang="en-GB" baseline="0" dirty="0" smtClean="0"/>
          </a:p>
          <a:p>
            <a:pPr>
              <a:buFont typeface="Arial" pitchFamily="34" charset="0"/>
              <a:buNone/>
            </a:pPr>
            <a:r>
              <a:rPr lang="en-GB" baseline="0" dirty="0" smtClean="0"/>
              <a:t>For instance, now I’ll run the job and we’ll see a new running job.</a:t>
            </a:r>
          </a:p>
          <a:p>
            <a:endParaRPr lang="en-GB" dirty="0" smtClean="0"/>
          </a:p>
        </p:txBody>
      </p:sp>
      <p:sp>
        <p:nvSpPr>
          <p:cNvPr id="4" name="Segnaposto numero diapositiva 3"/>
          <p:cNvSpPr>
            <a:spLocks noGrp="1"/>
          </p:cNvSpPr>
          <p:nvPr>
            <p:ph type="sldNum" sz="quarter" idx="10"/>
          </p:nvPr>
        </p:nvSpPr>
        <p:spPr/>
        <p:txBody>
          <a:bodyPr/>
          <a:lstStyle/>
          <a:p>
            <a:fld id="{7F3D1E68-01DB-4386-8E3C-987CD5EFEFB4}" type="slidenum">
              <a:rPr lang="it-IT" smtClean="0"/>
              <a:pPr/>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01/10/2011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01/10/2011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01/10/2011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01/10/2011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01/10/2011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pPr/>
              <a:t>01/10/2011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pPr/>
              <a:t>01/10/2011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pPr/>
              <a:t>01/10/2011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01/10/2011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01/10/2011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01/10/2011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01/10/2011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rancescoquaratino@gmail.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12.xml.rels><?xml version="1.0" encoding="UTF-8" standalone="yes"?>
<Relationships xmlns="http://schemas.openxmlformats.org/package/2006/relationships"><Relationship Id="rId3" Type="http://schemas.openxmlformats.org/officeDocument/2006/relationships/hyperlink" Target="http://www.idera.com/Products/Free-Tools/SQL-job-manager/"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ugiss.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ys2dmvs.codeplex.com/" TargetMode="External"/><Relationship Id="rId7"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10dicembre.500px.com/" TargetMode="External"/><Relationship Id="rId5" Type="http://schemas.openxmlformats.org/officeDocument/2006/relationships/hyperlink" Target="http://www.sqlmag.com/article/tsql3/dbcc-checkdb-for-very-large-databases" TargetMode="External"/><Relationship Id="rId4" Type="http://schemas.openxmlformats.org/officeDocument/2006/relationships/hyperlink" Target="http://ola.hallengren.com/"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francescoquaratino@gmail.com"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community.ugiss.org/blogs/sgainz" TargetMode="External"/><Relationship Id="rId4" Type="http://schemas.openxmlformats.org/officeDocument/2006/relationships/hyperlink" Target="https://sites.google.com/site/francescoquaratino"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hyperlink" Target="http://sys2dmvs.codeplex.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www.sqlmag.com/article/tsql3/dbcc-checkdb-for-very-large-databases" TargetMode="External"/><Relationship Id="rId4" Type="http://schemas.openxmlformats.org/officeDocument/2006/relationships/hyperlink" Target="http://ola.hallengren.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0"/>
            <a:ext cx="9144000" cy="980728"/>
          </a:xfrm>
          <a:prstGeom prst="rect">
            <a:avLst/>
          </a:prstGeom>
          <a:solidFill>
            <a:schemeClr val="accent2"/>
          </a:solidFill>
          <a:ln w="2540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itle 1"/>
          <p:cNvSpPr>
            <a:spLocks noGrp="1"/>
          </p:cNvSpPr>
          <p:nvPr>
            <p:ph type="title"/>
          </p:nvPr>
        </p:nvSpPr>
        <p:spPr>
          <a:xfrm>
            <a:off x="395536" y="0"/>
            <a:ext cx="8229600" cy="1143000"/>
          </a:xfrm>
        </p:spPr>
        <p:txBody>
          <a:bodyPr>
            <a:normAutofit/>
          </a:bodyPr>
          <a:lstStyle/>
          <a:p>
            <a:pPr algn="l"/>
            <a:r>
              <a:rPr lang="en-US" dirty="0" smtClean="0">
                <a:solidFill>
                  <a:schemeClr val="bg1"/>
                </a:solidFill>
              </a:rPr>
              <a:t>SQL Bits October 2011 - Liverpool</a:t>
            </a:r>
            <a:endParaRPr lang="en-US" dirty="0">
              <a:solidFill>
                <a:schemeClr val="bg1"/>
              </a:solidFill>
            </a:endParaRPr>
          </a:p>
        </p:txBody>
      </p:sp>
      <p:sp>
        <p:nvSpPr>
          <p:cNvPr id="9" name="Subtitle 1"/>
          <p:cNvSpPr txBox="1">
            <a:spLocks/>
          </p:cNvSpPr>
          <p:nvPr/>
        </p:nvSpPr>
        <p:spPr>
          <a:xfrm>
            <a:off x="468313" y="2000250"/>
            <a:ext cx="8231187" cy="971550"/>
          </a:xfrm>
          <a:prstGeom prst="rect">
            <a:avLst/>
          </a:prstGeom>
          <a:ln>
            <a:noFill/>
          </a:ln>
        </p:spPr>
        <p:txBody>
          <a:bodyPr vert="horz" lIns="91440" tIns="45720" rIns="91440" bIns="45720" rtlCol="0">
            <a:noAutofit/>
          </a:bodyPr>
          <a:lstStyle/>
          <a:p>
            <a:r>
              <a:rPr lang="en-GB" sz="3200" b="1" dirty="0" smtClean="0"/>
              <a:t>The forgotten DBA daily essential checklist</a:t>
            </a:r>
            <a:endParaRPr lang="en-GB" sz="3200" b="1" dirty="0"/>
          </a:p>
        </p:txBody>
      </p:sp>
      <p:sp>
        <p:nvSpPr>
          <p:cNvPr id="10" name="Text Placeholder 2"/>
          <p:cNvSpPr txBox="1">
            <a:spLocks/>
          </p:cNvSpPr>
          <p:nvPr/>
        </p:nvSpPr>
        <p:spPr bwMode="auto">
          <a:xfrm>
            <a:off x="457200" y="4648200"/>
            <a:ext cx="8250237" cy="571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it-IT" sz="3200" b="0" i="0" u="none" strike="noStrike" kern="0" cap="none" spc="0" normalizeH="0" baseline="0" noProof="0" dirty="0" smtClean="0">
                <a:ln>
                  <a:noFill/>
                </a:ln>
                <a:solidFill>
                  <a:schemeClr val="tx1"/>
                </a:solidFill>
                <a:effectLst/>
                <a:uLnTx/>
                <a:uFillTx/>
                <a:latin typeface="+mn-lt"/>
                <a:ea typeface="+mn-ea"/>
                <a:cs typeface="+mn-cs"/>
              </a:rPr>
              <a:t>Francesco </a:t>
            </a:r>
            <a:r>
              <a:rPr kumimoji="0" lang="it-IT" sz="3200" b="0" i="0" u="none" strike="noStrike" kern="0" cap="none" spc="0" normalizeH="0" baseline="0" noProof="0" dirty="0" err="1" smtClean="0">
                <a:ln>
                  <a:noFill/>
                </a:ln>
                <a:solidFill>
                  <a:schemeClr val="tx1"/>
                </a:solidFill>
                <a:effectLst/>
                <a:uLnTx/>
                <a:uFillTx/>
                <a:latin typeface="+mn-lt"/>
                <a:ea typeface="+mn-ea"/>
                <a:cs typeface="+mn-cs"/>
              </a:rPr>
              <a:t>Quaratino</a:t>
            </a:r>
            <a:endParaRPr kumimoji="0" lang="it-IT" sz="32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it-IT" sz="3200" kern="0" noProof="0" dirty="0" smtClean="0">
                <a:latin typeface="+mn-lt"/>
                <a:cs typeface="+mn-cs"/>
                <a:hlinkClick r:id="rId3"/>
              </a:rPr>
              <a:t>francescoquaratino@gmail.com</a:t>
            </a:r>
            <a:endParaRPr lang="it-IT" sz="3200" kern="0" noProof="0" dirty="0" smtClean="0">
              <a:latin typeface="+mn-lt"/>
              <a:cs typeface="+mn-cs"/>
            </a:endParaRPr>
          </a:p>
        </p:txBody>
      </p:sp>
      <p:cxnSp>
        <p:nvCxnSpPr>
          <p:cNvPr id="12" name="Connettore 1 11"/>
          <p:cNvCxnSpPr/>
          <p:nvPr/>
        </p:nvCxnSpPr>
        <p:spPr>
          <a:xfrm>
            <a:off x="533450" y="2698254"/>
            <a:ext cx="8215014" cy="106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descr="SQLBItsNewLogo large.png"/>
          <p:cNvPicPr>
            <a:picLocks noChangeAspect="1"/>
          </p:cNvPicPr>
          <p:nvPr/>
        </p:nvPicPr>
        <p:blipFill>
          <a:blip r:embed="rId4" cstate="print"/>
          <a:stretch>
            <a:fillRect/>
          </a:stretch>
        </p:blipFill>
        <p:spPr>
          <a:xfrm>
            <a:off x="6012160" y="5661248"/>
            <a:ext cx="2877486" cy="9782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GB" dirty="0" smtClean="0"/>
              <a:t>Jobs activity</a:t>
            </a:r>
            <a:endParaRPr lang="it-IT" dirty="0" smtClean="0"/>
          </a:p>
          <a:p>
            <a:pPr marL="514350" indent="-514350">
              <a:buFont typeface="+mj-lt"/>
              <a:buAutoNum type="arabicPeriod"/>
            </a:pPr>
            <a:r>
              <a:rPr lang="en-GB" dirty="0" smtClean="0"/>
              <a:t>Backup / Restore</a:t>
            </a:r>
            <a:endParaRPr lang="it-IT" dirty="0" smtClean="0"/>
          </a:p>
          <a:p>
            <a:pPr marL="514350" indent="-514350">
              <a:buFont typeface="+mj-lt"/>
              <a:buAutoNum type="arabicPeriod"/>
            </a:pPr>
            <a:r>
              <a:rPr lang="en-GB" dirty="0" smtClean="0"/>
              <a:t>Consistency check (DBCC CHECKDB)</a:t>
            </a:r>
            <a:endParaRPr lang="it-IT" dirty="0" smtClean="0"/>
          </a:p>
          <a:p>
            <a:pPr marL="514350" indent="-514350">
              <a:buFont typeface="+mj-lt"/>
              <a:buAutoNum type="arabicPeriod"/>
            </a:pPr>
            <a:r>
              <a:rPr lang="en-GB" dirty="0" smtClean="0"/>
              <a:t>Error log inspection</a:t>
            </a:r>
            <a:endParaRPr lang="it-IT" dirty="0" smtClean="0"/>
          </a:p>
          <a:p>
            <a:pPr marL="514350" indent="-514350">
              <a:buFont typeface="+mj-lt"/>
              <a:buAutoNum type="arabicPeriod"/>
            </a:pPr>
            <a:r>
              <a:rPr lang="en-GB" dirty="0" smtClean="0"/>
              <a:t>Free disk space</a:t>
            </a:r>
            <a:endParaRPr lang="it-IT" dirty="0" smtClean="0"/>
          </a:p>
          <a:p>
            <a:pPr marL="514350" indent="-514350">
              <a:buFont typeface="+mj-lt"/>
              <a:buAutoNum type="arabicPeriod"/>
            </a:pPr>
            <a:r>
              <a:rPr lang="en-GB" dirty="0" smtClean="0"/>
              <a:t>Data and log file size</a:t>
            </a:r>
            <a:endParaRPr lang="it-IT" dirty="0" smtClean="0"/>
          </a:p>
          <a:p>
            <a:pPr marL="514350" indent="-514350">
              <a:buFont typeface="+mj-lt"/>
              <a:buAutoNum type="arabicPeriod"/>
            </a:pPr>
            <a:r>
              <a:rPr lang="en-GB" dirty="0" smtClean="0"/>
              <a:t>File auto grow</a:t>
            </a:r>
            <a:endParaRPr lang="it-IT" dirty="0" smtClean="0"/>
          </a:p>
          <a:p>
            <a:pPr marL="514350" indent="-514350">
              <a:buFont typeface="+mj-lt"/>
              <a:buAutoNum type="arabicPeriod"/>
            </a:pPr>
            <a:r>
              <a:rPr lang="en-GB" dirty="0" smtClean="0"/>
              <a:t>Indexes (Fragmentation level, Unused indexes, Duplicated indexes, Missing indexes)</a:t>
            </a:r>
          </a:p>
          <a:p>
            <a:pPr marL="514350" indent="-514350">
              <a:buFont typeface="+mj-lt"/>
              <a:buAutoNum type="arabicPeriod"/>
            </a:pPr>
            <a:r>
              <a:rPr lang="en-GB" dirty="0" smtClean="0"/>
              <a:t>Database property settings</a:t>
            </a:r>
          </a:p>
          <a:p>
            <a:pPr marL="514350" indent="-514350">
              <a:buFont typeface="+mj-lt"/>
              <a:buAutoNum type="arabicPeriod"/>
            </a:pPr>
            <a:r>
              <a:rPr lang="en-GB" dirty="0" smtClean="0"/>
              <a:t>...ace in the ole...</a:t>
            </a:r>
            <a:endParaRPr lang="it-IT" dirty="0" smtClean="0"/>
          </a:p>
          <a:p>
            <a:pPr lvl="1"/>
            <a:endParaRPr lang="it-IT" dirty="0" smtClean="0"/>
          </a:p>
        </p:txBody>
      </p:sp>
      <p:sp>
        <p:nvSpPr>
          <p:cNvPr id="5" name="Rettangolo 4"/>
          <p:cNvSpPr/>
          <p:nvPr/>
        </p:nvSpPr>
        <p:spPr>
          <a:xfrm>
            <a:off x="0" y="0"/>
            <a:ext cx="9144000" cy="980728"/>
          </a:xfrm>
          <a:prstGeom prst="rect">
            <a:avLst/>
          </a:prstGeom>
          <a:solidFill>
            <a:schemeClr val="accent2"/>
          </a:solidFill>
          <a:ln w="2540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itle 1"/>
          <p:cNvSpPr>
            <a:spLocks noGrp="1"/>
          </p:cNvSpPr>
          <p:nvPr>
            <p:ph type="title"/>
          </p:nvPr>
        </p:nvSpPr>
        <p:spPr>
          <a:xfrm>
            <a:off x="395536" y="0"/>
            <a:ext cx="8229600" cy="1143000"/>
          </a:xfrm>
        </p:spPr>
        <p:txBody>
          <a:bodyPr>
            <a:normAutofit/>
          </a:bodyPr>
          <a:lstStyle/>
          <a:p>
            <a:pPr algn="l"/>
            <a:r>
              <a:rPr lang="it-IT" dirty="0" err="1" smtClean="0">
                <a:solidFill>
                  <a:schemeClr val="bg1"/>
                </a:solidFill>
              </a:rPr>
              <a:t>My</a:t>
            </a:r>
            <a:r>
              <a:rPr lang="it-IT" dirty="0" smtClean="0">
                <a:solidFill>
                  <a:schemeClr val="bg1"/>
                </a:solidFill>
              </a:rPr>
              <a:t> Top 10 </a:t>
            </a:r>
            <a:r>
              <a:rPr lang="it-IT" dirty="0" err="1" smtClean="0">
                <a:solidFill>
                  <a:schemeClr val="bg1"/>
                </a:solidFill>
              </a:rPr>
              <a:t>daily</a:t>
            </a:r>
            <a:r>
              <a:rPr lang="it-IT" dirty="0" smtClean="0">
                <a:solidFill>
                  <a:schemeClr val="bg1"/>
                </a:solidFill>
              </a:rPr>
              <a:t> </a:t>
            </a:r>
            <a:r>
              <a:rPr lang="it-IT" dirty="0" err="1" smtClean="0">
                <a:solidFill>
                  <a:schemeClr val="bg1"/>
                </a:solidFill>
              </a:rPr>
              <a:t>check</a:t>
            </a:r>
            <a:r>
              <a:rPr lang="it-IT" dirty="0" smtClean="0">
                <a:solidFill>
                  <a:schemeClr val="bg1"/>
                </a:solidFill>
              </a:rPr>
              <a:t> </a:t>
            </a:r>
            <a:r>
              <a:rPr lang="it-IT" dirty="0" err="1" smtClean="0">
                <a:solidFill>
                  <a:schemeClr val="bg1"/>
                </a:solidFill>
              </a:rPr>
              <a:t>list</a:t>
            </a:r>
            <a:endParaRPr lang="en-US" dirty="0">
              <a:solidFill>
                <a:schemeClr val="bg1"/>
              </a:solidFill>
            </a:endParaRPr>
          </a:p>
        </p:txBody>
      </p:sp>
      <p:pic>
        <p:nvPicPr>
          <p:cNvPr id="7" name="Picture 6" descr="SQLBItsNewLogo large.png"/>
          <p:cNvPicPr>
            <a:picLocks noChangeAspect="1"/>
          </p:cNvPicPr>
          <p:nvPr/>
        </p:nvPicPr>
        <p:blipFill>
          <a:blip r:embed="rId3" cstate="print"/>
          <a:stretch>
            <a:fillRect/>
          </a:stretch>
        </p:blipFill>
        <p:spPr>
          <a:xfrm>
            <a:off x="3491880" y="6237312"/>
            <a:ext cx="1584175" cy="5385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down)">
                                      <p:cBhvr>
                                        <p:cTn id="31" dur="500"/>
                                        <p:tgtEl>
                                          <p:spTgt spid="3">
                                            <p:txEl>
                                              <p:pRg st="8" end="8"/>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wipe(down)">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txBox="1">
            <a:spLocks/>
          </p:cNvSpPr>
          <p:nvPr/>
        </p:nvSpPr>
        <p:spPr>
          <a:xfrm>
            <a:off x="457200" y="1600200"/>
            <a:ext cx="8147248" cy="4525963"/>
          </a:xfrm>
          <a:prstGeom prst="rect">
            <a:avLst/>
          </a:prstGeom>
        </p:spPr>
        <p:txBody>
          <a:bodyPr vert="horz" lIns="91440" tIns="45720" rIns="91440" bIns="45720" rtlCol="0">
            <a:normAutofit/>
          </a:bodyPr>
          <a:lstStyle/>
          <a:p>
            <a:pPr algn="ctr"/>
            <a:r>
              <a:rPr lang="en-GB" sz="3200" dirty="0" smtClean="0"/>
              <a:t>What I wouldn't like to hear</a:t>
            </a:r>
          </a:p>
          <a:p>
            <a:pPr algn="ctr"/>
            <a:endParaRPr lang="en-GB" sz="3200" dirty="0" smtClean="0"/>
          </a:p>
          <a:p>
            <a:pPr algn="ctr"/>
            <a:endParaRPr lang="en-GB" sz="3200" dirty="0" smtClean="0"/>
          </a:p>
          <a:p>
            <a:pPr algn="ctr"/>
            <a:endParaRPr lang="en-GB" sz="3200" dirty="0" smtClean="0"/>
          </a:p>
          <a:p>
            <a:pPr algn="ctr"/>
            <a:endParaRPr lang="en-GB" sz="3200" dirty="0" smtClean="0"/>
          </a:p>
          <a:p>
            <a:pPr algn="ctr"/>
            <a:endParaRPr lang="en-GB" sz="3200" dirty="0" smtClean="0"/>
          </a:p>
          <a:p>
            <a:pPr algn="ctr"/>
            <a:r>
              <a:rPr lang="en-GB" sz="3200" dirty="0" smtClean="0"/>
              <a:t>probably some SQL Jobs have failed during the night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it-IT" sz="2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9" name="Picture 8" descr="SQLBItsNewLogo large.png"/>
          <p:cNvPicPr>
            <a:picLocks noChangeAspect="1"/>
          </p:cNvPicPr>
          <p:nvPr/>
        </p:nvPicPr>
        <p:blipFill>
          <a:blip r:embed="rId3" cstate="print"/>
          <a:stretch>
            <a:fillRect/>
          </a:stretch>
        </p:blipFill>
        <p:spPr>
          <a:xfrm>
            <a:off x="3491880" y="6237312"/>
            <a:ext cx="1584175" cy="538554"/>
          </a:xfrm>
          <a:prstGeom prst="rect">
            <a:avLst/>
          </a:prstGeom>
        </p:spPr>
      </p:pic>
      <p:sp>
        <p:nvSpPr>
          <p:cNvPr id="5" name="Rettangolo 4"/>
          <p:cNvSpPr/>
          <p:nvPr/>
        </p:nvSpPr>
        <p:spPr>
          <a:xfrm>
            <a:off x="0" y="0"/>
            <a:ext cx="9144000" cy="980728"/>
          </a:xfrm>
          <a:prstGeom prst="rect">
            <a:avLst/>
          </a:prstGeom>
          <a:solidFill>
            <a:schemeClr val="accent2"/>
          </a:solidFill>
          <a:ln w="2540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itle 1"/>
          <p:cNvSpPr>
            <a:spLocks noGrp="1"/>
          </p:cNvSpPr>
          <p:nvPr>
            <p:ph type="title"/>
          </p:nvPr>
        </p:nvSpPr>
        <p:spPr>
          <a:xfrm>
            <a:off x="395536" y="0"/>
            <a:ext cx="8229600" cy="1143000"/>
          </a:xfrm>
        </p:spPr>
        <p:txBody>
          <a:bodyPr>
            <a:normAutofit/>
          </a:bodyPr>
          <a:lstStyle/>
          <a:p>
            <a:pPr algn="l"/>
            <a:r>
              <a:rPr lang="it-IT" dirty="0" smtClean="0">
                <a:solidFill>
                  <a:schemeClr val="bg1"/>
                </a:solidFill>
              </a:rPr>
              <a:t>1. Jobs </a:t>
            </a:r>
            <a:r>
              <a:rPr lang="it-IT" dirty="0" err="1" smtClean="0">
                <a:solidFill>
                  <a:schemeClr val="bg1"/>
                </a:solidFill>
              </a:rPr>
              <a:t>activity</a:t>
            </a:r>
            <a:endParaRPr lang="en-US" dirty="0">
              <a:solidFill>
                <a:schemeClr val="bg1"/>
              </a:solidFill>
            </a:endParaRPr>
          </a:p>
        </p:txBody>
      </p:sp>
      <p:pic>
        <p:nvPicPr>
          <p:cNvPr id="16" name="Content Placeholder 15" descr="wehaveaproblem.gif"/>
          <p:cNvPicPr>
            <a:picLocks noGrp="1" noChangeAspect="1"/>
          </p:cNvPicPr>
          <p:nvPr>
            <p:ph idx="1"/>
          </p:nvPr>
        </p:nvPicPr>
        <p:blipFill>
          <a:blip r:embed="rId4" cstate="print"/>
          <a:srcRect r="74500" b="50059"/>
          <a:stretch>
            <a:fillRect/>
          </a:stretch>
        </p:blipFill>
        <p:spPr>
          <a:xfrm>
            <a:off x="3275856" y="2204864"/>
            <a:ext cx="2736304" cy="235255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20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8">
                                            <p:txEl>
                                              <p:pRg st="6" end="6"/>
                                            </p:txEl>
                                          </p:spTgt>
                                        </p:tgtEl>
                                        <p:attrNameLst>
                                          <p:attrName>style.visibility</p:attrName>
                                        </p:attrNameLst>
                                      </p:cBhvr>
                                      <p:to>
                                        <p:strVal val="visible"/>
                                      </p:to>
                                    </p:set>
                                    <p:anim calcmode="lin" valueType="num">
                                      <p:cBhvr additive="base">
                                        <p:cTn id="16"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Job activity monitor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200" dirty="0" smtClean="0"/>
              <a:t>Log file viewer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noProof="0" dirty="0" smtClean="0">
                <a:ln>
                  <a:noFill/>
                </a:ln>
                <a:solidFill>
                  <a:schemeClr val="tx1"/>
                </a:solidFill>
                <a:effectLst/>
                <a:uLnTx/>
                <a:uFillTx/>
                <a:latin typeface="+mn-lt"/>
                <a:ea typeface="+mn-ea"/>
                <a:cs typeface="+mn-cs"/>
              </a:rPr>
              <a:t>SQL job manager 1.1</a:t>
            </a:r>
          </a:p>
          <a:p>
            <a:pPr marL="800100" lvl="1" indent="-342900">
              <a:spcBef>
                <a:spcPct val="20000"/>
              </a:spcBef>
              <a:buFont typeface="Calibri" pitchFamily="34" charset="0"/>
              <a:buChar char="—"/>
              <a:defRPr/>
            </a:pPr>
            <a:r>
              <a:rPr lang="en-GB" sz="2000" dirty="0" smtClean="0">
                <a:hlinkClick r:id="rId3"/>
              </a:rPr>
              <a:t>http://www.idera.com/Products/Free-Tools/SQL-job-manager/</a:t>
            </a:r>
            <a:endParaRPr kumimoji="0" lang="en-GB" sz="20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200" baseline="0" dirty="0" smtClean="0"/>
              <a:t>T-SQL</a:t>
            </a:r>
            <a:endParaRPr kumimoji="0" lang="it-IT"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9" name="Picture 8" descr="SQLBItsNewLogo large.png"/>
          <p:cNvPicPr>
            <a:picLocks noChangeAspect="1"/>
          </p:cNvPicPr>
          <p:nvPr/>
        </p:nvPicPr>
        <p:blipFill>
          <a:blip r:embed="rId4" cstate="print"/>
          <a:stretch>
            <a:fillRect/>
          </a:stretch>
        </p:blipFill>
        <p:spPr>
          <a:xfrm>
            <a:off x="3491880" y="6237312"/>
            <a:ext cx="1584175" cy="538554"/>
          </a:xfrm>
          <a:prstGeom prst="rect">
            <a:avLst/>
          </a:prstGeom>
        </p:spPr>
      </p:pic>
      <p:pic>
        <p:nvPicPr>
          <p:cNvPr id="10" name="Segnaposto contenuto 9" descr="job_activity_monitor_00.JPG"/>
          <p:cNvPicPr>
            <a:picLocks noGrp="1" noChangeAspect="1"/>
          </p:cNvPicPr>
          <p:nvPr>
            <p:ph idx="1"/>
          </p:nvPr>
        </p:nvPicPr>
        <p:blipFill>
          <a:blip r:embed="rId5" cstate="print"/>
          <a:stretch>
            <a:fillRect/>
          </a:stretch>
        </p:blipFill>
        <p:spPr>
          <a:xfrm>
            <a:off x="1979712" y="2132856"/>
            <a:ext cx="5760640" cy="3465443"/>
          </a:xfrm>
        </p:spPr>
      </p:pic>
      <p:sp>
        <p:nvSpPr>
          <p:cNvPr id="5" name="Rettangolo 4"/>
          <p:cNvSpPr/>
          <p:nvPr/>
        </p:nvSpPr>
        <p:spPr>
          <a:xfrm>
            <a:off x="0" y="0"/>
            <a:ext cx="9144000" cy="980728"/>
          </a:xfrm>
          <a:prstGeom prst="rect">
            <a:avLst/>
          </a:prstGeom>
          <a:solidFill>
            <a:schemeClr val="accent2"/>
          </a:solidFill>
          <a:ln w="2540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itle 1"/>
          <p:cNvSpPr>
            <a:spLocks noGrp="1"/>
          </p:cNvSpPr>
          <p:nvPr>
            <p:ph type="title"/>
          </p:nvPr>
        </p:nvSpPr>
        <p:spPr>
          <a:xfrm>
            <a:off x="395536" y="0"/>
            <a:ext cx="8229600" cy="1143000"/>
          </a:xfrm>
        </p:spPr>
        <p:txBody>
          <a:bodyPr>
            <a:normAutofit/>
          </a:bodyPr>
          <a:lstStyle/>
          <a:p>
            <a:pPr algn="l"/>
            <a:r>
              <a:rPr lang="it-IT" dirty="0" smtClean="0">
                <a:solidFill>
                  <a:schemeClr val="bg1"/>
                </a:solidFill>
              </a:rPr>
              <a:t>1. Jobs </a:t>
            </a:r>
            <a:r>
              <a:rPr lang="it-IT" dirty="0" err="1" smtClean="0">
                <a:solidFill>
                  <a:schemeClr val="bg1"/>
                </a:solidFill>
              </a:rPr>
              <a:t>activity</a:t>
            </a:r>
            <a:endParaRPr lang="en-US" dirty="0">
              <a:solidFill>
                <a:schemeClr val="bg1"/>
              </a:solidFill>
            </a:endParaRPr>
          </a:p>
        </p:txBody>
      </p:sp>
      <p:pic>
        <p:nvPicPr>
          <p:cNvPr id="12" name="Segnaposto contenuto 9" descr="job_activity_monitor_00.JPG"/>
          <p:cNvPicPr>
            <a:picLocks noChangeAspect="1"/>
          </p:cNvPicPr>
          <p:nvPr/>
        </p:nvPicPr>
        <p:blipFill>
          <a:blip r:embed="rId6" cstate="print"/>
          <a:stretch>
            <a:fillRect/>
          </a:stretch>
        </p:blipFill>
        <p:spPr>
          <a:xfrm>
            <a:off x="1593626" y="2681882"/>
            <a:ext cx="6578774" cy="19442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 calcmode="lin" valueType="num">
                                      <p:cBhvr additive="base">
                                        <p:cTn id="1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19" presetID="2" presetClass="exit" presetSubtype="1" fill="hold" nodeType="withEffect">
                                  <p:stCondLst>
                                    <p:cond delay="0"/>
                                  </p:stCondLst>
                                  <p:childTnLst>
                                    <p:anim calcmode="lin" valueType="num">
                                      <p:cBhvr additive="base">
                                        <p:cTn id="20" dur="500"/>
                                        <p:tgtEl>
                                          <p:spTgt spid="10"/>
                                        </p:tgtEl>
                                        <p:attrNameLst>
                                          <p:attrName>ppt_x</p:attrName>
                                        </p:attrNameLst>
                                      </p:cBhvr>
                                      <p:tavLst>
                                        <p:tav tm="0">
                                          <p:val>
                                            <p:strVal val="ppt_x"/>
                                          </p:val>
                                        </p:tav>
                                        <p:tav tm="100000">
                                          <p:val>
                                            <p:strVal val="ppt_x"/>
                                          </p:val>
                                        </p:tav>
                                      </p:tavLst>
                                    </p:anim>
                                    <p:anim calcmode="lin" valueType="num">
                                      <p:cBhvr additive="base">
                                        <p:cTn id="21" dur="500"/>
                                        <p:tgtEl>
                                          <p:spTgt spid="10"/>
                                        </p:tgtEl>
                                        <p:attrNameLst>
                                          <p:attrName>ppt_y</p:attrName>
                                        </p:attrNameLst>
                                      </p:cBhvr>
                                      <p:tavLst>
                                        <p:tav tm="0">
                                          <p:val>
                                            <p:strVal val="ppt_y"/>
                                          </p:val>
                                        </p:tav>
                                        <p:tav tm="100000">
                                          <p:val>
                                            <p:strVal val="0-ppt_h/2"/>
                                          </p:val>
                                        </p:tav>
                                      </p:tavLst>
                                    </p:anim>
                                    <p:set>
                                      <p:cBhvr>
                                        <p:cTn id="22" dur="1" fill="hold">
                                          <p:stCondLst>
                                            <p:cond delay="499"/>
                                          </p:stCondLst>
                                        </p:cTn>
                                        <p:tgtEl>
                                          <p:spTgt spid="10"/>
                                        </p:tgtEl>
                                        <p:attrNameLst>
                                          <p:attrName>style.visibility</p:attrName>
                                        </p:attrNameLst>
                                      </p:cBhvr>
                                      <p:to>
                                        <p:strVal val="hidden"/>
                                      </p:to>
                                    </p:set>
                                  </p:childTnLst>
                                </p:cTn>
                              </p:par>
                              <p:par>
                                <p:cTn id="23" presetID="2" presetClass="entr" presetSubtype="4"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 calcmode="lin" valueType="num">
                                      <p:cBhvr additive="base">
                                        <p:cTn id="3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xEl>
                                              <p:pRg st="3" end="3"/>
                                            </p:txEl>
                                          </p:spTgt>
                                        </p:tgtEl>
                                        <p:attrNameLst>
                                          <p:attrName>style.visibility</p:attrName>
                                        </p:attrNameLst>
                                      </p:cBhvr>
                                      <p:to>
                                        <p:strVal val="visible"/>
                                      </p:to>
                                    </p:set>
                                    <p:anim calcmode="lin" valueType="num">
                                      <p:cBhvr additive="base">
                                        <p:cTn id="3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37" presetID="2" presetClass="exit" presetSubtype="1" fill="hold" nodeType="withEffect">
                                  <p:stCondLst>
                                    <p:cond delay="0"/>
                                  </p:stCondLst>
                                  <p:childTnLst>
                                    <p:anim calcmode="lin" valueType="num">
                                      <p:cBhvr additive="base">
                                        <p:cTn id="38" dur="500"/>
                                        <p:tgtEl>
                                          <p:spTgt spid="12"/>
                                        </p:tgtEl>
                                        <p:attrNameLst>
                                          <p:attrName>ppt_x</p:attrName>
                                        </p:attrNameLst>
                                      </p:cBhvr>
                                      <p:tavLst>
                                        <p:tav tm="0">
                                          <p:val>
                                            <p:strVal val="ppt_x"/>
                                          </p:val>
                                        </p:tav>
                                        <p:tav tm="100000">
                                          <p:val>
                                            <p:strVal val="ppt_x"/>
                                          </p:val>
                                        </p:tav>
                                      </p:tavLst>
                                    </p:anim>
                                    <p:anim calcmode="lin" valueType="num">
                                      <p:cBhvr additive="base">
                                        <p:cTn id="39" dur="500"/>
                                        <p:tgtEl>
                                          <p:spTgt spid="12"/>
                                        </p:tgtEl>
                                        <p:attrNameLst>
                                          <p:attrName>ppt_y</p:attrName>
                                        </p:attrNameLst>
                                      </p:cBhvr>
                                      <p:tavLst>
                                        <p:tav tm="0">
                                          <p:val>
                                            <p:strVal val="ppt_y"/>
                                          </p:val>
                                        </p:tav>
                                        <p:tav tm="100000">
                                          <p:val>
                                            <p:strVal val="0-ppt_h/2"/>
                                          </p:val>
                                        </p:tav>
                                      </p:tavLst>
                                    </p:anim>
                                    <p:set>
                                      <p:cBhvr>
                                        <p:cTn id="40" dur="1" fill="hold">
                                          <p:stCondLst>
                                            <p:cond delay="499"/>
                                          </p:stCondLst>
                                        </p:cTn>
                                        <p:tgtEl>
                                          <p:spTgt spid="1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xEl>
                                              <p:pRg st="4" end="4"/>
                                            </p:txEl>
                                          </p:spTgt>
                                        </p:tgtEl>
                                        <p:attrNameLst>
                                          <p:attrName>style.visibility</p:attrName>
                                        </p:attrNameLst>
                                      </p:cBhvr>
                                      <p:to>
                                        <p:strVal val="visible"/>
                                      </p:to>
                                    </p:set>
                                    <p:anim calcmode="lin" valueType="num">
                                      <p:cBhvr additive="base">
                                        <p:cTn id="45"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it-IT" dirty="0" smtClean="0"/>
          </a:p>
          <a:p>
            <a:pPr lvl="1"/>
            <a:endParaRPr lang="it-IT" dirty="0" smtClean="0"/>
          </a:p>
          <a:p>
            <a:pPr lvl="1"/>
            <a:endParaRPr lang="it-IT" dirty="0" smtClean="0"/>
          </a:p>
          <a:p>
            <a:pPr lvl="1"/>
            <a:endParaRPr lang="it-IT" dirty="0" smtClean="0"/>
          </a:p>
          <a:p>
            <a:pPr lvl="1"/>
            <a:endParaRPr lang="it-IT" dirty="0" smtClean="0"/>
          </a:p>
          <a:p>
            <a:pPr lvl="1"/>
            <a:endParaRPr lang="it-IT" dirty="0" smtClean="0"/>
          </a:p>
          <a:p>
            <a:r>
              <a:rPr lang="it-IT" dirty="0" smtClean="0"/>
              <a:t>DEMO</a:t>
            </a:r>
          </a:p>
          <a:p>
            <a:pPr lvl="1"/>
            <a:r>
              <a:rPr lang="it-IT" dirty="0" err="1" smtClean="0"/>
              <a:t>Find</a:t>
            </a:r>
            <a:r>
              <a:rPr lang="it-IT" dirty="0" smtClean="0"/>
              <a:t> </a:t>
            </a:r>
            <a:r>
              <a:rPr lang="it-IT" dirty="0" err="1" smtClean="0"/>
              <a:t>failed</a:t>
            </a:r>
            <a:r>
              <a:rPr lang="it-IT" dirty="0" smtClean="0"/>
              <a:t> </a:t>
            </a:r>
            <a:r>
              <a:rPr lang="it-IT" dirty="0" err="1" smtClean="0"/>
              <a:t>sql</a:t>
            </a:r>
            <a:r>
              <a:rPr lang="it-IT" dirty="0" smtClean="0"/>
              <a:t> </a:t>
            </a:r>
            <a:r>
              <a:rPr lang="it-IT" dirty="0" err="1" smtClean="0"/>
              <a:t>agent</a:t>
            </a:r>
            <a:r>
              <a:rPr lang="it-IT" dirty="0" smtClean="0"/>
              <a:t> </a:t>
            </a:r>
            <a:r>
              <a:rPr lang="it-IT" dirty="0" err="1" smtClean="0"/>
              <a:t>jobs</a:t>
            </a:r>
            <a:endParaRPr lang="it-IT" dirty="0" smtClean="0"/>
          </a:p>
          <a:p>
            <a:pPr lvl="1"/>
            <a:endParaRPr lang="it-IT" dirty="0" smtClean="0"/>
          </a:p>
        </p:txBody>
      </p:sp>
      <p:sp>
        <p:nvSpPr>
          <p:cNvPr id="5" name="Rettangolo 4"/>
          <p:cNvSpPr/>
          <p:nvPr/>
        </p:nvSpPr>
        <p:spPr>
          <a:xfrm>
            <a:off x="0" y="0"/>
            <a:ext cx="9144000" cy="980728"/>
          </a:xfrm>
          <a:prstGeom prst="rect">
            <a:avLst/>
          </a:prstGeom>
          <a:solidFill>
            <a:schemeClr val="accent2"/>
          </a:solidFill>
          <a:ln w="2540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itle 1"/>
          <p:cNvSpPr>
            <a:spLocks noGrp="1"/>
          </p:cNvSpPr>
          <p:nvPr>
            <p:ph type="title"/>
          </p:nvPr>
        </p:nvSpPr>
        <p:spPr>
          <a:xfrm>
            <a:off x="395536" y="0"/>
            <a:ext cx="8229600" cy="1143000"/>
          </a:xfrm>
        </p:spPr>
        <p:txBody>
          <a:bodyPr>
            <a:normAutofit/>
          </a:bodyPr>
          <a:lstStyle/>
          <a:p>
            <a:pPr algn="l"/>
            <a:r>
              <a:rPr lang="it-IT" dirty="0" smtClean="0">
                <a:solidFill>
                  <a:schemeClr val="bg1"/>
                </a:solidFill>
              </a:rPr>
              <a:t>1. Jobs </a:t>
            </a:r>
            <a:r>
              <a:rPr lang="it-IT" dirty="0" err="1" smtClean="0">
                <a:solidFill>
                  <a:schemeClr val="bg1"/>
                </a:solidFill>
              </a:rPr>
              <a:t>activity</a:t>
            </a:r>
            <a:endParaRPr lang="en-US" dirty="0">
              <a:solidFill>
                <a:schemeClr val="bg1"/>
              </a:solidFill>
            </a:endParaRPr>
          </a:p>
        </p:txBody>
      </p:sp>
      <p:pic>
        <p:nvPicPr>
          <p:cNvPr id="12" name="Picture 11" descr="SQLBItsNewLogo large.png"/>
          <p:cNvPicPr>
            <a:picLocks noChangeAspect="1"/>
          </p:cNvPicPr>
          <p:nvPr/>
        </p:nvPicPr>
        <p:blipFill>
          <a:blip r:embed="rId3" cstate="print"/>
          <a:stretch>
            <a:fillRect/>
          </a:stretch>
        </p:blipFill>
        <p:spPr>
          <a:xfrm>
            <a:off x="3491880" y="6237312"/>
            <a:ext cx="1584175" cy="538554"/>
          </a:xfrm>
          <a:prstGeom prst="rect">
            <a:avLst/>
          </a:prstGeom>
        </p:spPr>
      </p:pic>
      <p:pic>
        <p:nvPicPr>
          <p:cNvPr id="7" name="Picture 6" descr="time.jpg"/>
          <p:cNvPicPr>
            <a:picLocks noChangeAspect="1"/>
          </p:cNvPicPr>
          <p:nvPr/>
        </p:nvPicPr>
        <p:blipFill>
          <a:blip r:embed="rId4" cstate="print"/>
          <a:stretch>
            <a:fillRect/>
          </a:stretch>
        </p:blipFill>
        <p:spPr>
          <a:xfrm>
            <a:off x="3200400" y="2513076"/>
            <a:ext cx="2743200" cy="183184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txBox="1">
            <a:spLocks/>
          </p:cNvSpPr>
          <p:nvPr/>
        </p:nvSpPr>
        <p:spPr>
          <a:xfrm>
            <a:off x="457200" y="1600200"/>
            <a:ext cx="8147248" cy="4525963"/>
          </a:xfrm>
          <a:prstGeom prst="rect">
            <a:avLst/>
          </a:prstGeom>
        </p:spPr>
        <p:txBody>
          <a:bodyPr vert="horz" lIns="91440" tIns="45720" rIns="91440" bIns="45720" rtlCol="0">
            <a:normAutofit/>
          </a:bodyPr>
          <a:lstStyle/>
          <a:p>
            <a:pPr algn="ctr"/>
            <a:r>
              <a:rPr lang="en-GB" sz="3200" dirty="0" smtClean="0"/>
              <a:t>What I wouldn't like to find out</a:t>
            </a:r>
          </a:p>
          <a:p>
            <a:pPr algn="ctr"/>
            <a:endParaRPr lang="en-GB" sz="3200" dirty="0" smtClean="0"/>
          </a:p>
          <a:p>
            <a:pPr algn="ctr"/>
            <a:endParaRPr lang="en-GB" sz="3200" dirty="0" smtClean="0"/>
          </a:p>
          <a:p>
            <a:pPr algn="ctr"/>
            <a:endParaRPr lang="en-GB" sz="3200" dirty="0" smtClean="0"/>
          </a:p>
          <a:p>
            <a:pPr algn="ctr"/>
            <a:endParaRPr lang="en-GB" sz="3200" dirty="0" smtClean="0"/>
          </a:p>
          <a:p>
            <a:pPr algn="ctr"/>
            <a:endParaRPr lang="en-GB" sz="3200" dirty="0" smtClean="0"/>
          </a:p>
          <a:p>
            <a:pPr algn="ctr"/>
            <a:r>
              <a:rPr lang="en-GB" sz="3200" dirty="0" smtClean="0"/>
              <a:t>I’ve no backup available when this is the last chance to have data available after a disaster</a:t>
            </a:r>
            <a:endParaRPr kumimoji="0" lang="it-IT" sz="2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9" name="Picture 8" descr="SQLBItsNewLogo large.png"/>
          <p:cNvPicPr>
            <a:picLocks noChangeAspect="1"/>
          </p:cNvPicPr>
          <p:nvPr/>
        </p:nvPicPr>
        <p:blipFill>
          <a:blip r:embed="rId3" cstate="print"/>
          <a:stretch>
            <a:fillRect/>
          </a:stretch>
        </p:blipFill>
        <p:spPr>
          <a:xfrm>
            <a:off x="3491880" y="6237312"/>
            <a:ext cx="1584175" cy="538554"/>
          </a:xfrm>
          <a:prstGeom prst="rect">
            <a:avLst/>
          </a:prstGeom>
        </p:spPr>
      </p:pic>
      <p:sp>
        <p:nvSpPr>
          <p:cNvPr id="5" name="Rettangolo 4"/>
          <p:cNvSpPr/>
          <p:nvPr/>
        </p:nvSpPr>
        <p:spPr>
          <a:xfrm>
            <a:off x="0" y="0"/>
            <a:ext cx="9144000" cy="980728"/>
          </a:xfrm>
          <a:prstGeom prst="rect">
            <a:avLst/>
          </a:prstGeom>
          <a:solidFill>
            <a:schemeClr val="accent2"/>
          </a:solidFill>
          <a:ln w="2540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itle 1"/>
          <p:cNvSpPr>
            <a:spLocks noGrp="1"/>
          </p:cNvSpPr>
          <p:nvPr>
            <p:ph type="title"/>
          </p:nvPr>
        </p:nvSpPr>
        <p:spPr>
          <a:xfrm>
            <a:off x="395536" y="0"/>
            <a:ext cx="8229600" cy="1143000"/>
          </a:xfrm>
        </p:spPr>
        <p:txBody>
          <a:bodyPr>
            <a:normAutofit/>
          </a:bodyPr>
          <a:lstStyle/>
          <a:p>
            <a:pPr algn="l"/>
            <a:r>
              <a:rPr lang="it-IT" dirty="0" smtClean="0">
                <a:solidFill>
                  <a:schemeClr val="bg1"/>
                </a:solidFill>
              </a:rPr>
              <a:t>2. Backup / </a:t>
            </a:r>
            <a:r>
              <a:rPr lang="it-IT" dirty="0" err="1" smtClean="0">
                <a:solidFill>
                  <a:schemeClr val="bg1"/>
                </a:solidFill>
              </a:rPr>
              <a:t>Restore</a:t>
            </a:r>
            <a:endParaRPr lang="en-US" dirty="0">
              <a:solidFill>
                <a:schemeClr val="bg1"/>
              </a:solidFill>
            </a:endParaRPr>
          </a:p>
        </p:txBody>
      </p:sp>
      <p:pic>
        <p:nvPicPr>
          <p:cNvPr id="1026" name="Picture 2"/>
          <p:cNvPicPr>
            <a:picLocks noChangeAspect="1" noChangeArrowheads="1"/>
          </p:cNvPicPr>
          <p:nvPr/>
        </p:nvPicPr>
        <p:blipFill>
          <a:blip r:embed="rId4" cstate="print"/>
          <a:srcRect/>
          <a:stretch>
            <a:fillRect/>
          </a:stretch>
        </p:blipFill>
        <p:spPr bwMode="auto">
          <a:xfrm>
            <a:off x="642938" y="2533650"/>
            <a:ext cx="7858125" cy="1790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2000"/>
                                        <p:tgtEl>
                                          <p:spTgt spid="1026"/>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18">
                                            <p:txEl>
                                              <p:pRg st="6" end="6"/>
                                            </p:txEl>
                                          </p:spTgt>
                                        </p:tgtEl>
                                        <p:attrNameLst>
                                          <p:attrName>style.visibility</p:attrName>
                                        </p:attrNameLst>
                                      </p:cBhvr>
                                      <p:to>
                                        <p:strVal val="visible"/>
                                      </p:to>
                                    </p:set>
                                    <p:anim calcmode="lin" valueType="num">
                                      <p:cBhvr additive="base">
                                        <p:cTn id="16"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QLBItsNewLogo large.png"/>
          <p:cNvPicPr>
            <a:picLocks noChangeAspect="1"/>
          </p:cNvPicPr>
          <p:nvPr/>
        </p:nvPicPr>
        <p:blipFill>
          <a:blip r:embed="rId3" cstate="print"/>
          <a:stretch>
            <a:fillRect/>
          </a:stretch>
        </p:blipFill>
        <p:spPr>
          <a:xfrm>
            <a:off x="3491880" y="6237312"/>
            <a:ext cx="1584175" cy="538554"/>
          </a:xfrm>
          <a:prstGeom prst="rect">
            <a:avLst/>
          </a:prstGeom>
        </p:spPr>
      </p:pic>
      <p:sp>
        <p:nvSpPr>
          <p:cNvPr id="5" name="Rettangolo 4"/>
          <p:cNvSpPr/>
          <p:nvPr/>
        </p:nvSpPr>
        <p:spPr>
          <a:xfrm>
            <a:off x="0" y="0"/>
            <a:ext cx="9144000" cy="980728"/>
          </a:xfrm>
          <a:prstGeom prst="rect">
            <a:avLst/>
          </a:prstGeom>
          <a:solidFill>
            <a:schemeClr val="accent2"/>
          </a:solidFill>
          <a:ln w="2540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itle 1"/>
          <p:cNvSpPr>
            <a:spLocks noGrp="1"/>
          </p:cNvSpPr>
          <p:nvPr>
            <p:ph type="title"/>
          </p:nvPr>
        </p:nvSpPr>
        <p:spPr>
          <a:xfrm>
            <a:off x="395536" y="0"/>
            <a:ext cx="8229600" cy="1143000"/>
          </a:xfrm>
        </p:spPr>
        <p:txBody>
          <a:bodyPr>
            <a:normAutofit/>
          </a:bodyPr>
          <a:lstStyle/>
          <a:p>
            <a:pPr algn="l"/>
            <a:r>
              <a:rPr lang="it-IT" dirty="0" smtClean="0">
                <a:solidFill>
                  <a:schemeClr val="bg1"/>
                </a:solidFill>
              </a:rPr>
              <a:t>2. Backup / </a:t>
            </a:r>
            <a:r>
              <a:rPr lang="it-IT" dirty="0" err="1" smtClean="0">
                <a:solidFill>
                  <a:schemeClr val="bg1"/>
                </a:solidFill>
              </a:rPr>
              <a:t>Restore</a:t>
            </a:r>
            <a:endParaRPr lang="en-US" dirty="0">
              <a:solidFill>
                <a:schemeClr val="bg1"/>
              </a:solidFill>
            </a:endParaRPr>
          </a:p>
        </p:txBody>
      </p:sp>
      <p:sp>
        <p:nvSpPr>
          <p:cNvPr id="11"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p>
            <a:pPr>
              <a:buFont typeface="Arial" pitchFamily="34" charset="0"/>
              <a:buChar char="•"/>
            </a:pPr>
            <a:r>
              <a:rPr kumimoji="0" lang="en-GB" sz="3200" b="0" i="0" u="none" strike="noStrike" kern="1200" cap="none" spc="0" normalizeH="0" noProof="0" dirty="0" smtClean="0">
                <a:ln>
                  <a:noFill/>
                </a:ln>
                <a:solidFill>
                  <a:schemeClr val="tx1"/>
                </a:solidFill>
                <a:effectLst/>
                <a:uLnTx/>
                <a:uFillTx/>
                <a:latin typeface="+mn-lt"/>
                <a:ea typeface="+mn-ea"/>
                <a:cs typeface="+mn-cs"/>
              </a:rPr>
              <a:t> Check backups</a:t>
            </a: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lvl="1">
              <a:buFont typeface="Calibri" pitchFamily="34" charset="0"/>
              <a:buChar char="–"/>
            </a:pPr>
            <a:r>
              <a:rPr lang="it-IT" sz="3200" dirty="0" smtClean="0"/>
              <a:t> [</a:t>
            </a:r>
            <a:r>
              <a:rPr lang="it-IT" sz="3200" dirty="0" err="1" smtClean="0"/>
              <a:t>dbo</a:t>
            </a:r>
            <a:r>
              <a:rPr lang="it-IT" sz="3200" dirty="0" smtClean="0"/>
              <a:t>].[</a:t>
            </a:r>
            <a:r>
              <a:rPr lang="it-IT" sz="3200" dirty="0" err="1" smtClean="0"/>
              <a:t>backupmediafamily</a:t>
            </a:r>
            <a:r>
              <a:rPr lang="it-IT" sz="3200" dirty="0" smtClean="0"/>
              <a:t>]</a:t>
            </a:r>
          </a:p>
          <a:p>
            <a:pPr lvl="1">
              <a:buFont typeface="Calibri" pitchFamily="34" charset="0"/>
              <a:buChar char="–"/>
            </a:pPr>
            <a:r>
              <a:rPr lang="it-IT" sz="3200" dirty="0" smtClean="0"/>
              <a:t> [</a:t>
            </a:r>
            <a:r>
              <a:rPr lang="it-IT" sz="3200" dirty="0" err="1" smtClean="0"/>
              <a:t>dbo</a:t>
            </a:r>
            <a:r>
              <a:rPr lang="it-IT" sz="3200" dirty="0" smtClean="0"/>
              <a:t>].[</a:t>
            </a:r>
            <a:r>
              <a:rPr lang="it-IT" sz="3200" dirty="0" err="1" smtClean="0"/>
              <a:t>backupset</a:t>
            </a:r>
            <a:r>
              <a:rPr lang="it-IT" sz="3200" dirty="0" smtClean="0"/>
              <a:t>]</a:t>
            </a:r>
          </a:p>
          <a:p>
            <a:r>
              <a:rPr lang="it-IT" sz="3200" dirty="0" smtClean="0"/>
              <a:t>	Or </a:t>
            </a:r>
          </a:p>
          <a:p>
            <a:pPr lvl="1">
              <a:buFont typeface="Calibri" pitchFamily="34" charset="0"/>
              <a:buChar char="–"/>
            </a:pPr>
            <a:r>
              <a:rPr lang="it-IT" sz="3200" dirty="0" smtClean="0"/>
              <a:t> [sys2].[databases_backup_info]</a:t>
            </a:r>
          </a:p>
          <a:p>
            <a:pPr lvl="1">
              <a:buFont typeface="Calibri" pitchFamily="34" charset="0"/>
              <a:buChar char="–"/>
            </a:pPr>
            <a:endParaRPr lang="it-IT" sz="3200" dirty="0" smtClean="0"/>
          </a:p>
          <a:p>
            <a:pPr>
              <a:buFont typeface="Arial" pitchFamily="34" charset="0"/>
              <a:buChar char="•"/>
            </a:pPr>
            <a:r>
              <a:rPr lang="it-IT" sz="3200" dirty="0" smtClean="0"/>
              <a:t> </a:t>
            </a:r>
            <a:r>
              <a:rPr lang="it-IT" sz="3200" dirty="0" err="1" smtClean="0"/>
              <a:t>Backups</a:t>
            </a:r>
            <a:r>
              <a:rPr lang="it-IT" sz="3200" dirty="0" smtClean="0"/>
              <a:t> </a:t>
            </a:r>
            <a:r>
              <a:rPr lang="it-IT" sz="3200" dirty="0" err="1" smtClean="0"/>
              <a:t>restore</a:t>
            </a:r>
            <a:endParaRPr lang="it-IT" sz="3200" dirty="0" smtClean="0"/>
          </a:p>
          <a:p>
            <a:pPr lvl="1">
              <a:buFont typeface="Calibri" pitchFamily="34" charset="0"/>
              <a:buChar char="–"/>
            </a:pPr>
            <a:r>
              <a:rPr lang="it-IT" sz="3200" dirty="0" smtClean="0"/>
              <a:t> Building </a:t>
            </a:r>
            <a:r>
              <a:rPr lang="it-IT" sz="3200" dirty="0" err="1" smtClean="0"/>
              <a:t>an</a:t>
            </a:r>
            <a:r>
              <a:rPr lang="it-IT" sz="3200" dirty="0" smtClean="0"/>
              <a:t> </a:t>
            </a:r>
            <a:r>
              <a:rPr lang="it-IT" sz="3200" dirty="0" err="1" smtClean="0"/>
              <a:t>automated</a:t>
            </a:r>
            <a:r>
              <a:rPr lang="it-IT" sz="3200" dirty="0" smtClean="0"/>
              <a:t> test server</a:t>
            </a:r>
          </a:p>
          <a:p>
            <a:pPr lvl="1">
              <a:buFont typeface="Arial" pitchFamily="34" charset="0"/>
              <a:buChar char="•"/>
            </a:pPr>
            <a:endParaRPr lang="it-IT"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additive="base">
                                        <p:cTn id="15"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 calcmode="lin" valueType="num">
                                      <p:cBhvr additive="base">
                                        <p:cTn id="21"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 calcmode="lin" valueType="num">
                                      <p:cBhvr additive="base">
                                        <p:cTn id="25"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 calcmode="lin" valueType="num">
                                      <p:cBhvr additive="base">
                                        <p:cTn id="31"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xEl>
                                              <p:pRg st="7" end="7"/>
                                            </p:txEl>
                                          </p:spTgt>
                                        </p:tgtEl>
                                        <p:attrNameLst>
                                          <p:attrName>style.visibility</p:attrName>
                                        </p:attrNameLst>
                                      </p:cBhvr>
                                      <p:to>
                                        <p:strVal val="visible"/>
                                      </p:to>
                                    </p:set>
                                    <p:anim calcmode="lin" valueType="num">
                                      <p:cBhvr additive="base">
                                        <p:cTn id="35"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it-IT" dirty="0" smtClean="0"/>
          </a:p>
          <a:p>
            <a:pPr lvl="1"/>
            <a:endParaRPr lang="it-IT" dirty="0" smtClean="0"/>
          </a:p>
          <a:p>
            <a:pPr lvl="1"/>
            <a:endParaRPr lang="it-IT" dirty="0" smtClean="0"/>
          </a:p>
          <a:p>
            <a:pPr lvl="1"/>
            <a:endParaRPr lang="it-IT" dirty="0" smtClean="0"/>
          </a:p>
          <a:p>
            <a:pPr lvl="1"/>
            <a:endParaRPr lang="it-IT" dirty="0" smtClean="0"/>
          </a:p>
          <a:p>
            <a:pPr lvl="1"/>
            <a:endParaRPr lang="it-IT" dirty="0" smtClean="0"/>
          </a:p>
          <a:p>
            <a:r>
              <a:rPr lang="it-IT" dirty="0" smtClean="0"/>
              <a:t>DEMO</a:t>
            </a:r>
          </a:p>
          <a:p>
            <a:pPr lvl="1"/>
            <a:r>
              <a:rPr lang="it-IT" dirty="0" err="1" smtClean="0"/>
              <a:t>Find</a:t>
            </a:r>
            <a:r>
              <a:rPr lang="it-IT" dirty="0" smtClean="0"/>
              <a:t> </a:t>
            </a:r>
            <a:r>
              <a:rPr lang="it-IT" dirty="0" err="1" smtClean="0"/>
              <a:t>missing</a:t>
            </a:r>
            <a:r>
              <a:rPr lang="it-IT" dirty="0" smtClean="0"/>
              <a:t> </a:t>
            </a:r>
            <a:r>
              <a:rPr lang="it-IT" dirty="0" err="1" smtClean="0"/>
              <a:t>backups</a:t>
            </a:r>
            <a:endParaRPr lang="it-IT" dirty="0" smtClean="0"/>
          </a:p>
          <a:p>
            <a:pPr lvl="1"/>
            <a:endParaRPr lang="it-IT" dirty="0" smtClean="0"/>
          </a:p>
        </p:txBody>
      </p:sp>
      <p:sp>
        <p:nvSpPr>
          <p:cNvPr id="5" name="Rettangolo 4"/>
          <p:cNvSpPr/>
          <p:nvPr/>
        </p:nvSpPr>
        <p:spPr>
          <a:xfrm>
            <a:off x="0" y="0"/>
            <a:ext cx="9144000" cy="980728"/>
          </a:xfrm>
          <a:prstGeom prst="rect">
            <a:avLst/>
          </a:prstGeom>
          <a:solidFill>
            <a:schemeClr val="accent2"/>
          </a:solidFill>
          <a:ln w="2540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itle 1"/>
          <p:cNvSpPr>
            <a:spLocks noGrp="1"/>
          </p:cNvSpPr>
          <p:nvPr>
            <p:ph type="title"/>
          </p:nvPr>
        </p:nvSpPr>
        <p:spPr>
          <a:xfrm>
            <a:off x="395536" y="0"/>
            <a:ext cx="8229600" cy="1143000"/>
          </a:xfrm>
        </p:spPr>
        <p:txBody>
          <a:bodyPr>
            <a:normAutofit/>
          </a:bodyPr>
          <a:lstStyle/>
          <a:p>
            <a:pPr algn="l"/>
            <a:r>
              <a:rPr lang="it-IT" dirty="0" smtClean="0">
                <a:solidFill>
                  <a:schemeClr val="bg1"/>
                </a:solidFill>
              </a:rPr>
              <a:t>2. Backup / </a:t>
            </a:r>
            <a:r>
              <a:rPr lang="it-IT" dirty="0" err="1" smtClean="0">
                <a:solidFill>
                  <a:schemeClr val="bg1"/>
                </a:solidFill>
              </a:rPr>
              <a:t>Restore</a:t>
            </a:r>
            <a:endParaRPr lang="en-US" dirty="0">
              <a:solidFill>
                <a:schemeClr val="bg1"/>
              </a:solidFill>
            </a:endParaRPr>
          </a:p>
        </p:txBody>
      </p:sp>
      <p:pic>
        <p:nvPicPr>
          <p:cNvPr id="12" name="Picture 11" descr="SQLBItsNewLogo large.png"/>
          <p:cNvPicPr>
            <a:picLocks noChangeAspect="1"/>
          </p:cNvPicPr>
          <p:nvPr/>
        </p:nvPicPr>
        <p:blipFill>
          <a:blip r:embed="rId3" cstate="print"/>
          <a:stretch>
            <a:fillRect/>
          </a:stretch>
        </p:blipFill>
        <p:spPr>
          <a:xfrm>
            <a:off x="3491880" y="6237312"/>
            <a:ext cx="1584175" cy="538554"/>
          </a:xfrm>
          <a:prstGeom prst="rect">
            <a:avLst/>
          </a:prstGeom>
        </p:spPr>
      </p:pic>
      <p:pic>
        <p:nvPicPr>
          <p:cNvPr id="7" name="Picture 6" descr="time.jpg"/>
          <p:cNvPicPr>
            <a:picLocks noChangeAspect="1"/>
          </p:cNvPicPr>
          <p:nvPr/>
        </p:nvPicPr>
        <p:blipFill>
          <a:blip r:embed="rId4" cstate="print"/>
          <a:stretch>
            <a:fillRect/>
          </a:stretch>
        </p:blipFill>
        <p:spPr>
          <a:xfrm>
            <a:off x="3200400" y="2513076"/>
            <a:ext cx="2743200" cy="183184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txBox="1">
            <a:spLocks/>
          </p:cNvSpPr>
          <p:nvPr/>
        </p:nvSpPr>
        <p:spPr>
          <a:xfrm>
            <a:off x="457200" y="1600200"/>
            <a:ext cx="8147248" cy="4525963"/>
          </a:xfrm>
          <a:prstGeom prst="rect">
            <a:avLst/>
          </a:prstGeom>
        </p:spPr>
        <p:txBody>
          <a:bodyPr vert="horz" lIns="91440" tIns="45720" rIns="91440" bIns="45720" rtlCol="0">
            <a:normAutofit/>
          </a:bodyPr>
          <a:lstStyle/>
          <a:p>
            <a:pPr algn="ctr"/>
            <a:r>
              <a:rPr lang="en-GB" sz="3200" dirty="0" smtClean="0"/>
              <a:t>What I would never like to see</a:t>
            </a:r>
          </a:p>
          <a:p>
            <a:pPr algn="ctr"/>
            <a:endParaRPr lang="en-GB" sz="3200" dirty="0" smtClean="0"/>
          </a:p>
          <a:p>
            <a:pPr algn="ctr"/>
            <a:endParaRPr lang="en-GB" sz="3200" dirty="0" smtClean="0"/>
          </a:p>
          <a:p>
            <a:pPr algn="ctr"/>
            <a:endParaRPr lang="en-GB" sz="3200" dirty="0" smtClean="0"/>
          </a:p>
          <a:p>
            <a:pPr algn="ctr"/>
            <a:endParaRPr lang="en-GB" sz="3200" dirty="0" smtClean="0"/>
          </a:p>
          <a:p>
            <a:pPr algn="ctr"/>
            <a:endParaRPr lang="en-GB" sz="3200" dirty="0" smtClean="0"/>
          </a:p>
          <a:p>
            <a:pPr algn="ctr"/>
            <a:endParaRPr lang="en-GB" sz="3200" dirty="0" smtClean="0"/>
          </a:p>
          <a:p>
            <a:pPr algn="ctr"/>
            <a:r>
              <a:rPr lang="en-GB" sz="3200" dirty="0" smtClean="0"/>
              <a:t>But unfortunately it could happen</a:t>
            </a:r>
          </a:p>
        </p:txBody>
      </p:sp>
      <p:pic>
        <p:nvPicPr>
          <p:cNvPr id="9" name="Picture 8" descr="SQLBItsNewLogo large.png"/>
          <p:cNvPicPr>
            <a:picLocks noChangeAspect="1"/>
          </p:cNvPicPr>
          <p:nvPr/>
        </p:nvPicPr>
        <p:blipFill>
          <a:blip r:embed="rId3" cstate="print"/>
          <a:stretch>
            <a:fillRect/>
          </a:stretch>
        </p:blipFill>
        <p:spPr>
          <a:xfrm>
            <a:off x="3491880" y="6237312"/>
            <a:ext cx="1584175" cy="538554"/>
          </a:xfrm>
          <a:prstGeom prst="rect">
            <a:avLst/>
          </a:prstGeom>
        </p:spPr>
      </p:pic>
      <p:sp>
        <p:nvSpPr>
          <p:cNvPr id="5" name="Rettangolo 4"/>
          <p:cNvSpPr/>
          <p:nvPr/>
        </p:nvSpPr>
        <p:spPr>
          <a:xfrm>
            <a:off x="0" y="0"/>
            <a:ext cx="9144000" cy="980728"/>
          </a:xfrm>
          <a:prstGeom prst="rect">
            <a:avLst/>
          </a:prstGeom>
          <a:solidFill>
            <a:schemeClr val="accent2"/>
          </a:solidFill>
          <a:ln w="2540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itle 1"/>
          <p:cNvSpPr>
            <a:spLocks noGrp="1"/>
          </p:cNvSpPr>
          <p:nvPr>
            <p:ph type="title"/>
          </p:nvPr>
        </p:nvSpPr>
        <p:spPr>
          <a:xfrm>
            <a:off x="395536" y="0"/>
            <a:ext cx="8229600" cy="1143000"/>
          </a:xfrm>
        </p:spPr>
        <p:txBody>
          <a:bodyPr>
            <a:normAutofit fontScale="90000"/>
          </a:bodyPr>
          <a:lstStyle/>
          <a:p>
            <a:pPr algn="l"/>
            <a:r>
              <a:rPr lang="it-IT" dirty="0" smtClean="0">
                <a:solidFill>
                  <a:schemeClr val="bg1"/>
                </a:solidFill>
              </a:rPr>
              <a:t>3. </a:t>
            </a:r>
            <a:r>
              <a:rPr lang="en-GB" dirty="0" smtClean="0">
                <a:solidFill>
                  <a:schemeClr val="bg1"/>
                </a:solidFill>
              </a:rPr>
              <a:t>Consistency check (DBCC CHECKDB)</a:t>
            </a:r>
            <a:endParaRPr lang="en-US" dirty="0">
              <a:solidFill>
                <a:schemeClr val="bg1"/>
              </a:solidFill>
            </a:endParaRPr>
          </a:p>
        </p:txBody>
      </p:sp>
      <p:pic>
        <p:nvPicPr>
          <p:cNvPr id="1026" name="Picture 2"/>
          <p:cNvPicPr>
            <a:picLocks noChangeAspect="1" noChangeArrowheads="1"/>
          </p:cNvPicPr>
          <p:nvPr/>
        </p:nvPicPr>
        <p:blipFill>
          <a:blip r:embed="rId4" cstate="print"/>
          <a:stretch>
            <a:fillRect/>
          </a:stretch>
        </p:blipFill>
        <p:spPr bwMode="auto">
          <a:xfrm>
            <a:off x="2843808" y="2348880"/>
            <a:ext cx="3755243" cy="24482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2000"/>
                                        <p:tgtEl>
                                          <p:spTgt spid="1026"/>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18">
                                            <p:txEl>
                                              <p:pRg st="7" end="7"/>
                                            </p:txEl>
                                          </p:spTgt>
                                        </p:tgtEl>
                                        <p:attrNameLst>
                                          <p:attrName>style.visibility</p:attrName>
                                        </p:attrNameLst>
                                      </p:cBhvr>
                                      <p:to>
                                        <p:strVal val="visible"/>
                                      </p:to>
                                    </p:set>
                                    <p:anim calcmode="lin" valueType="num">
                                      <p:cBhvr additive="base">
                                        <p:cTn id="16" dur="500" fill="hold"/>
                                        <p:tgtEl>
                                          <p:spTgt spid="18">
                                            <p:txEl>
                                              <p:pRg st="7" end="7"/>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CPU Util during CHECKDB.JPG"/>
          <p:cNvPicPr>
            <a:picLocks noChangeAspect="1"/>
          </p:cNvPicPr>
          <p:nvPr/>
        </p:nvPicPr>
        <p:blipFill>
          <a:blip r:embed="rId3" cstate="print"/>
          <a:stretch>
            <a:fillRect/>
          </a:stretch>
        </p:blipFill>
        <p:spPr>
          <a:xfrm>
            <a:off x="1043608" y="2708920"/>
            <a:ext cx="5867400" cy="24955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Picture 8" descr="SQLBItsNewLogo large.png"/>
          <p:cNvPicPr>
            <a:picLocks noChangeAspect="1"/>
          </p:cNvPicPr>
          <p:nvPr/>
        </p:nvPicPr>
        <p:blipFill>
          <a:blip r:embed="rId4" cstate="print"/>
          <a:stretch>
            <a:fillRect/>
          </a:stretch>
        </p:blipFill>
        <p:spPr>
          <a:xfrm>
            <a:off x="3491880" y="6237312"/>
            <a:ext cx="1584175" cy="538554"/>
          </a:xfrm>
          <a:prstGeom prst="rect">
            <a:avLst/>
          </a:prstGeom>
        </p:spPr>
      </p:pic>
      <p:sp>
        <p:nvSpPr>
          <p:cNvPr id="5" name="Rettangolo 4"/>
          <p:cNvSpPr/>
          <p:nvPr/>
        </p:nvSpPr>
        <p:spPr>
          <a:xfrm>
            <a:off x="0" y="0"/>
            <a:ext cx="9144000" cy="980728"/>
          </a:xfrm>
          <a:prstGeom prst="rect">
            <a:avLst/>
          </a:prstGeom>
          <a:solidFill>
            <a:schemeClr val="accent2"/>
          </a:solidFill>
          <a:ln w="2540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itle 1"/>
          <p:cNvSpPr>
            <a:spLocks noGrp="1"/>
          </p:cNvSpPr>
          <p:nvPr>
            <p:ph type="title"/>
          </p:nvPr>
        </p:nvSpPr>
        <p:spPr>
          <a:xfrm>
            <a:off x="395536" y="0"/>
            <a:ext cx="8229600" cy="1143000"/>
          </a:xfrm>
        </p:spPr>
        <p:txBody>
          <a:bodyPr>
            <a:normAutofit fontScale="90000"/>
          </a:bodyPr>
          <a:lstStyle/>
          <a:p>
            <a:pPr algn="l"/>
            <a:r>
              <a:rPr lang="it-IT" dirty="0" smtClean="0">
                <a:solidFill>
                  <a:schemeClr val="bg1"/>
                </a:solidFill>
              </a:rPr>
              <a:t>3. </a:t>
            </a:r>
            <a:r>
              <a:rPr lang="en-GB" dirty="0" smtClean="0">
                <a:solidFill>
                  <a:schemeClr val="bg1"/>
                </a:solidFill>
              </a:rPr>
              <a:t>Consistency check (DBCC CHECKDB)</a:t>
            </a:r>
            <a:endParaRPr lang="en-US" dirty="0">
              <a:solidFill>
                <a:schemeClr val="bg1"/>
              </a:solidFill>
            </a:endParaRPr>
          </a:p>
        </p:txBody>
      </p:sp>
      <p:sp>
        <p:nvSpPr>
          <p:cNvPr id="11"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p>
            <a:pPr>
              <a:buFont typeface="Arial" pitchFamily="34" charset="0"/>
              <a:buChar char="•"/>
            </a:pPr>
            <a:r>
              <a:rPr lang="en-GB" sz="3200" dirty="0" smtClean="0"/>
              <a:t> As much as possible (every day/week)</a:t>
            </a:r>
          </a:p>
          <a:p>
            <a:pPr lvl="1">
              <a:buFont typeface="Calibri" pitchFamily="34" charset="0"/>
              <a:buChar char="–"/>
            </a:pPr>
            <a:r>
              <a:rPr lang="en-GB" sz="3200" dirty="0" smtClean="0"/>
              <a:t> Monitoring CPU usage</a:t>
            </a:r>
          </a:p>
          <a:p>
            <a:pPr>
              <a:buFont typeface="Arial" pitchFamily="34" charset="0"/>
              <a:buChar char="•"/>
            </a:pPr>
            <a:r>
              <a:rPr lang="en-GB" sz="3200" dirty="0" smtClean="0"/>
              <a:t> PHYSICAL_ONLY run faster</a:t>
            </a:r>
          </a:p>
          <a:p>
            <a:pPr lvl="1">
              <a:buFont typeface="Calibri" pitchFamily="34" charset="0"/>
              <a:buChar char="–"/>
            </a:pPr>
            <a:r>
              <a:rPr lang="en-GB" sz="3200" dirty="0" smtClean="0"/>
              <a:t> Useful for large databases and not powerful server </a:t>
            </a:r>
          </a:p>
          <a:p>
            <a:pPr>
              <a:buFont typeface="Arial" pitchFamily="34" charset="0"/>
              <a:buChar char="•"/>
            </a:pPr>
            <a:r>
              <a:rPr lang="en-GB" sz="3200" dirty="0" smtClean="0"/>
              <a:t> CHECKTABLE against tables subsets</a:t>
            </a:r>
          </a:p>
          <a:p>
            <a:pPr lvl="1">
              <a:buFont typeface="Calibri" pitchFamily="34" charset="0"/>
              <a:buChar char="–"/>
            </a:pPr>
            <a:r>
              <a:rPr lang="en-GB" sz="3200" dirty="0" smtClean="0"/>
              <a:t> Very useful for VLDB</a:t>
            </a:r>
          </a:p>
          <a:p>
            <a:pPr>
              <a:buFont typeface="Arial" pitchFamily="34" charset="0"/>
              <a:buChar char="•"/>
            </a:pPr>
            <a:endParaRPr lang="it-IT"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 calcmode="lin" valueType="num">
                                      <p:cBhvr additive="base">
                                        <p:cTn id="20"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22" presetID="10" presetClass="exit" presetSubtype="0" fill="hold" nodeType="withEffect">
                                  <p:stCondLst>
                                    <p:cond delay="0"/>
                                  </p:stCondLst>
                                  <p:childTnLst>
                                    <p:animEffect transition="out" filter="fade">
                                      <p:cBhvr>
                                        <p:cTn id="23" dur="2000"/>
                                        <p:tgtEl>
                                          <p:spTgt spid="7"/>
                                        </p:tgtEl>
                                      </p:cBhvr>
                                    </p:animEffect>
                                    <p:set>
                                      <p:cBhvr>
                                        <p:cTn id="24" dur="1" fill="hold">
                                          <p:stCondLst>
                                            <p:cond delay="1999"/>
                                          </p:stCondLst>
                                        </p:cTn>
                                        <p:tgtEl>
                                          <p:spTgt spid="7"/>
                                        </p:tgtEl>
                                        <p:attrNameLst>
                                          <p:attrName>style.visibility</p:attrName>
                                        </p:attrNameLst>
                                      </p:cBhvr>
                                      <p:to>
                                        <p:strVal val="hidden"/>
                                      </p:to>
                                    </p:set>
                                  </p:childTnLst>
                                </p:cTn>
                              </p:par>
                              <p:par>
                                <p:cTn id="25" presetID="2" presetClass="entr" presetSubtype="4" fill="hold" grpId="0" nodeType="with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 calcmode="lin" valueType="num">
                                      <p:cBhvr additive="base">
                                        <p:cTn id="27"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xEl>
                                              <p:pRg st="4" end="4"/>
                                            </p:txEl>
                                          </p:spTgt>
                                        </p:tgtEl>
                                        <p:attrNameLst>
                                          <p:attrName>style.visibility</p:attrName>
                                        </p:attrNameLst>
                                      </p:cBhvr>
                                      <p:to>
                                        <p:strVal val="visible"/>
                                      </p:to>
                                    </p:set>
                                    <p:anim calcmode="lin" valueType="num">
                                      <p:cBhvr additive="base">
                                        <p:cTn id="33"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anim calcmode="lin" valueType="num">
                                      <p:cBhvr additive="base">
                                        <p:cTn id="37"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QLBItsNewLogo large.png"/>
          <p:cNvPicPr>
            <a:picLocks noChangeAspect="1"/>
          </p:cNvPicPr>
          <p:nvPr/>
        </p:nvPicPr>
        <p:blipFill>
          <a:blip r:embed="rId3" cstate="print"/>
          <a:stretch>
            <a:fillRect/>
          </a:stretch>
        </p:blipFill>
        <p:spPr>
          <a:xfrm>
            <a:off x="3491880" y="6237312"/>
            <a:ext cx="1584175" cy="538554"/>
          </a:xfrm>
          <a:prstGeom prst="rect">
            <a:avLst/>
          </a:prstGeom>
        </p:spPr>
      </p:pic>
      <p:sp>
        <p:nvSpPr>
          <p:cNvPr id="5" name="Rettangolo 4"/>
          <p:cNvSpPr/>
          <p:nvPr/>
        </p:nvSpPr>
        <p:spPr>
          <a:xfrm>
            <a:off x="0" y="0"/>
            <a:ext cx="9144000" cy="980728"/>
          </a:xfrm>
          <a:prstGeom prst="rect">
            <a:avLst/>
          </a:prstGeom>
          <a:solidFill>
            <a:schemeClr val="accent2"/>
          </a:solidFill>
          <a:ln w="2540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itle 1"/>
          <p:cNvSpPr>
            <a:spLocks noGrp="1"/>
          </p:cNvSpPr>
          <p:nvPr>
            <p:ph type="title"/>
          </p:nvPr>
        </p:nvSpPr>
        <p:spPr>
          <a:xfrm>
            <a:off x="395536" y="0"/>
            <a:ext cx="8229600" cy="1143000"/>
          </a:xfrm>
        </p:spPr>
        <p:txBody>
          <a:bodyPr>
            <a:normAutofit/>
          </a:bodyPr>
          <a:lstStyle/>
          <a:p>
            <a:pPr algn="l"/>
            <a:r>
              <a:rPr lang="it-IT" dirty="0" smtClean="0">
                <a:solidFill>
                  <a:schemeClr val="bg1"/>
                </a:solidFill>
              </a:rPr>
              <a:t>4. </a:t>
            </a:r>
            <a:r>
              <a:rPr lang="it-IT" dirty="0" err="1" smtClean="0">
                <a:solidFill>
                  <a:schemeClr val="bg1"/>
                </a:solidFill>
              </a:rPr>
              <a:t>Error</a:t>
            </a:r>
            <a:r>
              <a:rPr lang="it-IT" dirty="0" smtClean="0">
                <a:solidFill>
                  <a:schemeClr val="bg1"/>
                </a:solidFill>
              </a:rPr>
              <a:t> Log </a:t>
            </a:r>
            <a:r>
              <a:rPr lang="it-IT" dirty="0" err="1" smtClean="0">
                <a:solidFill>
                  <a:schemeClr val="bg1"/>
                </a:solidFill>
              </a:rPr>
              <a:t>Inspection</a:t>
            </a:r>
            <a:endParaRPr lang="en-US" dirty="0">
              <a:solidFill>
                <a:schemeClr val="bg1"/>
              </a:solidFill>
            </a:endParaRPr>
          </a:p>
        </p:txBody>
      </p:sp>
      <p:sp>
        <p:nvSpPr>
          <p:cNvPr id="11" name="Content Placeholder 2"/>
          <p:cNvSpPr txBox="1">
            <a:spLocks/>
          </p:cNvSpPr>
          <p:nvPr/>
        </p:nvSpPr>
        <p:spPr>
          <a:xfrm>
            <a:off x="457200" y="1600200"/>
            <a:ext cx="8229600" cy="4525963"/>
          </a:xfrm>
          <a:prstGeom prst="rect">
            <a:avLst/>
          </a:prstGeom>
        </p:spPr>
        <p:txBody>
          <a:bodyPr vert="horz" lIns="91440" tIns="45720" rIns="91440" bIns="45720" rtlCol="0">
            <a:normAutofit fontScale="77500" lnSpcReduction="20000"/>
          </a:bodyPr>
          <a:lstStyle/>
          <a:p>
            <a:pPr>
              <a:buFont typeface="Arial" pitchFamily="34" charset="0"/>
              <a:buChar char="•"/>
            </a:pPr>
            <a:r>
              <a:rPr lang="en-GB" sz="3200" dirty="0" smtClean="0"/>
              <a:t> Starting point  for server </a:t>
            </a:r>
            <a:r>
              <a:rPr lang="en-GB" sz="3200" dirty="0" err="1" smtClean="0"/>
              <a:t>trobleshooting</a:t>
            </a:r>
            <a:endParaRPr lang="en-GB" sz="3200" dirty="0" smtClean="0"/>
          </a:p>
          <a:p>
            <a:pPr lvl="1">
              <a:buFont typeface="Arial" pitchFamily="34" charset="0"/>
              <a:buChar char="•"/>
            </a:pPr>
            <a:r>
              <a:rPr lang="en-GB" sz="3200" dirty="0" smtClean="0"/>
              <a:t> </a:t>
            </a:r>
            <a:r>
              <a:rPr lang="it-IT" sz="3200" dirty="0" smtClean="0"/>
              <a:t>EXEC </a:t>
            </a:r>
            <a:r>
              <a:rPr lang="it-IT" sz="3200" dirty="0" err="1" smtClean="0"/>
              <a:t>sp_readerrorlog</a:t>
            </a:r>
            <a:r>
              <a:rPr lang="en-GB" sz="3200" dirty="0" smtClean="0"/>
              <a:t> </a:t>
            </a:r>
          </a:p>
          <a:p>
            <a:pPr>
              <a:buFont typeface="Arial" pitchFamily="34" charset="0"/>
              <a:buChar char="•"/>
            </a:pPr>
            <a:endParaRPr lang="en-GB" sz="3200" dirty="0" smtClean="0"/>
          </a:p>
          <a:p>
            <a:pPr>
              <a:buFont typeface="Arial" pitchFamily="34" charset="0"/>
              <a:buChar char="•"/>
            </a:pPr>
            <a:r>
              <a:rPr lang="en-GB" sz="3200" dirty="0" smtClean="0"/>
              <a:t> Deadlock information</a:t>
            </a:r>
          </a:p>
          <a:p>
            <a:pPr lvl="1">
              <a:buFont typeface="Arial" pitchFamily="34" charset="0"/>
              <a:buChar char="•"/>
            </a:pPr>
            <a:r>
              <a:rPr lang="en-GB" sz="3200" dirty="0" smtClean="0"/>
              <a:t> </a:t>
            </a:r>
            <a:r>
              <a:rPr lang="it-IT" sz="3200" dirty="0" smtClean="0"/>
              <a:t>DBCC TRACEON (1222, 1204, -1)</a:t>
            </a:r>
          </a:p>
          <a:p>
            <a:pPr>
              <a:buFont typeface="Arial" pitchFamily="34" charset="0"/>
              <a:buChar char="•"/>
            </a:pPr>
            <a:endParaRPr lang="it-IT" sz="3200" dirty="0" smtClean="0"/>
          </a:p>
          <a:p>
            <a:pPr>
              <a:buFont typeface="Arial" pitchFamily="34" charset="0"/>
              <a:buChar char="•"/>
            </a:pPr>
            <a:r>
              <a:rPr lang="en-GB" sz="3200" dirty="0" smtClean="0"/>
              <a:t> Increase the Error Log files number (6..99)</a:t>
            </a:r>
          </a:p>
          <a:p>
            <a:pPr lvl="1">
              <a:buFont typeface="Arial" pitchFamily="34" charset="0"/>
              <a:buChar char="•"/>
            </a:pPr>
            <a:r>
              <a:rPr lang="en-GB" sz="3200" dirty="0" smtClean="0"/>
              <a:t> </a:t>
            </a:r>
            <a:r>
              <a:rPr lang="it-IT" dirty="0" smtClean="0"/>
              <a:t>EXEC xp_instance_regwrite </a:t>
            </a:r>
          </a:p>
          <a:p>
            <a:pPr lvl="1"/>
            <a:r>
              <a:rPr lang="it-IT" dirty="0" smtClean="0"/>
              <a:t>	N'HKEY_LOCAL_MACHINE', </a:t>
            </a:r>
          </a:p>
          <a:p>
            <a:pPr lvl="1"/>
            <a:r>
              <a:rPr lang="it-IT" dirty="0" smtClean="0"/>
              <a:t>	N'Software\Microsoft\MSSQLServer\MSSQLServer', </a:t>
            </a:r>
          </a:p>
          <a:p>
            <a:pPr lvl="1"/>
            <a:r>
              <a:rPr lang="it-IT" dirty="0" smtClean="0"/>
              <a:t>	N'</a:t>
            </a:r>
            <a:r>
              <a:rPr lang="it-IT" dirty="0" err="1" smtClean="0"/>
              <a:t>NumErrorLogs</a:t>
            </a:r>
            <a:r>
              <a:rPr lang="it-IT" dirty="0" smtClean="0"/>
              <a:t>', </a:t>
            </a:r>
          </a:p>
          <a:p>
            <a:pPr lvl="1"/>
            <a:r>
              <a:rPr lang="it-IT" dirty="0" smtClean="0"/>
              <a:t>	</a:t>
            </a:r>
            <a:r>
              <a:rPr lang="it-IT" dirty="0" err="1" smtClean="0"/>
              <a:t>REG_DWORD</a:t>
            </a:r>
            <a:r>
              <a:rPr lang="it-IT" dirty="0" smtClean="0"/>
              <a:t>, </a:t>
            </a:r>
          </a:p>
          <a:p>
            <a:pPr lvl="1"/>
            <a:r>
              <a:rPr lang="it-IT" dirty="0" smtClean="0"/>
              <a:t>	99</a:t>
            </a:r>
            <a:endParaRPr lang="en-GB" sz="6000" dirty="0" smtClean="0"/>
          </a:p>
          <a:p>
            <a:pPr>
              <a:buFont typeface="Arial" pitchFamily="34" charset="0"/>
              <a:buChar char="•"/>
            </a:pPr>
            <a:endParaRPr lang="en-GB" sz="3200" dirty="0" smtClean="0"/>
          </a:p>
          <a:p>
            <a:pPr>
              <a:buFont typeface="Arial" pitchFamily="34" charset="0"/>
              <a:buChar char="•"/>
            </a:pPr>
            <a:r>
              <a:rPr lang="en-GB" sz="3200" dirty="0" smtClean="0"/>
              <a:t> </a:t>
            </a:r>
            <a:r>
              <a:rPr lang="en-GB" sz="3200" dirty="0" err="1" smtClean="0"/>
              <a:t>sp_cycle_errorlog</a:t>
            </a:r>
            <a:r>
              <a:rPr lang="en-GB" sz="3200" dirty="0" smtClean="0"/>
              <a:t> </a:t>
            </a:r>
          </a:p>
          <a:p>
            <a:pPr lvl="1">
              <a:buFont typeface="Arial" pitchFamily="34" charset="0"/>
              <a:buChar char="•"/>
            </a:pPr>
            <a:r>
              <a:rPr lang="en-GB" sz="3200" dirty="0" smtClean="0"/>
              <a:t> create a new Error Log file</a:t>
            </a:r>
            <a:endParaRPr lang="it-IT" sz="3200" dirty="0" smtClean="0"/>
          </a:p>
          <a:p>
            <a:pPr>
              <a:buFont typeface="Arial" pitchFamily="34" charset="0"/>
              <a:buChar char="•"/>
            </a:pPr>
            <a:endParaRPr lang="it-IT"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wipe(down)">
                                      <p:cBhvr>
                                        <p:cTn id="10" dur="500"/>
                                        <p:tgtEl>
                                          <p:spTgt spid="1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animEffect transition="in" filter="wipe(down)">
                                      <p:cBhvr>
                                        <p:cTn id="15" dur="500"/>
                                        <p:tgtEl>
                                          <p:spTgt spid="11">
                                            <p:txEl>
                                              <p:pRg st="3" end="3"/>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xEl>
                                              <p:pRg st="4" end="4"/>
                                            </p:txEl>
                                          </p:spTgt>
                                        </p:tgtEl>
                                        <p:attrNameLst>
                                          <p:attrName>style.visibility</p:attrName>
                                        </p:attrNameLst>
                                      </p:cBhvr>
                                      <p:to>
                                        <p:strVal val="visible"/>
                                      </p:to>
                                    </p:set>
                                    <p:animEffect transition="in" filter="wipe(down)">
                                      <p:cBhvr>
                                        <p:cTn id="18" dur="500"/>
                                        <p:tgtEl>
                                          <p:spTgt spid="11">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animEffect transition="in" filter="wipe(down)">
                                      <p:cBhvr>
                                        <p:cTn id="23" dur="500"/>
                                        <p:tgtEl>
                                          <p:spTgt spid="11">
                                            <p:txEl>
                                              <p:pRg st="6" end="6"/>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1">
                                            <p:txEl>
                                              <p:pRg st="7" end="7"/>
                                            </p:txEl>
                                          </p:spTgt>
                                        </p:tgtEl>
                                        <p:attrNameLst>
                                          <p:attrName>style.visibility</p:attrName>
                                        </p:attrNameLst>
                                      </p:cBhvr>
                                      <p:to>
                                        <p:strVal val="visible"/>
                                      </p:to>
                                    </p:set>
                                    <p:animEffect transition="in" filter="wipe(down)">
                                      <p:cBhvr>
                                        <p:cTn id="26" dur="500"/>
                                        <p:tgtEl>
                                          <p:spTgt spid="11">
                                            <p:txEl>
                                              <p:pRg st="7" end="7"/>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1">
                                            <p:txEl>
                                              <p:pRg st="8" end="8"/>
                                            </p:txEl>
                                          </p:spTgt>
                                        </p:tgtEl>
                                        <p:attrNameLst>
                                          <p:attrName>style.visibility</p:attrName>
                                        </p:attrNameLst>
                                      </p:cBhvr>
                                      <p:to>
                                        <p:strVal val="visible"/>
                                      </p:to>
                                    </p:set>
                                    <p:animEffect transition="in" filter="wipe(down)">
                                      <p:cBhvr>
                                        <p:cTn id="29" dur="500"/>
                                        <p:tgtEl>
                                          <p:spTgt spid="11">
                                            <p:txEl>
                                              <p:pRg st="8" end="8"/>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1">
                                            <p:txEl>
                                              <p:pRg st="9" end="9"/>
                                            </p:txEl>
                                          </p:spTgt>
                                        </p:tgtEl>
                                        <p:attrNameLst>
                                          <p:attrName>style.visibility</p:attrName>
                                        </p:attrNameLst>
                                      </p:cBhvr>
                                      <p:to>
                                        <p:strVal val="visible"/>
                                      </p:to>
                                    </p:set>
                                    <p:animEffect transition="in" filter="wipe(down)">
                                      <p:cBhvr>
                                        <p:cTn id="32" dur="500"/>
                                        <p:tgtEl>
                                          <p:spTgt spid="11">
                                            <p:txEl>
                                              <p:pRg st="9" end="9"/>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1">
                                            <p:txEl>
                                              <p:pRg st="10" end="10"/>
                                            </p:txEl>
                                          </p:spTgt>
                                        </p:tgtEl>
                                        <p:attrNameLst>
                                          <p:attrName>style.visibility</p:attrName>
                                        </p:attrNameLst>
                                      </p:cBhvr>
                                      <p:to>
                                        <p:strVal val="visible"/>
                                      </p:to>
                                    </p:set>
                                    <p:animEffect transition="in" filter="wipe(down)">
                                      <p:cBhvr>
                                        <p:cTn id="35" dur="500"/>
                                        <p:tgtEl>
                                          <p:spTgt spid="11">
                                            <p:txEl>
                                              <p:pRg st="10" end="10"/>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1">
                                            <p:txEl>
                                              <p:pRg st="11" end="11"/>
                                            </p:txEl>
                                          </p:spTgt>
                                        </p:tgtEl>
                                        <p:attrNameLst>
                                          <p:attrName>style.visibility</p:attrName>
                                        </p:attrNameLst>
                                      </p:cBhvr>
                                      <p:to>
                                        <p:strVal val="visible"/>
                                      </p:to>
                                    </p:set>
                                    <p:animEffect transition="in" filter="wipe(down)">
                                      <p:cBhvr>
                                        <p:cTn id="38" dur="500"/>
                                        <p:tgtEl>
                                          <p:spTgt spid="11">
                                            <p:txEl>
                                              <p:pRg st="11" end="11"/>
                                            </p:tx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1">
                                            <p:txEl>
                                              <p:pRg st="12" end="12"/>
                                            </p:txEl>
                                          </p:spTgt>
                                        </p:tgtEl>
                                        <p:attrNameLst>
                                          <p:attrName>style.visibility</p:attrName>
                                        </p:attrNameLst>
                                      </p:cBhvr>
                                      <p:to>
                                        <p:strVal val="visible"/>
                                      </p:to>
                                    </p:set>
                                    <p:animEffect transition="in" filter="wipe(down)">
                                      <p:cBhvr>
                                        <p:cTn id="41" dur="500"/>
                                        <p:tgtEl>
                                          <p:spTgt spid="11">
                                            <p:txEl>
                                              <p:pRg st="12" end="1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1">
                                            <p:txEl>
                                              <p:pRg st="14" end="14"/>
                                            </p:txEl>
                                          </p:spTgt>
                                        </p:tgtEl>
                                        <p:attrNameLst>
                                          <p:attrName>style.visibility</p:attrName>
                                        </p:attrNameLst>
                                      </p:cBhvr>
                                      <p:to>
                                        <p:strVal val="visible"/>
                                      </p:to>
                                    </p:set>
                                    <p:animEffect transition="in" filter="wipe(down)">
                                      <p:cBhvr>
                                        <p:cTn id="46" dur="500"/>
                                        <p:tgtEl>
                                          <p:spTgt spid="11">
                                            <p:txEl>
                                              <p:pRg st="14" end="14"/>
                                            </p:txEl>
                                          </p:spTgt>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1">
                                            <p:txEl>
                                              <p:pRg st="15" end="15"/>
                                            </p:txEl>
                                          </p:spTgt>
                                        </p:tgtEl>
                                        <p:attrNameLst>
                                          <p:attrName>style.visibility</p:attrName>
                                        </p:attrNameLst>
                                      </p:cBhvr>
                                      <p:to>
                                        <p:strVal val="visible"/>
                                      </p:to>
                                    </p:set>
                                    <p:animEffect transition="in" filter="wipe(down)">
                                      <p:cBhvr>
                                        <p:cTn id="49" dur="500"/>
                                        <p:tgtEl>
                                          <p:spTgt spid="11">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Francesco </a:t>
            </a:r>
            <a:r>
              <a:rPr lang="en-US" dirty="0" err="1" smtClean="0"/>
              <a:t>Quaratino</a:t>
            </a:r>
            <a:endParaRPr lang="en-US" dirty="0" smtClean="0"/>
          </a:p>
          <a:p>
            <a:r>
              <a:rPr lang="en-US" dirty="0" smtClean="0"/>
              <a:t>From Italy but currently working in UK </a:t>
            </a:r>
          </a:p>
          <a:p>
            <a:r>
              <a:rPr lang="en-US" dirty="0" smtClean="0"/>
              <a:t>Work with SQL Server since 2000 as </a:t>
            </a:r>
          </a:p>
          <a:p>
            <a:pPr lvl="1"/>
            <a:r>
              <a:rPr lang="en-US" dirty="0" smtClean="0"/>
              <a:t>DB Administrator</a:t>
            </a:r>
          </a:p>
          <a:p>
            <a:pPr lvl="1"/>
            <a:r>
              <a:rPr lang="en-US" dirty="0" smtClean="0"/>
              <a:t>DB Designer/Developer</a:t>
            </a:r>
          </a:p>
          <a:p>
            <a:r>
              <a:rPr lang="en-US" dirty="0" smtClean="0"/>
              <a:t>MCDBA, MCTP: </a:t>
            </a:r>
            <a:r>
              <a:rPr lang="it-IT" dirty="0" smtClean="0"/>
              <a:t>SQL 2005, MCTP: SQL 2008, MCT </a:t>
            </a:r>
            <a:r>
              <a:rPr lang="it-IT" dirty="0" err="1" smtClean="0"/>
              <a:t>until</a:t>
            </a:r>
            <a:r>
              <a:rPr lang="it-IT" dirty="0" smtClean="0"/>
              <a:t> 2010</a:t>
            </a:r>
            <a:endParaRPr lang="en-US" dirty="0" smtClean="0"/>
          </a:p>
          <a:p>
            <a:r>
              <a:rPr lang="en-US" dirty="0" smtClean="0"/>
              <a:t>Contributor of UGISS (</a:t>
            </a:r>
            <a:r>
              <a:rPr lang="en-US" sz="2400" dirty="0" smtClean="0"/>
              <a:t>Italian SQL Server UG</a:t>
            </a:r>
            <a:r>
              <a:rPr lang="en-US" dirty="0" smtClean="0"/>
              <a:t>)</a:t>
            </a:r>
          </a:p>
          <a:p>
            <a:pPr lvl="1"/>
            <a:r>
              <a:rPr lang="en-US" dirty="0" smtClean="0">
                <a:hlinkClick r:id="rId3"/>
              </a:rPr>
              <a:t>www.ugiss.org</a:t>
            </a:r>
            <a:r>
              <a:rPr lang="en-US" dirty="0" smtClean="0"/>
              <a:t> </a:t>
            </a:r>
          </a:p>
          <a:p>
            <a:pPr>
              <a:buNone/>
            </a:pPr>
            <a:endParaRPr lang="en-US" dirty="0" smtClean="0"/>
          </a:p>
        </p:txBody>
      </p:sp>
      <p:sp>
        <p:nvSpPr>
          <p:cNvPr id="5" name="Rettangolo 4"/>
          <p:cNvSpPr/>
          <p:nvPr/>
        </p:nvSpPr>
        <p:spPr>
          <a:xfrm>
            <a:off x="0" y="0"/>
            <a:ext cx="9144000" cy="980728"/>
          </a:xfrm>
          <a:prstGeom prst="rect">
            <a:avLst/>
          </a:prstGeom>
          <a:solidFill>
            <a:schemeClr val="accent2"/>
          </a:solidFill>
          <a:ln w="2540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itle 1"/>
          <p:cNvSpPr>
            <a:spLocks noGrp="1"/>
          </p:cNvSpPr>
          <p:nvPr>
            <p:ph type="title"/>
          </p:nvPr>
        </p:nvSpPr>
        <p:spPr>
          <a:xfrm>
            <a:off x="395536" y="0"/>
            <a:ext cx="8229600" cy="1143000"/>
          </a:xfrm>
        </p:spPr>
        <p:txBody>
          <a:bodyPr/>
          <a:lstStyle/>
          <a:p>
            <a:pPr algn="l"/>
            <a:r>
              <a:rPr lang="en-US" dirty="0" smtClean="0">
                <a:solidFill>
                  <a:schemeClr val="bg1"/>
                </a:solidFill>
              </a:rPr>
              <a:t>Who am I</a:t>
            </a:r>
            <a:endParaRPr lang="en-US" dirty="0">
              <a:solidFill>
                <a:schemeClr val="bg1"/>
              </a:solidFill>
            </a:endParaRPr>
          </a:p>
        </p:txBody>
      </p:sp>
      <p:pic>
        <p:nvPicPr>
          <p:cNvPr id="7" name="Picture 6" descr="site_logo.png"/>
          <p:cNvPicPr>
            <a:picLocks noChangeAspect="1"/>
          </p:cNvPicPr>
          <p:nvPr/>
        </p:nvPicPr>
        <p:blipFill>
          <a:blip r:embed="rId4" cstate="print"/>
          <a:stretch>
            <a:fillRect/>
          </a:stretch>
        </p:blipFill>
        <p:spPr>
          <a:xfrm>
            <a:off x="7164288" y="4869160"/>
            <a:ext cx="1162290" cy="860095"/>
          </a:xfrm>
          <a:prstGeom prst="rect">
            <a:avLst/>
          </a:prstGeom>
        </p:spPr>
      </p:pic>
      <p:pic>
        <p:nvPicPr>
          <p:cNvPr id="10" name="Picture 9" descr="SQLBItsNewLogo large.png"/>
          <p:cNvPicPr>
            <a:picLocks noChangeAspect="1"/>
          </p:cNvPicPr>
          <p:nvPr/>
        </p:nvPicPr>
        <p:blipFill>
          <a:blip r:embed="rId5" cstate="print"/>
          <a:stretch>
            <a:fillRect/>
          </a:stretch>
        </p:blipFill>
        <p:spPr>
          <a:xfrm>
            <a:off x="3491880" y="6237312"/>
            <a:ext cx="1584175" cy="53855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QLBItsNewLogo large.png"/>
          <p:cNvPicPr>
            <a:picLocks noChangeAspect="1"/>
          </p:cNvPicPr>
          <p:nvPr/>
        </p:nvPicPr>
        <p:blipFill>
          <a:blip r:embed="rId3" cstate="print"/>
          <a:stretch>
            <a:fillRect/>
          </a:stretch>
        </p:blipFill>
        <p:spPr>
          <a:xfrm>
            <a:off x="3491880" y="6237312"/>
            <a:ext cx="1584175" cy="538554"/>
          </a:xfrm>
          <a:prstGeom prst="rect">
            <a:avLst/>
          </a:prstGeom>
        </p:spPr>
      </p:pic>
      <p:sp>
        <p:nvSpPr>
          <p:cNvPr id="5" name="Rettangolo 4"/>
          <p:cNvSpPr/>
          <p:nvPr/>
        </p:nvSpPr>
        <p:spPr>
          <a:xfrm>
            <a:off x="0" y="0"/>
            <a:ext cx="9144000" cy="980728"/>
          </a:xfrm>
          <a:prstGeom prst="rect">
            <a:avLst/>
          </a:prstGeom>
          <a:solidFill>
            <a:schemeClr val="accent2"/>
          </a:solidFill>
          <a:ln w="2540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itle 1"/>
          <p:cNvSpPr>
            <a:spLocks noGrp="1"/>
          </p:cNvSpPr>
          <p:nvPr>
            <p:ph type="title"/>
          </p:nvPr>
        </p:nvSpPr>
        <p:spPr>
          <a:xfrm>
            <a:off x="395536" y="0"/>
            <a:ext cx="8229600" cy="1143000"/>
          </a:xfrm>
        </p:spPr>
        <p:txBody>
          <a:bodyPr>
            <a:normAutofit/>
          </a:bodyPr>
          <a:lstStyle/>
          <a:p>
            <a:pPr algn="l"/>
            <a:r>
              <a:rPr lang="it-IT" dirty="0" smtClean="0">
                <a:solidFill>
                  <a:schemeClr val="bg1"/>
                </a:solidFill>
              </a:rPr>
              <a:t>5. Free disk </a:t>
            </a:r>
            <a:r>
              <a:rPr lang="it-IT" dirty="0" err="1" smtClean="0">
                <a:solidFill>
                  <a:schemeClr val="bg1"/>
                </a:solidFill>
              </a:rPr>
              <a:t>space</a:t>
            </a:r>
            <a:endParaRPr lang="en-US" dirty="0">
              <a:solidFill>
                <a:schemeClr val="bg1"/>
              </a:solidFill>
            </a:endParaRPr>
          </a:p>
        </p:txBody>
      </p:sp>
      <p:sp>
        <p:nvSpPr>
          <p:cNvPr id="7" name="Segnaposto contenuto 7"/>
          <p:cNvSpPr>
            <a:spLocks noGrp="1"/>
          </p:cNvSpPr>
          <p:nvPr>
            <p:ph idx="1"/>
          </p:nvPr>
        </p:nvSpPr>
        <p:spPr>
          <a:xfrm>
            <a:off x="457200" y="1600200"/>
            <a:ext cx="8229600" cy="4525963"/>
          </a:xfrm>
        </p:spPr>
        <p:txBody>
          <a:bodyPr/>
          <a:lstStyle/>
          <a:p>
            <a:r>
              <a:rPr lang="it-IT" dirty="0" err="1" smtClean="0"/>
              <a:t>xp_fixeddrives</a:t>
            </a:r>
            <a:endParaRPr lang="it-IT" dirty="0" smtClean="0"/>
          </a:p>
          <a:p>
            <a:pPr lvl="1"/>
            <a:r>
              <a:rPr lang="it-IT" dirty="0" err="1" smtClean="0"/>
              <a:t>Returns</a:t>
            </a:r>
            <a:r>
              <a:rPr lang="it-IT" dirty="0" smtClean="0"/>
              <a:t> the free </a:t>
            </a:r>
            <a:r>
              <a:rPr lang="it-IT" dirty="0" err="1" smtClean="0"/>
              <a:t>space</a:t>
            </a:r>
            <a:r>
              <a:rPr lang="it-IT" dirty="0" smtClean="0"/>
              <a:t> in MB </a:t>
            </a:r>
            <a:r>
              <a:rPr lang="it-IT" dirty="0" err="1" smtClean="0"/>
              <a:t>of</a:t>
            </a:r>
            <a:r>
              <a:rPr lang="it-IT" dirty="0" smtClean="0"/>
              <a:t> </a:t>
            </a:r>
            <a:r>
              <a:rPr lang="it-IT" dirty="0" err="1" smtClean="0"/>
              <a:t>each</a:t>
            </a:r>
            <a:r>
              <a:rPr lang="it-IT" dirty="0" smtClean="0"/>
              <a:t> drive</a:t>
            </a:r>
          </a:p>
          <a:p>
            <a:r>
              <a:rPr lang="en-GB" dirty="0" smtClean="0"/>
              <a:t>Using </a:t>
            </a:r>
            <a:r>
              <a:rPr lang="en-GB" dirty="0" err="1" smtClean="0"/>
              <a:t>Powershell</a:t>
            </a:r>
            <a:endParaRPr lang="en-GB" dirty="0" smtClean="0"/>
          </a:p>
          <a:p>
            <a:pPr lvl="1"/>
            <a:r>
              <a:rPr lang="en-GB" dirty="0" smtClean="0"/>
              <a:t>Returns free space and capacity of each drive</a:t>
            </a:r>
          </a:p>
          <a:p>
            <a:pPr lvl="1">
              <a:buNone/>
            </a:pPr>
            <a:r>
              <a:rPr lang="en-GB" sz="2000" dirty="0" smtClean="0"/>
              <a:t>Get –</a:t>
            </a:r>
            <a:r>
              <a:rPr lang="en-GB" sz="2000" dirty="0" err="1" smtClean="0"/>
              <a:t>WmiObject</a:t>
            </a:r>
            <a:r>
              <a:rPr lang="en-GB" sz="2000" dirty="0" smtClean="0"/>
              <a:t> -</a:t>
            </a:r>
            <a:r>
              <a:rPr lang="en-GB" sz="2000" dirty="0" err="1" smtClean="0"/>
              <a:t>ComputerName</a:t>
            </a:r>
            <a:r>
              <a:rPr lang="en-GB" sz="2000" dirty="0" smtClean="0"/>
              <a:t> ‘&lt;server name&gt;‘ </a:t>
            </a:r>
          </a:p>
          <a:p>
            <a:pPr lvl="1">
              <a:buNone/>
            </a:pPr>
            <a:r>
              <a:rPr lang="en-GB" sz="2000" dirty="0" smtClean="0"/>
              <a:t>-Class Win32_Volume -Filter '</a:t>
            </a:r>
            <a:r>
              <a:rPr lang="en-GB" sz="2000" dirty="0" err="1" smtClean="0"/>
              <a:t>DriveType</a:t>
            </a:r>
            <a:r>
              <a:rPr lang="en-GB" sz="2000" dirty="0" smtClean="0"/>
              <a:t> = 3' | </a:t>
            </a:r>
          </a:p>
          <a:p>
            <a:pPr lvl="1">
              <a:buNone/>
            </a:pPr>
            <a:r>
              <a:rPr lang="en-GB" sz="2000" dirty="0" smtClean="0"/>
              <a:t>select </a:t>
            </a:r>
            <a:r>
              <a:rPr lang="en-GB" sz="2000" dirty="0" err="1" smtClean="0"/>
              <a:t>name,capacity,freespace</a:t>
            </a:r>
            <a:r>
              <a:rPr lang="en-GB" sz="2000" dirty="0" smtClean="0"/>
              <a:t> | </a:t>
            </a:r>
            <a:r>
              <a:rPr lang="en-GB" sz="2000" dirty="0" err="1" smtClean="0"/>
              <a:t>foreach</a:t>
            </a:r>
            <a:endParaRPr lang="en-GB" sz="2000" dirty="0" smtClean="0"/>
          </a:p>
          <a:p>
            <a:pPr lvl="1">
              <a:buNone/>
            </a:pPr>
            <a:r>
              <a:rPr lang="en-GB" sz="2000" dirty="0" smtClean="0"/>
              <a:t>{$_.name+'|'+$_.capacity/1048576+'%'+$_.</a:t>
            </a:r>
            <a:r>
              <a:rPr lang="en-GB" sz="2000" dirty="0" err="1" smtClean="0"/>
              <a:t>freespace</a:t>
            </a:r>
            <a:r>
              <a:rPr lang="en-GB" sz="2000" dirty="0" smtClean="0"/>
              <a:t>/1048576+'*'}</a:t>
            </a:r>
          </a:p>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additive="base">
                                        <p:cTn id="2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 calcmode="lin" valueType="num">
                                      <p:cBhvr additive="base">
                                        <p:cTn id="2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 calcmode="lin" valueType="num">
                                      <p:cBhvr additive="base">
                                        <p:cTn id="3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 calcmode="lin" valueType="num">
                                      <p:cBhvr additive="base">
                                        <p:cTn id="37"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it-IT" dirty="0" smtClean="0"/>
          </a:p>
          <a:p>
            <a:pPr lvl="1"/>
            <a:endParaRPr lang="it-IT" dirty="0" smtClean="0"/>
          </a:p>
          <a:p>
            <a:pPr lvl="1"/>
            <a:endParaRPr lang="it-IT" dirty="0" smtClean="0"/>
          </a:p>
          <a:p>
            <a:pPr lvl="1"/>
            <a:endParaRPr lang="it-IT" dirty="0" smtClean="0"/>
          </a:p>
          <a:p>
            <a:pPr lvl="1"/>
            <a:endParaRPr lang="it-IT" dirty="0" smtClean="0"/>
          </a:p>
          <a:p>
            <a:pPr lvl="1"/>
            <a:endParaRPr lang="it-IT" dirty="0" smtClean="0"/>
          </a:p>
          <a:p>
            <a:r>
              <a:rPr lang="it-IT" dirty="0" smtClean="0"/>
              <a:t>DEMO</a:t>
            </a:r>
          </a:p>
          <a:p>
            <a:pPr lvl="1"/>
            <a:r>
              <a:rPr lang="it-IT" dirty="0" err="1" smtClean="0"/>
              <a:t>Check</a:t>
            </a:r>
            <a:r>
              <a:rPr lang="it-IT" dirty="0" smtClean="0"/>
              <a:t> the </a:t>
            </a:r>
            <a:r>
              <a:rPr lang="it-IT" dirty="0" err="1" smtClean="0"/>
              <a:t>drives</a:t>
            </a:r>
            <a:r>
              <a:rPr lang="it-IT" dirty="0" smtClean="0"/>
              <a:t> free </a:t>
            </a:r>
            <a:r>
              <a:rPr lang="it-IT" dirty="0" err="1" smtClean="0"/>
              <a:t>space</a:t>
            </a:r>
            <a:endParaRPr lang="it-IT" dirty="0" smtClean="0"/>
          </a:p>
          <a:p>
            <a:pPr lvl="1"/>
            <a:endParaRPr lang="it-IT" dirty="0" smtClean="0"/>
          </a:p>
        </p:txBody>
      </p:sp>
      <p:sp>
        <p:nvSpPr>
          <p:cNvPr id="5" name="Rettangolo 4"/>
          <p:cNvSpPr/>
          <p:nvPr/>
        </p:nvSpPr>
        <p:spPr>
          <a:xfrm>
            <a:off x="0" y="0"/>
            <a:ext cx="9144000" cy="980728"/>
          </a:xfrm>
          <a:prstGeom prst="rect">
            <a:avLst/>
          </a:prstGeom>
          <a:solidFill>
            <a:schemeClr val="accent2"/>
          </a:solidFill>
          <a:ln w="2540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itle 1"/>
          <p:cNvSpPr>
            <a:spLocks noGrp="1"/>
          </p:cNvSpPr>
          <p:nvPr>
            <p:ph type="title"/>
          </p:nvPr>
        </p:nvSpPr>
        <p:spPr>
          <a:xfrm>
            <a:off x="395536" y="0"/>
            <a:ext cx="8229600" cy="1143000"/>
          </a:xfrm>
        </p:spPr>
        <p:txBody>
          <a:bodyPr>
            <a:normAutofit/>
          </a:bodyPr>
          <a:lstStyle/>
          <a:p>
            <a:pPr algn="l"/>
            <a:r>
              <a:rPr lang="it-IT" dirty="0" smtClean="0">
                <a:solidFill>
                  <a:schemeClr val="bg1"/>
                </a:solidFill>
              </a:rPr>
              <a:t>5. Free disk </a:t>
            </a:r>
            <a:r>
              <a:rPr lang="it-IT" dirty="0" err="1" smtClean="0">
                <a:solidFill>
                  <a:schemeClr val="bg1"/>
                </a:solidFill>
              </a:rPr>
              <a:t>space</a:t>
            </a:r>
            <a:endParaRPr lang="en-US" dirty="0">
              <a:solidFill>
                <a:schemeClr val="bg1"/>
              </a:solidFill>
            </a:endParaRPr>
          </a:p>
        </p:txBody>
      </p:sp>
      <p:pic>
        <p:nvPicPr>
          <p:cNvPr id="12" name="Picture 11" descr="SQLBItsNewLogo large.png"/>
          <p:cNvPicPr>
            <a:picLocks noChangeAspect="1"/>
          </p:cNvPicPr>
          <p:nvPr/>
        </p:nvPicPr>
        <p:blipFill>
          <a:blip r:embed="rId3" cstate="print"/>
          <a:stretch>
            <a:fillRect/>
          </a:stretch>
        </p:blipFill>
        <p:spPr>
          <a:xfrm>
            <a:off x="3491880" y="6237312"/>
            <a:ext cx="1584175" cy="538554"/>
          </a:xfrm>
          <a:prstGeom prst="rect">
            <a:avLst/>
          </a:prstGeom>
        </p:spPr>
      </p:pic>
      <p:pic>
        <p:nvPicPr>
          <p:cNvPr id="7" name="Picture 6" descr="time.jpg"/>
          <p:cNvPicPr>
            <a:picLocks noChangeAspect="1"/>
          </p:cNvPicPr>
          <p:nvPr/>
        </p:nvPicPr>
        <p:blipFill>
          <a:blip r:embed="rId4" cstate="print"/>
          <a:stretch>
            <a:fillRect/>
          </a:stretch>
        </p:blipFill>
        <p:spPr>
          <a:xfrm>
            <a:off x="3200400" y="2513076"/>
            <a:ext cx="2743200" cy="183184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QLBItsNewLogo large.png"/>
          <p:cNvPicPr>
            <a:picLocks noChangeAspect="1"/>
          </p:cNvPicPr>
          <p:nvPr/>
        </p:nvPicPr>
        <p:blipFill>
          <a:blip r:embed="rId3" cstate="print"/>
          <a:stretch>
            <a:fillRect/>
          </a:stretch>
        </p:blipFill>
        <p:spPr>
          <a:xfrm>
            <a:off x="3491880" y="6237312"/>
            <a:ext cx="1584175" cy="538554"/>
          </a:xfrm>
          <a:prstGeom prst="rect">
            <a:avLst/>
          </a:prstGeom>
        </p:spPr>
      </p:pic>
      <p:sp>
        <p:nvSpPr>
          <p:cNvPr id="5" name="Rettangolo 4"/>
          <p:cNvSpPr/>
          <p:nvPr/>
        </p:nvSpPr>
        <p:spPr>
          <a:xfrm>
            <a:off x="0" y="0"/>
            <a:ext cx="9144000" cy="980728"/>
          </a:xfrm>
          <a:prstGeom prst="rect">
            <a:avLst/>
          </a:prstGeom>
          <a:solidFill>
            <a:schemeClr val="accent2"/>
          </a:solidFill>
          <a:ln w="2540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itle 1"/>
          <p:cNvSpPr>
            <a:spLocks noGrp="1"/>
          </p:cNvSpPr>
          <p:nvPr>
            <p:ph type="title"/>
          </p:nvPr>
        </p:nvSpPr>
        <p:spPr>
          <a:xfrm>
            <a:off x="395536" y="0"/>
            <a:ext cx="8229600" cy="1143000"/>
          </a:xfrm>
        </p:spPr>
        <p:txBody>
          <a:bodyPr>
            <a:normAutofit/>
          </a:bodyPr>
          <a:lstStyle/>
          <a:p>
            <a:pPr algn="l"/>
            <a:r>
              <a:rPr lang="it-IT" dirty="0" smtClean="0">
                <a:solidFill>
                  <a:schemeClr val="bg1"/>
                </a:solidFill>
              </a:rPr>
              <a:t>6. Data and log file size</a:t>
            </a:r>
            <a:endParaRPr lang="en-US" dirty="0">
              <a:solidFill>
                <a:schemeClr val="bg1"/>
              </a:solidFill>
            </a:endParaRPr>
          </a:p>
        </p:txBody>
      </p:sp>
      <p:sp>
        <p:nvSpPr>
          <p:cNvPr id="7" name="Segnaposto contenuto 7"/>
          <p:cNvSpPr>
            <a:spLocks noGrp="1"/>
          </p:cNvSpPr>
          <p:nvPr>
            <p:ph idx="1"/>
          </p:nvPr>
        </p:nvSpPr>
        <p:spPr>
          <a:xfrm>
            <a:off x="457200" y="1600200"/>
            <a:ext cx="8229600" cy="4525963"/>
          </a:xfrm>
        </p:spPr>
        <p:txBody>
          <a:bodyPr/>
          <a:lstStyle/>
          <a:p>
            <a:r>
              <a:rPr lang="en-US" dirty="0" smtClean="0"/>
              <a:t>Knowing database size we can analyze and predict the future in terms of space needed</a:t>
            </a:r>
            <a:endParaRPr lang="it-IT" dirty="0" smtClean="0"/>
          </a:p>
          <a:p>
            <a:pPr lvl="1">
              <a:buNone/>
            </a:pPr>
            <a:endParaRPr lang="it-IT" dirty="0" smtClean="0"/>
          </a:p>
          <a:p>
            <a:endParaRPr lang="it-IT"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0"/>
            <a:ext cx="9144000" cy="980728"/>
          </a:xfrm>
          <a:prstGeom prst="rect">
            <a:avLst/>
          </a:prstGeom>
          <a:solidFill>
            <a:schemeClr val="accent2"/>
          </a:solidFill>
          <a:ln w="2540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itle 1"/>
          <p:cNvSpPr>
            <a:spLocks noGrp="1"/>
          </p:cNvSpPr>
          <p:nvPr>
            <p:ph type="title"/>
          </p:nvPr>
        </p:nvSpPr>
        <p:spPr>
          <a:xfrm>
            <a:off x="395536" y="0"/>
            <a:ext cx="8229600" cy="1143000"/>
          </a:xfrm>
        </p:spPr>
        <p:txBody>
          <a:bodyPr>
            <a:normAutofit/>
          </a:bodyPr>
          <a:lstStyle/>
          <a:p>
            <a:pPr algn="l"/>
            <a:r>
              <a:rPr lang="it-IT" dirty="0" smtClean="0">
                <a:solidFill>
                  <a:schemeClr val="bg1"/>
                </a:solidFill>
              </a:rPr>
              <a:t>7. File Auto Grow/Shrink</a:t>
            </a:r>
            <a:endParaRPr lang="en-US" dirty="0">
              <a:solidFill>
                <a:schemeClr val="bg1"/>
              </a:solidFill>
            </a:endParaRPr>
          </a:p>
        </p:txBody>
      </p:sp>
      <p:pic>
        <p:nvPicPr>
          <p:cNvPr id="7" name="Picture 6" descr="SQLBItsNewLogo large.png"/>
          <p:cNvPicPr>
            <a:picLocks noChangeAspect="1"/>
          </p:cNvPicPr>
          <p:nvPr/>
        </p:nvPicPr>
        <p:blipFill>
          <a:blip r:embed="rId3" cstate="print"/>
          <a:stretch>
            <a:fillRect/>
          </a:stretch>
        </p:blipFill>
        <p:spPr>
          <a:xfrm>
            <a:off x="3491880" y="6237312"/>
            <a:ext cx="1584175" cy="538554"/>
          </a:xfrm>
          <a:prstGeom prst="rect">
            <a:avLst/>
          </a:prstGeom>
        </p:spPr>
      </p:pic>
      <p:pic>
        <p:nvPicPr>
          <p:cNvPr id="9" name="Content Placeholder 8" descr="file_auto_grow.JPG"/>
          <p:cNvPicPr>
            <a:picLocks noGrp="1" noChangeAspect="1"/>
          </p:cNvPicPr>
          <p:nvPr>
            <p:ph idx="1"/>
          </p:nvPr>
        </p:nvPicPr>
        <p:blipFill>
          <a:blip r:embed="rId4" cstate="print"/>
          <a:stretch>
            <a:fillRect/>
          </a:stretch>
        </p:blipFill>
        <p:spPr>
          <a:xfrm>
            <a:off x="457200" y="1737310"/>
            <a:ext cx="8229600" cy="4251743"/>
          </a:xfrm>
        </p:spPr>
      </p:pic>
      <p:sp>
        <p:nvSpPr>
          <p:cNvPr id="10" name="TextBox 9"/>
          <p:cNvSpPr txBox="1"/>
          <p:nvPr/>
        </p:nvSpPr>
        <p:spPr>
          <a:xfrm>
            <a:off x="467544" y="1268760"/>
            <a:ext cx="8208912" cy="507831"/>
          </a:xfrm>
          <a:prstGeom prst="rect">
            <a:avLst/>
          </a:prstGeom>
          <a:noFill/>
        </p:spPr>
        <p:txBody>
          <a:bodyPr wrap="square" rtlCol="0">
            <a:spAutoFit/>
          </a:bodyPr>
          <a:lstStyle/>
          <a:p>
            <a:pPr algn="ctr"/>
            <a:r>
              <a:rPr lang="en-GB" sz="2700" dirty="0" smtClean="0"/>
              <a:t>What I wouldn't like to see</a:t>
            </a:r>
            <a:endParaRPr lang="en-GB" sz="2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0"/>
            <a:ext cx="9144000" cy="980728"/>
          </a:xfrm>
          <a:prstGeom prst="rect">
            <a:avLst/>
          </a:prstGeom>
          <a:solidFill>
            <a:schemeClr val="accent2"/>
          </a:solidFill>
          <a:ln w="2540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itle 1"/>
          <p:cNvSpPr>
            <a:spLocks noGrp="1"/>
          </p:cNvSpPr>
          <p:nvPr>
            <p:ph type="title"/>
          </p:nvPr>
        </p:nvSpPr>
        <p:spPr>
          <a:xfrm>
            <a:off x="395536" y="0"/>
            <a:ext cx="8229600" cy="1143000"/>
          </a:xfrm>
        </p:spPr>
        <p:txBody>
          <a:bodyPr>
            <a:normAutofit/>
          </a:bodyPr>
          <a:lstStyle/>
          <a:p>
            <a:pPr algn="l"/>
            <a:r>
              <a:rPr lang="it-IT" dirty="0" smtClean="0">
                <a:solidFill>
                  <a:schemeClr val="bg1"/>
                </a:solidFill>
              </a:rPr>
              <a:t>7. File Auto Grow/Shrink</a:t>
            </a:r>
            <a:endParaRPr lang="en-US" dirty="0">
              <a:solidFill>
                <a:schemeClr val="bg1"/>
              </a:solidFill>
            </a:endParaRPr>
          </a:p>
        </p:txBody>
      </p:sp>
      <p:pic>
        <p:nvPicPr>
          <p:cNvPr id="7" name="Picture 6" descr="SQLBItsNewLogo large.png"/>
          <p:cNvPicPr>
            <a:picLocks noChangeAspect="1"/>
          </p:cNvPicPr>
          <p:nvPr/>
        </p:nvPicPr>
        <p:blipFill>
          <a:blip r:embed="rId3" cstate="print"/>
          <a:stretch>
            <a:fillRect/>
          </a:stretch>
        </p:blipFill>
        <p:spPr>
          <a:xfrm>
            <a:off x="3491880" y="6237312"/>
            <a:ext cx="1584175" cy="538554"/>
          </a:xfrm>
          <a:prstGeom prst="rect">
            <a:avLst/>
          </a:prstGeom>
        </p:spPr>
      </p:pic>
      <p:sp>
        <p:nvSpPr>
          <p:cNvPr id="12" name="Content Placeholder 2"/>
          <p:cNvSpPr>
            <a:spLocks noGrp="1"/>
          </p:cNvSpPr>
          <p:nvPr>
            <p:ph idx="1"/>
          </p:nvPr>
        </p:nvSpPr>
        <p:spPr>
          <a:xfrm>
            <a:off x="457200" y="1600200"/>
            <a:ext cx="8229600" cy="4525963"/>
          </a:xfrm>
        </p:spPr>
        <p:txBody>
          <a:bodyPr>
            <a:noAutofit/>
          </a:bodyPr>
          <a:lstStyle/>
          <a:p>
            <a:pPr lvl="0"/>
            <a:r>
              <a:rPr lang="en-GB" sz="2400" dirty="0" smtClean="0"/>
              <a:t>A well known Best Practice says</a:t>
            </a:r>
          </a:p>
          <a:p>
            <a:pPr marL="800100" lvl="1" indent="-342900">
              <a:buFont typeface="Arial" pitchFamily="34" charset="0"/>
              <a:buChar char="•"/>
            </a:pPr>
            <a:r>
              <a:rPr lang="en-GB" sz="2400" dirty="0" smtClean="0"/>
              <a:t>Keep lowest possible the grow and shrink of database files</a:t>
            </a:r>
          </a:p>
          <a:p>
            <a:pPr marL="800100" lvl="1" indent="-342900">
              <a:buFont typeface="Arial" pitchFamily="34" charset="0"/>
              <a:buChar char="•"/>
            </a:pPr>
            <a:r>
              <a:rPr lang="en-GB" sz="2400" dirty="0" smtClean="0"/>
              <a:t>They cause external fragmentation</a:t>
            </a:r>
          </a:p>
          <a:p>
            <a:pPr lvl="0"/>
            <a:r>
              <a:rPr lang="en-GB" sz="2400" dirty="0" smtClean="0"/>
              <a:t>How can we achieve this goal</a:t>
            </a:r>
            <a:endParaRPr lang="it-IT" sz="2400" dirty="0" smtClean="0"/>
          </a:p>
          <a:p>
            <a:pPr marL="800100" lvl="1" indent="-342900">
              <a:buFont typeface="Arial" pitchFamily="34" charset="0"/>
              <a:buChar char="•"/>
            </a:pPr>
            <a:r>
              <a:rPr lang="en-GB" sz="2400" dirty="0" smtClean="0"/>
              <a:t>SET AUTO_SHRINK OFF</a:t>
            </a:r>
          </a:p>
          <a:p>
            <a:pPr marL="800100" lvl="1" indent="-342900">
              <a:buFont typeface="Arial" pitchFamily="34" charset="0"/>
              <a:buChar char="•"/>
            </a:pPr>
            <a:r>
              <a:rPr lang="en-GB" sz="2400" dirty="0" smtClean="0"/>
              <a:t>Sizing data and log files properly</a:t>
            </a:r>
          </a:p>
          <a:p>
            <a:pPr marL="800100" lvl="1" indent="-342900">
              <a:buFont typeface="Arial" pitchFamily="34" charset="0"/>
              <a:buChar char="•"/>
            </a:pPr>
            <a:r>
              <a:rPr lang="en-GB" sz="2400" dirty="0" smtClean="0"/>
              <a:t>BACKUP LOG for databases in Full/Bulked logged Recovery Model</a:t>
            </a:r>
          </a:p>
          <a:p>
            <a:pPr marL="800100" lvl="1" indent="-342900">
              <a:buFont typeface="Arial" pitchFamily="34" charset="0"/>
              <a:buChar char="•"/>
            </a:pPr>
            <a:r>
              <a:rPr lang="en-GB" sz="2400" dirty="0" smtClean="0"/>
              <a:t>Daily check auto grow/shrink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 calcmode="lin" valueType="num">
                                      <p:cBhvr additive="base">
                                        <p:cTn id="1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 calcmode="lin" valueType="num">
                                      <p:cBhvr additive="base">
                                        <p:cTn id="1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 calcmode="lin" valueType="num">
                                      <p:cBhvr additive="base">
                                        <p:cTn id="21"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2">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
                                            <p:txEl>
                                              <p:pRg st="4" end="4"/>
                                            </p:txEl>
                                          </p:spTgt>
                                        </p:tgtEl>
                                        <p:attrNameLst>
                                          <p:attrName>style.visibility</p:attrName>
                                        </p:attrNameLst>
                                      </p:cBhvr>
                                      <p:to>
                                        <p:strVal val="visible"/>
                                      </p:to>
                                    </p:set>
                                    <p:anim calcmode="lin" valueType="num">
                                      <p:cBhvr additive="base">
                                        <p:cTn id="25"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 calcmode="lin" valueType="num">
                                      <p:cBhvr additive="base">
                                        <p:cTn id="29"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xEl>
                                              <p:pRg st="6" end="6"/>
                                            </p:txEl>
                                          </p:spTgt>
                                        </p:tgtEl>
                                        <p:attrNameLst>
                                          <p:attrName>style.visibility</p:attrName>
                                        </p:attrNameLst>
                                      </p:cBhvr>
                                      <p:to>
                                        <p:strVal val="visible"/>
                                      </p:to>
                                    </p:set>
                                    <p:anim calcmode="lin" valueType="num">
                                      <p:cBhvr additive="base">
                                        <p:cTn id="33"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xEl>
                                              <p:pRg st="7" end="7"/>
                                            </p:txEl>
                                          </p:spTgt>
                                        </p:tgtEl>
                                        <p:attrNameLst>
                                          <p:attrName>style.visibility</p:attrName>
                                        </p:attrNameLst>
                                      </p:cBhvr>
                                      <p:to>
                                        <p:strVal val="visible"/>
                                      </p:to>
                                    </p:set>
                                    <p:anim calcmode="lin" valueType="num">
                                      <p:cBhvr additive="base">
                                        <p:cTn id="37"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it-IT" dirty="0" smtClean="0"/>
          </a:p>
          <a:p>
            <a:pPr lvl="1"/>
            <a:endParaRPr lang="it-IT" dirty="0" smtClean="0"/>
          </a:p>
          <a:p>
            <a:pPr lvl="1"/>
            <a:endParaRPr lang="it-IT" dirty="0" smtClean="0"/>
          </a:p>
          <a:p>
            <a:pPr lvl="1"/>
            <a:endParaRPr lang="it-IT" dirty="0" smtClean="0"/>
          </a:p>
          <a:p>
            <a:pPr lvl="1"/>
            <a:endParaRPr lang="it-IT" dirty="0" smtClean="0"/>
          </a:p>
          <a:p>
            <a:pPr lvl="1"/>
            <a:endParaRPr lang="it-IT" dirty="0" smtClean="0"/>
          </a:p>
          <a:p>
            <a:r>
              <a:rPr lang="it-IT" dirty="0" smtClean="0"/>
              <a:t>DEMO</a:t>
            </a:r>
          </a:p>
          <a:p>
            <a:pPr lvl="1"/>
            <a:r>
              <a:rPr lang="it-IT" dirty="0" err="1" smtClean="0"/>
              <a:t>Check</a:t>
            </a:r>
            <a:r>
              <a:rPr lang="it-IT" dirty="0" smtClean="0"/>
              <a:t> </a:t>
            </a:r>
            <a:r>
              <a:rPr lang="it-IT" dirty="0" err="1" smtClean="0"/>
              <a:t>files</a:t>
            </a:r>
            <a:r>
              <a:rPr lang="it-IT" dirty="0" smtClean="0"/>
              <a:t> </a:t>
            </a:r>
            <a:r>
              <a:rPr lang="it-IT" dirty="0" err="1" smtClean="0"/>
              <a:t>size</a:t>
            </a:r>
            <a:r>
              <a:rPr lang="it-IT" dirty="0" smtClean="0"/>
              <a:t> and auto </a:t>
            </a:r>
            <a:r>
              <a:rPr lang="it-IT" dirty="0" err="1" smtClean="0"/>
              <a:t>grow</a:t>
            </a:r>
            <a:r>
              <a:rPr lang="it-IT" dirty="0" smtClean="0"/>
              <a:t>/</a:t>
            </a:r>
            <a:r>
              <a:rPr lang="it-IT" dirty="0" err="1" smtClean="0"/>
              <a:t>shrink</a:t>
            </a:r>
            <a:endParaRPr lang="it-IT" dirty="0" smtClean="0"/>
          </a:p>
          <a:p>
            <a:pPr lvl="1"/>
            <a:endParaRPr lang="it-IT" dirty="0" smtClean="0"/>
          </a:p>
        </p:txBody>
      </p:sp>
      <p:sp>
        <p:nvSpPr>
          <p:cNvPr id="5" name="Rettangolo 4"/>
          <p:cNvSpPr/>
          <p:nvPr/>
        </p:nvSpPr>
        <p:spPr>
          <a:xfrm>
            <a:off x="0" y="0"/>
            <a:ext cx="9144000" cy="980728"/>
          </a:xfrm>
          <a:prstGeom prst="rect">
            <a:avLst/>
          </a:prstGeom>
          <a:solidFill>
            <a:schemeClr val="accent2"/>
          </a:solidFill>
          <a:ln w="2540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itle 1"/>
          <p:cNvSpPr>
            <a:spLocks noGrp="1"/>
          </p:cNvSpPr>
          <p:nvPr>
            <p:ph type="title"/>
          </p:nvPr>
        </p:nvSpPr>
        <p:spPr>
          <a:xfrm>
            <a:off x="395536" y="0"/>
            <a:ext cx="8496944" cy="1143000"/>
          </a:xfrm>
        </p:spPr>
        <p:txBody>
          <a:bodyPr>
            <a:noAutofit/>
          </a:bodyPr>
          <a:lstStyle/>
          <a:p>
            <a:pPr algn="l"/>
            <a:r>
              <a:rPr lang="it-IT" sz="3200" dirty="0" smtClean="0">
                <a:solidFill>
                  <a:schemeClr val="bg1"/>
                </a:solidFill>
              </a:rPr>
              <a:t>7. Data and log file </a:t>
            </a:r>
            <a:r>
              <a:rPr lang="it-IT" sz="3200" dirty="0" err="1" smtClean="0">
                <a:solidFill>
                  <a:schemeClr val="bg1"/>
                </a:solidFill>
              </a:rPr>
              <a:t>size</a:t>
            </a:r>
            <a:r>
              <a:rPr lang="it-IT" sz="3200" dirty="0" smtClean="0">
                <a:solidFill>
                  <a:schemeClr val="bg1"/>
                </a:solidFill>
              </a:rPr>
              <a:t> and File Auto </a:t>
            </a:r>
            <a:r>
              <a:rPr lang="it-IT" sz="3200" dirty="0" err="1" smtClean="0">
                <a:solidFill>
                  <a:schemeClr val="bg1"/>
                </a:solidFill>
              </a:rPr>
              <a:t>Grow</a:t>
            </a:r>
            <a:r>
              <a:rPr lang="it-IT" sz="3200" dirty="0" smtClean="0">
                <a:solidFill>
                  <a:schemeClr val="bg1"/>
                </a:solidFill>
              </a:rPr>
              <a:t>/</a:t>
            </a:r>
            <a:r>
              <a:rPr lang="it-IT" sz="3200" dirty="0" err="1" smtClean="0">
                <a:solidFill>
                  <a:schemeClr val="bg1"/>
                </a:solidFill>
              </a:rPr>
              <a:t>Shrink</a:t>
            </a:r>
            <a:endParaRPr lang="en-US" sz="3200" dirty="0">
              <a:solidFill>
                <a:schemeClr val="bg1"/>
              </a:solidFill>
            </a:endParaRPr>
          </a:p>
        </p:txBody>
      </p:sp>
      <p:pic>
        <p:nvPicPr>
          <p:cNvPr id="12" name="Picture 11" descr="SQLBItsNewLogo large.png"/>
          <p:cNvPicPr>
            <a:picLocks noChangeAspect="1"/>
          </p:cNvPicPr>
          <p:nvPr/>
        </p:nvPicPr>
        <p:blipFill>
          <a:blip r:embed="rId3" cstate="print"/>
          <a:stretch>
            <a:fillRect/>
          </a:stretch>
        </p:blipFill>
        <p:spPr>
          <a:xfrm>
            <a:off x="3491880" y="6237312"/>
            <a:ext cx="1584175" cy="538554"/>
          </a:xfrm>
          <a:prstGeom prst="rect">
            <a:avLst/>
          </a:prstGeom>
        </p:spPr>
      </p:pic>
      <p:pic>
        <p:nvPicPr>
          <p:cNvPr id="7" name="Picture 6" descr="time.jpg"/>
          <p:cNvPicPr>
            <a:picLocks noChangeAspect="1"/>
          </p:cNvPicPr>
          <p:nvPr/>
        </p:nvPicPr>
        <p:blipFill>
          <a:blip r:embed="rId4" cstate="print"/>
          <a:stretch>
            <a:fillRect/>
          </a:stretch>
        </p:blipFill>
        <p:spPr>
          <a:xfrm>
            <a:off x="3200400" y="2513076"/>
            <a:ext cx="2743200" cy="1831848"/>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0"/>
            <a:ext cx="9144000" cy="980728"/>
          </a:xfrm>
          <a:prstGeom prst="rect">
            <a:avLst/>
          </a:prstGeom>
          <a:solidFill>
            <a:schemeClr val="accent2"/>
          </a:solidFill>
          <a:ln w="2540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itle 1"/>
          <p:cNvSpPr>
            <a:spLocks noGrp="1"/>
          </p:cNvSpPr>
          <p:nvPr>
            <p:ph type="title"/>
          </p:nvPr>
        </p:nvSpPr>
        <p:spPr>
          <a:xfrm>
            <a:off x="395536" y="0"/>
            <a:ext cx="8229600" cy="1143000"/>
          </a:xfrm>
        </p:spPr>
        <p:txBody>
          <a:bodyPr>
            <a:normAutofit/>
          </a:bodyPr>
          <a:lstStyle/>
          <a:p>
            <a:pPr algn="l"/>
            <a:r>
              <a:rPr lang="it-IT" dirty="0" smtClean="0">
                <a:solidFill>
                  <a:schemeClr val="bg1"/>
                </a:solidFill>
              </a:rPr>
              <a:t>8. </a:t>
            </a:r>
            <a:r>
              <a:rPr lang="en-GB" dirty="0" smtClean="0">
                <a:solidFill>
                  <a:schemeClr val="bg1"/>
                </a:solidFill>
              </a:rPr>
              <a:t>Indexes</a:t>
            </a:r>
            <a:endParaRPr lang="en-US" dirty="0">
              <a:solidFill>
                <a:schemeClr val="bg1"/>
              </a:solidFill>
            </a:endParaRPr>
          </a:p>
        </p:txBody>
      </p:sp>
      <p:pic>
        <p:nvPicPr>
          <p:cNvPr id="7" name="Picture 6" descr="SQLBItsNewLogo large.png"/>
          <p:cNvPicPr>
            <a:picLocks noChangeAspect="1"/>
          </p:cNvPicPr>
          <p:nvPr/>
        </p:nvPicPr>
        <p:blipFill>
          <a:blip r:embed="rId3" cstate="print"/>
          <a:stretch>
            <a:fillRect/>
          </a:stretch>
        </p:blipFill>
        <p:spPr>
          <a:xfrm>
            <a:off x="3491880" y="6237312"/>
            <a:ext cx="1584175" cy="538554"/>
          </a:xfrm>
          <a:prstGeom prst="rect">
            <a:avLst/>
          </a:prstGeom>
        </p:spPr>
      </p:pic>
      <p:sp>
        <p:nvSpPr>
          <p:cNvPr id="9" name="Segnaposto contenuto 7"/>
          <p:cNvSpPr txBox="1">
            <a:spLocks/>
          </p:cNvSpPr>
          <p:nvPr/>
        </p:nvSpPr>
        <p:spPr>
          <a:xfrm>
            <a:off x="609600" y="1752600"/>
            <a:ext cx="8229600" cy="4525963"/>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pPr>
            <a:r>
              <a:rPr lang="en-GB" sz="3200" dirty="0" smtClean="0"/>
              <a:t>Fragmentation level</a:t>
            </a:r>
          </a:p>
          <a:p>
            <a:pPr marL="342900" lvl="0" indent="-342900">
              <a:spcBef>
                <a:spcPct val="20000"/>
              </a:spcBef>
              <a:buFont typeface="Arial" pitchFamily="34" charset="0"/>
              <a:buChar char="•"/>
            </a:pPr>
            <a:r>
              <a:rPr lang="en-GB" sz="3200" dirty="0" smtClean="0"/>
              <a:t>Unused indexes</a:t>
            </a:r>
          </a:p>
          <a:p>
            <a:pPr marL="342900" lvl="0" indent="-342900">
              <a:spcBef>
                <a:spcPct val="20000"/>
              </a:spcBef>
              <a:buFont typeface="Arial" pitchFamily="34" charset="0"/>
              <a:buChar char="•"/>
            </a:pPr>
            <a:r>
              <a:rPr lang="en-GB" sz="3200" dirty="0" smtClean="0"/>
              <a:t>Duplicated indexes</a:t>
            </a:r>
          </a:p>
          <a:p>
            <a:pPr marL="342900" lvl="0" indent="-342900">
              <a:spcBef>
                <a:spcPct val="20000"/>
              </a:spcBef>
              <a:buFont typeface="Arial" pitchFamily="34" charset="0"/>
              <a:buChar char="•"/>
            </a:pPr>
            <a:r>
              <a:rPr lang="en-GB" sz="3200" dirty="0" smtClean="0"/>
              <a:t>Missing indexes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0"/>
            <a:ext cx="9144000" cy="980728"/>
          </a:xfrm>
          <a:prstGeom prst="rect">
            <a:avLst/>
          </a:prstGeom>
          <a:solidFill>
            <a:schemeClr val="accent2"/>
          </a:solidFill>
          <a:ln w="2540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itle 1"/>
          <p:cNvSpPr>
            <a:spLocks noGrp="1"/>
          </p:cNvSpPr>
          <p:nvPr>
            <p:ph type="title"/>
          </p:nvPr>
        </p:nvSpPr>
        <p:spPr>
          <a:xfrm>
            <a:off x="395536" y="0"/>
            <a:ext cx="8229600" cy="1143000"/>
          </a:xfrm>
        </p:spPr>
        <p:txBody>
          <a:bodyPr>
            <a:normAutofit/>
          </a:bodyPr>
          <a:lstStyle/>
          <a:p>
            <a:pPr algn="l"/>
            <a:r>
              <a:rPr lang="it-IT" dirty="0" smtClean="0">
                <a:solidFill>
                  <a:schemeClr val="bg1"/>
                </a:solidFill>
              </a:rPr>
              <a:t>9. </a:t>
            </a:r>
            <a:r>
              <a:rPr lang="en-GB" dirty="0" smtClean="0">
                <a:solidFill>
                  <a:schemeClr val="bg1"/>
                </a:solidFill>
              </a:rPr>
              <a:t>Database property settings</a:t>
            </a:r>
            <a:endParaRPr lang="en-US" dirty="0">
              <a:solidFill>
                <a:schemeClr val="bg1"/>
              </a:solidFill>
            </a:endParaRPr>
          </a:p>
        </p:txBody>
      </p:sp>
      <p:pic>
        <p:nvPicPr>
          <p:cNvPr id="7" name="Picture 6" descr="SQLBItsNewLogo large.png"/>
          <p:cNvPicPr>
            <a:picLocks noChangeAspect="1"/>
          </p:cNvPicPr>
          <p:nvPr/>
        </p:nvPicPr>
        <p:blipFill>
          <a:blip r:embed="rId3" cstate="print"/>
          <a:stretch>
            <a:fillRect/>
          </a:stretch>
        </p:blipFill>
        <p:spPr>
          <a:xfrm>
            <a:off x="3491880" y="6237312"/>
            <a:ext cx="1584175" cy="538554"/>
          </a:xfrm>
          <a:prstGeom prst="rect">
            <a:avLst/>
          </a:prstGeom>
        </p:spPr>
      </p:pic>
      <p:sp>
        <p:nvSpPr>
          <p:cNvPr id="9" name="Segnaposto contenuto 7"/>
          <p:cNvSpPr txBox="1">
            <a:spLocks/>
          </p:cNvSpPr>
          <p:nvPr/>
        </p:nvSpPr>
        <p:spPr>
          <a:xfrm>
            <a:off x="609600" y="1752600"/>
            <a:ext cx="8229600" cy="4525963"/>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pPr>
            <a:endParaRPr lang="en-GB" sz="3200" dirty="0" smtClean="0"/>
          </a:p>
        </p:txBody>
      </p:sp>
      <p:pic>
        <p:nvPicPr>
          <p:cNvPr id="10" name="Picture 9" descr="database_property_settings.JPG"/>
          <p:cNvPicPr>
            <a:picLocks noChangeAspect="1"/>
          </p:cNvPicPr>
          <p:nvPr/>
        </p:nvPicPr>
        <p:blipFill>
          <a:blip r:embed="rId4" cstate="print"/>
          <a:stretch>
            <a:fillRect/>
          </a:stretch>
        </p:blipFill>
        <p:spPr>
          <a:xfrm>
            <a:off x="2547937" y="1462087"/>
            <a:ext cx="4048125" cy="39338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endParaRPr lang="it-IT" dirty="0" smtClean="0"/>
          </a:p>
          <a:p>
            <a:pPr lvl="1"/>
            <a:endParaRPr lang="it-IT" dirty="0" smtClean="0"/>
          </a:p>
          <a:p>
            <a:pPr lvl="1"/>
            <a:endParaRPr lang="it-IT" dirty="0" smtClean="0"/>
          </a:p>
          <a:p>
            <a:pPr lvl="1"/>
            <a:endParaRPr lang="it-IT" dirty="0" smtClean="0"/>
          </a:p>
          <a:p>
            <a:pPr lvl="1"/>
            <a:endParaRPr lang="it-IT" dirty="0" smtClean="0"/>
          </a:p>
          <a:p>
            <a:pPr lvl="1"/>
            <a:endParaRPr lang="it-IT" dirty="0" smtClean="0"/>
          </a:p>
          <a:p>
            <a:r>
              <a:rPr lang="it-IT" dirty="0" smtClean="0"/>
              <a:t>DEMO</a:t>
            </a:r>
          </a:p>
          <a:p>
            <a:pPr lvl="1"/>
            <a:r>
              <a:rPr lang="it-IT" dirty="0" err="1" smtClean="0"/>
              <a:t>Check</a:t>
            </a:r>
            <a:r>
              <a:rPr lang="it-IT" dirty="0" smtClean="0"/>
              <a:t> </a:t>
            </a:r>
            <a:r>
              <a:rPr lang="it-IT" dirty="0" err="1" smtClean="0"/>
              <a:t>indexes</a:t>
            </a:r>
            <a:r>
              <a:rPr lang="it-IT" dirty="0" smtClean="0"/>
              <a:t> and </a:t>
            </a:r>
            <a:r>
              <a:rPr lang="it-IT" dirty="0" smtClean="0"/>
              <a:t>database </a:t>
            </a:r>
            <a:r>
              <a:rPr lang="it-IT" dirty="0" err="1" smtClean="0"/>
              <a:t>property</a:t>
            </a:r>
            <a:r>
              <a:rPr lang="it-IT" dirty="0" smtClean="0"/>
              <a:t> </a:t>
            </a:r>
            <a:r>
              <a:rPr lang="it-IT" dirty="0" err="1" smtClean="0"/>
              <a:t>settings</a:t>
            </a:r>
            <a:r>
              <a:rPr lang="it-IT" dirty="0" smtClean="0"/>
              <a:t> </a:t>
            </a:r>
            <a:r>
              <a:rPr lang="it-IT" dirty="0" err="1" smtClean="0"/>
              <a:t>changes</a:t>
            </a:r>
            <a:endParaRPr lang="it-IT" dirty="0" smtClean="0"/>
          </a:p>
        </p:txBody>
      </p:sp>
      <p:sp>
        <p:nvSpPr>
          <p:cNvPr id="5" name="Rettangolo 4"/>
          <p:cNvSpPr/>
          <p:nvPr/>
        </p:nvSpPr>
        <p:spPr>
          <a:xfrm>
            <a:off x="0" y="0"/>
            <a:ext cx="9144000" cy="980728"/>
          </a:xfrm>
          <a:prstGeom prst="rect">
            <a:avLst/>
          </a:prstGeom>
          <a:solidFill>
            <a:schemeClr val="accent2"/>
          </a:solidFill>
          <a:ln w="2540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itle 1"/>
          <p:cNvSpPr>
            <a:spLocks noGrp="1"/>
          </p:cNvSpPr>
          <p:nvPr>
            <p:ph type="title"/>
          </p:nvPr>
        </p:nvSpPr>
        <p:spPr>
          <a:xfrm>
            <a:off x="395536" y="0"/>
            <a:ext cx="8496944" cy="1143000"/>
          </a:xfrm>
        </p:spPr>
        <p:txBody>
          <a:bodyPr>
            <a:noAutofit/>
          </a:bodyPr>
          <a:lstStyle/>
          <a:p>
            <a:pPr algn="l"/>
            <a:r>
              <a:rPr lang="it-IT" sz="3200" dirty="0" smtClean="0">
                <a:solidFill>
                  <a:schemeClr val="bg1"/>
                </a:solidFill>
              </a:rPr>
              <a:t>7</a:t>
            </a:r>
            <a:r>
              <a:rPr lang="it-IT" sz="3600" dirty="0" smtClean="0">
                <a:solidFill>
                  <a:schemeClr val="bg1"/>
                </a:solidFill>
              </a:rPr>
              <a:t>. </a:t>
            </a:r>
            <a:r>
              <a:rPr lang="en-GB" sz="3600" dirty="0" smtClean="0">
                <a:solidFill>
                  <a:schemeClr val="bg1"/>
                </a:solidFill>
              </a:rPr>
              <a:t>Indexes and Database property settings</a:t>
            </a:r>
            <a:endParaRPr lang="en-US" sz="3200" dirty="0">
              <a:solidFill>
                <a:schemeClr val="bg1"/>
              </a:solidFill>
            </a:endParaRPr>
          </a:p>
        </p:txBody>
      </p:sp>
      <p:pic>
        <p:nvPicPr>
          <p:cNvPr id="12" name="Picture 11" descr="SQLBItsNewLogo large.png"/>
          <p:cNvPicPr>
            <a:picLocks noChangeAspect="1"/>
          </p:cNvPicPr>
          <p:nvPr/>
        </p:nvPicPr>
        <p:blipFill>
          <a:blip r:embed="rId3" cstate="print"/>
          <a:stretch>
            <a:fillRect/>
          </a:stretch>
        </p:blipFill>
        <p:spPr>
          <a:xfrm>
            <a:off x="3491880" y="6237312"/>
            <a:ext cx="1584175" cy="538554"/>
          </a:xfrm>
          <a:prstGeom prst="rect">
            <a:avLst/>
          </a:prstGeom>
        </p:spPr>
      </p:pic>
      <p:pic>
        <p:nvPicPr>
          <p:cNvPr id="7" name="Picture 6" descr="time.jpg"/>
          <p:cNvPicPr>
            <a:picLocks noChangeAspect="1"/>
          </p:cNvPicPr>
          <p:nvPr/>
        </p:nvPicPr>
        <p:blipFill>
          <a:blip r:embed="rId4" cstate="print"/>
          <a:stretch>
            <a:fillRect/>
          </a:stretch>
        </p:blipFill>
        <p:spPr>
          <a:xfrm>
            <a:off x="3200400" y="2513076"/>
            <a:ext cx="2743200" cy="1831848"/>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0"/>
            <a:ext cx="9144000" cy="980728"/>
          </a:xfrm>
          <a:prstGeom prst="rect">
            <a:avLst/>
          </a:prstGeom>
          <a:solidFill>
            <a:schemeClr val="accent2"/>
          </a:solidFill>
          <a:ln w="2540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itle 1"/>
          <p:cNvSpPr>
            <a:spLocks noGrp="1"/>
          </p:cNvSpPr>
          <p:nvPr>
            <p:ph type="title"/>
          </p:nvPr>
        </p:nvSpPr>
        <p:spPr>
          <a:xfrm>
            <a:off x="395536" y="0"/>
            <a:ext cx="8229600" cy="1143000"/>
          </a:xfrm>
        </p:spPr>
        <p:txBody>
          <a:bodyPr>
            <a:normAutofit/>
          </a:bodyPr>
          <a:lstStyle/>
          <a:p>
            <a:pPr algn="l"/>
            <a:r>
              <a:rPr lang="it-IT" dirty="0" smtClean="0">
                <a:solidFill>
                  <a:schemeClr val="bg1"/>
                </a:solidFill>
              </a:rPr>
              <a:t>10. </a:t>
            </a:r>
            <a:r>
              <a:rPr lang="en-GB" dirty="0" smtClean="0">
                <a:solidFill>
                  <a:schemeClr val="bg1"/>
                </a:solidFill>
              </a:rPr>
              <a:t>ace in the hole</a:t>
            </a:r>
            <a:endParaRPr lang="en-US" dirty="0">
              <a:solidFill>
                <a:schemeClr val="bg1"/>
              </a:solidFill>
            </a:endParaRPr>
          </a:p>
        </p:txBody>
      </p:sp>
      <p:pic>
        <p:nvPicPr>
          <p:cNvPr id="7" name="Picture 6" descr="SQLBItsNewLogo large.png"/>
          <p:cNvPicPr>
            <a:picLocks noChangeAspect="1"/>
          </p:cNvPicPr>
          <p:nvPr/>
        </p:nvPicPr>
        <p:blipFill>
          <a:blip r:embed="rId3" cstate="print"/>
          <a:stretch>
            <a:fillRect/>
          </a:stretch>
        </p:blipFill>
        <p:spPr>
          <a:xfrm>
            <a:off x="3491880" y="6237312"/>
            <a:ext cx="1584175" cy="538554"/>
          </a:xfrm>
          <a:prstGeom prst="rect">
            <a:avLst/>
          </a:prstGeom>
        </p:spPr>
      </p:pic>
      <p:sp>
        <p:nvSpPr>
          <p:cNvPr id="9" name="Segnaposto contenuto 7"/>
          <p:cNvSpPr txBox="1">
            <a:spLocks/>
          </p:cNvSpPr>
          <p:nvPr/>
        </p:nvSpPr>
        <p:spPr>
          <a:xfrm>
            <a:off x="609600" y="1752600"/>
            <a:ext cx="8229600" cy="4525963"/>
          </a:xfrm>
          <a:prstGeom prst="rect">
            <a:avLst/>
          </a:prstGeom>
        </p:spPr>
        <p:txBody>
          <a:bodyPr vert="horz" lIns="91440" tIns="45720" rIns="91440" bIns="45720" rtlCol="0">
            <a:normAutofit/>
          </a:bodyPr>
          <a:lstStyle/>
          <a:p>
            <a:pPr marL="342900" lvl="0" indent="-342900" algn="ctr">
              <a:spcBef>
                <a:spcPct val="20000"/>
              </a:spcBef>
            </a:pPr>
            <a:r>
              <a:rPr lang="en-GB" sz="3200" dirty="0" smtClean="0"/>
              <a:t>A really good coffee</a:t>
            </a:r>
          </a:p>
        </p:txBody>
      </p:sp>
      <p:pic>
        <p:nvPicPr>
          <p:cNvPr id="10" name="Picture 9" descr="peppina004.gif"/>
          <p:cNvPicPr>
            <a:picLocks noChangeAspect="1"/>
          </p:cNvPicPr>
          <p:nvPr/>
        </p:nvPicPr>
        <p:blipFill>
          <a:blip r:embed="rId4" cstate="print"/>
          <a:stretch>
            <a:fillRect/>
          </a:stretch>
        </p:blipFill>
        <p:spPr>
          <a:xfrm>
            <a:off x="3347864" y="2348880"/>
            <a:ext cx="1905000" cy="2486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it-IT" dirty="0" smtClean="0"/>
              <a:t>Do </a:t>
            </a:r>
            <a:r>
              <a:rPr lang="it-IT" dirty="0" err="1" smtClean="0"/>
              <a:t>we</a:t>
            </a:r>
            <a:r>
              <a:rPr lang="it-IT" dirty="0" smtClean="0"/>
              <a:t> </a:t>
            </a:r>
            <a:r>
              <a:rPr lang="it-IT" dirty="0" err="1" smtClean="0"/>
              <a:t>need</a:t>
            </a:r>
            <a:r>
              <a:rPr lang="it-IT" dirty="0" smtClean="0"/>
              <a:t> </a:t>
            </a:r>
            <a:r>
              <a:rPr lang="it-IT" dirty="0" err="1" smtClean="0"/>
              <a:t>actually</a:t>
            </a:r>
            <a:r>
              <a:rPr lang="it-IT" dirty="0" smtClean="0"/>
              <a:t> a </a:t>
            </a:r>
            <a:r>
              <a:rPr lang="it-IT" dirty="0" err="1" smtClean="0"/>
              <a:t>daily</a:t>
            </a:r>
            <a:r>
              <a:rPr lang="it-IT" dirty="0" smtClean="0"/>
              <a:t> checklist?</a:t>
            </a:r>
          </a:p>
          <a:p>
            <a:pPr lvl="1"/>
            <a:r>
              <a:rPr lang="it-IT" dirty="0" smtClean="0"/>
              <a:t>An </a:t>
            </a:r>
            <a:r>
              <a:rPr lang="it-IT" dirty="0" err="1" smtClean="0"/>
              <a:t>answer</a:t>
            </a:r>
            <a:endParaRPr lang="it-IT" dirty="0" smtClean="0"/>
          </a:p>
          <a:p>
            <a:r>
              <a:rPr lang="it-IT" dirty="0" err="1" smtClean="0"/>
              <a:t>My</a:t>
            </a:r>
            <a:r>
              <a:rPr lang="it-IT" dirty="0" smtClean="0"/>
              <a:t> best </a:t>
            </a:r>
            <a:r>
              <a:rPr lang="it-IT" dirty="0" err="1" smtClean="0"/>
              <a:t>friends</a:t>
            </a:r>
            <a:r>
              <a:rPr lang="it-IT" dirty="0" smtClean="0"/>
              <a:t> </a:t>
            </a:r>
            <a:r>
              <a:rPr lang="it-IT" dirty="0" err="1" smtClean="0"/>
              <a:t>that</a:t>
            </a:r>
            <a:r>
              <a:rPr lang="it-IT" dirty="0" smtClean="0"/>
              <a:t> help me </a:t>
            </a:r>
            <a:r>
              <a:rPr lang="it-IT" dirty="0" err="1" smtClean="0"/>
              <a:t>to</a:t>
            </a:r>
            <a:r>
              <a:rPr lang="it-IT" dirty="0" smtClean="0"/>
              <a:t> do </a:t>
            </a:r>
            <a:r>
              <a:rPr lang="it-IT" dirty="0" err="1" smtClean="0"/>
              <a:t>this</a:t>
            </a:r>
            <a:r>
              <a:rPr lang="it-IT" dirty="0" smtClean="0"/>
              <a:t> </a:t>
            </a:r>
            <a:r>
              <a:rPr lang="it-IT" dirty="0" err="1" smtClean="0"/>
              <a:t>boring</a:t>
            </a:r>
            <a:r>
              <a:rPr lang="it-IT" dirty="0" smtClean="0"/>
              <a:t> job</a:t>
            </a:r>
          </a:p>
          <a:p>
            <a:pPr lvl="1"/>
            <a:r>
              <a:rPr lang="it-IT" dirty="0" smtClean="0"/>
              <a:t>In </a:t>
            </a:r>
            <a:r>
              <a:rPr lang="it-IT" dirty="0" err="1" smtClean="0"/>
              <a:t>theory</a:t>
            </a:r>
            <a:r>
              <a:rPr lang="it-IT" dirty="0" smtClean="0"/>
              <a:t>: </a:t>
            </a:r>
            <a:r>
              <a:rPr lang="it-IT" dirty="0" err="1" smtClean="0"/>
              <a:t>logging</a:t>
            </a:r>
            <a:r>
              <a:rPr lang="it-IT" dirty="0" smtClean="0"/>
              <a:t> </a:t>
            </a:r>
            <a:r>
              <a:rPr lang="it-IT" dirty="0" err="1" smtClean="0"/>
              <a:t>everytime</a:t>
            </a:r>
            <a:r>
              <a:rPr lang="it-IT" dirty="0" smtClean="0"/>
              <a:t> </a:t>
            </a:r>
          </a:p>
          <a:p>
            <a:pPr lvl="1"/>
            <a:r>
              <a:rPr lang="it-IT" dirty="0" smtClean="0"/>
              <a:t>In </a:t>
            </a:r>
            <a:r>
              <a:rPr lang="it-IT" dirty="0" err="1" smtClean="0"/>
              <a:t>practice</a:t>
            </a:r>
            <a:r>
              <a:rPr lang="it-IT" dirty="0" smtClean="0"/>
              <a:t>: T-SQL </a:t>
            </a:r>
            <a:r>
              <a:rPr lang="it-IT" dirty="0" err="1" smtClean="0"/>
              <a:t>based</a:t>
            </a:r>
            <a:r>
              <a:rPr lang="it-IT" dirty="0" smtClean="0"/>
              <a:t> free </a:t>
            </a:r>
            <a:r>
              <a:rPr lang="it-IT" dirty="0" err="1" smtClean="0"/>
              <a:t>solutions</a:t>
            </a:r>
            <a:endParaRPr lang="it-IT" dirty="0" smtClean="0"/>
          </a:p>
          <a:p>
            <a:r>
              <a:rPr lang="it-IT" dirty="0" err="1" smtClean="0"/>
              <a:t>My</a:t>
            </a:r>
            <a:r>
              <a:rPr lang="it-IT" dirty="0" smtClean="0"/>
              <a:t> Top 10 </a:t>
            </a:r>
            <a:r>
              <a:rPr lang="it-IT" dirty="0" err="1" smtClean="0"/>
              <a:t>daily</a:t>
            </a:r>
            <a:r>
              <a:rPr lang="it-IT" dirty="0" smtClean="0"/>
              <a:t> </a:t>
            </a:r>
            <a:r>
              <a:rPr lang="it-IT" dirty="0" err="1" smtClean="0"/>
              <a:t>check</a:t>
            </a:r>
            <a:r>
              <a:rPr lang="it-IT" dirty="0" smtClean="0"/>
              <a:t> </a:t>
            </a:r>
            <a:r>
              <a:rPr lang="it-IT" dirty="0" err="1" smtClean="0"/>
              <a:t>list</a:t>
            </a:r>
            <a:endParaRPr lang="it-IT" dirty="0" smtClean="0"/>
          </a:p>
          <a:p>
            <a:pPr lvl="1"/>
            <a:r>
              <a:rPr lang="it-IT" dirty="0" err="1" smtClean="0"/>
              <a:t>This</a:t>
            </a:r>
            <a:r>
              <a:rPr lang="it-IT" dirty="0" smtClean="0"/>
              <a:t> </a:t>
            </a:r>
            <a:r>
              <a:rPr lang="it-IT" dirty="0" err="1" smtClean="0"/>
              <a:t>is</a:t>
            </a:r>
            <a:r>
              <a:rPr lang="it-IT" dirty="0" smtClean="0"/>
              <a:t> the “in </a:t>
            </a:r>
            <a:r>
              <a:rPr lang="it-IT" dirty="0" err="1" smtClean="0"/>
              <a:t>my</a:t>
            </a:r>
            <a:r>
              <a:rPr lang="it-IT" dirty="0" smtClean="0"/>
              <a:t> </a:t>
            </a:r>
            <a:r>
              <a:rPr lang="it-IT" dirty="0" err="1" smtClean="0"/>
              <a:t>view</a:t>
            </a:r>
            <a:r>
              <a:rPr lang="it-IT" dirty="0" smtClean="0"/>
              <a:t>” </a:t>
            </a:r>
            <a:r>
              <a:rPr lang="it-IT" dirty="0" err="1" smtClean="0"/>
              <a:t>check</a:t>
            </a:r>
            <a:r>
              <a:rPr lang="it-IT" dirty="0" smtClean="0"/>
              <a:t> </a:t>
            </a:r>
            <a:r>
              <a:rPr lang="it-IT" dirty="0" err="1" smtClean="0"/>
              <a:t>list</a:t>
            </a:r>
            <a:endParaRPr lang="it-IT" dirty="0" smtClean="0"/>
          </a:p>
          <a:p>
            <a:pPr lvl="1"/>
            <a:r>
              <a:rPr lang="it-IT" dirty="0" err="1" smtClean="0"/>
              <a:t>Pheraps</a:t>
            </a:r>
            <a:r>
              <a:rPr lang="it-IT" dirty="0" smtClean="0"/>
              <a:t> 10 </a:t>
            </a:r>
            <a:r>
              <a:rPr lang="it-IT" dirty="0" err="1" smtClean="0"/>
              <a:t>checks</a:t>
            </a:r>
            <a:r>
              <a:rPr lang="it-IT" dirty="0" smtClean="0"/>
              <a:t> are </a:t>
            </a:r>
            <a:r>
              <a:rPr lang="it-IT" dirty="0" err="1" smtClean="0"/>
              <a:t>not</a:t>
            </a:r>
            <a:r>
              <a:rPr lang="it-IT" dirty="0" smtClean="0"/>
              <a:t> </a:t>
            </a:r>
            <a:r>
              <a:rPr lang="it-IT" dirty="0" err="1" smtClean="0"/>
              <a:t>enough</a:t>
            </a:r>
            <a:r>
              <a:rPr lang="it-IT" dirty="0" smtClean="0"/>
              <a:t> in the </a:t>
            </a:r>
            <a:r>
              <a:rPr lang="it-IT" dirty="0" err="1" smtClean="0"/>
              <a:t>real</a:t>
            </a:r>
            <a:r>
              <a:rPr lang="it-IT" dirty="0" smtClean="0"/>
              <a:t> world</a:t>
            </a:r>
          </a:p>
          <a:p>
            <a:pPr lvl="1"/>
            <a:r>
              <a:rPr lang="it-IT" dirty="0" err="1" smtClean="0"/>
              <a:t>but</a:t>
            </a:r>
            <a:r>
              <a:rPr lang="it-IT" dirty="0" smtClean="0"/>
              <a:t> </a:t>
            </a:r>
            <a:r>
              <a:rPr lang="it-IT" dirty="0" err="1" smtClean="0"/>
              <a:t>too</a:t>
            </a:r>
            <a:r>
              <a:rPr lang="it-IT" dirty="0" smtClean="0"/>
              <a:t> </a:t>
            </a:r>
            <a:r>
              <a:rPr lang="it-IT" dirty="0" err="1" smtClean="0"/>
              <a:t>much</a:t>
            </a:r>
            <a:r>
              <a:rPr lang="it-IT" dirty="0" smtClean="0"/>
              <a:t> </a:t>
            </a:r>
            <a:r>
              <a:rPr lang="it-IT" dirty="0" err="1" smtClean="0"/>
              <a:t>for</a:t>
            </a:r>
            <a:r>
              <a:rPr lang="it-IT" dirty="0" smtClean="0"/>
              <a:t> </a:t>
            </a:r>
            <a:r>
              <a:rPr lang="it-IT" dirty="0" err="1" smtClean="0"/>
              <a:t>an</a:t>
            </a:r>
            <a:r>
              <a:rPr lang="it-IT" dirty="0" smtClean="0"/>
              <a:t> </a:t>
            </a:r>
            <a:r>
              <a:rPr lang="it-IT" dirty="0" err="1" smtClean="0"/>
              <a:t>hour</a:t>
            </a:r>
            <a:r>
              <a:rPr lang="it-IT" dirty="0" smtClean="0"/>
              <a:t> </a:t>
            </a:r>
            <a:r>
              <a:rPr lang="it-IT" dirty="0" err="1" smtClean="0"/>
              <a:t>of</a:t>
            </a:r>
            <a:r>
              <a:rPr lang="it-IT" dirty="0" smtClean="0"/>
              <a:t> </a:t>
            </a:r>
            <a:r>
              <a:rPr lang="it-IT" dirty="0" err="1" smtClean="0"/>
              <a:t>speech</a:t>
            </a:r>
            <a:r>
              <a:rPr lang="it-IT" dirty="0" smtClean="0"/>
              <a:t> </a:t>
            </a:r>
            <a:r>
              <a:rPr lang="it-IT" dirty="0" smtClean="0">
                <a:sym typeface="Wingdings" pitchFamily="2" charset="2"/>
              </a:rPr>
              <a:t></a:t>
            </a:r>
            <a:endParaRPr lang="it-IT" dirty="0" smtClean="0"/>
          </a:p>
          <a:p>
            <a:pPr lvl="1"/>
            <a:endParaRPr lang="it-IT" dirty="0" smtClean="0"/>
          </a:p>
          <a:p>
            <a:endParaRPr lang="it-IT" dirty="0" smtClean="0"/>
          </a:p>
          <a:p>
            <a:endParaRPr lang="it-IT" dirty="0" smtClean="0"/>
          </a:p>
          <a:p>
            <a:pPr lvl="1"/>
            <a:endParaRPr lang="it-IT" dirty="0" smtClean="0"/>
          </a:p>
          <a:p>
            <a:pPr lvl="1"/>
            <a:endParaRPr lang="it-IT" dirty="0" smtClean="0"/>
          </a:p>
          <a:p>
            <a:pPr lvl="1"/>
            <a:endParaRPr lang="it-IT" dirty="0" smtClean="0"/>
          </a:p>
        </p:txBody>
      </p:sp>
      <p:sp>
        <p:nvSpPr>
          <p:cNvPr id="5" name="Rettangolo 4"/>
          <p:cNvSpPr/>
          <p:nvPr/>
        </p:nvSpPr>
        <p:spPr>
          <a:xfrm>
            <a:off x="0" y="0"/>
            <a:ext cx="9144000" cy="980728"/>
          </a:xfrm>
          <a:prstGeom prst="rect">
            <a:avLst/>
          </a:prstGeom>
          <a:solidFill>
            <a:schemeClr val="accent2"/>
          </a:solidFill>
          <a:ln w="2540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a:p>
        </p:txBody>
      </p:sp>
      <p:sp>
        <p:nvSpPr>
          <p:cNvPr id="6" name="Title 1"/>
          <p:cNvSpPr>
            <a:spLocks noGrp="1"/>
          </p:cNvSpPr>
          <p:nvPr>
            <p:ph type="title"/>
          </p:nvPr>
        </p:nvSpPr>
        <p:spPr>
          <a:xfrm>
            <a:off x="395536" y="0"/>
            <a:ext cx="8229600" cy="1143000"/>
          </a:xfrm>
        </p:spPr>
        <p:txBody>
          <a:bodyPr/>
          <a:lstStyle/>
          <a:p>
            <a:pPr algn="l"/>
            <a:r>
              <a:rPr lang="en-US" dirty="0" smtClean="0">
                <a:solidFill>
                  <a:schemeClr val="bg1"/>
                </a:solidFill>
              </a:rPr>
              <a:t>Agenda</a:t>
            </a:r>
            <a:endParaRPr lang="en-US" dirty="0">
              <a:solidFill>
                <a:schemeClr val="bg1"/>
              </a:solidFill>
            </a:endParaRPr>
          </a:p>
        </p:txBody>
      </p:sp>
      <p:pic>
        <p:nvPicPr>
          <p:cNvPr id="8" name="Picture 7" descr="SQLBItsNewLogo large.png"/>
          <p:cNvPicPr>
            <a:picLocks noChangeAspect="1"/>
          </p:cNvPicPr>
          <p:nvPr/>
        </p:nvPicPr>
        <p:blipFill>
          <a:blip r:embed="rId3" cstate="print"/>
          <a:stretch>
            <a:fillRect/>
          </a:stretch>
        </p:blipFill>
        <p:spPr>
          <a:xfrm>
            <a:off x="3491880" y="6237312"/>
            <a:ext cx="1584175" cy="5385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it-IT" dirty="0" err="1" smtClean="0"/>
              <a:t>We</a:t>
            </a:r>
            <a:r>
              <a:rPr lang="it-IT" dirty="0" smtClean="0"/>
              <a:t> can</a:t>
            </a:r>
          </a:p>
          <a:p>
            <a:pPr lvl="1"/>
            <a:r>
              <a:rPr lang="it-IT" dirty="0" err="1" smtClean="0"/>
              <a:t>Build</a:t>
            </a:r>
            <a:r>
              <a:rPr lang="it-IT" dirty="0" smtClean="0"/>
              <a:t> </a:t>
            </a:r>
            <a:r>
              <a:rPr lang="it-IT" dirty="0" err="1" smtClean="0"/>
              <a:t>our</a:t>
            </a:r>
            <a:r>
              <a:rPr lang="it-IT" dirty="0" smtClean="0"/>
              <a:t> checklist</a:t>
            </a:r>
          </a:p>
          <a:p>
            <a:pPr lvl="1"/>
            <a:r>
              <a:rPr lang="it-IT" dirty="0" smtClean="0"/>
              <a:t>Do </a:t>
            </a:r>
            <a:r>
              <a:rPr lang="it-IT" dirty="0" err="1" smtClean="0"/>
              <a:t>our</a:t>
            </a:r>
            <a:r>
              <a:rPr lang="it-IT" dirty="0" smtClean="0"/>
              <a:t> </a:t>
            </a:r>
            <a:r>
              <a:rPr lang="it-IT" dirty="0" err="1" smtClean="0"/>
              <a:t>checks</a:t>
            </a:r>
            <a:r>
              <a:rPr lang="it-IT" dirty="0" smtClean="0"/>
              <a:t> </a:t>
            </a:r>
            <a:r>
              <a:rPr lang="it-IT" dirty="0" err="1" smtClean="0"/>
              <a:t>using</a:t>
            </a:r>
            <a:r>
              <a:rPr lang="it-IT" dirty="0" smtClean="0"/>
              <a:t> T-SQL </a:t>
            </a:r>
            <a:r>
              <a:rPr lang="it-IT" dirty="0" err="1" smtClean="0"/>
              <a:t>only</a:t>
            </a:r>
            <a:endParaRPr lang="it-IT" dirty="0" smtClean="0"/>
          </a:p>
          <a:p>
            <a:pPr lvl="1"/>
            <a:r>
              <a:rPr lang="it-IT" dirty="0" err="1" smtClean="0"/>
              <a:t>Collect</a:t>
            </a:r>
            <a:r>
              <a:rPr lang="it-IT" dirty="0" smtClean="0"/>
              <a:t> information </a:t>
            </a:r>
            <a:r>
              <a:rPr lang="it-IT" dirty="0" err="1" smtClean="0"/>
              <a:t>to</a:t>
            </a:r>
            <a:r>
              <a:rPr lang="it-IT" dirty="0" smtClean="0"/>
              <a:t> </a:t>
            </a:r>
            <a:r>
              <a:rPr lang="it-IT" dirty="0" err="1" smtClean="0"/>
              <a:t>analyze</a:t>
            </a:r>
            <a:r>
              <a:rPr lang="it-IT" dirty="0" smtClean="0"/>
              <a:t> </a:t>
            </a:r>
            <a:r>
              <a:rPr lang="it-IT" dirty="0" err="1" smtClean="0"/>
              <a:t>after</a:t>
            </a:r>
            <a:endParaRPr lang="it-IT" dirty="0" smtClean="0"/>
          </a:p>
          <a:p>
            <a:pPr lvl="1"/>
            <a:r>
              <a:rPr lang="it-IT" dirty="0" err="1" smtClean="0"/>
              <a:t>Use</a:t>
            </a:r>
            <a:r>
              <a:rPr lang="it-IT" dirty="0" smtClean="0"/>
              <a:t> free T-SQL </a:t>
            </a:r>
            <a:r>
              <a:rPr lang="it-IT" dirty="0" err="1" smtClean="0"/>
              <a:t>based</a:t>
            </a:r>
            <a:r>
              <a:rPr lang="it-IT" dirty="0" smtClean="0"/>
              <a:t> </a:t>
            </a:r>
            <a:r>
              <a:rPr lang="it-IT" dirty="0" err="1" smtClean="0"/>
              <a:t>solutions</a:t>
            </a:r>
            <a:endParaRPr lang="it-IT" dirty="0" smtClean="0"/>
          </a:p>
          <a:p>
            <a:pPr lvl="1"/>
            <a:r>
              <a:rPr lang="it-IT" dirty="0" err="1" smtClean="0"/>
              <a:t>Perhaps</a:t>
            </a:r>
            <a:r>
              <a:rPr lang="it-IT" dirty="0" smtClean="0"/>
              <a:t>, a </a:t>
            </a:r>
            <a:r>
              <a:rPr lang="it-IT" dirty="0" err="1" smtClean="0"/>
              <a:t>starting</a:t>
            </a:r>
            <a:r>
              <a:rPr lang="it-IT" dirty="0" smtClean="0"/>
              <a:t> </a:t>
            </a:r>
            <a:r>
              <a:rPr lang="it-IT" dirty="0" err="1" smtClean="0"/>
              <a:t>point</a:t>
            </a:r>
            <a:r>
              <a:rPr lang="it-IT" dirty="0" smtClean="0"/>
              <a:t> </a:t>
            </a:r>
            <a:r>
              <a:rPr lang="it-IT" dirty="0" err="1" smtClean="0"/>
              <a:t>to</a:t>
            </a:r>
            <a:r>
              <a:rPr lang="it-IT" dirty="0" smtClean="0"/>
              <a:t> monitor the system</a:t>
            </a:r>
          </a:p>
          <a:p>
            <a:pPr lvl="1"/>
            <a:endParaRPr lang="it-IT" dirty="0" smtClean="0"/>
          </a:p>
          <a:p>
            <a:pPr lvl="1"/>
            <a:endParaRPr lang="it-IT" dirty="0" smtClean="0"/>
          </a:p>
        </p:txBody>
      </p:sp>
      <p:sp>
        <p:nvSpPr>
          <p:cNvPr id="5" name="Rettangolo 4"/>
          <p:cNvSpPr/>
          <p:nvPr/>
        </p:nvSpPr>
        <p:spPr>
          <a:xfrm>
            <a:off x="0" y="0"/>
            <a:ext cx="9144000" cy="980728"/>
          </a:xfrm>
          <a:prstGeom prst="rect">
            <a:avLst/>
          </a:prstGeom>
          <a:solidFill>
            <a:schemeClr val="accent2"/>
          </a:solidFill>
          <a:ln w="2540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itle 1"/>
          <p:cNvSpPr>
            <a:spLocks noGrp="1"/>
          </p:cNvSpPr>
          <p:nvPr>
            <p:ph type="title"/>
          </p:nvPr>
        </p:nvSpPr>
        <p:spPr>
          <a:xfrm>
            <a:off x="395536" y="0"/>
            <a:ext cx="8229600" cy="1143000"/>
          </a:xfrm>
        </p:spPr>
        <p:txBody>
          <a:bodyPr>
            <a:normAutofit/>
          </a:bodyPr>
          <a:lstStyle/>
          <a:p>
            <a:pPr algn="l"/>
            <a:r>
              <a:rPr lang="it-IT" dirty="0" err="1" smtClean="0">
                <a:solidFill>
                  <a:schemeClr val="bg1"/>
                </a:solidFill>
              </a:rPr>
              <a:t>Conclusions</a:t>
            </a:r>
            <a:endParaRPr lang="en-US" dirty="0">
              <a:solidFill>
                <a:schemeClr val="bg1"/>
              </a:solidFill>
            </a:endParaRPr>
          </a:p>
        </p:txBody>
      </p:sp>
      <p:pic>
        <p:nvPicPr>
          <p:cNvPr id="8" name="Picture 7" descr="SQLBItsNewLogo large.png"/>
          <p:cNvPicPr>
            <a:picLocks noChangeAspect="1"/>
          </p:cNvPicPr>
          <p:nvPr/>
        </p:nvPicPr>
        <p:blipFill>
          <a:blip r:embed="rId3" cstate="print"/>
          <a:stretch>
            <a:fillRect/>
          </a:stretch>
        </p:blipFill>
        <p:spPr>
          <a:xfrm>
            <a:off x="3491880" y="6237312"/>
            <a:ext cx="1584175" cy="538554"/>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it-IT" sz="2000" dirty="0" smtClean="0"/>
              <a:t>SYS2 </a:t>
            </a:r>
            <a:r>
              <a:rPr lang="it-IT" sz="2000" dirty="0" err="1" smtClean="0"/>
              <a:t>DMVs</a:t>
            </a:r>
            <a:r>
              <a:rPr lang="it-IT" sz="2000" dirty="0" smtClean="0"/>
              <a:t> (</a:t>
            </a:r>
            <a:r>
              <a:rPr lang="it-IT" sz="2000" dirty="0" err="1" smtClean="0"/>
              <a:t>by</a:t>
            </a:r>
            <a:r>
              <a:rPr lang="it-IT" sz="2000" dirty="0" smtClean="0"/>
              <a:t> Davide Mauri)</a:t>
            </a:r>
          </a:p>
          <a:p>
            <a:pPr lvl="1"/>
            <a:r>
              <a:rPr lang="it-IT" sz="2000" dirty="0" smtClean="0">
                <a:hlinkClick r:id="rId3"/>
              </a:rPr>
              <a:t>http://sys2dmvs.codeplex.com/</a:t>
            </a:r>
            <a:endParaRPr lang="it-IT" sz="2000" dirty="0" smtClean="0"/>
          </a:p>
          <a:p>
            <a:r>
              <a:rPr lang="fr-FR" sz="2000" dirty="0" smtClean="0"/>
              <a:t>SQL Maintenance Solution (by Ola </a:t>
            </a:r>
            <a:r>
              <a:rPr lang="fr-FR" sz="2000" dirty="0" err="1" smtClean="0"/>
              <a:t>Hallengren</a:t>
            </a:r>
            <a:r>
              <a:rPr lang="fr-FR" sz="2000" dirty="0" smtClean="0"/>
              <a:t>)</a:t>
            </a:r>
          </a:p>
          <a:p>
            <a:pPr lvl="1"/>
            <a:r>
              <a:rPr lang="it-IT" sz="2000" dirty="0" smtClean="0">
                <a:hlinkClick r:id="rId4"/>
              </a:rPr>
              <a:t>http://ola.hallengren.com/</a:t>
            </a:r>
            <a:endParaRPr lang="en-US" sz="2000" dirty="0" smtClean="0"/>
          </a:p>
          <a:p>
            <a:r>
              <a:rPr lang="en-US" sz="2000" dirty="0" smtClean="0"/>
              <a:t>DBCC CHECKDB for Very Large Databases (by David Paul Giroux)</a:t>
            </a:r>
          </a:p>
          <a:p>
            <a:pPr lvl="1"/>
            <a:r>
              <a:rPr lang="it-IT" sz="2000" dirty="0" smtClean="0">
                <a:hlinkClick r:id="rId5"/>
              </a:rPr>
              <a:t>http://www.sqlmag.com/</a:t>
            </a:r>
            <a:r>
              <a:rPr lang="it-IT" sz="2000" dirty="0" err="1" smtClean="0">
                <a:hlinkClick r:id="rId5"/>
              </a:rPr>
              <a:t>article</a:t>
            </a:r>
            <a:r>
              <a:rPr lang="it-IT" sz="2000" dirty="0" smtClean="0">
                <a:hlinkClick r:id="rId5"/>
              </a:rPr>
              <a:t>/tsql3/</a:t>
            </a:r>
            <a:r>
              <a:rPr lang="it-IT" sz="2000" dirty="0" err="1" smtClean="0">
                <a:hlinkClick r:id="rId5"/>
              </a:rPr>
              <a:t>dbcc-checkdb-for-very-large-databases</a:t>
            </a:r>
            <a:endParaRPr lang="it-IT" sz="2000" dirty="0" smtClean="0"/>
          </a:p>
          <a:p>
            <a:r>
              <a:rPr lang="it-IT" sz="2000" dirty="0" smtClean="0"/>
              <a:t>Photos (by Carmelo Eramo)</a:t>
            </a:r>
          </a:p>
          <a:p>
            <a:pPr lvl="1"/>
            <a:r>
              <a:rPr lang="it-IT" sz="1600" dirty="0" smtClean="0">
                <a:hlinkClick r:id="rId6"/>
              </a:rPr>
              <a:t>http://10dicembre.500px.com</a:t>
            </a:r>
            <a:endParaRPr lang="it-IT" sz="1600" dirty="0" smtClean="0"/>
          </a:p>
          <a:p>
            <a:pPr lvl="1">
              <a:buNone/>
            </a:pPr>
            <a:endParaRPr lang="it-IT" sz="1600" dirty="0" smtClean="0"/>
          </a:p>
          <a:p>
            <a:pPr lvl="1"/>
            <a:endParaRPr lang="it-IT" dirty="0" smtClean="0"/>
          </a:p>
          <a:p>
            <a:pPr lvl="1"/>
            <a:endParaRPr lang="it-IT" dirty="0" smtClean="0"/>
          </a:p>
        </p:txBody>
      </p:sp>
      <p:sp>
        <p:nvSpPr>
          <p:cNvPr id="5" name="Rettangolo 4"/>
          <p:cNvSpPr/>
          <p:nvPr/>
        </p:nvSpPr>
        <p:spPr>
          <a:xfrm>
            <a:off x="0" y="0"/>
            <a:ext cx="9144000" cy="980728"/>
          </a:xfrm>
          <a:prstGeom prst="rect">
            <a:avLst/>
          </a:prstGeom>
          <a:solidFill>
            <a:schemeClr val="accent2"/>
          </a:solidFill>
          <a:ln w="2540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itle 1"/>
          <p:cNvSpPr>
            <a:spLocks noGrp="1"/>
          </p:cNvSpPr>
          <p:nvPr>
            <p:ph type="title"/>
          </p:nvPr>
        </p:nvSpPr>
        <p:spPr>
          <a:xfrm>
            <a:off x="395536" y="0"/>
            <a:ext cx="8229600" cy="1143000"/>
          </a:xfrm>
        </p:spPr>
        <p:txBody>
          <a:bodyPr>
            <a:normAutofit/>
          </a:bodyPr>
          <a:lstStyle/>
          <a:p>
            <a:pPr algn="l"/>
            <a:r>
              <a:rPr lang="it-IT" dirty="0" err="1" smtClean="0">
                <a:solidFill>
                  <a:schemeClr val="bg1"/>
                </a:solidFill>
              </a:rPr>
              <a:t>References</a:t>
            </a:r>
            <a:endParaRPr lang="en-US" dirty="0">
              <a:solidFill>
                <a:schemeClr val="bg1"/>
              </a:solidFill>
            </a:endParaRPr>
          </a:p>
        </p:txBody>
      </p:sp>
      <p:pic>
        <p:nvPicPr>
          <p:cNvPr id="8" name="Picture 7" descr="SQLBItsNewLogo large.png"/>
          <p:cNvPicPr>
            <a:picLocks noChangeAspect="1"/>
          </p:cNvPicPr>
          <p:nvPr/>
        </p:nvPicPr>
        <p:blipFill>
          <a:blip r:embed="rId7" cstate="print"/>
          <a:stretch>
            <a:fillRect/>
          </a:stretch>
        </p:blipFill>
        <p:spPr>
          <a:xfrm>
            <a:off x="3491880" y="6237312"/>
            <a:ext cx="1584175" cy="538554"/>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it-IT" sz="2200" dirty="0" err="1" smtClean="0"/>
              <a:t>Keep</a:t>
            </a:r>
            <a:r>
              <a:rPr lang="it-IT" sz="2200" dirty="0" smtClean="0"/>
              <a:t> in </a:t>
            </a:r>
            <a:r>
              <a:rPr lang="it-IT" sz="2200" dirty="0" err="1" smtClean="0"/>
              <a:t>touch</a:t>
            </a:r>
            <a:endParaRPr lang="it-IT" sz="2200" dirty="0" smtClean="0"/>
          </a:p>
          <a:p>
            <a:pPr lvl="1"/>
            <a:r>
              <a:rPr lang="it-IT" sz="2200" dirty="0" err="1" smtClean="0"/>
              <a:t>Email</a:t>
            </a:r>
            <a:endParaRPr lang="it-IT" sz="2200" dirty="0" smtClean="0"/>
          </a:p>
          <a:p>
            <a:pPr lvl="2"/>
            <a:r>
              <a:rPr lang="it-IT" sz="2200" dirty="0" smtClean="0">
                <a:hlinkClick r:id="rId3"/>
              </a:rPr>
              <a:t>francescoquaratino@gmail.com</a:t>
            </a:r>
            <a:endParaRPr lang="it-IT" sz="2200" dirty="0" smtClean="0"/>
          </a:p>
          <a:p>
            <a:pPr lvl="1"/>
            <a:r>
              <a:rPr lang="it-IT" sz="2200" dirty="0" smtClean="0"/>
              <a:t>WebSite </a:t>
            </a:r>
          </a:p>
          <a:p>
            <a:pPr lvl="2"/>
            <a:r>
              <a:rPr lang="it-IT" sz="2200" dirty="0" smtClean="0">
                <a:hlinkClick r:id="rId4"/>
              </a:rPr>
              <a:t>https://sites.google.com/site/francescoquaratino</a:t>
            </a:r>
            <a:endParaRPr lang="it-IT" sz="2200" dirty="0" smtClean="0"/>
          </a:p>
          <a:p>
            <a:pPr lvl="1"/>
            <a:r>
              <a:rPr lang="it-IT" sz="2200" dirty="0" smtClean="0"/>
              <a:t>Blog</a:t>
            </a:r>
          </a:p>
          <a:p>
            <a:pPr lvl="2"/>
            <a:r>
              <a:rPr lang="it-IT" sz="2200" dirty="0" smtClean="0">
                <a:hlinkClick r:id="rId5"/>
              </a:rPr>
              <a:t>http://community.ugiss.org/blogs/sgainz</a:t>
            </a:r>
            <a:endParaRPr lang="it-IT" sz="2200" dirty="0" smtClean="0"/>
          </a:p>
          <a:p>
            <a:pPr lvl="1"/>
            <a:r>
              <a:rPr lang="it-IT" sz="2200" dirty="0" smtClean="0"/>
              <a:t>Twitter </a:t>
            </a:r>
          </a:p>
          <a:p>
            <a:pPr lvl="2"/>
            <a:r>
              <a:rPr lang="it-IT" sz="2200" dirty="0" smtClean="0"/>
              <a:t>@fquaratino</a:t>
            </a:r>
          </a:p>
          <a:p>
            <a:pPr lvl="1">
              <a:buNone/>
            </a:pPr>
            <a:endParaRPr lang="it-IT" dirty="0" smtClean="0"/>
          </a:p>
          <a:p>
            <a:endParaRPr lang="it-IT" dirty="0" smtClean="0"/>
          </a:p>
        </p:txBody>
      </p:sp>
      <p:sp>
        <p:nvSpPr>
          <p:cNvPr id="5" name="Rettangolo 4"/>
          <p:cNvSpPr/>
          <p:nvPr/>
        </p:nvSpPr>
        <p:spPr>
          <a:xfrm>
            <a:off x="0" y="0"/>
            <a:ext cx="9144000" cy="980728"/>
          </a:xfrm>
          <a:prstGeom prst="rect">
            <a:avLst/>
          </a:prstGeom>
          <a:solidFill>
            <a:schemeClr val="accent2"/>
          </a:solidFill>
          <a:ln w="2540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itle 1"/>
          <p:cNvSpPr>
            <a:spLocks noGrp="1"/>
          </p:cNvSpPr>
          <p:nvPr>
            <p:ph type="title"/>
          </p:nvPr>
        </p:nvSpPr>
        <p:spPr>
          <a:xfrm>
            <a:off x="395536" y="0"/>
            <a:ext cx="8229600" cy="1143000"/>
          </a:xfrm>
        </p:spPr>
        <p:txBody>
          <a:bodyPr>
            <a:normAutofit/>
          </a:bodyPr>
          <a:lstStyle/>
          <a:p>
            <a:pPr algn="l"/>
            <a:r>
              <a:rPr lang="en-US" dirty="0" smtClean="0">
                <a:solidFill>
                  <a:schemeClr val="bg1"/>
                </a:solidFill>
              </a:rPr>
              <a:t>SQL Bits October 2011 - Liverpool</a:t>
            </a:r>
            <a:endParaRPr lang="en-US" dirty="0">
              <a:solidFill>
                <a:schemeClr val="bg1"/>
              </a:solidFill>
            </a:endParaRPr>
          </a:p>
        </p:txBody>
      </p:sp>
      <p:pic>
        <p:nvPicPr>
          <p:cNvPr id="8" name="Picture 7" descr="SQLBItsNewLogo large.png"/>
          <p:cNvPicPr>
            <a:picLocks noChangeAspect="1"/>
          </p:cNvPicPr>
          <p:nvPr/>
        </p:nvPicPr>
        <p:blipFill>
          <a:blip r:embed="rId6" cstate="print"/>
          <a:stretch>
            <a:fillRect/>
          </a:stretch>
        </p:blipFill>
        <p:spPr>
          <a:xfrm>
            <a:off x="3635896" y="6237312"/>
            <a:ext cx="1584175" cy="5385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it-IT" sz="2200" dirty="0" smtClean="0"/>
              <a:t>Thanks!</a:t>
            </a:r>
          </a:p>
          <a:p>
            <a:pPr lvl="1" algn="ctr">
              <a:buNone/>
            </a:pPr>
            <a:r>
              <a:rPr lang="it-IT" dirty="0" smtClean="0"/>
              <a:t>BUON APPETITO!</a:t>
            </a:r>
          </a:p>
          <a:p>
            <a:endParaRPr lang="it-IT" dirty="0" smtClean="0"/>
          </a:p>
        </p:txBody>
      </p:sp>
      <p:sp>
        <p:nvSpPr>
          <p:cNvPr id="5" name="Rettangolo 4"/>
          <p:cNvSpPr/>
          <p:nvPr/>
        </p:nvSpPr>
        <p:spPr>
          <a:xfrm>
            <a:off x="0" y="0"/>
            <a:ext cx="9144000" cy="980728"/>
          </a:xfrm>
          <a:prstGeom prst="rect">
            <a:avLst/>
          </a:prstGeom>
          <a:solidFill>
            <a:schemeClr val="accent2"/>
          </a:solidFill>
          <a:ln w="2540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itle 1"/>
          <p:cNvSpPr>
            <a:spLocks noGrp="1"/>
          </p:cNvSpPr>
          <p:nvPr>
            <p:ph type="title"/>
          </p:nvPr>
        </p:nvSpPr>
        <p:spPr>
          <a:xfrm>
            <a:off x="395536" y="0"/>
            <a:ext cx="8229600" cy="1143000"/>
          </a:xfrm>
        </p:spPr>
        <p:txBody>
          <a:bodyPr>
            <a:normAutofit/>
          </a:bodyPr>
          <a:lstStyle/>
          <a:p>
            <a:pPr algn="l"/>
            <a:r>
              <a:rPr lang="en-US" dirty="0" smtClean="0">
                <a:solidFill>
                  <a:schemeClr val="bg1"/>
                </a:solidFill>
              </a:rPr>
              <a:t>SQL Bits October 2011 - Liverpool</a:t>
            </a:r>
            <a:endParaRPr lang="en-US" dirty="0">
              <a:solidFill>
                <a:schemeClr val="bg1"/>
              </a:solidFill>
            </a:endParaRPr>
          </a:p>
        </p:txBody>
      </p:sp>
      <p:pic>
        <p:nvPicPr>
          <p:cNvPr id="7" name="Picture 6" descr="guinness.jpg"/>
          <p:cNvPicPr>
            <a:picLocks noChangeAspect="1"/>
          </p:cNvPicPr>
          <p:nvPr/>
        </p:nvPicPr>
        <p:blipFill>
          <a:blip r:embed="rId3" cstate="print"/>
          <a:stretch>
            <a:fillRect/>
          </a:stretch>
        </p:blipFill>
        <p:spPr>
          <a:xfrm>
            <a:off x="2771800" y="2708920"/>
            <a:ext cx="3779912" cy="2521171"/>
          </a:xfrm>
          <a:prstGeom prst="rect">
            <a:avLst/>
          </a:prstGeom>
          <a:solidFill>
            <a:schemeClr val="accent1"/>
          </a:solidFill>
        </p:spPr>
      </p:pic>
      <p:pic>
        <p:nvPicPr>
          <p:cNvPr id="8" name="Picture 7" descr="SQLBItsNewLogo large.png"/>
          <p:cNvPicPr>
            <a:picLocks noChangeAspect="1"/>
          </p:cNvPicPr>
          <p:nvPr/>
        </p:nvPicPr>
        <p:blipFill>
          <a:blip r:embed="rId4" cstate="print"/>
          <a:stretch>
            <a:fillRect/>
          </a:stretch>
        </p:blipFill>
        <p:spPr>
          <a:xfrm>
            <a:off x="3635896" y="6237312"/>
            <a:ext cx="1584175" cy="5385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91264" cy="3340968"/>
          </a:xfrm>
        </p:spPr>
        <p:txBody>
          <a:bodyPr>
            <a:normAutofit/>
          </a:bodyPr>
          <a:lstStyle/>
          <a:p>
            <a:pPr>
              <a:buNone/>
            </a:pPr>
            <a:r>
              <a:rPr lang="it-IT" sz="2000" b="1" dirty="0" smtClean="0"/>
              <a:t>TBD-FUSION IO </a:t>
            </a:r>
            <a:r>
              <a:rPr lang="it-IT" sz="2000" dirty="0" smtClean="0"/>
              <a:t>(1:40 – 2:40)</a:t>
            </a:r>
          </a:p>
          <a:p>
            <a:pPr>
              <a:buNone/>
            </a:pPr>
            <a:r>
              <a:rPr lang="it-IT" sz="2000" i="1" dirty="0" smtClean="0"/>
              <a:t>	Fusion IO</a:t>
            </a:r>
          </a:p>
          <a:p>
            <a:pPr>
              <a:buNone/>
            </a:pPr>
            <a:r>
              <a:rPr lang="it-IT" sz="2000" b="1" dirty="0" smtClean="0"/>
              <a:t>Creating a Meta Data Driver SSIS Solution with Biml </a:t>
            </a:r>
            <a:r>
              <a:rPr lang="it-IT" sz="2000" dirty="0" smtClean="0"/>
              <a:t>(2:40 – 3:40)</a:t>
            </a:r>
          </a:p>
          <a:p>
            <a:pPr>
              <a:buNone/>
            </a:pPr>
            <a:r>
              <a:rPr lang="it-IT" sz="2000" i="1" dirty="0" smtClean="0"/>
              <a:t>	Marco Shreuder</a:t>
            </a:r>
          </a:p>
          <a:p>
            <a:pPr>
              <a:buNone/>
            </a:pPr>
            <a:r>
              <a:rPr lang="it-IT" sz="2000" b="1" dirty="0" smtClean="0"/>
              <a:t>T-SQL: Bad Habits to Kick </a:t>
            </a:r>
            <a:r>
              <a:rPr lang="it-IT" sz="2000" dirty="0" smtClean="0"/>
              <a:t>( 4:00 – 5:00)</a:t>
            </a:r>
          </a:p>
          <a:p>
            <a:pPr>
              <a:buNone/>
            </a:pPr>
            <a:r>
              <a:rPr lang="it-IT" sz="2000" i="1" dirty="0" smtClean="0"/>
              <a:t>	Aaron Bertrand</a:t>
            </a:r>
          </a:p>
          <a:p>
            <a:pPr>
              <a:buNone/>
            </a:pPr>
            <a:endParaRPr lang="it-IT" sz="2400" i="1" dirty="0" smtClean="0"/>
          </a:p>
        </p:txBody>
      </p:sp>
      <p:sp>
        <p:nvSpPr>
          <p:cNvPr id="5" name="Rettangolo 4"/>
          <p:cNvSpPr/>
          <p:nvPr/>
        </p:nvSpPr>
        <p:spPr>
          <a:xfrm>
            <a:off x="0" y="0"/>
            <a:ext cx="9144000" cy="980728"/>
          </a:xfrm>
          <a:prstGeom prst="rect">
            <a:avLst/>
          </a:prstGeom>
          <a:solidFill>
            <a:schemeClr val="accent2"/>
          </a:solidFill>
          <a:ln w="2540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itle 1"/>
          <p:cNvSpPr>
            <a:spLocks noGrp="1"/>
          </p:cNvSpPr>
          <p:nvPr>
            <p:ph type="title"/>
          </p:nvPr>
        </p:nvSpPr>
        <p:spPr>
          <a:xfrm>
            <a:off x="395536" y="0"/>
            <a:ext cx="8229600" cy="1143000"/>
          </a:xfrm>
        </p:spPr>
        <p:txBody>
          <a:bodyPr>
            <a:normAutofit/>
          </a:bodyPr>
          <a:lstStyle/>
          <a:p>
            <a:pPr algn="l"/>
            <a:r>
              <a:rPr lang="en-US" dirty="0" smtClean="0">
                <a:solidFill>
                  <a:schemeClr val="bg1"/>
                </a:solidFill>
              </a:rPr>
              <a:t>Coming up… in this room</a:t>
            </a:r>
            <a:endParaRPr lang="en-US" dirty="0">
              <a:solidFill>
                <a:schemeClr val="bg1"/>
              </a:solidFill>
            </a:endParaRPr>
          </a:p>
        </p:txBody>
      </p:sp>
      <p:pic>
        <p:nvPicPr>
          <p:cNvPr id="8" name="Picture 7" descr="SQLBItsNewLogo large.png"/>
          <p:cNvPicPr>
            <a:picLocks noChangeAspect="1"/>
          </p:cNvPicPr>
          <p:nvPr/>
        </p:nvPicPr>
        <p:blipFill>
          <a:blip r:embed="rId3" cstate="print"/>
          <a:stretch>
            <a:fillRect/>
          </a:stretch>
        </p:blipFill>
        <p:spPr>
          <a:xfrm>
            <a:off x="4460286" y="5013176"/>
            <a:ext cx="4360186" cy="1482281"/>
          </a:xfrm>
          <a:prstGeom prst="rect">
            <a:avLst/>
          </a:prstGeom>
        </p:spPr>
      </p:pic>
      <p:grpSp>
        <p:nvGrpSpPr>
          <p:cNvPr id="9" name="Group 8"/>
          <p:cNvGrpSpPr/>
          <p:nvPr/>
        </p:nvGrpSpPr>
        <p:grpSpPr>
          <a:xfrm>
            <a:off x="827584" y="5877272"/>
            <a:ext cx="3456384" cy="523220"/>
            <a:chOff x="467544" y="5517232"/>
            <a:chExt cx="3456384" cy="523220"/>
          </a:xfrm>
        </p:grpSpPr>
        <p:sp>
          <p:nvSpPr>
            <p:cNvPr id="10" name="Rounded Rectangle 9"/>
            <p:cNvSpPr/>
            <p:nvPr/>
          </p:nvSpPr>
          <p:spPr>
            <a:xfrm>
              <a:off x="467544" y="5517232"/>
              <a:ext cx="3456384"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1" name="Picture 10" descr="twitter_logo_header.png"/>
            <p:cNvPicPr>
              <a:picLocks noChangeAspect="1"/>
            </p:cNvPicPr>
            <p:nvPr/>
          </p:nvPicPr>
          <p:blipFill>
            <a:blip r:embed="rId4" cstate="print"/>
            <a:stretch>
              <a:fillRect/>
            </a:stretch>
          </p:blipFill>
          <p:spPr>
            <a:xfrm>
              <a:off x="575345" y="5589240"/>
              <a:ext cx="1476375" cy="342900"/>
            </a:xfrm>
            <a:prstGeom prst="rect">
              <a:avLst/>
            </a:prstGeom>
          </p:spPr>
        </p:pic>
        <p:sp>
          <p:nvSpPr>
            <p:cNvPr id="12" name="TextBox 11"/>
            <p:cNvSpPr txBox="1"/>
            <p:nvPr/>
          </p:nvSpPr>
          <p:spPr>
            <a:xfrm>
              <a:off x="2195736" y="5517232"/>
              <a:ext cx="1584176"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GB" dirty="0" smtClean="0">
                  <a:solidFill>
                    <a:schemeClr val="bg1"/>
                  </a:solidFill>
                </a:rPr>
                <a:t>#</a:t>
              </a:r>
              <a:r>
                <a:rPr lang="en-GB" sz="2800" dirty="0" smtClean="0">
                  <a:solidFill>
                    <a:schemeClr val="bg1"/>
                  </a:solidFill>
                </a:rPr>
                <a:t>SQLBITS</a:t>
              </a:r>
              <a:endParaRPr lang="en-GB" dirty="0" smtClean="0">
                <a:solidFill>
                  <a:schemeClr val="bg1"/>
                </a:solidFill>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0"/>
            <a:ext cx="9144000" cy="980728"/>
          </a:xfrm>
          <a:prstGeom prst="rect">
            <a:avLst/>
          </a:prstGeom>
          <a:solidFill>
            <a:schemeClr val="accent2"/>
          </a:solidFill>
          <a:ln w="2540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a:p>
        </p:txBody>
      </p:sp>
      <p:sp>
        <p:nvSpPr>
          <p:cNvPr id="6" name="Title 1"/>
          <p:cNvSpPr>
            <a:spLocks noGrp="1"/>
          </p:cNvSpPr>
          <p:nvPr>
            <p:ph type="title"/>
          </p:nvPr>
        </p:nvSpPr>
        <p:spPr>
          <a:xfrm>
            <a:off x="395536" y="0"/>
            <a:ext cx="8229600" cy="1143000"/>
          </a:xfrm>
        </p:spPr>
        <p:txBody>
          <a:bodyPr>
            <a:normAutofit fontScale="90000"/>
          </a:bodyPr>
          <a:lstStyle/>
          <a:p>
            <a:pPr algn="l"/>
            <a:r>
              <a:rPr lang="en-US" dirty="0" smtClean="0">
                <a:solidFill>
                  <a:schemeClr val="bg1"/>
                </a:solidFill>
              </a:rPr>
              <a:t>Do we need actually a daily check list?</a:t>
            </a:r>
            <a:endParaRPr lang="en-US" dirty="0">
              <a:solidFill>
                <a:schemeClr val="bg1"/>
              </a:solidFill>
            </a:endParaRPr>
          </a:p>
        </p:txBody>
      </p:sp>
      <p:pic>
        <p:nvPicPr>
          <p:cNvPr id="8" name="Picture 7" descr="SQLBItsNewLogo large.png"/>
          <p:cNvPicPr>
            <a:picLocks noChangeAspect="1"/>
          </p:cNvPicPr>
          <p:nvPr/>
        </p:nvPicPr>
        <p:blipFill>
          <a:blip r:embed="rId3" cstate="print"/>
          <a:stretch>
            <a:fillRect/>
          </a:stretch>
        </p:blipFill>
        <p:spPr>
          <a:xfrm>
            <a:off x="3491880" y="6237312"/>
            <a:ext cx="1584175" cy="538554"/>
          </a:xfrm>
          <a:prstGeom prst="rect">
            <a:avLst/>
          </a:prstGeom>
        </p:spPr>
      </p:pic>
      <p:sp>
        <p:nvSpPr>
          <p:cNvPr id="10" name="Content Placeholder 2"/>
          <p:cNvSpPr>
            <a:spLocks noGrp="1"/>
          </p:cNvSpPr>
          <p:nvPr>
            <p:ph idx="1"/>
          </p:nvPr>
        </p:nvSpPr>
        <p:spPr>
          <a:xfrm>
            <a:off x="457200" y="1600200"/>
            <a:ext cx="8229600" cy="4525963"/>
          </a:xfrm>
        </p:spPr>
        <p:txBody>
          <a:bodyPr>
            <a:normAutofit lnSpcReduction="10000"/>
          </a:bodyPr>
          <a:lstStyle/>
          <a:p>
            <a:r>
              <a:rPr lang="en-GB" dirty="0" smtClean="0"/>
              <a:t>Absolutely Yes, if we don’t like having nightmares</a:t>
            </a:r>
          </a:p>
          <a:p>
            <a:pPr>
              <a:buNone/>
            </a:pPr>
            <a:endParaRPr lang="it-IT" dirty="0" smtClean="0"/>
          </a:p>
          <a:p>
            <a:endParaRPr lang="it-IT" dirty="0" smtClean="0"/>
          </a:p>
          <a:p>
            <a:pPr lvl="1"/>
            <a:endParaRPr lang="it-IT" dirty="0" smtClean="0"/>
          </a:p>
          <a:p>
            <a:pPr lvl="1"/>
            <a:endParaRPr lang="it-IT" dirty="0" smtClean="0"/>
          </a:p>
          <a:p>
            <a:pPr lvl="1"/>
            <a:endParaRPr lang="it-IT" dirty="0" smtClean="0"/>
          </a:p>
          <a:p>
            <a:r>
              <a:rPr lang="it-IT" dirty="0" err="1" smtClean="0"/>
              <a:t>We</a:t>
            </a:r>
            <a:r>
              <a:rPr lang="it-IT" dirty="0" smtClean="0"/>
              <a:t> </a:t>
            </a:r>
            <a:r>
              <a:rPr lang="it-IT" dirty="0" err="1" smtClean="0"/>
              <a:t>need</a:t>
            </a:r>
            <a:r>
              <a:rPr lang="it-IT" dirty="0" smtClean="0"/>
              <a:t> </a:t>
            </a:r>
            <a:r>
              <a:rPr lang="it-IT" dirty="0" err="1" smtClean="0"/>
              <a:t>models</a:t>
            </a:r>
            <a:r>
              <a:rPr lang="it-IT" dirty="0" smtClean="0"/>
              <a:t>, guide </a:t>
            </a:r>
            <a:r>
              <a:rPr lang="it-IT" dirty="0" err="1" smtClean="0"/>
              <a:t>lines</a:t>
            </a:r>
            <a:r>
              <a:rPr lang="it-IT" dirty="0" smtClean="0"/>
              <a:t>, best </a:t>
            </a:r>
            <a:r>
              <a:rPr lang="it-IT" dirty="0" err="1" smtClean="0"/>
              <a:t>practices</a:t>
            </a:r>
            <a:r>
              <a:rPr lang="it-IT" dirty="0" smtClean="0"/>
              <a:t>, a </a:t>
            </a:r>
            <a:r>
              <a:rPr lang="it-IT" dirty="0" err="1" smtClean="0"/>
              <a:t>daily</a:t>
            </a:r>
            <a:r>
              <a:rPr lang="it-IT" dirty="0" smtClean="0"/>
              <a:t> </a:t>
            </a:r>
            <a:r>
              <a:rPr lang="it-IT" dirty="0" err="1" smtClean="0"/>
              <a:t>check</a:t>
            </a:r>
            <a:r>
              <a:rPr lang="it-IT" dirty="0" smtClean="0"/>
              <a:t> </a:t>
            </a:r>
            <a:r>
              <a:rPr lang="it-IT" dirty="0" err="1" smtClean="0"/>
              <a:t>list</a:t>
            </a:r>
            <a:endParaRPr lang="it-IT" dirty="0" smtClean="0"/>
          </a:p>
        </p:txBody>
      </p:sp>
      <p:pic>
        <p:nvPicPr>
          <p:cNvPr id="11" name="Immagine 10" descr="bad_mood.jpg"/>
          <p:cNvPicPr>
            <a:picLocks noChangeAspect="1"/>
          </p:cNvPicPr>
          <p:nvPr/>
        </p:nvPicPr>
        <p:blipFill>
          <a:blip r:embed="rId4" cstate="print"/>
          <a:stretch>
            <a:fillRect/>
          </a:stretch>
        </p:blipFill>
        <p:spPr>
          <a:xfrm>
            <a:off x="2699792" y="2636912"/>
            <a:ext cx="3251197" cy="21602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animEffect transition="in" filter="wipe(down)">
                                      <p:cBhvr>
                                        <p:cTn id="15"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it-IT" dirty="0" smtClean="0"/>
              <a:t>In </a:t>
            </a:r>
            <a:r>
              <a:rPr lang="it-IT" dirty="0" err="1" smtClean="0"/>
              <a:t>theory</a:t>
            </a:r>
            <a:r>
              <a:rPr lang="it-IT" dirty="0" smtClean="0"/>
              <a:t>: log </a:t>
            </a:r>
            <a:r>
              <a:rPr lang="it-IT" dirty="0" err="1" smtClean="0"/>
              <a:t>before</a:t>
            </a:r>
            <a:r>
              <a:rPr lang="it-IT" dirty="0" smtClean="0"/>
              <a:t> </a:t>
            </a:r>
            <a:r>
              <a:rPr lang="it-IT" dirty="0" err="1" smtClean="0"/>
              <a:t>to</a:t>
            </a:r>
            <a:r>
              <a:rPr lang="it-IT" dirty="0" smtClean="0"/>
              <a:t> </a:t>
            </a:r>
            <a:r>
              <a:rPr lang="it-IT" dirty="0" err="1" smtClean="0"/>
              <a:t>analyze</a:t>
            </a:r>
            <a:r>
              <a:rPr lang="it-IT" dirty="0" smtClean="0"/>
              <a:t> </a:t>
            </a:r>
            <a:r>
              <a:rPr lang="it-IT" dirty="0" err="1" smtClean="0"/>
              <a:t>after</a:t>
            </a:r>
            <a:endParaRPr lang="it-IT" dirty="0" smtClean="0"/>
          </a:p>
          <a:p>
            <a:pPr lvl="1"/>
            <a:r>
              <a:rPr lang="it-IT" dirty="0" smtClean="0"/>
              <a:t>preferably in SQL tables – easier and faster to analyze</a:t>
            </a:r>
          </a:p>
          <a:p>
            <a:pPr lvl="1"/>
            <a:r>
              <a:rPr lang="it-IT" dirty="0" smtClean="0"/>
              <a:t>Log </a:t>
            </a:r>
            <a:r>
              <a:rPr lang="it-IT" dirty="0" err="1" smtClean="0"/>
              <a:t>only</a:t>
            </a:r>
            <a:r>
              <a:rPr lang="it-IT" dirty="0" smtClean="0"/>
              <a:t> </a:t>
            </a:r>
            <a:r>
              <a:rPr lang="it-IT" dirty="0" err="1" smtClean="0"/>
              <a:t>what</a:t>
            </a:r>
            <a:r>
              <a:rPr lang="it-IT" dirty="0" smtClean="0"/>
              <a:t> </a:t>
            </a:r>
            <a:r>
              <a:rPr lang="it-IT" dirty="0" err="1" smtClean="0"/>
              <a:t>you</a:t>
            </a:r>
            <a:r>
              <a:rPr lang="it-IT" dirty="0" smtClean="0"/>
              <a:t> </a:t>
            </a:r>
            <a:r>
              <a:rPr lang="it-IT" dirty="0" err="1" smtClean="0"/>
              <a:t>know</a:t>
            </a:r>
            <a:r>
              <a:rPr lang="it-IT" dirty="0" smtClean="0"/>
              <a:t> </a:t>
            </a:r>
            <a:r>
              <a:rPr lang="it-IT" dirty="0" err="1" smtClean="0"/>
              <a:t>how</a:t>
            </a:r>
            <a:r>
              <a:rPr lang="it-IT" dirty="0" smtClean="0"/>
              <a:t> </a:t>
            </a:r>
            <a:r>
              <a:rPr lang="it-IT" dirty="0" err="1" smtClean="0"/>
              <a:t>to</a:t>
            </a:r>
            <a:r>
              <a:rPr lang="it-IT" dirty="0" smtClean="0"/>
              <a:t> </a:t>
            </a:r>
            <a:r>
              <a:rPr lang="it-IT" dirty="0" err="1" smtClean="0"/>
              <a:t>analyze</a:t>
            </a:r>
            <a:endParaRPr lang="it-IT" dirty="0" smtClean="0"/>
          </a:p>
          <a:p>
            <a:r>
              <a:rPr lang="it-IT" dirty="0" smtClean="0"/>
              <a:t>In </a:t>
            </a:r>
            <a:r>
              <a:rPr lang="it-IT" dirty="0" err="1" smtClean="0"/>
              <a:t>practice</a:t>
            </a:r>
            <a:r>
              <a:rPr lang="it-IT" dirty="0" smtClean="0"/>
              <a:t>: T-SQL </a:t>
            </a:r>
            <a:r>
              <a:rPr lang="it-IT" dirty="0" err="1" smtClean="0"/>
              <a:t>based</a:t>
            </a:r>
            <a:r>
              <a:rPr lang="it-IT" dirty="0" smtClean="0"/>
              <a:t> free </a:t>
            </a:r>
            <a:r>
              <a:rPr lang="it-IT" dirty="0" err="1" smtClean="0"/>
              <a:t>solutions</a:t>
            </a:r>
            <a:endParaRPr lang="it-IT" dirty="0" smtClean="0"/>
          </a:p>
          <a:p>
            <a:pPr lvl="1"/>
            <a:r>
              <a:rPr lang="it-IT" dirty="0" smtClean="0"/>
              <a:t>SYS2 </a:t>
            </a:r>
            <a:r>
              <a:rPr lang="it-IT" dirty="0" err="1" smtClean="0"/>
              <a:t>DMVs</a:t>
            </a:r>
            <a:endParaRPr lang="it-IT" dirty="0" smtClean="0"/>
          </a:p>
          <a:p>
            <a:pPr lvl="2"/>
            <a:r>
              <a:rPr lang="it-IT" dirty="0" smtClean="0">
                <a:hlinkClick r:id="rId3"/>
              </a:rPr>
              <a:t>http://sys2dmvs.codeplex.com/</a:t>
            </a:r>
            <a:endParaRPr lang="it-IT" dirty="0" smtClean="0"/>
          </a:p>
          <a:p>
            <a:pPr lvl="1"/>
            <a:r>
              <a:rPr lang="fr-FR" dirty="0" smtClean="0"/>
              <a:t>SQL Maintenance Solution</a:t>
            </a:r>
          </a:p>
          <a:p>
            <a:pPr lvl="2"/>
            <a:r>
              <a:rPr lang="it-IT" dirty="0" smtClean="0">
                <a:hlinkClick r:id="rId4"/>
              </a:rPr>
              <a:t>http://ola.hallengren.com/</a:t>
            </a:r>
            <a:endParaRPr lang="en-US" dirty="0" smtClean="0"/>
          </a:p>
          <a:p>
            <a:pPr lvl="1"/>
            <a:r>
              <a:rPr lang="en-US" dirty="0" smtClean="0"/>
              <a:t>DBCC CHECKDB for Very Large Databases</a:t>
            </a:r>
          </a:p>
          <a:p>
            <a:pPr lvl="2"/>
            <a:r>
              <a:rPr lang="it-IT" dirty="0" smtClean="0">
                <a:hlinkClick r:id="rId5"/>
              </a:rPr>
              <a:t>http://www.sqlmag.com/</a:t>
            </a:r>
            <a:r>
              <a:rPr lang="it-IT" dirty="0" err="1" smtClean="0">
                <a:hlinkClick r:id="rId5"/>
              </a:rPr>
              <a:t>article</a:t>
            </a:r>
            <a:r>
              <a:rPr lang="it-IT" dirty="0" smtClean="0">
                <a:hlinkClick r:id="rId5"/>
              </a:rPr>
              <a:t>/tsql3/</a:t>
            </a:r>
            <a:r>
              <a:rPr lang="it-IT" dirty="0" err="1" smtClean="0">
                <a:hlinkClick r:id="rId5"/>
              </a:rPr>
              <a:t>dbcc-checkdb-for-very-large-databases</a:t>
            </a:r>
            <a:endParaRPr lang="it-IT" dirty="0" smtClean="0"/>
          </a:p>
          <a:p>
            <a:pPr lvl="2">
              <a:buNone/>
            </a:pPr>
            <a:endParaRPr lang="it-IT" dirty="0" smtClean="0"/>
          </a:p>
          <a:p>
            <a:pPr lvl="1"/>
            <a:endParaRPr lang="it-IT" dirty="0" smtClean="0"/>
          </a:p>
        </p:txBody>
      </p:sp>
      <p:sp>
        <p:nvSpPr>
          <p:cNvPr id="5" name="Rettangolo 4"/>
          <p:cNvSpPr/>
          <p:nvPr/>
        </p:nvSpPr>
        <p:spPr>
          <a:xfrm>
            <a:off x="0" y="0"/>
            <a:ext cx="9144000" cy="980728"/>
          </a:xfrm>
          <a:prstGeom prst="rect">
            <a:avLst/>
          </a:prstGeom>
          <a:solidFill>
            <a:schemeClr val="accent2"/>
          </a:solidFill>
          <a:ln w="2540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itle 1"/>
          <p:cNvSpPr>
            <a:spLocks noGrp="1"/>
          </p:cNvSpPr>
          <p:nvPr>
            <p:ph type="title"/>
          </p:nvPr>
        </p:nvSpPr>
        <p:spPr>
          <a:xfrm>
            <a:off x="395536" y="0"/>
            <a:ext cx="8229600" cy="1143000"/>
          </a:xfrm>
        </p:spPr>
        <p:txBody>
          <a:bodyPr>
            <a:normAutofit/>
          </a:bodyPr>
          <a:lstStyle/>
          <a:p>
            <a:pPr algn="l"/>
            <a:r>
              <a:rPr lang="it-IT" dirty="0" err="1" smtClean="0">
                <a:solidFill>
                  <a:schemeClr val="bg1"/>
                </a:solidFill>
              </a:rPr>
              <a:t>My</a:t>
            </a:r>
            <a:r>
              <a:rPr lang="it-IT" dirty="0" smtClean="0">
                <a:solidFill>
                  <a:schemeClr val="bg1"/>
                </a:solidFill>
              </a:rPr>
              <a:t> best </a:t>
            </a:r>
            <a:r>
              <a:rPr lang="it-IT" dirty="0" err="1" smtClean="0">
                <a:solidFill>
                  <a:schemeClr val="bg1"/>
                </a:solidFill>
              </a:rPr>
              <a:t>friends</a:t>
            </a:r>
            <a:endParaRPr lang="en-US" dirty="0">
              <a:solidFill>
                <a:schemeClr val="bg1"/>
              </a:solidFill>
            </a:endParaRPr>
          </a:p>
        </p:txBody>
      </p:sp>
      <p:pic>
        <p:nvPicPr>
          <p:cNvPr id="8" name="Picture 7" descr="SQLBItsNewLogo large.png"/>
          <p:cNvPicPr>
            <a:picLocks noChangeAspect="1"/>
          </p:cNvPicPr>
          <p:nvPr/>
        </p:nvPicPr>
        <p:blipFill>
          <a:blip r:embed="rId6" cstate="print"/>
          <a:stretch>
            <a:fillRect/>
          </a:stretch>
        </p:blipFill>
        <p:spPr>
          <a:xfrm>
            <a:off x="3491880" y="6237312"/>
            <a:ext cx="1584175" cy="5385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it-IT" dirty="0" err="1" smtClean="0"/>
              <a:t>Author</a:t>
            </a:r>
            <a:r>
              <a:rPr lang="it-IT" dirty="0" smtClean="0"/>
              <a:t>: Davide Mauri (www.davidemauri.com)</a:t>
            </a:r>
          </a:p>
          <a:p>
            <a:r>
              <a:rPr lang="en-US" dirty="0" smtClean="0"/>
              <a:t>A collection of functions, views and stored procedures that simplify the usage of DMVs</a:t>
            </a:r>
          </a:p>
          <a:p>
            <a:r>
              <a:rPr lang="en-US" dirty="0" smtClean="0"/>
              <a:t>Example</a:t>
            </a:r>
          </a:p>
          <a:p>
            <a:pPr lvl="1"/>
            <a:r>
              <a:rPr lang="it-IT" dirty="0" smtClean="0"/>
              <a:t>SELECT * FROM sys2.databases_backup_info(3)</a:t>
            </a:r>
          </a:p>
          <a:p>
            <a:pPr lvl="2">
              <a:buNone/>
            </a:pPr>
            <a:r>
              <a:rPr lang="it-IT" dirty="0" err="1" smtClean="0"/>
              <a:t>Returns</a:t>
            </a:r>
            <a:r>
              <a:rPr lang="it-IT" dirty="0" smtClean="0"/>
              <a:t> the last 3 </a:t>
            </a:r>
            <a:r>
              <a:rPr lang="it-IT" dirty="0" err="1" smtClean="0"/>
              <a:t>days</a:t>
            </a:r>
            <a:r>
              <a:rPr lang="it-IT" dirty="0" smtClean="0"/>
              <a:t> </a:t>
            </a:r>
            <a:r>
              <a:rPr lang="it-IT" dirty="0" err="1" smtClean="0"/>
              <a:t>backups</a:t>
            </a:r>
            <a:r>
              <a:rPr lang="it-IT" dirty="0" smtClean="0"/>
              <a:t> </a:t>
            </a:r>
            <a:r>
              <a:rPr lang="it-IT" dirty="0" err="1" smtClean="0"/>
              <a:t>of</a:t>
            </a:r>
            <a:r>
              <a:rPr lang="it-IT" dirty="0" smtClean="0"/>
              <a:t> </a:t>
            </a:r>
            <a:r>
              <a:rPr lang="it-IT" dirty="0" err="1" smtClean="0"/>
              <a:t>each</a:t>
            </a:r>
            <a:r>
              <a:rPr lang="it-IT" dirty="0" smtClean="0"/>
              <a:t> database</a:t>
            </a:r>
          </a:p>
          <a:p>
            <a:pPr lvl="1"/>
            <a:r>
              <a:rPr lang="it-IT" dirty="0" smtClean="0"/>
              <a:t>EXEC sys2.stp_get_databases_space_used_info</a:t>
            </a:r>
          </a:p>
          <a:p>
            <a:pPr lvl="2">
              <a:buNone/>
            </a:pPr>
            <a:r>
              <a:rPr lang="en-US" dirty="0" smtClean="0"/>
              <a:t>Returns a list of all databases along with the </a:t>
            </a:r>
            <a:r>
              <a:rPr lang="en-US" dirty="0" err="1" smtClean="0"/>
              <a:t>relativ</a:t>
            </a:r>
            <a:r>
              <a:rPr lang="en-US" dirty="0" smtClean="0"/>
              <a:t> space used, space available, max space and growth.</a:t>
            </a:r>
          </a:p>
          <a:p>
            <a:r>
              <a:rPr lang="en-US" dirty="0" smtClean="0"/>
              <a:t>SYS2 DMVs Setup</a:t>
            </a:r>
          </a:p>
        </p:txBody>
      </p:sp>
      <p:sp>
        <p:nvSpPr>
          <p:cNvPr id="5" name="Rettangolo 4"/>
          <p:cNvSpPr/>
          <p:nvPr/>
        </p:nvSpPr>
        <p:spPr>
          <a:xfrm>
            <a:off x="0" y="0"/>
            <a:ext cx="9144000" cy="980728"/>
          </a:xfrm>
          <a:prstGeom prst="rect">
            <a:avLst/>
          </a:prstGeom>
          <a:solidFill>
            <a:schemeClr val="accent2"/>
          </a:solidFill>
          <a:ln w="2540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itle 1"/>
          <p:cNvSpPr>
            <a:spLocks noGrp="1"/>
          </p:cNvSpPr>
          <p:nvPr>
            <p:ph type="title"/>
          </p:nvPr>
        </p:nvSpPr>
        <p:spPr>
          <a:xfrm>
            <a:off x="395536" y="0"/>
            <a:ext cx="8229600" cy="1143000"/>
          </a:xfrm>
        </p:spPr>
        <p:txBody>
          <a:bodyPr>
            <a:normAutofit/>
          </a:bodyPr>
          <a:lstStyle/>
          <a:p>
            <a:pPr algn="l"/>
            <a:r>
              <a:rPr lang="it-IT" dirty="0" smtClean="0">
                <a:solidFill>
                  <a:schemeClr val="bg1"/>
                </a:solidFill>
              </a:rPr>
              <a:t>SYS2 DMVs</a:t>
            </a:r>
            <a:endParaRPr lang="en-US" dirty="0">
              <a:solidFill>
                <a:schemeClr val="bg1"/>
              </a:solidFill>
            </a:endParaRPr>
          </a:p>
        </p:txBody>
      </p:sp>
      <p:pic>
        <p:nvPicPr>
          <p:cNvPr id="8" name="Picture 7" descr="SQLBItsNewLogo large.png"/>
          <p:cNvPicPr>
            <a:picLocks noChangeAspect="1"/>
          </p:cNvPicPr>
          <p:nvPr/>
        </p:nvPicPr>
        <p:blipFill>
          <a:blip r:embed="rId3" cstate="print"/>
          <a:stretch>
            <a:fillRect/>
          </a:stretch>
        </p:blipFill>
        <p:spPr>
          <a:xfrm>
            <a:off x="3491880" y="6237312"/>
            <a:ext cx="1584175" cy="5385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it-IT" dirty="0" err="1" smtClean="0"/>
              <a:t>Author</a:t>
            </a:r>
            <a:r>
              <a:rPr lang="it-IT" dirty="0" smtClean="0"/>
              <a:t>: Ola </a:t>
            </a:r>
            <a:r>
              <a:rPr lang="it-IT" dirty="0" err="1" smtClean="0"/>
              <a:t>Hallengren</a:t>
            </a:r>
            <a:r>
              <a:rPr lang="it-IT" dirty="0" smtClean="0"/>
              <a:t> (</a:t>
            </a:r>
            <a:r>
              <a:rPr lang="it-IT" dirty="0" err="1" smtClean="0"/>
              <a:t>ola.hallengren.com</a:t>
            </a:r>
            <a:r>
              <a:rPr lang="it-IT" dirty="0" smtClean="0"/>
              <a:t>)</a:t>
            </a:r>
          </a:p>
          <a:p>
            <a:r>
              <a:rPr lang="it-IT" dirty="0" err="1" smtClean="0"/>
              <a:t>DatabaseBackup</a:t>
            </a:r>
            <a:endParaRPr lang="it-IT" dirty="0" smtClean="0"/>
          </a:p>
          <a:p>
            <a:pPr lvl="1"/>
            <a:r>
              <a:rPr lang="it-IT" dirty="0" smtClean="0"/>
              <a:t>Backup </a:t>
            </a:r>
            <a:r>
              <a:rPr lang="it-IT" dirty="0" err="1" smtClean="0"/>
              <a:t>databases</a:t>
            </a:r>
            <a:endParaRPr lang="it-IT" dirty="0" smtClean="0"/>
          </a:p>
          <a:p>
            <a:r>
              <a:rPr lang="it-IT" dirty="0" err="1" smtClean="0"/>
              <a:t>DatabaseIntegrityCheck</a:t>
            </a:r>
            <a:endParaRPr lang="it-IT" dirty="0" smtClean="0"/>
          </a:p>
          <a:p>
            <a:pPr lvl="1"/>
            <a:r>
              <a:rPr lang="en-US" dirty="0" smtClean="0"/>
              <a:t>Check the integrity of databases</a:t>
            </a:r>
            <a:endParaRPr lang="it-IT" dirty="0" smtClean="0"/>
          </a:p>
          <a:p>
            <a:r>
              <a:rPr lang="it-IT" dirty="0" err="1" smtClean="0"/>
              <a:t>IndexOptimize</a:t>
            </a:r>
            <a:endParaRPr lang="it-IT" dirty="0" smtClean="0"/>
          </a:p>
          <a:p>
            <a:pPr lvl="1"/>
            <a:r>
              <a:rPr lang="en-US" dirty="0" smtClean="0"/>
              <a:t>Rebuild and reorganize indexes and update statistics</a:t>
            </a:r>
          </a:p>
          <a:p>
            <a:r>
              <a:rPr lang="en-US" dirty="0" smtClean="0"/>
              <a:t>SQL Maintenance Solution Setup</a:t>
            </a:r>
            <a:endParaRPr lang="it-IT" dirty="0" smtClean="0"/>
          </a:p>
        </p:txBody>
      </p:sp>
      <p:sp>
        <p:nvSpPr>
          <p:cNvPr id="5" name="Rettangolo 4"/>
          <p:cNvSpPr/>
          <p:nvPr/>
        </p:nvSpPr>
        <p:spPr>
          <a:xfrm>
            <a:off x="0" y="0"/>
            <a:ext cx="9144000" cy="980728"/>
          </a:xfrm>
          <a:prstGeom prst="rect">
            <a:avLst/>
          </a:prstGeom>
          <a:solidFill>
            <a:schemeClr val="accent2"/>
          </a:solidFill>
          <a:ln w="2540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itle 1"/>
          <p:cNvSpPr>
            <a:spLocks noGrp="1"/>
          </p:cNvSpPr>
          <p:nvPr>
            <p:ph type="title"/>
          </p:nvPr>
        </p:nvSpPr>
        <p:spPr>
          <a:xfrm>
            <a:off x="395536" y="0"/>
            <a:ext cx="8229600" cy="1143000"/>
          </a:xfrm>
        </p:spPr>
        <p:txBody>
          <a:bodyPr>
            <a:noAutofit/>
          </a:bodyPr>
          <a:lstStyle/>
          <a:p>
            <a:pPr lvl="1"/>
            <a:r>
              <a:rPr lang="fr-FR" sz="4400" kern="1200" dirty="0" smtClean="0">
                <a:solidFill>
                  <a:schemeClr val="bg1"/>
                </a:solidFill>
                <a:latin typeface="+mj-lt"/>
                <a:ea typeface="+mj-ea"/>
                <a:cs typeface="+mj-cs"/>
              </a:rPr>
              <a:t>SQL </a:t>
            </a:r>
            <a:r>
              <a:rPr lang="fr-FR" sz="4400" kern="1200" dirty="0">
                <a:solidFill>
                  <a:schemeClr val="bg1"/>
                </a:solidFill>
                <a:latin typeface="+mj-lt"/>
                <a:ea typeface="+mj-ea"/>
                <a:cs typeface="+mj-cs"/>
              </a:rPr>
              <a:t>Maintenance Solution</a:t>
            </a:r>
          </a:p>
        </p:txBody>
      </p:sp>
      <p:pic>
        <p:nvPicPr>
          <p:cNvPr id="10" name="Picture 9" descr="SQLBItsNewLogo large.png"/>
          <p:cNvPicPr>
            <a:picLocks noChangeAspect="1"/>
          </p:cNvPicPr>
          <p:nvPr/>
        </p:nvPicPr>
        <p:blipFill>
          <a:blip r:embed="rId3" cstate="print"/>
          <a:stretch>
            <a:fillRect/>
          </a:stretch>
        </p:blipFill>
        <p:spPr>
          <a:xfrm>
            <a:off x="3491880" y="6237312"/>
            <a:ext cx="1584175" cy="5385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it-IT" dirty="0" err="1" smtClean="0"/>
              <a:t>IndexOptimize</a:t>
            </a:r>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r>
              <a:rPr lang="it-IT" dirty="0" err="1" smtClean="0"/>
              <a:t>dbo</a:t>
            </a:r>
            <a:r>
              <a:rPr lang="it-IT" dirty="0" smtClean="0"/>
              <a:t>.</a:t>
            </a:r>
            <a:r>
              <a:rPr lang="it-IT" dirty="0" err="1" smtClean="0"/>
              <a:t>CommandLog</a:t>
            </a:r>
            <a:endParaRPr lang="it-IT" dirty="0" smtClean="0"/>
          </a:p>
        </p:txBody>
      </p:sp>
      <p:sp>
        <p:nvSpPr>
          <p:cNvPr id="5" name="Rettangolo 4"/>
          <p:cNvSpPr/>
          <p:nvPr/>
        </p:nvSpPr>
        <p:spPr>
          <a:xfrm>
            <a:off x="0" y="0"/>
            <a:ext cx="9144000" cy="980728"/>
          </a:xfrm>
          <a:prstGeom prst="rect">
            <a:avLst/>
          </a:prstGeom>
          <a:solidFill>
            <a:schemeClr val="accent2"/>
          </a:solidFill>
          <a:ln w="2540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itle 1"/>
          <p:cNvSpPr>
            <a:spLocks noGrp="1"/>
          </p:cNvSpPr>
          <p:nvPr>
            <p:ph type="title"/>
          </p:nvPr>
        </p:nvSpPr>
        <p:spPr>
          <a:xfrm>
            <a:off x="395536" y="0"/>
            <a:ext cx="8229600" cy="1143000"/>
          </a:xfrm>
        </p:spPr>
        <p:txBody>
          <a:bodyPr>
            <a:noAutofit/>
          </a:bodyPr>
          <a:lstStyle/>
          <a:p>
            <a:pPr lvl="1"/>
            <a:r>
              <a:rPr lang="fr-FR" sz="4400" kern="1200" dirty="0" smtClean="0">
                <a:solidFill>
                  <a:schemeClr val="bg1"/>
                </a:solidFill>
                <a:latin typeface="+mj-lt"/>
                <a:ea typeface="+mj-ea"/>
                <a:cs typeface="+mj-cs"/>
              </a:rPr>
              <a:t>SQL </a:t>
            </a:r>
            <a:r>
              <a:rPr lang="fr-FR" sz="4400" kern="1200" dirty="0">
                <a:solidFill>
                  <a:schemeClr val="bg1"/>
                </a:solidFill>
                <a:latin typeface="+mj-lt"/>
                <a:ea typeface="+mj-ea"/>
                <a:cs typeface="+mj-cs"/>
              </a:rPr>
              <a:t>Maintenance Solution</a:t>
            </a:r>
          </a:p>
        </p:txBody>
      </p:sp>
      <p:pic>
        <p:nvPicPr>
          <p:cNvPr id="8" name="Picture 7"/>
          <p:cNvPicPr/>
          <p:nvPr/>
        </p:nvPicPr>
        <p:blipFill>
          <a:blip r:embed="rId3" cstate="print"/>
          <a:srcRect/>
          <a:stretch>
            <a:fillRect/>
          </a:stretch>
        </p:blipFill>
        <p:spPr bwMode="auto">
          <a:xfrm>
            <a:off x="3347864" y="1556792"/>
            <a:ext cx="5177972" cy="3600400"/>
          </a:xfrm>
          <a:prstGeom prst="rect">
            <a:avLst/>
          </a:prstGeom>
          <a:noFill/>
          <a:ln w="9525">
            <a:noFill/>
            <a:miter lim="800000"/>
            <a:headEnd/>
            <a:tailEnd/>
          </a:ln>
        </p:spPr>
      </p:pic>
      <p:pic>
        <p:nvPicPr>
          <p:cNvPr id="10" name="Picture 9" descr="SQLBItsNewLogo large.png"/>
          <p:cNvPicPr>
            <a:picLocks noChangeAspect="1"/>
          </p:cNvPicPr>
          <p:nvPr/>
        </p:nvPicPr>
        <p:blipFill>
          <a:blip r:embed="rId4" cstate="print"/>
          <a:stretch>
            <a:fillRect/>
          </a:stretch>
        </p:blipFill>
        <p:spPr>
          <a:xfrm>
            <a:off x="3491880" y="6237312"/>
            <a:ext cx="1584175" cy="5385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wipe(down)">
                                      <p:cBhvr>
                                        <p:cTn id="1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0"/>
            <a:ext cx="9144000" cy="980728"/>
          </a:xfrm>
          <a:prstGeom prst="rect">
            <a:avLst/>
          </a:prstGeom>
          <a:solidFill>
            <a:schemeClr val="accent2"/>
          </a:solidFill>
          <a:ln w="2540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itle 1"/>
          <p:cNvSpPr>
            <a:spLocks noGrp="1"/>
          </p:cNvSpPr>
          <p:nvPr>
            <p:ph type="title"/>
          </p:nvPr>
        </p:nvSpPr>
        <p:spPr>
          <a:xfrm>
            <a:off x="395536" y="0"/>
            <a:ext cx="8229600" cy="1143000"/>
          </a:xfrm>
        </p:spPr>
        <p:txBody>
          <a:bodyPr>
            <a:noAutofit/>
          </a:bodyPr>
          <a:lstStyle/>
          <a:p>
            <a:pPr lvl="1"/>
            <a:r>
              <a:rPr lang="en-US" sz="4400" kern="1200" dirty="0">
                <a:solidFill>
                  <a:schemeClr val="bg1"/>
                </a:solidFill>
                <a:latin typeface="+mj-lt"/>
                <a:ea typeface="+mj-ea"/>
                <a:cs typeface="+mj-cs"/>
              </a:rPr>
              <a:t>DBCC CHECKDB for </a:t>
            </a:r>
            <a:r>
              <a:rPr lang="en-US" sz="4400" kern="1200" dirty="0" smtClean="0">
                <a:solidFill>
                  <a:schemeClr val="bg1"/>
                </a:solidFill>
                <a:latin typeface="+mj-lt"/>
                <a:ea typeface="+mj-ea"/>
                <a:cs typeface="+mj-cs"/>
              </a:rPr>
              <a:t>VLDB</a:t>
            </a:r>
            <a:endParaRPr lang="en-US" sz="4400" kern="1200" dirty="0">
              <a:solidFill>
                <a:schemeClr val="bg1"/>
              </a:solidFill>
              <a:latin typeface="+mj-lt"/>
              <a:ea typeface="+mj-ea"/>
              <a:cs typeface="+mj-cs"/>
            </a:endParaRPr>
          </a:p>
        </p:txBody>
      </p:sp>
      <p:pic>
        <p:nvPicPr>
          <p:cNvPr id="9" name="Picture 8" descr="SQLBItsNewLogo large.png"/>
          <p:cNvPicPr>
            <a:picLocks noChangeAspect="1"/>
          </p:cNvPicPr>
          <p:nvPr/>
        </p:nvPicPr>
        <p:blipFill>
          <a:blip r:embed="rId3" cstate="print"/>
          <a:stretch>
            <a:fillRect/>
          </a:stretch>
        </p:blipFill>
        <p:spPr>
          <a:xfrm>
            <a:off x="3491880" y="6237312"/>
            <a:ext cx="1584175" cy="538554"/>
          </a:xfrm>
          <a:prstGeom prst="rect">
            <a:avLst/>
          </a:prstGeom>
        </p:spPr>
      </p:pic>
      <p:sp>
        <p:nvSpPr>
          <p:cNvPr id="7" name="Content Placeholder 2"/>
          <p:cNvSpPr>
            <a:spLocks noGrp="1"/>
          </p:cNvSpPr>
          <p:nvPr>
            <p:ph idx="1"/>
          </p:nvPr>
        </p:nvSpPr>
        <p:spPr>
          <a:xfrm>
            <a:off x="457200" y="1600200"/>
            <a:ext cx="8229600" cy="4525963"/>
          </a:xfrm>
        </p:spPr>
        <p:txBody>
          <a:bodyPr>
            <a:normAutofit/>
          </a:bodyPr>
          <a:lstStyle/>
          <a:p>
            <a:r>
              <a:rPr lang="it-IT" dirty="0" err="1" smtClean="0"/>
              <a:t>Author</a:t>
            </a:r>
            <a:r>
              <a:rPr lang="it-IT" dirty="0" smtClean="0"/>
              <a:t>: David Paul </a:t>
            </a:r>
            <a:r>
              <a:rPr lang="it-IT" dirty="0" err="1" smtClean="0"/>
              <a:t>Giroux</a:t>
            </a:r>
            <a:endParaRPr lang="it-IT" dirty="0" smtClean="0"/>
          </a:p>
          <a:p>
            <a:r>
              <a:rPr lang="it-IT" dirty="0" smtClean="0"/>
              <a:t>CHECKDB </a:t>
            </a:r>
            <a:r>
              <a:rPr lang="it-IT" dirty="0" err="1" smtClean="0"/>
              <a:t>is</a:t>
            </a:r>
            <a:r>
              <a:rPr lang="it-IT" dirty="0" smtClean="0"/>
              <a:t> </a:t>
            </a:r>
          </a:p>
          <a:p>
            <a:pPr lvl="1"/>
            <a:r>
              <a:rPr lang="it-IT" dirty="0" smtClean="0"/>
              <a:t>a </a:t>
            </a:r>
            <a:r>
              <a:rPr lang="it-IT" dirty="0" err="1" smtClean="0"/>
              <a:t>really</a:t>
            </a:r>
            <a:r>
              <a:rPr lang="it-IT" dirty="0" smtClean="0"/>
              <a:t> </a:t>
            </a:r>
            <a:r>
              <a:rPr lang="it-IT" dirty="0" err="1" smtClean="0"/>
              <a:t>important</a:t>
            </a:r>
            <a:r>
              <a:rPr lang="it-IT" dirty="0" smtClean="0"/>
              <a:t> task</a:t>
            </a:r>
          </a:p>
          <a:p>
            <a:pPr lvl="1"/>
            <a:r>
              <a:rPr lang="it-IT" dirty="0" smtClean="0"/>
              <a:t>a </a:t>
            </a:r>
            <a:r>
              <a:rPr lang="it-IT" dirty="0" err="1" smtClean="0"/>
              <a:t>huge</a:t>
            </a:r>
            <a:r>
              <a:rPr lang="it-IT" dirty="0" smtClean="0"/>
              <a:t> task</a:t>
            </a:r>
          </a:p>
          <a:p>
            <a:pPr lvl="1"/>
            <a:r>
              <a:rPr lang="it-IT" dirty="0" err="1" smtClean="0"/>
              <a:t>very</a:t>
            </a:r>
            <a:r>
              <a:rPr lang="it-IT" dirty="0" smtClean="0"/>
              <a:t> </a:t>
            </a:r>
            <a:r>
              <a:rPr lang="it-IT" dirty="0" err="1" smtClean="0"/>
              <a:t>complex</a:t>
            </a:r>
            <a:r>
              <a:rPr lang="it-IT" dirty="0" smtClean="0"/>
              <a:t> task </a:t>
            </a:r>
            <a:r>
              <a:rPr lang="it-IT" dirty="0" err="1" smtClean="0"/>
              <a:t>to</a:t>
            </a:r>
            <a:r>
              <a:rPr lang="it-IT" dirty="0" smtClean="0"/>
              <a:t> do </a:t>
            </a:r>
            <a:r>
              <a:rPr lang="it-IT" dirty="0" err="1" smtClean="0"/>
              <a:t>with</a:t>
            </a:r>
            <a:r>
              <a:rPr lang="it-IT" dirty="0" smtClean="0"/>
              <a:t> </a:t>
            </a:r>
            <a:r>
              <a:rPr lang="it-IT" dirty="0" err="1" smtClean="0"/>
              <a:t>VLDBs</a:t>
            </a:r>
            <a:endParaRPr lang="it-IT" dirty="0" smtClean="0"/>
          </a:p>
          <a:p>
            <a:r>
              <a:rPr lang="en-US" dirty="0" smtClean="0"/>
              <a:t>DBCC CHECKDB for VLDB Setup</a:t>
            </a:r>
            <a:endParaRPr lang="it-IT"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additive="base">
                                        <p:cTn id="2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2834</Words>
  <Application>Microsoft Office PowerPoint</Application>
  <PresentationFormat>Presentazione su schermo (4:3)</PresentationFormat>
  <Paragraphs>380</Paragraphs>
  <Slides>34</Slides>
  <Notes>34</Notes>
  <HiddenSlides>0</HiddenSlides>
  <MMClips>0</MMClips>
  <ScaleCrop>false</ScaleCrop>
  <HeadingPairs>
    <vt:vector size="4" baseType="variant">
      <vt:variant>
        <vt:lpstr>Tema</vt:lpstr>
      </vt:variant>
      <vt:variant>
        <vt:i4>1</vt:i4>
      </vt:variant>
      <vt:variant>
        <vt:lpstr>Titoli diapositive</vt:lpstr>
      </vt:variant>
      <vt:variant>
        <vt:i4>34</vt:i4>
      </vt:variant>
    </vt:vector>
  </HeadingPairs>
  <TitlesOfParts>
    <vt:vector size="35" baseType="lpstr">
      <vt:lpstr>Tema di Office</vt:lpstr>
      <vt:lpstr>SQL Bits October 2011 - Liverpool</vt:lpstr>
      <vt:lpstr>Who am I</vt:lpstr>
      <vt:lpstr>Agenda</vt:lpstr>
      <vt:lpstr>Do we need actually a daily check list?</vt:lpstr>
      <vt:lpstr>My best friends</vt:lpstr>
      <vt:lpstr>SYS2 DMVs</vt:lpstr>
      <vt:lpstr>SQL Maintenance Solution</vt:lpstr>
      <vt:lpstr>SQL Maintenance Solution</vt:lpstr>
      <vt:lpstr>DBCC CHECKDB for VLDB</vt:lpstr>
      <vt:lpstr>My Top 10 daily check list</vt:lpstr>
      <vt:lpstr>1. Jobs activity</vt:lpstr>
      <vt:lpstr>1. Jobs activity</vt:lpstr>
      <vt:lpstr>1. Jobs activity</vt:lpstr>
      <vt:lpstr>2. Backup / Restore</vt:lpstr>
      <vt:lpstr>2. Backup / Restore</vt:lpstr>
      <vt:lpstr>2. Backup / Restore</vt:lpstr>
      <vt:lpstr>3. Consistency check (DBCC CHECKDB)</vt:lpstr>
      <vt:lpstr>3. Consistency check (DBCC CHECKDB)</vt:lpstr>
      <vt:lpstr>4. Error Log Inspection</vt:lpstr>
      <vt:lpstr>5. Free disk space</vt:lpstr>
      <vt:lpstr>5. Free disk space</vt:lpstr>
      <vt:lpstr>6. Data and log file size</vt:lpstr>
      <vt:lpstr>7. File Auto Grow/Shrink</vt:lpstr>
      <vt:lpstr>7. File Auto Grow/Shrink</vt:lpstr>
      <vt:lpstr>7. Data and log file size and File Auto Grow/Shrink</vt:lpstr>
      <vt:lpstr>8. Indexes</vt:lpstr>
      <vt:lpstr>9. Database property settings</vt:lpstr>
      <vt:lpstr>7. Indexes and Database property settings</vt:lpstr>
      <vt:lpstr>10. ace in the hole</vt:lpstr>
      <vt:lpstr>Conclusions</vt:lpstr>
      <vt:lpstr>References</vt:lpstr>
      <vt:lpstr>SQL Bits October 2011 - Liverpool</vt:lpstr>
      <vt:lpstr>SQL Bits October 2011 - Liverpool</vt:lpstr>
      <vt:lpstr>Coming up… in this room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DBA daily checklist</dc:subject>
  <dc:creator/>
  <cp:lastModifiedBy/>
  <cp:revision>1</cp:revision>
  <dcterms:created xsi:type="dcterms:W3CDTF">2011-09-04T16:14:30Z</dcterms:created>
  <dcterms:modified xsi:type="dcterms:W3CDTF">2011-10-01T09:24:19Z</dcterms:modified>
</cp:coreProperties>
</file>