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1" r:id="rId5"/>
  </p:sldMasterIdLst>
  <p:notesMasterIdLst>
    <p:notesMasterId r:id="rId26"/>
  </p:notesMasterIdLst>
  <p:sldIdLst>
    <p:sldId id="265" r:id="rId6"/>
    <p:sldId id="266" r:id="rId7"/>
    <p:sldId id="267" r:id="rId8"/>
    <p:sldId id="269" r:id="rId9"/>
    <p:sldId id="268" r:id="rId10"/>
    <p:sldId id="272" r:id="rId11"/>
    <p:sldId id="271" r:id="rId12"/>
    <p:sldId id="273" r:id="rId13"/>
    <p:sldId id="285" r:id="rId14"/>
    <p:sldId id="275" r:id="rId15"/>
    <p:sldId id="274" r:id="rId16"/>
    <p:sldId id="276" r:id="rId17"/>
    <p:sldId id="277" r:id="rId18"/>
    <p:sldId id="283" r:id="rId19"/>
    <p:sldId id="278" r:id="rId20"/>
    <p:sldId id="284" r:id="rId21"/>
    <p:sldId id="279" r:id="rId22"/>
    <p:sldId id="280" r:id="rId23"/>
    <p:sldId id="281" r:id="rId24"/>
    <p:sldId id="282" r:id="rId25"/>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rgbClr val="404040"/>
        </a:solidFill>
        <a:latin typeface="Arial" charset="0"/>
        <a:ea typeface="Geneva" pitchFamily="1" charset="-128"/>
        <a:cs typeface="+mn-cs"/>
      </a:defRPr>
    </a:lvl1pPr>
    <a:lvl2pPr marL="457200" algn="l" rtl="0" eaLnBrk="0" fontAlgn="base" hangingPunct="0">
      <a:spcBef>
        <a:spcPct val="0"/>
      </a:spcBef>
      <a:spcAft>
        <a:spcPct val="0"/>
      </a:spcAft>
      <a:defRPr sz="2400" kern="1200">
        <a:solidFill>
          <a:srgbClr val="404040"/>
        </a:solidFill>
        <a:latin typeface="Arial" charset="0"/>
        <a:ea typeface="Geneva" pitchFamily="1" charset="-128"/>
        <a:cs typeface="+mn-cs"/>
      </a:defRPr>
    </a:lvl2pPr>
    <a:lvl3pPr marL="914400" algn="l" rtl="0" eaLnBrk="0" fontAlgn="base" hangingPunct="0">
      <a:spcBef>
        <a:spcPct val="0"/>
      </a:spcBef>
      <a:spcAft>
        <a:spcPct val="0"/>
      </a:spcAft>
      <a:defRPr sz="2400" kern="1200">
        <a:solidFill>
          <a:srgbClr val="404040"/>
        </a:solidFill>
        <a:latin typeface="Arial" charset="0"/>
        <a:ea typeface="Geneva" pitchFamily="1" charset="-128"/>
        <a:cs typeface="+mn-cs"/>
      </a:defRPr>
    </a:lvl3pPr>
    <a:lvl4pPr marL="1371600" algn="l" rtl="0" eaLnBrk="0" fontAlgn="base" hangingPunct="0">
      <a:spcBef>
        <a:spcPct val="0"/>
      </a:spcBef>
      <a:spcAft>
        <a:spcPct val="0"/>
      </a:spcAft>
      <a:defRPr sz="2400" kern="1200">
        <a:solidFill>
          <a:srgbClr val="404040"/>
        </a:solidFill>
        <a:latin typeface="Arial" charset="0"/>
        <a:ea typeface="Geneva" pitchFamily="1" charset="-128"/>
        <a:cs typeface="+mn-cs"/>
      </a:defRPr>
    </a:lvl4pPr>
    <a:lvl5pPr marL="1828800" algn="l" rtl="0" eaLnBrk="0" fontAlgn="base" hangingPunct="0">
      <a:spcBef>
        <a:spcPct val="0"/>
      </a:spcBef>
      <a:spcAft>
        <a:spcPct val="0"/>
      </a:spcAft>
      <a:defRPr sz="2400" kern="1200">
        <a:solidFill>
          <a:srgbClr val="404040"/>
        </a:solidFill>
        <a:latin typeface="Arial" charset="0"/>
        <a:ea typeface="Geneva" pitchFamily="1" charset="-128"/>
        <a:cs typeface="+mn-cs"/>
      </a:defRPr>
    </a:lvl5pPr>
    <a:lvl6pPr marL="2286000" algn="l" defTabSz="914400" rtl="0" eaLnBrk="1" latinLnBrk="0" hangingPunct="1">
      <a:defRPr sz="2400" kern="1200">
        <a:solidFill>
          <a:srgbClr val="404040"/>
        </a:solidFill>
        <a:latin typeface="Arial" charset="0"/>
        <a:ea typeface="Geneva" pitchFamily="1" charset="-128"/>
        <a:cs typeface="+mn-cs"/>
      </a:defRPr>
    </a:lvl6pPr>
    <a:lvl7pPr marL="2743200" algn="l" defTabSz="914400" rtl="0" eaLnBrk="1" latinLnBrk="0" hangingPunct="1">
      <a:defRPr sz="2400" kern="1200">
        <a:solidFill>
          <a:srgbClr val="404040"/>
        </a:solidFill>
        <a:latin typeface="Arial" charset="0"/>
        <a:ea typeface="Geneva" pitchFamily="1" charset="-128"/>
        <a:cs typeface="+mn-cs"/>
      </a:defRPr>
    </a:lvl7pPr>
    <a:lvl8pPr marL="3200400" algn="l" defTabSz="914400" rtl="0" eaLnBrk="1" latinLnBrk="0" hangingPunct="1">
      <a:defRPr sz="2400" kern="1200">
        <a:solidFill>
          <a:srgbClr val="404040"/>
        </a:solidFill>
        <a:latin typeface="Arial" charset="0"/>
        <a:ea typeface="Geneva" pitchFamily="1" charset="-128"/>
        <a:cs typeface="+mn-cs"/>
      </a:defRPr>
    </a:lvl8pPr>
    <a:lvl9pPr marL="3657600" algn="l" defTabSz="914400" rtl="0" eaLnBrk="1" latinLnBrk="0" hangingPunct="1">
      <a:defRPr sz="2400" kern="1200">
        <a:solidFill>
          <a:srgbClr val="404040"/>
        </a:solidFill>
        <a:latin typeface="Arial" charset="0"/>
        <a:ea typeface="Geneva"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95"/>
    <a:srgbClr val="A2A5A4"/>
    <a:srgbClr val="6DC6E7"/>
    <a:srgbClr val="1B232A"/>
    <a:srgbClr val="B5BF00"/>
    <a:srgbClr val="666666"/>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995" autoAdjust="0"/>
    <p:restoredTop sz="90929"/>
  </p:normalViewPr>
  <p:slideViewPr>
    <p:cSldViewPr>
      <p:cViewPr>
        <p:scale>
          <a:sx n="100" d="100"/>
          <a:sy n="100" d="100"/>
        </p:scale>
        <p:origin x="-1290" y="-216"/>
      </p:cViewPr>
      <p:guideLst>
        <p:guide orient="horz" pos="2160"/>
        <p:guide pos="2880"/>
      </p:guideLst>
    </p:cSldViewPr>
  </p:slideViewPr>
  <p:outlineViewPr>
    <p:cViewPr>
      <p:scale>
        <a:sx n="1" d="2"/>
        <a:sy n="1" d="2"/>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9903732010471438E-2"/>
          <c:y val="4.5515605140884971E-2"/>
          <c:w val="0.87205490406722219"/>
          <c:h val="0.57247553739854695"/>
        </c:manualLayout>
      </c:layout>
      <c:lineChart>
        <c:grouping val="standard"/>
        <c:varyColors val="0"/>
        <c:ser>
          <c:idx val="1"/>
          <c:order val="0"/>
          <c:tx>
            <c:strRef>
              <c:f>'[smvsinlv2.xlsx]Sheet1'!$B$12</c:f>
              <c:strCache>
                <c:ptCount val="1"/>
                <c:pt idx="0">
                  <c:v>Nested Loops</c:v>
                </c:pt>
              </c:strCache>
            </c:strRef>
          </c:tx>
          <c:cat>
            <c:numRef>
              <c:f>'[smvsinlv2.xlsx]Sheet1'!$A$13:$A$19</c:f>
              <c:numCache>
                <c:formatCode>General</c:formatCode>
                <c:ptCount val="7"/>
                <c:pt idx="0">
                  <c:v>9.9999999999999995E-7</c:v>
                </c:pt>
                <c:pt idx="1">
                  <c:v>1.0000000000000001E-5</c:v>
                </c:pt>
                <c:pt idx="2">
                  <c:v>1E-4</c:v>
                </c:pt>
                <c:pt idx="3">
                  <c:v>1E-3</c:v>
                </c:pt>
                <c:pt idx="4">
                  <c:v>0.01</c:v>
                </c:pt>
                <c:pt idx="5">
                  <c:v>0.1</c:v>
                </c:pt>
                <c:pt idx="6">
                  <c:v>1</c:v>
                </c:pt>
              </c:numCache>
            </c:numRef>
          </c:cat>
          <c:val>
            <c:numRef>
              <c:f>'[smvsinlv2.xlsx]Sheet1'!$B$13:$B$19</c:f>
              <c:numCache>
                <c:formatCode>0.00</c:formatCode>
                <c:ptCount val="7"/>
                <c:pt idx="0">
                  <c:v>1.25</c:v>
                </c:pt>
                <c:pt idx="1">
                  <c:v>1.25</c:v>
                </c:pt>
                <c:pt idx="2">
                  <c:v>1.25</c:v>
                </c:pt>
                <c:pt idx="3">
                  <c:v>3.5</c:v>
                </c:pt>
                <c:pt idx="4">
                  <c:v>26</c:v>
                </c:pt>
                <c:pt idx="5">
                  <c:v>251</c:v>
                </c:pt>
                <c:pt idx="6">
                  <c:v>2501</c:v>
                </c:pt>
              </c:numCache>
            </c:numRef>
          </c:val>
          <c:smooth val="0"/>
        </c:ser>
        <c:ser>
          <c:idx val="2"/>
          <c:order val="1"/>
          <c:tx>
            <c:strRef>
              <c:f>'[smvsinlv2.xlsx]Sheet1'!$C$12</c:f>
              <c:strCache>
                <c:ptCount val="1"/>
                <c:pt idx="0">
                  <c:v>Sort Merge</c:v>
                </c:pt>
              </c:strCache>
            </c:strRef>
          </c:tx>
          <c:cat>
            <c:numRef>
              <c:f>'[smvsinlv2.xlsx]Sheet1'!$A$13:$A$19</c:f>
              <c:numCache>
                <c:formatCode>General</c:formatCode>
                <c:ptCount val="7"/>
                <c:pt idx="0">
                  <c:v>9.9999999999999995E-7</c:v>
                </c:pt>
                <c:pt idx="1">
                  <c:v>1.0000000000000001E-5</c:v>
                </c:pt>
                <c:pt idx="2">
                  <c:v>1E-4</c:v>
                </c:pt>
                <c:pt idx="3">
                  <c:v>1E-3</c:v>
                </c:pt>
                <c:pt idx="4">
                  <c:v>0.01</c:v>
                </c:pt>
                <c:pt idx="5">
                  <c:v>0.1</c:v>
                </c:pt>
                <c:pt idx="6">
                  <c:v>1</c:v>
                </c:pt>
              </c:numCache>
            </c:numRef>
          </c:cat>
          <c:val>
            <c:numRef>
              <c:f>'[smvsinlv2.xlsx]Sheet1'!$C$13:$C$19</c:f>
              <c:numCache>
                <c:formatCode>0.00</c:formatCode>
                <c:ptCount val="7"/>
                <c:pt idx="0">
                  <c:v>2.2504</c:v>
                </c:pt>
                <c:pt idx="1">
                  <c:v>2.2504</c:v>
                </c:pt>
                <c:pt idx="2">
                  <c:v>2.2504</c:v>
                </c:pt>
                <c:pt idx="3">
                  <c:v>2.254</c:v>
                </c:pt>
                <c:pt idx="4">
                  <c:v>2.29</c:v>
                </c:pt>
                <c:pt idx="5">
                  <c:v>2.65</c:v>
                </c:pt>
                <c:pt idx="6">
                  <c:v>6.25</c:v>
                </c:pt>
              </c:numCache>
            </c:numRef>
          </c:val>
          <c:smooth val="0"/>
        </c:ser>
        <c:ser>
          <c:idx val="0"/>
          <c:order val="2"/>
          <c:tx>
            <c:strRef>
              <c:f>'[smvsinlv2.xlsx]Sheet1'!$D$12</c:f>
              <c:strCache>
                <c:ptCount val="1"/>
                <c:pt idx="0">
                  <c:v>Index NL</c:v>
                </c:pt>
              </c:strCache>
            </c:strRef>
          </c:tx>
          <c:cat>
            <c:numRef>
              <c:f>'[smvsinlv2.xlsx]Sheet1'!$A$13:$A$19</c:f>
              <c:numCache>
                <c:formatCode>General</c:formatCode>
                <c:ptCount val="7"/>
                <c:pt idx="0">
                  <c:v>9.9999999999999995E-7</c:v>
                </c:pt>
                <c:pt idx="1">
                  <c:v>1.0000000000000001E-5</c:v>
                </c:pt>
                <c:pt idx="2">
                  <c:v>1E-4</c:v>
                </c:pt>
                <c:pt idx="3">
                  <c:v>1E-3</c:v>
                </c:pt>
                <c:pt idx="4">
                  <c:v>0.01</c:v>
                </c:pt>
                <c:pt idx="5">
                  <c:v>0.1</c:v>
                </c:pt>
                <c:pt idx="6">
                  <c:v>1</c:v>
                </c:pt>
              </c:numCache>
            </c:numRef>
          </c:cat>
          <c:val>
            <c:numRef>
              <c:f>'[smvsinlv2.xlsx]Sheet1'!$D$13:$D$19</c:f>
              <c:numCache>
                <c:formatCode>0.00</c:formatCode>
                <c:ptCount val="7"/>
                <c:pt idx="0">
                  <c:v>1.006</c:v>
                </c:pt>
                <c:pt idx="1">
                  <c:v>1.048</c:v>
                </c:pt>
                <c:pt idx="2">
                  <c:v>1.48</c:v>
                </c:pt>
                <c:pt idx="3">
                  <c:v>5.8</c:v>
                </c:pt>
                <c:pt idx="4">
                  <c:v>49</c:v>
                </c:pt>
                <c:pt idx="5">
                  <c:v>481</c:v>
                </c:pt>
                <c:pt idx="6">
                  <c:v>4801</c:v>
                </c:pt>
              </c:numCache>
            </c:numRef>
          </c:val>
          <c:smooth val="0"/>
        </c:ser>
        <c:dLbls>
          <c:showLegendKey val="0"/>
          <c:showVal val="0"/>
          <c:showCatName val="0"/>
          <c:showSerName val="0"/>
          <c:showPercent val="0"/>
          <c:showBubbleSize val="0"/>
        </c:dLbls>
        <c:marker val="1"/>
        <c:smooth val="0"/>
        <c:axId val="101851648"/>
        <c:axId val="88089152"/>
      </c:lineChart>
      <c:catAx>
        <c:axId val="101851648"/>
        <c:scaling>
          <c:orientation val="minMax"/>
        </c:scaling>
        <c:delete val="1"/>
        <c:axPos val="b"/>
        <c:title>
          <c:tx>
            <c:rich>
              <a:bodyPr/>
              <a:lstStyle/>
              <a:p>
                <a:pPr>
                  <a:defRPr/>
                </a:pPr>
                <a:r>
                  <a:rPr lang="en-US" dirty="0" smtClean="0"/>
                  <a:t>Selectivity of predicate</a:t>
                </a:r>
                <a:endParaRPr lang="en-US" dirty="0"/>
              </a:p>
            </c:rich>
          </c:tx>
          <c:layout/>
          <c:overlay val="0"/>
        </c:title>
        <c:numFmt formatCode="General" sourceLinked="0"/>
        <c:majorTickMark val="none"/>
        <c:minorTickMark val="none"/>
        <c:tickLblPos val="low"/>
        <c:crossAx val="88089152"/>
        <c:crosses val="autoZero"/>
        <c:auto val="1"/>
        <c:lblAlgn val="ctr"/>
        <c:lblOffset val="100"/>
        <c:noMultiLvlLbl val="0"/>
      </c:catAx>
      <c:valAx>
        <c:axId val="88089152"/>
        <c:scaling>
          <c:logBase val="10"/>
          <c:orientation val="minMax"/>
        </c:scaling>
        <c:delete val="1"/>
        <c:axPos val="l"/>
        <c:majorGridlines/>
        <c:title>
          <c:tx>
            <c:rich>
              <a:bodyPr rot="-5400000" vert="horz"/>
              <a:lstStyle/>
              <a:p>
                <a:pPr>
                  <a:defRPr/>
                </a:pPr>
                <a:r>
                  <a:rPr lang="en-US" dirty="0" smtClean="0"/>
                  <a:t>Time</a:t>
                </a:r>
                <a:endParaRPr lang="en-US" dirty="0"/>
              </a:p>
            </c:rich>
          </c:tx>
          <c:layout>
            <c:manualLayout>
              <c:xMode val="edge"/>
              <c:yMode val="edge"/>
              <c:x val="2.2942934118250654E-2"/>
              <c:y val="0.1770208423677628"/>
            </c:manualLayout>
          </c:layout>
          <c:overlay val="0"/>
        </c:title>
        <c:numFmt formatCode="0" sourceLinked="0"/>
        <c:majorTickMark val="out"/>
        <c:minorTickMark val="none"/>
        <c:tickLblPos val="nextTo"/>
        <c:crossAx val="101851648"/>
        <c:crosses val="autoZero"/>
        <c:crossBetween val="between"/>
      </c:valAx>
    </c:plotArea>
    <c:legend>
      <c:legendPos val="b"/>
      <c:layout/>
      <c:overlay val="0"/>
      <c:txPr>
        <a:bodyPr/>
        <a:lstStyle/>
        <a:p>
          <a:pPr>
            <a:defRPr sz="1800"/>
          </a:pPr>
          <a:endParaRPr lang="en-US"/>
        </a:p>
      </c:txPr>
    </c:legend>
    <c:plotVisOnly val="1"/>
    <c:dispBlanksAs val="gap"/>
    <c:showDLblsOverMax val="0"/>
  </c:chart>
  <c:txPr>
    <a:bodyPr/>
    <a:lstStyle/>
    <a:p>
      <a:pPr>
        <a:defRPr sz="12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GB"/>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GB"/>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GB"/>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2799562E-969A-4184-A8BB-DAA32D9950DD}" type="slidenum">
              <a:rPr lang="en-GB"/>
              <a:pPr/>
              <a:t>‹#›</a:t>
            </a:fld>
            <a:endParaRPr lang="en-GB"/>
          </a:p>
        </p:txBody>
      </p:sp>
    </p:spTree>
    <p:extLst>
      <p:ext uri="{BB962C8B-B14F-4D97-AF65-F5344CB8AC3E}">
        <p14:creationId xmlns:p14="http://schemas.microsoft.com/office/powerpoint/2010/main" val="40932031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Geneva" pitchFamily="1" charset="-128"/>
        <a:cs typeface="+mn-cs"/>
      </a:defRPr>
    </a:lvl1pPr>
    <a:lvl2pPr marL="457200" algn="l" rtl="0" fontAlgn="base">
      <a:spcBef>
        <a:spcPct val="30000"/>
      </a:spcBef>
      <a:spcAft>
        <a:spcPct val="0"/>
      </a:spcAft>
      <a:defRPr sz="1200" kern="1200">
        <a:solidFill>
          <a:schemeClr val="tx1"/>
        </a:solidFill>
        <a:latin typeface="Arial" charset="0"/>
        <a:ea typeface="Geneva" pitchFamily="1" charset="-128"/>
        <a:cs typeface="+mn-cs"/>
      </a:defRPr>
    </a:lvl2pPr>
    <a:lvl3pPr marL="914400" algn="l" rtl="0" fontAlgn="base">
      <a:spcBef>
        <a:spcPct val="30000"/>
      </a:spcBef>
      <a:spcAft>
        <a:spcPct val="0"/>
      </a:spcAft>
      <a:defRPr sz="1200" kern="1200">
        <a:solidFill>
          <a:schemeClr val="tx1"/>
        </a:solidFill>
        <a:latin typeface="Arial" charset="0"/>
        <a:ea typeface="Geneva" pitchFamily="1" charset="-128"/>
        <a:cs typeface="+mn-cs"/>
      </a:defRPr>
    </a:lvl3pPr>
    <a:lvl4pPr marL="1371600" algn="l" rtl="0" fontAlgn="base">
      <a:spcBef>
        <a:spcPct val="30000"/>
      </a:spcBef>
      <a:spcAft>
        <a:spcPct val="0"/>
      </a:spcAft>
      <a:defRPr sz="1200" kern="1200">
        <a:solidFill>
          <a:schemeClr val="tx1"/>
        </a:solidFill>
        <a:latin typeface="Arial" charset="0"/>
        <a:ea typeface="Geneva" pitchFamily="1" charset="-128"/>
        <a:cs typeface="+mn-cs"/>
      </a:defRPr>
    </a:lvl4pPr>
    <a:lvl5pPr marL="1828800" algn="l" rtl="0" fontAlgn="base">
      <a:spcBef>
        <a:spcPct val="30000"/>
      </a:spcBef>
      <a:spcAft>
        <a:spcPct val="0"/>
      </a:spcAft>
      <a:defRPr sz="1200" kern="1200">
        <a:solidFill>
          <a:schemeClr val="tx1"/>
        </a:solidFill>
        <a:latin typeface="Arial" charset="0"/>
        <a:ea typeface="Geneva"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CD5727-53F0-40CA-ABF9-7F7F326569A4}" type="slidenum">
              <a:rPr lang="en-GB"/>
              <a:pPr/>
              <a:t>1</a:t>
            </a:fld>
            <a:endParaRPr lang="en-GB"/>
          </a:p>
        </p:txBody>
      </p:sp>
      <p:sp>
        <p:nvSpPr>
          <p:cNvPr id="40962" name="Rectangle 2"/>
          <p:cNvSpPr>
            <a:spLocks noGrp="1" noRot="1" noChangeAspect="1" noChangeArrowheads="1" noTextEdit="1"/>
          </p:cNvSpPr>
          <p:nvPr>
            <p:ph type="sldImg"/>
          </p:nvPr>
        </p:nvSpPr>
        <p:spPr>
          <a:xfrm>
            <a:off x="1143000" y="685800"/>
            <a:ext cx="4572000" cy="3429000"/>
          </a:xfrm>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799562E-969A-4184-A8BB-DAA32D9950DD}" type="slidenum">
              <a:rPr lang="en-GB" smtClean="0"/>
              <a:pPr/>
              <a:t>7</a:t>
            </a:fld>
            <a:endParaRPr lang="en-GB"/>
          </a:p>
        </p:txBody>
      </p:sp>
    </p:spTree>
    <p:extLst>
      <p:ext uri="{BB962C8B-B14F-4D97-AF65-F5344CB8AC3E}">
        <p14:creationId xmlns:p14="http://schemas.microsoft.com/office/powerpoint/2010/main" val="876228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799562E-969A-4184-A8BB-DAA32D9950DD}" type="slidenum">
              <a:rPr lang="en-GB" smtClean="0"/>
              <a:pPr/>
              <a:t>11</a:t>
            </a:fld>
            <a:endParaRPr lang="en-GB"/>
          </a:p>
        </p:txBody>
      </p:sp>
    </p:spTree>
    <p:extLst>
      <p:ext uri="{BB962C8B-B14F-4D97-AF65-F5344CB8AC3E}">
        <p14:creationId xmlns:p14="http://schemas.microsoft.com/office/powerpoint/2010/main" val="8762287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2667000"/>
            <a:ext cx="7162800" cy="1752600"/>
          </a:xfrm>
        </p:spPr>
        <p:txBody>
          <a:bodyPr/>
          <a:lstStyle>
            <a:lvl1pPr>
              <a:defRPr sz="3200"/>
            </a:lvl1pPr>
          </a:lstStyle>
          <a:p>
            <a:pPr lvl="0"/>
            <a:r>
              <a:rPr lang="en-US" noProof="0" smtClean="0"/>
              <a:t>Click to edit Master title style</a:t>
            </a:r>
            <a:endParaRPr lang="en-GB" noProof="0" smtClean="0"/>
          </a:p>
        </p:txBody>
      </p:sp>
      <p:sp>
        <p:nvSpPr>
          <p:cNvPr id="26627" name="Rectangle 3"/>
          <p:cNvSpPr>
            <a:spLocks noGrp="1" noChangeArrowheads="1"/>
          </p:cNvSpPr>
          <p:nvPr>
            <p:ph type="subTitle" idx="1"/>
          </p:nvPr>
        </p:nvSpPr>
        <p:spPr>
          <a:xfrm>
            <a:off x="685800" y="4572000"/>
            <a:ext cx="7162800" cy="1600200"/>
          </a:xfrm>
        </p:spPr>
        <p:txBody>
          <a:bodyPr/>
          <a:lstStyle>
            <a:lvl1pPr marL="0" indent="0">
              <a:buFontTx/>
              <a:buNone/>
              <a:defRPr sz="2000">
                <a:solidFill>
                  <a:schemeClr val="bg2"/>
                </a:solidFill>
              </a:defRPr>
            </a:lvl1pPr>
          </a:lstStyle>
          <a:p>
            <a:pPr lvl="0"/>
            <a:r>
              <a:rPr lang="en-US" noProof="0" smtClean="0"/>
              <a:t>Click to edit Master subtitle style</a:t>
            </a:r>
            <a:endParaRPr lang="en-GB" noProof="0" smtClean="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8E2E9E7-D4BC-42AF-AA07-A273AAE8334F}" type="slidenum">
              <a:rPr lang="en-GB"/>
              <a:pPr/>
              <a:t>‹#›</a:t>
            </a:fld>
            <a:endParaRPr lang="en-GB" sz="1400"/>
          </a:p>
        </p:txBody>
      </p:sp>
    </p:spTree>
    <p:extLst>
      <p:ext uri="{BB962C8B-B14F-4D97-AF65-F5344CB8AC3E}">
        <p14:creationId xmlns:p14="http://schemas.microsoft.com/office/powerpoint/2010/main" val="3447858709"/>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371600"/>
            <a:ext cx="1943100" cy="4724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371600"/>
            <a:ext cx="5676900"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C188F02-9EA0-4AB5-8A37-0751D134D91A}" type="slidenum">
              <a:rPr lang="en-GB"/>
              <a:pPr/>
              <a:t>‹#›</a:t>
            </a:fld>
            <a:endParaRPr lang="en-GB" sz="1400"/>
          </a:p>
        </p:txBody>
      </p:sp>
    </p:spTree>
    <p:extLst>
      <p:ext uri="{BB962C8B-B14F-4D97-AF65-F5344CB8AC3E}">
        <p14:creationId xmlns:p14="http://schemas.microsoft.com/office/powerpoint/2010/main" val="2318669524"/>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Line with Content">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39726" y="406286"/>
            <a:ext cx="8375650" cy="626453"/>
          </a:xfrm>
          <a:prstGeom prst="rect">
            <a:avLst/>
          </a:prstGeom>
        </p:spPr>
        <p:txBody>
          <a:bodyPr anchor="t" anchorCtr="0">
            <a:noAutofit/>
          </a:bodyPr>
          <a:lstStyle>
            <a:lvl1pPr marL="0" marR="0" indent="0" algn="l" defTabSz="914400" rtl="0" eaLnBrk="1" fontAlgn="auto" latinLnBrk="0" hangingPunct="1">
              <a:lnSpc>
                <a:spcPts val="3300"/>
              </a:lnSpc>
              <a:spcBef>
                <a:spcPct val="0"/>
              </a:spcBef>
              <a:spcAft>
                <a:spcPts val="0"/>
              </a:spcAft>
              <a:buClrTx/>
              <a:buSzTx/>
              <a:buFontTx/>
              <a:buNone/>
              <a:tabLst/>
              <a:defRPr sz="2800" baseline="0">
                <a:solidFill>
                  <a:schemeClr val="bg1"/>
                </a:solidFill>
                <a:latin typeface="Futura Bk" pitchFamily="34" charset="0"/>
              </a:defRPr>
            </a:lvl1pPr>
          </a:lstStyle>
          <a:p>
            <a:r>
              <a:rPr lang="en-US" dirty="0" smtClean="0"/>
              <a:t>Single line title</a:t>
            </a:r>
            <a:endParaRPr lang="en-US" dirty="0"/>
          </a:p>
        </p:txBody>
      </p:sp>
      <p:sp>
        <p:nvSpPr>
          <p:cNvPr id="12" name="Date Placeholder 11"/>
          <p:cNvSpPr>
            <a:spLocks noGrp="1"/>
          </p:cNvSpPr>
          <p:nvPr>
            <p:ph type="dt" sz="half" idx="11"/>
          </p:nvPr>
        </p:nvSpPr>
        <p:spPr/>
        <p:txBody>
          <a:bodyPr/>
          <a:lstStyle/>
          <a:p>
            <a:fld id="{94F2013E-11F7-45F9-A417-436FAF85B0CD}" type="datetime1">
              <a:rPr>
                <a:solidFill>
                  <a:srgbClr val="000000">
                    <a:lumMod val="50000"/>
                    <a:lumOff val="50000"/>
                  </a:srgbClr>
                </a:solidFill>
              </a:rPr>
              <a:pPr/>
              <a:t>3/21/2011</a:t>
            </a:fld>
            <a:endParaRPr dirty="0">
              <a:solidFill>
                <a:srgbClr val="000000">
                  <a:lumMod val="50000"/>
                  <a:lumOff val="50000"/>
                </a:srgbClr>
              </a:solidFill>
            </a:endParaRPr>
          </a:p>
        </p:txBody>
      </p:sp>
      <p:sp>
        <p:nvSpPr>
          <p:cNvPr id="13" name="Slide Number Placeholder 12"/>
          <p:cNvSpPr>
            <a:spLocks noGrp="1"/>
          </p:cNvSpPr>
          <p:nvPr>
            <p:ph type="sldNum" sz="quarter" idx="12"/>
          </p:nvPr>
        </p:nvSpPr>
        <p:spPr/>
        <p:txBody>
          <a:body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14" name="Footer Placeholder 13"/>
          <p:cNvSpPr>
            <a:spLocks noGrp="1"/>
          </p:cNvSpPr>
          <p:nvPr>
            <p:ph type="ftr" sz="quarter" idx="13"/>
          </p:nvPr>
        </p:nvSpPr>
        <p:spPr/>
        <p:txBody>
          <a:bodyPr/>
          <a:lstStyle/>
          <a:p>
            <a:r>
              <a:rPr>
                <a:solidFill>
                  <a:srgbClr val="000000">
                    <a:lumMod val="50000"/>
                    <a:lumOff val="50000"/>
                  </a:srgbClr>
                </a:solidFill>
              </a:rPr>
              <a:t>Footer goes here</a:t>
            </a:r>
          </a:p>
        </p:txBody>
      </p:sp>
      <p:sp>
        <p:nvSpPr>
          <p:cNvPr id="7" name="Content Placeholder 12"/>
          <p:cNvSpPr>
            <a:spLocks noGrp="1"/>
          </p:cNvSpPr>
          <p:nvPr>
            <p:ph sz="quarter" idx="14"/>
          </p:nvPr>
        </p:nvSpPr>
        <p:spPr>
          <a:xfrm>
            <a:off x="365760" y="1238328"/>
            <a:ext cx="8321040" cy="4876800"/>
          </a:xfrm>
        </p:spPr>
        <p:txBody>
          <a:bodyPr/>
          <a:lstStyle>
            <a:lvl1pPr>
              <a:buSzPct val="80000"/>
              <a:buFont typeface="Arial" pitchFamily="34" charset="0"/>
              <a:buChar char="•"/>
              <a:defRPr sz="1800"/>
            </a:lvl1pPr>
            <a:lvl2pPr>
              <a:buSzPct val="80000"/>
              <a:buFont typeface="Futura Bk" pitchFamily="34" charset="0"/>
              <a:buChar char="–"/>
              <a:defRPr sz="1400"/>
            </a:lvl2pPr>
            <a:lvl3pPr>
              <a:buSzPct val="80000"/>
              <a:buFont typeface="Arial" pitchFamily="34" charset="0"/>
              <a:buChar char="•"/>
              <a:defRPr sz="1000"/>
            </a:lvl3pPr>
            <a:lvl4pPr>
              <a:buSzPct val="80000"/>
              <a:buFont typeface="Futura Bk" pitchFamily="34" charset="0"/>
              <a:buChar char="–"/>
              <a:defRPr sz="1000"/>
            </a:lvl4pPr>
            <a:lvl5pPr>
              <a:buSzPct val="80000"/>
              <a:buFont typeface="Arial" pitchFamily="34" charset="0"/>
              <a:buChar cha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51413321"/>
      </p:ext>
    </p:extLst>
  </p:cSld>
  <p:clrMapOvr>
    <a:masterClrMapping/>
  </p:clrMapOvr>
  <p:transition>
    <p:fade thruBlk="1"/>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xt right">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39726" y="406286"/>
            <a:ext cx="8375650" cy="626453"/>
          </a:xfrm>
          <a:prstGeom prst="rect">
            <a:avLst/>
          </a:prstGeom>
        </p:spPr>
        <p:txBody>
          <a:bodyPr anchor="t" anchorCtr="0">
            <a:noAutofit/>
          </a:bodyPr>
          <a:lstStyle>
            <a:lvl1pPr marL="0" marR="0" indent="0" algn="l" defTabSz="914400" rtl="0" eaLnBrk="1" fontAlgn="auto" latinLnBrk="0" hangingPunct="1">
              <a:lnSpc>
                <a:spcPts val="3300"/>
              </a:lnSpc>
              <a:spcBef>
                <a:spcPct val="0"/>
              </a:spcBef>
              <a:spcAft>
                <a:spcPts val="0"/>
              </a:spcAft>
              <a:buClrTx/>
              <a:buSzTx/>
              <a:buFontTx/>
              <a:buNone/>
              <a:tabLst/>
              <a:defRPr sz="2800" baseline="0">
                <a:solidFill>
                  <a:schemeClr val="bg1"/>
                </a:solidFill>
                <a:latin typeface="Futura Bk" pitchFamily="34" charset="0"/>
              </a:defRPr>
            </a:lvl1pPr>
          </a:lstStyle>
          <a:p>
            <a:r>
              <a:rPr lang="en-US" dirty="0" smtClean="0"/>
              <a:t>Single line title</a:t>
            </a:r>
            <a:endParaRPr lang="en-US" dirty="0"/>
          </a:p>
        </p:txBody>
      </p:sp>
      <p:sp>
        <p:nvSpPr>
          <p:cNvPr id="12" name="Date Placeholder 11"/>
          <p:cNvSpPr>
            <a:spLocks noGrp="1"/>
          </p:cNvSpPr>
          <p:nvPr>
            <p:ph type="dt" sz="half" idx="11"/>
          </p:nvPr>
        </p:nvSpPr>
        <p:spPr/>
        <p:txBody>
          <a:bodyPr/>
          <a:lstStyle/>
          <a:p>
            <a:fld id="{94F2013E-11F7-45F9-A417-436FAF85B0CD}" type="datetime1">
              <a:rPr>
                <a:solidFill>
                  <a:srgbClr val="000000">
                    <a:lumMod val="50000"/>
                    <a:lumOff val="50000"/>
                  </a:srgbClr>
                </a:solidFill>
              </a:rPr>
              <a:pPr/>
              <a:t>3/21/2011</a:t>
            </a:fld>
            <a:endParaRPr dirty="0">
              <a:solidFill>
                <a:srgbClr val="000000">
                  <a:lumMod val="50000"/>
                  <a:lumOff val="50000"/>
                </a:srgbClr>
              </a:solidFill>
            </a:endParaRPr>
          </a:p>
        </p:txBody>
      </p:sp>
      <p:sp>
        <p:nvSpPr>
          <p:cNvPr id="13" name="Slide Number Placeholder 12"/>
          <p:cNvSpPr>
            <a:spLocks noGrp="1"/>
          </p:cNvSpPr>
          <p:nvPr>
            <p:ph type="sldNum" sz="quarter" idx="12"/>
          </p:nvPr>
        </p:nvSpPr>
        <p:spPr/>
        <p:txBody>
          <a:body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14" name="Footer Placeholder 13"/>
          <p:cNvSpPr>
            <a:spLocks noGrp="1"/>
          </p:cNvSpPr>
          <p:nvPr>
            <p:ph type="ftr" sz="quarter" idx="13"/>
          </p:nvPr>
        </p:nvSpPr>
        <p:spPr/>
        <p:txBody>
          <a:bodyPr/>
          <a:lstStyle/>
          <a:p>
            <a:r>
              <a:rPr>
                <a:solidFill>
                  <a:srgbClr val="000000">
                    <a:lumMod val="50000"/>
                    <a:lumOff val="50000"/>
                  </a:srgbClr>
                </a:solidFill>
              </a:rPr>
              <a:t>Footer goes here</a:t>
            </a:r>
          </a:p>
        </p:txBody>
      </p:sp>
      <p:sp>
        <p:nvSpPr>
          <p:cNvPr id="7" name="Content Placeholder 12"/>
          <p:cNvSpPr>
            <a:spLocks noGrp="1"/>
          </p:cNvSpPr>
          <p:nvPr>
            <p:ph sz="quarter" idx="14"/>
          </p:nvPr>
        </p:nvSpPr>
        <p:spPr>
          <a:xfrm>
            <a:off x="5153746" y="1238328"/>
            <a:ext cx="2818581" cy="4876800"/>
          </a:xfrm>
        </p:spPr>
        <p:txBody>
          <a:bodyPr/>
          <a:lstStyle>
            <a:lvl1pPr marL="0" indent="0">
              <a:spcBef>
                <a:spcPts val="2000"/>
              </a:spcBef>
              <a:buSzPct val="80000"/>
              <a:buFont typeface="Arial" pitchFamily="34" charset="0"/>
              <a:buNone/>
              <a:defRPr sz="1600"/>
            </a:lvl1pPr>
            <a:lvl2pPr>
              <a:buSzPct val="80000"/>
              <a:buFont typeface="Futura Bk" pitchFamily="34" charset="0"/>
              <a:buChar char="–"/>
              <a:defRPr sz="1400"/>
            </a:lvl2pPr>
            <a:lvl3pPr>
              <a:buSzPct val="80000"/>
              <a:buFont typeface="Arial" pitchFamily="34" charset="0"/>
              <a:buChar char="•"/>
              <a:defRPr sz="1000"/>
            </a:lvl3pPr>
            <a:lvl4pPr>
              <a:buSzPct val="80000"/>
              <a:buFont typeface="Futura Bk" pitchFamily="34" charset="0"/>
              <a:buChar char="–"/>
              <a:defRPr sz="1000"/>
            </a:lvl4pPr>
            <a:lvl5pPr>
              <a:buSzPct val="80000"/>
              <a:buFont typeface="Arial" pitchFamily="34" charset="0"/>
              <a:buChar char="•"/>
              <a:defRPr sz="1000"/>
            </a:lvl5pPr>
          </a:lstStyle>
          <a:p>
            <a:pPr lvl="0"/>
            <a:endParaRPr lang="en-US" dirty="0" smtClean="0"/>
          </a:p>
        </p:txBody>
      </p:sp>
    </p:spTree>
    <p:extLst>
      <p:ext uri="{BB962C8B-B14F-4D97-AF65-F5344CB8AC3E}">
        <p14:creationId xmlns:p14="http://schemas.microsoft.com/office/powerpoint/2010/main" val="574819075"/>
      </p:ext>
    </p:extLst>
  </p:cSld>
  <p:clrMapOvr>
    <a:masterClrMapping/>
  </p:clrMapOvr>
  <p:transition>
    <p:fade thruBlk="1"/>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ext right">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39726" y="406286"/>
            <a:ext cx="8375650" cy="626453"/>
          </a:xfrm>
          <a:prstGeom prst="rect">
            <a:avLst/>
          </a:prstGeom>
        </p:spPr>
        <p:txBody>
          <a:bodyPr anchor="t" anchorCtr="0">
            <a:noAutofit/>
          </a:bodyPr>
          <a:lstStyle>
            <a:lvl1pPr marL="0" marR="0" indent="0" algn="l" defTabSz="914400" rtl="0" eaLnBrk="1" fontAlgn="auto" latinLnBrk="0" hangingPunct="1">
              <a:lnSpc>
                <a:spcPts val="3300"/>
              </a:lnSpc>
              <a:spcBef>
                <a:spcPct val="0"/>
              </a:spcBef>
              <a:spcAft>
                <a:spcPts val="0"/>
              </a:spcAft>
              <a:buClrTx/>
              <a:buSzTx/>
              <a:buFontTx/>
              <a:buNone/>
              <a:tabLst/>
              <a:defRPr sz="2800" baseline="0">
                <a:solidFill>
                  <a:schemeClr val="bg1"/>
                </a:solidFill>
                <a:latin typeface="Futura Bk" pitchFamily="34" charset="0"/>
              </a:defRPr>
            </a:lvl1pPr>
          </a:lstStyle>
          <a:p>
            <a:r>
              <a:rPr lang="en-US" dirty="0" smtClean="0"/>
              <a:t>Single line title</a:t>
            </a:r>
            <a:endParaRPr lang="en-US" dirty="0"/>
          </a:p>
        </p:txBody>
      </p:sp>
      <p:sp>
        <p:nvSpPr>
          <p:cNvPr id="12" name="Date Placeholder 11"/>
          <p:cNvSpPr>
            <a:spLocks noGrp="1"/>
          </p:cNvSpPr>
          <p:nvPr>
            <p:ph type="dt" sz="half" idx="11"/>
          </p:nvPr>
        </p:nvSpPr>
        <p:spPr/>
        <p:txBody>
          <a:bodyPr/>
          <a:lstStyle/>
          <a:p>
            <a:fld id="{94F2013E-11F7-45F9-A417-436FAF85B0CD}" type="datetime1">
              <a:rPr>
                <a:solidFill>
                  <a:srgbClr val="000000">
                    <a:lumMod val="50000"/>
                    <a:lumOff val="50000"/>
                  </a:srgbClr>
                </a:solidFill>
              </a:rPr>
              <a:pPr/>
              <a:t>3/21/2011</a:t>
            </a:fld>
            <a:endParaRPr dirty="0">
              <a:solidFill>
                <a:srgbClr val="000000">
                  <a:lumMod val="50000"/>
                  <a:lumOff val="50000"/>
                </a:srgbClr>
              </a:solidFill>
            </a:endParaRPr>
          </a:p>
        </p:txBody>
      </p:sp>
      <p:sp>
        <p:nvSpPr>
          <p:cNvPr id="13" name="Slide Number Placeholder 12"/>
          <p:cNvSpPr>
            <a:spLocks noGrp="1"/>
          </p:cNvSpPr>
          <p:nvPr>
            <p:ph type="sldNum" sz="quarter" idx="12"/>
          </p:nvPr>
        </p:nvSpPr>
        <p:spPr/>
        <p:txBody>
          <a:body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14" name="Footer Placeholder 13"/>
          <p:cNvSpPr>
            <a:spLocks noGrp="1"/>
          </p:cNvSpPr>
          <p:nvPr>
            <p:ph type="ftr" sz="quarter" idx="13"/>
          </p:nvPr>
        </p:nvSpPr>
        <p:spPr/>
        <p:txBody>
          <a:bodyPr/>
          <a:lstStyle/>
          <a:p>
            <a:r>
              <a:rPr>
                <a:solidFill>
                  <a:srgbClr val="000000">
                    <a:lumMod val="50000"/>
                    <a:lumOff val="50000"/>
                  </a:srgbClr>
                </a:solidFill>
              </a:rPr>
              <a:t>Footer goes here</a:t>
            </a:r>
          </a:p>
        </p:txBody>
      </p:sp>
      <p:sp>
        <p:nvSpPr>
          <p:cNvPr id="10" name="Text Placeholder 9"/>
          <p:cNvSpPr>
            <a:spLocks noGrp="1"/>
          </p:cNvSpPr>
          <p:nvPr>
            <p:ph type="body" sz="quarter" idx="14"/>
          </p:nvPr>
        </p:nvSpPr>
        <p:spPr>
          <a:xfrm>
            <a:off x="3479800" y="1727202"/>
            <a:ext cx="5033707" cy="4117531"/>
          </a:xfrm>
        </p:spPr>
        <p:txBody>
          <a:bodyPr anchor="ctr" anchorCtr="0"/>
          <a:lstStyle>
            <a:lvl1pPr marL="0" indent="0">
              <a:spcBef>
                <a:spcPts val="1500"/>
              </a:spcBef>
              <a:buNone/>
              <a:defRPr sz="1600" cap="all">
                <a:solidFill>
                  <a:srgbClr val="65CFE9"/>
                </a:solidFill>
              </a:defRPr>
            </a:lvl1pPr>
            <a:lvl2pPr marL="171450" indent="-171450">
              <a:lnSpc>
                <a:spcPct val="150000"/>
              </a:lnSpc>
              <a:spcBef>
                <a:spcPts val="0"/>
              </a:spcBef>
              <a:defRPr sz="1200"/>
            </a:lvl2pPr>
            <a:lvl3pPr marL="344488" indent="-173038">
              <a:lnSpc>
                <a:spcPct val="150000"/>
              </a:lnSpc>
              <a:defRPr sz="1200"/>
            </a:lvl3pPr>
            <a:lvl4pPr>
              <a:lnSpc>
                <a:spcPct val="150000"/>
              </a:lnSpc>
              <a:defRPr sz="1200"/>
            </a:lvl4pPr>
            <a:lvl5pPr>
              <a:lnSpc>
                <a:spcPct val="150000"/>
              </a:lnSpc>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58092898"/>
      </p:ext>
    </p:extLst>
  </p:cSld>
  <p:clrMapOvr>
    <a:masterClrMapping/>
  </p:clrMapOvr>
  <p:transition>
    <p:fade thruBlk="1"/>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Line, Subtitle and Conten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58775" y="1013293"/>
            <a:ext cx="8370380" cy="393287"/>
          </a:xfrm>
          <a:prstGeom prst="rect">
            <a:avLst/>
          </a:prstGeom>
        </p:spPr>
        <p:txBody>
          <a:bodyPr>
            <a:noAutofit/>
          </a:bodyPr>
          <a:lstStyle>
            <a:lvl1pPr marL="0" indent="0">
              <a:lnSpc>
                <a:spcPct val="100000"/>
              </a:lnSpc>
              <a:buNone/>
              <a:defRPr lang="en-US" sz="2000" kern="1200" dirty="0" smtClean="0">
                <a:solidFill>
                  <a:srgbClr val="7B7B79"/>
                </a:solidFill>
                <a:latin typeface="Futura Bk" pitchFamily="34" charset="0"/>
                <a:ea typeface="+mn-ea"/>
                <a:cs typeface="+mn-cs"/>
              </a:defRPr>
            </a:lvl1pPr>
            <a:lvl2pPr>
              <a:defRPr lang="en-US" sz="2000" kern="1200" dirty="0" smtClean="0">
                <a:solidFill>
                  <a:srgbClr val="FFFFFF"/>
                </a:solidFill>
                <a:latin typeface="Futura Bk" pitchFamily="34" charset="0"/>
                <a:ea typeface="+mn-ea"/>
                <a:cs typeface="+mn-cs"/>
              </a:defRPr>
            </a:lvl2pPr>
            <a:lvl3pPr>
              <a:defRPr lang="en-US" sz="2000" kern="1200" dirty="0" smtClean="0">
                <a:solidFill>
                  <a:srgbClr val="FFFFFF"/>
                </a:solidFill>
                <a:latin typeface="Futura Bk" pitchFamily="34" charset="0"/>
                <a:ea typeface="+mn-ea"/>
                <a:cs typeface="+mn-cs"/>
              </a:defRPr>
            </a:lvl3pPr>
            <a:lvl4pPr>
              <a:defRPr lang="en-US" sz="2000" kern="1200" dirty="0" smtClean="0">
                <a:solidFill>
                  <a:srgbClr val="FFFFFF"/>
                </a:solidFill>
                <a:latin typeface="Futura Bk" pitchFamily="34" charset="0"/>
                <a:ea typeface="+mn-ea"/>
                <a:cs typeface="+mn-cs"/>
              </a:defRPr>
            </a:lvl4pPr>
            <a:lvl5pPr>
              <a:defRPr lang="en-US" sz="2000" kern="1200" dirty="0" smtClean="0">
                <a:solidFill>
                  <a:srgbClr val="FFFFFF"/>
                </a:solidFill>
                <a:latin typeface="Futura Bk" pitchFamily="34" charset="0"/>
                <a:ea typeface="+mn-ea"/>
                <a:cs typeface="+mn-cs"/>
              </a:defRPr>
            </a:lvl5pPr>
          </a:lstStyle>
          <a:p>
            <a:pPr lvl="0"/>
            <a:r>
              <a:rPr lang="en-US" dirty="0" smtClean="0"/>
              <a:t>Subtitle placeholder here</a:t>
            </a:r>
          </a:p>
        </p:txBody>
      </p:sp>
      <p:sp>
        <p:nvSpPr>
          <p:cNvPr id="9" name="Date Placeholder 8"/>
          <p:cNvSpPr>
            <a:spLocks noGrp="1"/>
          </p:cNvSpPr>
          <p:nvPr>
            <p:ph type="dt" sz="half" idx="15"/>
          </p:nvPr>
        </p:nvSpPr>
        <p:spPr/>
        <p:txBody>
          <a:bodyPr/>
          <a:lstStyle/>
          <a:p>
            <a:fld id="{B7DADEFB-AEF8-4CC4-98AD-BC3441F07242}" type="datetime1">
              <a:rPr>
                <a:solidFill>
                  <a:srgbClr val="000000">
                    <a:lumMod val="50000"/>
                    <a:lumOff val="50000"/>
                  </a:srgbClr>
                </a:solidFill>
              </a:rPr>
              <a:pPr/>
              <a:t>3/21/2011</a:t>
            </a:fld>
            <a:endParaRPr dirty="0">
              <a:solidFill>
                <a:srgbClr val="000000">
                  <a:lumMod val="50000"/>
                  <a:lumOff val="50000"/>
                </a:srgbClr>
              </a:solidFill>
            </a:endParaRPr>
          </a:p>
        </p:txBody>
      </p:sp>
      <p:sp>
        <p:nvSpPr>
          <p:cNvPr id="10" name="Slide Number Placeholder 9"/>
          <p:cNvSpPr>
            <a:spLocks noGrp="1"/>
          </p:cNvSpPr>
          <p:nvPr>
            <p:ph type="sldNum" sz="quarter" idx="16"/>
          </p:nvPr>
        </p:nvSpPr>
        <p:spPr/>
        <p:txBody>
          <a:body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11" name="Footer Placeholder 10"/>
          <p:cNvSpPr>
            <a:spLocks noGrp="1"/>
          </p:cNvSpPr>
          <p:nvPr>
            <p:ph type="ftr" sz="quarter" idx="17"/>
          </p:nvPr>
        </p:nvSpPr>
        <p:spPr/>
        <p:txBody>
          <a:bodyPr/>
          <a:lstStyle/>
          <a:p>
            <a:r>
              <a:rPr>
                <a:solidFill>
                  <a:srgbClr val="000000">
                    <a:lumMod val="50000"/>
                    <a:lumOff val="50000"/>
                  </a:srgbClr>
                </a:solidFill>
              </a:rPr>
              <a:t>Footer goes here</a:t>
            </a:r>
          </a:p>
        </p:txBody>
      </p:sp>
      <p:sp>
        <p:nvSpPr>
          <p:cNvPr id="8" name="Content Placeholder 12"/>
          <p:cNvSpPr>
            <a:spLocks noGrp="1"/>
          </p:cNvSpPr>
          <p:nvPr>
            <p:ph sz="quarter" idx="18"/>
          </p:nvPr>
        </p:nvSpPr>
        <p:spPr>
          <a:xfrm>
            <a:off x="365760" y="1595756"/>
            <a:ext cx="8321040" cy="4511040"/>
          </a:xfrm>
        </p:spPr>
        <p:txBody>
          <a:bodyPr/>
          <a:lstStyle>
            <a:lvl1pPr>
              <a:buSzPct val="80000"/>
              <a:buFont typeface="Arial" pitchFamily="34" charset="0"/>
              <a:buChar char="•"/>
              <a:defRPr sz="1800"/>
            </a:lvl1pPr>
            <a:lvl2pPr>
              <a:buSzPct val="80000"/>
              <a:buFont typeface="Futura Bk" pitchFamily="34" charset="0"/>
              <a:buChar char="–"/>
              <a:defRPr sz="1400"/>
            </a:lvl2pPr>
            <a:lvl3pPr>
              <a:buSzPct val="80000"/>
              <a:buFont typeface="Arial" pitchFamily="34" charset="0"/>
              <a:buChar char="•"/>
              <a:defRPr sz="1000"/>
            </a:lvl3pPr>
            <a:lvl4pPr>
              <a:buSzPct val="80000"/>
              <a:buFont typeface="Futura Bk" pitchFamily="34" charset="0"/>
              <a:buChar char="–"/>
              <a:defRPr sz="1000"/>
            </a:lvl4pPr>
            <a:lvl5pPr>
              <a:buSzPct val="80000"/>
              <a:buFont typeface="Arial" pitchFamily="34" charset="0"/>
              <a:buChar cha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itle 8"/>
          <p:cNvSpPr>
            <a:spLocks noGrp="1"/>
          </p:cNvSpPr>
          <p:nvPr>
            <p:ph type="title" hasCustomPrompt="1"/>
          </p:nvPr>
        </p:nvSpPr>
        <p:spPr>
          <a:xfrm>
            <a:off x="339726" y="406286"/>
            <a:ext cx="8375650" cy="626453"/>
          </a:xfrm>
          <a:prstGeom prst="rect">
            <a:avLst/>
          </a:prstGeom>
        </p:spPr>
        <p:txBody>
          <a:bodyPr anchor="t" anchorCtr="0">
            <a:noAutofit/>
          </a:bodyPr>
          <a:lstStyle>
            <a:lvl1pPr marL="0" marR="0" indent="0" algn="l" defTabSz="914400" rtl="0" eaLnBrk="1" fontAlgn="auto" latinLnBrk="0" hangingPunct="1">
              <a:lnSpc>
                <a:spcPts val="3300"/>
              </a:lnSpc>
              <a:spcBef>
                <a:spcPct val="0"/>
              </a:spcBef>
              <a:spcAft>
                <a:spcPts val="0"/>
              </a:spcAft>
              <a:buClrTx/>
              <a:buSzTx/>
              <a:buFontTx/>
              <a:buNone/>
              <a:tabLst/>
              <a:defRPr sz="2800" baseline="0">
                <a:solidFill>
                  <a:schemeClr val="bg1"/>
                </a:solidFill>
                <a:latin typeface="Futura Bk" pitchFamily="34" charset="0"/>
              </a:defRPr>
            </a:lvl1pPr>
          </a:lstStyle>
          <a:p>
            <a:r>
              <a:rPr lang="en-US" dirty="0" smtClean="0"/>
              <a:t>Single line title</a:t>
            </a:r>
            <a:endParaRPr lang="en-US" dirty="0"/>
          </a:p>
        </p:txBody>
      </p:sp>
    </p:spTree>
    <p:extLst>
      <p:ext uri="{BB962C8B-B14F-4D97-AF65-F5344CB8AC3E}">
        <p14:creationId xmlns:p14="http://schemas.microsoft.com/office/powerpoint/2010/main" val="1440492345"/>
      </p:ext>
    </p:extLst>
  </p:cSld>
  <p:clrMapOvr>
    <a:masterClrMapping/>
  </p:clrMapOvr>
  <p:transition>
    <p:fade thruBlk="1"/>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1Line, Subtitle and Conten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58775" y="1013293"/>
            <a:ext cx="8370380" cy="393287"/>
          </a:xfrm>
          <a:prstGeom prst="rect">
            <a:avLst/>
          </a:prstGeom>
        </p:spPr>
        <p:txBody>
          <a:bodyPr>
            <a:noAutofit/>
          </a:bodyPr>
          <a:lstStyle>
            <a:lvl1pPr marL="0" indent="0">
              <a:lnSpc>
                <a:spcPct val="100000"/>
              </a:lnSpc>
              <a:buNone/>
              <a:defRPr lang="en-US" sz="2000" kern="1200" dirty="0" smtClean="0">
                <a:solidFill>
                  <a:srgbClr val="7B7B79"/>
                </a:solidFill>
                <a:latin typeface="Futura Bk" pitchFamily="34" charset="0"/>
                <a:ea typeface="+mn-ea"/>
                <a:cs typeface="+mn-cs"/>
              </a:defRPr>
            </a:lvl1pPr>
            <a:lvl2pPr>
              <a:defRPr lang="en-US" sz="2000" kern="1200" dirty="0" smtClean="0">
                <a:solidFill>
                  <a:srgbClr val="FFFFFF"/>
                </a:solidFill>
                <a:latin typeface="Futura Bk" pitchFamily="34" charset="0"/>
                <a:ea typeface="+mn-ea"/>
                <a:cs typeface="+mn-cs"/>
              </a:defRPr>
            </a:lvl2pPr>
            <a:lvl3pPr>
              <a:defRPr lang="en-US" sz="2000" kern="1200" dirty="0" smtClean="0">
                <a:solidFill>
                  <a:srgbClr val="FFFFFF"/>
                </a:solidFill>
                <a:latin typeface="Futura Bk" pitchFamily="34" charset="0"/>
                <a:ea typeface="+mn-ea"/>
                <a:cs typeface="+mn-cs"/>
              </a:defRPr>
            </a:lvl3pPr>
            <a:lvl4pPr>
              <a:defRPr lang="en-US" sz="2000" kern="1200" dirty="0" smtClean="0">
                <a:solidFill>
                  <a:srgbClr val="FFFFFF"/>
                </a:solidFill>
                <a:latin typeface="Futura Bk" pitchFamily="34" charset="0"/>
                <a:ea typeface="+mn-ea"/>
                <a:cs typeface="+mn-cs"/>
              </a:defRPr>
            </a:lvl4pPr>
            <a:lvl5pPr>
              <a:defRPr lang="en-US" sz="2000" kern="1200" dirty="0" smtClean="0">
                <a:solidFill>
                  <a:srgbClr val="FFFFFF"/>
                </a:solidFill>
                <a:latin typeface="Futura Bk" pitchFamily="34" charset="0"/>
                <a:ea typeface="+mn-ea"/>
                <a:cs typeface="+mn-cs"/>
              </a:defRPr>
            </a:lvl5pPr>
          </a:lstStyle>
          <a:p>
            <a:pPr lvl="0"/>
            <a:r>
              <a:rPr lang="en-US" dirty="0" smtClean="0"/>
              <a:t>Subtitle placeholder here</a:t>
            </a:r>
          </a:p>
        </p:txBody>
      </p:sp>
      <p:sp>
        <p:nvSpPr>
          <p:cNvPr id="9" name="Date Placeholder 8"/>
          <p:cNvSpPr>
            <a:spLocks noGrp="1"/>
          </p:cNvSpPr>
          <p:nvPr>
            <p:ph type="dt" sz="half" idx="15"/>
          </p:nvPr>
        </p:nvSpPr>
        <p:spPr/>
        <p:txBody>
          <a:bodyPr/>
          <a:lstStyle/>
          <a:p>
            <a:fld id="{B7DADEFB-AEF8-4CC4-98AD-BC3441F07242}" type="datetime1">
              <a:rPr>
                <a:solidFill>
                  <a:srgbClr val="000000">
                    <a:lumMod val="50000"/>
                    <a:lumOff val="50000"/>
                  </a:srgbClr>
                </a:solidFill>
              </a:rPr>
              <a:pPr/>
              <a:t>3/21/2011</a:t>
            </a:fld>
            <a:endParaRPr dirty="0">
              <a:solidFill>
                <a:srgbClr val="000000">
                  <a:lumMod val="50000"/>
                  <a:lumOff val="50000"/>
                </a:srgbClr>
              </a:solidFill>
            </a:endParaRPr>
          </a:p>
        </p:txBody>
      </p:sp>
      <p:sp>
        <p:nvSpPr>
          <p:cNvPr id="10" name="Slide Number Placeholder 9"/>
          <p:cNvSpPr>
            <a:spLocks noGrp="1"/>
          </p:cNvSpPr>
          <p:nvPr>
            <p:ph type="sldNum" sz="quarter" idx="16"/>
          </p:nvPr>
        </p:nvSpPr>
        <p:spPr/>
        <p:txBody>
          <a:body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11" name="Footer Placeholder 10"/>
          <p:cNvSpPr>
            <a:spLocks noGrp="1"/>
          </p:cNvSpPr>
          <p:nvPr>
            <p:ph type="ftr" sz="quarter" idx="17"/>
          </p:nvPr>
        </p:nvSpPr>
        <p:spPr/>
        <p:txBody>
          <a:bodyPr/>
          <a:lstStyle/>
          <a:p>
            <a:r>
              <a:rPr>
                <a:solidFill>
                  <a:srgbClr val="000000">
                    <a:lumMod val="50000"/>
                    <a:lumOff val="50000"/>
                  </a:srgbClr>
                </a:solidFill>
              </a:rPr>
              <a:t>Footer goes here</a:t>
            </a:r>
          </a:p>
        </p:txBody>
      </p:sp>
      <p:sp>
        <p:nvSpPr>
          <p:cNvPr id="8" name="Content Placeholder 12"/>
          <p:cNvSpPr>
            <a:spLocks noGrp="1"/>
          </p:cNvSpPr>
          <p:nvPr>
            <p:ph sz="quarter" idx="18"/>
          </p:nvPr>
        </p:nvSpPr>
        <p:spPr>
          <a:xfrm>
            <a:off x="365759" y="1595759"/>
            <a:ext cx="4624111" cy="4347297"/>
          </a:xfrm>
        </p:spPr>
        <p:txBody>
          <a:bodyPr anchor="ctr" anchorCtr="0"/>
          <a:lstStyle>
            <a:lvl1pPr marL="0" indent="0">
              <a:spcAft>
                <a:spcPts val="1000"/>
              </a:spcAft>
              <a:buSzPct val="80000"/>
              <a:buFont typeface="Arial" pitchFamily="34" charset="0"/>
              <a:buNone/>
              <a:defRPr sz="1600" cap="all">
                <a:solidFill>
                  <a:srgbClr val="65CFE9"/>
                </a:solidFill>
              </a:defRPr>
            </a:lvl1pPr>
            <a:lvl2pPr marL="230188" indent="-173038">
              <a:buSzPct val="80000"/>
              <a:buFont typeface="Futura Bk" pitchFamily="34" charset="0"/>
              <a:buChar char="–"/>
              <a:defRPr sz="1400"/>
            </a:lvl2pPr>
            <a:lvl3pPr marL="401638" indent="-171450">
              <a:buSzPct val="80000"/>
              <a:buFont typeface="Arial" pitchFamily="34" charset="0"/>
              <a:buChar char="•"/>
              <a:defRPr sz="1000"/>
            </a:lvl3pPr>
            <a:lvl4pPr>
              <a:buSzPct val="80000"/>
              <a:buFont typeface="Futura Bk" pitchFamily="34" charset="0"/>
              <a:buChar char="–"/>
              <a:defRPr sz="1000"/>
            </a:lvl4pPr>
            <a:lvl5pPr>
              <a:buSzPct val="80000"/>
              <a:buFont typeface="Arial" pitchFamily="34" charset="0"/>
              <a:buChar cha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itle 8"/>
          <p:cNvSpPr>
            <a:spLocks noGrp="1"/>
          </p:cNvSpPr>
          <p:nvPr>
            <p:ph type="title" hasCustomPrompt="1"/>
          </p:nvPr>
        </p:nvSpPr>
        <p:spPr>
          <a:xfrm>
            <a:off x="339726" y="406286"/>
            <a:ext cx="8375650" cy="626453"/>
          </a:xfrm>
          <a:prstGeom prst="rect">
            <a:avLst/>
          </a:prstGeom>
        </p:spPr>
        <p:txBody>
          <a:bodyPr anchor="t" anchorCtr="0">
            <a:noAutofit/>
          </a:bodyPr>
          <a:lstStyle>
            <a:lvl1pPr marL="0" marR="0" indent="0" algn="l" defTabSz="914400" rtl="0" eaLnBrk="1" fontAlgn="auto" latinLnBrk="0" hangingPunct="1">
              <a:lnSpc>
                <a:spcPts val="3300"/>
              </a:lnSpc>
              <a:spcBef>
                <a:spcPct val="0"/>
              </a:spcBef>
              <a:spcAft>
                <a:spcPts val="0"/>
              </a:spcAft>
              <a:buClrTx/>
              <a:buSzTx/>
              <a:buFontTx/>
              <a:buNone/>
              <a:tabLst/>
              <a:defRPr sz="2800" baseline="0">
                <a:solidFill>
                  <a:schemeClr val="bg1"/>
                </a:solidFill>
                <a:latin typeface="Futura Bk" pitchFamily="34" charset="0"/>
              </a:defRPr>
            </a:lvl1pPr>
          </a:lstStyle>
          <a:p>
            <a:r>
              <a:rPr lang="en-US" dirty="0" smtClean="0"/>
              <a:t>Single line title</a:t>
            </a:r>
            <a:endParaRPr lang="en-US" dirty="0"/>
          </a:p>
        </p:txBody>
      </p:sp>
    </p:spTree>
    <p:extLst>
      <p:ext uri="{BB962C8B-B14F-4D97-AF65-F5344CB8AC3E}">
        <p14:creationId xmlns:p14="http://schemas.microsoft.com/office/powerpoint/2010/main" val="1297188996"/>
      </p:ext>
    </p:extLst>
  </p:cSld>
  <p:clrMapOvr>
    <a:masterClrMapping/>
  </p:clrMapOvr>
  <p:transition>
    <p:fade thruBlk="1"/>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Line with Subtitle">
    <p:spTree>
      <p:nvGrpSpPr>
        <p:cNvPr id="1" name=""/>
        <p:cNvGrpSpPr/>
        <p:nvPr/>
      </p:nvGrpSpPr>
      <p:grpSpPr>
        <a:xfrm>
          <a:off x="0" y="0"/>
          <a:ext cx="0" cy="0"/>
          <a:chOff x="0" y="0"/>
          <a:chExt cx="0" cy="0"/>
        </a:xfrm>
      </p:grpSpPr>
      <p:sp>
        <p:nvSpPr>
          <p:cNvPr id="8" name="Date Placeholder 7"/>
          <p:cNvSpPr>
            <a:spLocks noGrp="1"/>
          </p:cNvSpPr>
          <p:nvPr>
            <p:ph type="dt" sz="half" idx="15"/>
          </p:nvPr>
        </p:nvSpPr>
        <p:spPr/>
        <p:txBody>
          <a:bodyPr/>
          <a:lstStyle/>
          <a:p>
            <a:fld id="{49E81A5D-47CB-4239-B753-0649545C4C04}" type="datetime1">
              <a:rPr>
                <a:solidFill>
                  <a:srgbClr val="000000">
                    <a:lumMod val="50000"/>
                    <a:lumOff val="50000"/>
                  </a:srgbClr>
                </a:solidFill>
              </a:rPr>
              <a:pPr/>
              <a:t>3/21/2011</a:t>
            </a:fld>
            <a:endParaRPr dirty="0">
              <a:solidFill>
                <a:srgbClr val="000000">
                  <a:lumMod val="50000"/>
                  <a:lumOff val="50000"/>
                </a:srgbClr>
              </a:solidFill>
            </a:endParaRPr>
          </a:p>
        </p:txBody>
      </p:sp>
      <p:sp>
        <p:nvSpPr>
          <p:cNvPr id="9" name="Slide Number Placeholder 8"/>
          <p:cNvSpPr>
            <a:spLocks noGrp="1"/>
          </p:cNvSpPr>
          <p:nvPr>
            <p:ph type="sldNum" sz="quarter" idx="16"/>
          </p:nvPr>
        </p:nvSpPr>
        <p:spPr/>
        <p:txBody>
          <a:body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10" name="Footer Placeholder 9"/>
          <p:cNvSpPr>
            <a:spLocks noGrp="1"/>
          </p:cNvSpPr>
          <p:nvPr>
            <p:ph type="ftr" sz="quarter" idx="17"/>
          </p:nvPr>
        </p:nvSpPr>
        <p:spPr/>
        <p:txBody>
          <a:bodyPr/>
          <a:lstStyle/>
          <a:p>
            <a:r>
              <a:rPr>
                <a:solidFill>
                  <a:srgbClr val="000000">
                    <a:lumMod val="50000"/>
                    <a:lumOff val="50000"/>
                  </a:srgbClr>
                </a:solidFill>
              </a:rPr>
              <a:t>Footer goes here</a:t>
            </a:r>
          </a:p>
        </p:txBody>
      </p:sp>
      <p:sp>
        <p:nvSpPr>
          <p:cNvPr id="7" name="Text Placeholder 12"/>
          <p:cNvSpPr>
            <a:spLocks noGrp="1"/>
          </p:cNvSpPr>
          <p:nvPr>
            <p:ph type="body" sz="quarter" idx="14" hasCustomPrompt="1"/>
          </p:nvPr>
        </p:nvSpPr>
        <p:spPr>
          <a:xfrm>
            <a:off x="358775" y="1013293"/>
            <a:ext cx="8370380" cy="393287"/>
          </a:xfrm>
          <a:prstGeom prst="rect">
            <a:avLst/>
          </a:prstGeom>
        </p:spPr>
        <p:txBody>
          <a:bodyPr>
            <a:noAutofit/>
          </a:bodyPr>
          <a:lstStyle>
            <a:lvl1pPr marL="0" indent="0">
              <a:lnSpc>
                <a:spcPct val="100000"/>
              </a:lnSpc>
              <a:buNone/>
              <a:defRPr lang="en-US" sz="2000" kern="1200" dirty="0" smtClean="0">
                <a:solidFill>
                  <a:srgbClr val="7B7B79"/>
                </a:solidFill>
                <a:latin typeface="Futura Bk" pitchFamily="34" charset="0"/>
                <a:ea typeface="+mn-ea"/>
                <a:cs typeface="+mn-cs"/>
              </a:defRPr>
            </a:lvl1pPr>
            <a:lvl2pPr>
              <a:defRPr lang="en-US" sz="2000" kern="1200" dirty="0" smtClean="0">
                <a:solidFill>
                  <a:srgbClr val="FFFFFF"/>
                </a:solidFill>
                <a:latin typeface="Futura Bk" pitchFamily="34" charset="0"/>
                <a:ea typeface="+mn-ea"/>
                <a:cs typeface="+mn-cs"/>
              </a:defRPr>
            </a:lvl2pPr>
            <a:lvl3pPr>
              <a:defRPr lang="en-US" sz="2000" kern="1200" dirty="0" smtClean="0">
                <a:solidFill>
                  <a:srgbClr val="FFFFFF"/>
                </a:solidFill>
                <a:latin typeface="Futura Bk" pitchFamily="34" charset="0"/>
                <a:ea typeface="+mn-ea"/>
                <a:cs typeface="+mn-cs"/>
              </a:defRPr>
            </a:lvl3pPr>
            <a:lvl4pPr>
              <a:defRPr lang="en-US" sz="2000" kern="1200" dirty="0" smtClean="0">
                <a:solidFill>
                  <a:srgbClr val="FFFFFF"/>
                </a:solidFill>
                <a:latin typeface="Futura Bk" pitchFamily="34" charset="0"/>
                <a:ea typeface="+mn-ea"/>
                <a:cs typeface="+mn-cs"/>
              </a:defRPr>
            </a:lvl4pPr>
            <a:lvl5pPr>
              <a:defRPr lang="en-US" sz="2000" kern="1200" dirty="0" smtClean="0">
                <a:solidFill>
                  <a:srgbClr val="FFFFFF"/>
                </a:solidFill>
                <a:latin typeface="Futura Bk" pitchFamily="34" charset="0"/>
                <a:ea typeface="+mn-ea"/>
                <a:cs typeface="+mn-cs"/>
              </a:defRPr>
            </a:lvl5pPr>
          </a:lstStyle>
          <a:p>
            <a:pPr lvl="0"/>
            <a:r>
              <a:rPr lang="en-US" dirty="0" smtClean="0"/>
              <a:t>Subtitle placeholder here</a:t>
            </a:r>
          </a:p>
        </p:txBody>
      </p:sp>
      <p:sp>
        <p:nvSpPr>
          <p:cNvPr id="11" name="Title 8"/>
          <p:cNvSpPr>
            <a:spLocks noGrp="1"/>
          </p:cNvSpPr>
          <p:nvPr>
            <p:ph type="title" hasCustomPrompt="1"/>
          </p:nvPr>
        </p:nvSpPr>
        <p:spPr>
          <a:xfrm>
            <a:off x="339726" y="406286"/>
            <a:ext cx="8375650" cy="626453"/>
          </a:xfrm>
          <a:prstGeom prst="rect">
            <a:avLst/>
          </a:prstGeom>
        </p:spPr>
        <p:txBody>
          <a:bodyPr anchor="t" anchorCtr="0">
            <a:noAutofit/>
          </a:bodyPr>
          <a:lstStyle>
            <a:lvl1pPr marL="0" marR="0" indent="0" algn="l" defTabSz="914400" rtl="0" eaLnBrk="1" fontAlgn="auto" latinLnBrk="0" hangingPunct="1">
              <a:lnSpc>
                <a:spcPts val="3300"/>
              </a:lnSpc>
              <a:spcBef>
                <a:spcPct val="0"/>
              </a:spcBef>
              <a:spcAft>
                <a:spcPts val="0"/>
              </a:spcAft>
              <a:buClrTx/>
              <a:buSzTx/>
              <a:buFontTx/>
              <a:buNone/>
              <a:tabLst/>
              <a:defRPr sz="2800" baseline="0">
                <a:solidFill>
                  <a:schemeClr val="bg1"/>
                </a:solidFill>
                <a:latin typeface="Futura Bk" pitchFamily="34" charset="0"/>
              </a:defRPr>
            </a:lvl1pPr>
          </a:lstStyle>
          <a:p>
            <a:r>
              <a:rPr lang="en-US" dirty="0" smtClean="0"/>
              <a:t>Single line title</a:t>
            </a:r>
            <a:endParaRPr lang="en-US" dirty="0"/>
          </a:p>
        </p:txBody>
      </p:sp>
    </p:spTree>
    <p:extLst>
      <p:ext uri="{BB962C8B-B14F-4D97-AF65-F5344CB8AC3E}">
        <p14:creationId xmlns:p14="http://schemas.microsoft.com/office/powerpoint/2010/main" val="4231734424"/>
      </p:ext>
    </p:extLst>
  </p:cSld>
  <p:clrMapOvr>
    <a:masterClrMapping/>
  </p:clrMapOvr>
  <p:transition>
    <p:fade thruBlk="1"/>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Line Only">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38E54AF-64BD-45C2-B7B1-25D891A80782}" type="datetime1">
              <a:rPr>
                <a:solidFill>
                  <a:srgbClr val="000000">
                    <a:lumMod val="50000"/>
                    <a:lumOff val="50000"/>
                  </a:srgbClr>
                </a:solidFill>
              </a:rPr>
              <a:pPr/>
              <a:t>3/21/2011</a:t>
            </a:fld>
            <a:endParaRPr dirty="0">
              <a:solidFill>
                <a:srgbClr val="000000">
                  <a:lumMod val="50000"/>
                  <a:lumOff val="50000"/>
                </a:srgbClr>
              </a:solidFill>
            </a:endParaRPr>
          </a:p>
        </p:txBody>
      </p:sp>
      <p:sp>
        <p:nvSpPr>
          <p:cNvPr id="8" name="Slide Number Placeholder 7"/>
          <p:cNvSpPr>
            <a:spLocks noGrp="1"/>
          </p:cNvSpPr>
          <p:nvPr>
            <p:ph type="sldNum" sz="quarter" idx="11"/>
          </p:nvPr>
        </p:nvSpPr>
        <p:spPr/>
        <p:txBody>
          <a:body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10" name="Footer Placeholder 9"/>
          <p:cNvSpPr>
            <a:spLocks noGrp="1"/>
          </p:cNvSpPr>
          <p:nvPr>
            <p:ph type="ftr" sz="quarter" idx="12"/>
          </p:nvPr>
        </p:nvSpPr>
        <p:spPr/>
        <p:txBody>
          <a:bodyPr/>
          <a:lstStyle/>
          <a:p>
            <a:r>
              <a:rPr>
                <a:solidFill>
                  <a:srgbClr val="000000">
                    <a:lumMod val="50000"/>
                    <a:lumOff val="50000"/>
                  </a:srgbClr>
                </a:solidFill>
              </a:rPr>
              <a:t>Footer goes here</a:t>
            </a:r>
          </a:p>
        </p:txBody>
      </p:sp>
      <p:sp>
        <p:nvSpPr>
          <p:cNvPr id="6" name="Title 8"/>
          <p:cNvSpPr>
            <a:spLocks noGrp="1"/>
          </p:cNvSpPr>
          <p:nvPr>
            <p:ph type="title" hasCustomPrompt="1"/>
          </p:nvPr>
        </p:nvSpPr>
        <p:spPr>
          <a:xfrm>
            <a:off x="339726" y="406286"/>
            <a:ext cx="8375650" cy="626453"/>
          </a:xfrm>
          <a:prstGeom prst="rect">
            <a:avLst/>
          </a:prstGeom>
        </p:spPr>
        <p:txBody>
          <a:bodyPr anchor="t" anchorCtr="0">
            <a:noAutofit/>
          </a:bodyPr>
          <a:lstStyle>
            <a:lvl1pPr marL="0" marR="0" indent="0" algn="l" defTabSz="914400" rtl="0" eaLnBrk="1" fontAlgn="auto" latinLnBrk="0" hangingPunct="1">
              <a:lnSpc>
                <a:spcPts val="3300"/>
              </a:lnSpc>
              <a:spcBef>
                <a:spcPct val="0"/>
              </a:spcBef>
              <a:spcAft>
                <a:spcPts val="0"/>
              </a:spcAft>
              <a:buClrTx/>
              <a:buSzTx/>
              <a:buFontTx/>
              <a:buNone/>
              <a:tabLst/>
              <a:defRPr sz="2800" baseline="0">
                <a:solidFill>
                  <a:schemeClr val="bg1"/>
                </a:solidFill>
                <a:latin typeface="Futura Bk" pitchFamily="34" charset="0"/>
              </a:defRPr>
            </a:lvl1pPr>
          </a:lstStyle>
          <a:p>
            <a:r>
              <a:rPr lang="en-US" dirty="0" smtClean="0"/>
              <a:t>Single line title</a:t>
            </a:r>
            <a:endParaRPr lang="en-US" dirty="0"/>
          </a:p>
        </p:txBody>
      </p:sp>
    </p:spTree>
    <p:extLst>
      <p:ext uri="{BB962C8B-B14F-4D97-AF65-F5344CB8AC3E}">
        <p14:creationId xmlns:p14="http://schemas.microsoft.com/office/powerpoint/2010/main" val="3819885368"/>
      </p:ext>
    </p:extLst>
  </p:cSld>
  <p:clrMapOvr>
    <a:masterClrMapping/>
  </p:clrMapOvr>
  <p:transition>
    <p:fade thruBlk="1"/>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5" name="Title 8"/>
          <p:cNvSpPr>
            <a:spLocks noGrp="1"/>
          </p:cNvSpPr>
          <p:nvPr>
            <p:ph type="title" hasCustomPrompt="1"/>
          </p:nvPr>
        </p:nvSpPr>
        <p:spPr>
          <a:xfrm>
            <a:off x="371857" y="1523495"/>
            <a:ext cx="2792349" cy="458977"/>
          </a:xfrm>
          <a:prstGeom prst="rect">
            <a:avLst/>
          </a:prstGeom>
        </p:spPr>
        <p:txBody>
          <a:bodyPr anchor="t" anchorCtr="0">
            <a:noAutofit/>
          </a:bodyPr>
          <a:lstStyle>
            <a:lvl1pPr marL="0" marR="0" indent="0" algn="l" defTabSz="914400" rtl="0" eaLnBrk="1" fontAlgn="auto" latinLnBrk="0" hangingPunct="1">
              <a:lnSpc>
                <a:spcPct val="100000"/>
              </a:lnSpc>
              <a:spcBef>
                <a:spcPts val="1000"/>
              </a:spcBef>
              <a:spcAft>
                <a:spcPts val="0"/>
              </a:spcAft>
              <a:buClrTx/>
              <a:buSzTx/>
              <a:buFontTx/>
              <a:buNone/>
              <a:tabLst/>
              <a:defRPr lang="en-US" sz="2000" kern="1200" dirty="0" smtClean="0">
                <a:solidFill>
                  <a:srgbClr val="0098F6"/>
                </a:solidFill>
                <a:latin typeface="Futura Bk" pitchFamily="34" charset="0"/>
                <a:ea typeface="+mn-ea"/>
                <a:cs typeface="+mn-cs"/>
              </a:defRPr>
            </a:lvl1pPr>
          </a:lstStyle>
          <a:p>
            <a:r>
              <a:rPr lang="en-US" dirty="0" smtClean="0"/>
              <a:t>Objective</a:t>
            </a:r>
            <a:endParaRPr lang="en-US" dirty="0"/>
          </a:p>
        </p:txBody>
      </p:sp>
      <p:sp>
        <p:nvSpPr>
          <p:cNvPr id="26" name="Text Placeholder 18"/>
          <p:cNvSpPr>
            <a:spLocks noGrp="1"/>
          </p:cNvSpPr>
          <p:nvPr>
            <p:ph type="body" sz="quarter" idx="13"/>
          </p:nvPr>
        </p:nvSpPr>
        <p:spPr>
          <a:xfrm>
            <a:off x="366933" y="2059873"/>
            <a:ext cx="2805320" cy="4179460"/>
          </a:xfrm>
          <a:prstGeom prst="rect">
            <a:avLst/>
          </a:prstGeom>
        </p:spPr>
        <p:txBody>
          <a:bodyPr>
            <a:noAutofit/>
          </a:bodyPr>
          <a:lstStyle>
            <a:lvl1pPr marL="0" indent="0">
              <a:lnSpc>
                <a:spcPct val="110000"/>
              </a:lnSpc>
              <a:spcBef>
                <a:spcPts val="1000"/>
              </a:spcBef>
              <a:buClrTx/>
              <a:buFont typeface="Futura Bk" pitchFamily="34" charset="0"/>
              <a:buNone/>
              <a:defRPr sz="1800">
                <a:solidFill>
                  <a:schemeClr val="bg1"/>
                </a:solidFill>
                <a:latin typeface="Futura Bk" pitchFamily="34" charset="0"/>
              </a:defRPr>
            </a:lvl1pPr>
            <a:lvl2pPr marL="227013" indent="1588">
              <a:lnSpc>
                <a:spcPct val="100000"/>
              </a:lnSpc>
              <a:spcBef>
                <a:spcPts val="0"/>
              </a:spcBef>
              <a:defRPr sz="2000">
                <a:solidFill>
                  <a:schemeClr val="bg1"/>
                </a:solidFill>
                <a:latin typeface="Futura Bk" pitchFamily="34" charset="0"/>
              </a:defRPr>
            </a:lvl2pPr>
            <a:lvl3pPr marL="284163" indent="0">
              <a:lnSpc>
                <a:spcPct val="100000"/>
              </a:lnSpc>
              <a:buNone/>
              <a:defRPr sz="2000">
                <a:solidFill>
                  <a:schemeClr val="bg1"/>
                </a:solidFill>
                <a:latin typeface="Futura Bk" pitchFamily="34" charset="0"/>
              </a:defRPr>
            </a:lvl3pPr>
            <a:lvl4pPr marL="396875" indent="0">
              <a:lnSpc>
                <a:spcPct val="100000"/>
              </a:lnSpc>
              <a:buNone/>
              <a:defRPr sz="2000">
                <a:solidFill>
                  <a:schemeClr val="bg1"/>
                </a:solidFill>
                <a:latin typeface="Futura Bk" pitchFamily="34" charset="0"/>
              </a:defRPr>
            </a:lvl4pPr>
            <a:lvl5pPr marL="517525" marR="0" indent="0" algn="l" defTabSz="914400" rtl="0" eaLnBrk="1" fontAlgn="auto" latinLnBrk="0" hangingPunct="1">
              <a:lnSpc>
                <a:spcPct val="100000"/>
              </a:lnSpc>
              <a:spcBef>
                <a:spcPct val="20000"/>
              </a:spcBef>
              <a:spcAft>
                <a:spcPts val="0"/>
              </a:spcAft>
              <a:buClrTx/>
              <a:buSzTx/>
              <a:buFont typeface="Arial" pitchFamily="34" charset="0"/>
              <a:buNone/>
              <a:tabLst/>
              <a:defRPr sz="2000">
                <a:solidFill>
                  <a:schemeClr val="bg1"/>
                </a:solidFill>
                <a:latin typeface="Futura Bk" pitchFamily="34" charset="0"/>
              </a:defRPr>
            </a:lvl5pPr>
          </a:lstStyle>
          <a:p>
            <a:pPr lvl="0"/>
            <a:r>
              <a:rPr lang="en-US" dirty="0" smtClean="0"/>
              <a:t>Click to edit Master text styles</a:t>
            </a:r>
          </a:p>
        </p:txBody>
      </p:sp>
      <p:sp>
        <p:nvSpPr>
          <p:cNvPr id="27" name="Text Placeholder 21"/>
          <p:cNvSpPr>
            <a:spLocks noGrp="1"/>
          </p:cNvSpPr>
          <p:nvPr>
            <p:ph type="body" sz="quarter" idx="15" hasCustomPrompt="1"/>
          </p:nvPr>
        </p:nvSpPr>
        <p:spPr>
          <a:xfrm>
            <a:off x="3378283" y="1515874"/>
            <a:ext cx="2686050" cy="458977"/>
          </a:xfrm>
          <a:prstGeom prst="rect">
            <a:avLst/>
          </a:prstGeom>
        </p:spPr>
        <p:txBody>
          <a:bodyPr vert="horz" lIns="91440" tIns="45720" rIns="91440" bIns="45720" rtlCol="0" anchor="t" anchorCtr="0">
            <a:noAutofit/>
          </a:bodyPr>
          <a:lstStyle>
            <a:lvl1pPr marL="0" marR="0" indent="0" algn="l" defTabSz="914400" rtl="0" eaLnBrk="1" fontAlgn="auto" latinLnBrk="0" hangingPunct="1">
              <a:lnSpc>
                <a:spcPct val="100000"/>
              </a:lnSpc>
              <a:spcBef>
                <a:spcPts val="1000"/>
              </a:spcBef>
              <a:spcAft>
                <a:spcPts val="0"/>
              </a:spcAft>
              <a:buClrTx/>
              <a:buSzTx/>
              <a:buFontTx/>
              <a:buNone/>
              <a:tabLst/>
              <a:defRPr lang="en-US" sz="2000" kern="1200" cap="none" baseline="0" dirty="0">
                <a:solidFill>
                  <a:srgbClr val="0098F6"/>
                </a:solidFill>
                <a:latin typeface="Futura Bk" pitchFamily="34" charset="0"/>
                <a:ea typeface="+mn-ea"/>
                <a:cs typeface="+mn-cs"/>
              </a:defRPr>
            </a:lvl1pPr>
            <a:lvl2pPr>
              <a:defRPr kumimoji="0" lang="en-US" sz="1800" b="0" i="0" u="none" strike="noStrike" kern="1200" cap="none" spc="0" normalizeH="0" baseline="0" noProof="0" dirty="0" smtClean="0">
                <a:ln>
                  <a:noFill/>
                </a:ln>
                <a:solidFill>
                  <a:srgbClr val="05A6FF"/>
                </a:solidFill>
                <a:effectLst/>
                <a:uLnTx/>
                <a:uFillTx/>
                <a:latin typeface="Futura Bk" pitchFamily="34" charset="0"/>
                <a:ea typeface="+mn-ea"/>
                <a:cs typeface="+mn-cs"/>
              </a:defRPr>
            </a:lvl2pPr>
            <a:lvl3pPr>
              <a:defRPr kumimoji="0" lang="en-US" sz="1800" b="0" i="0" u="none" strike="noStrike" kern="1200" cap="none" spc="0" normalizeH="0" baseline="0" noProof="0" dirty="0" smtClean="0">
                <a:ln>
                  <a:noFill/>
                </a:ln>
                <a:solidFill>
                  <a:srgbClr val="05A6FF"/>
                </a:solidFill>
                <a:effectLst/>
                <a:uLnTx/>
                <a:uFillTx/>
                <a:latin typeface="Futura Bk" pitchFamily="34" charset="0"/>
                <a:ea typeface="+mn-ea"/>
                <a:cs typeface="+mn-cs"/>
              </a:defRPr>
            </a:lvl3pPr>
            <a:lvl4pPr>
              <a:defRPr kumimoji="0" lang="en-US" sz="1800" b="0" i="0" u="none" strike="noStrike" kern="1200" cap="none" spc="0" normalizeH="0" baseline="0" noProof="0" dirty="0" smtClean="0">
                <a:ln>
                  <a:noFill/>
                </a:ln>
                <a:solidFill>
                  <a:srgbClr val="05A6FF"/>
                </a:solidFill>
                <a:effectLst/>
                <a:uLnTx/>
                <a:uFillTx/>
                <a:latin typeface="Futura Bk" pitchFamily="34" charset="0"/>
                <a:ea typeface="+mn-ea"/>
                <a:cs typeface="+mn-cs"/>
              </a:defRPr>
            </a:lvl4pPr>
            <a:lvl5pPr>
              <a:defRPr kumimoji="0" lang="en-US" sz="1800" b="0" i="0" u="none" strike="noStrike" kern="1200" cap="none" spc="0" normalizeH="0" baseline="0" noProof="0" dirty="0" smtClean="0">
                <a:ln>
                  <a:noFill/>
                </a:ln>
                <a:solidFill>
                  <a:srgbClr val="05A6FF"/>
                </a:solidFill>
                <a:effectLst/>
                <a:uLnTx/>
                <a:uFillTx/>
                <a:latin typeface="Futura Bk" pitchFamily="34" charset="0"/>
                <a:ea typeface="+mn-ea"/>
                <a:cs typeface="+mn-cs"/>
              </a:defRPr>
            </a:lvl5pPr>
          </a:lstStyle>
          <a:p>
            <a:pPr lvl="0"/>
            <a:r>
              <a:rPr lang="en-US" dirty="0" smtClean="0"/>
              <a:t>Situation</a:t>
            </a:r>
            <a:endParaRPr lang="en-US" dirty="0"/>
          </a:p>
        </p:txBody>
      </p:sp>
      <p:sp>
        <p:nvSpPr>
          <p:cNvPr id="18" name="Text Placeholder 17"/>
          <p:cNvSpPr>
            <a:spLocks noGrp="1"/>
          </p:cNvSpPr>
          <p:nvPr>
            <p:ph type="body" sz="quarter" idx="16" hasCustomPrompt="1"/>
          </p:nvPr>
        </p:nvSpPr>
        <p:spPr>
          <a:xfrm>
            <a:off x="338329" y="420623"/>
            <a:ext cx="8242300" cy="1170284"/>
          </a:xfrm>
          <a:prstGeom prst="rect">
            <a:avLst/>
          </a:prstGeom>
        </p:spPr>
        <p:txBody>
          <a:bodyPr>
            <a:noAutofit/>
          </a:bodyPr>
          <a:lstStyle>
            <a:lvl1pPr marL="0" indent="0">
              <a:lnSpc>
                <a:spcPts val="3300"/>
              </a:lnSpc>
              <a:buClrTx/>
              <a:buFontTx/>
              <a:buNone/>
              <a:defRPr sz="2800" cap="none"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Double line title</a:t>
            </a:r>
            <a:br>
              <a:rPr lang="en-US" dirty="0" smtClean="0"/>
            </a:br>
            <a:r>
              <a:rPr lang="en-US" dirty="0" smtClean="0"/>
              <a:t>for added content</a:t>
            </a:r>
          </a:p>
        </p:txBody>
      </p:sp>
      <p:sp>
        <p:nvSpPr>
          <p:cNvPr id="13" name="Text Placeholder 26"/>
          <p:cNvSpPr>
            <a:spLocks noGrp="1"/>
          </p:cNvSpPr>
          <p:nvPr>
            <p:ph type="body" sz="quarter" idx="10"/>
          </p:nvPr>
        </p:nvSpPr>
        <p:spPr>
          <a:xfrm>
            <a:off x="3374136" y="2057405"/>
            <a:ext cx="5120640" cy="4182035"/>
          </a:xfrm>
          <a:prstGeom prst="rect">
            <a:avLst/>
          </a:prstGeom>
        </p:spPr>
        <p:txBody>
          <a:bodyPr>
            <a:noAutofit/>
          </a:bodyPr>
          <a:lstStyle>
            <a:lvl1pPr>
              <a:lnSpc>
                <a:spcPct val="110000"/>
              </a:lnSpc>
              <a:spcBef>
                <a:spcPts val="1000"/>
              </a:spcBef>
              <a:buClr>
                <a:schemeClr val="tx2"/>
              </a:buClr>
              <a:buSzPct val="80000"/>
              <a:buFont typeface="Arial" pitchFamily="34" charset="0"/>
              <a:buChar char="•"/>
              <a:defRPr sz="1800">
                <a:solidFill>
                  <a:schemeClr val="bg1"/>
                </a:solidFill>
              </a:defRPr>
            </a:lvl1pPr>
            <a:lvl2pPr marL="342900" indent="-114300">
              <a:lnSpc>
                <a:spcPct val="110000"/>
              </a:lnSpc>
              <a:spcBef>
                <a:spcPts val="500"/>
              </a:spcBef>
              <a:buClr>
                <a:schemeClr val="tx2"/>
              </a:buClr>
              <a:buSzPct val="80000"/>
              <a:buFont typeface="Futura Bk" pitchFamily="34" charset="0"/>
              <a:buChar char="–"/>
              <a:defRPr sz="1400">
                <a:solidFill>
                  <a:schemeClr val="bg1"/>
                </a:solidFill>
              </a:defRPr>
            </a:lvl2pPr>
            <a:lvl3pPr marL="571500" indent="-168275">
              <a:lnSpc>
                <a:spcPct val="110000"/>
              </a:lnSpc>
              <a:spcBef>
                <a:spcPts val="400"/>
              </a:spcBef>
              <a:buClr>
                <a:schemeClr val="tx2"/>
              </a:buClr>
              <a:buSzPct val="80000"/>
              <a:buFont typeface="Arial" pitchFamily="34" charset="0"/>
              <a:buChar char="•"/>
              <a:defRPr sz="1000">
                <a:solidFill>
                  <a:schemeClr val="bg1"/>
                </a:solidFill>
              </a:defRPr>
            </a:lvl3pPr>
            <a:lvl4pPr marL="800100" indent="-114300">
              <a:lnSpc>
                <a:spcPct val="110000"/>
              </a:lnSpc>
              <a:spcBef>
                <a:spcPts val="400"/>
              </a:spcBef>
              <a:buClr>
                <a:schemeClr val="tx2"/>
              </a:buClr>
              <a:buSzPct val="80000"/>
              <a:buFont typeface="Futura Bk" pitchFamily="34" charset="0"/>
              <a:buChar char="–"/>
              <a:defRPr sz="1000">
                <a:solidFill>
                  <a:schemeClr val="bg1"/>
                </a:solidFill>
              </a:defRPr>
            </a:lvl4pPr>
            <a:lvl5pPr marL="1028700" indent="-174625">
              <a:lnSpc>
                <a:spcPct val="110000"/>
              </a:lnSpc>
              <a:spcBef>
                <a:spcPts val="400"/>
              </a:spcBef>
              <a:buClr>
                <a:schemeClr val="tx2"/>
              </a:buClr>
              <a:buSzPct val="80000"/>
              <a:buFont typeface="Arial" pitchFamily="34" charset="0"/>
              <a:buChar char="•"/>
              <a:defRPr sz="10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Date Placeholder 10"/>
          <p:cNvSpPr>
            <a:spLocks noGrp="1"/>
          </p:cNvSpPr>
          <p:nvPr>
            <p:ph type="dt" sz="half" idx="17"/>
          </p:nvPr>
        </p:nvSpPr>
        <p:spPr/>
        <p:txBody>
          <a:bodyPr/>
          <a:lstStyle/>
          <a:p>
            <a:fld id="{93130E02-9FA5-4BB6-8D93-7876BD264365}" type="datetime1">
              <a:rPr>
                <a:solidFill>
                  <a:srgbClr val="000000">
                    <a:lumMod val="50000"/>
                    <a:lumOff val="50000"/>
                  </a:srgbClr>
                </a:solidFill>
              </a:rPr>
              <a:pPr/>
              <a:t>3/21/2011</a:t>
            </a:fld>
            <a:endParaRPr dirty="0">
              <a:solidFill>
                <a:srgbClr val="000000">
                  <a:lumMod val="50000"/>
                  <a:lumOff val="50000"/>
                </a:srgbClr>
              </a:solidFill>
            </a:endParaRPr>
          </a:p>
        </p:txBody>
      </p:sp>
      <p:sp>
        <p:nvSpPr>
          <p:cNvPr id="12" name="Slide Number Placeholder 11"/>
          <p:cNvSpPr>
            <a:spLocks noGrp="1"/>
          </p:cNvSpPr>
          <p:nvPr>
            <p:ph type="sldNum" sz="quarter" idx="18"/>
          </p:nvPr>
        </p:nvSpPr>
        <p:spPr/>
        <p:txBody>
          <a:body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14" name="Footer Placeholder 13"/>
          <p:cNvSpPr>
            <a:spLocks noGrp="1"/>
          </p:cNvSpPr>
          <p:nvPr>
            <p:ph type="ftr" sz="quarter" idx="19"/>
          </p:nvPr>
        </p:nvSpPr>
        <p:spPr/>
        <p:txBody>
          <a:bodyPr/>
          <a:lstStyle/>
          <a:p>
            <a:r>
              <a:rPr>
                <a:solidFill>
                  <a:srgbClr val="000000">
                    <a:lumMod val="50000"/>
                    <a:lumOff val="50000"/>
                  </a:srgbClr>
                </a:solidFill>
              </a:rPr>
              <a:t>Footer goes here</a:t>
            </a:r>
          </a:p>
        </p:txBody>
      </p:sp>
    </p:spTree>
    <p:extLst>
      <p:ext uri="{BB962C8B-B14F-4D97-AF65-F5344CB8AC3E}">
        <p14:creationId xmlns:p14="http://schemas.microsoft.com/office/powerpoint/2010/main" val="2909884546"/>
      </p:ext>
    </p:extLst>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417D902-86B7-4607-A5E0-2D1529E2B887}" type="slidenum">
              <a:rPr lang="en-GB"/>
              <a:pPr/>
              <a:t>‹#›</a:t>
            </a:fld>
            <a:endParaRPr lang="en-GB" sz="1400"/>
          </a:p>
        </p:txBody>
      </p:sp>
    </p:spTree>
    <p:extLst>
      <p:ext uri="{BB962C8B-B14F-4D97-AF65-F5344CB8AC3E}">
        <p14:creationId xmlns:p14="http://schemas.microsoft.com/office/powerpoint/2010/main" val="3902241471"/>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30" name="Text Placeholder 11"/>
          <p:cNvSpPr>
            <a:spLocks noGrp="1"/>
          </p:cNvSpPr>
          <p:nvPr>
            <p:ph type="body" sz="quarter" idx="17" hasCustomPrompt="1"/>
          </p:nvPr>
        </p:nvSpPr>
        <p:spPr>
          <a:xfrm>
            <a:off x="371479" y="1553514"/>
            <a:ext cx="2705099" cy="458369"/>
          </a:xfrm>
          <a:prstGeom prst="rect">
            <a:avLst/>
          </a:prstGeom>
        </p:spPr>
        <p:txBody>
          <a:bodyPr/>
          <a:lstStyle>
            <a:lvl1pPr marL="0" marR="0" indent="0" algn="l" defTabSz="914400" rtl="0" eaLnBrk="1" fontAlgn="auto" latinLnBrk="0" hangingPunct="1">
              <a:lnSpc>
                <a:spcPct val="100000"/>
              </a:lnSpc>
              <a:spcBef>
                <a:spcPts val="1000"/>
              </a:spcBef>
              <a:spcAft>
                <a:spcPts val="0"/>
              </a:spcAft>
              <a:buClrTx/>
              <a:buSzPct val="100000"/>
              <a:buFontTx/>
              <a:buNone/>
              <a:tabLst/>
              <a:defRPr lang="en-US" sz="1800" kern="1200" cap="all" baseline="0" dirty="0" smtClean="0">
                <a:solidFill>
                  <a:srgbClr val="0098F6"/>
                </a:solidFill>
                <a:latin typeface="Futura Bk" pitchFamily="34" charset="0"/>
                <a:ea typeface="+mn-ea"/>
                <a:cs typeface="+mn-cs"/>
              </a:defRPr>
            </a:lvl1pPr>
            <a:lvl2pPr>
              <a:defRPr sz="2000"/>
            </a:lvl2pPr>
            <a:lvl3pPr>
              <a:defRPr sz="2000"/>
            </a:lvl3pPr>
            <a:lvl4pPr>
              <a:defRPr sz="2000"/>
            </a:lvl4pPr>
            <a:lvl5pPr>
              <a:defRPr sz="2000"/>
            </a:lvl5pPr>
          </a:lstStyle>
          <a:p>
            <a:pPr lvl="0"/>
            <a:r>
              <a:rPr lang="en-US" cap="none" baseline="0" dirty="0" smtClean="0"/>
              <a:t>Column header</a:t>
            </a:r>
            <a:endParaRPr lang="en-US" dirty="0"/>
          </a:p>
        </p:txBody>
      </p:sp>
      <p:sp>
        <p:nvSpPr>
          <p:cNvPr id="31" name="Text Placeholder 11"/>
          <p:cNvSpPr>
            <a:spLocks noGrp="1"/>
          </p:cNvSpPr>
          <p:nvPr>
            <p:ph type="body" sz="quarter" idx="18" hasCustomPrompt="1"/>
          </p:nvPr>
        </p:nvSpPr>
        <p:spPr>
          <a:xfrm>
            <a:off x="3190876" y="1553514"/>
            <a:ext cx="2705100" cy="458369"/>
          </a:xfrm>
          <a:prstGeom prst="rect">
            <a:avLst/>
          </a:prstGeom>
        </p:spPr>
        <p:txBody>
          <a:bodyPr/>
          <a:lstStyle>
            <a:lvl1pPr marL="0" marR="0" indent="0" algn="l" defTabSz="914400" rtl="0" eaLnBrk="1" fontAlgn="auto" latinLnBrk="0" hangingPunct="1">
              <a:lnSpc>
                <a:spcPct val="100000"/>
              </a:lnSpc>
              <a:spcBef>
                <a:spcPts val="1000"/>
              </a:spcBef>
              <a:spcAft>
                <a:spcPts val="0"/>
              </a:spcAft>
              <a:buClrTx/>
              <a:buSzPct val="100000"/>
              <a:buFontTx/>
              <a:buNone/>
              <a:tabLst/>
              <a:defRPr lang="en-US" sz="1800" kern="1200" cap="all" baseline="0" dirty="0" smtClean="0">
                <a:solidFill>
                  <a:srgbClr val="0098F6"/>
                </a:solidFill>
                <a:latin typeface="Futura Bk" pitchFamily="34" charset="0"/>
                <a:ea typeface="+mn-ea"/>
                <a:cs typeface="+mn-cs"/>
              </a:defRPr>
            </a:lvl1pPr>
            <a:lvl2pPr>
              <a:defRPr sz="2000"/>
            </a:lvl2pPr>
            <a:lvl3pPr>
              <a:defRPr sz="2000"/>
            </a:lvl3pPr>
            <a:lvl4pPr>
              <a:defRPr sz="2000"/>
            </a:lvl4pPr>
            <a:lvl5pPr>
              <a:defRPr sz="2000"/>
            </a:lvl5pPr>
          </a:lstStyle>
          <a:p>
            <a:pPr lvl="0"/>
            <a:r>
              <a:rPr lang="en-US" dirty="0" smtClean="0"/>
              <a:t>Column header</a:t>
            </a:r>
            <a:endParaRPr lang="en-US" dirty="0"/>
          </a:p>
        </p:txBody>
      </p:sp>
      <p:sp>
        <p:nvSpPr>
          <p:cNvPr id="32" name="Text Placeholder 11"/>
          <p:cNvSpPr>
            <a:spLocks noGrp="1"/>
          </p:cNvSpPr>
          <p:nvPr>
            <p:ph type="body" sz="quarter" idx="19" hasCustomPrompt="1"/>
          </p:nvPr>
        </p:nvSpPr>
        <p:spPr>
          <a:xfrm>
            <a:off x="6013452" y="1553514"/>
            <a:ext cx="2705100" cy="458369"/>
          </a:xfrm>
          <a:prstGeom prst="rect">
            <a:avLst/>
          </a:prstGeom>
        </p:spPr>
        <p:txBody>
          <a:bodyPr/>
          <a:lstStyle>
            <a:lvl1pPr marL="0" marR="0" indent="0" algn="l" defTabSz="914400" rtl="0" eaLnBrk="1" fontAlgn="auto" latinLnBrk="0" hangingPunct="1">
              <a:lnSpc>
                <a:spcPct val="100000"/>
              </a:lnSpc>
              <a:spcBef>
                <a:spcPts val="1000"/>
              </a:spcBef>
              <a:spcAft>
                <a:spcPts val="0"/>
              </a:spcAft>
              <a:buClrTx/>
              <a:buSzPct val="100000"/>
              <a:buFontTx/>
              <a:buNone/>
              <a:tabLst/>
              <a:defRPr lang="en-US" sz="1800" kern="1200" cap="all" baseline="0" dirty="0" smtClean="0">
                <a:solidFill>
                  <a:srgbClr val="0098F6"/>
                </a:solidFill>
                <a:latin typeface="Futura Bk" pitchFamily="34" charset="0"/>
                <a:ea typeface="+mn-ea"/>
                <a:cs typeface="+mn-cs"/>
              </a:defRPr>
            </a:lvl1pPr>
            <a:lvl2pPr>
              <a:defRPr sz="2000"/>
            </a:lvl2pPr>
            <a:lvl3pPr>
              <a:defRPr sz="2000"/>
            </a:lvl3pPr>
            <a:lvl4pPr>
              <a:defRPr sz="2000"/>
            </a:lvl4pPr>
            <a:lvl5pPr>
              <a:defRPr sz="2000"/>
            </a:lvl5pPr>
          </a:lstStyle>
          <a:p>
            <a:pPr lvl="0"/>
            <a:r>
              <a:rPr lang="en-US" dirty="0" smtClean="0"/>
              <a:t>Column header</a:t>
            </a:r>
            <a:endParaRPr lang="en-US" dirty="0"/>
          </a:p>
        </p:txBody>
      </p:sp>
      <p:sp>
        <p:nvSpPr>
          <p:cNvPr id="16" name="Text Placeholder 26"/>
          <p:cNvSpPr>
            <a:spLocks noGrp="1"/>
          </p:cNvSpPr>
          <p:nvPr>
            <p:ph type="body" sz="quarter" idx="10"/>
          </p:nvPr>
        </p:nvSpPr>
        <p:spPr>
          <a:xfrm>
            <a:off x="371476" y="2057401"/>
            <a:ext cx="2707004" cy="4015740"/>
          </a:xfrm>
          <a:prstGeom prst="rect">
            <a:avLst/>
          </a:prstGeom>
        </p:spPr>
        <p:txBody>
          <a:bodyPr>
            <a:noAutofit/>
          </a:bodyPr>
          <a:lstStyle>
            <a:lvl1pPr>
              <a:lnSpc>
                <a:spcPct val="110000"/>
              </a:lnSpc>
              <a:spcBef>
                <a:spcPts val="600"/>
              </a:spcBef>
              <a:buClr>
                <a:schemeClr val="tx2"/>
              </a:buClr>
              <a:buSzPct val="80000"/>
              <a:buFont typeface="Arial" pitchFamily="34" charset="0"/>
              <a:buChar char="•"/>
              <a:defRPr sz="1400">
                <a:solidFill>
                  <a:schemeClr val="bg1"/>
                </a:solidFill>
              </a:defRPr>
            </a:lvl1pPr>
            <a:lvl2pPr marL="342900" indent="-114300">
              <a:lnSpc>
                <a:spcPct val="110000"/>
              </a:lnSpc>
              <a:spcBef>
                <a:spcPts val="400"/>
              </a:spcBef>
              <a:buClr>
                <a:schemeClr val="tx2"/>
              </a:buClr>
              <a:buSzPct val="80000"/>
              <a:buFont typeface="Futura Bk" pitchFamily="34" charset="0"/>
              <a:buChar char="–"/>
              <a:defRPr sz="1200">
                <a:solidFill>
                  <a:schemeClr val="bg1"/>
                </a:solidFill>
              </a:defRPr>
            </a:lvl2pPr>
            <a:lvl3pPr marL="571500" indent="-168275">
              <a:lnSpc>
                <a:spcPct val="110000"/>
              </a:lnSpc>
              <a:spcBef>
                <a:spcPts val="400"/>
              </a:spcBef>
              <a:buClr>
                <a:schemeClr val="tx2"/>
              </a:buClr>
              <a:buSzPct val="80000"/>
              <a:buFont typeface="Arial" pitchFamily="34" charset="0"/>
              <a:buChar char="•"/>
              <a:defRPr sz="1000">
                <a:solidFill>
                  <a:schemeClr val="bg1"/>
                </a:solidFill>
              </a:defRPr>
            </a:lvl3pPr>
            <a:lvl4pPr marL="746125" indent="-114300">
              <a:lnSpc>
                <a:spcPct val="110000"/>
              </a:lnSpc>
              <a:spcBef>
                <a:spcPts val="400"/>
              </a:spcBef>
              <a:buClr>
                <a:schemeClr val="tx2"/>
              </a:buClr>
              <a:buSzPct val="80000"/>
              <a:buFont typeface="Futura Bk" pitchFamily="34" charset="0"/>
              <a:buChar char="–"/>
              <a:defRPr sz="1000">
                <a:solidFill>
                  <a:schemeClr val="bg1"/>
                </a:solidFill>
              </a:defRPr>
            </a:lvl4pPr>
            <a:lvl5pPr marL="974725" indent="-174625">
              <a:lnSpc>
                <a:spcPct val="110000"/>
              </a:lnSpc>
              <a:spcBef>
                <a:spcPts val="400"/>
              </a:spcBef>
              <a:buClr>
                <a:schemeClr val="tx2"/>
              </a:buClr>
              <a:buSzPct val="80000"/>
              <a:buFont typeface="Arial" pitchFamily="34" charset="0"/>
              <a:buChar char="•"/>
              <a:defRPr sz="10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26"/>
          <p:cNvSpPr>
            <a:spLocks noGrp="1"/>
          </p:cNvSpPr>
          <p:nvPr>
            <p:ph type="body" sz="quarter" idx="20"/>
          </p:nvPr>
        </p:nvSpPr>
        <p:spPr>
          <a:xfrm>
            <a:off x="3190876" y="2057401"/>
            <a:ext cx="2707004" cy="4015740"/>
          </a:xfrm>
          <a:prstGeom prst="rect">
            <a:avLst/>
          </a:prstGeom>
        </p:spPr>
        <p:txBody>
          <a:bodyPr>
            <a:noAutofit/>
          </a:bodyPr>
          <a:lstStyle>
            <a:lvl1pPr>
              <a:lnSpc>
                <a:spcPct val="110000"/>
              </a:lnSpc>
              <a:spcBef>
                <a:spcPts val="600"/>
              </a:spcBef>
              <a:buClr>
                <a:schemeClr val="tx2"/>
              </a:buClr>
              <a:buSzPct val="80000"/>
              <a:buFont typeface="Arial" pitchFamily="34" charset="0"/>
              <a:buChar char="•"/>
              <a:defRPr sz="1400">
                <a:solidFill>
                  <a:schemeClr val="bg1"/>
                </a:solidFill>
              </a:defRPr>
            </a:lvl1pPr>
            <a:lvl2pPr marL="342900" indent="-114300">
              <a:lnSpc>
                <a:spcPct val="110000"/>
              </a:lnSpc>
              <a:spcBef>
                <a:spcPts val="400"/>
              </a:spcBef>
              <a:buClr>
                <a:schemeClr val="tx2"/>
              </a:buClr>
              <a:buSzPct val="80000"/>
              <a:buFont typeface="Futura Bk" pitchFamily="34" charset="0"/>
              <a:buChar char="–"/>
              <a:defRPr sz="1200">
                <a:solidFill>
                  <a:schemeClr val="bg1"/>
                </a:solidFill>
              </a:defRPr>
            </a:lvl2pPr>
            <a:lvl3pPr marL="571500" indent="-168275">
              <a:lnSpc>
                <a:spcPct val="110000"/>
              </a:lnSpc>
              <a:spcBef>
                <a:spcPts val="400"/>
              </a:spcBef>
              <a:buClr>
                <a:schemeClr val="tx2"/>
              </a:buClr>
              <a:buSzPct val="80000"/>
              <a:buFont typeface="Arial" pitchFamily="34" charset="0"/>
              <a:buChar char="•"/>
              <a:defRPr sz="1000">
                <a:solidFill>
                  <a:schemeClr val="bg1"/>
                </a:solidFill>
              </a:defRPr>
            </a:lvl3pPr>
            <a:lvl4pPr marL="746125" indent="-114300">
              <a:lnSpc>
                <a:spcPct val="110000"/>
              </a:lnSpc>
              <a:spcBef>
                <a:spcPts val="400"/>
              </a:spcBef>
              <a:buClr>
                <a:schemeClr val="tx2"/>
              </a:buClr>
              <a:buSzPct val="80000"/>
              <a:buFont typeface="Futura Bk" pitchFamily="34" charset="0"/>
              <a:buChar char="–"/>
              <a:defRPr sz="1000">
                <a:solidFill>
                  <a:schemeClr val="bg1"/>
                </a:solidFill>
              </a:defRPr>
            </a:lvl4pPr>
            <a:lvl5pPr marL="974725" indent="-174625">
              <a:lnSpc>
                <a:spcPct val="110000"/>
              </a:lnSpc>
              <a:spcBef>
                <a:spcPts val="400"/>
              </a:spcBef>
              <a:buClr>
                <a:schemeClr val="tx2"/>
              </a:buClr>
              <a:buSzPct val="80000"/>
              <a:buFont typeface="Arial" pitchFamily="34" charset="0"/>
              <a:buChar char="•"/>
              <a:defRPr sz="10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26"/>
          <p:cNvSpPr>
            <a:spLocks noGrp="1"/>
          </p:cNvSpPr>
          <p:nvPr>
            <p:ph type="body" sz="quarter" idx="21"/>
          </p:nvPr>
        </p:nvSpPr>
        <p:spPr>
          <a:xfrm>
            <a:off x="6010276" y="2057401"/>
            <a:ext cx="2707004" cy="4015740"/>
          </a:xfrm>
          <a:prstGeom prst="rect">
            <a:avLst/>
          </a:prstGeom>
        </p:spPr>
        <p:txBody>
          <a:bodyPr>
            <a:noAutofit/>
          </a:bodyPr>
          <a:lstStyle>
            <a:lvl1pPr>
              <a:lnSpc>
                <a:spcPct val="110000"/>
              </a:lnSpc>
              <a:spcBef>
                <a:spcPts val="600"/>
              </a:spcBef>
              <a:buClr>
                <a:schemeClr val="tx2"/>
              </a:buClr>
              <a:buSzPct val="80000"/>
              <a:buFont typeface="Arial" pitchFamily="34" charset="0"/>
              <a:buChar char="•"/>
              <a:defRPr sz="1400">
                <a:solidFill>
                  <a:schemeClr val="bg1"/>
                </a:solidFill>
              </a:defRPr>
            </a:lvl1pPr>
            <a:lvl2pPr marL="342900" indent="-114300">
              <a:lnSpc>
                <a:spcPct val="110000"/>
              </a:lnSpc>
              <a:spcBef>
                <a:spcPts val="400"/>
              </a:spcBef>
              <a:buClr>
                <a:schemeClr val="tx2"/>
              </a:buClr>
              <a:buSzPct val="80000"/>
              <a:buFont typeface="Futura Bk" pitchFamily="34" charset="0"/>
              <a:buChar char="–"/>
              <a:defRPr sz="1200">
                <a:solidFill>
                  <a:schemeClr val="bg1"/>
                </a:solidFill>
              </a:defRPr>
            </a:lvl2pPr>
            <a:lvl3pPr marL="571500" indent="-168275">
              <a:lnSpc>
                <a:spcPct val="110000"/>
              </a:lnSpc>
              <a:spcBef>
                <a:spcPts val="400"/>
              </a:spcBef>
              <a:buClr>
                <a:schemeClr val="tx2"/>
              </a:buClr>
              <a:buSzPct val="80000"/>
              <a:buFont typeface="Arial" pitchFamily="34" charset="0"/>
              <a:buChar char="•"/>
              <a:defRPr sz="1000">
                <a:solidFill>
                  <a:schemeClr val="bg1"/>
                </a:solidFill>
              </a:defRPr>
            </a:lvl3pPr>
            <a:lvl4pPr marL="746125" indent="-114300">
              <a:lnSpc>
                <a:spcPct val="110000"/>
              </a:lnSpc>
              <a:spcBef>
                <a:spcPts val="400"/>
              </a:spcBef>
              <a:buClr>
                <a:schemeClr val="tx2"/>
              </a:buClr>
              <a:buSzPct val="80000"/>
              <a:buFont typeface="Futura Bk" pitchFamily="34" charset="0"/>
              <a:buChar char="–"/>
              <a:defRPr sz="1000">
                <a:solidFill>
                  <a:schemeClr val="bg1"/>
                </a:solidFill>
              </a:defRPr>
            </a:lvl4pPr>
            <a:lvl5pPr marL="974725" indent="-174625">
              <a:lnSpc>
                <a:spcPct val="110000"/>
              </a:lnSpc>
              <a:spcBef>
                <a:spcPts val="400"/>
              </a:spcBef>
              <a:buClr>
                <a:schemeClr val="tx2"/>
              </a:buClr>
              <a:buSzPct val="80000"/>
              <a:buFont typeface="Arial" pitchFamily="34" charset="0"/>
              <a:buChar char="•"/>
              <a:defRPr sz="10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Date Placeholder 12"/>
          <p:cNvSpPr>
            <a:spLocks noGrp="1"/>
          </p:cNvSpPr>
          <p:nvPr>
            <p:ph type="dt" sz="half" idx="22"/>
          </p:nvPr>
        </p:nvSpPr>
        <p:spPr/>
        <p:txBody>
          <a:bodyPr/>
          <a:lstStyle/>
          <a:p>
            <a:fld id="{E04E1853-6564-4EE6-A6D9-895BB5C8DC6F}" type="datetime1">
              <a:rPr>
                <a:solidFill>
                  <a:srgbClr val="000000">
                    <a:lumMod val="50000"/>
                    <a:lumOff val="50000"/>
                  </a:srgbClr>
                </a:solidFill>
              </a:rPr>
              <a:pPr/>
              <a:t>3/21/2011</a:t>
            </a:fld>
            <a:endParaRPr dirty="0">
              <a:solidFill>
                <a:srgbClr val="000000">
                  <a:lumMod val="50000"/>
                  <a:lumOff val="50000"/>
                </a:srgbClr>
              </a:solidFill>
            </a:endParaRPr>
          </a:p>
        </p:txBody>
      </p:sp>
      <p:sp>
        <p:nvSpPr>
          <p:cNvPr id="14" name="Slide Number Placeholder 13"/>
          <p:cNvSpPr>
            <a:spLocks noGrp="1"/>
          </p:cNvSpPr>
          <p:nvPr>
            <p:ph type="sldNum" sz="quarter" idx="23"/>
          </p:nvPr>
        </p:nvSpPr>
        <p:spPr/>
        <p:txBody>
          <a:body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15" name="Footer Placeholder 14"/>
          <p:cNvSpPr>
            <a:spLocks noGrp="1"/>
          </p:cNvSpPr>
          <p:nvPr>
            <p:ph type="ftr" sz="quarter" idx="24"/>
          </p:nvPr>
        </p:nvSpPr>
        <p:spPr/>
        <p:txBody>
          <a:bodyPr/>
          <a:lstStyle/>
          <a:p>
            <a:r>
              <a:rPr>
                <a:solidFill>
                  <a:srgbClr val="000000">
                    <a:lumMod val="50000"/>
                    <a:lumOff val="50000"/>
                  </a:srgbClr>
                </a:solidFill>
              </a:rPr>
              <a:t>Footer goes here</a:t>
            </a:r>
          </a:p>
        </p:txBody>
      </p:sp>
      <p:sp>
        <p:nvSpPr>
          <p:cNvPr id="12" name="Text Placeholder 17"/>
          <p:cNvSpPr>
            <a:spLocks noGrp="1"/>
          </p:cNvSpPr>
          <p:nvPr>
            <p:ph type="body" sz="quarter" idx="16" hasCustomPrompt="1"/>
          </p:nvPr>
        </p:nvSpPr>
        <p:spPr>
          <a:xfrm>
            <a:off x="338329" y="420623"/>
            <a:ext cx="8242300" cy="1170284"/>
          </a:xfrm>
          <a:prstGeom prst="rect">
            <a:avLst/>
          </a:prstGeom>
        </p:spPr>
        <p:txBody>
          <a:bodyPr>
            <a:noAutofit/>
          </a:bodyPr>
          <a:lstStyle>
            <a:lvl1pPr marL="0" indent="0">
              <a:lnSpc>
                <a:spcPts val="3300"/>
              </a:lnSpc>
              <a:buClrTx/>
              <a:buFontTx/>
              <a:buNone/>
              <a:defRPr sz="2800" cap="none"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Double line title</a:t>
            </a:r>
            <a:br>
              <a:rPr lang="en-US" dirty="0" smtClean="0"/>
            </a:br>
            <a:r>
              <a:rPr lang="en-US" dirty="0" smtClean="0"/>
              <a:t>for added content</a:t>
            </a:r>
          </a:p>
        </p:txBody>
      </p:sp>
    </p:spTree>
    <p:extLst>
      <p:ext uri="{BB962C8B-B14F-4D97-AF65-F5344CB8AC3E}">
        <p14:creationId xmlns:p14="http://schemas.microsoft.com/office/powerpoint/2010/main" val="4061707637"/>
      </p:ext>
    </p:extLst>
  </p:cSld>
  <p:clrMapOvr>
    <a:masterClrMapping/>
  </p:clrMapOvr>
  <p:transition>
    <p:fade thruBlk="1"/>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hree Column">
    <p:spTree>
      <p:nvGrpSpPr>
        <p:cNvPr id="1" name=""/>
        <p:cNvGrpSpPr/>
        <p:nvPr/>
      </p:nvGrpSpPr>
      <p:grpSpPr>
        <a:xfrm>
          <a:off x="0" y="0"/>
          <a:ext cx="0" cy="0"/>
          <a:chOff x="0" y="0"/>
          <a:chExt cx="0" cy="0"/>
        </a:xfrm>
      </p:grpSpPr>
      <p:sp>
        <p:nvSpPr>
          <p:cNvPr id="16" name="Text Placeholder 26"/>
          <p:cNvSpPr>
            <a:spLocks noGrp="1"/>
          </p:cNvSpPr>
          <p:nvPr>
            <p:ph type="body" sz="quarter" idx="10"/>
          </p:nvPr>
        </p:nvSpPr>
        <p:spPr>
          <a:xfrm>
            <a:off x="371476" y="3932909"/>
            <a:ext cx="2707004" cy="2140237"/>
          </a:xfrm>
          <a:prstGeom prst="rect">
            <a:avLst/>
          </a:prstGeom>
        </p:spPr>
        <p:txBody>
          <a:bodyPr>
            <a:noAutofit/>
          </a:bodyPr>
          <a:lstStyle>
            <a:lvl1pPr marL="0" indent="0">
              <a:lnSpc>
                <a:spcPct val="110000"/>
              </a:lnSpc>
              <a:spcBef>
                <a:spcPts val="600"/>
              </a:spcBef>
              <a:buClr>
                <a:schemeClr val="tx2"/>
              </a:buClr>
              <a:buSzPct val="80000"/>
              <a:buFont typeface="Arial" pitchFamily="34" charset="0"/>
              <a:buNone/>
              <a:defRPr sz="1400" cap="all">
                <a:solidFill>
                  <a:srgbClr val="65CFE9"/>
                </a:solidFill>
              </a:defRPr>
            </a:lvl1pPr>
            <a:lvl2pPr marL="171450" indent="-171450">
              <a:lnSpc>
                <a:spcPct val="110000"/>
              </a:lnSpc>
              <a:spcBef>
                <a:spcPts val="400"/>
              </a:spcBef>
              <a:buClr>
                <a:schemeClr val="tx2"/>
              </a:buClr>
              <a:buSzPct val="80000"/>
              <a:buFont typeface="Futura Bk" pitchFamily="34" charset="0"/>
              <a:buChar char="–"/>
              <a:defRPr sz="1200">
                <a:solidFill>
                  <a:schemeClr val="bg1"/>
                </a:solidFill>
              </a:defRPr>
            </a:lvl2pPr>
            <a:lvl3pPr marL="287338" indent="-115888">
              <a:lnSpc>
                <a:spcPct val="110000"/>
              </a:lnSpc>
              <a:spcBef>
                <a:spcPts val="400"/>
              </a:spcBef>
              <a:buClr>
                <a:schemeClr val="tx2"/>
              </a:buClr>
              <a:buSzPct val="80000"/>
              <a:buFont typeface="Arial" pitchFamily="34" charset="0"/>
              <a:buChar char="•"/>
              <a:defRPr sz="1000">
                <a:solidFill>
                  <a:schemeClr val="bg1"/>
                </a:solidFill>
              </a:defRPr>
            </a:lvl3pPr>
            <a:lvl4pPr marL="746125" indent="-114300">
              <a:lnSpc>
                <a:spcPct val="110000"/>
              </a:lnSpc>
              <a:spcBef>
                <a:spcPts val="400"/>
              </a:spcBef>
              <a:buClr>
                <a:schemeClr val="tx2"/>
              </a:buClr>
              <a:buSzPct val="80000"/>
              <a:buFont typeface="Futura Bk" pitchFamily="34" charset="0"/>
              <a:buChar char="–"/>
              <a:defRPr sz="1000">
                <a:solidFill>
                  <a:schemeClr val="bg1"/>
                </a:solidFill>
              </a:defRPr>
            </a:lvl4pPr>
            <a:lvl5pPr marL="974725" indent="-174625">
              <a:lnSpc>
                <a:spcPct val="110000"/>
              </a:lnSpc>
              <a:spcBef>
                <a:spcPts val="400"/>
              </a:spcBef>
              <a:buClr>
                <a:schemeClr val="tx2"/>
              </a:buClr>
              <a:buSzPct val="80000"/>
              <a:buFont typeface="Arial" pitchFamily="34" charset="0"/>
              <a:buChar char="•"/>
              <a:defRPr sz="10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8" name="Text Placeholder 26"/>
          <p:cNvSpPr>
            <a:spLocks noGrp="1"/>
          </p:cNvSpPr>
          <p:nvPr>
            <p:ph type="body" sz="quarter" idx="20"/>
          </p:nvPr>
        </p:nvSpPr>
        <p:spPr>
          <a:xfrm>
            <a:off x="3190876" y="3932909"/>
            <a:ext cx="2707004" cy="2140237"/>
          </a:xfrm>
          <a:prstGeom prst="rect">
            <a:avLst/>
          </a:prstGeom>
        </p:spPr>
        <p:txBody>
          <a:bodyPr>
            <a:noAutofit/>
          </a:bodyPr>
          <a:lstStyle>
            <a:lvl1pPr>
              <a:lnSpc>
                <a:spcPct val="110000"/>
              </a:lnSpc>
              <a:spcBef>
                <a:spcPts val="600"/>
              </a:spcBef>
              <a:buClr>
                <a:schemeClr val="tx2"/>
              </a:buClr>
              <a:buSzPct val="80000"/>
              <a:buFont typeface="Arial" pitchFamily="34" charset="0"/>
              <a:buChar char="•"/>
              <a:defRPr lang="en-US" sz="1400" kern="1200" cap="all" dirty="0" smtClean="0">
                <a:solidFill>
                  <a:srgbClr val="65CFE9"/>
                </a:solidFill>
                <a:latin typeface="+mn-lt"/>
                <a:ea typeface="+mn-ea"/>
                <a:cs typeface="+mn-cs"/>
              </a:defRPr>
            </a:lvl1pPr>
            <a:lvl2pPr marL="342900" indent="-114300">
              <a:lnSpc>
                <a:spcPct val="110000"/>
              </a:lnSpc>
              <a:spcBef>
                <a:spcPts val="400"/>
              </a:spcBef>
              <a:buClr>
                <a:schemeClr val="tx2"/>
              </a:buClr>
              <a:buSzPct val="80000"/>
              <a:buFont typeface="Futura Bk" pitchFamily="34" charset="0"/>
              <a:buChar char="–"/>
              <a:defRPr lang="en-US" sz="1200" kern="1200" dirty="0" smtClean="0">
                <a:solidFill>
                  <a:schemeClr val="bg1"/>
                </a:solidFill>
                <a:latin typeface="+mn-lt"/>
                <a:ea typeface="+mn-ea"/>
                <a:cs typeface="+mn-cs"/>
              </a:defRPr>
            </a:lvl2pPr>
            <a:lvl3pPr marL="571500" indent="-168275">
              <a:lnSpc>
                <a:spcPct val="110000"/>
              </a:lnSpc>
              <a:spcBef>
                <a:spcPts val="400"/>
              </a:spcBef>
              <a:buClr>
                <a:schemeClr val="tx2"/>
              </a:buClr>
              <a:buSzPct val="80000"/>
              <a:buFont typeface="Arial" pitchFamily="34" charset="0"/>
              <a:buChar char="•"/>
              <a:defRPr lang="en-US" sz="1000" kern="1200" dirty="0" smtClean="0">
                <a:solidFill>
                  <a:schemeClr val="bg1"/>
                </a:solidFill>
                <a:latin typeface="+mn-lt"/>
                <a:ea typeface="+mn-ea"/>
                <a:cs typeface="+mn-cs"/>
              </a:defRPr>
            </a:lvl3pPr>
            <a:lvl4pPr marL="746125" indent="-114300">
              <a:lnSpc>
                <a:spcPct val="110000"/>
              </a:lnSpc>
              <a:spcBef>
                <a:spcPts val="400"/>
              </a:spcBef>
              <a:buClr>
                <a:schemeClr val="tx2"/>
              </a:buClr>
              <a:buSzPct val="80000"/>
              <a:buFont typeface="Futura Bk" pitchFamily="34" charset="0"/>
              <a:buChar char="–"/>
              <a:defRPr sz="1000">
                <a:solidFill>
                  <a:schemeClr val="bg1"/>
                </a:solidFill>
              </a:defRPr>
            </a:lvl4pPr>
            <a:lvl5pPr marL="974725" indent="-174625">
              <a:lnSpc>
                <a:spcPct val="110000"/>
              </a:lnSpc>
              <a:spcBef>
                <a:spcPts val="400"/>
              </a:spcBef>
              <a:buClr>
                <a:schemeClr val="tx2"/>
              </a:buClr>
              <a:buSzPct val="80000"/>
              <a:buFont typeface="Arial" pitchFamily="34" charset="0"/>
              <a:buChar char="•"/>
              <a:defRPr sz="1000">
                <a:solidFill>
                  <a:schemeClr val="bg1"/>
                </a:solidFill>
              </a:defRPr>
            </a:lvl5pPr>
          </a:lstStyle>
          <a:p>
            <a:pPr marL="0" marR="0" lvl="0" indent="0" algn="l" defTabSz="914400" rtl="0" eaLnBrk="1" fontAlgn="auto" latinLnBrk="0" hangingPunct="1">
              <a:lnSpc>
                <a:spcPct val="110000"/>
              </a:lnSpc>
              <a:spcBef>
                <a:spcPts val="600"/>
              </a:spcBef>
              <a:spcAft>
                <a:spcPts val="0"/>
              </a:spcAft>
              <a:buClr>
                <a:schemeClr val="tx2"/>
              </a:buClr>
              <a:buSzPct val="80000"/>
              <a:buFont typeface="Arial" pitchFamily="34" charset="0"/>
              <a:buNone/>
              <a:tabLst/>
            </a:pPr>
            <a:r>
              <a:rPr lang="en-US" dirty="0" smtClean="0"/>
              <a:t>Click to edit Master text styles</a:t>
            </a:r>
          </a:p>
          <a:p>
            <a:pPr marL="171450" marR="0" lvl="1" indent="-171450" algn="l" defTabSz="914400" rtl="0" eaLnBrk="1" fontAlgn="auto" latinLnBrk="0" hangingPunct="1">
              <a:lnSpc>
                <a:spcPct val="110000"/>
              </a:lnSpc>
              <a:spcBef>
                <a:spcPts val="400"/>
              </a:spcBef>
              <a:spcAft>
                <a:spcPts val="0"/>
              </a:spcAft>
              <a:buClr>
                <a:schemeClr val="tx2"/>
              </a:buClr>
              <a:buSzPct val="80000"/>
              <a:buFont typeface="Futura Bk" pitchFamily="34" charset="0"/>
              <a:buChar char="–"/>
              <a:tabLst/>
            </a:pPr>
            <a:r>
              <a:rPr lang="en-US" dirty="0" smtClean="0"/>
              <a:t>Second level</a:t>
            </a:r>
          </a:p>
          <a:p>
            <a:pPr marL="287338" marR="0" lvl="2" indent="-115888" algn="l" defTabSz="914400" rtl="0" eaLnBrk="1" fontAlgn="auto" latinLnBrk="0" hangingPunct="1">
              <a:lnSpc>
                <a:spcPct val="110000"/>
              </a:lnSpc>
              <a:spcBef>
                <a:spcPts val="400"/>
              </a:spcBef>
              <a:spcAft>
                <a:spcPts val="0"/>
              </a:spcAft>
              <a:buClr>
                <a:schemeClr val="tx2"/>
              </a:buClr>
              <a:buSzPct val="80000"/>
              <a:buFont typeface="Arial" pitchFamily="34" charset="0"/>
              <a:buChar char="•"/>
              <a:tabLst/>
            </a:pPr>
            <a:r>
              <a:rPr lang="en-US" dirty="0" smtClean="0"/>
              <a:t>Third level</a:t>
            </a:r>
          </a:p>
        </p:txBody>
      </p:sp>
      <p:sp>
        <p:nvSpPr>
          <p:cNvPr id="19" name="Text Placeholder 26"/>
          <p:cNvSpPr>
            <a:spLocks noGrp="1"/>
          </p:cNvSpPr>
          <p:nvPr>
            <p:ph type="body" sz="quarter" idx="21"/>
          </p:nvPr>
        </p:nvSpPr>
        <p:spPr>
          <a:xfrm>
            <a:off x="6010276" y="3932909"/>
            <a:ext cx="2707004" cy="2140237"/>
          </a:xfrm>
          <a:prstGeom prst="rect">
            <a:avLst/>
          </a:prstGeom>
        </p:spPr>
        <p:txBody>
          <a:bodyPr>
            <a:noAutofit/>
          </a:bodyPr>
          <a:lstStyle>
            <a:lvl1pPr>
              <a:lnSpc>
                <a:spcPct val="110000"/>
              </a:lnSpc>
              <a:spcBef>
                <a:spcPts val="600"/>
              </a:spcBef>
              <a:buClr>
                <a:schemeClr val="tx2"/>
              </a:buClr>
              <a:buSzPct val="80000"/>
              <a:buFont typeface="Arial" pitchFamily="34" charset="0"/>
              <a:buChar char="•"/>
              <a:defRPr lang="en-US" sz="1400" kern="1200" cap="all" dirty="0" smtClean="0">
                <a:solidFill>
                  <a:srgbClr val="65CFE9"/>
                </a:solidFill>
                <a:latin typeface="+mn-lt"/>
                <a:ea typeface="+mn-ea"/>
                <a:cs typeface="+mn-cs"/>
              </a:defRPr>
            </a:lvl1pPr>
            <a:lvl2pPr marL="342900" indent="-114300">
              <a:lnSpc>
                <a:spcPct val="110000"/>
              </a:lnSpc>
              <a:spcBef>
                <a:spcPts val="400"/>
              </a:spcBef>
              <a:buClr>
                <a:schemeClr val="tx2"/>
              </a:buClr>
              <a:buSzPct val="80000"/>
              <a:buFont typeface="Futura Bk" pitchFamily="34" charset="0"/>
              <a:buChar char="–"/>
              <a:defRPr lang="en-US" sz="1200" kern="1200" dirty="0" smtClean="0">
                <a:solidFill>
                  <a:schemeClr val="bg1"/>
                </a:solidFill>
                <a:latin typeface="+mn-lt"/>
                <a:ea typeface="+mn-ea"/>
                <a:cs typeface="+mn-cs"/>
              </a:defRPr>
            </a:lvl2pPr>
            <a:lvl3pPr marL="571500" indent="-168275">
              <a:lnSpc>
                <a:spcPct val="110000"/>
              </a:lnSpc>
              <a:spcBef>
                <a:spcPts val="400"/>
              </a:spcBef>
              <a:buClr>
                <a:schemeClr val="tx2"/>
              </a:buClr>
              <a:buSzPct val="80000"/>
              <a:buFont typeface="Arial" pitchFamily="34" charset="0"/>
              <a:buChar char="•"/>
              <a:defRPr lang="en-US" sz="1000" kern="1200" dirty="0" smtClean="0">
                <a:solidFill>
                  <a:schemeClr val="bg1"/>
                </a:solidFill>
                <a:latin typeface="+mn-lt"/>
                <a:ea typeface="+mn-ea"/>
                <a:cs typeface="+mn-cs"/>
              </a:defRPr>
            </a:lvl3pPr>
            <a:lvl4pPr marL="746125" indent="-114300">
              <a:lnSpc>
                <a:spcPct val="110000"/>
              </a:lnSpc>
              <a:spcBef>
                <a:spcPts val="400"/>
              </a:spcBef>
              <a:buClr>
                <a:schemeClr val="tx2"/>
              </a:buClr>
              <a:buSzPct val="80000"/>
              <a:buFont typeface="Futura Bk" pitchFamily="34" charset="0"/>
              <a:buChar char="–"/>
              <a:defRPr sz="1000">
                <a:solidFill>
                  <a:schemeClr val="bg1"/>
                </a:solidFill>
              </a:defRPr>
            </a:lvl4pPr>
            <a:lvl5pPr marL="974725" indent="-174625">
              <a:lnSpc>
                <a:spcPct val="110000"/>
              </a:lnSpc>
              <a:spcBef>
                <a:spcPts val="400"/>
              </a:spcBef>
              <a:buClr>
                <a:schemeClr val="tx2"/>
              </a:buClr>
              <a:buSzPct val="80000"/>
              <a:buFont typeface="Arial" pitchFamily="34" charset="0"/>
              <a:buChar char="•"/>
              <a:defRPr sz="1000">
                <a:solidFill>
                  <a:schemeClr val="bg1"/>
                </a:solidFill>
              </a:defRPr>
            </a:lvl5pPr>
          </a:lstStyle>
          <a:p>
            <a:pPr marL="0" marR="0" lvl="0" indent="0" algn="l" defTabSz="914400" rtl="0" eaLnBrk="1" fontAlgn="auto" latinLnBrk="0" hangingPunct="1">
              <a:lnSpc>
                <a:spcPct val="110000"/>
              </a:lnSpc>
              <a:spcBef>
                <a:spcPts val="600"/>
              </a:spcBef>
              <a:spcAft>
                <a:spcPts val="0"/>
              </a:spcAft>
              <a:buClr>
                <a:schemeClr val="tx2"/>
              </a:buClr>
              <a:buSzPct val="80000"/>
              <a:buFont typeface="Arial" pitchFamily="34" charset="0"/>
              <a:buNone/>
              <a:tabLst/>
            </a:pPr>
            <a:r>
              <a:rPr lang="en-US" dirty="0" smtClean="0"/>
              <a:t>Click to edit Master text styles</a:t>
            </a:r>
          </a:p>
          <a:p>
            <a:pPr marL="171450" marR="0" lvl="1" indent="-171450" algn="l" defTabSz="914400" rtl="0" eaLnBrk="1" fontAlgn="auto" latinLnBrk="0" hangingPunct="1">
              <a:lnSpc>
                <a:spcPct val="110000"/>
              </a:lnSpc>
              <a:spcBef>
                <a:spcPts val="400"/>
              </a:spcBef>
              <a:spcAft>
                <a:spcPts val="0"/>
              </a:spcAft>
              <a:buClr>
                <a:schemeClr val="tx2"/>
              </a:buClr>
              <a:buSzPct val="80000"/>
              <a:buFont typeface="Futura Bk" pitchFamily="34" charset="0"/>
              <a:buChar char="–"/>
              <a:tabLst/>
            </a:pPr>
            <a:r>
              <a:rPr lang="en-US" dirty="0" smtClean="0"/>
              <a:t>Second level</a:t>
            </a:r>
          </a:p>
          <a:p>
            <a:pPr marL="287338" marR="0" lvl="2" indent="-115888" algn="l" defTabSz="914400" rtl="0" eaLnBrk="1" fontAlgn="auto" latinLnBrk="0" hangingPunct="1">
              <a:lnSpc>
                <a:spcPct val="110000"/>
              </a:lnSpc>
              <a:spcBef>
                <a:spcPts val="400"/>
              </a:spcBef>
              <a:spcAft>
                <a:spcPts val="0"/>
              </a:spcAft>
              <a:buClr>
                <a:schemeClr val="tx2"/>
              </a:buClr>
              <a:buSzPct val="80000"/>
              <a:buFont typeface="Arial" pitchFamily="34" charset="0"/>
              <a:buChar char="•"/>
              <a:tabLst/>
            </a:pPr>
            <a:r>
              <a:rPr lang="en-US" dirty="0" smtClean="0"/>
              <a:t>Third level</a:t>
            </a:r>
          </a:p>
        </p:txBody>
      </p:sp>
      <p:sp>
        <p:nvSpPr>
          <p:cNvPr id="13" name="Date Placeholder 12"/>
          <p:cNvSpPr>
            <a:spLocks noGrp="1"/>
          </p:cNvSpPr>
          <p:nvPr>
            <p:ph type="dt" sz="half" idx="22"/>
          </p:nvPr>
        </p:nvSpPr>
        <p:spPr/>
        <p:txBody>
          <a:bodyPr/>
          <a:lstStyle/>
          <a:p>
            <a:fld id="{E04E1853-6564-4EE6-A6D9-895BB5C8DC6F}" type="datetime1">
              <a:rPr>
                <a:solidFill>
                  <a:srgbClr val="000000">
                    <a:lumMod val="50000"/>
                    <a:lumOff val="50000"/>
                  </a:srgbClr>
                </a:solidFill>
              </a:rPr>
              <a:pPr/>
              <a:t>3/21/2011</a:t>
            </a:fld>
            <a:endParaRPr dirty="0">
              <a:solidFill>
                <a:srgbClr val="000000">
                  <a:lumMod val="50000"/>
                  <a:lumOff val="50000"/>
                </a:srgbClr>
              </a:solidFill>
            </a:endParaRPr>
          </a:p>
        </p:txBody>
      </p:sp>
      <p:sp>
        <p:nvSpPr>
          <p:cNvPr id="14" name="Slide Number Placeholder 13"/>
          <p:cNvSpPr>
            <a:spLocks noGrp="1"/>
          </p:cNvSpPr>
          <p:nvPr>
            <p:ph type="sldNum" sz="quarter" idx="23"/>
          </p:nvPr>
        </p:nvSpPr>
        <p:spPr/>
        <p:txBody>
          <a:body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15" name="Footer Placeholder 14"/>
          <p:cNvSpPr>
            <a:spLocks noGrp="1"/>
          </p:cNvSpPr>
          <p:nvPr>
            <p:ph type="ftr" sz="quarter" idx="24"/>
          </p:nvPr>
        </p:nvSpPr>
        <p:spPr/>
        <p:txBody>
          <a:bodyPr/>
          <a:lstStyle/>
          <a:p>
            <a:r>
              <a:rPr>
                <a:solidFill>
                  <a:srgbClr val="000000">
                    <a:lumMod val="50000"/>
                    <a:lumOff val="50000"/>
                  </a:srgbClr>
                </a:solidFill>
              </a:rPr>
              <a:t>Footer goes here</a:t>
            </a:r>
          </a:p>
        </p:txBody>
      </p:sp>
      <p:sp>
        <p:nvSpPr>
          <p:cNvPr id="12" name="Text Placeholder 17"/>
          <p:cNvSpPr>
            <a:spLocks noGrp="1"/>
          </p:cNvSpPr>
          <p:nvPr>
            <p:ph type="body" sz="quarter" idx="16" hasCustomPrompt="1"/>
          </p:nvPr>
        </p:nvSpPr>
        <p:spPr>
          <a:xfrm>
            <a:off x="338329" y="420623"/>
            <a:ext cx="8242300" cy="1170284"/>
          </a:xfrm>
          <a:prstGeom prst="rect">
            <a:avLst/>
          </a:prstGeom>
        </p:spPr>
        <p:txBody>
          <a:bodyPr>
            <a:noAutofit/>
          </a:bodyPr>
          <a:lstStyle>
            <a:lvl1pPr marL="0" indent="0">
              <a:lnSpc>
                <a:spcPts val="3300"/>
              </a:lnSpc>
              <a:buClrTx/>
              <a:buFontTx/>
              <a:buNone/>
              <a:defRPr sz="2800" cap="none"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Double line title</a:t>
            </a:r>
            <a:br>
              <a:rPr lang="en-US" dirty="0" smtClean="0"/>
            </a:br>
            <a:r>
              <a:rPr lang="en-US" dirty="0" smtClean="0"/>
              <a:t>for added content</a:t>
            </a:r>
          </a:p>
        </p:txBody>
      </p:sp>
    </p:spTree>
    <p:extLst>
      <p:ext uri="{BB962C8B-B14F-4D97-AF65-F5344CB8AC3E}">
        <p14:creationId xmlns:p14="http://schemas.microsoft.com/office/powerpoint/2010/main" val="1328609224"/>
      </p:ext>
    </p:extLst>
  </p:cSld>
  <p:clrMapOvr>
    <a:masterClrMapping/>
  </p:clrMapOvr>
  <p:transition>
    <p:fade thruBlk="1"/>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Date Placeholder 7"/>
          <p:cNvSpPr>
            <a:spLocks noGrp="1"/>
          </p:cNvSpPr>
          <p:nvPr>
            <p:ph type="dt" sz="half" idx="11"/>
          </p:nvPr>
        </p:nvSpPr>
        <p:spPr/>
        <p:txBody>
          <a:bodyPr/>
          <a:lstStyle/>
          <a:p>
            <a:fld id="{E29FBB4A-A23C-441F-86A2-2C02FC49E0C5}" type="datetime1">
              <a:rPr>
                <a:solidFill>
                  <a:srgbClr val="000000">
                    <a:lumMod val="50000"/>
                    <a:lumOff val="50000"/>
                  </a:srgbClr>
                </a:solidFill>
              </a:rPr>
              <a:pPr/>
              <a:t>3/21/2011</a:t>
            </a:fld>
            <a:endParaRPr dirty="0">
              <a:solidFill>
                <a:srgbClr val="000000">
                  <a:lumMod val="50000"/>
                  <a:lumOff val="50000"/>
                </a:srgbClr>
              </a:solidFill>
            </a:endParaRPr>
          </a:p>
        </p:txBody>
      </p:sp>
      <p:sp>
        <p:nvSpPr>
          <p:cNvPr id="10" name="Slide Number Placeholder 9"/>
          <p:cNvSpPr>
            <a:spLocks noGrp="1"/>
          </p:cNvSpPr>
          <p:nvPr>
            <p:ph type="sldNum" sz="quarter" idx="12"/>
          </p:nvPr>
        </p:nvSpPr>
        <p:spPr/>
        <p:txBody>
          <a:body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12" name="Footer Placeholder 11"/>
          <p:cNvSpPr>
            <a:spLocks noGrp="1"/>
          </p:cNvSpPr>
          <p:nvPr>
            <p:ph type="ftr" sz="quarter" idx="13"/>
          </p:nvPr>
        </p:nvSpPr>
        <p:spPr/>
        <p:txBody>
          <a:bodyPr/>
          <a:lstStyle/>
          <a:p>
            <a:r>
              <a:rPr>
                <a:solidFill>
                  <a:srgbClr val="000000">
                    <a:lumMod val="50000"/>
                    <a:lumOff val="50000"/>
                  </a:srgbClr>
                </a:solidFill>
              </a:rPr>
              <a:t>Footer goes here</a:t>
            </a:r>
          </a:p>
        </p:txBody>
      </p:sp>
      <p:sp>
        <p:nvSpPr>
          <p:cNvPr id="13" name="Content Placeholder 12"/>
          <p:cNvSpPr>
            <a:spLocks noGrp="1"/>
          </p:cNvSpPr>
          <p:nvPr>
            <p:ph sz="quarter" idx="14"/>
          </p:nvPr>
        </p:nvSpPr>
        <p:spPr>
          <a:xfrm>
            <a:off x="365760" y="1724721"/>
            <a:ext cx="8321040" cy="4389120"/>
          </a:xfrm>
        </p:spPr>
        <p:txBody>
          <a:bodyPr/>
          <a:lstStyle>
            <a:lvl1pPr>
              <a:buSzPct val="80000"/>
              <a:buFont typeface="Arial" pitchFamily="34" charset="0"/>
              <a:buChar char="•"/>
              <a:defRPr sz="1800"/>
            </a:lvl1pPr>
            <a:lvl2pPr>
              <a:buSzPct val="80000"/>
              <a:buFont typeface="Futura Bk" pitchFamily="34" charset="0"/>
              <a:buChar char="–"/>
              <a:defRPr sz="1400"/>
            </a:lvl2pPr>
            <a:lvl3pPr>
              <a:buSzPct val="80000"/>
              <a:buFont typeface="Arial" pitchFamily="34" charset="0"/>
              <a:buChar char="•"/>
              <a:defRPr sz="1000"/>
            </a:lvl3pPr>
            <a:lvl4pPr>
              <a:buSzPct val="80000"/>
              <a:buFont typeface="Futura Bk" pitchFamily="34" charset="0"/>
              <a:buChar char="–"/>
              <a:defRPr sz="1000"/>
            </a:lvl4pPr>
            <a:lvl5pPr>
              <a:buSzPct val="80000"/>
              <a:buFont typeface="Arial" pitchFamily="34" charset="0"/>
              <a:buChar cha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17"/>
          <p:cNvSpPr>
            <a:spLocks noGrp="1"/>
          </p:cNvSpPr>
          <p:nvPr>
            <p:ph type="body" sz="quarter" idx="16" hasCustomPrompt="1"/>
          </p:nvPr>
        </p:nvSpPr>
        <p:spPr>
          <a:xfrm>
            <a:off x="338329" y="420623"/>
            <a:ext cx="8242300" cy="1170284"/>
          </a:xfrm>
          <a:prstGeom prst="rect">
            <a:avLst/>
          </a:prstGeom>
        </p:spPr>
        <p:txBody>
          <a:bodyPr>
            <a:noAutofit/>
          </a:bodyPr>
          <a:lstStyle>
            <a:lvl1pPr marL="0" indent="0">
              <a:lnSpc>
                <a:spcPts val="3300"/>
              </a:lnSpc>
              <a:buClrTx/>
              <a:buFontTx/>
              <a:buNone/>
              <a:defRPr sz="2800" cap="none"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Double line title</a:t>
            </a:r>
            <a:br>
              <a:rPr lang="en-US" dirty="0" smtClean="0"/>
            </a:br>
            <a:r>
              <a:rPr lang="en-US" dirty="0" smtClean="0"/>
              <a:t>for added content</a:t>
            </a:r>
          </a:p>
        </p:txBody>
      </p:sp>
    </p:spTree>
    <p:extLst>
      <p:ext uri="{BB962C8B-B14F-4D97-AF65-F5344CB8AC3E}">
        <p14:creationId xmlns:p14="http://schemas.microsoft.com/office/powerpoint/2010/main" val="1640373831"/>
      </p:ext>
    </p:extLst>
  </p:cSld>
  <p:clrMapOvr>
    <a:masterClrMapping/>
  </p:clrMapOvr>
  <p:transition>
    <p:fade thruBlk="1"/>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Date Placeholder 7"/>
          <p:cNvSpPr>
            <a:spLocks noGrp="1"/>
          </p:cNvSpPr>
          <p:nvPr>
            <p:ph type="dt" sz="half" idx="11"/>
          </p:nvPr>
        </p:nvSpPr>
        <p:spPr/>
        <p:txBody>
          <a:bodyPr/>
          <a:lstStyle/>
          <a:p>
            <a:fld id="{E29FBB4A-A23C-441F-86A2-2C02FC49E0C5}" type="datetime1">
              <a:rPr>
                <a:solidFill>
                  <a:srgbClr val="000000">
                    <a:lumMod val="50000"/>
                    <a:lumOff val="50000"/>
                  </a:srgbClr>
                </a:solidFill>
              </a:rPr>
              <a:pPr/>
              <a:t>3/21/2011</a:t>
            </a:fld>
            <a:endParaRPr dirty="0">
              <a:solidFill>
                <a:srgbClr val="000000">
                  <a:lumMod val="50000"/>
                  <a:lumOff val="50000"/>
                </a:srgbClr>
              </a:solidFill>
            </a:endParaRPr>
          </a:p>
        </p:txBody>
      </p:sp>
      <p:sp>
        <p:nvSpPr>
          <p:cNvPr id="10" name="Slide Number Placeholder 9"/>
          <p:cNvSpPr>
            <a:spLocks noGrp="1"/>
          </p:cNvSpPr>
          <p:nvPr>
            <p:ph type="sldNum" sz="quarter" idx="12"/>
          </p:nvPr>
        </p:nvSpPr>
        <p:spPr/>
        <p:txBody>
          <a:body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12" name="Footer Placeholder 11"/>
          <p:cNvSpPr>
            <a:spLocks noGrp="1"/>
          </p:cNvSpPr>
          <p:nvPr>
            <p:ph type="ftr" sz="quarter" idx="13"/>
          </p:nvPr>
        </p:nvSpPr>
        <p:spPr/>
        <p:txBody>
          <a:bodyPr/>
          <a:lstStyle/>
          <a:p>
            <a:r>
              <a:rPr>
                <a:solidFill>
                  <a:srgbClr val="000000">
                    <a:lumMod val="50000"/>
                    <a:lumOff val="50000"/>
                  </a:srgbClr>
                </a:solidFill>
              </a:rPr>
              <a:t>Footer goes here</a:t>
            </a:r>
          </a:p>
        </p:txBody>
      </p:sp>
      <p:sp>
        <p:nvSpPr>
          <p:cNvPr id="13" name="Content Placeholder 12"/>
          <p:cNvSpPr>
            <a:spLocks noGrp="1"/>
          </p:cNvSpPr>
          <p:nvPr>
            <p:ph sz="quarter" idx="14"/>
          </p:nvPr>
        </p:nvSpPr>
        <p:spPr>
          <a:xfrm>
            <a:off x="365760" y="1724722"/>
            <a:ext cx="4023360" cy="4339981"/>
          </a:xfrm>
        </p:spPr>
        <p:txBody>
          <a:bodyPr/>
          <a:lstStyle>
            <a:lvl1pPr>
              <a:buSzPct val="80000"/>
              <a:buFont typeface="Arial" pitchFamily="34" charset="0"/>
              <a:buChar char="•"/>
              <a:defRPr sz="1800"/>
            </a:lvl1pPr>
            <a:lvl2pPr>
              <a:buSzPct val="80000"/>
              <a:buFont typeface="Futura Bk" pitchFamily="34" charset="0"/>
              <a:buChar char="–"/>
              <a:defRPr sz="1400"/>
            </a:lvl2pPr>
            <a:lvl3pPr>
              <a:buSzPct val="80000"/>
              <a:buFont typeface="Arial" pitchFamily="34" charset="0"/>
              <a:buChar char="•"/>
              <a:defRPr sz="1000"/>
            </a:lvl3pPr>
            <a:lvl4pPr>
              <a:buSzPct val="80000"/>
              <a:buFont typeface="Futura Bk" pitchFamily="34" charset="0"/>
              <a:buChar char="–"/>
              <a:defRPr sz="1000"/>
            </a:lvl4pPr>
            <a:lvl5pPr>
              <a:buSzPct val="80000"/>
              <a:buFont typeface="Arial" pitchFamily="34" charset="0"/>
              <a:buChar cha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12"/>
          <p:cNvSpPr>
            <a:spLocks noGrp="1"/>
          </p:cNvSpPr>
          <p:nvPr>
            <p:ph sz="quarter" idx="15"/>
          </p:nvPr>
        </p:nvSpPr>
        <p:spPr>
          <a:xfrm>
            <a:off x="4704080" y="1724722"/>
            <a:ext cx="4023360" cy="4339981"/>
          </a:xfrm>
        </p:spPr>
        <p:txBody>
          <a:bodyPr/>
          <a:lstStyle>
            <a:lvl1pPr>
              <a:buSzPct val="80000"/>
              <a:buFont typeface="Arial" pitchFamily="34" charset="0"/>
              <a:buChar char="•"/>
              <a:defRPr sz="1800"/>
            </a:lvl1pPr>
            <a:lvl2pPr>
              <a:buSzPct val="80000"/>
              <a:buFont typeface="Futura Bk" pitchFamily="34" charset="0"/>
              <a:buChar char="–"/>
              <a:defRPr sz="1400"/>
            </a:lvl2pPr>
            <a:lvl3pPr>
              <a:buSzPct val="80000"/>
              <a:buFont typeface="Arial" pitchFamily="34" charset="0"/>
              <a:buChar char="•"/>
              <a:defRPr sz="1000"/>
            </a:lvl3pPr>
            <a:lvl4pPr>
              <a:buSzPct val="80000"/>
              <a:buFont typeface="Futura Bk" pitchFamily="34" charset="0"/>
              <a:buChar char="–"/>
              <a:defRPr sz="1000"/>
            </a:lvl4pPr>
            <a:lvl5pPr>
              <a:buSzPct val="80000"/>
              <a:buFont typeface="Arial" pitchFamily="34" charset="0"/>
              <a:buChar cha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17"/>
          <p:cNvSpPr>
            <a:spLocks noGrp="1"/>
          </p:cNvSpPr>
          <p:nvPr>
            <p:ph type="body" sz="quarter" idx="16" hasCustomPrompt="1"/>
          </p:nvPr>
        </p:nvSpPr>
        <p:spPr>
          <a:xfrm>
            <a:off x="338329" y="420623"/>
            <a:ext cx="8242300" cy="1170284"/>
          </a:xfrm>
          <a:prstGeom prst="rect">
            <a:avLst/>
          </a:prstGeom>
        </p:spPr>
        <p:txBody>
          <a:bodyPr>
            <a:noAutofit/>
          </a:bodyPr>
          <a:lstStyle>
            <a:lvl1pPr marL="0" indent="0">
              <a:lnSpc>
                <a:spcPts val="3300"/>
              </a:lnSpc>
              <a:buClrTx/>
              <a:buFontTx/>
              <a:buNone/>
              <a:defRPr sz="2800" cap="none"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Double line title</a:t>
            </a:r>
            <a:br>
              <a:rPr lang="en-US" dirty="0" smtClean="0"/>
            </a:br>
            <a:r>
              <a:rPr lang="en-US" dirty="0" smtClean="0"/>
              <a:t>for added content</a:t>
            </a:r>
          </a:p>
        </p:txBody>
      </p:sp>
    </p:spTree>
    <p:extLst>
      <p:ext uri="{BB962C8B-B14F-4D97-AF65-F5344CB8AC3E}">
        <p14:creationId xmlns:p14="http://schemas.microsoft.com/office/powerpoint/2010/main" val="3981399468"/>
      </p:ext>
    </p:extLst>
  </p:cSld>
  <p:clrMapOvr>
    <a:masterClrMapping/>
  </p:clrMapOvr>
  <p:transition>
    <p:fade thruBlk="1"/>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9" name="Date Placeholder 8"/>
          <p:cNvSpPr>
            <a:spLocks noGrp="1"/>
          </p:cNvSpPr>
          <p:nvPr>
            <p:ph type="dt" sz="half" idx="15"/>
          </p:nvPr>
        </p:nvSpPr>
        <p:spPr/>
        <p:txBody>
          <a:bodyPr/>
          <a:lstStyle/>
          <a:p>
            <a:fld id="{4618759F-548C-4F26-BFAE-7BDB73591B69}" type="datetime1">
              <a:rPr>
                <a:solidFill>
                  <a:srgbClr val="000000">
                    <a:lumMod val="50000"/>
                    <a:lumOff val="50000"/>
                  </a:srgbClr>
                </a:solidFill>
              </a:rPr>
              <a:pPr/>
              <a:t>3/21/2011</a:t>
            </a:fld>
            <a:endParaRPr dirty="0">
              <a:solidFill>
                <a:srgbClr val="000000">
                  <a:lumMod val="50000"/>
                  <a:lumOff val="50000"/>
                </a:srgbClr>
              </a:solidFill>
            </a:endParaRPr>
          </a:p>
        </p:txBody>
      </p:sp>
      <p:sp>
        <p:nvSpPr>
          <p:cNvPr id="10" name="Slide Number Placeholder 9"/>
          <p:cNvSpPr>
            <a:spLocks noGrp="1"/>
          </p:cNvSpPr>
          <p:nvPr>
            <p:ph type="sldNum" sz="quarter" idx="16"/>
          </p:nvPr>
        </p:nvSpPr>
        <p:spPr/>
        <p:txBody>
          <a:body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13" name="Footer Placeholder 12"/>
          <p:cNvSpPr>
            <a:spLocks noGrp="1"/>
          </p:cNvSpPr>
          <p:nvPr>
            <p:ph type="ftr" sz="quarter" idx="17"/>
          </p:nvPr>
        </p:nvSpPr>
        <p:spPr/>
        <p:txBody>
          <a:bodyPr/>
          <a:lstStyle/>
          <a:p>
            <a:r>
              <a:rPr>
                <a:solidFill>
                  <a:srgbClr val="000000">
                    <a:lumMod val="50000"/>
                    <a:lumOff val="50000"/>
                  </a:srgbClr>
                </a:solidFill>
              </a:rPr>
              <a:t>Footer goes here</a:t>
            </a:r>
          </a:p>
        </p:txBody>
      </p:sp>
      <p:sp>
        <p:nvSpPr>
          <p:cNvPr id="8" name="Content Placeholder 12"/>
          <p:cNvSpPr>
            <a:spLocks noGrp="1"/>
          </p:cNvSpPr>
          <p:nvPr>
            <p:ph sz="quarter" idx="18"/>
          </p:nvPr>
        </p:nvSpPr>
        <p:spPr>
          <a:xfrm>
            <a:off x="365760" y="2111304"/>
            <a:ext cx="8348472" cy="4042613"/>
          </a:xfrm>
        </p:spPr>
        <p:txBody>
          <a:bodyPr/>
          <a:lstStyle>
            <a:lvl1pPr>
              <a:buSzPct val="80000"/>
              <a:buFont typeface="Arial" pitchFamily="34" charset="0"/>
              <a:buChar char="•"/>
              <a:defRPr sz="1800"/>
            </a:lvl1pPr>
            <a:lvl2pPr>
              <a:buSzPct val="80000"/>
              <a:buFont typeface="Futura Bk" pitchFamily="34" charset="0"/>
              <a:buChar char="–"/>
              <a:defRPr sz="1400"/>
            </a:lvl2pPr>
            <a:lvl3pPr>
              <a:buSzPct val="80000"/>
              <a:buFont typeface="Arial" pitchFamily="34" charset="0"/>
              <a:buChar char="•"/>
              <a:defRPr sz="1000"/>
            </a:lvl3pPr>
            <a:lvl4pPr>
              <a:buSzPct val="80000"/>
              <a:buFont typeface="Futura Bk" pitchFamily="34" charset="0"/>
              <a:buChar char="–"/>
              <a:defRPr sz="1000"/>
            </a:lvl4pPr>
            <a:lvl5pPr>
              <a:buSzPct val="80000"/>
              <a:buFont typeface="Arial" pitchFamily="34" charset="0"/>
              <a:buChar cha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17"/>
          <p:cNvSpPr>
            <a:spLocks noGrp="1"/>
          </p:cNvSpPr>
          <p:nvPr>
            <p:ph type="body" sz="quarter" idx="19" hasCustomPrompt="1"/>
          </p:nvPr>
        </p:nvSpPr>
        <p:spPr>
          <a:xfrm>
            <a:off x="338329" y="420623"/>
            <a:ext cx="8242300" cy="1170284"/>
          </a:xfrm>
          <a:prstGeom prst="rect">
            <a:avLst/>
          </a:prstGeom>
        </p:spPr>
        <p:txBody>
          <a:bodyPr>
            <a:noAutofit/>
          </a:bodyPr>
          <a:lstStyle>
            <a:lvl1pPr marL="0" indent="0">
              <a:lnSpc>
                <a:spcPts val="3300"/>
              </a:lnSpc>
              <a:buClrTx/>
              <a:buFontTx/>
              <a:buNone/>
              <a:defRPr sz="2800" cap="none"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Double line title</a:t>
            </a:r>
            <a:br>
              <a:rPr lang="en-US" dirty="0" smtClean="0"/>
            </a:br>
            <a:r>
              <a:rPr lang="en-US" dirty="0" smtClean="0"/>
              <a:t>for added content</a:t>
            </a:r>
          </a:p>
        </p:txBody>
      </p:sp>
      <p:sp>
        <p:nvSpPr>
          <p:cNvPr id="15" name="Text Placeholder 12"/>
          <p:cNvSpPr>
            <a:spLocks noGrp="1"/>
          </p:cNvSpPr>
          <p:nvPr>
            <p:ph type="body" sz="quarter" idx="14" hasCustomPrompt="1"/>
          </p:nvPr>
        </p:nvSpPr>
        <p:spPr>
          <a:xfrm>
            <a:off x="358775" y="1563026"/>
            <a:ext cx="8370380" cy="393287"/>
          </a:xfrm>
          <a:prstGeom prst="rect">
            <a:avLst/>
          </a:prstGeom>
        </p:spPr>
        <p:txBody>
          <a:bodyPr>
            <a:noAutofit/>
          </a:bodyPr>
          <a:lstStyle>
            <a:lvl1pPr marL="0" indent="0">
              <a:lnSpc>
                <a:spcPct val="100000"/>
              </a:lnSpc>
              <a:buNone/>
              <a:defRPr lang="en-US" sz="2000" kern="1200" dirty="0" smtClean="0">
                <a:solidFill>
                  <a:srgbClr val="7B7B79"/>
                </a:solidFill>
                <a:latin typeface="Futura Bk" pitchFamily="34" charset="0"/>
                <a:ea typeface="+mn-ea"/>
                <a:cs typeface="+mn-cs"/>
              </a:defRPr>
            </a:lvl1pPr>
            <a:lvl2pPr>
              <a:defRPr lang="en-US" sz="2000" kern="1200" dirty="0" smtClean="0">
                <a:solidFill>
                  <a:srgbClr val="FFFFFF"/>
                </a:solidFill>
                <a:latin typeface="Futura Bk" pitchFamily="34" charset="0"/>
                <a:ea typeface="+mn-ea"/>
                <a:cs typeface="+mn-cs"/>
              </a:defRPr>
            </a:lvl2pPr>
            <a:lvl3pPr>
              <a:defRPr lang="en-US" sz="2000" kern="1200" dirty="0" smtClean="0">
                <a:solidFill>
                  <a:srgbClr val="FFFFFF"/>
                </a:solidFill>
                <a:latin typeface="Futura Bk" pitchFamily="34" charset="0"/>
                <a:ea typeface="+mn-ea"/>
                <a:cs typeface="+mn-cs"/>
              </a:defRPr>
            </a:lvl3pPr>
            <a:lvl4pPr>
              <a:defRPr lang="en-US" sz="2000" kern="1200" dirty="0" smtClean="0">
                <a:solidFill>
                  <a:srgbClr val="FFFFFF"/>
                </a:solidFill>
                <a:latin typeface="Futura Bk" pitchFamily="34" charset="0"/>
                <a:ea typeface="+mn-ea"/>
                <a:cs typeface="+mn-cs"/>
              </a:defRPr>
            </a:lvl4pPr>
            <a:lvl5pPr>
              <a:defRPr lang="en-US" sz="2000" kern="1200" dirty="0" smtClean="0">
                <a:solidFill>
                  <a:srgbClr val="FFFFFF"/>
                </a:solidFill>
                <a:latin typeface="Futura Bk" pitchFamily="34" charset="0"/>
                <a:ea typeface="+mn-ea"/>
                <a:cs typeface="+mn-cs"/>
              </a:defRPr>
            </a:lvl5pPr>
          </a:lstStyle>
          <a:p>
            <a:pPr lvl="0"/>
            <a:r>
              <a:rPr lang="en-US" dirty="0" smtClean="0"/>
              <a:t>Subtitle placeholder here</a:t>
            </a:r>
          </a:p>
        </p:txBody>
      </p:sp>
    </p:spTree>
    <p:extLst>
      <p:ext uri="{BB962C8B-B14F-4D97-AF65-F5344CB8AC3E}">
        <p14:creationId xmlns:p14="http://schemas.microsoft.com/office/powerpoint/2010/main" val="3713660471"/>
      </p:ext>
    </p:extLst>
  </p:cSld>
  <p:clrMapOvr>
    <a:masterClrMapping/>
  </p:clrMapOvr>
  <p:transition>
    <p:fade thruBlk="1"/>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6662930"/>
      </p:ext>
    </p:extLst>
  </p:cSld>
  <p:clrMapOvr>
    <a:masterClrMapping/>
  </p:clrMapOvr>
  <p:transition>
    <p:fade thruBlk="1"/>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and Subtitle Only">
    <p:spTree>
      <p:nvGrpSpPr>
        <p:cNvPr id="1" name=""/>
        <p:cNvGrpSpPr/>
        <p:nvPr/>
      </p:nvGrpSpPr>
      <p:grpSpPr>
        <a:xfrm>
          <a:off x="0" y="0"/>
          <a:ext cx="0" cy="0"/>
          <a:chOff x="0" y="0"/>
          <a:chExt cx="0" cy="0"/>
        </a:xfrm>
      </p:grpSpPr>
      <p:sp>
        <p:nvSpPr>
          <p:cNvPr id="4" name="Date Placeholder 3"/>
          <p:cNvSpPr>
            <a:spLocks noGrp="1"/>
          </p:cNvSpPr>
          <p:nvPr>
            <p:ph type="dt" sz="half" idx="15"/>
          </p:nvPr>
        </p:nvSpPr>
        <p:spPr/>
        <p:txBody>
          <a:bodyPr/>
          <a:lstStyle/>
          <a:p>
            <a:fld id="{C8E90813-7F53-4530-8197-FE211DDDFACA}" type="datetime1">
              <a:rPr>
                <a:solidFill>
                  <a:srgbClr val="000000">
                    <a:lumMod val="50000"/>
                    <a:lumOff val="50000"/>
                  </a:srgbClr>
                </a:solidFill>
              </a:rPr>
              <a:pPr/>
              <a:t>3/21/2011</a:t>
            </a:fld>
            <a:endParaRPr dirty="0">
              <a:solidFill>
                <a:srgbClr val="000000">
                  <a:lumMod val="50000"/>
                  <a:lumOff val="50000"/>
                </a:srgbClr>
              </a:solidFill>
            </a:endParaRPr>
          </a:p>
        </p:txBody>
      </p:sp>
      <p:sp>
        <p:nvSpPr>
          <p:cNvPr id="5" name="Slide Number Placeholder 4"/>
          <p:cNvSpPr>
            <a:spLocks noGrp="1"/>
          </p:cNvSpPr>
          <p:nvPr>
            <p:ph type="sldNum" sz="quarter" idx="16"/>
          </p:nvPr>
        </p:nvSpPr>
        <p:spPr/>
        <p:txBody>
          <a:body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6" name="Footer Placeholder 5"/>
          <p:cNvSpPr>
            <a:spLocks noGrp="1"/>
          </p:cNvSpPr>
          <p:nvPr>
            <p:ph type="ftr" sz="quarter" idx="17"/>
          </p:nvPr>
        </p:nvSpPr>
        <p:spPr/>
        <p:txBody>
          <a:bodyPr/>
          <a:lstStyle/>
          <a:p>
            <a:r>
              <a:rPr>
                <a:solidFill>
                  <a:srgbClr val="000000">
                    <a:lumMod val="50000"/>
                    <a:lumOff val="50000"/>
                  </a:srgbClr>
                </a:solidFill>
              </a:rPr>
              <a:t>HP Confidential</a:t>
            </a:r>
          </a:p>
        </p:txBody>
      </p:sp>
      <p:sp>
        <p:nvSpPr>
          <p:cNvPr id="7" name="Text Placeholder 17"/>
          <p:cNvSpPr>
            <a:spLocks noGrp="1"/>
          </p:cNvSpPr>
          <p:nvPr>
            <p:ph type="body" sz="quarter" idx="18" hasCustomPrompt="1"/>
          </p:nvPr>
        </p:nvSpPr>
        <p:spPr>
          <a:xfrm>
            <a:off x="338329" y="420623"/>
            <a:ext cx="8242300" cy="1170284"/>
          </a:xfrm>
          <a:prstGeom prst="rect">
            <a:avLst/>
          </a:prstGeom>
        </p:spPr>
        <p:txBody>
          <a:bodyPr>
            <a:noAutofit/>
          </a:bodyPr>
          <a:lstStyle>
            <a:lvl1pPr marL="0" indent="0">
              <a:lnSpc>
                <a:spcPts val="3300"/>
              </a:lnSpc>
              <a:buClrTx/>
              <a:buFontTx/>
              <a:buNone/>
              <a:defRPr sz="2800" cap="none"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Double line title</a:t>
            </a:r>
            <a:br>
              <a:rPr lang="en-US" dirty="0" smtClean="0"/>
            </a:br>
            <a:r>
              <a:rPr lang="en-US" dirty="0" smtClean="0"/>
              <a:t>for added content</a:t>
            </a:r>
          </a:p>
        </p:txBody>
      </p:sp>
      <p:sp>
        <p:nvSpPr>
          <p:cNvPr id="8" name="Text Placeholder 12"/>
          <p:cNvSpPr>
            <a:spLocks noGrp="1"/>
          </p:cNvSpPr>
          <p:nvPr>
            <p:ph type="body" sz="quarter" idx="14" hasCustomPrompt="1"/>
          </p:nvPr>
        </p:nvSpPr>
        <p:spPr>
          <a:xfrm>
            <a:off x="358775" y="1563026"/>
            <a:ext cx="8370380" cy="393287"/>
          </a:xfrm>
          <a:prstGeom prst="rect">
            <a:avLst/>
          </a:prstGeom>
        </p:spPr>
        <p:txBody>
          <a:bodyPr vert="horz" lIns="91440" tIns="45720" rIns="91440" bIns="45720" rtlCol="0">
            <a:noAutofit/>
          </a:bodyPr>
          <a:lstStyle>
            <a:lvl1pPr>
              <a:defRPr lang="en-US" dirty="0" smtClean="0">
                <a:solidFill>
                  <a:schemeClr val="tx2"/>
                </a:solidFill>
                <a:latin typeface="Futura Bk" pitchFamily="34" charset="0"/>
              </a:defRPr>
            </a:lvl1pPr>
          </a:lstStyle>
          <a:p>
            <a:pPr marL="0" lvl="0" indent="0">
              <a:lnSpc>
                <a:spcPct val="100000"/>
              </a:lnSpc>
              <a:buNone/>
            </a:pPr>
            <a:r>
              <a:rPr lang="en-US" dirty="0" smtClean="0"/>
              <a:t>Subtitle placeholder here</a:t>
            </a:r>
          </a:p>
        </p:txBody>
      </p:sp>
    </p:spTree>
    <p:extLst>
      <p:ext uri="{BB962C8B-B14F-4D97-AF65-F5344CB8AC3E}">
        <p14:creationId xmlns:p14="http://schemas.microsoft.com/office/powerpoint/2010/main" val="3451797502"/>
      </p:ext>
    </p:extLst>
  </p:cSld>
  <p:clrMapOvr>
    <a:masterClrMapping/>
  </p:clrMapOvr>
  <p:transition>
    <p:fade thruBlk="1"/>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Title and Subhead">
    <p:bg>
      <p:bgPr>
        <a:gradFill rotWithShape="1">
          <a:gsLst>
            <a:gs pos="0">
              <a:srgbClr val="393B3D"/>
            </a:gs>
            <a:gs pos="13000">
              <a:srgbClr val="393B3D"/>
            </a:gs>
            <a:gs pos="100000">
              <a:srgbClr val="1A1819"/>
            </a:gs>
          </a:gsLst>
          <a:lin ang="6300000"/>
        </a:gradFill>
        <a:effectLst/>
      </p:bgPr>
    </p:bg>
    <p:spTree>
      <p:nvGrpSpPr>
        <p:cNvPr id="1" name=""/>
        <p:cNvGrpSpPr/>
        <p:nvPr/>
      </p:nvGrpSpPr>
      <p:grpSpPr>
        <a:xfrm>
          <a:off x="0" y="0"/>
          <a:ext cx="0" cy="0"/>
          <a:chOff x="0" y="0"/>
          <a:chExt cx="0" cy="0"/>
        </a:xfrm>
      </p:grpSpPr>
      <p:sp>
        <p:nvSpPr>
          <p:cNvPr id="4" name="TextBox 13"/>
          <p:cNvSpPr txBox="1"/>
          <p:nvPr userDrawn="1"/>
        </p:nvSpPr>
        <p:spPr bwMode="gray">
          <a:xfrm>
            <a:off x="363542" y="6465896"/>
            <a:ext cx="384175" cy="200055"/>
          </a:xfrm>
          <a:prstGeom prst="rect">
            <a:avLst/>
          </a:prstGeom>
          <a:noFill/>
        </p:spPr>
        <p:txBody>
          <a:bodyPr>
            <a:spAutoFit/>
          </a:bodyPr>
          <a:lstStyle/>
          <a:p>
            <a:pPr eaLnBrk="1" fontAlgn="auto" hangingPunct="1">
              <a:spcBef>
                <a:spcPts val="0"/>
              </a:spcBef>
              <a:spcAft>
                <a:spcPts val="0"/>
              </a:spcAft>
              <a:defRPr/>
            </a:pPr>
            <a:fld id="{8B552E69-95C7-4A0B-93F3-23D2746AB979}" type="slidenum">
              <a:rPr lang="en-US" sz="700" kern="0">
                <a:solidFill>
                  <a:sysClr val="windowText" lastClr="000000">
                    <a:lumMod val="50000"/>
                    <a:lumOff val="50000"/>
                  </a:sysClr>
                </a:solidFill>
                <a:latin typeface="Futura Bk" pitchFamily="34" charset="0"/>
                <a:ea typeface="+mn-ea"/>
              </a:rPr>
              <a:pPr eaLnBrk="1" fontAlgn="auto" hangingPunct="1">
                <a:spcBef>
                  <a:spcPts val="0"/>
                </a:spcBef>
                <a:spcAft>
                  <a:spcPts val="0"/>
                </a:spcAft>
                <a:defRPr/>
              </a:pPr>
              <a:t>‹#›</a:t>
            </a:fld>
            <a:endParaRPr lang="en-US" sz="700" kern="0" dirty="0">
              <a:solidFill>
                <a:sysClr val="windowText" lastClr="000000">
                  <a:lumMod val="50000"/>
                  <a:lumOff val="50000"/>
                </a:sysClr>
              </a:solidFill>
              <a:latin typeface="Futura Bk" pitchFamily="34" charset="0"/>
              <a:ea typeface="+mn-ea"/>
            </a:endParaRPr>
          </a:p>
        </p:txBody>
      </p:sp>
      <p:sp>
        <p:nvSpPr>
          <p:cNvPr id="5" name="Line 10"/>
          <p:cNvSpPr>
            <a:spLocks noChangeShapeType="1"/>
          </p:cNvSpPr>
          <p:nvPr userDrawn="1"/>
        </p:nvSpPr>
        <p:spPr bwMode="auto">
          <a:xfrm flipH="1" flipV="1">
            <a:off x="8296279" y="6100772"/>
            <a:ext cx="3175" cy="657225"/>
          </a:xfrm>
          <a:prstGeom prst="line">
            <a:avLst/>
          </a:prstGeom>
          <a:noFill/>
          <a:ln w="6350">
            <a:solidFill>
              <a:schemeClr val="bg1"/>
            </a:solidFill>
            <a:round/>
            <a:headEnd/>
            <a:tailEnd/>
          </a:ln>
        </p:spPr>
        <p:txBody>
          <a:bodyPr/>
          <a:lstStyle/>
          <a:p>
            <a:pPr defTabSz="457200" eaLnBrk="1" fontAlgn="auto" hangingPunct="1">
              <a:spcBef>
                <a:spcPts val="0"/>
              </a:spcBef>
              <a:spcAft>
                <a:spcPts val="0"/>
              </a:spcAft>
              <a:defRPr/>
            </a:pPr>
            <a:endParaRPr lang="en-US" sz="1800" dirty="0">
              <a:solidFill>
                <a:prstClr val="black"/>
              </a:solidFill>
              <a:latin typeface="Arial" pitchFamily="34" charset="0"/>
              <a:ea typeface="+mn-ea"/>
            </a:endParaRPr>
          </a:p>
        </p:txBody>
      </p:sp>
      <p:pic>
        <p:nvPicPr>
          <p:cNvPr id="6" name="Picture 16" descr="hp-logo-reversed.png"/>
          <p:cNvPicPr>
            <a:picLocks noChangeAspect="1"/>
          </p:cNvPicPr>
          <p:nvPr userDrawn="1"/>
        </p:nvPicPr>
        <p:blipFill>
          <a:blip r:embed="rId2" cstate="print"/>
          <a:srcRect/>
          <a:stretch>
            <a:fillRect/>
          </a:stretch>
        </p:blipFill>
        <p:spPr bwMode="auto">
          <a:xfrm>
            <a:off x="8491538" y="6249988"/>
            <a:ext cx="417512" cy="417512"/>
          </a:xfrm>
          <a:prstGeom prst="rect">
            <a:avLst/>
          </a:prstGeom>
          <a:noFill/>
          <a:ln w="9525">
            <a:noFill/>
            <a:miter lim="800000"/>
            <a:headEnd/>
            <a:tailEnd/>
          </a:ln>
        </p:spPr>
      </p:pic>
      <p:pic>
        <p:nvPicPr>
          <p:cNvPr id="7" name="Picture 18" descr="MICROSOFT LOGO.pn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6980242" y="6361119"/>
            <a:ext cx="1127125" cy="179387"/>
          </a:xfrm>
          <a:prstGeom prst="rect">
            <a:avLst/>
          </a:prstGeom>
          <a:noFill/>
          <a:ln w="9525">
            <a:noFill/>
            <a:miter lim="800000"/>
            <a:headEnd/>
            <a:tailEnd/>
          </a:ln>
        </p:spPr>
      </p:pic>
      <p:sp>
        <p:nvSpPr>
          <p:cNvPr id="8" name="Text Placeholder 12"/>
          <p:cNvSpPr>
            <a:spLocks noGrp="1"/>
          </p:cNvSpPr>
          <p:nvPr>
            <p:ph type="body" sz="quarter" idx="14"/>
          </p:nvPr>
        </p:nvSpPr>
        <p:spPr>
          <a:xfrm>
            <a:off x="358775" y="945807"/>
            <a:ext cx="8370380" cy="393287"/>
          </a:xfrm>
          <a:prstGeom prst="rect">
            <a:avLst/>
          </a:prstGeom>
        </p:spPr>
        <p:txBody>
          <a:bodyPr/>
          <a:lstStyle>
            <a:lvl1pPr marL="0" indent="0">
              <a:lnSpc>
                <a:spcPct val="100000"/>
              </a:lnSpc>
              <a:buNone/>
              <a:defRPr lang="en-US" sz="2000" kern="1200" dirty="0" smtClean="0">
                <a:solidFill>
                  <a:srgbClr val="888A8E"/>
                </a:solidFill>
                <a:latin typeface="Futura Bk" pitchFamily="34" charset="0"/>
                <a:ea typeface="+mn-ea"/>
                <a:cs typeface="+mn-cs"/>
              </a:defRPr>
            </a:lvl1pPr>
            <a:lvl2pPr>
              <a:defRPr lang="en-US" sz="2000" kern="1200" dirty="0" smtClean="0">
                <a:solidFill>
                  <a:srgbClr val="FFFFFF"/>
                </a:solidFill>
                <a:latin typeface="Futura Bk" pitchFamily="34" charset="0"/>
                <a:ea typeface="+mn-ea"/>
                <a:cs typeface="+mn-cs"/>
              </a:defRPr>
            </a:lvl2pPr>
            <a:lvl3pPr>
              <a:defRPr lang="en-US" sz="2000" kern="1200" dirty="0" smtClean="0">
                <a:solidFill>
                  <a:srgbClr val="FFFFFF"/>
                </a:solidFill>
                <a:latin typeface="Futura Bk" pitchFamily="34" charset="0"/>
                <a:ea typeface="+mn-ea"/>
                <a:cs typeface="+mn-cs"/>
              </a:defRPr>
            </a:lvl3pPr>
            <a:lvl4pPr>
              <a:defRPr lang="en-US" sz="2000" kern="1200" dirty="0" smtClean="0">
                <a:solidFill>
                  <a:srgbClr val="FFFFFF"/>
                </a:solidFill>
                <a:latin typeface="Futura Bk" pitchFamily="34" charset="0"/>
                <a:ea typeface="+mn-ea"/>
                <a:cs typeface="+mn-cs"/>
              </a:defRPr>
            </a:lvl4pPr>
            <a:lvl5pPr>
              <a:defRPr lang="en-US" sz="2000" kern="1200" dirty="0" smtClean="0">
                <a:solidFill>
                  <a:srgbClr val="FFFFFF"/>
                </a:solidFill>
                <a:latin typeface="Futura Bk" pitchFamily="34" charset="0"/>
                <a:ea typeface="+mn-ea"/>
                <a:cs typeface="+mn-cs"/>
              </a:defRPr>
            </a:lvl5pPr>
          </a:lstStyle>
          <a:p>
            <a:pPr lvl="0"/>
            <a:r>
              <a:rPr lang="en-US" dirty="0" smtClean="0"/>
              <a:t>Click to edit Master text styles</a:t>
            </a:r>
          </a:p>
        </p:txBody>
      </p:sp>
      <p:sp>
        <p:nvSpPr>
          <p:cNvPr id="9" name="Title 8"/>
          <p:cNvSpPr>
            <a:spLocks noGrp="1"/>
          </p:cNvSpPr>
          <p:nvPr>
            <p:ph type="title"/>
          </p:nvPr>
        </p:nvSpPr>
        <p:spPr>
          <a:xfrm>
            <a:off x="339726" y="420632"/>
            <a:ext cx="8375650" cy="439737"/>
          </a:xfrm>
          <a:prstGeom prst="rect">
            <a:avLst/>
          </a:prstGeom>
        </p:spPr>
        <p:txBody>
          <a:bodyPr>
            <a:noAutofit/>
          </a:bodyPr>
          <a:lstStyle>
            <a:lvl1pPr marL="0" marR="0" indent="0" algn="l" defTabSz="914400" rtl="0" eaLnBrk="1" fontAlgn="auto" latinLnBrk="0" hangingPunct="1">
              <a:lnSpc>
                <a:spcPts val="3300"/>
              </a:lnSpc>
              <a:spcBef>
                <a:spcPct val="0"/>
              </a:spcBef>
              <a:spcAft>
                <a:spcPts val="0"/>
              </a:spcAft>
              <a:buClr>
                <a:srgbClr val="000000"/>
              </a:buClr>
              <a:buSzTx/>
              <a:buFontTx/>
              <a:buNone/>
              <a:tabLst/>
              <a:defRPr sz="3300" baseline="0">
                <a:solidFill>
                  <a:schemeClr val="bg1"/>
                </a:solidFill>
                <a:latin typeface="Futura Bk" pitchFamily="34" charset="0"/>
              </a:defRPr>
            </a:lvl1pPr>
          </a:lstStyle>
          <a:p>
            <a:r>
              <a:rPr lang="en-US" dirty="0" smtClean="0"/>
              <a:t>Click to edit Master title style</a:t>
            </a:r>
            <a:endParaRPr lang="en-US" dirty="0"/>
          </a:p>
        </p:txBody>
      </p:sp>
      <p:sp>
        <p:nvSpPr>
          <p:cNvPr id="10" name="Footer Placeholder 4"/>
          <p:cNvSpPr>
            <a:spLocks noGrp="1"/>
          </p:cNvSpPr>
          <p:nvPr>
            <p:ph type="ftr" sz="quarter" idx="15"/>
          </p:nvPr>
        </p:nvSpPr>
        <p:spPr/>
        <p:txBody>
          <a:bodyPr/>
          <a:lstStyle>
            <a:lvl1pPr algn="ctr" fontAlgn="auto">
              <a:spcBef>
                <a:spcPts val="0"/>
              </a:spcBef>
              <a:spcAft>
                <a:spcPts val="0"/>
              </a:spcAft>
              <a:defRPr sz="800">
                <a:solidFill>
                  <a:schemeClr val="bg1"/>
                </a:solidFill>
                <a:latin typeface="Futura Bk" pitchFamily="34" charset="0"/>
                <a:cs typeface="Futura Bk"/>
              </a:defRPr>
            </a:lvl1pPr>
          </a:lstStyle>
          <a:p>
            <a:pPr>
              <a:defRPr/>
            </a:pPr>
            <a:r>
              <a:rPr>
                <a:solidFill>
                  <a:prstClr val="white"/>
                </a:solidFill>
              </a:rPr>
              <a:t>HP restricted. For HP and channel partner use only.</a:t>
            </a:r>
          </a:p>
        </p:txBody>
      </p:sp>
    </p:spTree>
    <p:extLst>
      <p:ext uri="{BB962C8B-B14F-4D97-AF65-F5344CB8AC3E}">
        <p14:creationId xmlns:p14="http://schemas.microsoft.com/office/powerpoint/2010/main" val="616845070"/>
      </p:ext>
    </p:extLst>
  </p:cSld>
  <p:clrMapOvr>
    <a:masterClrMapping/>
  </p:clrMapOvr>
  <p:transition>
    <p:fade thruBlk="1"/>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1Line Only">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39726" y="420630"/>
            <a:ext cx="8375650" cy="439737"/>
          </a:xfrm>
          <a:prstGeom prst="rect">
            <a:avLst/>
          </a:prstGeom>
        </p:spPr>
        <p:txBody>
          <a:bodyPr anchor="t" anchorCtr="0">
            <a:noAutofit/>
          </a:bodyPr>
          <a:lstStyle>
            <a:lvl1pPr marL="0" marR="0" indent="0" algn="l" defTabSz="914400" rtl="0" eaLnBrk="1" fontAlgn="auto" latinLnBrk="0" hangingPunct="1">
              <a:lnSpc>
                <a:spcPts val="3300"/>
              </a:lnSpc>
              <a:spcBef>
                <a:spcPct val="0"/>
              </a:spcBef>
              <a:spcAft>
                <a:spcPts val="0"/>
              </a:spcAft>
              <a:buClrTx/>
              <a:buSzTx/>
              <a:buFontTx/>
              <a:buNone/>
              <a:tabLst/>
              <a:defRPr sz="3300" baseline="0">
                <a:solidFill>
                  <a:srgbClr val="000000"/>
                </a:solidFill>
                <a:latin typeface="Futura Bk" pitchFamily="34" charset="0"/>
              </a:defRPr>
            </a:lvl1pPr>
          </a:lstStyle>
          <a:p>
            <a:r>
              <a:rPr lang="en-US" dirty="0" smtClean="0"/>
              <a:t>Single Line Title</a:t>
            </a:r>
            <a:endParaRPr lang="en-US" dirty="0"/>
          </a:p>
        </p:txBody>
      </p:sp>
      <p:pic>
        <p:nvPicPr>
          <p:cNvPr id="5"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494779" y="6254502"/>
            <a:ext cx="401637" cy="401637"/>
          </a:xfrm>
          <a:prstGeom prst="rect">
            <a:avLst/>
          </a:prstGeom>
          <a:noFill/>
          <a:ln w="9525">
            <a:noFill/>
            <a:miter lim="800000"/>
            <a:headEnd/>
            <a:tailEnd/>
          </a:ln>
          <a:effectLst/>
        </p:spPr>
      </p:pic>
    </p:spTree>
    <p:extLst>
      <p:ext uri="{BB962C8B-B14F-4D97-AF65-F5344CB8AC3E}">
        <p14:creationId xmlns:p14="http://schemas.microsoft.com/office/powerpoint/2010/main" val="2100837264"/>
      </p:ext>
    </p:extLst>
  </p:cSld>
  <p:clrMapOvr>
    <a:masterClrMapping/>
  </p:clrMapOvr>
  <p:transition>
    <p:fade thruBlk="1"/>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9982854"/>
      </p:ext>
    </p:extLst>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ED446F5-6DF2-4E8E-A51C-B424EE353545}" type="slidenum">
              <a:rPr lang="en-GB"/>
              <a:pPr/>
              <a:t>‹#›</a:t>
            </a:fld>
            <a:endParaRPr lang="en-GB" sz="1400"/>
          </a:p>
        </p:txBody>
      </p:sp>
    </p:spTree>
    <p:extLst>
      <p:ext uri="{BB962C8B-B14F-4D97-AF65-F5344CB8AC3E}">
        <p14:creationId xmlns:p14="http://schemas.microsoft.com/office/powerpoint/2010/main" val="1795673430"/>
      </p:ext>
    </p:extLst>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Line Title Only">
    <p:spTree>
      <p:nvGrpSpPr>
        <p:cNvPr id="1" name=""/>
        <p:cNvGrpSpPr/>
        <p:nvPr/>
      </p:nvGrpSpPr>
      <p:grpSpPr>
        <a:xfrm>
          <a:off x="0" y="0"/>
          <a:ext cx="0" cy="0"/>
          <a:chOff x="0" y="0"/>
          <a:chExt cx="0" cy="0"/>
        </a:xfrm>
      </p:grpSpPr>
      <p:sp>
        <p:nvSpPr>
          <p:cNvPr id="8" name="Title 8"/>
          <p:cNvSpPr>
            <a:spLocks noGrp="1"/>
          </p:cNvSpPr>
          <p:nvPr>
            <p:ph type="title" hasCustomPrompt="1"/>
          </p:nvPr>
        </p:nvSpPr>
        <p:spPr>
          <a:xfrm>
            <a:off x="341314" y="420692"/>
            <a:ext cx="8375650" cy="874711"/>
          </a:xfrm>
          <a:prstGeom prst="rect">
            <a:avLst/>
          </a:prstGeom>
        </p:spPr>
        <p:txBody>
          <a:bodyPr anchor="t" anchorCtr="0">
            <a:noAutofit/>
          </a:bodyPr>
          <a:lstStyle>
            <a:lvl1pPr marL="0" marR="0" indent="0" algn="l" defTabSz="914400" rtl="0" eaLnBrk="1" fontAlgn="auto" latinLnBrk="0" hangingPunct="1">
              <a:lnSpc>
                <a:spcPts val="3300"/>
              </a:lnSpc>
              <a:spcBef>
                <a:spcPct val="0"/>
              </a:spcBef>
              <a:spcAft>
                <a:spcPts val="0"/>
              </a:spcAft>
              <a:buClrTx/>
              <a:buSzTx/>
              <a:buFontTx/>
              <a:buNone/>
              <a:tabLst/>
              <a:defRPr sz="3300" baseline="0">
                <a:solidFill>
                  <a:srgbClr val="000000"/>
                </a:solidFill>
                <a:latin typeface="Futura Bk" pitchFamily="34" charset="0"/>
              </a:defRPr>
            </a:lvl1pPr>
          </a:lstStyle>
          <a:p>
            <a:r>
              <a:rPr lang="en-US" dirty="0" smtClean="0"/>
              <a:t>Double Line Title</a:t>
            </a:r>
            <a:br>
              <a:rPr lang="en-US" dirty="0" smtClean="0"/>
            </a:br>
            <a:r>
              <a:rPr lang="en-US" dirty="0" smtClean="0"/>
              <a:t>for Added Content</a:t>
            </a:r>
            <a:endParaRPr lang="en-US" dirty="0"/>
          </a:p>
        </p:txBody>
      </p:sp>
      <p:pic>
        <p:nvPicPr>
          <p:cNvPr id="5"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494779" y="6254502"/>
            <a:ext cx="401637" cy="401637"/>
          </a:xfrm>
          <a:prstGeom prst="rect">
            <a:avLst/>
          </a:prstGeom>
          <a:noFill/>
          <a:ln w="9525">
            <a:noFill/>
            <a:miter lim="800000"/>
            <a:headEnd/>
            <a:tailEnd/>
          </a:ln>
          <a:effectLst/>
        </p:spPr>
      </p:pic>
    </p:spTree>
    <p:extLst>
      <p:ext uri="{BB962C8B-B14F-4D97-AF65-F5344CB8AC3E}">
        <p14:creationId xmlns:p14="http://schemas.microsoft.com/office/powerpoint/2010/main" val="3483882760"/>
      </p:ext>
    </p:extLst>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2057400"/>
            <a:ext cx="3810000" cy="4038600"/>
          </a:xfrm>
        </p:spPr>
        <p:txBody>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2057400"/>
            <a:ext cx="3810000" cy="4038600"/>
          </a:xfrm>
        </p:spPr>
        <p:txBody>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B6DA916-74AB-429C-BCA1-F5C669806BAE}" type="slidenum">
              <a:rPr lang="en-GB"/>
              <a:pPr/>
              <a:t>‹#›</a:t>
            </a:fld>
            <a:endParaRPr lang="en-GB" sz="1400"/>
          </a:p>
        </p:txBody>
      </p:sp>
    </p:spTree>
    <p:extLst>
      <p:ext uri="{BB962C8B-B14F-4D97-AF65-F5344CB8AC3E}">
        <p14:creationId xmlns:p14="http://schemas.microsoft.com/office/powerpoint/2010/main" val="258685969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400"/>
            </a:lvl1pPr>
            <a:lvl2pPr>
              <a:defRPr sz="1200"/>
            </a:lvl2pPr>
            <a:lvl3pPr>
              <a:defRPr sz="1100"/>
            </a:lvl3pPr>
            <a:lvl4pPr>
              <a:defRPr sz="1050"/>
            </a:lvl4pPr>
            <a:lvl5pPr>
              <a:defRPr sz="105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1400"/>
            </a:lvl1pPr>
            <a:lvl2pPr>
              <a:defRPr sz="1200"/>
            </a:lvl2pPr>
            <a:lvl3pPr>
              <a:defRPr sz="1100"/>
            </a:lvl3pPr>
            <a:lvl4pPr>
              <a:defRPr sz="1050"/>
            </a:lvl4pPr>
            <a:lvl5pPr>
              <a:defRPr sz="105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CB737195-29B5-48B5-9F76-7F8A42E3EBD5}" type="slidenum">
              <a:rPr lang="en-GB"/>
              <a:pPr/>
              <a:t>‹#›</a:t>
            </a:fld>
            <a:endParaRPr lang="en-GB" sz="1400"/>
          </a:p>
        </p:txBody>
      </p:sp>
    </p:spTree>
    <p:extLst>
      <p:ext uri="{BB962C8B-B14F-4D97-AF65-F5344CB8AC3E}">
        <p14:creationId xmlns:p14="http://schemas.microsoft.com/office/powerpoint/2010/main" val="3881754666"/>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B9DEE676-C88F-4E0A-8850-FB6841EC2227}" type="slidenum">
              <a:rPr lang="en-GB"/>
              <a:pPr/>
              <a:t>‹#›</a:t>
            </a:fld>
            <a:endParaRPr lang="en-GB" sz="1400"/>
          </a:p>
        </p:txBody>
      </p:sp>
    </p:spTree>
    <p:extLst>
      <p:ext uri="{BB962C8B-B14F-4D97-AF65-F5344CB8AC3E}">
        <p14:creationId xmlns:p14="http://schemas.microsoft.com/office/powerpoint/2010/main" val="318386731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4EAC8EBF-C4A0-43F3-8CFC-2F3F2E14BC3E}" type="slidenum">
              <a:rPr lang="en-GB"/>
              <a:pPr/>
              <a:t>‹#›</a:t>
            </a:fld>
            <a:endParaRPr lang="en-GB" sz="1400"/>
          </a:p>
        </p:txBody>
      </p:sp>
    </p:spTree>
    <p:extLst>
      <p:ext uri="{BB962C8B-B14F-4D97-AF65-F5344CB8AC3E}">
        <p14:creationId xmlns:p14="http://schemas.microsoft.com/office/powerpoint/2010/main" val="1895843700"/>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3"/>
            <a:ext cx="5111750" cy="5853113"/>
          </a:xfrm>
        </p:spPr>
        <p:txBody>
          <a:bodyPr/>
          <a:lstStyle>
            <a:lvl1pPr>
              <a:defRPr sz="1800"/>
            </a:lvl1pPr>
            <a:lvl2pPr>
              <a:defRPr sz="1600"/>
            </a:lvl2pPr>
            <a:lvl3pPr>
              <a:defRPr sz="1400"/>
            </a:lvl3pPr>
            <a:lvl4pPr>
              <a:defRPr sz="1200"/>
            </a:lvl4pPr>
            <a:lvl5pPr>
              <a:defRPr sz="12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E5975C8-A2C4-4A9E-8EBB-DF4CC5F728EB}" type="slidenum">
              <a:rPr lang="en-GB"/>
              <a:pPr/>
              <a:t>‹#›</a:t>
            </a:fld>
            <a:endParaRPr lang="en-GB" sz="1400"/>
          </a:p>
        </p:txBody>
      </p:sp>
    </p:spTree>
    <p:extLst>
      <p:ext uri="{BB962C8B-B14F-4D97-AF65-F5344CB8AC3E}">
        <p14:creationId xmlns:p14="http://schemas.microsoft.com/office/powerpoint/2010/main" val="53851523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DE8B950-4653-4345-93FC-95A4AB3C0BC6}" type="slidenum">
              <a:rPr lang="en-GB"/>
              <a:pPr/>
              <a:t>‹#›</a:t>
            </a:fld>
            <a:endParaRPr lang="en-GB" sz="1400"/>
          </a:p>
        </p:txBody>
      </p:sp>
    </p:spTree>
    <p:extLst>
      <p:ext uri="{BB962C8B-B14F-4D97-AF65-F5344CB8AC3E}">
        <p14:creationId xmlns:p14="http://schemas.microsoft.com/office/powerpoint/2010/main" val="256019101"/>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image" Target="../media/image3.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371600"/>
            <a:ext cx="71628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2057400"/>
            <a:ext cx="777240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200">
                <a:solidFill>
                  <a:schemeClr val="tx1"/>
                </a:solidFill>
              </a:defRPr>
            </a:lvl1pPr>
          </a:lstStyle>
          <a:p>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fld id="{DE0DB61B-93F8-4128-9B7B-579FA6015994}" type="slidenum">
              <a:rPr lang="en-GB"/>
              <a:pPr/>
              <a:t>‹#›</a:t>
            </a:fld>
            <a:endParaRPr lang="en-GB"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Arial" charset="0"/>
          <a:ea typeface="Geneva" pitchFamily="1" charset="-128"/>
        </a:defRPr>
      </a:lvl2pPr>
      <a:lvl3pPr algn="l" rtl="0" eaLnBrk="1" fontAlgn="base" hangingPunct="1">
        <a:spcBef>
          <a:spcPct val="0"/>
        </a:spcBef>
        <a:spcAft>
          <a:spcPct val="0"/>
        </a:spcAft>
        <a:defRPr b="1">
          <a:solidFill>
            <a:schemeClr val="tx2"/>
          </a:solidFill>
          <a:latin typeface="Arial" charset="0"/>
          <a:ea typeface="Geneva" pitchFamily="1" charset="-128"/>
        </a:defRPr>
      </a:lvl3pPr>
      <a:lvl4pPr algn="l" rtl="0" eaLnBrk="1" fontAlgn="base" hangingPunct="1">
        <a:spcBef>
          <a:spcPct val="0"/>
        </a:spcBef>
        <a:spcAft>
          <a:spcPct val="0"/>
        </a:spcAft>
        <a:defRPr b="1">
          <a:solidFill>
            <a:schemeClr val="tx2"/>
          </a:solidFill>
          <a:latin typeface="Arial" charset="0"/>
          <a:ea typeface="Geneva" pitchFamily="1" charset="-128"/>
        </a:defRPr>
      </a:lvl4pPr>
      <a:lvl5pPr algn="l" rtl="0" eaLnBrk="1" fontAlgn="base" hangingPunct="1">
        <a:spcBef>
          <a:spcPct val="0"/>
        </a:spcBef>
        <a:spcAft>
          <a:spcPct val="0"/>
        </a:spcAft>
        <a:defRPr b="1">
          <a:solidFill>
            <a:schemeClr val="tx2"/>
          </a:solidFill>
          <a:latin typeface="Arial" charset="0"/>
          <a:ea typeface="Geneva" pitchFamily="1" charset="-128"/>
        </a:defRPr>
      </a:lvl5pPr>
      <a:lvl6pPr marL="457200" algn="l" rtl="0" eaLnBrk="1" fontAlgn="base" hangingPunct="1">
        <a:spcBef>
          <a:spcPct val="0"/>
        </a:spcBef>
        <a:spcAft>
          <a:spcPct val="0"/>
        </a:spcAft>
        <a:defRPr b="1">
          <a:solidFill>
            <a:schemeClr val="tx2"/>
          </a:solidFill>
          <a:latin typeface="Arial" charset="0"/>
          <a:ea typeface="Geneva" pitchFamily="1" charset="-128"/>
        </a:defRPr>
      </a:lvl6pPr>
      <a:lvl7pPr marL="914400" algn="l" rtl="0" eaLnBrk="1" fontAlgn="base" hangingPunct="1">
        <a:spcBef>
          <a:spcPct val="0"/>
        </a:spcBef>
        <a:spcAft>
          <a:spcPct val="0"/>
        </a:spcAft>
        <a:defRPr b="1">
          <a:solidFill>
            <a:schemeClr val="tx2"/>
          </a:solidFill>
          <a:latin typeface="Arial" charset="0"/>
          <a:ea typeface="Geneva" pitchFamily="1" charset="-128"/>
        </a:defRPr>
      </a:lvl7pPr>
      <a:lvl8pPr marL="1371600" algn="l" rtl="0" eaLnBrk="1" fontAlgn="base" hangingPunct="1">
        <a:spcBef>
          <a:spcPct val="0"/>
        </a:spcBef>
        <a:spcAft>
          <a:spcPct val="0"/>
        </a:spcAft>
        <a:defRPr b="1">
          <a:solidFill>
            <a:schemeClr val="tx2"/>
          </a:solidFill>
          <a:latin typeface="Arial" charset="0"/>
          <a:ea typeface="Geneva" pitchFamily="1" charset="-128"/>
        </a:defRPr>
      </a:lvl8pPr>
      <a:lvl9pPr marL="1828800" algn="l" rtl="0" eaLnBrk="1" fontAlgn="base" hangingPunct="1">
        <a:spcBef>
          <a:spcPct val="0"/>
        </a:spcBef>
        <a:spcAft>
          <a:spcPct val="0"/>
        </a:spcAft>
        <a:defRPr b="1">
          <a:solidFill>
            <a:schemeClr val="tx2"/>
          </a:solidFill>
          <a:latin typeface="Arial" charset="0"/>
          <a:ea typeface="Geneva" pitchFamily="1" charset="-128"/>
        </a:defRPr>
      </a:lvl9pPr>
    </p:titleStyle>
    <p:bodyStyle>
      <a:lvl1pPr marL="342900" indent="-342900" algn="l" rtl="0" eaLnBrk="1" fontAlgn="base" hangingPunct="1">
        <a:spcBef>
          <a:spcPct val="20000"/>
        </a:spcBef>
        <a:spcAft>
          <a:spcPct val="0"/>
        </a:spcAft>
        <a:buChar char="•"/>
        <a:defRPr sz="1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600">
          <a:solidFill>
            <a:schemeClr val="tx1"/>
          </a:solidFill>
          <a:latin typeface="+mn-lt"/>
          <a:ea typeface="+mn-ea"/>
        </a:defRPr>
      </a:lvl2pPr>
      <a:lvl3pPr marL="1143000" indent="-228600" algn="l" rtl="0" eaLnBrk="1" fontAlgn="base" hangingPunct="1">
        <a:spcBef>
          <a:spcPct val="20000"/>
        </a:spcBef>
        <a:spcAft>
          <a:spcPct val="0"/>
        </a:spcAft>
        <a:buChar char="•"/>
        <a:defRPr sz="1400">
          <a:solidFill>
            <a:schemeClr val="tx1"/>
          </a:solidFill>
          <a:latin typeface="+mn-lt"/>
          <a:ea typeface="+mn-ea"/>
        </a:defRPr>
      </a:lvl3pPr>
      <a:lvl4pPr marL="1600200" indent="-228600" algn="l" rtl="0" eaLnBrk="1" fontAlgn="base" hangingPunct="1">
        <a:spcBef>
          <a:spcPct val="20000"/>
        </a:spcBef>
        <a:spcAft>
          <a:spcPct val="0"/>
        </a:spcAft>
        <a:buChar char="–"/>
        <a:defRPr sz="1200">
          <a:solidFill>
            <a:schemeClr val="tx1"/>
          </a:solidFill>
          <a:latin typeface="+mn-lt"/>
          <a:ea typeface="+mn-ea"/>
        </a:defRPr>
      </a:lvl4pPr>
      <a:lvl5pPr marL="2057400" indent="-228600" algn="l" rtl="0" eaLnBrk="1" fontAlgn="base" hangingPunct="1">
        <a:spcBef>
          <a:spcPct val="20000"/>
        </a:spcBef>
        <a:spcAft>
          <a:spcPct val="0"/>
        </a:spcAft>
        <a:buChar char="»"/>
        <a:defRPr sz="12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85000">
              <a:schemeClr val="accent6"/>
            </a:gs>
            <a:gs pos="15000">
              <a:srgbClr val="393B3D"/>
            </a:gs>
          </a:gsLst>
          <a:path path="circle">
            <a:fillToRect l="100000" b="100000"/>
          </a:path>
        </a:gradFill>
        <a:effectLst/>
      </p:bgPr>
    </p:bg>
    <p:spTree>
      <p:nvGrpSpPr>
        <p:cNvPr id="1" name=""/>
        <p:cNvGrpSpPr/>
        <p:nvPr/>
      </p:nvGrpSpPr>
      <p:grpSpPr>
        <a:xfrm>
          <a:off x="0" y="0"/>
          <a:ext cx="0" cy="0"/>
          <a:chOff x="0" y="0"/>
          <a:chExt cx="0" cy="0"/>
        </a:xfrm>
      </p:grpSpPr>
      <p:sp>
        <p:nvSpPr>
          <p:cNvPr id="12" name="Date Placeholder 11"/>
          <p:cNvSpPr>
            <a:spLocks noGrp="1"/>
          </p:cNvSpPr>
          <p:nvPr>
            <p:ph type="dt" sz="half" idx="2"/>
          </p:nvPr>
        </p:nvSpPr>
        <p:spPr>
          <a:xfrm>
            <a:off x="4023360" y="6473952"/>
            <a:ext cx="1097280" cy="201168"/>
          </a:xfrm>
          <a:prstGeom prst="rect">
            <a:avLst/>
          </a:prstGeom>
        </p:spPr>
        <p:txBody>
          <a:bodyPr vert="horz" wrap="none" lIns="91440" tIns="45720" rIns="91440" bIns="45720" rtlCol="0" anchor="ctr"/>
          <a:lstStyle>
            <a:lvl1pPr algn="ctr">
              <a:defRPr lang="en-US" sz="700" kern="1200" smtClean="0">
                <a:solidFill>
                  <a:schemeClr val="tx1">
                    <a:lumMod val="50000"/>
                    <a:lumOff val="50000"/>
                  </a:schemeClr>
                </a:solidFill>
                <a:latin typeface="Futura Bk" pitchFamily="34" charset="0"/>
                <a:ea typeface="+mn-ea"/>
                <a:cs typeface="+mn-cs"/>
              </a:defRPr>
            </a:lvl1pPr>
          </a:lstStyle>
          <a:p>
            <a:pPr eaLnBrk="1" fontAlgn="auto" hangingPunct="1">
              <a:spcBef>
                <a:spcPts val="0"/>
              </a:spcBef>
              <a:spcAft>
                <a:spcPts val="0"/>
              </a:spcAft>
            </a:pPr>
            <a:fld id="{C8E90813-7F53-4530-8197-FE211DDDFACA}" type="datetime1">
              <a:rPr>
                <a:solidFill>
                  <a:srgbClr val="000000">
                    <a:lumMod val="50000"/>
                    <a:lumOff val="50000"/>
                  </a:srgbClr>
                </a:solidFill>
              </a:rPr>
              <a:pPr eaLnBrk="1" fontAlgn="auto" hangingPunct="1">
                <a:spcBef>
                  <a:spcPts val="0"/>
                </a:spcBef>
                <a:spcAft>
                  <a:spcPts val="0"/>
                </a:spcAft>
              </a:pPr>
              <a:t>3/21/2011</a:t>
            </a:fld>
            <a:endParaRPr dirty="0">
              <a:solidFill>
                <a:srgbClr val="000000">
                  <a:lumMod val="50000"/>
                  <a:lumOff val="50000"/>
                </a:srgbClr>
              </a:solidFill>
            </a:endParaRPr>
          </a:p>
        </p:txBody>
      </p:sp>
      <p:sp>
        <p:nvSpPr>
          <p:cNvPr id="13" name="Footer Placeholder 12"/>
          <p:cNvSpPr>
            <a:spLocks noGrp="1"/>
          </p:cNvSpPr>
          <p:nvPr>
            <p:ph type="ftr" sz="quarter" idx="3"/>
          </p:nvPr>
        </p:nvSpPr>
        <p:spPr>
          <a:xfrm>
            <a:off x="694945" y="6473952"/>
            <a:ext cx="3291840" cy="201168"/>
          </a:xfrm>
          <a:prstGeom prst="rect">
            <a:avLst/>
          </a:prstGeom>
        </p:spPr>
        <p:txBody>
          <a:bodyPr vert="horz" lIns="0" tIns="45720" rIns="91440" bIns="45720" rtlCol="0" anchor="ctr"/>
          <a:lstStyle>
            <a:lvl1pPr algn="l">
              <a:defRPr lang="en-US" sz="700" kern="1200" dirty="0" smtClean="0">
                <a:solidFill>
                  <a:schemeClr val="tx1">
                    <a:lumMod val="50000"/>
                    <a:lumOff val="50000"/>
                  </a:schemeClr>
                </a:solidFill>
                <a:latin typeface="Futura Bk" pitchFamily="34" charset="0"/>
                <a:ea typeface="+mn-ea"/>
                <a:cs typeface="+mn-cs"/>
              </a:defRPr>
            </a:lvl1pPr>
          </a:lstStyle>
          <a:p>
            <a:pPr eaLnBrk="1" fontAlgn="auto" hangingPunct="1">
              <a:spcBef>
                <a:spcPts val="0"/>
              </a:spcBef>
              <a:spcAft>
                <a:spcPts val="0"/>
              </a:spcAft>
            </a:pPr>
            <a:r>
              <a:rPr>
                <a:solidFill>
                  <a:srgbClr val="000000">
                    <a:lumMod val="50000"/>
                    <a:lumOff val="50000"/>
                  </a:srgbClr>
                </a:solidFill>
              </a:rPr>
              <a:t>HP Confidential</a:t>
            </a:r>
          </a:p>
        </p:txBody>
      </p:sp>
      <p:sp>
        <p:nvSpPr>
          <p:cNvPr id="14" name="Slide Number Placeholder 13"/>
          <p:cNvSpPr>
            <a:spLocks noGrp="1"/>
          </p:cNvSpPr>
          <p:nvPr>
            <p:ph type="sldNum" sz="quarter" idx="4"/>
          </p:nvPr>
        </p:nvSpPr>
        <p:spPr>
          <a:xfrm>
            <a:off x="365760" y="6473952"/>
            <a:ext cx="320040" cy="201168"/>
          </a:xfrm>
          <a:prstGeom prst="rect">
            <a:avLst/>
          </a:prstGeom>
        </p:spPr>
        <p:txBody>
          <a:bodyPr vert="horz" lIns="91440" tIns="45720" rIns="91440" bIns="45720" rtlCol="0" anchor="ctr"/>
          <a:lstStyle>
            <a:lvl1pPr marL="0" algn="l" defTabSz="914400" rtl="0" eaLnBrk="1" fontAlgn="base" latinLnBrk="0" hangingPunct="1">
              <a:spcBef>
                <a:spcPct val="0"/>
              </a:spcBef>
              <a:spcAft>
                <a:spcPct val="0"/>
              </a:spcAft>
              <a:defRPr lang="en-US" sz="700" kern="1200" smtClean="0">
                <a:solidFill>
                  <a:schemeClr val="tx1">
                    <a:lumMod val="50000"/>
                    <a:lumOff val="50000"/>
                  </a:schemeClr>
                </a:solidFill>
                <a:latin typeface="Futura Bk" pitchFamily="34" charset="0"/>
                <a:ea typeface="+mn-ea"/>
                <a:cs typeface="+mn-cs"/>
              </a:defRPr>
            </a:lvl1pPr>
          </a:lstStyle>
          <a:p>
            <a:fld id="{39FE57C1-99E3-4342-90AE-63D315326D4A}" type="slidenum">
              <a:rPr>
                <a:solidFill>
                  <a:srgbClr val="000000">
                    <a:lumMod val="50000"/>
                    <a:lumOff val="50000"/>
                  </a:srgbClr>
                </a:solidFill>
              </a:rPr>
              <a:pPr/>
              <a:t>‹#›</a:t>
            </a:fld>
            <a:endParaRPr dirty="0">
              <a:solidFill>
                <a:srgbClr val="000000">
                  <a:lumMod val="50000"/>
                  <a:lumOff val="50000"/>
                </a:srgbClr>
              </a:solidFill>
            </a:endParaRPr>
          </a:p>
        </p:txBody>
      </p:sp>
      <p:sp>
        <p:nvSpPr>
          <p:cNvPr id="17" name="Title Placeholder 16"/>
          <p:cNvSpPr>
            <a:spLocks noGrp="1"/>
          </p:cNvSpPr>
          <p:nvPr>
            <p:ph type="title"/>
          </p:nvPr>
        </p:nvSpPr>
        <p:spPr>
          <a:xfrm>
            <a:off x="338328" y="420624"/>
            <a:ext cx="8375904" cy="87782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8" name="Text Placeholder 17"/>
          <p:cNvSpPr>
            <a:spLocks noGrp="1"/>
          </p:cNvSpPr>
          <p:nvPr>
            <p:ph type="body" idx="1"/>
          </p:nvPr>
        </p:nvSpPr>
        <p:spPr>
          <a:xfrm>
            <a:off x="365760" y="1536192"/>
            <a:ext cx="8348472" cy="4617720"/>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Line 10"/>
          <p:cNvSpPr>
            <a:spLocks noChangeShapeType="1"/>
          </p:cNvSpPr>
          <p:nvPr userDrawn="1"/>
        </p:nvSpPr>
        <p:spPr bwMode="auto">
          <a:xfrm flipH="1" flipV="1">
            <a:off x="8296279" y="6100772"/>
            <a:ext cx="3175" cy="657225"/>
          </a:xfrm>
          <a:prstGeom prst="line">
            <a:avLst/>
          </a:prstGeom>
          <a:noFill/>
          <a:ln w="6350">
            <a:solidFill>
              <a:schemeClr val="bg1"/>
            </a:solidFill>
            <a:round/>
            <a:headEnd/>
            <a:tailEnd/>
          </a:ln>
        </p:spPr>
        <p:txBody>
          <a:bodyPr/>
          <a:lstStyle/>
          <a:p>
            <a:pPr eaLnBrk="1" fontAlgn="auto" hangingPunct="1">
              <a:spcBef>
                <a:spcPts val="0"/>
              </a:spcBef>
              <a:spcAft>
                <a:spcPts val="0"/>
              </a:spcAft>
              <a:defRPr/>
            </a:pPr>
            <a:endParaRPr lang="en-US" sz="1800" dirty="0">
              <a:solidFill>
                <a:srgbClr val="000000"/>
              </a:solidFill>
              <a:latin typeface="Arial" pitchFamily="34" charset="0"/>
              <a:ea typeface="+mn-ea"/>
            </a:endParaRPr>
          </a:p>
        </p:txBody>
      </p:sp>
      <p:pic>
        <p:nvPicPr>
          <p:cNvPr id="10" name="Picture 16" descr="hp-logo-reversed.png"/>
          <p:cNvPicPr>
            <a:picLocks noChangeAspect="1"/>
          </p:cNvPicPr>
          <p:nvPr userDrawn="1"/>
        </p:nvPicPr>
        <p:blipFill>
          <a:blip r:embed="rId21" cstate="print"/>
          <a:srcRect/>
          <a:stretch>
            <a:fillRect/>
          </a:stretch>
        </p:blipFill>
        <p:spPr bwMode="auto">
          <a:xfrm>
            <a:off x="8491538" y="6249988"/>
            <a:ext cx="417512" cy="417512"/>
          </a:xfrm>
          <a:prstGeom prst="rect">
            <a:avLst/>
          </a:prstGeom>
          <a:noFill/>
          <a:ln w="9525">
            <a:noFill/>
            <a:miter lim="800000"/>
            <a:headEnd/>
            <a:tailEnd/>
          </a:ln>
        </p:spPr>
      </p:pic>
      <p:pic>
        <p:nvPicPr>
          <p:cNvPr id="11" name="Picture 18" descr="MICROSOFT LOGO.png"/>
          <p:cNvPicPr>
            <a:picLocks noChangeAspect="1"/>
          </p:cNvPicPr>
          <p:nvPr userDrawn="1"/>
        </p:nvPicPr>
        <p:blipFill>
          <a:blip r:embed="rId22" cstate="email">
            <a:extLst>
              <a:ext uri="{28A0092B-C50C-407E-A947-70E740481C1C}">
                <a14:useLocalDpi xmlns:a14="http://schemas.microsoft.com/office/drawing/2010/main"/>
              </a:ext>
            </a:extLst>
          </a:blip>
          <a:srcRect/>
          <a:stretch>
            <a:fillRect/>
          </a:stretch>
        </p:blipFill>
        <p:spPr bwMode="auto">
          <a:xfrm>
            <a:off x="6980242" y="6361119"/>
            <a:ext cx="1127125" cy="179387"/>
          </a:xfrm>
          <a:prstGeom prst="rect">
            <a:avLst/>
          </a:prstGeom>
          <a:noFill/>
          <a:ln w="9525">
            <a:noFill/>
            <a:miter lim="800000"/>
            <a:headEnd/>
            <a:tailEnd/>
          </a:ln>
        </p:spPr>
      </p:pic>
    </p:spTree>
    <p:extLst>
      <p:ext uri="{BB962C8B-B14F-4D97-AF65-F5344CB8AC3E}">
        <p14:creationId xmlns:p14="http://schemas.microsoft.com/office/powerpoint/2010/main" val="177204773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8" r:id="rId16"/>
    <p:sldLayoutId id="2147483679" r:id="rId17"/>
    <p:sldLayoutId id="2147483680" r:id="rId18"/>
    <p:sldLayoutId id="2147483681" r:id="rId19"/>
  </p:sldLayoutIdLst>
  <p:transition>
    <p:fade thruBlk="1"/>
  </p:transition>
  <p:timing>
    <p:tnLst>
      <p:par>
        <p:cTn id="1" dur="indefinite" restart="never" nodeType="tmRoot"/>
      </p:par>
    </p:tnLst>
  </p:timing>
  <p:hf hdr="0" dt="0"/>
  <p:txStyles>
    <p:titleStyle>
      <a:lvl1pPr algn="l" defTabSz="914400" rtl="0" eaLnBrk="1" latinLnBrk="0" hangingPunct="1">
        <a:lnSpc>
          <a:spcPts val="3300"/>
        </a:lnSpc>
        <a:spcBef>
          <a:spcPct val="0"/>
        </a:spcBef>
        <a:buNone/>
        <a:defRPr kumimoji="0" lang="en-US" sz="3100" b="0" i="0" u="none" strike="noStrike" kern="1200" cap="none" spc="0" normalizeH="0" baseline="0" noProof="0" dirty="0" smtClean="0">
          <a:ln>
            <a:noFill/>
          </a:ln>
          <a:solidFill>
            <a:schemeClr val="bg1"/>
          </a:solidFill>
          <a:effectLst/>
          <a:uLnTx/>
          <a:uFillTx/>
          <a:latin typeface="Futura Bk" pitchFamily="34" charset="0"/>
          <a:ea typeface="+mj-ea"/>
          <a:cs typeface="+mj-cs"/>
        </a:defRPr>
      </a:lvl1pPr>
    </p:titleStyle>
    <p:bodyStyle>
      <a:lvl1pPr marL="225425" marR="0" indent="-225425" algn="l" defTabSz="914400" rtl="0" eaLnBrk="1" fontAlgn="auto" latinLnBrk="0" hangingPunct="1">
        <a:lnSpc>
          <a:spcPct val="110000"/>
        </a:lnSpc>
        <a:spcBef>
          <a:spcPts val="1000"/>
        </a:spcBef>
        <a:spcAft>
          <a:spcPts val="0"/>
        </a:spcAft>
        <a:buClr>
          <a:schemeClr val="tx2"/>
        </a:buClr>
        <a:buSzPct val="80000"/>
        <a:buFont typeface="Arial" pitchFamily="34" charset="0"/>
        <a:buChar char="•"/>
        <a:tabLst/>
        <a:defRPr sz="2000" kern="1200">
          <a:solidFill>
            <a:schemeClr val="bg1"/>
          </a:solidFill>
          <a:latin typeface="+mn-lt"/>
          <a:ea typeface="+mn-ea"/>
          <a:cs typeface="+mn-cs"/>
        </a:defRPr>
      </a:lvl1pPr>
      <a:lvl2pPr marL="342900" marR="0" indent="-114300" algn="l" defTabSz="914400" rtl="0" eaLnBrk="1" fontAlgn="auto" latinLnBrk="0" hangingPunct="1">
        <a:lnSpc>
          <a:spcPct val="110000"/>
        </a:lnSpc>
        <a:spcBef>
          <a:spcPts val="500"/>
        </a:spcBef>
        <a:spcAft>
          <a:spcPts val="0"/>
        </a:spcAft>
        <a:buClr>
          <a:schemeClr val="tx2"/>
        </a:buClr>
        <a:buSzPct val="80000"/>
        <a:buFont typeface="Futura Bk" pitchFamily="34" charset="0"/>
        <a:buChar char="–"/>
        <a:tabLst/>
        <a:defRPr sz="1600" kern="1200">
          <a:solidFill>
            <a:schemeClr val="bg1"/>
          </a:solidFill>
          <a:latin typeface="+mn-lt"/>
          <a:ea typeface="+mn-ea"/>
          <a:cs typeface="+mn-cs"/>
        </a:defRPr>
      </a:lvl2pPr>
      <a:lvl3pPr marL="571500" marR="0" indent="-168275" algn="l" defTabSz="914400" rtl="0" eaLnBrk="1" fontAlgn="auto" latinLnBrk="0" hangingPunct="1">
        <a:lnSpc>
          <a:spcPct val="110000"/>
        </a:lnSpc>
        <a:spcBef>
          <a:spcPts val="400"/>
        </a:spcBef>
        <a:spcAft>
          <a:spcPts val="0"/>
        </a:spcAft>
        <a:buClr>
          <a:schemeClr val="tx2"/>
        </a:buClr>
        <a:buSzPct val="80000"/>
        <a:buFont typeface="Arial" pitchFamily="34" charset="0"/>
        <a:buChar char="•"/>
        <a:tabLst/>
        <a:defRPr sz="1200" kern="1200">
          <a:solidFill>
            <a:schemeClr val="bg1"/>
          </a:solidFill>
          <a:latin typeface="+mn-lt"/>
          <a:ea typeface="+mn-ea"/>
          <a:cs typeface="+mn-cs"/>
        </a:defRPr>
      </a:lvl3pPr>
      <a:lvl4pPr marL="800100" marR="0" indent="-114300" algn="l" defTabSz="914400" rtl="0" eaLnBrk="1" fontAlgn="auto" latinLnBrk="0" hangingPunct="1">
        <a:lnSpc>
          <a:spcPct val="110000"/>
        </a:lnSpc>
        <a:spcBef>
          <a:spcPts val="400"/>
        </a:spcBef>
        <a:spcAft>
          <a:spcPts val="0"/>
        </a:spcAft>
        <a:buClr>
          <a:schemeClr val="tx2"/>
        </a:buClr>
        <a:buSzPct val="80000"/>
        <a:buFont typeface="Futura Bk" pitchFamily="34" charset="0"/>
        <a:buChar char="–"/>
        <a:tabLst/>
        <a:defRPr sz="1200" kern="1200">
          <a:solidFill>
            <a:schemeClr val="bg1"/>
          </a:solidFill>
          <a:latin typeface="+mn-lt"/>
          <a:ea typeface="+mn-ea"/>
          <a:cs typeface="+mn-cs"/>
        </a:defRPr>
      </a:lvl4pPr>
      <a:lvl5pPr marL="1028700" marR="0" indent="-174625" algn="l" defTabSz="914400" rtl="0" eaLnBrk="1" fontAlgn="auto" latinLnBrk="0" hangingPunct="1">
        <a:lnSpc>
          <a:spcPct val="110000"/>
        </a:lnSpc>
        <a:spcBef>
          <a:spcPts val="400"/>
        </a:spcBef>
        <a:spcAft>
          <a:spcPts val="0"/>
        </a:spcAft>
        <a:buClr>
          <a:schemeClr val="tx2"/>
        </a:buClr>
        <a:buSzPct val="80000"/>
        <a:buFont typeface="Arial" pitchFamily="34" charset="0"/>
        <a:buChar char="•"/>
        <a:tabLst/>
        <a:defRPr sz="12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4.gif"/></Relationships>
</file>

<file path=ppt/slides/_rels/slide12.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image" Target="../media/image19.gif"/><Relationship Id="rId1" Type="http://schemas.openxmlformats.org/officeDocument/2006/relationships/slideLayout" Target="../slideLayouts/slideLayout4.xml"/><Relationship Id="rId5" Type="http://schemas.openxmlformats.org/officeDocument/2006/relationships/image" Target="../media/image31.gif"/><Relationship Id="rId4" Type="http://schemas.openxmlformats.org/officeDocument/2006/relationships/image" Target="../media/image30.gif"/></Relationships>
</file>

<file path=ppt/slides/_rels/slide1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4.xml"/><Relationship Id="rId5" Type="http://schemas.openxmlformats.org/officeDocument/2006/relationships/image" Target="../media/image18.gif"/><Relationship Id="rId4" Type="http://schemas.openxmlformats.org/officeDocument/2006/relationships/image" Target="../media/image17.gif"/></Relationships>
</file>

<file path=ppt/slides/_rels/slide1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gif"/><Relationship Id="rId1" Type="http://schemas.openxmlformats.org/officeDocument/2006/relationships/slideLayout" Target="../slideLayouts/slideLayout4.xml"/><Relationship Id="rId5" Type="http://schemas.openxmlformats.org/officeDocument/2006/relationships/image" Target="../media/image25.png"/><Relationship Id="rId4" Type="http://schemas.openxmlformats.org/officeDocument/2006/relationships/image" Target="../media/image24.gif"/></Relationships>
</file>

<file path=ppt/slides/_rels/slide18.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12.gif"/><Relationship Id="rId13" Type="http://schemas.openxmlformats.org/officeDocument/2006/relationships/image" Target="../media/image17.gif"/><Relationship Id="rId18" Type="http://schemas.openxmlformats.org/officeDocument/2006/relationships/image" Target="../media/image22.gif"/><Relationship Id="rId3" Type="http://schemas.openxmlformats.org/officeDocument/2006/relationships/image" Target="../media/image7.png"/><Relationship Id="rId21" Type="http://schemas.openxmlformats.org/officeDocument/2006/relationships/image" Target="../media/image25.png"/><Relationship Id="rId7" Type="http://schemas.openxmlformats.org/officeDocument/2006/relationships/image" Target="../media/image11.gif"/><Relationship Id="rId12" Type="http://schemas.openxmlformats.org/officeDocument/2006/relationships/image" Target="../media/image16.gif"/><Relationship Id="rId17" Type="http://schemas.openxmlformats.org/officeDocument/2006/relationships/image" Target="../media/image21.gif"/><Relationship Id="rId2" Type="http://schemas.openxmlformats.org/officeDocument/2006/relationships/image" Target="../media/image6.png"/><Relationship Id="rId16" Type="http://schemas.openxmlformats.org/officeDocument/2006/relationships/image" Target="../media/image20.gif"/><Relationship Id="rId20" Type="http://schemas.openxmlformats.org/officeDocument/2006/relationships/image" Target="../media/image24.gif"/><Relationship Id="rId1" Type="http://schemas.openxmlformats.org/officeDocument/2006/relationships/slideLayout" Target="../slideLayouts/slideLayout4.xml"/><Relationship Id="rId6" Type="http://schemas.openxmlformats.org/officeDocument/2006/relationships/image" Target="../media/image10.png"/><Relationship Id="rId11" Type="http://schemas.openxmlformats.org/officeDocument/2006/relationships/image" Target="../media/image15.gif"/><Relationship Id="rId5" Type="http://schemas.openxmlformats.org/officeDocument/2006/relationships/image" Target="../media/image9.png"/><Relationship Id="rId15" Type="http://schemas.openxmlformats.org/officeDocument/2006/relationships/image" Target="../media/image19.gif"/><Relationship Id="rId10" Type="http://schemas.openxmlformats.org/officeDocument/2006/relationships/image" Target="../media/image14.gif"/><Relationship Id="rId19" Type="http://schemas.openxmlformats.org/officeDocument/2006/relationships/image" Target="../media/image23.gif"/><Relationship Id="rId4" Type="http://schemas.openxmlformats.org/officeDocument/2006/relationships/image" Target="../media/image8.png"/><Relationship Id="rId9" Type="http://schemas.openxmlformats.org/officeDocument/2006/relationships/image" Target="../media/image13.gif"/><Relationship Id="rId14" Type="http://schemas.openxmlformats.org/officeDocument/2006/relationships/image" Target="../media/image18.gif"/></Relationships>
</file>

<file path=ppt/slides/_rels/slide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chart" Target="../charts/chart1.xml"/><Relationship Id="rId1" Type="http://schemas.openxmlformats.org/officeDocument/2006/relationships/slideLayout" Target="../slideLayouts/slideLayout4.xml"/><Relationship Id="rId6" Type="http://schemas.openxmlformats.org/officeDocument/2006/relationships/image" Target="../media/image25.png"/><Relationship Id="rId5" Type="http://schemas.openxmlformats.org/officeDocument/2006/relationships/image" Target="../media/image22.gif"/><Relationship Id="rId4" Type="http://schemas.openxmlformats.org/officeDocument/2006/relationships/image" Target="../media/image11.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395536" y="2636912"/>
            <a:ext cx="7162800" cy="1752600"/>
          </a:xfrm>
        </p:spPr>
        <p:txBody>
          <a:bodyPr/>
          <a:lstStyle/>
          <a:p>
            <a:r>
              <a:rPr lang="en-US" dirty="0" smtClean="0"/>
              <a:t>Around the world </a:t>
            </a:r>
            <a:br>
              <a:rPr lang="en-US" dirty="0" smtClean="0"/>
            </a:br>
            <a:r>
              <a:rPr lang="en-US" dirty="0" smtClean="0"/>
              <a:t>(of query plan operators) </a:t>
            </a:r>
            <a:br>
              <a:rPr lang="en-US" dirty="0" smtClean="0"/>
            </a:br>
            <a:r>
              <a:rPr lang="en-US" dirty="0" smtClean="0"/>
              <a:t>in 50 minutes</a:t>
            </a:r>
            <a:endParaRPr lang="en-US" dirty="0"/>
          </a:p>
        </p:txBody>
      </p:sp>
      <p:sp>
        <p:nvSpPr>
          <p:cNvPr id="39939" name="Rectangle 3"/>
          <p:cNvSpPr>
            <a:spLocks noGrp="1" noChangeArrowheads="1"/>
          </p:cNvSpPr>
          <p:nvPr>
            <p:ph type="subTitle" idx="1"/>
          </p:nvPr>
        </p:nvSpPr>
        <p:spPr>
          <a:xfrm>
            <a:off x="323528" y="5733256"/>
            <a:ext cx="7162800" cy="936104"/>
          </a:xfrm>
        </p:spPr>
        <p:txBody>
          <a:bodyPr/>
          <a:lstStyle/>
          <a:p>
            <a:r>
              <a:rPr lang="en-US" dirty="0" smtClean="0"/>
              <a:t>David Morrison</a:t>
            </a:r>
          </a:p>
          <a:p>
            <a:r>
              <a:rPr lang="en-US" dirty="0" smtClean="0"/>
              <a:t>BI Consultant</a:t>
            </a:r>
          </a:p>
          <a:p>
            <a:endParaRPr lang="en-US" dirty="0"/>
          </a:p>
          <a:p>
            <a:endParaRPr lang="en-US" dirty="0"/>
          </a:p>
        </p:txBody>
      </p:sp>
      <p:sp>
        <p:nvSpPr>
          <p:cNvPr id="39940" name="Rectangle 4"/>
          <p:cNvSpPr>
            <a:spLocks noChangeArrowheads="1"/>
          </p:cNvSpPr>
          <p:nvPr/>
        </p:nvSpPr>
        <p:spPr bwMode="auto">
          <a:xfrm>
            <a:off x="2209800" y="584202"/>
            <a:ext cx="184731"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endParaRPr lang="en-US"/>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 the bonnet!</a:t>
            </a:r>
            <a:endParaRPr lang="en-GB" dirty="0"/>
          </a:p>
        </p:txBody>
      </p:sp>
      <p:sp>
        <p:nvSpPr>
          <p:cNvPr id="3" name="Content Placeholder 2"/>
          <p:cNvSpPr>
            <a:spLocks noGrp="1"/>
          </p:cNvSpPr>
          <p:nvPr>
            <p:ph sz="half" idx="1"/>
          </p:nvPr>
        </p:nvSpPr>
        <p:spPr/>
        <p:txBody>
          <a:bodyPr/>
          <a:lstStyle/>
          <a:p>
            <a:r>
              <a:rPr lang="en-GB" sz="1400" dirty="0" err="1" smtClean="0"/>
              <a:t>Init</a:t>
            </a:r>
            <a:r>
              <a:rPr lang="en-GB" sz="1400" dirty="0" smtClean="0"/>
              <a:t>()</a:t>
            </a:r>
          </a:p>
          <a:p>
            <a:pPr lvl="1"/>
            <a:r>
              <a:rPr lang="en-GB" sz="1200" dirty="0" smtClean="0"/>
              <a:t>At least one, maybe many</a:t>
            </a:r>
          </a:p>
          <a:p>
            <a:pPr lvl="1"/>
            <a:r>
              <a:rPr lang="en-GB" sz="1200" dirty="0" smtClean="0"/>
              <a:t>Sets up the operator &amp; required data structures</a:t>
            </a:r>
          </a:p>
          <a:p>
            <a:endParaRPr lang="en-GB" sz="1400" dirty="0"/>
          </a:p>
          <a:p>
            <a:r>
              <a:rPr lang="en-GB" sz="1400" dirty="0" err="1" smtClean="0"/>
              <a:t>GetNext</a:t>
            </a:r>
            <a:r>
              <a:rPr lang="en-GB" sz="1400" dirty="0" smtClean="0"/>
              <a:t>()</a:t>
            </a:r>
          </a:p>
          <a:p>
            <a:pPr lvl="1"/>
            <a:r>
              <a:rPr lang="en-GB" sz="1200" dirty="0" smtClean="0"/>
              <a:t>None or many</a:t>
            </a:r>
          </a:p>
          <a:p>
            <a:pPr lvl="1"/>
            <a:r>
              <a:rPr lang="en-GB" sz="1200" dirty="0" smtClean="0"/>
              <a:t>Gets the next (or first) row of data</a:t>
            </a:r>
          </a:p>
          <a:p>
            <a:endParaRPr lang="en-GB" sz="1400" dirty="0"/>
          </a:p>
          <a:p>
            <a:r>
              <a:rPr lang="en-GB" sz="1400" dirty="0" smtClean="0"/>
              <a:t>Close()</a:t>
            </a:r>
          </a:p>
          <a:p>
            <a:pPr lvl="1"/>
            <a:r>
              <a:rPr lang="en-GB" sz="1200" dirty="0" smtClean="0"/>
              <a:t>Always once</a:t>
            </a:r>
          </a:p>
          <a:p>
            <a:pPr lvl="1"/>
            <a:r>
              <a:rPr lang="en-GB" sz="1200" dirty="0" smtClean="0"/>
              <a:t>Tidy’s up &amp; shuts the operator down</a:t>
            </a:r>
            <a:endParaRPr lang="en-GB" sz="1200" dirty="0"/>
          </a:p>
        </p:txBody>
      </p:sp>
      <p:sp>
        <p:nvSpPr>
          <p:cNvPr id="4" name="Content Placeholder 3"/>
          <p:cNvSpPr>
            <a:spLocks noGrp="1"/>
          </p:cNvSpPr>
          <p:nvPr>
            <p:ph sz="half" idx="2"/>
          </p:nvPr>
        </p:nvSpPr>
        <p:spPr>
          <a:xfrm>
            <a:off x="4644008" y="1412776"/>
            <a:ext cx="4032448" cy="5184576"/>
          </a:xfrm>
        </p:spPr>
        <p:txBody>
          <a:bodyPr/>
          <a:lstStyle/>
          <a:p>
            <a:r>
              <a:rPr lang="en-GB" sz="1400" dirty="0"/>
              <a:t>Rewinds &amp; Rebinds </a:t>
            </a:r>
            <a:r>
              <a:rPr lang="en-GB" sz="1400" dirty="0" smtClean="0"/>
              <a:t>only apply to the inner side of a loop join</a:t>
            </a:r>
          </a:p>
          <a:p>
            <a:endParaRPr lang="en-GB" sz="1400" dirty="0" smtClean="0"/>
          </a:p>
          <a:p>
            <a:r>
              <a:rPr lang="en-GB" sz="1400" dirty="0" smtClean="0"/>
              <a:t>Rewinds &amp; Rebinds basically count the number of </a:t>
            </a:r>
            <a:r>
              <a:rPr lang="en-GB" sz="1400" dirty="0" err="1" smtClean="0"/>
              <a:t>Init</a:t>
            </a:r>
            <a:r>
              <a:rPr lang="en-GB" sz="1400" dirty="0" smtClean="0"/>
              <a:t>() calls made</a:t>
            </a:r>
          </a:p>
          <a:p>
            <a:endParaRPr lang="en-GB" sz="1400" dirty="0"/>
          </a:p>
          <a:p>
            <a:r>
              <a:rPr lang="en-GB" sz="1400" dirty="0" smtClean="0"/>
              <a:t>Rebinds are counted when the outer reference changes and the inner reference has to be re-calculated</a:t>
            </a:r>
          </a:p>
          <a:p>
            <a:endParaRPr lang="en-GB" sz="1400" dirty="0"/>
          </a:p>
          <a:p>
            <a:r>
              <a:rPr lang="en-GB" sz="1400" dirty="0" smtClean="0"/>
              <a:t>Rewinds are when the outer reference changes but the inner reference can be reused </a:t>
            </a:r>
          </a:p>
          <a:p>
            <a:endParaRPr lang="en-GB" sz="1400" dirty="0"/>
          </a:p>
          <a:p>
            <a:r>
              <a:rPr lang="en-GB" sz="1400" dirty="0" smtClean="0"/>
              <a:t>For query plans rewinds </a:t>
            </a:r>
            <a:r>
              <a:rPr lang="en-GB" sz="1400" dirty="0"/>
              <a:t>&amp; </a:t>
            </a:r>
            <a:r>
              <a:rPr lang="en-GB" sz="1400" dirty="0" smtClean="0"/>
              <a:t>rebinds are only populated for these physical operators</a:t>
            </a:r>
          </a:p>
          <a:p>
            <a:pPr lvl="1"/>
            <a:r>
              <a:rPr lang="en-GB" sz="1200" b="1" dirty="0" err="1"/>
              <a:t>Nonclustered</a:t>
            </a:r>
            <a:r>
              <a:rPr lang="en-GB" sz="1200" b="1" dirty="0"/>
              <a:t> Index </a:t>
            </a:r>
            <a:r>
              <a:rPr lang="en-GB" sz="1200" b="1" dirty="0" smtClean="0"/>
              <a:t>spool</a:t>
            </a:r>
            <a:endParaRPr lang="en-GB" sz="1200" dirty="0" smtClean="0"/>
          </a:p>
          <a:p>
            <a:pPr lvl="1"/>
            <a:r>
              <a:rPr lang="en-GB" sz="1200" b="1" dirty="0" smtClean="0"/>
              <a:t>Remote Query</a:t>
            </a:r>
            <a:endParaRPr lang="en-GB" sz="1200" dirty="0" smtClean="0"/>
          </a:p>
          <a:p>
            <a:pPr lvl="1"/>
            <a:r>
              <a:rPr lang="en-GB" sz="1200" b="1" dirty="0" smtClean="0"/>
              <a:t>Row </a:t>
            </a:r>
            <a:r>
              <a:rPr lang="en-GB" sz="1200" b="1" dirty="0"/>
              <a:t>Count </a:t>
            </a:r>
            <a:r>
              <a:rPr lang="en-GB" sz="1200" b="1" dirty="0" smtClean="0"/>
              <a:t>Spool</a:t>
            </a:r>
            <a:endParaRPr lang="en-GB" sz="1200" dirty="0" smtClean="0"/>
          </a:p>
          <a:p>
            <a:pPr lvl="1"/>
            <a:r>
              <a:rPr lang="en-GB" sz="1200" b="1" dirty="0" smtClean="0"/>
              <a:t>Sort</a:t>
            </a:r>
            <a:endParaRPr lang="en-GB" sz="1200" dirty="0" smtClean="0"/>
          </a:p>
          <a:p>
            <a:pPr lvl="1"/>
            <a:r>
              <a:rPr lang="en-GB" sz="1200" b="1" dirty="0" smtClean="0"/>
              <a:t>Table Spool</a:t>
            </a:r>
          </a:p>
          <a:p>
            <a:pPr lvl="1"/>
            <a:r>
              <a:rPr lang="en-GB" sz="1200" b="1" dirty="0" smtClean="0"/>
              <a:t>Table-valued </a:t>
            </a:r>
            <a:r>
              <a:rPr lang="en-GB" sz="1200" b="1" dirty="0"/>
              <a:t>Function</a:t>
            </a:r>
            <a:endParaRPr lang="en-GB" dirty="0"/>
          </a:p>
        </p:txBody>
      </p:sp>
      <p:sp>
        <p:nvSpPr>
          <p:cNvPr id="5" name="AutoShape 2" descr="http://peugeot.mainspot.net/wiring406/p8c-4.gif"/>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7278277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1000"/>
                                        <p:tgtEl>
                                          <p:spTgt spid="3">
                                            <p:txEl>
                                              <p:pRg st="10" end="10"/>
                                            </p:txEl>
                                          </p:spTgt>
                                        </p:tgtEl>
                                      </p:cBhvr>
                                    </p:animEffect>
                                    <p:anim calcmode="lin" valueType="num">
                                      <p:cBhvr>
                                        <p:cTn id="5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4">
                                            <p:txEl>
                                              <p:pRg st="0" end="0"/>
                                            </p:txEl>
                                          </p:spTgt>
                                        </p:tgtEl>
                                        <p:attrNameLst>
                                          <p:attrName>style.visibility</p:attrName>
                                        </p:attrNameLst>
                                      </p:cBhvr>
                                      <p:to>
                                        <p:strVal val="visible"/>
                                      </p:to>
                                    </p:set>
                                    <p:animEffect transition="in" filter="fade">
                                      <p:cBhvr>
                                        <p:cTn id="58" dur="1000"/>
                                        <p:tgtEl>
                                          <p:spTgt spid="4">
                                            <p:txEl>
                                              <p:pRg st="0" end="0"/>
                                            </p:txEl>
                                          </p:spTgt>
                                        </p:tgtEl>
                                      </p:cBhvr>
                                    </p:animEffect>
                                    <p:anim calcmode="lin" valueType="num">
                                      <p:cBhvr>
                                        <p:cTn id="5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60"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4">
                                            <p:txEl>
                                              <p:pRg st="2" end="2"/>
                                            </p:txEl>
                                          </p:spTgt>
                                        </p:tgtEl>
                                        <p:attrNameLst>
                                          <p:attrName>style.visibility</p:attrName>
                                        </p:attrNameLst>
                                      </p:cBhvr>
                                      <p:to>
                                        <p:strVal val="visible"/>
                                      </p:to>
                                    </p:set>
                                    <p:animEffect transition="in" filter="fade">
                                      <p:cBhvr>
                                        <p:cTn id="65" dur="1000"/>
                                        <p:tgtEl>
                                          <p:spTgt spid="4">
                                            <p:txEl>
                                              <p:pRg st="2" end="2"/>
                                            </p:txEl>
                                          </p:spTgt>
                                        </p:tgtEl>
                                      </p:cBhvr>
                                    </p:animEffect>
                                    <p:anim calcmode="lin" valueType="num">
                                      <p:cBhvr>
                                        <p:cTn id="6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txEl>
                                              <p:pRg st="4" end="4"/>
                                            </p:txEl>
                                          </p:spTgt>
                                        </p:tgtEl>
                                        <p:attrNameLst>
                                          <p:attrName>style.visibility</p:attrName>
                                        </p:attrNameLst>
                                      </p:cBhvr>
                                      <p:to>
                                        <p:strVal val="visible"/>
                                      </p:to>
                                    </p:set>
                                    <p:animEffect transition="in" filter="fade">
                                      <p:cBhvr>
                                        <p:cTn id="72" dur="1000"/>
                                        <p:tgtEl>
                                          <p:spTgt spid="4">
                                            <p:txEl>
                                              <p:pRg st="4" end="4"/>
                                            </p:txEl>
                                          </p:spTgt>
                                        </p:tgtEl>
                                      </p:cBhvr>
                                    </p:animEffect>
                                    <p:anim calcmode="lin" valueType="num">
                                      <p:cBhvr>
                                        <p:cTn id="7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4">
                                            <p:txEl>
                                              <p:pRg st="6" end="6"/>
                                            </p:txEl>
                                          </p:spTgt>
                                        </p:tgtEl>
                                        <p:attrNameLst>
                                          <p:attrName>style.visibility</p:attrName>
                                        </p:attrNameLst>
                                      </p:cBhvr>
                                      <p:to>
                                        <p:strVal val="visible"/>
                                      </p:to>
                                    </p:set>
                                    <p:animEffect transition="in" filter="fade">
                                      <p:cBhvr>
                                        <p:cTn id="79" dur="1000"/>
                                        <p:tgtEl>
                                          <p:spTgt spid="4">
                                            <p:txEl>
                                              <p:pRg st="6" end="6"/>
                                            </p:txEl>
                                          </p:spTgt>
                                        </p:tgtEl>
                                      </p:cBhvr>
                                    </p:animEffect>
                                    <p:anim calcmode="lin" valueType="num">
                                      <p:cBhvr>
                                        <p:cTn id="8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8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4">
                                            <p:txEl>
                                              <p:pRg st="8" end="8"/>
                                            </p:txEl>
                                          </p:spTgt>
                                        </p:tgtEl>
                                        <p:attrNameLst>
                                          <p:attrName>style.visibility</p:attrName>
                                        </p:attrNameLst>
                                      </p:cBhvr>
                                      <p:to>
                                        <p:strVal val="visible"/>
                                      </p:to>
                                    </p:set>
                                    <p:animEffect transition="in" filter="fade">
                                      <p:cBhvr>
                                        <p:cTn id="86" dur="1000"/>
                                        <p:tgtEl>
                                          <p:spTgt spid="4">
                                            <p:txEl>
                                              <p:pRg st="8" end="8"/>
                                            </p:txEl>
                                          </p:spTgt>
                                        </p:tgtEl>
                                      </p:cBhvr>
                                    </p:animEffect>
                                    <p:anim calcmode="lin" valueType="num">
                                      <p:cBhvr>
                                        <p:cTn id="87"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88" dur="1000" fill="hold"/>
                                        <p:tgtEl>
                                          <p:spTgt spid="4">
                                            <p:txEl>
                                              <p:pRg st="8" end="8"/>
                                            </p:tx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4">
                                            <p:txEl>
                                              <p:pRg st="9" end="9"/>
                                            </p:txEl>
                                          </p:spTgt>
                                        </p:tgtEl>
                                        <p:attrNameLst>
                                          <p:attrName>style.visibility</p:attrName>
                                        </p:attrNameLst>
                                      </p:cBhvr>
                                      <p:to>
                                        <p:strVal val="visible"/>
                                      </p:to>
                                    </p:set>
                                    <p:animEffect transition="in" filter="fade">
                                      <p:cBhvr>
                                        <p:cTn id="91" dur="1000"/>
                                        <p:tgtEl>
                                          <p:spTgt spid="4">
                                            <p:txEl>
                                              <p:pRg st="9" end="9"/>
                                            </p:txEl>
                                          </p:spTgt>
                                        </p:tgtEl>
                                      </p:cBhvr>
                                    </p:animEffect>
                                    <p:anim calcmode="lin" valueType="num">
                                      <p:cBhvr>
                                        <p:cTn id="92"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9" end="9"/>
                                            </p:txEl>
                                          </p:spTgt>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4">
                                            <p:txEl>
                                              <p:pRg st="10" end="10"/>
                                            </p:txEl>
                                          </p:spTgt>
                                        </p:tgtEl>
                                        <p:attrNameLst>
                                          <p:attrName>style.visibility</p:attrName>
                                        </p:attrNameLst>
                                      </p:cBhvr>
                                      <p:to>
                                        <p:strVal val="visible"/>
                                      </p:to>
                                    </p:set>
                                    <p:animEffect transition="in" filter="fade">
                                      <p:cBhvr>
                                        <p:cTn id="96" dur="1000"/>
                                        <p:tgtEl>
                                          <p:spTgt spid="4">
                                            <p:txEl>
                                              <p:pRg st="10" end="10"/>
                                            </p:txEl>
                                          </p:spTgt>
                                        </p:tgtEl>
                                      </p:cBhvr>
                                    </p:animEffect>
                                    <p:anim calcmode="lin" valueType="num">
                                      <p:cBhvr>
                                        <p:cTn id="97"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98"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4">
                                            <p:txEl>
                                              <p:pRg st="11" end="11"/>
                                            </p:txEl>
                                          </p:spTgt>
                                        </p:tgtEl>
                                        <p:attrNameLst>
                                          <p:attrName>style.visibility</p:attrName>
                                        </p:attrNameLst>
                                      </p:cBhvr>
                                      <p:to>
                                        <p:strVal val="visible"/>
                                      </p:to>
                                    </p:set>
                                    <p:animEffect transition="in" filter="fade">
                                      <p:cBhvr>
                                        <p:cTn id="101" dur="1000"/>
                                        <p:tgtEl>
                                          <p:spTgt spid="4">
                                            <p:txEl>
                                              <p:pRg st="11" end="11"/>
                                            </p:txEl>
                                          </p:spTgt>
                                        </p:tgtEl>
                                      </p:cBhvr>
                                    </p:animEffect>
                                    <p:anim calcmode="lin" valueType="num">
                                      <p:cBhvr>
                                        <p:cTn id="102"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103"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4">
                                            <p:txEl>
                                              <p:pRg st="12" end="12"/>
                                            </p:txEl>
                                          </p:spTgt>
                                        </p:tgtEl>
                                        <p:attrNameLst>
                                          <p:attrName>style.visibility</p:attrName>
                                        </p:attrNameLst>
                                      </p:cBhvr>
                                      <p:to>
                                        <p:strVal val="visible"/>
                                      </p:to>
                                    </p:set>
                                    <p:animEffect transition="in" filter="fade">
                                      <p:cBhvr>
                                        <p:cTn id="106" dur="1000"/>
                                        <p:tgtEl>
                                          <p:spTgt spid="4">
                                            <p:txEl>
                                              <p:pRg st="12" end="12"/>
                                            </p:txEl>
                                          </p:spTgt>
                                        </p:tgtEl>
                                      </p:cBhvr>
                                    </p:animEffect>
                                    <p:anim calcmode="lin" valueType="num">
                                      <p:cBhvr>
                                        <p:cTn id="107"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108"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4">
                                            <p:txEl>
                                              <p:pRg st="13" end="13"/>
                                            </p:txEl>
                                          </p:spTgt>
                                        </p:tgtEl>
                                        <p:attrNameLst>
                                          <p:attrName>style.visibility</p:attrName>
                                        </p:attrNameLst>
                                      </p:cBhvr>
                                      <p:to>
                                        <p:strVal val="visible"/>
                                      </p:to>
                                    </p:set>
                                    <p:animEffect transition="in" filter="fade">
                                      <p:cBhvr>
                                        <p:cTn id="111" dur="1000"/>
                                        <p:tgtEl>
                                          <p:spTgt spid="4">
                                            <p:txEl>
                                              <p:pRg st="13" end="13"/>
                                            </p:txEl>
                                          </p:spTgt>
                                        </p:tgtEl>
                                      </p:cBhvr>
                                    </p:animEffect>
                                    <p:anim calcmode="lin" valueType="num">
                                      <p:cBhvr>
                                        <p:cTn id="112"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113" dur="1000" fill="hold"/>
                                        <p:tgtEl>
                                          <p:spTgt spid="4">
                                            <p:txEl>
                                              <p:pRg st="13" end="13"/>
                                            </p:txEl>
                                          </p:spTgt>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4">
                                            <p:txEl>
                                              <p:pRg st="14" end="14"/>
                                            </p:txEl>
                                          </p:spTgt>
                                        </p:tgtEl>
                                        <p:attrNameLst>
                                          <p:attrName>style.visibility</p:attrName>
                                        </p:attrNameLst>
                                      </p:cBhvr>
                                      <p:to>
                                        <p:strVal val="visible"/>
                                      </p:to>
                                    </p:set>
                                    <p:animEffect transition="in" filter="fade">
                                      <p:cBhvr>
                                        <p:cTn id="116" dur="1000"/>
                                        <p:tgtEl>
                                          <p:spTgt spid="4">
                                            <p:txEl>
                                              <p:pRg st="14" end="14"/>
                                            </p:txEl>
                                          </p:spTgt>
                                        </p:tgtEl>
                                      </p:cBhvr>
                                    </p:animEffect>
                                    <p:anim calcmode="lin" valueType="num">
                                      <p:cBhvr>
                                        <p:cTn id="117"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118"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162800" cy="329208"/>
          </a:xfrm>
        </p:spPr>
        <p:txBody>
          <a:bodyPr/>
          <a:lstStyle/>
          <a:p>
            <a:r>
              <a:rPr lang="en-GB" dirty="0" smtClean="0"/>
              <a:t>Let there be data .. the creators</a:t>
            </a:r>
            <a:endParaRPr lang="en-GB" dirty="0"/>
          </a:p>
        </p:txBody>
      </p:sp>
      <p:sp>
        <p:nvSpPr>
          <p:cNvPr id="3" name="Content Placeholder 2"/>
          <p:cNvSpPr>
            <a:spLocks noGrp="1"/>
          </p:cNvSpPr>
          <p:nvPr>
            <p:ph sz="half" idx="1"/>
          </p:nvPr>
        </p:nvSpPr>
        <p:spPr>
          <a:xfrm>
            <a:off x="720755" y="2955193"/>
            <a:ext cx="2520280" cy="2016224"/>
          </a:xfrm>
        </p:spPr>
        <p:txBody>
          <a:bodyPr/>
          <a:lstStyle/>
          <a:p>
            <a:r>
              <a:rPr lang="en-GB" sz="1200" dirty="0" smtClean="0"/>
              <a:t>Compute Scalar</a:t>
            </a:r>
          </a:p>
          <a:p>
            <a:endParaRPr lang="en-GB" sz="1200" dirty="0" smtClean="0"/>
          </a:p>
          <a:p>
            <a:endParaRPr lang="en-GB" sz="1200" dirty="0" smtClean="0"/>
          </a:p>
          <a:p>
            <a:endParaRPr lang="en-GB" sz="1200" dirty="0"/>
          </a:p>
          <a:p>
            <a:endParaRPr lang="en-GB" sz="1200" dirty="0" smtClean="0"/>
          </a:p>
          <a:p>
            <a:r>
              <a:rPr lang="en-GB" sz="1200" dirty="0" smtClean="0"/>
              <a:t>Stream Aggregate</a:t>
            </a:r>
          </a:p>
          <a:p>
            <a:endParaRPr lang="en-GB" sz="1200" dirty="0" smtClean="0"/>
          </a:p>
          <a:p>
            <a:endParaRPr lang="en-GB" sz="1200" dirty="0"/>
          </a:p>
          <a:p>
            <a:endParaRPr lang="en-GB" sz="1200" dirty="0"/>
          </a:p>
          <a:p>
            <a:endParaRPr lang="en-GB" sz="1200" dirty="0" smtClean="0"/>
          </a:p>
          <a:p>
            <a:endParaRPr lang="en-GB" sz="1200" dirty="0" smtClean="0"/>
          </a:p>
        </p:txBody>
      </p:sp>
      <p:sp>
        <p:nvSpPr>
          <p:cNvPr id="10" name="Content Placeholder 2"/>
          <p:cNvSpPr>
            <a:spLocks noGrp="1"/>
          </p:cNvSpPr>
          <p:nvPr>
            <p:ph sz="half" idx="1"/>
          </p:nvPr>
        </p:nvSpPr>
        <p:spPr>
          <a:xfrm>
            <a:off x="3275856" y="2868371"/>
            <a:ext cx="5688632" cy="1568741"/>
          </a:xfrm>
        </p:spPr>
        <p:txBody>
          <a:bodyPr/>
          <a:lstStyle/>
          <a:p>
            <a:r>
              <a:rPr lang="en-GB" dirty="0" smtClean="0"/>
              <a:t>‘Creators’ are the main methods of creating values on the fly. They are both used in different circumstances and both have a couple of requirements</a:t>
            </a:r>
          </a:p>
          <a:p>
            <a:endParaRPr lang="en-GB" dirty="0" smtClean="0"/>
          </a:p>
          <a:p>
            <a:r>
              <a:rPr lang="en-GB" dirty="0" smtClean="0"/>
              <a:t>For example, the stream aggregate requires the data to be sorted by the columns you’re aggregating over</a:t>
            </a:r>
          </a:p>
          <a:p>
            <a:endParaRPr lang="en-GB" sz="1100" dirty="0"/>
          </a:p>
        </p:txBody>
      </p:sp>
      <p:pic>
        <p:nvPicPr>
          <p:cNvPr id="11" name="Picture 18" descr="Compute scalar operator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491" y="2829596"/>
            <a:ext cx="564116" cy="56411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0" descr="Stream aggregate operator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774" y="3933056"/>
            <a:ext cx="564116" cy="51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763258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fade">
                                      <p:cBhvr>
                                        <p:cTn id="31" dur="1000"/>
                                        <p:tgtEl>
                                          <p:spTgt spid="10">
                                            <p:txEl>
                                              <p:pRg st="0" end="0"/>
                                            </p:txEl>
                                          </p:spTgt>
                                        </p:tgtEl>
                                      </p:cBhvr>
                                    </p:animEffect>
                                    <p:anim calcmode="lin" valueType="num">
                                      <p:cBhvr>
                                        <p:cTn id="32"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xEl>
                                              <p:pRg st="2" end="2"/>
                                            </p:txEl>
                                          </p:spTgt>
                                        </p:tgtEl>
                                        <p:attrNameLst>
                                          <p:attrName>style.visibility</p:attrName>
                                        </p:attrNameLst>
                                      </p:cBhvr>
                                      <p:to>
                                        <p:strVal val="visible"/>
                                      </p:to>
                                    </p:set>
                                    <p:animEffect transition="in" filter="fade">
                                      <p:cBhvr>
                                        <p:cTn id="38" dur="1000"/>
                                        <p:tgtEl>
                                          <p:spTgt spid="10">
                                            <p:txEl>
                                              <p:pRg st="2" end="2"/>
                                            </p:txEl>
                                          </p:spTgt>
                                        </p:tgtEl>
                                      </p:cBhvr>
                                    </p:animEffect>
                                    <p:anim calcmode="lin" valueType="num">
                                      <p:cBhvr>
                                        <p:cTn id="39"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162800" cy="514124"/>
          </a:xfrm>
        </p:spPr>
        <p:txBody>
          <a:bodyPr/>
          <a:lstStyle/>
          <a:p>
            <a:r>
              <a:rPr lang="en-GB" dirty="0" smtClean="0"/>
              <a:t>Spools</a:t>
            </a:r>
            <a:endParaRPr lang="en-GB" dirty="0"/>
          </a:p>
        </p:txBody>
      </p:sp>
      <p:sp>
        <p:nvSpPr>
          <p:cNvPr id="5" name="Content Placeholder 2"/>
          <p:cNvSpPr txBox="1">
            <a:spLocks/>
          </p:cNvSpPr>
          <p:nvPr/>
        </p:nvSpPr>
        <p:spPr bwMode="auto">
          <a:xfrm>
            <a:off x="568405" y="1988840"/>
            <a:ext cx="2514236"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1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400">
                <a:solidFill>
                  <a:schemeClr val="tx1"/>
                </a:solidFill>
                <a:latin typeface="+mn-lt"/>
                <a:ea typeface="+mn-ea"/>
              </a:defRPr>
            </a:lvl2pPr>
            <a:lvl3pPr marL="1143000" indent="-228600" algn="l" rtl="0" eaLnBrk="1" fontAlgn="base" hangingPunct="1">
              <a:spcBef>
                <a:spcPct val="20000"/>
              </a:spcBef>
              <a:spcAft>
                <a:spcPct val="0"/>
              </a:spcAft>
              <a:buChar char="•"/>
              <a:defRPr sz="1200">
                <a:solidFill>
                  <a:schemeClr val="tx1"/>
                </a:solidFill>
                <a:latin typeface="+mn-lt"/>
                <a:ea typeface="+mn-ea"/>
              </a:defRPr>
            </a:lvl3pPr>
            <a:lvl4pPr marL="1600200" indent="-228600" algn="l" rtl="0" eaLnBrk="1" fontAlgn="base" hangingPunct="1">
              <a:spcBef>
                <a:spcPct val="20000"/>
              </a:spcBef>
              <a:spcAft>
                <a:spcPct val="0"/>
              </a:spcAft>
              <a:buChar char="–"/>
              <a:defRPr sz="1100">
                <a:solidFill>
                  <a:schemeClr val="tx1"/>
                </a:solidFill>
                <a:latin typeface="+mn-lt"/>
                <a:ea typeface="+mn-ea"/>
              </a:defRPr>
            </a:lvl4pPr>
            <a:lvl5pPr marL="2057400" indent="-228600" algn="l" rtl="0" eaLnBrk="1" fontAlgn="base" hangingPunct="1">
              <a:spcBef>
                <a:spcPct val="20000"/>
              </a:spcBef>
              <a:spcAft>
                <a:spcPct val="0"/>
              </a:spcAft>
              <a:buChar char="»"/>
              <a:defRPr sz="1100">
                <a:solidFill>
                  <a:schemeClr val="tx1"/>
                </a:solidFill>
                <a:latin typeface="+mn-lt"/>
                <a:ea typeface="+mn-ea"/>
              </a:defRPr>
            </a:lvl5pPr>
            <a:lvl6pPr marL="2514600" indent="-228600" algn="l" rtl="0" eaLnBrk="1" fontAlgn="base" hangingPunct="1">
              <a:spcBef>
                <a:spcPct val="20000"/>
              </a:spcBef>
              <a:spcAft>
                <a:spcPct val="0"/>
              </a:spcAft>
              <a:buChar char="»"/>
              <a:defRPr sz="1800">
                <a:solidFill>
                  <a:schemeClr val="tx1"/>
                </a:solidFill>
                <a:latin typeface="+mn-lt"/>
                <a:ea typeface="+mn-ea"/>
              </a:defRPr>
            </a:lvl6pPr>
            <a:lvl7pPr marL="2971800" indent="-228600" algn="l" rtl="0" eaLnBrk="1" fontAlgn="base" hangingPunct="1">
              <a:spcBef>
                <a:spcPct val="20000"/>
              </a:spcBef>
              <a:spcAft>
                <a:spcPct val="0"/>
              </a:spcAft>
              <a:buChar char="»"/>
              <a:defRPr sz="1800">
                <a:solidFill>
                  <a:schemeClr val="tx1"/>
                </a:solidFill>
                <a:latin typeface="+mn-lt"/>
                <a:ea typeface="+mn-ea"/>
              </a:defRPr>
            </a:lvl7pPr>
            <a:lvl8pPr marL="3429000" indent="-228600" algn="l" rtl="0" eaLnBrk="1" fontAlgn="base" hangingPunct="1">
              <a:spcBef>
                <a:spcPct val="20000"/>
              </a:spcBef>
              <a:spcAft>
                <a:spcPct val="0"/>
              </a:spcAft>
              <a:buChar char="»"/>
              <a:defRPr sz="1800">
                <a:solidFill>
                  <a:schemeClr val="tx1"/>
                </a:solidFill>
                <a:latin typeface="+mn-lt"/>
                <a:ea typeface="+mn-ea"/>
              </a:defRPr>
            </a:lvl8pPr>
            <a:lvl9pPr marL="3886200" indent="-228600" algn="l" rtl="0" eaLnBrk="1" fontAlgn="base" hangingPunct="1">
              <a:spcBef>
                <a:spcPct val="20000"/>
              </a:spcBef>
              <a:spcAft>
                <a:spcPct val="0"/>
              </a:spcAft>
              <a:buChar char="»"/>
              <a:defRPr sz="1800">
                <a:solidFill>
                  <a:schemeClr val="tx1"/>
                </a:solidFill>
                <a:latin typeface="+mn-lt"/>
                <a:ea typeface="+mn-ea"/>
              </a:defRPr>
            </a:lvl9pPr>
          </a:lstStyle>
          <a:p>
            <a:r>
              <a:rPr lang="en-GB" sz="1200" dirty="0" smtClean="0"/>
              <a:t>Lazy spool </a:t>
            </a:r>
          </a:p>
          <a:p>
            <a:endParaRPr lang="en-GB" sz="1200" dirty="0" smtClean="0"/>
          </a:p>
          <a:p>
            <a:endParaRPr lang="en-GB" sz="1200" dirty="0" smtClean="0"/>
          </a:p>
          <a:p>
            <a:endParaRPr lang="en-GB" sz="1200" dirty="0" smtClean="0"/>
          </a:p>
          <a:p>
            <a:r>
              <a:rPr lang="en-GB" sz="1200" dirty="0" smtClean="0"/>
              <a:t>Eagar spool</a:t>
            </a:r>
          </a:p>
          <a:p>
            <a:endParaRPr lang="en-GB" sz="1200" b="1" dirty="0" smtClean="0"/>
          </a:p>
          <a:p>
            <a:endParaRPr lang="en-GB" sz="1200" dirty="0" smtClean="0"/>
          </a:p>
          <a:p>
            <a:endParaRPr lang="en-GB" sz="1200" dirty="0"/>
          </a:p>
          <a:p>
            <a:r>
              <a:rPr lang="en-GB" sz="1200" dirty="0" smtClean="0"/>
              <a:t>Non clustered index spool</a:t>
            </a:r>
          </a:p>
          <a:p>
            <a:endParaRPr lang="en-GB" sz="1200" dirty="0"/>
          </a:p>
          <a:p>
            <a:endParaRPr lang="en-GB" sz="1200" dirty="0" smtClean="0"/>
          </a:p>
          <a:p>
            <a:endParaRPr lang="en-GB" sz="1200" dirty="0" smtClean="0"/>
          </a:p>
          <a:p>
            <a:r>
              <a:rPr lang="en-GB" sz="1200" dirty="0" smtClean="0"/>
              <a:t>Table spool</a:t>
            </a:r>
          </a:p>
          <a:p>
            <a:endParaRPr lang="en-GB" sz="1200" dirty="0" smtClean="0"/>
          </a:p>
          <a:p>
            <a:endParaRPr lang="en-GB" sz="1200" dirty="0"/>
          </a:p>
          <a:p>
            <a:endParaRPr lang="en-GB" sz="1200" dirty="0" smtClean="0"/>
          </a:p>
          <a:p>
            <a:r>
              <a:rPr lang="en-GB" sz="1200" dirty="0" smtClean="0"/>
              <a:t>Row count spool</a:t>
            </a:r>
          </a:p>
        </p:txBody>
      </p:sp>
      <p:pic>
        <p:nvPicPr>
          <p:cNvPr id="6" name="Picture 30" descr="Spool operator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162" y="2704707"/>
            <a:ext cx="584487" cy="58448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2" descr="Spool operator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5724"/>
            <a:ext cx="571955" cy="571956"/>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txBox="1">
            <a:spLocks/>
          </p:cNvSpPr>
          <p:nvPr/>
        </p:nvSpPr>
        <p:spPr bwMode="auto">
          <a:xfrm>
            <a:off x="3707903" y="1924294"/>
            <a:ext cx="5328591" cy="4783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1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400">
                <a:solidFill>
                  <a:schemeClr val="tx1"/>
                </a:solidFill>
                <a:latin typeface="+mn-lt"/>
                <a:ea typeface="+mn-ea"/>
              </a:defRPr>
            </a:lvl2pPr>
            <a:lvl3pPr marL="1143000" indent="-228600" algn="l" rtl="0" eaLnBrk="1" fontAlgn="base" hangingPunct="1">
              <a:spcBef>
                <a:spcPct val="20000"/>
              </a:spcBef>
              <a:spcAft>
                <a:spcPct val="0"/>
              </a:spcAft>
              <a:buChar char="•"/>
              <a:defRPr sz="1200">
                <a:solidFill>
                  <a:schemeClr val="tx1"/>
                </a:solidFill>
                <a:latin typeface="+mn-lt"/>
                <a:ea typeface="+mn-ea"/>
              </a:defRPr>
            </a:lvl3pPr>
            <a:lvl4pPr marL="1600200" indent="-228600" algn="l" rtl="0" eaLnBrk="1" fontAlgn="base" hangingPunct="1">
              <a:spcBef>
                <a:spcPct val="20000"/>
              </a:spcBef>
              <a:spcAft>
                <a:spcPct val="0"/>
              </a:spcAft>
              <a:buChar char="–"/>
              <a:defRPr sz="1100">
                <a:solidFill>
                  <a:schemeClr val="tx1"/>
                </a:solidFill>
                <a:latin typeface="+mn-lt"/>
                <a:ea typeface="+mn-ea"/>
              </a:defRPr>
            </a:lvl4pPr>
            <a:lvl5pPr marL="2057400" indent="-228600" algn="l" rtl="0" eaLnBrk="1" fontAlgn="base" hangingPunct="1">
              <a:spcBef>
                <a:spcPct val="20000"/>
              </a:spcBef>
              <a:spcAft>
                <a:spcPct val="0"/>
              </a:spcAft>
              <a:buChar char="»"/>
              <a:defRPr sz="1100">
                <a:solidFill>
                  <a:schemeClr val="tx1"/>
                </a:solidFill>
                <a:latin typeface="+mn-lt"/>
                <a:ea typeface="+mn-ea"/>
              </a:defRPr>
            </a:lvl5pPr>
            <a:lvl6pPr marL="2514600" indent="-228600" algn="l" rtl="0" eaLnBrk="1" fontAlgn="base" hangingPunct="1">
              <a:spcBef>
                <a:spcPct val="20000"/>
              </a:spcBef>
              <a:spcAft>
                <a:spcPct val="0"/>
              </a:spcAft>
              <a:buChar char="»"/>
              <a:defRPr sz="1800">
                <a:solidFill>
                  <a:schemeClr val="tx1"/>
                </a:solidFill>
                <a:latin typeface="+mn-lt"/>
                <a:ea typeface="+mn-ea"/>
              </a:defRPr>
            </a:lvl6pPr>
            <a:lvl7pPr marL="2971800" indent="-228600" algn="l" rtl="0" eaLnBrk="1" fontAlgn="base" hangingPunct="1">
              <a:spcBef>
                <a:spcPct val="20000"/>
              </a:spcBef>
              <a:spcAft>
                <a:spcPct val="0"/>
              </a:spcAft>
              <a:buChar char="»"/>
              <a:defRPr sz="1800">
                <a:solidFill>
                  <a:schemeClr val="tx1"/>
                </a:solidFill>
                <a:latin typeface="+mn-lt"/>
                <a:ea typeface="+mn-ea"/>
              </a:defRPr>
            </a:lvl7pPr>
            <a:lvl8pPr marL="3429000" indent="-228600" algn="l" rtl="0" eaLnBrk="1" fontAlgn="base" hangingPunct="1">
              <a:spcBef>
                <a:spcPct val="20000"/>
              </a:spcBef>
              <a:spcAft>
                <a:spcPct val="0"/>
              </a:spcAft>
              <a:buChar char="»"/>
              <a:defRPr sz="1800">
                <a:solidFill>
                  <a:schemeClr val="tx1"/>
                </a:solidFill>
                <a:latin typeface="+mn-lt"/>
                <a:ea typeface="+mn-ea"/>
              </a:defRPr>
            </a:lvl8pPr>
            <a:lvl9pPr marL="3886200" indent="-228600" algn="l" rtl="0" eaLnBrk="1" fontAlgn="base" hangingPunct="1">
              <a:spcBef>
                <a:spcPct val="20000"/>
              </a:spcBef>
              <a:spcAft>
                <a:spcPct val="0"/>
              </a:spcAft>
              <a:buChar char="»"/>
              <a:defRPr sz="1800">
                <a:solidFill>
                  <a:schemeClr val="tx1"/>
                </a:solidFill>
                <a:latin typeface="+mn-lt"/>
                <a:ea typeface="+mn-ea"/>
              </a:defRPr>
            </a:lvl9pPr>
          </a:lstStyle>
          <a:p>
            <a:r>
              <a:rPr lang="en-GB" sz="1400" dirty="0" smtClean="0"/>
              <a:t>Spools are mainly used for a couple of things</a:t>
            </a:r>
          </a:p>
          <a:p>
            <a:pPr lvl="1"/>
            <a:r>
              <a:rPr lang="en-GB" sz="1200" dirty="0" smtClean="0"/>
              <a:t> When your query requires a ‘complex’ action to be preformed (normally on a </a:t>
            </a:r>
            <a:r>
              <a:rPr lang="en-GB" sz="1200" b="1" dirty="0" smtClean="0"/>
              <a:t>high</a:t>
            </a:r>
            <a:r>
              <a:rPr lang="en-GB" sz="1200" dirty="0" smtClean="0"/>
              <a:t> density column) </a:t>
            </a:r>
          </a:p>
          <a:p>
            <a:pPr lvl="1"/>
            <a:r>
              <a:rPr lang="en-GB" sz="1200" dirty="0" smtClean="0"/>
              <a:t>To maintain transactional consistency for some update operations (Halloween protection)</a:t>
            </a:r>
          </a:p>
          <a:p>
            <a:pPr lvl="1"/>
            <a:r>
              <a:rPr lang="en-GB" sz="1200" dirty="0" smtClean="0"/>
              <a:t>Avoid re hitting tables &amp; indexes which optimizes rewinds</a:t>
            </a:r>
          </a:p>
          <a:p>
            <a:endParaRPr lang="en-GB" sz="1400" dirty="0" smtClean="0"/>
          </a:p>
          <a:p>
            <a:r>
              <a:rPr lang="en-GB" sz="1400" dirty="0" smtClean="0"/>
              <a:t>The rows are stored either in memory or chucked onto disk in </a:t>
            </a:r>
            <a:r>
              <a:rPr lang="en-GB" sz="1400" dirty="0" err="1" smtClean="0"/>
              <a:t>tempdb</a:t>
            </a:r>
            <a:r>
              <a:rPr lang="en-GB" sz="1400" dirty="0" smtClean="0"/>
              <a:t> and indexed. This, amongst other things, enables something called ‘common sub expression spools’</a:t>
            </a:r>
          </a:p>
          <a:p>
            <a:endParaRPr lang="en-GB" sz="1400" dirty="0"/>
          </a:p>
          <a:p>
            <a:r>
              <a:rPr lang="en-GB" sz="1400" dirty="0" smtClean="0"/>
              <a:t>Spools are another operator that may exist at the leaf level of your plan</a:t>
            </a:r>
          </a:p>
          <a:p>
            <a:endParaRPr lang="en-GB" sz="1400" dirty="0"/>
          </a:p>
          <a:p>
            <a:r>
              <a:rPr lang="en-GB" sz="1400" dirty="0" smtClean="0"/>
              <a:t>An important property of spool operators is the ‘Primary Node ID’</a:t>
            </a:r>
          </a:p>
          <a:p>
            <a:endParaRPr lang="en-GB" sz="1050" dirty="0" smtClean="0"/>
          </a:p>
          <a:p>
            <a:r>
              <a:rPr lang="en-GB" sz="1400" dirty="0" smtClean="0"/>
              <a:t>Eagar </a:t>
            </a:r>
            <a:r>
              <a:rPr lang="en-GB" sz="1400" dirty="0" smtClean="0"/>
              <a:t>spools are a ‘Blocking’ operator, lazy spools are a ‘Non Blocking’ operator</a:t>
            </a:r>
            <a:endParaRPr lang="en-GB" sz="1400" dirty="0"/>
          </a:p>
          <a:p>
            <a:endParaRPr lang="en-GB" sz="1050" dirty="0"/>
          </a:p>
        </p:txBody>
      </p:sp>
      <p:pic>
        <p:nvPicPr>
          <p:cNvPr id="1026" name="Picture 2" descr="Nonclustered index spool operator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162" y="3554726"/>
            <a:ext cx="520578" cy="5205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able spool operator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116" y="4481378"/>
            <a:ext cx="520578" cy="5205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ow count spool operator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595" y="5445224"/>
            <a:ext cx="504054" cy="50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653998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fade">
                                      <p:cBhvr>
                                        <p:cTn id="22" dur="1000"/>
                                        <p:tgtEl>
                                          <p:spTgt spid="1026"/>
                                        </p:tgtEl>
                                      </p:cBhvr>
                                    </p:animEffect>
                                    <p:anim calcmode="lin" valueType="num">
                                      <p:cBhvr>
                                        <p:cTn id="23" dur="1000" fill="hold"/>
                                        <p:tgtEl>
                                          <p:spTgt spid="1026"/>
                                        </p:tgtEl>
                                        <p:attrNameLst>
                                          <p:attrName>ppt_x</p:attrName>
                                        </p:attrNameLst>
                                      </p:cBhvr>
                                      <p:tavLst>
                                        <p:tav tm="0">
                                          <p:val>
                                            <p:strVal val="#ppt_x"/>
                                          </p:val>
                                        </p:tav>
                                        <p:tav tm="100000">
                                          <p:val>
                                            <p:strVal val="#ppt_x"/>
                                          </p:val>
                                        </p:tav>
                                      </p:tavLst>
                                    </p:anim>
                                    <p:anim calcmode="lin" valueType="num">
                                      <p:cBhvr>
                                        <p:cTn id="24" dur="1000" fill="hold"/>
                                        <p:tgtEl>
                                          <p:spTgt spid="102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028"/>
                                        </p:tgtEl>
                                        <p:attrNameLst>
                                          <p:attrName>style.visibility</p:attrName>
                                        </p:attrNameLst>
                                      </p:cBhvr>
                                      <p:to>
                                        <p:strVal val="visible"/>
                                      </p:to>
                                    </p:set>
                                    <p:animEffect transition="in" filter="fade">
                                      <p:cBhvr>
                                        <p:cTn id="27" dur="1000"/>
                                        <p:tgtEl>
                                          <p:spTgt spid="1028"/>
                                        </p:tgtEl>
                                      </p:cBhvr>
                                    </p:animEffect>
                                    <p:anim calcmode="lin" valueType="num">
                                      <p:cBhvr>
                                        <p:cTn id="28" dur="1000" fill="hold"/>
                                        <p:tgtEl>
                                          <p:spTgt spid="1028"/>
                                        </p:tgtEl>
                                        <p:attrNameLst>
                                          <p:attrName>ppt_x</p:attrName>
                                        </p:attrNameLst>
                                      </p:cBhvr>
                                      <p:tavLst>
                                        <p:tav tm="0">
                                          <p:val>
                                            <p:strVal val="#ppt_x"/>
                                          </p:val>
                                        </p:tav>
                                        <p:tav tm="100000">
                                          <p:val>
                                            <p:strVal val="#ppt_x"/>
                                          </p:val>
                                        </p:tav>
                                      </p:tavLst>
                                    </p:anim>
                                    <p:anim calcmode="lin" valueType="num">
                                      <p:cBhvr>
                                        <p:cTn id="29" dur="1000" fill="hold"/>
                                        <p:tgtEl>
                                          <p:spTgt spid="1028"/>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030"/>
                                        </p:tgtEl>
                                        <p:attrNameLst>
                                          <p:attrName>style.visibility</p:attrName>
                                        </p:attrNameLst>
                                      </p:cBhvr>
                                      <p:to>
                                        <p:strVal val="visible"/>
                                      </p:to>
                                    </p:set>
                                    <p:animEffect transition="in" filter="fade">
                                      <p:cBhvr>
                                        <p:cTn id="32" dur="1000"/>
                                        <p:tgtEl>
                                          <p:spTgt spid="1030"/>
                                        </p:tgtEl>
                                      </p:cBhvr>
                                    </p:animEffect>
                                    <p:anim calcmode="lin" valueType="num">
                                      <p:cBhvr>
                                        <p:cTn id="33" dur="1000" fill="hold"/>
                                        <p:tgtEl>
                                          <p:spTgt spid="1030"/>
                                        </p:tgtEl>
                                        <p:attrNameLst>
                                          <p:attrName>ppt_x</p:attrName>
                                        </p:attrNameLst>
                                      </p:cBhvr>
                                      <p:tavLst>
                                        <p:tav tm="0">
                                          <p:val>
                                            <p:strVal val="#ppt_x"/>
                                          </p:val>
                                        </p:tav>
                                        <p:tav tm="100000">
                                          <p:val>
                                            <p:strVal val="#ppt_x"/>
                                          </p:val>
                                        </p:tav>
                                      </p:tavLst>
                                    </p:anim>
                                    <p:anim calcmode="lin" valueType="num">
                                      <p:cBhvr>
                                        <p:cTn id="34" dur="1000" fill="hold"/>
                                        <p:tgtEl>
                                          <p:spTgt spid="1030"/>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Effect transition="in" filter="fade">
                                      <p:cBhvr>
                                        <p:cTn id="39" dur="1000"/>
                                        <p:tgtEl>
                                          <p:spTgt spid="8">
                                            <p:txEl>
                                              <p:pRg st="0" end="0"/>
                                            </p:txEl>
                                          </p:spTgt>
                                        </p:tgtEl>
                                      </p:cBhvr>
                                    </p:animEffect>
                                    <p:anim calcmode="lin" valueType="num">
                                      <p:cBhvr>
                                        <p:cTn id="4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8">
                                            <p:txEl>
                                              <p:pRg st="1" end="1"/>
                                            </p:txEl>
                                          </p:spTgt>
                                        </p:tgtEl>
                                        <p:attrNameLst>
                                          <p:attrName>style.visibility</p:attrName>
                                        </p:attrNameLst>
                                      </p:cBhvr>
                                      <p:to>
                                        <p:strVal val="visible"/>
                                      </p:to>
                                    </p:set>
                                    <p:animEffect transition="in" filter="fade">
                                      <p:cBhvr>
                                        <p:cTn id="46" dur="1000"/>
                                        <p:tgtEl>
                                          <p:spTgt spid="8">
                                            <p:txEl>
                                              <p:pRg st="1" end="1"/>
                                            </p:txEl>
                                          </p:spTgt>
                                        </p:tgtEl>
                                      </p:cBhvr>
                                    </p:animEffect>
                                    <p:anim calcmode="lin" valueType="num">
                                      <p:cBhvr>
                                        <p:cTn id="47"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8">
                                            <p:txEl>
                                              <p:pRg st="2" end="2"/>
                                            </p:txEl>
                                          </p:spTgt>
                                        </p:tgtEl>
                                        <p:attrNameLst>
                                          <p:attrName>style.visibility</p:attrName>
                                        </p:attrNameLst>
                                      </p:cBhvr>
                                      <p:to>
                                        <p:strVal val="visible"/>
                                      </p:to>
                                    </p:set>
                                    <p:animEffect transition="in" filter="fade">
                                      <p:cBhvr>
                                        <p:cTn id="53" dur="1000"/>
                                        <p:tgtEl>
                                          <p:spTgt spid="8">
                                            <p:txEl>
                                              <p:pRg st="2" end="2"/>
                                            </p:txEl>
                                          </p:spTgt>
                                        </p:tgtEl>
                                      </p:cBhvr>
                                    </p:animEffect>
                                    <p:anim calcmode="lin" valueType="num">
                                      <p:cBhvr>
                                        <p:cTn id="54"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8">
                                            <p:txEl>
                                              <p:pRg st="3" end="3"/>
                                            </p:txEl>
                                          </p:spTgt>
                                        </p:tgtEl>
                                        <p:attrNameLst>
                                          <p:attrName>style.visibility</p:attrName>
                                        </p:attrNameLst>
                                      </p:cBhvr>
                                      <p:to>
                                        <p:strVal val="visible"/>
                                      </p:to>
                                    </p:set>
                                    <p:animEffect transition="in" filter="fade">
                                      <p:cBhvr>
                                        <p:cTn id="60" dur="1000"/>
                                        <p:tgtEl>
                                          <p:spTgt spid="8">
                                            <p:txEl>
                                              <p:pRg st="3" end="3"/>
                                            </p:txEl>
                                          </p:spTgt>
                                        </p:tgtEl>
                                      </p:cBhvr>
                                    </p:animEffect>
                                    <p:anim calcmode="lin" valueType="num">
                                      <p:cBhvr>
                                        <p:cTn id="61"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8">
                                            <p:txEl>
                                              <p:pRg st="5" end="5"/>
                                            </p:txEl>
                                          </p:spTgt>
                                        </p:tgtEl>
                                        <p:attrNameLst>
                                          <p:attrName>style.visibility</p:attrName>
                                        </p:attrNameLst>
                                      </p:cBhvr>
                                      <p:to>
                                        <p:strVal val="visible"/>
                                      </p:to>
                                    </p:set>
                                    <p:animEffect transition="in" filter="fade">
                                      <p:cBhvr>
                                        <p:cTn id="67" dur="1000"/>
                                        <p:tgtEl>
                                          <p:spTgt spid="8">
                                            <p:txEl>
                                              <p:pRg st="5" end="5"/>
                                            </p:txEl>
                                          </p:spTgt>
                                        </p:tgtEl>
                                      </p:cBhvr>
                                    </p:animEffect>
                                    <p:anim calcmode="lin" valueType="num">
                                      <p:cBhvr>
                                        <p:cTn id="68"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69"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8">
                                            <p:txEl>
                                              <p:pRg st="7" end="7"/>
                                            </p:txEl>
                                          </p:spTgt>
                                        </p:tgtEl>
                                        <p:attrNameLst>
                                          <p:attrName>style.visibility</p:attrName>
                                        </p:attrNameLst>
                                      </p:cBhvr>
                                      <p:to>
                                        <p:strVal val="visible"/>
                                      </p:to>
                                    </p:set>
                                    <p:animEffect transition="in" filter="fade">
                                      <p:cBhvr>
                                        <p:cTn id="74" dur="1000"/>
                                        <p:tgtEl>
                                          <p:spTgt spid="8">
                                            <p:txEl>
                                              <p:pRg st="7" end="7"/>
                                            </p:txEl>
                                          </p:spTgt>
                                        </p:tgtEl>
                                      </p:cBhvr>
                                    </p:animEffect>
                                    <p:anim calcmode="lin" valueType="num">
                                      <p:cBhvr>
                                        <p:cTn id="75"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76"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8">
                                            <p:txEl>
                                              <p:pRg st="9" end="9"/>
                                            </p:txEl>
                                          </p:spTgt>
                                        </p:tgtEl>
                                        <p:attrNameLst>
                                          <p:attrName>style.visibility</p:attrName>
                                        </p:attrNameLst>
                                      </p:cBhvr>
                                      <p:to>
                                        <p:strVal val="visible"/>
                                      </p:to>
                                    </p:set>
                                    <p:animEffect transition="in" filter="fade">
                                      <p:cBhvr>
                                        <p:cTn id="81" dur="1000"/>
                                        <p:tgtEl>
                                          <p:spTgt spid="8">
                                            <p:txEl>
                                              <p:pRg st="9" end="9"/>
                                            </p:txEl>
                                          </p:spTgt>
                                        </p:tgtEl>
                                      </p:cBhvr>
                                    </p:animEffect>
                                    <p:anim calcmode="lin" valueType="num">
                                      <p:cBhvr>
                                        <p:cTn id="82"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83"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8">
                                            <p:txEl>
                                              <p:pRg st="11" end="11"/>
                                            </p:txEl>
                                          </p:spTgt>
                                        </p:tgtEl>
                                        <p:attrNameLst>
                                          <p:attrName>style.visibility</p:attrName>
                                        </p:attrNameLst>
                                      </p:cBhvr>
                                      <p:to>
                                        <p:strVal val="visible"/>
                                      </p:to>
                                    </p:set>
                                    <p:animEffect transition="in" filter="fade">
                                      <p:cBhvr>
                                        <p:cTn id="88" dur="1000"/>
                                        <p:tgtEl>
                                          <p:spTgt spid="8">
                                            <p:txEl>
                                              <p:pRg st="11" end="11"/>
                                            </p:txEl>
                                          </p:spTgt>
                                        </p:tgtEl>
                                      </p:cBhvr>
                                    </p:animEffect>
                                    <p:anim calcmode="lin" valueType="num">
                                      <p:cBhvr>
                                        <p:cTn id="89" dur="1000" fill="hold"/>
                                        <p:tgtEl>
                                          <p:spTgt spid="8">
                                            <p:txEl>
                                              <p:pRg st="11" end="11"/>
                                            </p:txEl>
                                          </p:spTgt>
                                        </p:tgtEl>
                                        <p:attrNameLst>
                                          <p:attrName>ppt_x</p:attrName>
                                        </p:attrNameLst>
                                      </p:cBhvr>
                                      <p:tavLst>
                                        <p:tav tm="0">
                                          <p:val>
                                            <p:strVal val="#ppt_x"/>
                                          </p:val>
                                        </p:tav>
                                        <p:tav tm="100000">
                                          <p:val>
                                            <p:strVal val="#ppt_x"/>
                                          </p:val>
                                        </p:tav>
                                      </p:tavLst>
                                    </p:anim>
                                    <p:anim calcmode="lin" valueType="num">
                                      <p:cBhvr>
                                        <p:cTn id="90" dur="1000" fill="hold"/>
                                        <p:tgtEl>
                                          <p:spTgt spid="8">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Blocking &amp; Non Blocking Operators</a:t>
            </a:r>
            <a:endParaRPr lang="en-GB" dirty="0"/>
          </a:p>
        </p:txBody>
      </p:sp>
      <p:sp>
        <p:nvSpPr>
          <p:cNvPr id="3" name="Content Placeholder 2"/>
          <p:cNvSpPr>
            <a:spLocks noGrp="1"/>
          </p:cNvSpPr>
          <p:nvPr>
            <p:ph sz="half" idx="1"/>
          </p:nvPr>
        </p:nvSpPr>
        <p:spPr>
          <a:xfrm>
            <a:off x="685800" y="2057400"/>
            <a:ext cx="3810000" cy="1083568"/>
          </a:xfrm>
        </p:spPr>
        <p:txBody>
          <a:bodyPr/>
          <a:lstStyle/>
          <a:p>
            <a:r>
              <a:rPr lang="en-GB" dirty="0" smtClean="0"/>
              <a:t>Non Blocking Operators</a:t>
            </a:r>
          </a:p>
          <a:p>
            <a:pPr lvl="1"/>
            <a:r>
              <a:rPr lang="en-GB" dirty="0" smtClean="0"/>
              <a:t>Deals with one row at a time, pulls it in, deals with it and then passes the result on</a:t>
            </a:r>
          </a:p>
          <a:p>
            <a:pPr lvl="1"/>
            <a:endParaRPr lang="en-GB" dirty="0"/>
          </a:p>
          <a:p>
            <a:pPr marL="457200" lvl="1" indent="0">
              <a:buNone/>
            </a:pPr>
            <a:endParaRPr lang="en-GB" dirty="0"/>
          </a:p>
          <a:p>
            <a:pPr lvl="1"/>
            <a:endParaRPr lang="en-GB" dirty="0"/>
          </a:p>
          <a:p>
            <a:pPr lvl="1"/>
            <a:endParaRPr lang="en-GB" dirty="0" smtClean="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6952" y="4445099"/>
            <a:ext cx="5217225"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a:stCxn id="16" idx="2"/>
          </p:cNvCxnSpPr>
          <p:nvPr/>
        </p:nvCxnSpPr>
        <p:spPr bwMode="auto">
          <a:xfrm>
            <a:off x="1909676" y="4126845"/>
            <a:ext cx="1006139" cy="363150"/>
          </a:xfrm>
          <a:prstGeom prst="straightConnector1">
            <a:avLst/>
          </a:prstGeom>
          <a:solidFill>
            <a:schemeClr val="accent1"/>
          </a:solidFill>
          <a:ln w="38100" cap="flat" cmpd="sng" algn="ctr">
            <a:solidFill>
              <a:srgbClr val="1B23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0"/>
          <p:cNvCxnSpPr>
            <a:stCxn id="13" idx="2"/>
          </p:cNvCxnSpPr>
          <p:nvPr/>
        </p:nvCxnSpPr>
        <p:spPr bwMode="auto">
          <a:xfrm flipH="1">
            <a:off x="3855865" y="3986675"/>
            <a:ext cx="1245654" cy="746456"/>
          </a:xfrm>
          <a:prstGeom prst="straightConnector1">
            <a:avLst/>
          </a:prstGeom>
          <a:solidFill>
            <a:schemeClr val="accent1"/>
          </a:solidFill>
          <a:ln w="38100" cap="flat" cmpd="sng" algn="ctr">
            <a:solidFill>
              <a:srgbClr val="1B23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bwMode="auto">
          <a:xfrm>
            <a:off x="4237423" y="3428320"/>
            <a:ext cx="1728192" cy="558355"/>
          </a:xfrm>
          <a:prstGeom prst="rect">
            <a:avLst/>
          </a:prstGeom>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t" anchorCtr="0" compatLnSpc="1">
            <a:prstTxWarp prst="textNoShape">
              <a:avLst/>
            </a:prstTxWarp>
            <a:noAutofit/>
          </a:bodyPr>
          <a:lstStyle/>
          <a:p>
            <a:r>
              <a:rPr lang="en-GB" sz="1400" dirty="0" smtClean="0"/>
              <a:t>A row comes </a:t>
            </a:r>
            <a:r>
              <a:rPr lang="en-GB" sz="1400" dirty="0" smtClean="0"/>
              <a:t>in</a:t>
            </a:r>
          </a:p>
          <a:p>
            <a:r>
              <a:rPr lang="en-GB" sz="1400" dirty="0" smtClean="0"/>
              <a:t>from the outer </a:t>
            </a:r>
            <a:r>
              <a:rPr lang="en-GB" sz="1400" dirty="0" smtClean="0"/>
              <a:t>input</a:t>
            </a:r>
            <a:endParaRPr lang="en-GB" sz="1400" dirty="0" smtClean="0"/>
          </a:p>
        </p:txBody>
      </p:sp>
      <p:sp>
        <p:nvSpPr>
          <p:cNvPr id="16" name="TextBox 15"/>
          <p:cNvSpPr txBox="1"/>
          <p:nvPr/>
        </p:nvSpPr>
        <p:spPr bwMode="auto">
          <a:xfrm>
            <a:off x="395535" y="3595253"/>
            <a:ext cx="3028281" cy="531592"/>
          </a:xfrm>
          <a:prstGeom prst="rect">
            <a:avLst/>
          </a:prstGeom>
          <a:noFill/>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t" anchorCtr="0" compatLnSpc="1">
            <a:prstTxWarp prst="textNoShape">
              <a:avLst/>
            </a:prstTxWarp>
            <a:noAutofit/>
          </a:bodyPr>
          <a:lstStyle/>
          <a:p>
            <a:r>
              <a:rPr lang="en-GB" sz="1400" dirty="0" smtClean="0"/>
              <a:t>The loop join requests </a:t>
            </a:r>
            <a:r>
              <a:rPr lang="en-GB" sz="1400" dirty="0" smtClean="0"/>
              <a:t>just </a:t>
            </a:r>
            <a:r>
              <a:rPr lang="en-GB" sz="1400" dirty="0" smtClean="0"/>
              <a:t>the </a:t>
            </a:r>
            <a:endParaRPr lang="en-GB" sz="1400" dirty="0" smtClean="0"/>
          </a:p>
          <a:p>
            <a:r>
              <a:rPr lang="en-GB" sz="1400" dirty="0" smtClean="0"/>
              <a:t>matching rows from the inner input</a:t>
            </a:r>
            <a:endParaRPr lang="en-GB" sz="1400" dirty="0" smtClean="0"/>
          </a:p>
        </p:txBody>
      </p:sp>
      <p:cxnSp>
        <p:nvCxnSpPr>
          <p:cNvPr id="19" name="Straight Arrow Connector 18"/>
          <p:cNvCxnSpPr/>
          <p:nvPr/>
        </p:nvCxnSpPr>
        <p:spPr bwMode="auto">
          <a:xfrm flipV="1">
            <a:off x="3565860" y="5237188"/>
            <a:ext cx="290005" cy="568076"/>
          </a:xfrm>
          <a:prstGeom prst="straightConnector1">
            <a:avLst/>
          </a:prstGeom>
          <a:solidFill>
            <a:schemeClr val="accent1"/>
          </a:solidFill>
          <a:ln w="38100" cap="flat" cmpd="sng" algn="ctr">
            <a:solidFill>
              <a:srgbClr val="1B23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bwMode="auto">
          <a:xfrm>
            <a:off x="2267744" y="5917096"/>
            <a:ext cx="1828904" cy="504056"/>
          </a:xfrm>
          <a:prstGeom prst="rect">
            <a:avLst/>
          </a:prstGeom>
          <a:noFill/>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t" anchorCtr="0" compatLnSpc="1">
            <a:prstTxWarp prst="textNoShape">
              <a:avLst/>
            </a:prstTxWarp>
            <a:noAutofit/>
          </a:bodyPr>
          <a:lstStyle/>
          <a:p>
            <a:r>
              <a:rPr lang="en-GB" sz="1400" dirty="0" smtClean="0"/>
              <a:t>The seek returns the</a:t>
            </a:r>
          </a:p>
          <a:p>
            <a:r>
              <a:rPr lang="en-GB" sz="1400" dirty="0" smtClean="0"/>
              <a:t>matching rows</a:t>
            </a:r>
          </a:p>
        </p:txBody>
      </p:sp>
      <p:sp>
        <p:nvSpPr>
          <p:cNvPr id="28" name="TextBox 27"/>
          <p:cNvSpPr txBox="1"/>
          <p:nvPr/>
        </p:nvSpPr>
        <p:spPr bwMode="auto">
          <a:xfrm>
            <a:off x="6444208" y="3985939"/>
            <a:ext cx="2520280" cy="504056"/>
          </a:xfrm>
          <a:prstGeom prst="rect">
            <a:avLst/>
          </a:prstGeom>
          <a:noFill/>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t" anchorCtr="0" compatLnSpc="1">
            <a:prstTxWarp prst="textNoShape">
              <a:avLst/>
            </a:prstTxWarp>
            <a:noAutofit/>
          </a:bodyPr>
          <a:lstStyle/>
          <a:p>
            <a:r>
              <a:rPr lang="en-GB" sz="1400" dirty="0" smtClean="0"/>
              <a:t>Rinse and Repeat for </a:t>
            </a:r>
          </a:p>
          <a:p>
            <a:r>
              <a:rPr lang="en-GB" sz="1400" dirty="0" smtClean="0"/>
              <a:t>all rows in the outer (top) input</a:t>
            </a:r>
          </a:p>
        </p:txBody>
      </p:sp>
      <p:cxnSp>
        <p:nvCxnSpPr>
          <p:cNvPr id="17" name="Straight Arrow Connector 16"/>
          <p:cNvCxnSpPr/>
          <p:nvPr/>
        </p:nvCxnSpPr>
        <p:spPr bwMode="auto">
          <a:xfrm flipV="1">
            <a:off x="1115616" y="4941168"/>
            <a:ext cx="1319768" cy="792088"/>
          </a:xfrm>
          <a:prstGeom prst="straightConnector1">
            <a:avLst/>
          </a:prstGeom>
          <a:solidFill>
            <a:schemeClr val="accent1"/>
          </a:solidFill>
          <a:ln w="38100" cap="flat" cmpd="sng" algn="ctr">
            <a:solidFill>
              <a:srgbClr val="1B23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bwMode="auto">
          <a:xfrm>
            <a:off x="57552" y="5797810"/>
            <a:ext cx="1717948" cy="504056"/>
          </a:xfrm>
          <a:prstGeom prst="rect">
            <a:avLst/>
          </a:prstGeom>
          <a:noFill/>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t" anchorCtr="0" compatLnSpc="1">
            <a:prstTxWarp prst="textNoShape">
              <a:avLst/>
            </a:prstTxWarp>
            <a:noAutofit/>
          </a:bodyPr>
          <a:lstStyle/>
          <a:p>
            <a:r>
              <a:rPr lang="en-GB" sz="1400" dirty="0" smtClean="0"/>
              <a:t>The result is output </a:t>
            </a:r>
          </a:p>
          <a:p>
            <a:r>
              <a:rPr lang="en-GB" sz="1400" dirty="0" smtClean="0"/>
              <a:t>To the next operator</a:t>
            </a:r>
            <a:endParaRPr lang="en-GB" sz="1400" dirty="0" smtClean="0"/>
          </a:p>
        </p:txBody>
      </p:sp>
    </p:spTree>
    <p:extLst>
      <p:ext uri="{BB962C8B-B14F-4D97-AF65-F5344CB8AC3E}">
        <p14:creationId xmlns:p14="http://schemas.microsoft.com/office/powerpoint/2010/main" val="419357345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075"/>
                                        </p:tgtEl>
                                        <p:attrNameLst>
                                          <p:attrName>style.visibility</p:attrName>
                                        </p:attrNameLst>
                                      </p:cBhvr>
                                      <p:to>
                                        <p:strVal val="visible"/>
                                      </p:to>
                                    </p:set>
                                    <p:animEffect transition="in" filter="fade">
                                      <p:cBhvr>
                                        <p:cTn id="19" dur="1000"/>
                                        <p:tgtEl>
                                          <p:spTgt spid="3075"/>
                                        </p:tgtEl>
                                      </p:cBhvr>
                                    </p:animEffect>
                                    <p:anim calcmode="lin" valueType="num">
                                      <p:cBhvr>
                                        <p:cTn id="20" dur="1000" fill="hold"/>
                                        <p:tgtEl>
                                          <p:spTgt spid="3075"/>
                                        </p:tgtEl>
                                        <p:attrNameLst>
                                          <p:attrName>ppt_x</p:attrName>
                                        </p:attrNameLst>
                                      </p:cBhvr>
                                      <p:tavLst>
                                        <p:tav tm="0">
                                          <p:val>
                                            <p:strVal val="#ppt_x"/>
                                          </p:val>
                                        </p:tav>
                                        <p:tav tm="100000">
                                          <p:val>
                                            <p:strVal val="#ppt_x"/>
                                          </p:val>
                                        </p:tav>
                                      </p:tavLst>
                                    </p:anim>
                                    <p:anim calcmode="lin" valueType="num">
                                      <p:cBhvr>
                                        <p:cTn id="21" dur="1000" fill="hold"/>
                                        <p:tgtEl>
                                          <p:spTgt spid="307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1000"/>
                                        <p:tgtEl>
                                          <p:spTgt spid="16"/>
                                        </p:tgtEl>
                                      </p:cBhvr>
                                    </p:animEffect>
                                    <p:anim calcmode="lin" valueType="num">
                                      <p:cBhvr>
                                        <p:cTn id="39" dur="1000" fill="hold"/>
                                        <p:tgtEl>
                                          <p:spTgt spid="16"/>
                                        </p:tgtEl>
                                        <p:attrNameLst>
                                          <p:attrName>ppt_x</p:attrName>
                                        </p:attrNameLst>
                                      </p:cBhvr>
                                      <p:tavLst>
                                        <p:tav tm="0">
                                          <p:val>
                                            <p:strVal val="#ppt_x"/>
                                          </p:val>
                                        </p:tav>
                                        <p:tav tm="100000">
                                          <p:val>
                                            <p:strVal val="#ppt_x"/>
                                          </p:val>
                                        </p:tav>
                                      </p:tavLst>
                                    </p:anim>
                                    <p:anim calcmode="lin" valueType="num">
                                      <p:cBhvr>
                                        <p:cTn id="40" dur="1000" fill="hold"/>
                                        <p:tgtEl>
                                          <p:spTgt spid="16"/>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000"/>
                                        <p:tgtEl>
                                          <p:spTgt spid="19"/>
                                        </p:tgtEl>
                                      </p:cBhvr>
                                    </p:animEffect>
                                    <p:anim calcmode="lin" valueType="num">
                                      <p:cBhvr>
                                        <p:cTn id="51" dur="1000" fill="hold"/>
                                        <p:tgtEl>
                                          <p:spTgt spid="19"/>
                                        </p:tgtEl>
                                        <p:attrNameLst>
                                          <p:attrName>ppt_x</p:attrName>
                                        </p:attrNameLst>
                                      </p:cBhvr>
                                      <p:tavLst>
                                        <p:tav tm="0">
                                          <p:val>
                                            <p:strVal val="#ppt_x"/>
                                          </p:val>
                                        </p:tav>
                                        <p:tav tm="100000">
                                          <p:val>
                                            <p:strVal val="#ppt_x"/>
                                          </p:val>
                                        </p:tav>
                                      </p:tavLst>
                                    </p:anim>
                                    <p:anim calcmode="lin" valueType="num">
                                      <p:cBhvr>
                                        <p:cTn id="52" dur="1000" fill="hold"/>
                                        <p:tgtEl>
                                          <p:spTgt spid="19"/>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1000"/>
                                        <p:tgtEl>
                                          <p:spTgt spid="25"/>
                                        </p:tgtEl>
                                      </p:cBhvr>
                                    </p:animEffect>
                                    <p:anim calcmode="lin" valueType="num">
                                      <p:cBhvr>
                                        <p:cTn id="56" dur="1000" fill="hold"/>
                                        <p:tgtEl>
                                          <p:spTgt spid="25"/>
                                        </p:tgtEl>
                                        <p:attrNameLst>
                                          <p:attrName>ppt_x</p:attrName>
                                        </p:attrNameLst>
                                      </p:cBhvr>
                                      <p:tavLst>
                                        <p:tav tm="0">
                                          <p:val>
                                            <p:strVal val="#ppt_x"/>
                                          </p:val>
                                        </p:tav>
                                        <p:tav tm="100000">
                                          <p:val>
                                            <p:strVal val="#ppt_x"/>
                                          </p:val>
                                        </p:tav>
                                      </p:tavLst>
                                    </p:anim>
                                    <p:anim calcmode="lin" valueType="num">
                                      <p:cBhvr>
                                        <p:cTn id="5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1000"/>
                                        <p:tgtEl>
                                          <p:spTgt spid="17"/>
                                        </p:tgtEl>
                                      </p:cBhvr>
                                    </p:animEffect>
                                    <p:anim calcmode="lin" valueType="num">
                                      <p:cBhvr>
                                        <p:cTn id="63" dur="1000" fill="hold"/>
                                        <p:tgtEl>
                                          <p:spTgt spid="17"/>
                                        </p:tgtEl>
                                        <p:attrNameLst>
                                          <p:attrName>ppt_x</p:attrName>
                                        </p:attrNameLst>
                                      </p:cBhvr>
                                      <p:tavLst>
                                        <p:tav tm="0">
                                          <p:val>
                                            <p:strVal val="#ppt_x"/>
                                          </p:val>
                                        </p:tav>
                                        <p:tav tm="100000">
                                          <p:val>
                                            <p:strVal val="#ppt_x"/>
                                          </p:val>
                                        </p:tav>
                                      </p:tavLst>
                                    </p:anim>
                                    <p:anim calcmode="lin" valueType="num">
                                      <p:cBhvr>
                                        <p:cTn id="64" dur="1000" fill="hold"/>
                                        <p:tgtEl>
                                          <p:spTgt spid="17"/>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1000"/>
                                        <p:tgtEl>
                                          <p:spTgt spid="23"/>
                                        </p:tgtEl>
                                      </p:cBhvr>
                                    </p:animEffect>
                                    <p:anim calcmode="lin" valueType="num">
                                      <p:cBhvr>
                                        <p:cTn id="68" dur="1000" fill="hold"/>
                                        <p:tgtEl>
                                          <p:spTgt spid="23"/>
                                        </p:tgtEl>
                                        <p:attrNameLst>
                                          <p:attrName>ppt_x</p:attrName>
                                        </p:attrNameLst>
                                      </p:cBhvr>
                                      <p:tavLst>
                                        <p:tav tm="0">
                                          <p:val>
                                            <p:strVal val="#ppt_x"/>
                                          </p:val>
                                        </p:tav>
                                        <p:tav tm="100000">
                                          <p:val>
                                            <p:strVal val="#ppt_x"/>
                                          </p:val>
                                        </p:tav>
                                      </p:tavLst>
                                    </p:anim>
                                    <p:anim calcmode="lin" valueType="num">
                                      <p:cBhvr>
                                        <p:cTn id="6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1000"/>
                                        <p:tgtEl>
                                          <p:spTgt spid="28"/>
                                        </p:tgtEl>
                                      </p:cBhvr>
                                    </p:animEffect>
                                    <p:anim calcmode="lin" valueType="num">
                                      <p:cBhvr>
                                        <p:cTn id="75" dur="1000" fill="hold"/>
                                        <p:tgtEl>
                                          <p:spTgt spid="28"/>
                                        </p:tgtEl>
                                        <p:attrNameLst>
                                          <p:attrName>ppt_x</p:attrName>
                                        </p:attrNameLst>
                                      </p:cBhvr>
                                      <p:tavLst>
                                        <p:tav tm="0">
                                          <p:val>
                                            <p:strVal val="#ppt_x"/>
                                          </p:val>
                                        </p:tav>
                                        <p:tav tm="100000">
                                          <p:val>
                                            <p:strVal val="#ppt_x"/>
                                          </p:val>
                                        </p:tav>
                                      </p:tavLst>
                                    </p:anim>
                                    <p:anim calcmode="lin" valueType="num">
                                      <p:cBhvr>
                                        <p:cTn id="7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25" grpId="0" animBg="1"/>
      <p:bldP spid="28"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Blocking &amp; Non Blocking </a:t>
            </a:r>
            <a:r>
              <a:rPr lang="en-GB" dirty="0" smtClean="0"/>
              <a:t>Operators (Continued..)</a:t>
            </a:r>
            <a:endParaRPr lang="en-GB" dirty="0"/>
          </a:p>
        </p:txBody>
      </p:sp>
      <p:sp>
        <p:nvSpPr>
          <p:cNvPr id="5" name="Content Placeholder 3"/>
          <p:cNvSpPr>
            <a:spLocks noGrp="1"/>
          </p:cNvSpPr>
          <p:nvPr>
            <p:ph sz="half" idx="2"/>
          </p:nvPr>
        </p:nvSpPr>
        <p:spPr>
          <a:xfrm>
            <a:off x="611560" y="1946536"/>
            <a:ext cx="3810000" cy="4038600"/>
          </a:xfrm>
        </p:spPr>
        <p:txBody>
          <a:bodyPr/>
          <a:lstStyle/>
          <a:p>
            <a:r>
              <a:rPr lang="en-GB" dirty="0"/>
              <a:t>Blocking Operators</a:t>
            </a:r>
          </a:p>
          <a:p>
            <a:pPr lvl="1"/>
            <a:r>
              <a:rPr lang="en-GB" dirty="0"/>
              <a:t>Reads all rows in one go, the preforms is action, then passes the result on</a:t>
            </a:r>
          </a:p>
          <a:p>
            <a:endParaRPr lang="en-GB" dirty="0" smtClean="0"/>
          </a:p>
          <a:p>
            <a:r>
              <a:rPr lang="en-GB" dirty="0" smtClean="0"/>
              <a:t>A good example is a “Sort” operation</a:t>
            </a:r>
            <a:endParaRPr lang="en-GB" dirty="0"/>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454623"/>
            <a:ext cx="6619875"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a:stCxn id="10" idx="1"/>
          </p:cNvCxnSpPr>
          <p:nvPr/>
        </p:nvCxnSpPr>
        <p:spPr bwMode="auto">
          <a:xfrm flipH="1">
            <a:off x="5728865" y="3879898"/>
            <a:ext cx="436786" cy="845246"/>
          </a:xfrm>
          <a:prstGeom prst="straightConnector1">
            <a:avLst/>
          </a:prstGeom>
          <a:solidFill>
            <a:schemeClr val="accent1"/>
          </a:solidFill>
          <a:ln w="38100" cap="flat" cmpd="sng" algn="ctr">
            <a:solidFill>
              <a:srgbClr val="1B23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bwMode="auto">
          <a:xfrm>
            <a:off x="6165651" y="3735882"/>
            <a:ext cx="2227312" cy="288032"/>
          </a:xfrm>
          <a:prstGeom prst="rect">
            <a:avLst/>
          </a:prstGeom>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t" anchorCtr="0" compatLnSpc="1">
            <a:prstTxWarp prst="textNoShape">
              <a:avLst/>
            </a:prstTxWarp>
            <a:noAutofit/>
          </a:bodyPr>
          <a:lstStyle/>
          <a:p>
            <a:r>
              <a:rPr lang="en-GB" sz="1400" dirty="0" smtClean="0"/>
              <a:t>The sort </a:t>
            </a:r>
            <a:r>
              <a:rPr lang="en-GB" sz="1400" dirty="0" smtClean="0"/>
              <a:t>reads in </a:t>
            </a:r>
            <a:r>
              <a:rPr lang="en-GB" sz="1400" dirty="0" smtClean="0"/>
              <a:t>all rows</a:t>
            </a:r>
          </a:p>
        </p:txBody>
      </p:sp>
      <p:cxnSp>
        <p:nvCxnSpPr>
          <p:cNvPr id="13" name="Straight Arrow Connector 12"/>
          <p:cNvCxnSpPr/>
          <p:nvPr/>
        </p:nvCxnSpPr>
        <p:spPr bwMode="auto">
          <a:xfrm>
            <a:off x="3995936" y="4293096"/>
            <a:ext cx="288032" cy="432048"/>
          </a:xfrm>
          <a:prstGeom prst="straightConnector1">
            <a:avLst/>
          </a:prstGeom>
          <a:solidFill>
            <a:schemeClr val="accent1"/>
          </a:solidFill>
          <a:ln w="38100" cap="flat" cmpd="sng" algn="ctr">
            <a:solidFill>
              <a:srgbClr val="1B23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Box 14"/>
          <p:cNvSpPr txBox="1"/>
          <p:nvPr/>
        </p:nvSpPr>
        <p:spPr bwMode="auto">
          <a:xfrm>
            <a:off x="2555776" y="3939877"/>
            <a:ext cx="2448272" cy="288032"/>
          </a:xfrm>
          <a:prstGeom prst="rect">
            <a:avLst/>
          </a:prstGeom>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t" anchorCtr="0" compatLnSpc="1">
            <a:prstTxWarp prst="textNoShape">
              <a:avLst/>
            </a:prstTxWarp>
            <a:noAutofit/>
          </a:bodyPr>
          <a:lstStyle/>
          <a:p>
            <a:r>
              <a:rPr lang="en-GB" sz="1400" dirty="0" smtClean="0"/>
              <a:t>It then returns the sorted result</a:t>
            </a:r>
          </a:p>
        </p:txBody>
      </p:sp>
    </p:spTree>
    <p:extLst>
      <p:ext uri="{BB962C8B-B14F-4D97-AF65-F5344CB8AC3E}">
        <p14:creationId xmlns:p14="http://schemas.microsoft.com/office/powerpoint/2010/main" val="148744228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000"/>
                                        <p:tgtEl>
                                          <p:spTgt spid="5">
                                            <p:txEl>
                                              <p:pRg st="3" end="3"/>
                                            </p:txEl>
                                          </p:spTgt>
                                        </p:tgtEl>
                                      </p:cBhvr>
                                    </p:animEffect>
                                    <p:anim calcmode="lin" valueType="num">
                                      <p:cBhvr>
                                        <p:cTn id="2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1000"/>
                                        <p:tgtEl>
                                          <p:spTgt spid="15"/>
                                        </p:tgtEl>
                                      </p:cBhvr>
                                    </p:animEffect>
                                    <p:anim calcmode="lin" valueType="num">
                                      <p:cBhvr>
                                        <p:cTn id="46" dur="1000" fill="hold"/>
                                        <p:tgtEl>
                                          <p:spTgt spid="15"/>
                                        </p:tgtEl>
                                        <p:attrNameLst>
                                          <p:attrName>ppt_x</p:attrName>
                                        </p:attrNameLst>
                                      </p:cBhvr>
                                      <p:tavLst>
                                        <p:tav tm="0">
                                          <p:val>
                                            <p:strVal val="#ppt_x"/>
                                          </p:val>
                                        </p:tav>
                                        <p:tav tm="100000">
                                          <p:val>
                                            <p:strVal val="#ppt_x"/>
                                          </p:val>
                                        </p:tav>
                                      </p:tavLst>
                                    </p:anim>
                                    <p:anim calcmode="lin" valueType="num">
                                      <p:cBhvr>
                                        <p:cTn id="47" dur="1000" fill="hold"/>
                                        <p:tgtEl>
                                          <p:spTgt spid="15"/>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1000"/>
                                        <p:tgtEl>
                                          <p:spTgt spid="13"/>
                                        </p:tgtEl>
                                      </p:cBhvr>
                                    </p:animEffect>
                                    <p:anim calcmode="lin" valueType="num">
                                      <p:cBhvr>
                                        <p:cTn id="51" dur="1000" fill="hold"/>
                                        <p:tgtEl>
                                          <p:spTgt spid="13"/>
                                        </p:tgtEl>
                                        <p:attrNameLst>
                                          <p:attrName>ppt_x</p:attrName>
                                        </p:attrNameLst>
                                      </p:cBhvr>
                                      <p:tavLst>
                                        <p:tav tm="0">
                                          <p:val>
                                            <p:strVal val="#ppt_x"/>
                                          </p:val>
                                        </p:tav>
                                        <p:tav tm="100000">
                                          <p:val>
                                            <p:strVal val="#ppt_x"/>
                                          </p:val>
                                        </p:tav>
                                      </p:tavLst>
                                    </p:anim>
                                    <p:anim calcmode="lin" valueType="num">
                                      <p:cBhvr>
                                        <p:cTn id="5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0"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bwMode="auto">
          <a:xfrm>
            <a:off x="5145571" y="1871146"/>
            <a:ext cx="3600400" cy="4582190"/>
          </a:xfrm>
          <a:prstGeom prst="rect">
            <a:avLst/>
          </a:prstGeom>
          <a:solidFill>
            <a:schemeClr val="bg1"/>
          </a:solidFill>
          <a:ln>
            <a:noFill/>
          </a:ln>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1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400">
                <a:solidFill>
                  <a:schemeClr val="tx1"/>
                </a:solidFill>
                <a:latin typeface="+mn-lt"/>
                <a:ea typeface="+mn-ea"/>
              </a:defRPr>
            </a:lvl2pPr>
            <a:lvl3pPr marL="1143000" indent="-228600" algn="l" rtl="0" eaLnBrk="1" fontAlgn="base" hangingPunct="1">
              <a:spcBef>
                <a:spcPct val="20000"/>
              </a:spcBef>
              <a:spcAft>
                <a:spcPct val="0"/>
              </a:spcAft>
              <a:buChar char="•"/>
              <a:defRPr sz="1200">
                <a:solidFill>
                  <a:schemeClr val="tx1"/>
                </a:solidFill>
                <a:latin typeface="+mn-lt"/>
                <a:ea typeface="+mn-ea"/>
              </a:defRPr>
            </a:lvl3pPr>
            <a:lvl4pPr marL="1600200" indent="-228600" algn="l" rtl="0" eaLnBrk="1" fontAlgn="base" hangingPunct="1">
              <a:spcBef>
                <a:spcPct val="20000"/>
              </a:spcBef>
              <a:spcAft>
                <a:spcPct val="0"/>
              </a:spcAft>
              <a:buChar char="–"/>
              <a:defRPr sz="1100">
                <a:solidFill>
                  <a:schemeClr val="tx1"/>
                </a:solidFill>
                <a:latin typeface="+mn-lt"/>
                <a:ea typeface="+mn-ea"/>
              </a:defRPr>
            </a:lvl4pPr>
            <a:lvl5pPr marL="2057400" indent="-228600" algn="l" rtl="0" eaLnBrk="1" fontAlgn="base" hangingPunct="1">
              <a:spcBef>
                <a:spcPct val="20000"/>
              </a:spcBef>
              <a:spcAft>
                <a:spcPct val="0"/>
              </a:spcAft>
              <a:buChar char="»"/>
              <a:defRPr sz="1100">
                <a:solidFill>
                  <a:schemeClr val="tx1"/>
                </a:solidFill>
                <a:latin typeface="+mn-lt"/>
                <a:ea typeface="+mn-ea"/>
              </a:defRPr>
            </a:lvl5pPr>
            <a:lvl6pPr marL="2514600" indent="-228600" algn="l" rtl="0" eaLnBrk="1" fontAlgn="base" hangingPunct="1">
              <a:spcBef>
                <a:spcPct val="20000"/>
              </a:spcBef>
              <a:spcAft>
                <a:spcPct val="0"/>
              </a:spcAft>
              <a:buChar char="»"/>
              <a:defRPr sz="1800">
                <a:solidFill>
                  <a:schemeClr val="tx1"/>
                </a:solidFill>
                <a:latin typeface="+mn-lt"/>
                <a:ea typeface="+mn-ea"/>
              </a:defRPr>
            </a:lvl6pPr>
            <a:lvl7pPr marL="2971800" indent="-228600" algn="l" rtl="0" eaLnBrk="1" fontAlgn="base" hangingPunct="1">
              <a:spcBef>
                <a:spcPct val="20000"/>
              </a:spcBef>
              <a:spcAft>
                <a:spcPct val="0"/>
              </a:spcAft>
              <a:buChar char="»"/>
              <a:defRPr sz="1800">
                <a:solidFill>
                  <a:schemeClr val="tx1"/>
                </a:solidFill>
                <a:latin typeface="+mn-lt"/>
                <a:ea typeface="+mn-ea"/>
              </a:defRPr>
            </a:lvl7pPr>
            <a:lvl8pPr marL="3429000" indent="-228600" algn="l" rtl="0" eaLnBrk="1" fontAlgn="base" hangingPunct="1">
              <a:spcBef>
                <a:spcPct val="20000"/>
              </a:spcBef>
              <a:spcAft>
                <a:spcPct val="0"/>
              </a:spcAft>
              <a:buChar char="»"/>
              <a:defRPr sz="1800">
                <a:solidFill>
                  <a:schemeClr val="tx1"/>
                </a:solidFill>
                <a:latin typeface="+mn-lt"/>
                <a:ea typeface="+mn-ea"/>
              </a:defRPr>
            </a:lvl8pPr>
            <a:lvl9pPr marL="3886200" indent="-228600" algn="l" rtl="0" eaLnBrk="1" fontAlgn="base" hangingPunct="1">
              <a:spcBef>
                <a:spcPct val="20000"/>
              </a:spcBef>
              <a:spcAft>
                <a:spcPct val="0"/>
              </a:spcAft>
              <a:buChar char="»"/>
              <a:defRPr sz="1800">
                <a:solidFill>
                  <a:schemeClr val="tx1"/>
                </a:solidFill>
                <a:latin typeface="+mn-lt"/>
                <a:ea typeface="+mn-ea"/>
              </a:defRPr>
            </a:lvl9pPr>
          </a:lstStyle>
          <a:p>
            <a:r>
              <a:rPr lang="en-GB" sz="1400" dirty="0" smtClean="0"/>
              <a:t>Bitmap</a:t>
            </a:r>
          </a:p>
          <a:p>
            <a:pPr lvl="1"/>
            <a:r>
              <a:rPr lang="en-GB" sz="1200" dirty="0" smtClean="0"/>
              <a:t>Designed to improve warehouse “star schema” style joins</a:t>
            </a:r>
          </a:p>
          <a:p>
            <a:pPr lvl="1"/>
            <a:r>
              <a:rPr lang="en-GB" sz="1200" dirty="0" smtClean="0"/>
              <a:t>Effectively it creates additional predicates to apply to the fact table based on the available values from a dimension table</a:t>
            </a:r>
          </a:p>
          <a:p>
            <a:pPr lvl="1"/>
            <a:r>
              <a:rPr lang="en-GB" sz="1200" dirty="0"/>
              <a:t>Fact tables are expected to have at least 100 pages. The optimizer considers smaller tables to be dimension tables.</a:t>
            </a:r>
          </a:p>
          <a:p>
            <a:pPr lvl="1"/>
            <a:r>
              <a:rPr lang="en-GB" sz="1200" dirty="0"/>
              <a:t>Only inner joins between a fact table and a dimension table are </a:t>
            </a:r>
            <a:r>
              <a:rPr lang="en-GB" sz="1200" dirty="0" smtClean="0"/>
              <a:t>considered</a:t>
            </a:r>
            <a:endParaRPr lang="en-GB" sz="1200" dirty="0"/>
          </a:p>
          <a:p>
            <a:pPr lvl="1"/>
            <a:r>
              <a:rPr lang="en-GB" sz="1200" dirty="0"/>
              <a:t>The join predicate between the fact table and dimension table must be a single column join, but does not need to be a primary-key-to-foreign-key relationship. An integer-based column is </a:t>
            </a:r>
            <a:r>
              <a:rPr lang="en-GB" sz="1200" dirty="0" smtClean="0"/>
              <a:t>preferred</a:t>
            </a:r>
            <a:endParaRPr lang="en-GB" sz="1200" dirty="0"/>
          </a:p>
          <a:p>
            <a:pPr lvl="1"/>
            <a:r>
              <a:rPr lang="en-GB" sz="1200" dirty="0"/>
              <a:t>Joins with dimensions are only considered when the dimension input cardinalities are smaller than the input cardinality from the fact </a:t>
            </a:r>
            <a:r>
              <a:rPr lang="en-GB" sz="1200" dirty="0" smtClean="0"/>
              <a:t>table</a:t>
            </a:r>
            <a:endParaRPr lang="en-GB" sz="1200" dirty="0"/>
          </a:p>
          <a:p>
            <a:pPr lvl="1"/>
            <a:endParaRPr lang="en-GB" sz="1200" dirty="0" smtClean="0"/>
          </a:p>
          <a:p>
            <a:endParaRPr lang="en-GB" sz="1400" dirty="0"/>
          </a:p>
        </p:txBody>
      </p:sp>
      <p:sp>
        <p:nvSpPr>
          <p:cNvPr id="2" name="Title 1"/>
          <p:cNvSpPr>
            <a:spLocks noGrp="1"/>
          </p:cNvSpPr>
          <p:nvPr>
            <p:ph type="title"/>
          </p:nvPr>
        </p:nvSpPr>
        <p:spPr>
          <a:xfrm>
            <a:off x="685800" y="1371599"/>
            <a:ext cx="7162800" cy="386915"/>
          </a:xfrm>
        </p:spPr>
        <p:txBody>
          <a:bodyPr/>
          <a:lstStyle/>
          <a:p>
            <a:r>
              <a:rPr lang="en-GB" dirty="0" smtClean="0"/>
              <a:t>Checks &amp; Filters</a:t>
            </a:r>
            <a:endParaRPr lang="en-GB" dirty="0"/>
          </a:p>
        </p:txBody>
      </p:sp>
      <p:sp>
        <p:nvSpPr>
          <p:cNvPr id="5" name="Content Placeholder 2"/>
          <p:cNvSpPr txBox="1">
            <a:spLocks/>
          </p:cNvSpPr>
          <p:nvPr/>
        </p:nvSpPr>
        <p:spPr bwMode="auto">
          <a:xfrm>
            <a:off x="541214" y="2176260"/>
            <a:ext cx="4102794" cy="4133060"/>
          </a:xfrm>
          <a:prstGeom prst="rect">
            <a:avLst/>
          </a:prstGeom>
          <a:solidFill>
            <a:schemeClr val="bg1"/>
          </a:solidFill>
          <a:ln>
            <a:noFill/>
          </a:ln>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1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400">
                <a:solidFill>
                  <a:schemeClr val="tx1"/>
                </a:solidFill>
                <a:latin typeface="+mn-lt"/>
                <a:ea typeface="+mn-ea"/>
              </a:defRPr>
            </a:lvl2pPr>
            <a:lvl3pPr marL="1143000" indent="-228600" algn="l" rtl="0" eaLnBrk="1" fontAlgn="base" hangingPunct="1">
              <a:spcBef>
                <a:spcPct val="20000"/>
              </a:spcBef>
              <a:spcAft>
                <a:spcPct val="0"/>
              </a:spcAft>
              <a:buChar char="•"/>
              <a:defRPr sz="1200">
                <a:solidFill>
                  <a:schemeClr val="tx1"/>
                </a:solidFill>
                <a:latin typeface="+mn-lt"/>
                <a:ea typeface="+mn-ea"/>
              </a:defRPr>
            </a:lvl3pPr>
            <a:lvl4pPr marL="1600200" indent="-228600" algn="l" rtl="0" eaLnBrk="1" fontAlgn="base" hangingPunct="1">
              <a:spcBef>
                <a:spcPct val="20000"/>
              </a:spcBef>
              <a:spcAft>
                <a:spcPct val="0"/>
              </a:spcAft>
              <a:buChar char="–"/>
              <a:defRPr sz="1100">
                <a:solidFill>
                  <a:schemeClr val="tx1"/>
                </a:solidFill>
                <a:latin typeface="+mn-lt"/>
                <a:ea typeface="+mn-ea"/>
              </a:defRPr>
            </a:lvl4pPr>
            <a:lvl5pPr marL="2057400" indent="-228600" algn="l" rtl="0" eaLnBrk="1" fontAlgn="base" hangingPunct="1">
              <a:spcBef>
                <a:spcPct val="20000"/>
              </a:spcBef>
              <a:spcAft>
                <a:spcPct val="0"/>
              </a:spcAft>
              <a:buChar char="»"/>
              <a:defRPr sz="1100">
                <a:solidFill>
                  <a:schemeClr val="tx1"/>
                </a:solidFill>
                <a:latin typeface="+mn-lt"/>
                <a:ea typeface="+mn-ea"/>
              </a:defRPr>
            </a:lvl5pPr>
            <a:lvl6pPr marL="2514600" indent="-228600" algn="l" rtl="0" eaLnBrk="1" fontAlgn="base" hangingPunct="1">
              <a:spcBef>
                <a:spcPct val="20000"/>
              </a:spcBef>
              <a:spcAft>
                <a:spcPct val="0"/>
              </a:spcAft>
              <a:buChar char="»"/>
              <a:defRPr sz="1800">
                <a:solidFill>
                  <a:schemeClr val="tx1"/>
                </a:solidFill>
                <a:latin typeface="+mn-lt"/>
                <a:ea typeface="+mn-ea"/>
              </a:defRPr>
            </a:lvl6pPr>
            <a:lvl7pPr marL="2971800" indent="-228600" algn="l" rtl="0" eaLnBrk="1" fontAlgn="base" hangingPunct="1">
              <a:spcBef>
                <a:spcPct val="20000"/>
              </a:spcBef>
              <a:spcAft>
                <a:spcPct val="0"/>
              </a:spcAft>
              <a:buChar char="»"/>
              <a:defRPr sz="1800">
                <a:solidFill>
                  <a:schemeClr val="tx1"/>
                </a:solidFill>
                <a:latin typeface="+mn-lt"/>
                <a:ea typeface="+mn-ea"/>
              </a:defRPr>
            </a:lvl7pPr>
            <a:lvl8pPr marL="3429000" indent="-228600" algn="l" rtl="0" eaLnBrk="1" fontAlgn="base" hangingPunct="1">
              <a:spcBef>
                <a:spcPct val="20000"/>
              </a:spcBef>
              <a:spcAft>
                <a:spcPct val="0"/>
              </a:spcAft>
              <a:buChar char="»"/>
              <a:defRPr sz="1800">
                <a:solidFill>
                  <a:schemeClr val="tx1"/>
                </a:solidFill>
                <a:latin typeface="+mn-lt"/>
                <a:ea typeface="+mn-ea"/>
              </a:defRPr>
            </a:lvl8pPr>
            <a:lvl9pPr marL="3886200" indent="-228600" algn="l" rtl="0" eaLnBrk="1" fontAlgn="base" hangingPunct="1">
              <a:spcBef>
                <a:spcPct val="20000"/>
              </a:spcBef>
              <a:spcAft>
                <a:spcPct val="0"/>
              </a:spcAft>
              <a:buChar char="»"/>
              <a:defRPr sz="1800">
                <a:solidFill>
                  <a:schemeClr val="tx1"/>
                </a:solidFill>
                <a:latin typeface="+mn-lt"/>
                <a:ea typeface="+mn-ea"/>
              </a:defRPr>
            </a:lvl9pPr>
          </a:lstStyle>
          <a:p>
            <a:r>
              <a:rPr lang="en-GB" sz="1400" dirty="0" smtClean="0"/>
              <a:t>Assert</a:t>
            </a:r>
          </a:p>
          <a:p>
            <a:pPr lvl="1"/>
            <a:r>
              <a:rPr lang="en-GB" sz="1200" dirty="0" smtClean="0"/>
              <a:t>Verifies a condition and generates an error if this condition fails</a:t>
            </a:r>
          </a:p>
          <a:p>
            <a:pPr lvl="1"/>
            <a:r>
              <a:rPr lang="en-GB" sz="1200" dirty="0" smtClean="0"/>
              <a:t>Returns null if condition is passed or a non null value if not</a:t>
            </a:r>
          </a:p>
          <a:p>
            <a:endParaRPr lang="en-GB" sz="1400" dirty="0" smtClean="0"/>
          </a:p>
          <a:p>
            <a:endParaRPr lang="en-GB" sz="1400" dirty="0" smtClean="0"/>
          </a:p>
          <a:p>
            <a:r>
              <a:rPr lang="en-GB" sz="1400" dirty="0" smtClean="0"/>
              <a:t>Top</a:t>
            </a:r>
          </a:p>
          <a:p>
            <a:pPr lvl="1"/>
            <a:r>
              <a:rPr lang="en-GB" sz="1200" dirty="0" smtClean="0"/>
              <a:t>Exactly what it says on the tin, scans the rows and only returns the top n rows or n </a:t>
            </a:r>
            <a:r>
              <a:rPr lang="en-GB" sz="1200" dirty="0" err="1" smtClean="0"/>
              <a:t>percent</a:t>
            </a:r>
            <a:r>
              <a:rPr lang="en-GB" sz="1200" dirty="0" smtClean="0"/>
              <a:t> rows</a:t>
            </a:r>
          </a:p>
          <a:p>
            <a:pPr lvl="1"/>
            <a:r>
              <a:rPr lang="en-GB" sz="1200" dirty="0" smtClean="0"/>
              <a:t>Used in Update queries to enforce row count limits</a:t>
            </a:r>
          </a:p>
          <a:p>
            <a:pPr lvl="1"/>
            <a:endParaRPr lang="en-GB" sz="1200" dirty="0" smtClean="0"/>
          </a:p>
          <a:p>
            <a:r>
              <a:rPr lang="en-GB" sz="1400" dirty="0"/>
              <a:t>Filter</a:t>
            </a:r>
          </a:p>
          <a:p>
            <a:pPr lvl="1"/>
            <a:r>
              <a:rPr lang="en-GB" sz="1200" dirty="0"/>
              <a:t>Pretty self explanatory, only outputs rows that match its filter expression. </a:t>
            </a:r>
          </a:p>
          <a:p>
            <a:pPr lvl="1"/>
            <a:r>
              <a:rPr lang="en-GB" sz="1200" dirty="0"/>
              <a:t>In some cases can be a sign that things have gone wrong (we’ll see why in a </a:t>
            </a:r>
            <a:r>
              <a:rPr lang="en-GB" sz="1200" dirty="0" smtClean="0"/>
              <a:t>bit)</a:t>
            </a:r>
            <a:endParaRPr lang="en-GB" sz="1200" dirty="0"/>
          </a:p>
          <a:p>
            <a:endParaRPr lang="en-GB" sz="1400" dirty="0"/>
          </a:p>
          <a:p>
            <a:endParaRPr lang="en-GB" sz="1400" dirty="0" smtClean="0"/>
          </a:p>
          <a:p>
            <a:endParaRPr lang="en-GB" sz="1400" dirty="0" smtClean="0"/>
          </a:p>
          <a:p>
            <a:endParaRPr lang="en-GB" sz="1400" dirty="0" smtClean="0"/>
          </a:p>
          <a:p>
            <a:endParaRPr lang="en-GB" sz="1400" dirty="0" smtClean="0"/>
          </a:p>
          <a:p>
            <a:endParaRPr lang="en-GB" sz="1400" dirty="0"/>
          </a:p>
        </p:txBody>
      </p:sp>
      <p:pic>
        <p:nvPicPr>
          <p:cNvPr id="6" name="Picture 22" descr="Assert operator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527" y="2060848"/>
            <a:ext cx="604665" cy="6046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4" descr="Top operator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528" y="3638122"/>
            <a:ext cx="604665" cy="60466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6" descr="Filter (Database Engine) operator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992" y="5085157"/>
            <a:ext cx="604665" cy="60466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8" descr="Bitmap operator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43238" y="1758515"/>
            <a:ext cx="604665" cy="604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92860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anim calcmode="lin" valueType="num">
                                      <p:cBhvr>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1000"/>
                                        <p:tgtEl>
                                          <p:spTgt spid="5">
                                            <p:txEl>
                                              <p:pRg st="2" end="2"/>
                                            </p:txEl>
                                          </p:spTgt>
                                        </p:tgtEl>
                                      </p:cBhvr>
                                    </p:animEffect>
                                    <p:anim calcmode="lin" valueType="num">
                                      <p:cBhvr>
                                        <p:cTn id="2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1000"/>
                                        <p:tgtEl>
                                          <p:spTgt spid="5">
                                            <p:txEl>
                                              <p:pRg st="5" end="5"/>
                                            </p:txEl>
                                          </p:spTgt>
                                        </p:tgtEl>
                                      </p:cBhvr>
                                    </p:animEffect>
                                    <p:anim calcmode="lin" valueType="num">
                                      <p:cBhvr>
                                        <p:cTn id="35"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Effect transition="in" filter="fade">
                                      <p:cBhvr>
                                        <p:cTn id="39" dur="1000"/>
                                        <p:tgtEl>
                                          <p:spTgt spid="5">
                                            <p:txEl>
                                              <p:pRg st="6" end="6"/>
                                            </p:txEl>
                                          </p:spTgt>
                                        </p:tgtEl>
                                      </p:cBhvr>
                                    </p:animEffect>
                                    <p:anim calcmode="lin" valueType="num">
                                      <p:cBhvr>
                                        <p:cTn id="4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5">
                                            <p:txEl>
                                              <p:pRg st="7" end="7"/>
                                            </p:txEl>
                                          </p:spTgt>
                                        </p:tgtEl>
                                        <p:attrNameLst>
                                          <p:attrName>style.visibility</p:attrName>
                                        </p:attrNameLst>
                                      </p:cBhvr>
                                      <p:to>
                                        <p:strVal val="visible"/>
                                      </p:to>
                                    </p:set>
                                    <p:animEffect transition="in" filter="fade">
                                      <p:cBhvr>
                                        <p:cTn id="44" dur="1000"/>
                                        <p:tgtEl>
                                          <p:spTgt spid="5">
                                            <p:txEl>
                                              <p:pRg st="7" end="7"/>
                                            </p:txEl>
                                          </p:spTgt>
                                        </p:tgtEl>
                                      </p:cBhvr>
                                    </p:animEffect>
                                    <p:anim calcmode="lin" valueType="num">
                                      <p:cBhvr>
                                        <p:cTn id="45"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1000"/>
                                        <p:tgtEl>
                                          <p:spTgt spid="8"/>
                                        </p:tgtEl>
                                      </p:cBhvr>
                                    </p:animEffect>
                                    <p:anim calcmode="lin" valueType="num">
                                      <p:cBhvr>
                                        <p:cTn id="52" dur="1000" fill="hold"/>
                                        <p:tgtEl>
                                          <p:spTgt spid="8"/>
                                        </p:tgtEl>
                                        <p:attrNameLst>
                                          <p:attrName>ppt_x</p:attrName>
                                        </p:attrNameLst>
                                      </p:cBhvr>
                                      <p:tavLst>
                                        <p:tav tm="0">
                                          <p:val>
                                            <p:strVal val="#ppt_x"/>
                                          </p:val>
                                        </p:tav>
                                        <p:tav tm="100000">
                                          <p:val>
                                            <p:strVal val="#ppt_x"/>
                                          </p:val>
                                        </p:tav>
                                      </p:tavLst>
                                    </p:anim>
                                    <p:anim calcmode="lin" valueType="num">
                                      <p:cBhvr>
                                        <p:cTn id="53" dur="1000" fill="hold"/>
                                        <p:tgtEl>
                                          <p:spTgt spid="8"/>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Effect transition="in" filter="fade">
                                      <p:cBhvr>
                                        <p:cTn id="56" dur="1000"/>
                                        <p:tgtEl>
                                          <p:spTgt spid="5">
                                            <p:txEl>
                                              <p:pRg st="9" end="9"/>
                                            </p:txEl>
                                          </p:spTgt>
                                        </p:tgtEl>
                                      </p:cBhvr>
                                    </p:animEffect>
                                    <p:anim calcmode="lin" valueType="num">
                                      <p:cBhvr>
                                        <p:cTn id="5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5">
                                            <p:txEl>
                                              <p:pRg st="10" end="10"/>
                                            </p:txEl>
                                          </p:spTgt>
                                        </p:tgtEl>
                                        <p:attrNameLst>
                                          <p:attrName>style.visibility</p:attrName>
                                        </p:attrNameLst>
                                      </p:cBhvr>
                                      <p:to>
                                        <p:strVal val="visible"/>
                                      </p:to>
                                    </p:set>
                                    <p:animEffect transition="in" filter="fade">
                                      <p:cBhvr>
                                        <p:cTn id="61" dur="1000"/>
                                        <p:tgtEl>
                                          <p:spTgt spid="5">
                                            <p:txEl>
                                              <p:pRg st="10" end="10"/>
                                            </p:txEl>
                                          </p:spTgt>
                                        </p:tgtEl>
                                      </p:cBhvr>
                                    </p:animEffect>
                                    <p:anim calcmode="lin" valueType="num">
                                      <p:cBhvr>
                                        <p:cTn id="62"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5">
                                            <p:txEl>
                                              <p:pRg st="11" end="11"/>
                                            </p:txEl>
                                          </p:spTgt>
                                        </p:tgtEl>
                                        <p:attrNameLst>
                                          <p:attrName>style.visibility</p:attrName>
                                        </p:attrNameLst>
                                      </p:cBhvr>
                                      <p:to>
                                        <p:strVal val="visible"/>
                                      </p:to>
                                    </p:set>
                                    <p:animEffect transition="in" filter="fade">
                                      <p:cBhvr>
                                        <p:cTn id="66" dur="1000"/>
                                        <p:tgtEl>
                                          <p:spTgt spid="5">
                                            <p:txEl>
                                              <p:pRg st="11" end="11"/>
                                            </p:txEl>
                                          </p:spTgt>
                                        </p:tgtEl>
                                      </p:cBhvr>
                                    </p:animEffect>
                                    <p:anim calcmode="lin" valueType="num">
                                      <p:cBhvr>
                                        <p:cTn id="67"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fade">
                                      <p:cBhvr>
                                        <p:cTn id="73" dur="1000"/>
                                        <p:tgtEl>
                                          <p:spTgt spid="9"/>
                                        </p:tgtEl>
                                      </p:cBhvr>
                                    </p:animEffect>
                                    <p:anim calcmode="lin" valueType="num">
                                      <p:cBhvr>
                                        <p:cTn id="74" dur="1000" fill="hold"/>
                                        <p:tgtEl>
                                          <p:spTgt spid="9"/>
                                        </p:tgtEl>
                                        <p:attrNameLst>
                                          <p:attrName>ppt_x</p:attrName>
                                        </p:attrNameLst>
                                      </p:cBhvr>
                                      <p:tavLst>
                                        <p:tav tm="0">
                                          <p:val>
                                            <p:strVal val="#ppt_x"/>
                                          </p:val>
                                        </p:tav>
                                        <p:tav tm="100000">
                                          <p:val>
                                            <p:strVal val="#ppt_x"/>
                                          </p:val>
                                        </p:tav>
                                      </p:tavLst>
                                    </p:anim>
                                    <p:anim calcmode="lin" valueType="num">
                                      <p:cBhvr>
                                        <p:cTn id="75" dur="1000" fill="hold"/>
                                        <p:tgtEl>
                                          <p:spTgt spid="9"/>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1">
                                            <p:txEl>
                                              <p:pRg st="0" end="0"/>
                                            </p:txEl>
                                          </p:spTgt>
                                        </p:tgtEl>
                                        <p:attrNameLst>
                                          <p:attrName>style.visibility</p:attrName>
                                        </p:attrNameLst>
                                      </p:cBhvr>
                                      <p:to>
                                        <p:strVal val="visible"/>
                                      </p:to>
                                    </p:set>
                                    <p:animEffect transition="in" filter="fade">
                                      <p:cBhvr>
                                        <p:cTn id="78" dur="1000"/>
                                        <p:tgtEl>
                                          <p:spTgt spid="11">
                                            <p:txEl>
                                              <p:pRg st="0" end="0"/>
                                            </p:txEl>
                                          </p:spTgt>
                                        </p:tgtEl>
                                      </p:cBhvr>
                                    </p:animEffect>
                                    <p:anim calcmode="lin" valueType="num">
                                      <p:cBhvr>
                                        <p:cTn id="79"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80"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11">
                                            <p:txEl>
                                              <p:pRg st="1" end="1"/>
                                            </p:txEl>
                                          </p:spTgt>
                                        </p:tgtEl>
                                        <p:attrNameLst>
                                          <p:attrName>style.visibility</p:attrName>
                                        </p:attrNameLst>
                                      </p:cBhvr>
                                      <p:to>
                                        <p:strVal val="visible"/>
                                      </p:to>
                                    </p:set>
                                    <p:animEffect transition="in" filter="fade">
                                      <p:cBhvr>
                                        <p:cTn id="85" dur="1000"/>
                                        <p:tgtEl>
                                          <p:spTgt spid="11">
                                            <p:txEl>
                                              <p:pRg st="1" end="1"/>
                                            </p:txEl>
                                          </p:spTgt>
                                        </p:tgtEl>
                                      </p:cBhvr>
                                    </p:animEffect>
                                    <p:anim calcmode="lin" valueType="num">
                                      <p:cBhvr>
                                        <p:cTn id="86"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nodeType="clickEffect">
                                  <p:stCondLst>
                                    <p:cond delay="0"/>
                                  </p:stCondLst>
                                  <p:childTnLst>
                                    <p:set>
                                      <p:cBhvr>
                                        <p:cTn id="91" dur="1" fill="hold">
                                          <p:stCondLst>
                                            <p:cond delay="0"/>
                                          </p:stCondLst>
                                        </p:cTn>
                                        <p:tgtEl>
                                          <p:spTgt spid="11">
                                            <p:txEl>
                                              <p:pRg st="2" end="2"/>
                                            </p:txEl>
                                          </p:spTgt>
                                        </p:tgtEl>
                                        <p:attrNameLst>
                                          <p:attrName>style.visibility</p:attrName>
                                        </p:attrNameLst>
                                      </p:cBhvr>
                                      <p:to>
                                        <p:strVal val="visible"/>
                                      </p:to>
                                    </p:set>
                                    <p:animEffect transition="in" filter="fade">
                                      <p:cBhvr>
                                        <p:cTn id="92" dur="1000"/>
                                        <p:tgtEl>
                                          <p:spTgt spid="11">
                                            <p:txEl>
                                              <p:pRg st="2" end="2"/>
                                            </p:txEl>
                                          </p:spTgt>
                                        </p:tgtEl>
                                      </p:cBhvr>
                                    </p:animEffect>
                                    <p:anim calcmode="lin" valueType="num">
                                      <p:cBhvr>
                                        <p:cTn id="93"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94"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nodeType="clickEffect">
                                  <p:stCondLst>
                                    <p:cond delay="0"/>
                                  </p:stCondLst>
                                  <p:childTnLst>
                                    <p:set>
                                      <p:cBhvr>
                                        <p:cTn id="98" dur="1" fill="hold">
                                          <p:stCondLst>
                                            <p:cond delay="0"/>
                                          </p:stCondLst>
                                        </p:cTn>
                                        <p:tgtEl>
                                          <p:spTgt spid="11">
                                            <p:txEl>
                                              <p:pRg st="3" end="3"/>
                                            </p:txEl>
                                          </p:spTgt>
                                        </p:tgtEl>
                                        <p:attrNameLst>
                                          <p:attrName>style.visibility</p:attrName>
                                        </p:attrNameLst>
                                      </p:cBhvr>
                                      <p:to>
                                        <p:strVal val="visible"/>
                                      </p:to>
                                    </p:set>
                                    <p:animEffect transition="in" filter="fade">
                                      <p:cBhvr>
                                        <p:cTn id="99" dur="1000"/>
                                        <p:tgtEl>
                                          <p:spTgt spid="11">
                                            <p:txEl>
                                              <p:pRg st="3" end="3"/>
                                            </p:txEl>
                                          </p:spTgt>
                                        </p:tgtEl>
                                      </p:cBhvr>
                                    </p:animEffect>
                                    <p:anim calcmode="lin" valueType="num">
                                      <p:cBhvr>
                                        <p:cTn id="100"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101"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2" presetClass="entr" presetSubtype="0" fill="hold" nodeType="clickEffect">
                                  <p:stCondLst>
                                    <p:cond delay="0"/>
                                  </p:stCondLst>
                                  <p:childTnLst>
                                    <p:set>
                                      <p:cBhvr>
                                        <p:cTn id="105" dur="1" fill="hold">
                                          <p:stCondLst>
                                            <p:cond delay="0"/>
                                          </p:stCondLst>
                                        </p:cTn>
                                        <p:tgtEl>
                                          <p:spTgt spid="11">
                                            <p:txEl>
                                              <p:pRg st="4" end="4"/>
                                            </p:txEl>
                                          </p:spTgt>
                                        </p:tgtEl>
                                        <p:attrNameLst>
                                          <p:attrName>style.visibility</p:attrName>
                                        </p:attrNameLst>
                                      </p:cBhvr>
                                      <p:to>
                                        <p:strVal val="visible"/>
                                      </p:to>
                                    </p:set>
                                    <p:animEffect transition="in" filter="fade">
                                      <p:cBhvr>
                                        <p:cTn id="106" dur="1000"/>
                                        <p:tgtEl>
                                          <p:spTgt spid="11">
                                            <p:txEl>
                                              <p:pRg st="4" end="4"/>
                                            </p:txEl>
                                          </p:spTgt>
                                        </p:tgtEl>
                                      </p:cBhvr>
                                    </p:animEffect>
                                    <p:anim calcmode="lin" valueType="num">
                                      <p:cBhvr>
                                        <p:cTn id="107"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108"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nodeType="clickEffect">
                                  <p:stCondLst>
                                    <p:cond delay="0"/>
                                  </p:stCondLst>
                                  <p:childTnLst>
                                    <p:set>
                                      <p:cBhvr>
                                        <p:cTn id="112" dur="1" fill="hold">
                                          <p:stCondLst>
                                            <p:cond delay="0"/>
                                          </p:stCondLst>
                                        </p:cTn>
                                        <p:tgtEl>
                                          <p:spTgt spid="11">
                                            <p:txEl>
                                              <p:pRg st="5" end="5"/>
                                            </p:txEl>
                                          </p:spTgt>
                                        </p:tgtEl>
                                        <p:attrNameLst>
                                          <p:attrName>style.visibility</p:attrName>
                                        </p:attrNameLst>
                                      </p:cBhvr>
                                      <p:to>
                                        <p:strVal val="visible"/>
                                      </p:to>
                                    </p:set>
                                    <p:animEffect transition="in" filter="fade">
                                      <p:cBhvr>
                                        <p:cTn id="113" dur="1000"/>
                                        <p:tgtEl>
                                          <p:spTgt spid="11">
                                            <p:txEl>
                                              <p:pRg st="5" end="5"/>
                                            </p:txEl>
                                          </p:spTgt>
                                        </p:tgtEl>
                                      </p:cBhvr>
                                    </p:animEffect>
                                    <p:anim calcmode="lin" valueType="num">
                                      <p:cBhvr>
                                        <p:cTn id="114"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115"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42" presetClass="entr" presetSubtype="0" fill="hold" nodeType="clickEffect">
                                  <p:stCondLst>
                                    <p:cond delay="0"/>
                                  </p:stCondLst>
                                  <p:childTnLst>
                                    <p:set>
                                      <p:cBhvr>
                                        <p:cTn id="119" dur="1" fill="hold">
                                          <p:stCondLst>
                                            <p:cond delay="0"/>
                                          </p:stCondLst>
                                        </p:cTn>
                                        <p:tgtEl>
                                          <p:spTgt spid="11">
                                            <p:txEl>
                                              <p:pRg st="6" end="6"/>
                                            </p:txEl>
                                          </p:spTgt>
                                        </p:tgtEl>
                                        <p:attrNameLst>
                                          <p:attrName>style.visibility</p:attrName>
                                        </p:attrNameLst>
                                      </p:cBhvr>
                                      <p:to>
                                        <p:strVal val="visible"/>
                                      </p:to>
                                    </p:set>
                                    <p:animEffect transition="in" filter="fade">
                                      <p:cBhvr>
                                        <p:cTn id="120" dur="1000"/>
                                        <p:tgtEl>
                                          <p:spTgt spid="11">
                                            <p:txEl>
                                              <p:pRg st="6" end="6"/>
                                            </p:txEl>
                                          </p:spTgt>
                                        </p:tgtEl>
                                      </p:cBhvr>
                                    </p:animEffect>
                                    <p:anim calcmode="lin" valueType="num">
                                      <p:cBhvr>
                                        <p:cTn id="121"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122"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Bitmap Example</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132856"/>
            <a:ext cx="76104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bwMode="auto">
          <a:xfrm flipH="1">
            <a:off x="2627783" y="4221088"/>
            <a:ext cx="3312369" cy="864392"/>
          </a:xfrm>
          <a:prstGeom prst="straightConnector1">
            <a:avLst/>
          </a:prstGeom>
          <a:solidFill>
            <a:schemeClr val="accent1"/>
          </a:solidFill>
          <a:ln w="38100" cap="flat" cmpd="sng" algn="ctr">
            <a:solidFill>
              <a:srgbClr val="1B23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27" y="3273574"/>
            <a:ext cx="2562225" cy="357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7817995"/>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sz="half" idx="1"/>
          </p:nvPr>
        </p:nvSpPr>
        <p:spPr>
          <a:xfrm>
            <a:off x="4991704" y="3124610"/>
            <a:ext cx="3975566" cy="3186897"/>
          </a:xfrm>
          <a:noFill/>
          <a:ln>
            <a:noFill/>
          </a:ln>
        </p:spPr>
        <p:txBody>
          <a:bodyPr/>
          <a:lstStyle/>
          <a:p>
            <a:endParaRPr lang="en-GB" sz="1400" dirty="0" smtClean="0"/>
          </a:p>
          <a:p>
            <a:r>
              <a:rPr lang="en-GB" sz="1400" dirty="0" smtClean="0"/>
              <a:t>RID Lookup</a:t>
            </a:r>
          </a:p>
          <a:p>
            <a:pPr lvl="1"/>
            <a:r>
              <a:rPr lang="en-GB" sz="1200" dirty="0" smtClean="0"/>
              <a:t>Used to return columns from a heap when the optimizer uses a non clustered index that doesn’t contain all the required output columns for the query</a:t>
            </a:r>
          </a:p>
          <a:p>
            <a:pPr lvl="1"/>
            <a:r>
              <a:rPr lang="en-GB" sz="1200" dirty="0" smtClean="0"/>
              <a:t>Always accompanied by nested loop join to join the columns from the used index to the columns returned from the RID Lookup</a:t>
            </a:r>
          </a:p>
          <a:p>
            <a:endParaRPr lang="en-GB" sz="1400" dirty="0" smtClean="0"/>
          </a:p>
          <a:p>
            <a:r>
              <a:rPr lang="en-GB" sz="1400" dirty="0" smtClean="0"/>
              <a:t>Key Lookup</a:t>
            </a:r>
          </a:p>
          <a:p>
            <a:pPr lvl="1"/>
            <a:r>
              <a:rPr lang="en-GB" sz="1200" dirty="0" smtClean="0"/>
              <a:t>Pretty much Identical to the RID lookup but used when the table is a clustered rather than a heap. Can be a bit quicker due to the nature of a clustered index</a:t>
            </a:r>
          </a:p>
          <a:p>
            <a:endParaRPr lang="en-GB" sz="1400" dirty="0"/>
          </a:p>
          <a:p>
            <a:endParaRPr lang="en-GB" sz="1400" dirty="0" smtClean="0"/>
          </a:p>
        </p:txBody>
      </p:sp>
      <p:sp>
        <p:nvSpPr>
          <p:cNvPr id="2" name="Title 1"/>
          <p:cNvSpPr>
            <a:spLocks noGrp="1"/>
          </p:cNvSpPr>
          <p:nvPr>
            <p:ph type="title"/>
          </p:nvPr>
        </p:nvSpPr>
        <p:spPr/>
        <p:txBody>
          <a:bodyPr/>
          <a:lstStyle/>
          <a:p>
            <a:r>
              <a:rPr lang="en-GB" dirty="0" smtClean="0"/>
              <a:t>The </a:t>
            </a:r>
            <a:r>
              <a:rPr lang="en-GB" strike="sngStrike" dirty="0" smtClean="0"/>
              <a:t>Good</a:t>
            </a:r>
            <a:r>
              <a:rPr lang="en-GB" dirty="0" smtClean="0"/>
              <a:t>, the Bad &amp; the Ugly </a:t>
            </a:r>
            <a:endParaRPr lang="en-GB" dirty="0"/>
          </a:p>
        </p:txBody>
      </p:sp>
      <p:sp>
        <p:nvSpPr>
          <p:cNvPr id="3" name="Content Placeholder 2"/>
          <p:cNvSpPr>
            <a:spLocks noGrp="1"/>
          </p:cNvSpPr>
          <p:nvPr>
            <p:ph sz="half" idx="1"/>
          </p:nvPr>
        </p:nvSpPr>
        <p:spPr>
          <a:xfrm>
            <a:off x="467544" y="1916832"/>
            <a:ext cx="8494712" cy="1299592"/>
          </a:xfrm>
        </p:spPr>
        <p:txBody>
          <a:bodyPr/>
          <a:lstStyle/>
          <a:p>
            <a:r>
              <a:rPr lang="en-GB" dirty="0" smtClean="0"/>
              <a:t>You will, generally speaking, see at least one of these little trouble makers in most slow running queries</a:t>
            </a:r>
          </a:p>
          <a:p>
            <a:r>
              <a:rPr lang="en-GB" dirty="0" smtClean="0"/>
              <a:t>They all have their purpose and are required to be an option to the optimizer, however in most cases they are avoidable</a:t>
            </a:r>
            <a:endParaRPr lang="en-GB" dirty="0"/>
          </a:p>
        </p:txBody>
      </p:sp>
      <p:sp>
        <p:nvSpPr>
          <p:cNvPr id="5" name="Content Placeholder 2"/>
          <p:cNvSpPr>
            <a:spLocks noGrp="1"/>
          </p:cNvSpPr>
          <p:nvPr>
            <p:ph sz="half" idx="1"/>
          </p:nvPr>
        </p:nvSpPr>
        <p:spPr>
          <a:xfrm>
            <a:off x="539552" y="3122422"/>
            <a:ext cx="4104456" cy="3186897"/>
          </a:xfrm>
          <a:noFill/>
          <a:ln>
            <a:noFill/>
          </a:ln>
        </p:spPr>
        <p:txBody>
          <a:bodyPr/>
          <a:lstStyle/>
          <a:p>
            <a:endParaRPr lang="en-GB" sz="1400" dirty="0" smtClean="0"/>
          </a:p>
          <a:p>
            <a:r>
              <a:rPr lang="en-GB" sz="1400" dirty="0" smtClean="0"/>
              <a:t>Sort</a:t>
            </a:r>
          </a:p>
          <a:p>
            <a:pPr lvl="1"/>
            <a:r>
              <a:rPr lang="en-GB" sz="1200" dirty="0" smtClean="0"/>
              <a:t>I’d say this is the most common culprit in most slow running queries</a:t>
            </a:r>
          </a:p>
          <a:p>
            <a:pPr lvl="1"/>
            <a:r>
              <a:rPr lang="en-GB" sz="1200" dirty="0" smtClean="0"/>
              <a:t>It comes into play for a lot of reasons and most of them can be avoided</a:t>
            </a:r>
          </a:p>
          <a:p>
            <a:endParaRPr lang="en-GB" sz="1400" dirty="0"/>
          </a:p>
          <a:p>
            <a:endParaRPr lang="en-GB" sz="1400" dirty="0" smtClean="0"/>
          </a:p>
          <a:p>
            <a:r>
              <a:rPr lang="en-GB" sz="1400" dirty="0" smtClean="0"/>
              <a:t>No Join Predicate</a:t>
            </a:r>
          </a:p>
          <a:p>
            <a:pPr lvl="1"/>
            <a:r>
              <a:rPr lang="en-GB" sz="1200" dirty="0" smtClean="0"/>
              <a:t>Classed (incorrectly so in my opinion) as a ‘Warning’</a:t>
            </a:r>
          </a:p>
          <a:p>
            <a:pPr lvl="1"/>
            <a:r>
              <a:rPr lang="en-GB" sz="1200" dirty="0" smtClean="0"/>
              <a:t>In a nutshell this means its going to create a Cartesian product of the outer and inner inputs</a:t>
            </a:r>
          </a:p>
        </p:txBody>
      </p:sp>
      <p:pic>
        <p:nvPicPr>
          <p:cNvPr id="6" name="Picture 36" descr="Sort operator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66" y="3340097"/>
            <a:ext cx="439053" cy="376935"/>
          </a:xfrm>
          <a:prstGeom prst="rect">
            <a:avLst/>
          </a:prstGeom>
          <a:noFill/>
          <a:extLst/>
        </p:spPr>
      </p:pic>
      <p:pic>
        <p:nvPicPr>
          <p:cNvPr id="7" name="Picture 38" descr="RID lookup operator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1028" y="3280275"/>
            <a:ext cx="508734" cy="436757"/>
          </a:xfrm>
          <a:prstGeom prst="rect">
            <a:avLst/>
          </a:prstGeom>
          <a:noFill/>
          <a:extLst/>
        </p:spPr>
      </p:pic>
      <p:pic>
        <p:nvPicPr>
          <p:cNvPr id="8" name="Picture 45" descr="Bookmark lookup operator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5750" y="5209944"/>
            <a:ext cx="525677" cy="451304"/>
          </a:xfrm>
          <a:prstGeom prst="rect">
            <a:avLst/>
          </a:prstGeom>
          <a:noFill/>
          <a:extLst/>
        </p:spPr>
      </p:pic>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351" y="4908981"/>
            <a:ext cx="573828" cy="526615"/>
          </a:xfrm>
          <a:prstGeom prst="rect">
            <a:avLst/>
          </a:prstGeom>
          <a:noFill/>
          <a:ln>
            <a:noFill/>
          </a:ln>
          <a:effectLst/>
          <a:extLst/>
        </p:spPr>
      </p:pic>
    </p:spTree>
    <p:extLst>
      <p:ext uri="{BB962C8B-B14F-4D97-AF65-F5344CB8AC3E}">
        <p14:creationId xmlns:p14="http://schemas.microsoft.com/office/powerpoint/2010/main" val="215533903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1000"/>
                                        <p:tgtEl>
                                          <p:spTgt spid="5">
                                            <p:txEl>
                                              <p:pRg st="3" end="3"/>
                                            </p:txEl>
                                          </p:spTgt>
                                        </p:tgtEl>
                                      </p:cBhvr>
                                    </p:animEffect>
                                    <p:anim calcmode="lin" valueType="num">
                                      <p:cBhvr>
                                        <p:cTn id="3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fade">
                                      <p:cBhvr>
                                        <p:cTn id="43" dur="1000"/>
                                        <p:tgtEl>
                                          <p:spTgt spid="5">
                                            <p:txEl>
                                              <p:pRg st="6" end="6"/>
                                            </p:txEl>
                                          </p:spTgt>
                                        </p:tgtEl>
                                      </p:cBhvr>
                                    </p:animEffect>
                                    <p:anim calcmode="lin" valueType="num">
                                      <p:cBhvr>
                                        <p:cTn id="4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5">
                                            <p:txEl>
                                              <p:pRg st="7" end="7"/>
                                            </p:txEl>
                                          </p:spTgt>
                                        </p:tgtEl>
                                        <p:attrNameLst>
                                          <p:attrName>style.visibility</p:attrName>
                                        </p:attrNameLst>
                                      </p:cBhvr>
                                      <p:to>
                                        <p:strVal val="visible"/>
                                      </p:to>
                                    </p:set>
                                    <p:animEffect transition="in" filter="fade">
                                      <p:cBhvr>
                                        <p:cTn id="48" dur="1000"/>
                                        <p:tgtEl>
                                          <p:spTgt spid="5">
                                            <p:txEl>
                                              <p:pRg st="7" end="7"/>
                                            </p:txEl>
                                          </p:spTgt>
                                        </p:tgtEl>
                                      </p:cBhvr>
                                    </p:animEffect>
                                    <p:anim calcmode="lin" valueType="num">
                                      <p:cBhvr>
                                        <p:cTn id="49"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animEffect transition="in" filter="fade">
                                      <p:cBhvr>
                                        <p:cTn id="53" dur="1000"/>
                                        <p:tgtEl>
                                          <p:spTgt spid="5">
                                            <p:txEl>
                                              <p:pRg st="8" end="8"/>
                                            </p:txEl>
                                          </p:spTgt>
                                        </p:tgtEl>
                                      </p:cBhvr>
                                    </p:animEffect>
                                    <p:anim calcmode="lin" valueType="num">
                                      <p:cBhvr>
                                        <p:cTn id="5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1000"/>
                                        <p:tgtEl>
                                          <p:spTgt spid="9"/>
                                        </p:tgtEl>
                                      </p:cBhvr>
                                    </p:animEffect>
                                    <p:anim calcmode="lin" valueType="num">
                                      <p:cBhvr>
                                        <p:cTn id="59" dur="1000" fill="hold"/>
                                        <p:tgtEl>
                                          <p:spTgt spid="9"/>
                                        </p:tgtEl>
                                        <p:attrNameLst>
                                          <p:attrName>ppt_x</p:attrName>
                                        </p:attrNameLst>
                                      </p:cBhvr>
                                      <p:tavLst>
                                        <p:tav tm="0">
                                          <p:val>
                                            <p:strVal val="#ppt_x"/>
                                          </p:val>
                                        </p:tav>
                                        <p:tav tm="100000">
                                          <p:val>
                                            <p:strVal val="#ppt_x"/>
                                          </p:val>
                                        </p:tav>
                                      </p:tavLst>
                                    </p:anim>
                                    <p:anim calcmode="lin" valueType="num">
                                      <p:cBhvr>
                                        <p:cTn id="6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10">
                                            <p:txEl>
                                              <p:pRg st="1" end="1"/>
                                            </p:txEl>
                                          </p:spTgt>
                                        </p:tgtEl>
                                        <p:attrNameLst>
                                          <p:attrName>style.visibility</p:attrName>
                                        </p:attrNameLst>
                                      </p:cBhvr>
                                      <p:to>
                                        <p:strVal val="visible"/>
                                      </p:to>
                                    </p:set>
                                    <p:animEffect transition="in" filter="fade">
                                      <p:cBhvr>
                                        <p:cTn id="65" dur="1000"/>
                                        <p:tgtEl>
                                          <p:spTgt spid="10">
                                            <p:txEl>
                                              <p:pRg st="1" end="1"/>
                                            </p:txEl>
                                          </p:spTgt>
                                        </p:tgtEl>
                                      </p:cBhvr>
                                    </p:animEffect>
                                    <p:anim calcmode="lin" valueType="num">
                                      <p:cBhvr>
                                        <p:cTn id="66"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67" dur="1000" fill="hold"/>
                                        <p:tgtEl>
                                          <p:spTgt spid="10">
                                            <p:txEl>
                                              <p:pRg st="1" end="1"/>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10">
                                            <p:txEl>
                                              <p:pRg st="2" end="2"/>
                                            </p:txEl>
                                          </p:spTgt>
                                        </p:tgtEl>
                                        <p:attrNameLst>
                                          <p:attrName>style.visibility</p:attrName>
                                        </p:attrNameLst>
                                      </p:cBhvr>
                                      <p:to>
                                        <p:strVal val="visible"/>
                                      </p:to>
                                    </p:set>
                                    <p:animEffect transition="in" filter="fade">
                                      <p:cBhvr>
                                        <p:cTn id="70" dur="1000"/>
                                        <p:tgtEl>
                                          <p:spTgt spid="10">
                                            <p:txEl>
                                              <p:pRg st="2" end="2"/>
                                            </p:txEl>
                                          </p:spTgt>
                                        </p:tgtEl>
                                      </p:cBhvr>
                                    </p:animEffect>
                                    <p:anim calcmode="lin" valueType="num">
                                      <p:cBhvr>
                                        <p:cTn id="71"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10">
                                            <p:txEl>
                                              <p:pRg st="2" end="2"/>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10">
                                            <p:txEl>
                                              <p:pRg st="3" end="3"/>
                                            </p:txEl>
                                          </p:spTgt>
                                        </p:tgtEl>
                                        <p:attrNameLst>
                                          <p:attrName>style.visibility</p:attrName>
                                        </p:attrNameLst>
                                      </p:cBhvr>
                                      <p:to>
                                        <p:strVal val="visible"/>
                                      </p:to>
                                    </p:set>
                                    <p:animEffect transition="in" filter="fade">
                                      <p:cBhvr>
                                        <p:cTn id="75" dur="1000"/>
                                        <p:tgtEl>
                                          <p:spTgt spid="10">
                                            <p:txEl>
                                              <p:pRg st="3" end="3"/>
                                            </p:txEl>
                                          </p:spTgt>
                                        </p:tgtEl>
                                      </p:cBhvr>
                                    </p:animEffect>
                                    <p:anim calcmode="lin" valueType="num">
                                      <p:cBhvr>
                                        <p:cTn id="76"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77" dur="1000" fill="hold"/>
                                        <p:tgtEl>
                                          <p:spTgt spid="10">
                                            <p:txEl>
                                              <p:pRg st="3" end="3"/>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7"/>
                                        </p:tgtEl>
                                        <p:attrNameLst>
                                          <p:attrName>style.visibility</p:attrName>
                                        </p:attrNameLst>
                                      </p:cBhvr>
                                      <p:to>
                                        <p:strVal val="visible"/>
                                      </p:to>
                                    </p:set>
                                    <p:animEffect transition="in" filter="fade">
                                      <p:cBhvr>
                                        <p:cTn id="80" dur="1000"/>
                                        <p:tgtEl>
                                          <p:spTgt spid="7"/>
                                        </p:tgtEl>
                                      </p:cBhvr>
                                    </p:animEffect>
                                    <p:anim calcmode="lin" valueType="num">
                                      <p:cBhvr>
                                        <p:cTn id="81" dur="1000" fill="hold"/>
                                        <p:tgtEl>
                                          <p:spTgt spid="7"/>
                                        </p:tgtEl>
                                        <p:attrNameLst>
                                          <p:attrName>ppt_x</p:attrName>
                                        </p:attrNameLst>
                                      </p:cBhvr>
                                      <p:tavLst>
                                        <p:tav tm="0">
                                          <p:val>
                                            <p:strVal val="#ppt_x"/>
                                          </p:val>
                                        </p:tav>
                                        <p:tav tm="100000">
                                          <p:val>
                                            <p:strVal val="#ppt_x"/>
                                          </p:val>
                                        </p:tav>
                                      </p:tavLst>
                                    </p:anim>
                                    <p:anim calcmode="lin" valueType="num">
                                      <p:cBhvr>
                                        <p:cTn id="8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nodeType="clickEffect">
                                  <p:stCondLst>
                                    <p:cond delay="0"/>
                                  </p:stCondLst>
                                  <p:childTnLst>
                                    <p:set>
                                      <p:cBhvr>
                                        <p:cTn id="86" dur="1" fill="hold">
                                          <p:stCondLst>
                                            <p:cond delay="0"/>
                                          </p:stCondLst>
                                        </p:cTn>
                                        <p:tgtEl>
                                          <p:spTgt spid="10">
                                            <p:txEl>
                                              <p:pRg st="5" end="5"/>
                                            </p:txEl>
                                          </p:spTgt>
                                        </p:tgtEl>
                                        <p:attrNameLst>
                                          <p:attrName>style.visibility</p:attrName>
                                        </p:attrNameLst>
                                      </p:cBhvr>
                                      <p:to>
                                        <p:strVal val="visible"/>
                                      </p:to>
                                    </p:set>
                                    <p:animEffect transition="in" filter="fade">
                                      <p:cBhvr>
                                        <p:cTn id="87" dur="1000"/>
                                        <p:tgtEl>
                                          <p:spTgt spid="10">
                                            <p:txEl>
                                              <p:pRg st="5" end="5"/>
                                            </p:txEl>
                                          </p:spTgt>
                                        </p:tgtEl>
                                      </p:cBhvr>
                                    </p:animEffect>
                                    <p:anim calcmode="lin" valueType="num">
                                      <p:cBhvr>
                                        <p:cTn id="88"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89" dur="1000" fill="hold"/>
                                        <p:tgtEl>
                                          <p:spTgt spid="10">
                                            <p:txEl>
                                              <p:pRg st="5" end="5"/>
                                            </p:txEl>
                                          </p:spTgt>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10">
                                            <p:txEl>
                                              <p:pRg st="6" end="6"/>
                                            </p:txEl>
                                          </p:spTgt>
                                        </p:tgtEl>
                                        <p:attrNameLst>
                                          <p:attrName>style.visibility</p:attrName>
                                        </p:attrNameLst>
                                      </p:cBhvr>
                                      <p:to>
                                        <p:strVal val="visible"/>
                                      </p:to>
                                    </p:set>
                                    <p:animEffect transition="in" filter="fade">
                                      <p:cBhvr>
                                        <p:cTn id="92" dur="1000"/>
                                        <p:tgtEl>
                                          <p:spTgt spid="10">
                                            <p:txEl>
                                              <p:pRg st="6" end="6"/>
                                            </p:txEl>
                                          </p:spTgt>
                                        </p:tgtEl>
                                      </p:cBhvr>
                                    </p:animEffect>
                                    <p:anim calcmode="lin" valueType="num">
                                      <p:cBhvr>
                                        <p:cTn id="93" dur="10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94" dur="1000" fill="hold"/>
                                        <p:tgtEl>
                                          <p:spTgt spid="10">
                                            <p:txEl>
                                              <p:pRg st="6" end="6"/>
                                            </p:txEl>
                                          </p:spTgt>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8"/>
                                        </p:tgtEl>
                                        <p:attrNameLst>
                                          <p:attrName>style.visibility</p:attrName>
                                        </p:attrNameLst>
                                      </p:cBhvr>
                                      <p:to>
                                        <p:strVal val="visible"/>
                                      </p:to>
                                    </p:set>
                                    <p:animEffect transition="in" filter="fade">
                                      <p:cBhvr>
                                        <p:cTn id="97" dur="1000"/>
                                        <p:tgtEl>
                                          <p:spTgt spid="8"/>
                                        </p:tgtEl>
                                      </p:cBhvr>
                                    </p:animEffect>
                                    <p:anim calcmode="lin" valueType="num">
                                      <p:cBhvr>
                                        <p:cTn id="98" dur="1000" fill="hold"/>
                                        <p:tgtEl>
                                          <p:spTgt spid="8"/>
                                        </p:tgtEl>
                                        <p:attrNameLst>
                                          <p:attrName>ppt_x</p:attrName>
                                        </p:attrNameLst>
                                      </p:cBhvr>
                                      <p:tavLst>
                                        <p:tav tm="0">
                                          <p:val>
                                            <p:strVal val="#ppt_x"/>
                                          </p:val>
                                        </p:tav>
                                        <p:tav tm="100000">
                                          <p:val>
                                            <p:strVal val="#ppt_x"/>
                                          </p:val>
                                        </p:tav>
                                      </p:tavLst>
                                    </p:anim>
                                    <p:anim calcmode="lin" valueType="num">
                                      <p:cBhvr>
                                        <p:cTn id="9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“Persuading” the query optimizer to change its mind</a:t>
            </a:r>
            <a:endParaRPr lang="en-GB" dirty="0"/>
          </a:p>
        </p:txBody>
      </p:sp>
      <p:sp>
        <p:nvSpPr>
          <p:cNvPr id="4" name="Content Placeholder 3"/>
          <p:cNvSpPr>
            <a:spLocks noGrp="1"/>
          </p:cNvSpPr>
          <p:nvPr>
            <p:ph sz="half" idx="2"/>
          </p:nvPr>
        </p:nvSpPr>
        <p:spPr>
          <a:xfrm>
            <a:off x="4644008" y="1916832"/>
            <a:ext cx="4172272" cy="4611960"/>
          </a:xfrm>
        </p:spPr>
        <p:txBody>
          <a:bodyPr/>
          <a:lstStyle/>
          <a:p>
            <a:r>
              <a:rPr lang="en-GB" dirty="0" smtClean="0"/>
              <a:t>What does have an impact however:</a:t>
            </a:r>
          </a:p>
          <a:p>
            <a:pPr lvl="1"/>
            <a:r>
              <a:rPr lang="en-GB" dirty="0" smtClean="0"/>
              <a:t>The way you write your code</a:t>
            </a:r>
            <a:endParaRPr lang="en-GB" dirty="0"/>
          </a:p>
          <a:p>
            <a:endParaRPr lang="en-GB" dirty="0" smtClean="0"/>
          </a:p>
          <a:p>
            <a:pPr lvl="1"/>
            <a:r>
              <a:rPr lang="en-GB" dirty="0" smtClean="0"/>
              <a:t>Correct statistics (I mean correct, not “up to date”, as this is a very important distinction)</a:t>
            </a:r>
          </a:p>
          <a:p>
            <a:pPr lvl="1"/>
            <a:endParaRPr lang="en-GB" dirty="0" smtClean="0"/>
          </a:p>
          <a:p>
            <a:pPr lvl="1"/>
            <a:r>
              <a:rPr lang="en-GB" dirty="0" smtClean="0"/>
              <a:t>Keeping your plans as small as possible</a:t>
            </a:r>
          </a:p>
          <a:p>
            <a:pPr lvl="1"/>
            <a:endParaRPr lang="en-GB" dirty="0"/>
          </a:p>
          <a:p>
            <a:pPr lvl="1"/>
            <a:r>
              <a:rPr lang="en-GB" dirty="0" smtClean="0"/>
              <a:t>Indexing </a:t>
            </a:r>
          </a:p>
          <a:p>
            <a:pPr lvl="2"/>
            <a:r>
              <a:rPr lang="en-GB" dirty="0" smtClean="0"/>
              <a:t>Covering indexes</a:t>
            </a:r>
          </a:p>
          <a:p>
            <a:pPr lvl="2"/>
            <a:r>
              <a:rPr lang="en-GB" dirty="0" smtClean="0"/>
              <a:t>Clustering on the appropriate columns. Don’t just blindly cluster on surrogate key identity columns. Cluster on what's appropriate</a:t>
            </a:r>
          </a:p>
          <a:p>
            <a:pPr lvl="2"/>
            <a:endParaRPr lang="en-GB" dirty="0" smtClean="0"/>
          </a:p>
          <a:p>
            <a:pPr lvl="1"/>
            <a:r>
              <a:rPr lang="en-GB" dirty="0" smtClean="0"/>
              <a:t>Maintaining </a:t>
            </a:r>
            <a:r>
              <a:rPr lang="en-GB" dirty="0" err="1" smtClean="0"/>
              <a:t>SARGability</a:t>
            </a:r>
            <a:endParaRPr lang="en-GB" dirty="0" smtClean="0"/>
          </a:p>
          <a:p>
            <a:pPr lvl="1"/>
            <a:endParaRPr lang="en-GB" dirty="0"/>
          </a:p>
          <a:p>
            <a:pPr lvl="1"/>
            <a:r>
              <a:rPr lang="en-GB" dirty="0" smtClean="0"/>
              <a:t>Correct Joining strategies </a:t>
            </a:r>
            <a:endParaRPr lang="en-GB" dirty="0"/>
          </a:p>
        </p:txBody>
      </p:sp>
      <p:pic>
        <p:nvPicPr>
          <p:cNvPr id="4098" name="Picture 2" descr="http://flitting.files.wordpress.com/2008/08/hamm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060848"/>
            <a:ext cx="3037477" cy="338437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94209" y="5661248"/>
            <a:ext cx="4248472" cy="646331"/>
          </a:xfrm>
          <a:prstGeom prst="rect">
            <a:avLst/>
          </a:prstGeom>
        </p:spPr>
        <p:txBody>
          <a:bodyPr wrap="square">
            <a:spAutoFit/>
          </a:bodyPr>
          <a:lstStyle/>
          <a:p>
            <a:r>
              <a:rPr lang="en-GB" sz="1800" dirty="0"/>
              <a:t>Unfortunately the threat of violence doesn’t seem to work!</a:t>
            </a:r>
          </a:p>
        </p:txBody>
      </p:sp>
    </p:spTree>
    <p:extLst>
      <p:ext uri="{BB962C8B-B14F-4D97-AF65-F5344CB8AC3E}">
        <p14:creationId xmlns:p14="http://schemas.microsoft.com/office/powerpoint/2010/main" val="233616885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1000"/>
                                        <p:tgtEl>
                                          <p:spTgt spid="4">
                                            <p:txEl>
                                              <p:pRg st="5" end="5"/>
                                            </p:txEl>
                                          </p:spTgt>
                                        </p:tgtEl>
                                      </p:cBhvr>
                                    </p:animEffect>
                                    <p:anim calcmode="lin" valueType="num">
                                      <p:cBhvr>
                                        <p:cTn id="2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000"/>
                                        <p:tgtEl>
                                          <p:spTgt spid="4">
                                            <p:txEl>
                                              <p:pRg st="7" end="7"/>
                                            </p:txEl>
                                          </p:spTgt>
                                        </p:tgtEl>
                                      </p:cBhvr>
                                    </p:animEffect>
                                    <p:anim calcmode="lin" valueType="num">
                                      <p:cBhvr>
                                        <p:cTn id="3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1000"/>
                                        <p:tgtEl>
                                          <p:spTgt spid="4">
                                            <p:txEl>
                                              <p:pRg st="8" end="8"/>
                                            </p:txEl>
                                          </p:spTgt>
                                        </p:tgtEl>
                                      </p:cBhvr>
                                    </p:animEffect>
                                    <p:anim calcmode="lin" valueType="num">
                                      <p:cBhvr>
                                        <p:cTn id="4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Effect transition="in" filter="fade">
                                      <p:cBhvr>
                                        <p:cTn id="49" dur="1000"/>
                                        <p:tgtEl>
                                          <p:spTgt spid="4">
                                            <p:txEl>
                                              <p:pRg st="9" end="9"/>
                                            </p:txEl>
                                          </p:spTgt>
                                        </p:tgtEl>
                                      </p:cBhvr>
                                    </p:animEffect>
                                    <p:anim calcmode="lin" valueType="num">
                                      <p:cBhvr>
                                        <p:cTn id="50"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11" end="11"/>
                                            </p:txEl>
                                          </p:spTgt>
                                        </p:tgtEl>
                                        <p:attrNameLst>
                                          <p:attrName>style.visibility</p:attrName>
                                        </p:attrNameLst>
                                      </p:cBhvr>
                                      <p:to>
                                        <p:strVal val="visible"/>
                                      </p:to>
                                    </p:set>
                                    <p:animEffect transition="in" filter="fade">
                                      <p:cBhvr>
                                        <p:cTn id="56" dur="1000"/>
                                        <p:tgtEl>
                                          <p:spTgt spid="4">
                                            <p:txEl>
                                              <p:pRg st="11" end="11"/>
                                            </p:txEl>
                                          </p:spTgt>
                                        </p:tgtEl>
                                      </p:cBhvr>
                                    </p:animEffect>
                                    <p:anim calcmode="lin" valueType="num">
                                      <p:cBhvr>
                                        <p:cTn id="57"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13" end="13"/>
                                            </p:txEl>
                                          </p:spTgt>
                                        </p:tgtEl>
                                        <p:attrNameLst>
                                          <p:attrName>style.visibility</p:attrName>
                                        </p:attrNameLst>
                                      </p:cBhvr>
                                      <p:to>
                                        <p:strVal val="visible"/>
                                      </p:to>
                                    </p:set>
                                    <p:animEffect transition="in" filter="fade">
                                      <p:cBhvr>
                                        <p:cTn id="63" dur="1000"/>
                                        <p:tgtEl>
                                          <p:spTgt spid="4">
                                            <p:txEl>
                                              <p:pRg st="13" end="13"/>
                                            </p:txEl>
                                          </p:spTgt>
                                        </p:tgtEl>
                                      </p:cBhvr>
                                    </p:animEffect>
                                    <p:anim calcmode="lin" valueType="num">
                                      <p:cBhvr>
                                        <p:cTn id="64"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Follow the arrows, not the Indians</a:t>
            </a:r>
            <a:endParaRPr lang="en-GB" dirty="0"/>
          </a:p>
        </p:txBody>
      </p:sp>
      <p:sp>
        <p:nvSpPr>
          <p:cNvPr id="3" name="Content Placeholder 2"/>
          <p:cNvSpPr>
            <a:spLocks noGrp="1"/>
          </p:cNvSpPr>
          <p:nvPr>
            <p:ph sz="half" idx="1"/>
          </p:nvPr>
        </p:nvSpPr>
        <p:spPr>
          <a:xfrm>
            <a:off x="685800" y="2057400"/>
            <a:ext cx="7918648" cy="4251920"/>
          </a:xfrm>
        </p:spPr>
        <p:txBody>
          <a:bodyPr/>
          <a:lstStyle/>
          <a:p>
            <a:r>
              <a:rPr lang="en-GB" dirty="0" smtClean="0"/>
              <a:t>Plans are executed from right to left, so the operator from the right sends its output to the operator on the left</a:t>
            </a:r>
          </a:p>
          <a:p>
            <a:endParaRPr lang="en-GB" dirty="0" smtClean="0"/>
          </a:p>
          <a:p>
            <a:r>
              <a:rPr lang="en-GB" dirty="0" smtClean="0"/>
              <a:t>The arrows that join the operators can be indicators of what’s going on, the wider the arrow the more rows it is ‘transferring’ between the operators</a:t>
            </a:r>
          </a:p>
          <a:p>
            <a:endParaRPr lang="en-GB" dirty="0"/>
          </a:p>
          <a:p>
            <a:r>
              <a:rPr lang="en-GB" dirty="0" smtClean="0"/>
              <a:t>Beyond the first operation after the leaf level of your plan, the query optimizer is really ‘guessing’ at the number of rows its going to get. These are really educated guesses, but guesses none the less</a:t>
            </a:r>
          </a:p>
          <a:p>
            <a:endParaRPr lang="en-GB" dirty="0"/>
          </a:p>
          <a:p>
            <a:r>
              <a:rPr lang="en-GB" dirty="0" smtClean="0"/>
              <a:t>The bigger the plan is, the less educated the guesses become and any incorrect estimations in the numbers get exponentially worse the further in you go</a:t>
            </a:r>
            <a:endParaRPr lang="en-GB" dirty="0"/>
          </a:p>
        </p:txBody>
      </p:sp>
    </p:spTree>
    <p:extLst>
      <p:ext uri="{BB962C8B-B14F-4D97-AF65-F5344CB8AC3E}">
        <p14:creationId xmlns:p14="http://schemas.microsoft.com/office/powerpoint/2010/main" val="169386714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Before we start, a little about me . . . . </a:t>
            </a:r>
            <a:endParaRPr lang="en-GB" dirty="0"/>
          </a:p>
        </p:txBody>
      </p:sp>
      <p:sp>
        <p:nvSpPr>
          <p:cNvPr id="7" name="Content Placeholder 6"/>
          <p:cNvSpPr>
            <a:spLocks noGrp="1"/>
          </p:cNvSpPr>
          <p:nvPr>
            <p:ph idx="1"/>
          </p:nvPr>
        </p:nvSpPr>
        <p:spPr>
          <a:xfrm>
            <a:off x="685800" y="2057400"/>
            <a:ext cx="7846640" cy="4251920"/>
          </a:xfrm>
          <a:ln>
            <a:solidFill>
              <a:schemeClr val="bg1"/>
            </a:solidFill>
          </a:ln>
        </p:spPr>
        <p:txBody>
          <a:bodyPr/>
          <a:lstStyle/>
          <a:p>
            <a:r>
              <a:rPr lang="en-GB" sz="1400" dirty="0" smtClean="0"/>
              <a:t>BI Consultant for, you guessed it, Adatis</a:t>
            </a:r>
          </a:p>
          <a:p>
            <a:endParaRPr lang="en-GB" sz="1400" dirty="0" smtClean="0"/>
          </a:p>
          <a:p>
            <a:r>
              <a:rPr lang="en-GB" sz="1400" dirty="0" smtClean="0"/>
              <a:t>I have worked in development and databases for around 12 years</a:t>
            </a:r>
          </a:p>
          <a:p>
            <a:endParaRPr lang="en-GB" sz="1400" dirty="0"/>
          </a:p>
          <a:p>
            <a:r>
              <a:rPr lang="en-GB" sz="1400" dirty="0" smtClean="0"/>
              <a:t>My main specialisations are T-SQL, performance tuning and database design</a:t>
            </a:r>
          </a:p>
          <a:p>
            <a:endParaRPr lang="en-GB" sz="1400" dirty="0"/>
          </a:p>
          <a:p>
            <a:r>
              <a:rPr lang="en-GB" sz="1400" dirty="0" smtClean="0"/>
              <a:t>I am lucky enough that this is my second </a:t>
            </a:r>
            <a:r>
              <a:rPr lang="en-GB" sz="1400" dirty="0" err="1" smtClean="0"/>
              <a:t>SQLBits</a:t>
            </a:r>
            <a:r>
              <a:rPr lang="en-GB" sz="1400" dirty="0" smtClean="0"/>
              <a:t> session </a:t>
            </a:r>
          </a:p>
          <a:p>
            <a:pPr lvl="1"/>
            <a:r>
              <a:rPr lang="en-GB" sz="1400" dirty="0" smtClean="0"/>
              <a:t>(see my last session “The Dark Arts” from </a:t>
            </a:r>
            <a:r>
              <a:rPr lang="en-GB" sz="1400" dirty="0" err="1" smtClean="0"/>
              <a:t>SQLBits</a:t>
            </a:r>
            <a:r>
              <a:rPr lang="en-GB" sz="1400" dirty="0" smtClean="0"/>
              <a:t> 8 on the website)</a:t>
            </a:r>
          </a:p>
          <a:p>
            <a:endParaRPr lang="en-GB" sz="1400" dirty="0"/>
          </a:p>
          <a:p>
            <a:r>
              <a:rPr lang="en-GB" sz="1400" dirty="0" smtClean="0"/>
              <a:t>I like to keep a flow in my presentations so if you any questions please make a note and I’ll try and answer them at the end, thanks! </a:t>
            </a:r>
            <a:r>
              <a:rPr lang="en-GB" sz="1400" dirty="0" smtClean="0">
                <a:sym typeface="Wingdings" pitchFamily="2" charset="2"/>
              </a:rPr>
              <a:t></a:t>
            </a:r>
          </a:p>
          <a:p>
            <a:endParaRPr lang="en-GB" sz="1400" dirty="0" smtClean="0">
              <a:sym typeface="Wingdings" pitchFamily="2" charset="2"/>
            </a:endParaRPr>
          </a:p>
          <a:p>
            <a:r>
              <a:rPr lang="en-GB" sz="1400" dirty="0" smtClean="0">
                <a:sym typeface="Wingdings" pitchFamily="2" charset="2"/>
              </a:rPr>
              <a:t>I’ll show these at the end again</a:t>
            </a:r>
            <a:endParaRPr lang="en-GB" sz="1400" dirty="0">
              <a:sym typeface="Wingdings" pitchFamily="2" charset="2"/>
            </a:endParaRPr>
          </a:p>
          <a:p>
            <a:pPr lvl="1"/>
            <a:r>
              <a:rPr lang="en-GB" sz="1400" dirty="0" smtClean="0">
                <a:sym typeface="Wingdings" pitchFamily="2" charset="2"/>
              </a:rPr>
              <a:t>Twitter: @</a:t>
            </a:r>
            <a:r>
              <a:rPr lang="en-GB" sz="1400" dirty="0" err="1" smtClean="0">
                <a:sym typeface="Wingdings" pitchFamily="2" charset="2"/>
              </a:rPr>
              <a:t>TSQLNinja</a:t>
            </a:r>
            <a:endParaRPr lang="en-GB" sz="1400" dirty="0" smtClean="0">
              <a:sym typeface="Wingdings" pitchFamily="2" charset="2"/>
            </a:endParaRPr>
          </a:p>
          <a:p>
            <a:pPr lvl="1"/>
            <a:r>
              <a:rPr lang="en-GB" sz="1400" dirty="0" smtClean="0">
                <a:sym typeface="Wingdings" pitchFamily="2" charset="2"/>
              </a:rPr>
              <a:t>Blog: </a:t>
            </a:r>
            <a:r>
              <a:rPr lang="en-GB" sz="1400" u="sng" dirty="0">
                <a:solidFill>
                  <a:srgbClr val="002060"/>
                </a:solidFill>
              </a:rPr>
              <a:t>http://</a:t>
            </a:r>
            <a:r>
              <a:rPr lang="en-GB" sz="1400" u="sng" dirty="0" smtClean="0">
                <a:solidFill>
                  <a:srgbClr val="002060"/>
                </a:solidFill>
              </a:rPr>
              <a:t>blogs.adatis.co.uk/blogs/david/default.aspx</a:t>
            </a:r>
          </a:p>
          <a:p>
            <a:pPr lvl="1"/>
            <a:r>
              <a:rPr lang="en-GB" sz="1400" dirty="0" smtClean="0"/>
              <a:t>Email: david.morrison@adatis.co.uk</a:t>
            </a:r>
          </a:p>
          <a:p>
            <a:pPr lvl="1"/>
            <a:r>
              <a:rPr lang="en-GB" sz="1400" dirty="0" smtClean="0"/>
              <a:t>Web: www.adatis.co.uk</a:t>
            </a:r>
          </a:p>
          <a:p>
            <a:pPr marL="0" indent="0">
              <a:buNone/>
            </a:pPr>
            <a:endParaRPr lang="en-GB" sz="1400" u="sng" dirty="0">
              <a:solidFill>
                <a:srgbClr val="002060"/>
              </a:solidFill>
            </a:endParaRPr>
          </a:p>
        </p:txBody>
      </p:sp>
    </p:spTree>
    <p:extLst>
      <p:ext uri="{BB962C8B-B14F-4D97-AF65-F5344CB8AC3E}">
        <p14:creationId xmlns:p14="http://schemas.microsoft.com/office/powerpoint/2010/main" val="2896446053"/>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sz="half" idx="1"/>
          </p:nvPr>
        </p:nvSpPr>
        <p:spPr>
          <a:xfrm>
            <a:off x="539552" y="5013176"/>
            <a:ext cx="5616624" cy="1298848"/>
          </a:xfrm>
        </p:spPr>
        <p:txBody>
          <a:bodyPr/>
          <a:lstStyle/>
          <a:p>
            <a:pPr marL="0" indent="0">
              <a:buNone/>
            </a:pPr>
            <a:r>
              <a:rPr lang="en-GB" b="1" dirty="0">
                <a:sym typeface="Wingdings" pitchFamily="2" charset="2"/>
              </a:rPr>
              <a:t>Twitter</a:t>
            </a:r>
            <a:r>
              <a:rPr lang="en-GB" dirty="0">
                <a:sym typeface="Wingdings" pitchFamily="2" charset="2"/>
              </a:rPr>
              <a:t>: @</a:t>
            </a:r>
            <a:r>
              <a:rPr lang="en-GB" dirty="0" err="1">
                <a:sym typeface="Wingdings" pitchFamily="2" charset="2"/>
              </a:rPr>
              <a:t>TSQLNinja</a:t>
            </a:r>
            <a:endParaRPr lang="en-GB" dirty="0">
              <a:sym typeface="Wingdings" pitchFamily="2" charset="2"/>
            </a:endParaRPr>
          </a:p>
          <a:p>
            <a:pPr marL="0" indent="0">
              <a:buNone/>
            </a:pPr>
            <a:r>
              <a:rPr lang="en-GB" b="1" dirty="0">
                <a:sym typeface="Wingdings" pitchFamily="2" charset="2"/>
              </a:rPr>
              <a:t>Blog:</a:t>
            </a:r>
            <a:r>
              <a:rPr lang="en-GB" dirty="0">
                <a:sym typeface="Wingdings" pitchFamily="2" charset="2"/>
              </a:rPr>
              <a:t> </a:t>
            </a:r>
            <a:r>
              <a:rPr lang="en-GB" u="sng" dirty="0">
                <a:solidFill>
                  <a:srgbClr val="002060"/>
                </a:solidFill>
              </a:rPr>
              <a:t>http://blogs.adatis.co.uk/blogs/david/default.aspx</a:t>
            </a:r>
          </a:p>
          <a:p>
            <a:pPr marL="0" indent="0">
              <a:buNone/>
            </a:pPr>
            <a:r>
              <a:rPr lang="en-GB" b="1" dirty="0"/>
              <a:t>Email:</a:t>
            </a:r>
            <a:r>
              <a:rPr lang="en-GB" dirty="0"/>
              <a:t> david.morrison@adatis.co.uk</a:t>
            </a:r>
          </a:p>
          <a:p>
            <a:pPr marL="0" indent="0">
              <a:buNone/>
            </a:pPr>
            <a:r>
              <a:rPr lang="en-GB" b="1" dirty="0"/>
              <a:t>Web:</a:t>
            </a:r>
            <a:r>
              <a:rPr lang="en-GB" dirty="0"/>
              <a:t> www.adatis.co.uk</a:t>
            </a:r>
          </a:p>
          <a:p>
            <a:endParaRPr lang="en-GB" dirty="0"/>
          </a:p>
        </p:txBody>
      </p:sp>
      <p:pic>
        <p:nvPicPr>
          <p:cNvPr id="2050" name="Picture 2" descr="http://1.bp.blogspot.com/-LVliPlC7FKU/TgsdwQTJxMI/AAAAAAAAAIY/_6vsZue9aq4/s1600/question-mar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896" y="1844824"/>
            <a:ext cx="1872208" cy="2805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86320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Pre flight check (what we’re going to cover) . . . </a:t>
            </a:r>
            <a:endParaRPr lang="en-GB" dirty="0"/>
          </a:p>
        </p:txBody>
      </p:sp>
      <p:sp>
        <p:nvSpPr>
          <p:cNvPr id="5" name="Content Placeholder 4"/>
          <p:cNvSpPr>
            <a:spLocks noGrp="1"/>
          </p:cNvSpPr>
          <p:nvPr>
            <p:ph sz="half" idx="1"/>
          </p:nvPr>
        </p:nvSpPr>
        <p:spPr>
          <a:xfrm>
            <a:off x="683568" y="1916832"/>
            <a:ext cx="7846640" cy="4395936"/>
          </a:xfrm>
        </p:spPr>
        <p:txBody>
          <a:bodyPr/>
          <a:lstStyle/>
          <a:p>
            <a:r>
              <a:rPr lang="en-GB" sz="1300" b="1" dirty="0" smtClean="0"/>
              <a:t>Is this an all inclusive trip? </a:t>
            </a:r>
            <a:r>
              <a:rPr lang="en-GB" sz="1300" dirty="0" smtClean="0"/>
              <a:t>(no, we’re not going to cover)</a:t>
            </a:r>
          </a:p>
          <a:p>
            <a:pPr lvl="1"/>
            <a:r>
              <a:rPr lang="en-GB" sz="1300" dirty="0" smtClean="0"/>
              <a:t>Parallelism, in any depth anyway, as this is a subject all of its own</a:t>
            </a:r>
          </a:p>
          <a:p>
            <a:pPr lvl="1"/>
            <a:r>
              <a:rPr lang="en-GB" sz="1300" dirty="0" smtClean="0"/>
              <a:t>Statistics, again I’ll touch on the importance of stats but not going to go into a lot of detail</a:t>
            </a:r>
          </a:p>
          <a:p>
            <a:pPr lvl="1"/>
            <a:endParaRPr lang="en-GB" sz="1300" b="1" dirty="0" smtClean="0"/>
          </a:p>
          <a:p>
            <a:r>
              <a:rPr lang="en-GB" sz="1300" b="1" dirty="0" smtClean="0"/>
              <a:t>Meet and greet </a:t>
            </a:r>
            <a:r>
              <a:rPr lang="en-GB" sz="1300" dirty="0" smtClean="0"/>
              <a:t>(An overview of query plan operators we’ll be looking at, the different types and their various properties)</a:t>
            </a:r>
          </a:p>
          <a:p>
            <a:endParaRPr lang="en-GB" sz="1300" dirty="0"/>
          </a:p>
          <a:p>
            <a:r>
              <a:rPr lang="en-GB" sz="1300" b="1" dirty="0" smtClean="0"/>
              <a:t>So, what do you do?</a:t>
            </a:r>
            <a:r>
              <a:rPr lang="en-GB" sz="1300" dirty="0" smtClean="0"/>
              <a:t> (What they do and briefly how they do it)</a:t>
            </a:r>
          </a:p>
          <a:p>
            <a:endParaRPr lang="en-GB" sz="1300" dirty="0" smtClean="0"/>
          </a:p>
          <a:p>
            <a:r>
              <a:rPr lang="en-GB" sz="1300" b="1" dirty="0" smtClean="0"/>
              <a:t>What are you doing!?</a:t>
            </a:r>
            <a:r>
              <a:rPr lang="en-GB" sz="1300" dirty="0" smtClean="0"/>
              <a:t> (Why they are chosen, rightly or wrongly)</a:t>
            </a:r>
          </a:p>
          <a:p>
            <a:endParaRPr lang="en-GB" sz="1300" dirty="0" smtClean="0"/>
          </a:p>
          <a:p>
            <a:r>
              <a:rPr lang="en-GB" sz="1300" b="1" dirty="0" smtClean="0"/>
              <a:t>80% of my query, really!?!</a:t>
            </a:r>
            <a:r>
              <a:rPr lang="en-GB" sz="1300" dirty="0" smtClean="0"/>
              <a:t> (Why sometimes certain operators </a:t>
            </a:r>
            <a:r>
              <a:rPr lang="en-GB" sz="1300" b="1" i="1" dirty="0" smtClean="0"/>
              <a:t>*cough*</a:t>
            </a:r>
            <a:r>
              <a:rPr lang="en-GB" sz="1300" dirty="0" smtClean="0"/>
              <a:t> Sort </a:t>
            </a:r>
            <a:r>
              <a:rPr lang="en-GB" sz="1300" b="1" i="1" dirty="0" smtClean="0"/>
              <a:t>*cough*</a:t>
            </a:r>
            <a:r>
              <a:rPr lang="en-GB" sz="1300" dirty="0" smtClean="0"/>
              <a:t> perform badly)</a:t>
            </a:r>
          </a:p>
          <a:p>
            <a:endParaRPr lang="en-GB" sz="1300" dirty="0" smtClean="0"/>
          </a:p>
          <a:p>
            <a:r>
              <a:rPr lang="en-GB" sz="1300" b="1" dirty="0" smtClean="0"/>
              <a:t>These are not the operators you are looking for, move along … </a:t>
            </a:r>
            <a:r>
              <a:rPr lang="en-GB" sz="1300" dirty="0" smtClean="0"/>
              <a:t>(</a:t>
            </a:r>
            <a:r>
              <a:rPr lang="en-GB" sz="1300" dirty="0"/>
              <a:t>“Persuading” the query optimizer to change its </a:t>
            </a:r>
            <a:r>
              <a:rPr lang="en-GB" sz="1300" dirty="0" smtClean="0"/>
              <a:t>mind and use the right tool for the job)</a:t>
            </a:r>
          </a:p>
          <a:p>
            <a:endParaRPr lang="en-GB" sz="1300" dirty="0"/>
          </a:p>
          <a:p>
            <a:r>
              <a:rPr lang="en-GB" sz="1300" b="1" dirty="0" smtClean="0"/>
              <a:t>Follow the arrows, not the Indians! </a:t>
            </a:r>
            <a:r>
              <a:rPr lang="en-GB" sz="1300" dirty="0" smtClean="0"/>
              <a:t>(Following the flow of the plan and ways to spot when things are going wrong) </a:t>
            </a:r>
            <a:endParaRPr lang="en-GB" sz="1300" b="1" dirty="0"/>
          </a:p>
        </p:txBody>
      </p:sp>
    </p:spTree>
    <p:extLst>
      <p:ext uri="{BB962C8B-B14F-4D97-AF65-F5344CB8AC3E}">
        <p14:creationId xmlns:p14="http://schemas.microsoft.com/office/powerpoint/2010/main" val="162827646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1000"/>
                                        <p:tgtEl>
                                          <p:spTgt spid="5">
                                            <p:txEl>
                                              <p:pRg st="4" end="4"/>
                                            </p:txEl>
                                          </p:spTgt>
                                        </p:tgtEl>
                                      </p:cBhvr>
                                    </p:animEffect>
                                    <p:anim calcmode="lin" valueType="num">
                                      <p:cBhvr>
                                        <p:cTn id="2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1000"/>
                                        <p:tgtEl>
                                          <p:spTgt spid="5">
                                            <p:txEl>
                                              <p:pRg st="6" end="6"/>
                                            </p:txEl>
                                          </p:spTgt>
                                        </p:tgtEl>
                                      </p:cBhvr>
                                    </p:animEffect>
                                    <p:anim calcmode="lin" valueType="num">
                                      <p:cBhvr>
                                        <p:cTn id="3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Effect transition="in" filter="fade">
                                      <p:cBhvr>
                                        <p:cTn id="38" dur="1000"/>
                                        <p:tgtEl>
                                          <p:spTgt spid="5">
                                            <p:txEl>
                                              <p:pRg st="8" end="8"/>
                                            </p:txEl>
                                          </p:spTgt>
                                        </p:tgtEl>
                                      </p:cBhvr>
                                    </p:animEffect>
                                    <p:anim calcmode="lin" valueType="num">
                                      <p:cBhvr>
                                        <p:cTn id="3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5">
                                            <p:txEl>
                                              <p:pRg st="10" end="10"/>
                                            </p:txEl>
                                          </p:spTgt>
                                        </p:tgtEl>
                                        <p:attrNameLst>
                                          <p:attrName>style.visibility</p:attrName>
                                        </p:attrNameLst>
                                      </p:cBhvr>
                                      <p:to>
                                        <p:strVal val="visible"/>
                                      </p:to>
                                    </p:set>
                                    <p:animEffect transition="in" filter="fade">
                                      <p:cBhvr>
                                        <p:cTn id="45" dur="1000"/>
                                        <p:tgtEl>
                                          <p:spTgt spid="5">
                                            <p:txEl>
                                              <p:pRg st="10" end="10"/>
                                            </p:txEl>
                                          </p:spTgt>
                                        </p:tgtEl>
                                      </p:cBhvr>
                                    </p:animEffect>
                                    <p:anim calcmode="lin" valueType="num">
                                      <p:cBhvr>
                                        <p:cTn id="46"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47"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5">
                                            <p:txEl>
                                              <p:pRg st="12" end="12"/>
                                            </p:txEl>
                                          </p:spTgt>
                                        </p:tgtEl>
                                        <p:attrNameLst>
                                          <p:attrName>style.visibility</p:attrName>
                                        </p:attrNameLst>
                                      </p:cBhvr>
                                      <p:to>
                                        <p:strVal val="visible"/>
                                      </p:to>
                                    </p:set>
                                    <p:animEffect transition="in" filter="fade">
                                      <p:cBhvr>
                                        <p:cTn id="52" dur="1000"/>
                                        <p:tgtEl>
                                          <p:spTgt spid="5">
                                            <p:txEl>
                                              <p:pRg st="12" end="12"/>
                                            </p:txEl>
                                          </p:spTgt>
                                        </p:tgtEl>
                                      </p:cBhvr>
                                    </p:animEffect>
                                    <p:anim calcmode="lin" valueType="num">
                                      <p:cBhvr>
                                        <p:cTn id="53"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54" dur="1000" fill="hold"/>
                                        <p:tgtEl>
                                          <p:spTgt spid="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5">
                                            <p:txEl>
                                              <p:pRg st="14" end="14"/>
                                            </p:txEl>
                                          </p:spTgt>
                                        </p:tgtEl>
                                        <p:attrNameLst>
                                          <p:attrName>style.visibility</p:attrName>
                                        </p:attrNameLst>
                                      </p:cBhvr>
                                      <p:to>
                                        <p:strVal val="visible"/>
                                      </p:to>
                                    </p:set>
                                    <p:animEffect transition="in" filter="fade">
                                      <p:cBhvr>
                                        <p:cTn id="59" dur="1000"/>
                                        <p:tgtEl>
                                          <p:spTgt spid="5">
                                            <p:txEl>
                                              <p:pRg st="14" end="14"/>
                                            </p:txEl>
                                          </p:spTgt>
                                        </p:tgtEl>
                                      </p:cBhvr>
                                    </p:animEffect>
                                    <p:anim calcmode="lin" valueType="num">
                                      <p:cBhvr>
                                        <p:cTn id="60" dur="1000" fill="hold"/>
                                        <p:tgtEl>
                                          <p:spTgt spid="5">
                                            <p:txEl>
                                              <p:pRg st="14" end="14"/>
                                            </p:txEl>
                                          </p:spTgt>
                                        </p:tgtEl>
                                        <p:attrNameLst>
                                          <p:attrName>ppt_x</p:attrName>
                                        </p:attrNameLst>
                                      </p:cBhvr>
                                      <p:tavLst>
                                        <p:tav tm="0">
                                          <p:val>
                                            <p:strVal val="#ppt_x"/>
                                          </p:val>
                                        </p:tav>
                                        <p:tav tm="100000">
                                          <p:val>
                                            <p:strVal val="#ppt_x"/>
                                          </p:val>
                                        </p:tav>
                                      </p:tavLst>
                                    </p:anim>
                                    <p:anim calcmode="lin" valueType="num">
                                      <p:cBhvr>
                                        <p:cTn id="61" dur="1000" fill="hold"/>
                                        <p:tgtEl>
                                          <p:spTgt spid="5">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774632" cy="685800"/>
          </a:xfrm>
        </p:spPr>
        <p:txBody>
          <a:bodyPr/>
          <a:lstStyle/>
          <a:p>
            <a:r>
              <a:rPr lang="en-GB" dirty="0" smtClean="0"/>
              <a:t>Logical </a:t>
            </a:r>
            <a:r>
              <a:rPr lang="en-GB" dirty="0" err="1" smtClean="0"/>
              <a:t>Vs</a:t>
            </a:r>
            <a:r>
              <a:rPr lang="en-GB" dirty="0" smtClean="0"/>
              <a:t> Physical – A brief overview</a:t>
            </a:r>
            <a:endParaRPr lang="en-GB" dirty="0"/>
          </a:p>
        </p:txBody>
      </p:sp>
      <p:sp>
        <p:nvSpPr>
          <p:cNvPr id="3" name="Content Placeholder 2"/>
          <p:cNvSpPr>
            <a:spLocks noGrp="1"/>
          </p:cNvSpPr>
          <p:nvPr>
            <p:ph sz="half" idx="1"/>
          </p:nvPr>
        </p:nvSpPr>
        <p:spPr>
          <a:xfrm>
            <a:off x="755576" y="2060848"/>
            <a:ext cx="8134672" cy="4038600"/>
          </a:xfrm>
        </p:spPr>
        <p:txBody>
          <a:bodyPr/>
          <a:lstStyle/>
          <a:p>
            <a:r>
              <a:rPr lang="en-GB" dirty="0" smtClean="0"/>
              <a:t>Logical operators are ‘Conceptually’ how the query optimizer will run your query</a:t>
            </a:r>
          </a:p>
          <a:p>
            <a:endParaRPr lang="en-GB" dirty="0" smtClean="0"/>
          </a:p>
          <a:p>
            <a:r>
              <a:rPr lang="en-GB" dirty="0" smtClean="0"/>
              <a:t>Physical operators are how it actually preforms the actions</a:t>
            </a:r>
          </a:p>
          <a:p>
            <a:endParaRPr lang="en-GB" dirty="0"/>
          </a:p>
          <a:p>
            <a:r>
              <a:rPr lang="en-GB" dirty="0" smtClean="0"/>
              <a:t>Physical operations can implement many logical operations (Can be the other way round in rare occasions)</a:t>
            </a:r>
          </a:p>
          <a:p>
            <a:endParaRPr lang="en-GB" dirty="0" smtClean="0"/>
          </a:p>
          <a:p>
            <a:r>
              <a:rPr lang="en-GB" dirty="0" smtClean="0"/>
              <a:t>The query optimizer creates a logical plan ‘tree’, then for each logical operator it choses the most appropriate physical operation using a cost based system</a:t>
            </a:r>
          </a:p>
          <a:p>
            <a:endParaRPr lang="en-GB" dirty="0"/>
          </a:p>
          <a:p>
            <a:r>
              <a:rPr lang="en-GB" dirty="0" smtClean="0"/>
              <a:t>So as an example, </a:t>
            </a:r>
            <a:r>
              <a:rPr lang="en-GB" dirty="0"/>
              <a:t>the logical operation might be an inner </a:t>
            </a:r>
            <a:r>
              <a:rPr lang="en-GB" dirty="0" smtClean="0"/>
              <a:t>join and the physical operator could be a “Nested Loop Join”,  “Hash Match” or “Merge Join”</a:t>
            </a:r>
            <a:endParaRPr lang="en-GB" dirty="0"/>
          </a:p>
          <a:p>
            <a:endParaRPr lang="en-GB" dirty="0" smtClean="0"/>
          </a:p>
        </p:txBody>
      </p:sp>
    </p:spTree>
    <p:extLst>
      <p:ext uri="{BB962C8B-B14F-4D97-AF65-F5344CB8AC3E}">
        <p14:creationId xmlns:p14="http://schemas.microsoft.com/office/powerpoint/2010/main" val="87621817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340768"/>
            <a:ext cx="2376264" cy="329208"/>
          </a:xfrm>
        </p:spPr>
        <p:txBody>
          <a:bodyPr/>
          <a:lstStyle/>
          <a:p>
            <a:r>
              <a:rPr lang="en-GB" dirty="0" smtClean="0"/>
              <a:t>The Meet and Greet</a:t>
            </a:r>
            <a:endParaRPr lang="en-GB" dirty="0"/>
          </a:p>
        </p:txBody>
      </p:sp>
      <p:sp>
        <p:nvSpPr>
          <p:cNvPr id="3" name="Content Placeholder 2"/>
          <p:cNvSpPr>
            <a:spLocks noGrp="1"/>
          </p:cNvSpPr>
          <p:nvPr>
            <p:ph sz="half" idx="1"/>
          </p:nvPr>
        </p:nvSpPr>
        <p:spPr>
          <a:xfrm>
            <a:off x="286945" y="1753191"/>
            <a:ext cx="2338181" cy="2736304"/>
          </a:xfrm>
          <a:solidFill>
            <a:schemeClr val="bg1"/>
          </a:solidFill>
          <a:ln>
            <a:solidFill>
              <a:schemeClr val="bg1">
                <a:lumMod val="65000"/>
              </a:schemeClr>
            </a:solidFill>
          </a:ln>
        </p:spPr>
        <p:txBody>
          <a:bodyPr/>
          <a:lstStyle/>
          <a:p>
            <a:pPr marL="0" indent="0" algn="ctr">
              <a:buNone/>
            </a:pPr>
            <a:r>
              <a:rPr lang="en-GB" sz="1800" dirty="0" smtClean="0"/>
              <a:t>Scans</a:t>
            </a:r>
          </a:p>
          <a:p>
            <a:endParaRPr lang="en-GB" sz="1800" dirty="0" smtClean="0"/>
          </a:p>
          <a:p>
            <a:pPr lvl="1"/>
            <a:r>
              <a:rPr lang="en-GB" sz="1100" dirty="0" smtClean="0"/>
              <a:t>Table (Heap) </a:t>
            </a:r>
          </a:p>
          <a:p>
            <a:pPr lvl="1"/>
            <a:endParaRPr lang="en-GB" sz="1100" dirty="0"/>
          </a:p>
          <a:p>
            <a:pPr lvl="1"/>
            <a:endParaRPr lang="en-GB" sz="1100" dirty="0" smtClean="0"/>
          </a:p>
          <a:p>
            <a:pPr lvl="1"/>
            <a:endParaRPr lang="en-GB" sz="1100" dirty="0" smtClean="0"/>
          </a:p>
          <a:p>
            <a:pPr lvl="1"/>
            <a:r>
              <a:rPr lang="en-GB" sz="1100" dirty="0" smtClean="0"/>
              <a:t>Clustered Index</a:t>
            </a:r>
          </a:p>
          <a:p>
            <a:pPr lvl="1"/>
            <a:endParaRPr lang="en-GB" sz="1100" dirty="0" smtClean="0"/>
          </a:p>
          <a:p>
            <a:pPr lvl="1"/>
            <a:endParaRPr lang="en-GB" sz="1100" dirty="0" smtClean="0"/>
          </a:p>
          <a:p>
            <a:pPr lvl="1"/>
            <a:endParaRPr lang="en-GB" sz="1100" dirty="0" smtClean="0"/>
          </a:p>
          <a:p>
            <a:pPr lvl="1"/>
            <a:r>
              <a:rPr lang="en-GB" sz="1100" dirty="0" smtClean="0"/>
              <a:t>Non Clustered Index</a:t>
            </a:r>
            <a:endParaRPr lang="en-GB" sz="1100"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275" y="3045991"/>
            <a:ext cx="500436" cy="473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53" y="3795410"/>
            <a:ext cx="518058"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610" y="2283242"/>
            <a:ext cx="479673" cy="453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Content Placeholder 2"/>
          <p:cNvSpPr>
            <a:spLocks noGrp="1"/>
          </p:cNvSpPr>
          <p:nvPr>
            <p:ph sz="half" idx="1"/>
          </p:nvPr>
        </p:nvSpPr>
        <p:spPr>
          <a:xfrm>
            <a:off x="289619" y="4490172"/>
            <a:ext cx="2343497" cy="1787224"/>
          </a:xfrm>
          <a:solidFill>
            <a:schemeClr val="bg1">
              <a:lumMod val="85000"/>
            </a:schemeClr>
          </a:solidFill>
          <a:ln>
            <a:solidFill>
              <a:schemeClr val="bg1">
                <a:lumMod val="65000"/>
              </a:schemeClr>
            </a:solidFill>
          </a:ln>
        </p:spPr>
        <p:txBody>
          <a:bodyPr/>
          <a:lstStyle/>
          <a:p>
            <a:pPr marL="0" indent="0" algn="ctr">
              <a:buNone/>
            </a:pPr>
            <a:r>
              <a:rPr lang="en-GB" sz="1800" dirty="0" smtClean="0"/>
              <a:t>Seeks</a:t>
            </a:r>
          </a:p>
          <a:p>
            <a:pPr lvl="1"/>
            <a:endParaRPr lang="en-GB" sz="1100" dirty="0" smtClean="0"/>
          </a:p>
          <a:p>
            <a:pPr lvl="1"/>
            <a:r>
              <a:rPr lang="en-GB" sz="1100" dirty="0" smtClean="0"/>
              <a:t>Clustered Index</a:t>
            </a:r>
          </a:p>
          <a:p>
            <a:pPr lvl="1"/>
            <a:endParaRPr lang="en-GB" sz="1100" dirty="0" smtClean="0"/>
          </a:p>
          <a:p>
            <a:pPr lvl="1"/>
            <a:endParaRPr lang="en-GB" sz="1100" dirty="0" smtClean="0"/>
          </a:p>
          <a:p>
            <a:pPr lvl="1"/>
            <a:endParaRPr lang="en-GB" sz="1100" dirty="0" smtClean="0"/>
          </a:p>
          <a:p>
            <a:pPr lvl="1"/>
            <a:r>
              <a:rPr lang="en-GB" sz="1100" dirty="0" smtClean="0"/>
              <a:t>Non Clustered Index</a:t>
            </a:r>
            <a:endParaRPr lang="en-GB" sz="1100" dirty="0"/>
          </a:p>
        </p:txBody>
      </p:sp>
      <p:pic>
        <p:nvPicPr>
          <p:cNvPr id="103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653" y="5612504"/>
            <a:ext cx="549056" cy="597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5078" y="4901519"/>
            <a:ext cx="589863" cy="575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Content Placeholder 2"/>
          <p:cNvSpPr>
            <a:spLocks noGrp="1"/>
          </p:cNvSpPr>
          <p:nvPr>
            <p:ph sz="half" idx="1"/>
          </p:nvPr>
        </p:nvSpPr>
        <p:spPr>
          <a:xfrm>
            <a:off x="2627784" y="1755217"/>
            <a:ext cx="2120999" cy="2737180"/>
          </a:xfrm>
          <a:solidFill>
            <a:schemeClr val="bg1">
              <a:lumMod val="85000"/>
            </a:schemeClr>
          </a:solidFill>
          <a:ln>
            <a:solidFill>
              <a:schemeClr val="bg1">
                <a:lumMod val="65000"/>
              </a:schemeClr>
            </a:solidFill>
          </a:ln>
        </p:spPr>
        <p:txBody>
          <a:bodyPr/>
          <a:lstStyle/>
          <a:p>
            <a:pPr marL="0" indent="0" algn="ctr">
              <a:buNone/>
            </a:pPr>
            <a:r>
              <a:rPr lang="en-GB" sz="1800" dirty="0" smtClean="0"/>
              <a:t>Joins</a:t>
            </a:r>
          </a:p>
          <a:p>
            <a:endParaRPr lang="en-GB" sz="1800" dirty="0" smtClean="0"/>
          </a:p>
          <a:p>
            <a:pPr lvl="1"/>
            <a:r>
              <a:rPr lang="en-GB" sz="1100" dirty="0" smtClean="0"/>
              <a:t>Nested Loop</a:t>
            </a:r>
          </a:p>
          <a:p>
            <a:pPr lvl="1"/>
            <a:endParaRPr lang="en-GB" sz="1100" dirty="0"/>
          </a:p>
          <a:p>
            <a:pPr lvl="1"/>
            <a:endParaRPr lang="en-GB" sz="1100" dirty="0" smtClean="0"/>
          </a:p>
          <a:p>
            <a:pPr lvl="1"/>
            <a:endParaRPr lang="en-GB" sz="1100" dirty="0" smtClean="0"/>
          </a:p>
          <a:p>
            <a:pPr lvl="1"/>
            <a:r>
              <a:rPr lang="en-GB" sz="1100" dirty="0" smtClean="0"/>
              <a:t>Hash Match</a:t>
            </a:r>
          </a:p>
          <a:p>
            <a:pPr lvl="1"/>
            <a:endParaRPr lang="en-GB" sz="1100" dirty="0" smtClean="0"/>
          </a:p>
          <a:p>
            <a:pPr lvl="1"/>
            <a:endParaRPr lang="en-GB" sz="1100" dirty="0" smtClean="0"/>
          </a:p>
          <a:p>
            <a:pPr lvl="1"/>
            <a:endParaRPr lang="en-GB" sz="1100" dirty="0" smtClean="0"/>
          </a:p>
          <a:p>
            <a:pPr lvl="1"/>
            <a:r>
              <a:rPr lang="en-GB" sz="1100" dirty="0" smtClean="0"/>
              <a:t>Merge</a:t>
            </a:r>
            <a:endParaRPr lang="en-GB" sz="1100" dirty="0"/>
          </a:p>
        </p:txBody>
      </p:sp>
      <p:pic>
        <p:nvPicPr>
          <p:cNvPr id="1038" name="Picture 14" descr="Merge join operator ic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8840" y="3795410"/>
            <a:ext cx="515105" cy="515106"/>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Nested loops operator ico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84048" y="2319048"/>
            <a:ext cx="494394" cy="494395"/>
          </a:xfrm>
          <a:prstGeom prst="rect">
            <a:avLst/>
          </a:prstGeom>
          <a:noFill/>
          <a:extLst>
            <a:ext uri="{909E8E84-426E-40DD-AFC4-6F175D3DCCD1}">
              <a14:hiddenFill xmlns:a14="http://schemas.microsoft.com/office/drawing/2010/main">
                <a:solidFill>
                  <a:srgbClr val="FFFFFF"/>
                </a:solidFill>
              </a14:hiddenFill>
            </a:ext>
          </a:extLst>
        </p:spPr>
      </p:pic>
      <p:sp>
        <p:nvSpPr>
          <p:cNvPr id="19" name="Content Placeholder 2"/>
          <p:cNvSpPr>
            <a:spLocks noGrp="1"/>
          </p:cNvSpPr>
          <p:nvPr>
            <p:ph sz="half" idx="1"/>
          </p:nvPr>
        </p:nvSpPr>
        <p:spPr>
          <a:xfrm>
            <a:off x="2627784" y="4480604"/>
            <a:ext cx="2120999" cy="1795880"/>
          </a:xfrm>
          <a:solidFill>
            <a:schemeClr val="bg1"/>
          </a:solidFill>
          <a:ln>
            <a:solidFill>
              <a:schemeClr val="bg1">
                <a:lumMod val="65000"/>
              </a:schemeClr>
            </a:solidFill>
          </a:ln>
        </p:spPr>
        <p:txBody>
          <a:bodyPr/>
          <a:lstStyle/>
          <a:p>
            <a:pPr marL="0" indent="0" algn="ctr">
              <a:buNone/>
            </a:pPr>
            <a:r>
              <a:rPr lang="en-GB" sz="1800" dirty="0" smtClean="0"/>
              <a:t>Creators</a:t>
            </a:r>
          </a:p>
          <a:p>
            <a:pPr lvl="1"/>
            <a:endParaRPr lang="en-GB" sz="900" dirty="0"/>
          </a:p>
          <a:p>
            <a:pPr lvl="1"/>
            <a:r>
              <a:rPr lang="en-GB" sz="1100" dirty="0" smtClean="0"/>
              <a:t>Compute Scalar</a:t>
            </a:r>
          </a:p>
          <a:p>
            <a:pPr lvl="1"/>
            <a:endParaRPr lang="en-GB" sz="1100" dirty="0"/>
          </a:p>
          <a:p>
            <a:pPr lvl="1"/>
            <a:endParaRPr lang="en-GB" sz="1100" dirty="0" smtClean="0"/>
          </a:p>
          <a:p>
            <a:pPr lvl="1"/>
            <a:endParaRPr lang="en-GB" sz="1100" dirty="0" smtClean="0"/>
          </a:p>
          <a:p>
            <a:pPr lvl="1"/>
            <a:r>
              <a:rPr lang="en-GB" sz="1100" dirty="0" smtClean="0"/>
              <a:t>Stream Aggregate</a:t>
            </a:r>
          </a:p>
        </p:txBody>
      </p:sp>
      <p:pic>
        <p:nvPicPr>
          <p:cNvPr id="1042" name="Picture 18" descr="Compute scalar operator ico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49442" y="4901519"/>
            <a:ext cx="564116" cy="56411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Stream aggregate operator icon"/>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51154" y="5640121"/>
            <a:ext cx="527288" cy="479603"/>
          </a:xfrm>
          <a:prstGeom prst="rect">
            <a:avLst/>
          </a:prstGeom>
          <a:noFill/>
          <a:extLst>
            <a:ext uri="{909E8E84-426E-40DD-AFC4-6F175D3DCCD1}">
              <a14:hiddenFill xmlns:a14="http://schemas.microsoft.com/office/drawing/2010/main">
                <a:solidFill>
                  <a:srgbClr val="FFFFFF"/>
                </a:solidFill>
              </a14:hiddenFill>
            </a:ext>
          </a:extLst>
        </p:spPr>
      </p:pic>
      <p:sp>
        <p:nvSpPr>
          <p:cNvPr id="22" name="Content Placeholder 2"/>
          <p:cNvSpPr>
            <a:spLocks noGrp="1"/>
          </p:cNvSpPr>
          <p:nvPr>
            <p:ph sz="half" idx="1"/>
          </p:nvPr>
        </p:nvSpPr>
        <p:spPr>
          <a:xfrm>
            <a:off x="4748783" y="1753191"/>
            <a:ext cx="2232248" cy="2736304"/>
          </a:xfrm>
          <a:solidFill>
            <a:schemeClr val="bg1"/>
          </a:solidFill>
          <a:ln>
            <a:solidFill>
              <a:schemeClr val="bg1">
                <a:lumMod val="65000"/>
              </a:schemeClr>
            </a:solidFill>
          </a:ln>
        </p:spPr>
        <p:txBody>
          <a:bodyPr/>
          <a:lstStyle/>
          <a:p>
            <a:pPr marL="0" indent="0" algn="ctr">
              <a:buNone/>
            </a:pPr>
            <a:r>
              <a:rPr lang="en-GB" sz="1800" dirty="0" smtClean="0"/>
              <a:t>Checks &amp; Filters</a:t>
            </a:r>
          </a:p>
          <a:p>
            <a:endParaRPr lang="en-GB" sz="1800" dirty="0" smtClean="0"/>
          </a:p>
          <a:p>
            <a:pPr lvl="1"/>
            <a:r>
              <a:rPr lang="en-GB" sz="1100" dirty="0" smtClean="0"/>
              <a:t>Assert</a:t>
            </a:r>
          </a:p>
          <a:p>
            <a:pPr lvl="1"/>
            <a:endParaRPr lang="en-GB" sz="1100" dirty="0"/>
          </a:p>
          <a:p>
            <a:pPr lvl="1"/>
            <a:endParaRPr lang="en-GB" sz="1100" dirty="0" smtClean="0"/>
          </a:p>
          <a:p>
            <a:pPr lvl="1"/>
            <a:r>
              <a:rPr lang="en-GB" sz="1100" dirty="0" smtClean="0"/>
              <a:t>Top</a:t>
            </a:r>
          </a:p>
          <a:p>
            <a:pPr lvl="1"/>
            <a:endParaRPr lang="en-GB" sz="1100" dirty="0" smtClean="0"/>
          </a:p>
          <a:p>
            <a:pPr lvl="1"/>
            <a:endParaRPr lang="en-GB" sz="1100" dirty="0" smtClean="0"/>
          </a:p>
          <a:p>
            <a:pPr lvl="1"/>
            <a:r>
              <a:rPr lang="en-GB" sz="1100" dirty="0" smtClean="0"/>
              <a:t>Filter</a:t>
            </a:r>
          </a:p>
          <a:p>
            <a:pPr lvl="1"/>
            <a:endParaRPr lang="en-GB" sz="1100" dirty="0" smtClean="0"/>
          </a:p>
          <a:p>
            <a:pPr lvl="1"/>
            <a:endParaRPr lang="en-GB" sz="1100" dirty="0"/>
          </a:p>
          <a:p>
            <a:pPr lvl="1"/>
            <a:r>
              <a:rPr lang="en-GB" sz="1100" dirty="0" smtClean="0"/>
              <a:t>Bitmap</a:t>
            </a:r>
            <a:endParaRPr lang="en-GB" sz="1100" dirty="0"/>
          </a:p>
        </p:txBody>
      </p:sp>
      <p:pic>
        <p:nvPicPr>
          <p:cNvPr id="1046" name="Picture 22" descr="Assert operator icon"/>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42148" y="2289486"/>
            <a:ext cx="450843" cy="450845"/>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Top operator icon"/>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42148" y="2876296"/>
            <a:ext cx="450843" cy="450845"/>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Filter (Database Engine) operator ico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056325" y="3473880"/>
            <a:ext cx="438712" cy="438714"/>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Bitmap operator ico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56325" y="4053683"/>
            <a:ext cx="438712" cy="438713"/>
          </a:xfrm>
          <a:prstGeom prst="rect">
            <a:avLst/>
          </a:prstGeom>
          <a:noFill/>
          <a:extLst>
            <a:ext uri="{909E8E84-426E-40DD-AFC4-6F175D3DCCD1}">
              <a14:hiddenFill xmlns:a14="http://schemas.microsoft.com/office/drawing/2010/main">
                <a:solidFill>
                  <a:srgbClr val="FFFFFF"/>
                </a:solidFill>
              </a14:hiddenFill>
            </a:ext>
          </a:extLst>
        </p:spPr>
      </p:pic>
      <p:sp>
        <p:nvSpPr>
          <p:cNvPr id="27" name="Content Placeholder 2"/>
          <p:cNvSpPr>
            <a:spLocks noGrp="1"/>
          </p:cNvSpPr>
          <p:nvPr>
            <p:ph sz="half" idx="1"/>
          </p:nvPr>
        </p:nvSpPr>
        <p:spPr>
          <a:xfrm>
            <a:off x="4748783" y="4483521"/>
            <a:ext cx="2232248" cy="1792950"/>
          </a:xfrm>
          <a:solidFill>
            <a:schemeClr val="bg1">
              <a:lumMod val="85000"/>
            </a:schemeClr>
          </a:solidFill>
          <a:ln>
            <a:solidFill>
              <a:schemeClr val="bg1">
                <a:lumMod val="65000"/>
              </a:schemeClr>
            </a:solidFill>
          </a:ln>
        </p:spPr>
        <p:txBody>
          <a:bodyPr/>
          <a:lstStyle/>
          <a:p>
            <a:pPr marL="0" indent="0" algn="ctr">
              <a:buNone/>
            </a:pPr>
            <a:r>
              <a:rPr lang="en-GB" sz="1800" dirty="0" smtClean="0"/>
              <a:t>Spools</a:t>
            </a:r>
          </a:p>
          <a:p>
            <a:pPr lvl="1"/>
            <a:endParaRPr lang="en-GB" sz="900" dirty="0"/>
          </a:p>
          <a:p>
            <a:pPr lvl="1"/>
            <a:r>
              <a:rPr lang="en-GB" sz="1100" dirty="0" smtClean="0"/>
              <a:t>Lazy</a:t>
            </a:r>
          </a:p>
          <a:p>
            <a:pPr lvl="1"/>
            <a:endParaRPr lang="en-GB" sz="1100" dirty="0"/>
          </a:p>
          <a:p>
            <a:pPr lvl="1"/>
            <a:endParaRPr lang="en-GB" sz="1100" dirty="0" smtClean="0"/>
          </a:p>
          <a:p>
            <a:pPr lvl="1"/>
            <a:endParaRPr lang="en-GB" sz="1100" dirty="0" smtClean="0"/>
          </a:p>
          <a:p>
            <a:pPr lvl="1"/>
            <a:r>
              <a:rPr lang="en-GB" sz="1100" dirty="0" smtClean="0"/>
              <a:t>Eager</a:t>
            </a:r>
          </a:p>
        </p:txBody>
      </p:sp>
      <p:pic>
        <p:nvPicPr>
          <p:cNvPr id="1054" name="Picture 30" descr="Spool operator icon"/>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03399" y="5658032"/>
            <a:ext cx="472402" cy="472404"/>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Spool operator icon"/>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987944" y="4901519"/>
            <a:ext cx="487857" cy="487858"/>
          </a:xfrm>
          <a:prstGeom prst="rect">
            <a:avLst/>
          </a:prstGeom>
          <a:noFill/>
          <a:extLst>
            <a:ext uri="{909E8E84-426E-40DD-AFC4-6F175D3DCCD1}">
              <a14:hiddenFill xmlns:a14="http://schemas.microsoft.com/office/drawing/2010/main">
                <a:solidFill>
                  <a:srgbClr val="FFFFFF"/>
                </a:solidFill>
              </a14:hiddenFill>
            </a:ext>
          </a:extLst>
        </p:spPr>
      </p:pic>
      <p:sp>
        <p:nvSpPr>
          <p:cNvPr id="31" name="Content Placeholder 2"/>
          <p:cNvSpPr>
            <a:spLocks noGrp="1"/>
          </p:cNvSpPr>
          <p:nvPr>
            <p:ph sz="half" idx="1"/>
          </p:nvPr>
        </p:nvSpPr>
        <p:spPr>
          <a:xfrm>
            <a:off x="6981030" y="1749739"/>
            <a:ext cx="1911449" cy="2737156"/>
          </a:xfrm>
          <a:solidFill>
            <a:schemeClr val="bg1">
              <a:lumMod val="85000"/>
            </a:schemeClr>
          </a:solidFill>
          <a:ln>
            <a:solidFill>
              <a:schemeClr val="bg1">
                <a:lumMod val="65000"/>
              </a:schemeClr>
            </a:solidFill>
          </a:ln>
        </p:spPr>
        <p:txBody>
          <a:bodyPr/>
          <a:lstStyle/>
          <a:p>
            <a:pPr marL="0" indent="0" algn="ctr">
              <a:buNone/>
            </a:pPr>
            <a:r>
              <a:rPr lang="en-GB" sz="1400" dirty="0" smtClean="0"/>
              <a:t>The </a:t>
            </a:r>
            <a:r>
              <a:rPr lang="en-GB" sz="1400" b="1" dirty="0" smtClean="0"/>
              <a:t>bad</a:t>
            </a:r>
            <a:r>
              <a:rPr lang="en-GB" sz="1400" dirty="0" smtClean="0"/>
              <a:t> &amp; the </a:t>
            </a:r>
            <a:r>
              <a:rPr lang="en-GB" sz="1400" b="1" dirty="0" smtClean="0"/>
              <a:t>ugly</a:t>
            </a:r>
          </a:p>
          <a:p>
            <a:pPr lvl="1"/>
            <a:endParaRPr lang="en-GB" sz="500" dirty="0" smtClean="0"/>
          </a:p>
          <a:p>
            <a:pPr lvl="1"/>
            <a:endParaRPr lang="en-GB" sz="1100" dirty="0" smtClean="0"/>
          </a:p>
          <a:p>
            <a:pPr lvl="1"/>
            <a:r>
              <a:rPr lang="en-GB" sz="1100" dirty="0" smtClean="0"/>
              <a:t>Sort</a:t>
            </a:r>
          </a:p>
          <a:p>
            <a:pPr lvl="1"/>
            <a:endParaRPr lang="en-GB" sz="1100" dirty="0"/>
          </a:p>
          <a:p>
            <a:pPr lvl="1"/>
            <a:endParaRPr lang="en-GB" sz="1100" dirty="0" smtClean="0"/>
          </a:p>
          <a:p>
            <a:pPr lvl="1"/>
            <a:r>
              <a:rPr lang="en-GB" sz="1100" dirty="0" smtClean="0"/>
              <a:t>RID Lookup</a:t>
            </a:r>
          </a:p>
          <a:p>
            <a:pPr lvl="1"/>
            <a:endParaRPr lang="en-GB" sz="1100" dirty="0" smtClean="0"/>
          </a:p>
          <a:p>
            <a:pPr lvl="1"/>
            <a:endParaRPr lang="en-GB" sz="1100" dirty="0" smtClean="0"/>
          </a:p>
          <a:p>
            <a:pPr lvl="1"/>
            <a:r>
              <a:rPr lang="en-GB" sz="1100" dirty="0" smtClean="0"/>
              <a:t>Key Lookup</a:t>
            </a:r>
          </a:p>
          <a:p>
            <a:pPr lvl="1"/>
            <a:endParaRPr lang="en-GB" sz="1100" dirty="0"/>
          </a:p>
          <a:p>
            <a:pPr lvl="1"/>
            <a:endParaRPr lang="en-GB" sz="1100" dirty="0" smtClean="0"/>
          </a:p>
          <a:p>
            <a:pPr lvl="1"/>
            <a:r>
              <a:rPr lang="en-GB" sz="1100" dirty="0" smtClean="0"/>
              <a:t>No Join Predicate</a:t>
            </a:r>
          </a:p>
        </p:txBody>
      </p:sp>
      <p:pic>
        <p:nvPicPr>
          <p:cNvPr id="1060" name="Picture 36" descr="Sort operator icon"/>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294598" y="2255859"/>
            <a:ext cx="437835" cy="437836"/>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RID lookup operator icon"/>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294598" y="2846905"/>
            <a:ext cx="445923" cy="445924"/>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40" descr="Hash match operator icon"/>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75209" y="3070849"/>
            <a:ext cx="512582" cy="512584"/>
          </a:xfrm>
          <a:prstGeom prst="rect">
            <a:avLst/>
          </a:prstGeom>
          <a:noFill/>
          <a:extLst>
            <a:ext uri="{909E8E84-426E-40DD-AFC4-6F175D3DCCD1}">
              <a14:hiddenFill xmlns:a14="http://schemas.microsoft.com/office/drawing/2010/main">
                <a:solidFill>
                  <a:srgbClr val="FFFFFF"/>
                </a:solidFill>
              </a14:hiddenFill>
            </a:ext>
          </a:extLst>
        </p:spPr>
      </p:pic>
      <p:sp>
        <p:nvSpPr>
          <p:cNvPr id="35" name="Content Placeholder 2"/>
          <p:cNvSpPr>
            <a:spLocks noGrp="1"/>
          </p:cNvSpPr>
          <p:nvPr>
            <p:ph sz="half" idx="1"/>
          </p:nvPr>
        </p:nvSpPr>
        <p:spPr>
          <a:xfrm>
            <a:off x="6982172" y="4483377"/>
            <a:ext cx="1910308" cy="1792950"/>
          </a:xfrm>
          <a:solidFill>
            <a:schemeClr val="bg1"/>
          </a:solidFill>
          <a:ln>
            <a:solidFill>
              <a:schemeClr val="bg1">
                <a:lumMod val="65000"/>
              </a:schemeClr>
            </a:solidFill>
          </a:ln>
        </p:spPr>
        <p:txBody>
          <a:bodyPr/>
          <a:lstStyle/>
          <a:p>
            <a:pPr marL="0" indent="0" algn="ctr">
              <a:buNone/>
            </a:pPr>
            <a:r>
              <a:rPr lang="en-GB" sz="1800" dirty="0" smtClean="0"/>
              <a:t>Parallel </a:t>
            </a:r>
            <a:r>
              <a:rPr lang="en-GB" sz="1800" dirty="0" err="1" smtClean="0"/>
              <a:t>Gubbins</a:t>
            </a:r>
            <a:endParaRPr lang="en-GB" sz="1800" dirty="0" smtClean="0"/>
          </a:p>
          <a:p>
            <a:pPr marL="457200" lvl="1" indent="0">
              <a:buNone/>
            </a:pPr>
            <a:r>
              <a:rPr lang="en-GB" sz="1050" b="1" dirty="0" smtClean="0"/>
              <a:t>Just  FYI really, we’re not looking at this today</a:t>
            </a:r>
          </a:p>
          <a:p>
            <a:pPr lvl="1"/>
            <a:endParaRPr lang="en-GB" sz="900" dirty="0"/>
          </a:p>
          <a:p>
            <a:pPr lvl="1"/>
            <a:r>
              <a:rPr lang="en-GB" sz="1100" dirty="0" smtClean="0"/>
              <a:t>Denotes </a:t>
            </a:r>
            <a:r>
              <a:rPr lang="en-GB" sz="1100" dirty="0" smtClean="0"/>
              <a:t>an operator is being executed in parallel</a:t>
            </a:r>
          </a:p>
          <a:p>
            <a:pPr lvl="1"/>
            <a:endParaRPr lang="en-GB" sz="1100" dirty="0" smtClean="0"/>
          </a:p>
          <a:p>
            <a:pPr marL="457200" lvl="1" indent="0">
              <a:buNone/>
            </a:pPr>
            <a:endParaRPr lang="en-GB" sz="1100" dirty="0" smtClean="0"/>
          </a:p>
        </p:txBody>
      </p:sp>
      <p:pic>
        <p:nvPicPr>
          <p:cNvPr id="1066" name="Picture 42" descr="Parallel process icon"/>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419431" y="5512111"/>
            <a:ext cx="256020" cy="256020"/>
          </a:xfrm>
          <a:prstGeom prst="rect">
            <a:avLst/>
          </a:prstGeom>
          <a:noFill/>
          <a:extLst>
            <a:ext uri="{909E8E84-426E-40DD-AFC4-6F175D3DCCD1}">
              <a14:hiddenFill xmlns:a14="http://schemas.microsoft.com/office/drawing/2010/main">
                <a:solidFill>
                  <a:srgbClr val="FFFFFF"/>
                </a:solidFill>
              </a14:hiddenFill>
            </a:ext>
          </a:extLst>
        </p:spPr>
      </p:pic>
      <p:pic>
        <p:nvPicPr>
          <p:cNvPr id="1069" name="Picture 45" descr="Bookmark lookup operator icon"/>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294598" y="3434046"/>
            <a:ext cx="417918" cy="41792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296035" y="4015841"/>
            <a:ext cx="444504" cy="475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704796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1000"/>
                                        <p:tgtEl>
                                          <p:spTgt spid="3">
                                            <p:txEl>
                                              <p:pRg st="10" end="10"/>
                                            </p:txEl>
                                          </p:spTgt>
                                        </p:tgtEl>
                                      </p:cBhvr>
                                    </p:animEffect>
                                    <p:anim calcmode="lin" valueType="num">
                                      <p:cBhvr>
                                        <p:cTn id="3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031"/>
                                        </p:tgtEl>
                                        <p:attrNameLst>
                                          <p:attrName>style.visibility</p:attrName>
                                        </p:attrNameLst>
                                      </p:cBhvr>
                                      <p:to>
                                        <p:strVal val="visible"/>
                                      </p:to>
                                    </p:set>
                                    <p:animEffect transition="in" filter="fade">
                                      <p:cBhvr>
                                        <p:cTn id="34" dur="1000"/>
                                        <p:tgtEl>
                                          <p:spTgt spid="1031"/>
                                        </p:tgtEl>
                                      </p:cBhvr>
                                    </p:animEffect>
                                    <p:anim calcmode="lin" valueType="num">
                                      <p:cBhvr>
                                        <p:cTn id="35" dur="1000" fill="hold"/>
                                        <p:tgtEl>
                                          <p:spTgt spid="1031"/>
                                        </p:tgtEl>
                                        <p:attrNameLst>
                                          <p:attrName>ppt_x</p:attrName>
                                        </p:attrNameLst>
                                      </p:cBhvr>
                                      <p:tavLst>
                                        <p:tav tm="0">
                                          <p:val>
                                            <p:strVal val="#ppt_x"/>
                                          </p:val>
                                        </p:tav>
                                        <p:tav tm="100000">
                                          <p:val>
                                            <p:strVal val="#ppt_x"/>
                                          </p:val>
                                        </p:tav>
                                      </p:tavLst>
                                    </p:anim>
                                    <p:anim calcmode="lin" valueType="num">
                                      <p:cBhvr>
                                        <p:cTn id="36" dur="1000" fill="hold"/>
                                        <p:tgtEl>
                                          <p:spTgt spid="1031"/>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1029"/>
                                        </p:tgtEl>
                                        <p:attrNameLst>
                                          <p:attrName>style.visibility</p:attrName>
                                        </p:attrNameLst>
                                      </p:cBhvr>
                                      <p:to>
                                        <p:strVal val="visible"/>
                                      </p:to>
                                    </p:set>
                                    <p:animEffect transition="in" filter="fade">
                                      <p:cBhvr>
                                        <p:cTn id="39" dur="1000"/>
                                        <p:tgtEl>
                                          <p:spTgt spid="1029"/>
                                        </p:tgtEl>
                                      </p:cBhvr>
                                    </p:animEffect>
                                    <p:anim calcmode="lin" valueType="num">
                                      <p:cBhvr>
                                        <p:cTn id="40" dur="1000" fill="hold"/>
                                        <p:tgtEl>
                                          <p:spTgt spid="1029"/>
                                        </p:tgtEl>
                                        <p:attrNameLst>
                                          <p:attrName>ppt_x</p:attrName>
                                        </p:attrNameLst>
                                      </p:cBhvr>
                                      <p:tavLst>
                                        <p:tav tm="0">
                                          <p:val>
                                            <p:strVal val="#ppt_x"/>
                                          </p:val>
                                        </p:tav>
                                        <p:tav tm="100000">
                                          <p:val>
                                            <p:strVal val="#ppt_x"/>
                                          </p:val>
                                        </p:tav>
                                      </p:tavLst>
                                    </p:anim>
                                    <p:anim calcmode="lin" valueType="num">
                                      <p:cBhvr>
                                        <p:cTn id="41" dur="1000" fill="hold"/>
                                        <p:tgtEl>
                                          <p:spTgt spid="1029"/>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030"/>
                                        </p:tgtEl>
                                        <p:attrNameLst>
                                          <p:attrName>style.visibility</p:attrName>
                                        </p:attrNameLst>
                                      </p:cBhvr>
                                      <p:to>
                                        <p:strVal val="visible"/>
                                      </p:to>
                                    </p:set>
                                    <p:animEffect transition="in" filter="fade">
                                      <p:cBhvr>
                                        <p:cTn id="44" dur="1000"/>
                                        <p:tgtEl>
                                          <p:spTgt spid="1030"/>
                                        </p:tgtEl>
                                      </p:cBhvr>
                                    </p:animEffect>
                                    <p:anim calcmode="lin" valueType="num">
                                      <p:cBhvr>
                                        <p:cTn id="45" dur="1000" fill="hold"/>
                                        <p:tgtEl>
                                          <p:spTgt spid="1030"/>
                                        </p:tgtEl>
                                        <p:attrNameLst>
                                          <p:attrName>ppt_x</p:attrName>
                                        </p:attrNameLst>
                                      </p:cBhvr>
                                      <p:tavLst>
                                        <p:tav tm="0">
                                          <p:val>
                                            <p:strVal val="#ppt_x"/>
                                          </p:val>
                                        </p:tav>
                                        <p:tav tm="100000">
                                          <p:val>
                                            <p:strVal val="#ppt_x"/>
                                          </p:val>
                                        </p:tav>
                                      </p:tavLst>
                                    </p:anim>
                                    <p:anim calcmode="lin" valueType="num">
                                      <p:cBhvr>
                                        <p:cTn id="46" dur="1000" fill="hold"/>
                                        <p:tgtEl>
                                          <p:spTgt spid="1030"/>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2">
                                            <p:bg/>
                                          </p:spTgt>
                                        </p:tgtEl>
                                        <p:attrNameLst>
                                          <p:attrName>style.visibility</p:attrName>
                                        </p:attrNameLst>
                                      </p:cBhvr>
                                      <p:to>
                                        <p:strVal val="visible"/>
                                      </p:to>
                                    </p:set>
                                    <p:animEffect transition="in" filter="fade">
                                      <p:cBhvr>
                                        <p:cTn id="51" dur="1000"/>
                                        <p:tgtEl>
                                          <p:spTgt spid="12">
                                            <p:bg/>
                                          </p:spTgt>
                                        </p:tgtEl>
                                      </p:cBhvr>
                                    </p:animEffect>
                                    <p:anim calcmode="lin" valueType="num">
                                      <p:cBhvr>
                                        <p:cTn id="52" dur="1000" fill="hold"/>
                                        <p:tgtEl>
                                          <p:spTgt spid="12">
                                            <p:bg/>
                                          </p:spTgt>
                                        </p:tgtEl>
                                        <p:attrNameLst>
                                          <p:attrName>ppt_x</p:attrName>
                                        </p:attrNameLst>
                                      </p:cBhvr>
                                      <p:tavLst>
                                        <p:tav tm="0">
                                          <p:val>
                                            <p:strVal val="#ppt_x"/>
                                          </p:val>
                                        </p:tav>
                                        <p:tav tm="100000">
                                          <p:val>
                                            <p:strVal val="#ppt_x"/>
                                          </p:val>
                                        </p:tav>
                                      </p:tavLst>
                                    </p:anim>
                                    <p:anim calcmode="lin" valueType="num">
                                      <p:cBhvr>
                                        <p:cTn id="53" dur="1000" fill="hold"/>
                                        <p:tgtEl>
                                          <p:spTgt spid="12">
                                            <p:bg/>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2">
                                            <p:txEl>
                                              <p:pRg st="0" end="0"/>
                                            </p:txEl>
                                          </p:spTgt>
                                        </p:tgtEl>
                                        <p:attrNameLst>
                                          <p:attrName>style.visibility</p:attrName>
                                        </p:attrNameLst>
                                      </p:cBhvr>
                                      <p:to>
                                        <p:strVal val="visible"/>
                                      </p:to>
                                    </p:set>
                                    <p:animEffect transition="in" filter="fade">
                                      <p:cBhvr>
                                        <p:cTn id="58" dur="1000"/>
                                        <p:tgtEl>
                                          <p:spTgt spid="12">
                                            <p:txEl>
                                              <p:pRg st="0" end="0"/>
                                            </p:txEl>
                                          </p:spTgt>
                                        </p:tgtEl>
                                      </p:cBhvr>
                                    </p:animEffect>
                                    <p:anim calcmode="lin" valueType="num">
                                      <p:cBhvr>
                                        <p:cTn id="59"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60" dur="1000" fill="hold"/>
                                        <p:tgtEl>
                                          <p:spTgt spid="12">
                                            <p:txEl>
                                              <p:pRg st="0" end="0"/>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2">
                                            <p:txEl>
                                              <p:pRg st="2" end="2"/>
                                            </p:txEl>
                                          </p:spTgt>
                                        </p:tgtEl>
                                        <p:attrNameLst>
                                          <p:attrName>style.visibility</p:attrName>
                                        </p:attrNameLst>
                                      </p:cBhvr>
                                      <p:to>
                                        <p:strVal val="visible"/>
                                      </p:to>
                                    </p:set>
                                    <p:animEffect transition="in" filter="fade">
                                      <p:cBhvr>
                                        <p:cTn id="63" dur="1000"/>
                                        <p:tgtEl>
                                          <p:spTgt spid="12">
                                            <p:txEl>
                                              <p:pRg st="2" end="2"/>
                                            </p:txEl>
                                          </p:spTgt>
                                        </p:tgtEl>
                                      </p:cBhvr>
                                    </p:animEffect>
                                    <p:anim calcmode="lin" valueType="num">
                                      <p:cBhvr>
                                        <p:cTn id="64"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65"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2">
                                            <p:txEl>
                                              <p:pRg st="6" end="6"/>
                                            </p:txEl>
                                          </p:spTgt>
                                        </p:tgtEl>
                                        <p:attrNameLst>
                                          <p:attrName>style.visibility</p:attrName>
                                        </p:attrNameLst>
                                      </p:cBhvr>
                                      <p:to>
                                        <p:strVal val="visible"/>
                                      </p:to>
                                    </p:set>
                                    <p:animEffect transition="in" filter="fade">
                                      <p:cBhvr>
                                        <p:cTn id="68" dur="1000"/>
                                        <p:tgtEl>
                                          <p:spTgt spid="12">
                                            <p:txEl>
                                              <p:pRg st="6" end="6"/>
                                            </p:txEl>
                                          </p:spTgt>
                                        </p:tgtEl>
                                      </p:cBhvr>
                                    </p:animEffect>
                                    <p:anim calcmode="lin" valueType="num">
                                      <p:cBhvr>
                                        <p:cTn id="69"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70" dur="1000" fill="hold"/>
                                        <p:tgtEl>
                                          <p:spTgt spid="12">
                                            <p:txEl>
                                              <p:pRg st="6" end="6"/>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1035"/>
                                        </p:tgtEl>
                                        <p:attrNameLst>
                                          <p:attrName>style.visibility</p:attrName>
                                        </p:attrNameLst>
                                      </p:cBhvr>
                                      <p:to>
                                        <p:strVal val="visible"/>
                                      </p:to>
                                    </p:set>
                                    <p:animEffect transition="in" filter="fade">
                                      <p:cBhvr>
                                        <p:cTn id="73" dur="1000"/>
                                        <p:tgtEl>
                                          <p:spTgt spid="1035"/>
                                        </p:tgtEl>
                                      </p:cBhvr>
                                    </p:animEffect>
                                    <p:anim calcmode="lin" valueType="num">
                                      <p:cBhvr>
                                        <p:cTn id="74" dur="1000" fill="hold"/>
                                        <p:tgtEl>
                                          <p:spTgt spid="1035"/>
                                        </p:tgtEl>
                                        <p:attrNameLst>
                                          <p:attrName>ppt_x</p:attrName>
                                        </p:attrNameLst>
                                      </p:cBhvr>
                                      <p:tavLst>
                                        <p:tav tm="0">
                                          <p:val>
                                            <p:strVal val="#ppt_x"/>
                                          </p:val>
                                        </p:tav>
                                        <p:tav tm="100000">
                                          <p:val>
                                            <p:strVal val="#ppt_x"/>
                                          </p:val>
                                        </p:tav>
                                      </p:tavLst>
                                    </p:anim>
                                    <p:anim calcmode="lin" valueType="num">
                                      <p:cBhvr>
                                        <p:cTn id="75" dur="1000" fill="hold"/>
                                        <p:tgtEl>
                                          <p:spTgt spid="1035"/>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034"/>
                                        </p:tgtEl>
                                        <p:attrNameLst>
                                          <p:attrName>style.visibility</p:attrName>
                                        </p:attrNameLst>
                                      </p:cBhvr>
                                      <p:to>
                                        <p:strVal val="visible"/>
                                      </p:to>
                                    </p:set>
                                    <p:animEffect transition="in" filter="fade">
                                      <p:cBhvr>
                                        <p:cTn id="78" dur="1000"/>
                                        <p:tgtEl>
                                          <p:spTgt spid="1034"/>
                                        </p:tgtEl>
                                      </p:cBhvr>
                                    </p:animEffect>
                                    <p:anim calcmode="lin" valueType="num">
                                      <p:cBhvr>
                                        <p:cTn id="79" dur="1000" fill="hold"/>
                                        <p:tgtEl>
                                          <p:spTgt spid="1034"/>
                                        </p:tgtEl>
                                        <p:attrNameLst>
                                          <p:attrName>ppt_x</p:attrName>
                                        </p:attrNameLst>
                                      </p:cBhvr>
                                      <p:tavLst>
                                        <p:tav tm="0">
                                          <p:val>
                                            <p:strVal val="#ppt_x"/>
                                          </p:val>
                                        </p:tav>
                                        <p:tav tm="100000">
                                          <p:val>
                                            <p:strVal val="#ppt_x"/>
                                          </p:val>
                                        </p:tav>
                                      </p:tavLst>
                                    </p:anim>
                                    <p:anim calcmode="lin" valueType="num">
                                      <p:cBhvr>
                                        <p:cTn id="80" dur="1000" fill="hold"/>
                                        <p:tgtEl>
                                          <p:spTgt spid="1034"/>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15">
                                            <p:bg/>
                                          </p:spTgt>
                                        </p:tgtEl>
                                        <p:attrNameLst>
                                          <p:attrName>style.visibility</p:attrName>
                                        </p:attrNameLst>
                                      </p:cBhvr>
                                      <p:to>
                                        <p:strVal val="visible"/>
                                      </p:to>
                                    </p:set>
                                    <p:animEffect transition="in" filter="fade">
                                      <p:cBhvr>
                                        <p:cTn id="85" dur="1000"/>
                                        <p:tgtEl>
                                          <p:spTgt spid="15">
                                            <p:bg/>
                                          </p:spTgt>
                                        </p:tgtEl>
                                      </p:cBhvr>
                                    </p:animEffect>
                                    <p:anim calcmode="lin" valueType="num">
                                      <p:cBhvr>
                                        <p:cTn id="86" dur="1000" fill="hold"/>
                                        <p:tgtEl>
                                          <p:spTgt spid="15">
                                            <p:bg/>
                                          </p:spTgt>
                                        </p:tgtEl>
                                        <p:attrNameLst>
                                          <p:attrName>ppt_x</p:attrName>
                                        </p:attrNameLst>
                                      </p:cBhvr>
                                      <p:tavLst>
                                        <p:tav tm="0">
                                          <p:val>
                                            <p:strVal val="#ppt_x"/>
                                          </p:val>
                                        </p:tav>
                                        <p:tav tm="100000">
                                          <p:val>
                                            <p:strVal val="#ppt_x"/>
                                          </p:val>
                                        </p:tav>
                                      </p:tavLst>
                                    </p:anim>
                                    <p:anim calcmode="lin" valueType="num">
                                      <p:cBhvr>
                                        <p:cTn id="87" dur="1000" fill="hold"/>
                                        <p:tgtEl>
                                          <p:spTgt spid="15">
                                            <p:bg/>
                                          </p:spTgt>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15">
                                            <p:txEl>
                                              <p:pRg st="0" end="0"/>
                                            </p:txEl>
                                          </p:spTgt>
                                        </p:tgtEl>
                                        <p:attrNameLst>
                                          <p:attrName>style.visibility</p:attrName>
                                        </p:attrNameLst>
                                      </p:cBhvr>
                                      <p:to>
                                        <p:strVal val="visible"/>
                                      </p:to>
                                    </p:set>
                                    <p:animEffect transition="in" filter="fade">
                                      <p:cBhvr>
                                        <p:cTn id="92" dur="1000"/>
                                        <p:tgtEl>
                                          <p:spTgt spid="15">
                                            <p:txEl>
                                              <p:pRg st="0" end="0"/>
                                            </p:txEl>
                                          </p:spTgt>
                                        </p:tgtEl>
                                      </p:cBhvr>
                                    </p:animEffect>
                                    <p:anim calcmode="lin" valueType="num">
                                      <p:cBhvr>
                                        <p:cTn id="93"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94" dur="1000" fill="hold"/>
                                        <p:tgtEl>
                                          <p:spTgt spid="15">
                                            <p:txEl>
                                              <p:pRg st="0" end="0"/>
                                            </p:txEl>
                                          </p:spTgt>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15">
                                            <p:txEl>
                                              <p:pRg st="2" end="2"/>
                                            </p:txEl>
                                          </p:spTgt>
                                        </p:tgtEl>
                                        <p:attrNameLst>
                                          <p:attrName>style.visibility</p:attrName>
                                        </p:attrNameLst>
                                      </p:cBhvr>
                                      <p:to>
                                        <p:strVal val="visible"/>
                                      </p:to>
                                    </p:set>
                                    <p:animEffect transition="in" filter="fade">
                                      <p:cBhvr>
                                        <p:cTn id="97" dur="1000"/>
                                        <p:tgtEl>
                                          <p:spTgt spid="15">
                                            <p:txEl>
                                              <p:pRg st="2" end="2"/>
                                            </p:txEl>
                                          </p:spTgt>
                                        </p:tgtEl>
                                      </p:cBhvr>
                                    </p:animEffect>
                                    <p:anim calcmode="lin" valueType="num">
                                      <p:cBhvr>
                                        <p:cTn id="98"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99" dur="1000" fill="hold"/>
                                        <p:tgtEl>
                                          <p:spTgt spid="15">
                                            <p:txEl>
                                              <p:pRg st="2" end="2"/>
                                            </p:txEl>
                                          </p:spTgt>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15">
                                            <p:txEl>
                                              <p:pRg st="6" end="6"/>
                                            </p:txEl>
                                          </p:spTgt>
                                        </p:tgtEl>
                                        <p:attrNameLst>
                                          <p:attrName>style.visibility</p:attrName>
                                        </p:attrNameLst>
                                      </p:cBhvr>
                                      <p:to>
                                        <p:strVal val="visible"/>
                                      </p:to>
                                    </p:set>
                                    <p:animEffect transition="in" filter="fade">
                                      <p:cBhvr>
                                        <p:cTn id="102" dur="1000"/>
                                        <p:tgtEl>
                                          <p:spTgt spid="15">
                                            <p:txEl>
                                              <p:pRg st="6" end="6"/>
                                            </p:txEl>
                                          </p:spTgt>
                                        </p:tgtEl>
                                      </p:cBhvr>
                                    </p:animEffect>
                                    <p:anim calcmode="lin" valueType="num">
                                      <p:cBhvr>
                                        <p:cTn id="103" dur="1000" fill="hold"/>
                                        <p:tgtEl>
                                          <p:spTgt spid="15">
                                            <p:txEl>
                                              <p:pRg st="6" end="6"/>
                                            </p:txEl>
                                          </p:spTgt>
                                        </p:tgtEl>
                                        <p:attrNameLst>
                                          <p:attrName>ppt_x</p:attrName>
                                        </p:attrNameLst>
                                      </p:cBhvr>
                                      <p:tavLst>
                                        <p:tav tm="0">
                                          <p:val>
                                            <p:strVal val="#ppt_x"/>
                                          </p:val>
                                        </p:tav>
                                        <p:tav tm="100000">
                                          <p:val>
                                            <p:strVal val="#ppt_x"/>
                                          </p:val>
                                        </p:tav>
                                      </p:tavLst>
                                    </p:anim>
                                    <p:anim calcmode="lin" valueType="num">
                                      <p:cBhvr>
                                        <p:cTn id="104" dur="1000" fill="hold"/>
                                        <p:tgtEl>
                                          <p:spTgt spid="15">
                                            <p:txEl>
                                              <p:pRg st="6" end="6"/>
                                            </p:txEl>
                                          </p:spTgt>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15">
                                            <p:txEl>
                                              <p:pRg st="10" end="10"/>
                                            </p:txEl>
                                          </p:spTgt>
                                        </p:tgtEl>
                                        <p:attrNameLst>
                                          <p:attrName>style.visibility</p:attrName>
                                        </p:attrNameLst>
                                      </p:cBhvr>
                                      <p:to>
                                        <p:strVal val="visible"/>
                                      </p:to>
                                    </p:set>
                                    <p:animEffect transition="in" filter="fade">
                                      <p:cBhvr>
                                        <p:cTn id="107" dur="1000"/>
                                        <p:tgtEl>
                                          <p:spTgt spid="15">
                                            <p:txEl>
                                              <p:pRg st="10" end="10"/>
                                            </p:txEl>
                                          </p:spTgt>
                                        </p:tgtEl>
                                      </p:cBhvr>
                                    </p:animEffect>
                                    <p:anim calcmode="lin" valueType="num">
                                      <p:cBhvr>
                                        <p:cTn id="108" dur="1000" fill="hold"/>
                                        <p:tgtEl>
                                          <p:spTgt spid="15">
                                            <p:txEl>
                                              <p:pRg st="10" end="10"/>
                                            </p:txEl>
                                          </p:spTgt>
                                        </p:tgtEl>
                                        <p:attrNameLst>
                                          <p:attrName>ppt_x</p:attrName>
                                        </p:attrNameLst>
                                      </p:cBhvr>
                                      <p:tavLst>
                                        <p:tav tm="0">
                                          <p:val>
                                            <p:strVal val="#ppt_x"/>
                                          </p:val>
                                        </p:tav>
                                        <p:tav tm="100000">
                                          <p:val>
                                            <p:strVal val="#ppt_x"/>
                                          </p:val>
                                        </p:tav>
                                      </p:tavLst>
                                    </p:anim>
                                    <p:anim calcmode="lin" valueType="num">
                                      <p:cBhvr>
                                        <p:cTn id="109" dur="1000" fill="hold"/>
                                        <p:tgtEl>
                                          <p:spTgt spid="15">
                                            <p:txEl>
                                              <p:pRg st="10" end="10"/>
                                            </p:txEl>
                                          </p:spTgt>
                                        </p:tgtEl>
                                        <p:attrNameLst>
                                          <p:attrName>ppt_y</p:attrName>
                                        </p:attrNameLst>
                                      </p:cBhvr>
                                      <p:tavLst>
                                        <p:tav tm="0">
                                          <p:val>
                                            <p:strVal val="#ppt_y+.1"/>
                                          </p:val>
                                        </p:tav>
                                        <p:tav tm="100000">
                                          <p:val>
                                            <p:strVal val="#ppt_y"/>
                                          </p:val>
                                        </p:tav>
                                      </p:tavLst>
                                    </p:anim>
                                  </p:childTnLst>
                                </p:cTn>
                              </p:par>
                              <p:par>
                                <p:cTn id="110" presetID="42" presetClass="entr" presetSubtype="0" fill="hold" nodeType="withEffect">
                                  <p:stCondLst>
                                    <p:cond delay="0"/>
                                  </p:stCondLst>
                                  <p:childTnLst>
                                    <p:set>
                                      <p:cBhvr>
                                        <p:cTn id="111" dur="1" fill="hold">
                                          <p:stCondLst>
                                            <p:cond delay="0"/>
                                          </p:stCondLst>
                                        </p:cTn>
                                        <p:tgtEl>
                                          <p:spTgt spid="1040"/>
                                        </p:tgtEl>
                                        <p:attrNameLst>
                                          <p:attrName>style.visibility</p:attrName>
                                        </p:attrNameLst>
                                      </p:cBhvr>
                                      <p:to>
                                        <p:strVal val="visible"/>
                                      </p:to>
                                    </p:set>
                                    <p:animEffect transition="in" filter="fade">
                                      <p:cBhvr>
                                        <p:cTn id="112" dur="1000"/>
                                        <p:tgtEl>
                                          <p:spTgt spid="1040"/>
                                        </p:tgtEl>
                                      </p:cBhvr>
                                    </p:animEffect>
                                    <p:anim calcmode="lin" valueType="num">
                                      <p:cBhvr>
                                        <p:cTn id="113" dur="1000" fill="hold"/>
                                        <p:tgtEl>
                                          <p:spTgt spid="1040"/>
                                        </p:tgtEl>
                                        <p:attrNameLst>
                                          <p:attrName>ppt_x</p:attrName>
                                        </p:attrNameLst>
                                      </p:cBhvr>
                                      <p:tavLst>
                                        <p:tav tm="0">
                                          <p:val>
                                            <p:strVal val="#ppt_x"/>
                                          </p:val>
                                        </p:tav>
                                        <p:tav tm="100000">
                                          <p:val>
                                            <p:strVal val="#ppt_x"/>
                                          </p:val>
                                        </p:tav>
                                      </p:tavLst>
                                    </p:anim>
                                    <p:anim calcmode="lin" valueType="num">
                                      <p:cBhvr>
                                        <p:cTn id="114" dur="1000" fill="hold"/>
                                        <p:tgtEl>
                                          <p:spTgt spid="1040"/>
                                        </p:tgtEl>
                                        <p:attrNameLst>
                                          <p:attrName>ppt_y</p:attrName>
                                        </p:attrNameLst>
                                      </p:cBhvr>
                                      <p:tavLst>
                                        <p:tav tm="0">
                                          <p:val>
                                            <p:strVal val="#ppt_y+.1"/>
                                          </p:val>
                                        </p:tav>
                                        <p:tav tm="100000">
                                          <p:val>
                                            <p:strVal val="#ppt_y"/>
                                          </p:val>
                                        </p:tav>
                                      </p:tavLst>
                                    </p:anim>
                                  </p:childTnLst>
                                </p:cTn>
                              </p:par>
                              <p:par>
                                <p:cTn id="115" presetID="42" presetClass="entr" presetSubtype="0" fill="hold" nodeType="withEffect">
                                  <p:stCondLst>
                                    <p:cond delay="0"/>
                                  </p:stCondLst>
                                  <p:childTnLst>
                                    <p:set>
                                      <p:cBhvr>
                                        <p:cTn id="116" dur="1" fill="hold">
                                          <p:stCondLst>
                                            <p:cond delay="0"/>
                                          </p:stCondLst>
                                        </p:cTn>
                                        <p:tgtEl>
                                          <p:spTgt spid="1064"/>
                                        </p:tgtEl>
                                        <p:attrNameLst>
                                          <p:attrName>style.visibility</p:attrName>
                                        </p:attrNameLst>
                                      </p:cBhvr>
                                      <p:to>
                                        <p:strVal val="visible"/>
                                      </p:to>
                                    </p:set>
                                    <p:animEffect transition="in" filter="fade">
                                      <p:cBhvr>
                                        <p:cTn id="117" dur="1000"/>
                                        <p:tgtEl>
                                          <p:spTgt spid="1064"/>
                                        </p:tgtEl>
                                      </p:cBhvr>
                                    </p:animEffect>
                                    <p:anim calcmode="lin" valueType="num">
                                      <p:cBhvr>
                                        <p:cTn id="118" dur="1000" fill="hold"/>
                                        <p:tgtEl>
                                          <p:spTgt spid="1064"/>
                                        </p:tgtEl>
                                        <p:attrNameLst>
                                          <p:attrName>ppt_x</p:attrName>
                                        </p:attrNameLst>
                                      </p:cBhvr>
                                      <p:tavLst>
                                        <p:tav tm="0">
                                          <p:val>
                                            <p:strVal val="#ppt_x"/>
                                          </p:val>
                                        </p:tav>
                                        <p:tav tm="100000">
                                          <p:val>
                                            <p:strVal val="#ppt_x"/>
                                          </p:val>
                                        </p:tav>
                                      </p:tavLst>
                                    </p:anim>
                                    <p:anim calcmode="lin" valueType="num">
                                      <p:cBhvr>
                                        <p:cTn id="119" dur="1000" fill="hold"/>
                                        <p:tgtEl>
                                          <p:spTgt spid="1064"/>
                                        </p:tgtEl>
                                        <p:attrNameLst>
                                          <p:attrName>ppt_y</p:attrName>
                                        </p:attrNameLst>
                                      </p:cBhvr>
                                      <p:tavLst>
                                        <p:tav tm="0">
                                          <p:val>
                                            <p:strVal val="#ppt_y+.1"/>
                                          </p:val>
                                        </p:tav>
                                        <p:tav tm="100000">
                                          <p:val>
                                            <p:strVal val="#ppt_y"/>
                                          </p:val>
                                        </p:tav>
                                      </p:tavLst>
                                    </p:anim>
                                  </p:childTnLst>
                                </p:cTn>
                              </p:par>
                              <p:par>
                                <p:cTn id="120" presetID="42" presetClass="entr" presetSubtype="0" fill="hold" nodeType="withEffect">
                                  <p:stCondLst>
                                    <p:cond delay="0"/>
                                  </p:stCondLst>
                                  <p:childTnLst>
                                    <p:set>
                                      <p:cBhvr>
                                        <p:cTn id="121" dur="1" fill="hold">
                                          <p:stCondLst>
                                            <p:cond delay="0"/>
                                          </p:stCondLst>
                                        </p:cTn>
                                        <p:tgtEl>
                                          <p:spTgt spid="1038"/>
                                        </p:tgtEl>
                                        <p:attrNameLst>
                                          <p:attrName>style.visibility</p:attrName>
                                        </p:attrNameLst>
                                      </p:cBhvr>
                                      <p:to>
                                        <p:strVal val="visible"/>
                                      </p:to>
                                    </p:set>
                                    <p:animEffect transition="in" filter="fade">
                                      <p:cBhvr>
                                        <p:cTn id="122" dur="1000"/>
                                        <p:tgtEl>
                                          <p:spTgt spid="1038"/>
                                        </p:tgtEl>
                                      </p:cBhvr>
                                    </p:animEffect>
                                    <p:anim calcmode="lin" valueType="num">
                                      <p:cBhvr>
                                        <p:cTn id="123" dur="1000" fill="hold"/>
                                        <p:tgtEl>
                                          <p:spTgt spid="1038"/>
                                        </p:tgtEl>
                                        <p:attrNameLst>
                                          <p:attrName>ppt_x</p:attrName>
                                        </p:attrNameLst>
                                      </p:cBhvr>
                                      <p:tavLst>
                                        <p:tav tm="0">
                                          <p:val>
                                            <p:strVal val="#ppt_x"/>
                                          </p:val>
                                        </p:tav>
                                        <p:tav tm="100000">
                                          <p:val>
                                            <p:strVal val="#ppt_x"/>
                                          </p:val>
                                        </p:tav>
                                      </p:tavLst>
                                    </p:anim>
                                    <p:anim calcmode="lin" valueType="num">
                                      <p:cBhvr>
                                        <p:cTn id="124" dur="1000" fill="hold"/>
                                        <p:tgtEl>
                                          <p:spTgt spid="1038"/>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grpId="0" nodeType="clickEffect">
                                  <p:stCondLst>
                                    <p:cond delay="0"/>
                                  </p:stCondLst>
                                  <p:childTnLst>
                                    <p:set>
                                      <p:cBhvr>
                                        <p:cTn id="128" dur="1" fill="hold">
                                          <p:stCondLst>
                                            <p:cond delay="0"/>
                                          </p:stCondLst>
                                        </p:cTn>
                                        <p:tgtEl>
                                          <p:spTgt spid="19">
                                            <p:bg/>
                                          </p:spTgt>
                                        </p:tgtEl>
                                        <p:attrNameLst>
                                          <p:attrName>style.visibility</p:attrName>
                                        </p:attrNameLst>
                                      </p:cBhvr>
                                      <p:to>
                                        <p:strVal val="visible"/>
                                      </p:to>
                                    </p:set>
                                    <p:animEffect transition="in" filter="fade">
                                      <p:cBhvr>
                                        <p:cTn id="129" dur="1000"/>
                                        <p:tgtEl>
                                          <p:spTgt spid="19">
                                            <p:bg/>
                                          </p:spTgt>
                                        </p:tgtEl>
                                      </p:cBhvr>
                                    </p:animEffect>
                                    <p:anim calcmode="lin" valueType="num">
                                      <p:cBhvr>
                                        <p:cTn id="130" dur="1000" fill="hold"/>
                                        <p:tgtEl>
                                          <p:spTgt spid="19">
                                            <p:bg/>
                                          </p:spTgt>
                                        </p:tgtEl>
                                        <p:attrNameLst>
                                          <p:attrName>ppt_x</p:attrName>
                                        </p:attrNameLst>
                                      </p:cBhvr>
                                      <p:tavLst>
                                        <p:tav tm="0">
                                          <p:val>
                                            <p:strVal val="#ppt_x"/>
                                          </p:val>
                                        </p:tav>
                                        <p:tav tm="100000">
                                          <p:val>
                                            <p:strVal val="#ppt_x"/>
                                          </p:val>
                                        </p:tav>
                                      </p:tavLst>
                                    </p:anim>
                                    <p:anim calcmode="lin" valueType="num">
                                      <p:cBhvr>
                                        <p:cTn id="131" dur="1000" fill="hold"/>
                                        <p:tgtEl>
                                          <p:spTgt spid="19">
                                            <p:bg/>
                                          </p:spTgt>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42" presetClass="entr" presetSubtype="0" fill="hold" grpId="0" nodeType="clickEffect">
                                  <p:stCondLst>
                                    <p:cond delay="0"/>
                                  </p:stCondLst>
                                  <p:childTnLst>
                                    <p:set>
                                      <p:cBhvr>
                                        <p:cTn id="135" dur="1" fill="hold">
                                          <p:stCondLst>
                                            <p:cond delay="0"/>
                                          </p:stCondLst>
                                        </p:cTn>
                                        <p:tgtEl>
                                          <p:spTgt spid="19">
                                            <p:txEl>
                                              <p:pRg st="0" end="0"/>
                                            </p:txEl>
                                          </p:spTgt>
                                        </p:tgtEl>
                                        <p:attrNameLst>
                                          <p:attrName>style.visibility</p:attrName>
                                        </p:attrNameLst>
                                      </p:cBhvr>
                                      <p:to>
                                        <p:strVal val="visible"/>
                                      </p:to>
                                    </p:set>
                                    <p:animEffect transition="in" filter="fade">
                                      <p:cBhvr>
                                        <p:cTn id="136" dur="1000"/>
                                        <p:tgtEl>
                                          <p:spTgt spid="19">
                                            <p:txEl>
                                              <p:pRg st="0" end="0"/>
                                            </p:txEl>
                                          </p:spTgt>
                                        </p:tgtEl>
                                      </p:cBhvr>
                                    </p:animEffect>
                                    <p:anim calcmode="lin" valueType="num">
                                      <p:cBhvr>
                                        <p:cTn id="137"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138" dur="1000" fill="hold"/>
                                        <p:tgtEl>
                                          <p:spTgt spid="19">
                                            <p:txEl>
                                              <p:pRg st="0" end="0"/>
                                            </p:txEl>
                                          </p:spTgt>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9">
                                            <p:txEl>
                                              <p:pRg st="2" end="2"/>
                                            </p:txEl>
                                          </p:spTgt>
                                        </p:tgtEl>
                                        <p:attrNameLst>
                                          <p:attrName>style.visibility</p:attrName>
                                        </p:attrNameLst>
                                      </p:cBhvr>
                                      <p:to>
                                        <p:strVal val="visible"/>
                                      </p:to>
                                    </p:set>
                                    <p:animEffect transition="in" filter="fade">
                                      <p:cBhvr>
                                        <p:cTn id="141" dur="1000"/>
                                        <p:tgtEl>
                                          <p:spTgt spid="19">
                                            <p:txEl>
                                              <p:pRg st="2" end="2"/>
                                            </p:txEl>
                                          </p:spTgt>
                                        </p:tgtEl>
                                      </p:cBhvr>
                                    </p:animEffect>
                                    <p:anim calcmode="lin" valueType="num">
                                      <p:cBhvr>
                                        <p:cTn id="142"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143" dur="1000" fill="hold"/>
                                        <p:tgtEl>
                                          <p:spTgt spid="19">
                                            <p:txEl>
                                              <p:pRg st="2" end="2"/>
                                            </p:txEl>
                                          </p:spTgt>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19">
                                            <p:txEl>
                                              <p:pRg st="6" end="6"/>
                                            </p:txEl>
                                          </p:spTgt>
                                        </p:tgtEl>
                                        <p:attrNameLst>
                                          <p:attrName>style.visibility</p:attrName>
                                        </p:attrNameLst>
                                      </p:cBhvr>
                                      <p:to>
                                        <p:strVal val="visible"/>
                                      </p:to>
                                    </p:set>
                                    <p:animEffect transition="in" filter="fade">
                                      <p:cBhvr>
                                        <p:cTn id="146" dur="1000"/>
                                        <p:tgtEl>
                                          <p:spTgt spid="19">
                                            <p:txEl>
                                              <p:pRg st="6" end="6"/>
                                            </p:txEl>
                                          </p:spTgt>
                                        </p:tgtEl>
                                      </p:cBhvr>
                                    </p:animEffect>
                                    <p:anim calcmode="lin" valueType="num">
                                      <p:cBhvr>
                                        <p:cTn id="147" dur="1000" fill="hold"/>
                                        <p:tgtEl>
                                          <p:spTgt spid="19">
                                            <p:txEl>
                                              <p:pRg st="6" end="6"/>
                                            </p:txEl>
                                          </p:spTgt>
                                        </p:tgtEl>
                                        <p:attrNameLst>
                                          <p:attrName>ppt_x</p:attrName>
                                        </p:attrNameLst>
                                      </p:cBhvr>
                                      <p:tavLst>
                                        <p:tav tm="0">
                                          <p:val>
                                            <p:strVal val="#ppt_x"/>
                                          </p:val>
                                        </p:tav>
                                        <p:tav tm="100000">
                                          <p:val>
                                            <p:strVal val="#ppt_x"/>
                                          </p:val>
                                        </p:tav>
                                      </p:tavLst>
                                    </p:anim>
                                    <p:anim calcmode="lin" valueType="num">
                                      <p:cBhvr>
                                        <p:cTn id="148" dur="1000" fill="hold"/>
                                        <p:tgtEl>
                                          <p:spTgt spid="19">
                                            <p:txEl>
                                              <p:pRg st="6" end="6"/>
                                            </p:txEl>
                                          </p:spTgt>
                                        </p:tgtEl>
                                        <p:attrNameLst>
                                          <p:attrName>ppt_y</p:attrName>
                                        </p:attrNameLst>
                                      </p:cBhvr>
                                      <p:tavLst>
                                        <p:tav tm="0">
                                          <p:val>
                                            <p:strVal val="#ppt_y+.1"/>
                                          </p:val>
                                        </p:tav>
                                        <p:tav tm="100000">
                                          <p:val>
                                            <p:strVal val="#ppt_y"/>
                                          </p:val>
                                        </p:tav>
                                      </p:tavLst>
                                    </p:anim>
                                  </p:childTnLst>
                                </p:cTn>
                              </p:par>
                              <p:par>
                                <p:cTn id="149" presetID="42" presetClass="entr" presetSubtype="0" fill="hold" nodeType="withEffect">
                                  <p:stCondLst>
                                    <p:cond delay="0"/>
                                  </p:stCondLst>
                                  <p:childTnLst>
                                    <p:set>
                                      <p:cBhvr>
                                        <p:cTn id="150" dur="1" fill="hold">
                                          <p:stCondLst>
                                            <p:cond delay="0"/>
                                          </p:stCondLst>
                                        </p:cTn>
                                        <p:tgtEl>
                                          <p:spTgt spid="1042"/>
                                        </p:tgtEl>
                                        <p:attrNameLst>
                                          <p:attrName>style.visibility</p:attrName>
                                        </p:attrNameLst>
                                      </p:cBhvr>
                                      <p:to>
                                        <p:strVal val="visible"/>
                                      </p:to>
                                    </p:set>
                                    <p:animEffect transition="in" filter="fade">
                                      <p:cBhvr>
                                        <p:cTn id="151" dur="1000"/>
                                        <p:tgtEl>
                                          <p:spTgt spid="1042"/>
                                        </p:tgtEl>
                                      </p:cBhvr>
                                    </p:animEffect>
                                    <p:anim calcmode="lin" valueType="num">
                                      <p:cBhvr>
                                        <p:cTn id="152" dur="1000" fill="hold"/>
                                        <p:tgtEl>
                                          <p:spTgt spid="1042"/>
                                        </p:tgtEl>
                                        <p:attrNameLst>
                                          <p:attrName>ppt_x</p:attrName>
                                        </p:attrNameLst>
                                      </p:cBhvr>
                                      <p:tavLst>
                                        <p:tav tm="0">
                                          <p:val>
                                            <p:strVal val="#ppt_x"/>
                                          </p:val>
                                        </p:tav>
                                        <p:tav tm="100000">
                                          <p:val>
                                            <p:strVal val="#ppt_x"/>
                                          </p:val>
                                        </p:tav>
                                      </p:tavLst>
                                    </p:anim>
                                    <p:anim calcmode="lin" valueType="num">
                                      <p:cBhvr>
                                        <p:cTn id="153" dur="1000" fill="hold"/>
                                        <p:tgtEl>
                                          <p:spTgt spid="1042"/>
                                        </p:tgtEl>
                                        <p:attrNameLst>
                                          <p:attrName>ppt_y</p:attrName>
                                        </p:attrNameLst>
                                      </p:cBhvr>
                                      <p:tavLst>
                                        <p:tav tm="0">
                                          <p:val>
                                            <p:strVal val="#ppt_y+.1"/>
                                          </p:val>
                                        </p:tav>
                                        <p:tav tm="100000">
                                          <p:val>
                                            <p:strVal val="#ppt_y"/>
                                          </p:val>
                                        </p:tav>
                                      </p:tavLst>
                                    </p:anim>
                                  </p:childTnLst>
                                </p:cTn>
                              </p:par>
                              <p:par>
                                <p:cTn id="154" presetID="42" presetClass="entr" presetSubtype="0" fill="hold" nodeType="withEffect">
                                  <p:stCondLst>
                                    <p:cond delay="0"/>
                                  </p:stCondLst>
                                  <p:childTnLst>
                                    <p:set>
                                      <p:cBhvr>
                                        <p:cTn id="155" dur="1" fill="hold">
                                          <p:stCondLst>
                                            <p:cond delay="0"/>
                                          </p:stCondLst>
                                        </p:cTn>
                                        <p:tgtEl>
                                          <p:spTgt spid="1044"/>
                                        </p:tgtEl>
                                        <p:attrNameLst>
                                          <p:attrName>style.visibility</p:attrName>
                                        </p:attrNameLst>
                                      </p:cBhvr>
                                      <p:to>
                                        <p:strVal val="visible"/>
                                      </p:to>
                                    </p:set>
                                    <p:animEffect transition="in" filter="fade">
                                      <p:cBhvr>
                                        <p:cTn id="156" dur="1000"/>
                                        <p:tgtEl>
                                          <p:spTgt spid="1044"/>
                                        </p:tgtEl>
                                      </p:cBhvr>
                                    </p:animEffect>
                                    <p:anim calcmode="lin" valueType="num">
                                      <p:cBhvr>
                                        <p:cTn id="157" dur="1000" fill="hold"/>
                                        <p:tgtEl>
                                          <p:spTgt spid="1044"/>
                                        </p:tgtEl>
                                        <p:attrNameLst>
                                          <p:attrName>ppt_x</p:attrName>
                                        </p:attrNameLst>
                                      </p:cBhvr>
                                      <p:tavLst>
                                        <p:tav tm="0">
                                          <p:val>
                                            <p:strVal val="#ppt_x"/>
                                          </p:val>
                                        </p:tav>
                                        <p:tav tm="100000">
                                          <p:val>
                                            <p:strVal val="#ppt_x"/>
                                          </p:val>
                                        </p:tav>
                                      </p:tavLst>
                                    </p:anim>
                                    <p:anim calcmode="lin" valueType="num">
                                      <p:cBhvr>
                                        <p:cTn id="158" dur="1000" fill="hold"/>
                                        <p:tgtEl>
                                          <p:spTgt spid="1044"/>
                                        </p:tgtEl>
                                        <p:attrNameLst>
                                          <p:attrName>ppt_y</p:attrName>
                                        </p:attrNameLst>
                                      </p:cBhvr>
                                      <p:tavLst>
                                        <p:tav tm="0">
                                          <p:val>
                                            <p:strVal val="#ppt_y+.1"/>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42" presetClass="entr" presetSubtype="0" fill="hold" grpId="0" nodeType="clickEffect">
                                  <p:stCondLst>
                                    <p:cond delay="0"/>
                                  </p:stCondLst>
                                  <p:childTnLst>
                                    <p:set>
                                      <p:cBhvr>
                                        <p:cTn id="162" dur="1" fill="hold">
                                          <p:stCondLst>
                                            <p:cond delay="0"/>
                                          </p:stCondLst>
                                        </p:cTn>
                                        <p:tgtEl>
                                          <p:spTgt spid="22">
                                            <p:bg/>
                                          </p:spTgt>
                                        </p:tgtEl>
                                        <p:attrNameLst>
                                          <p:attrName>style.visibility</p:attrName>
                                        </p:attrNameLst>
                                      </p:cBhvr>
                                      <p:to>
                                        <p:strVal val="visible"/>
                                      </p:to>
                                    </p:set>
                                    <p:animEffect transition="in" filter="fade">
                                      <p:cBhvr>
                                        <p:cTn id="163" dur="1000"/>
                                        <p:tgtEl>
                                          <p:spTgt spid="22">
                                            <p:bg/>
                                          </p:spTgt>
                                        </p:tgtEl>
                                      </p:cBhvr>
                                    </p:animEffect>
                                    <p:anim calcmode="lin" valueType="num">
                                      <p:cBhvr>
                                        <p:cTn id="164" dur="1000" fill="hold"/>
                                        <p:tgtEl>
                                          <p:spTgt spid="22">
                                            <p:bg/>
                                          </p:spTgt>
                                        </p:tgtEl>
                                        <p:attrNameLst>
                                          <p:attrName>ppt_x</p:attrName>
                                        </p:attrNameLst>
                                      </p:cBhvr>
                                      <p:tavLst>
                                        <p:tav tm="0">
                                          <p:val>
                                            <p:strVal val="#ppt_x"/>
                                          </p:val>
                                        </p:tav>
                                        <p:tav tm="100000">
                                          <p:val>
                                            <p:strVal val="#ppt_x"/>
                                          </p:val>
                                        </p:tav>
                                      </p:tavLst>
                                    </p:anim>
                                    <p:anim calcmode="lin" valueType="num">
                                      <p:cBhvr>
                                        <p:cTn id="165" dur="1000" fill="hold"/>
                                        <p:tgtEl>
                                          <p:spTgt spid="22">
                                            <p:bg/>
                                          </p:spTgt>
                                        </p:tgtEl>
                                        <p:attrNameLst>
                                          <p:attrName>ppt_y</p:attrName>
                                        </p:attrNameLst>
                                      </p:cBhvr>
                                      <p:tavLst>
                                        <p:tav tm="0">
                                          <p:val>
                                            <p:strVal val="#ppt_y+.1"/>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42" presetClass="entr" presetSubtype="0" fill="hold" grpId="0" nodeType="clickEffect">
                                  <p:stCondLst>
                                    <p:cond delay="0"/>
                                  </p:stCondLst>
                                  <p:childTnLst>
                                    <p:set>
                                      <p:cBhvr>
                                        <p:cTn id="169" dur="1" fill="hold">
                                          <p:stCondLst>
                                            <p:cond delay="0"/>
                                          </p:stCondLst>
                                        </p:cTn>
                                        <p:tgtEl>
                                          <p:spTgt spid="22">
                                            <p:txEl>
                                              <p:pRg st="0" end="0"/>
                                            </p:txEl>
                                          </p:spTgt>
                                        </p:tgtEl>
                                        <p:attrNameLst>
                                          <p:attrName>style.visibility</p:attrName>
                                        </p:attrNameLst>
                                      </p:cBhvr>
                                      <p:to>
                                        <p:strVal val="visible"/>
                                      </p:to>
                                    </p:set>
                                    <p:animEffect transition="in" filter="fade">
                                      <p:cBhvr>
                                        <p:cTn id="170" dur="1000"/>
                                        <p:tgtEl>
                                          <p:spTgt spid="22">
                                            <p:txEl>
                                              <p:pRg st="0" end="0"/>
                                            </p:txEl>
                                          </p:spTgt>
                                        </p:tgtEl>
                                      </p:cBhvr>
                                    </p:animEffect>
                                    <p:anim calcmode="lin" valueType="num">
                                      <p:cBhvr>
                                        <p:cTn id="171"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172" dur="1000" fill="hold"/>
                                        <p:tgtEl>
                                          <p:spTgt spid="22">
                                            <p:txEl>
                                              <p:pRg st="0" end="0"/>
                                            </p:txEl>
                                          </p:spTgt>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22">
                                            <p:txEl>
                                              <p:pRg st="2" end="2"/>
                                            </p:txEl>
                                          </p:spTgt>
                                        </p:tgtEl>
                                        <p:attrNameLst>
                                          <p:attrName>style.visibility</p:attrName>
                                        </p:attrNameLst>
                                      </p:cBhvr>
                                      <p:to>
                                        <p:strVal val="visible"/>
                                      </p:to>
                                    </p:set>
                                    <p:animEffect transition="in" filter="fade">
                                      <p:cBhvr>
                                        <p:cTn id="175" dur="1000"/>
                                        <p:tgtEl>
                                          <p:spTgt spid="22">
                                            <p:txEl>
                                              <p:pRg st="2" end="2"/>
                                            </p:txEl>
                                          </p:spTgt>
                                        </p:tgtEl>
                                      </p:cBhvr>
                                    </p:animEffect>
                                    <p:anim calcmode="lin" valueType="num">
                                      <p:cBhvr>
                                        <p:cTn id="176"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177" dur="1000" fill="hold"/>
                                        <p:tgtEl>
                                          <p:spTgt spid="22">
                                            <p:txEl>
                                              <p:pRg st="2" end="2"/>
                                            </p:txEl>
                                          </p:spTgt>
                                        </p:tgtEl>
                                        <p:attrNameLst>
                                          <p:attrName>ppt_y</p:attrName>
                                        </p:attrNameLst>
                                      </p:cBhvr>
                                      <p:tavLst>
                                        <p:tav tm="0">
                                          <p:val>
                                            <p:strVal val="#ppt_y+.1"/>
                                          </p:val>
                                        </p:tav>
                                        <p:tav tm="100000">
                                          <p:val>
                                            <p:strVal val="#ppt_y"/>
                                          </p:val>
                                        </p:tav>
                                      </p:tavLst>
                                    </p:anim>
                                  </p:childTnLst>
                                </p:cTn>
                              </p:par>
                              <p:par>
                                <p:cTn id="178" presetID="42" presetClass="entr" presetSubtype="0" fill="hold" grpId="0" nodeType="withEffect">
                                  <p:stCondLst>
                                    <p:cond delay="0"/>
                                  </p:stCondLst>
                                  <p:childTnLst>
                                    <p:set>
                                      <p:cBhvr>
                                        <p:cTn id="179" dur="1" fill="hold">
                                          <p:stCondLst>
                                            <p:cond delay="0"/>
                                          </p:stCondLst>
                                        </p:cTn>
                                        <p:tgtEl>
                                          <p:spTgt spid="22">
                                            <p:txEl>
                                              <p:pRg st="5" end="5"/>
                                            </p:txEl>
                                          </p:spTgt>
                                        </p:tgtEl>
                                        <p:attrNameLst>
                                          <p:attrName>style.visibility</p:attrName>
                                        </p:attrNameLst>
                                      </p:cBhvr>
                                      <p:to>
                                        <p:strVal val="visible"/>
                                      </p:to>
                                    </p:set>
                                    <p:animEffect transition="in" filter="fade">
                                      <p:cBhvr>
                                        <p:cTn id="180" dur="1000"/>
                                        <p:tgtEl>
                                          <p:spTgt spid="22">
                                            <p:txEl>
                                              <p:pRg st="5" end="5"/>
                                            </p:txEl>
                                          </p:spTgt>
                                        </p:tgtEl>
                                      </p:cBhvr>
                                    </p:animEffect>
                                    <p:anim calcmode="lin" valueType="num">
                                      <p:cBhvr>
                                        <p:cTn id="181" dur="10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182" dur="1000" fill="hold"/>
                                        <p:tgtEl>
                                          <p:spTgt spid="22">
                                            <p:txEl>
                                              <p:pRg st="5" end="5"/>
                                            </p:txEl>
                                          </p:spTgt>
                                        </p:tgtEl>
                                        <p:attrNameLst>
                                          <p:attrName>ppt_y</p:attrName>
                                        </p:attrNameLst>
                                      </p:cBhvr>
                                      <p:tavLst>
                                        <p:tav tm="0">
                                          <p:val>
                                            <p:strVal val="#ppt_y+.1"/>
                                          </p:val>
                                        </p:tav>
                                        <p:tav tm="100000">
                                          <p:val>
                                            <p:strVal val="#ppt_y"/>
                                          </p:val>
                                        </p:tav>
                                      </p:tavLst>
                                    </p:anim>
                                  </p:childTnLst>
                                </p:cTn>
                              </p:par>
                              <p:par>
                                <p:cTn id="183" presetID="42" presetClass="entr" presetSubtype="0" fill="hold" grpId="0" nodeType="withEffect">
                                  <p:stCondLst>
                                    <p:cond delay="0"/>
                                  </p:stCondLst>
                                  <p:childTnLst>
                                    <p:set>
                                      <p:cBhvr>
                                        <p:cTn id="184" dur="1" fill="hold">
                                          <p:stCondLst>
                                            <p:cond delay="0"/>
                                          </p:stCondLst>
                                        </p:cTn>
                                        <p:tgtEl>
                                          <p:spTgt spid="22">
                                            <p:txEl>
                                              <p:pRg st="8" end="8"/>
                                            </p:txEl>
                                          </p:spTgt>
                                        </p:tgtEl>
                                        <p:attrNameLst>
                                          <p:attrName>style.visibility</p:attrName>
                                        </p:attrNameLst>
                                      </p:cBhvr>
                                      <p:to>
                                        <p:strVal val="visible"/>
                                      </p:to>
                                    </p:set>
                                    <p:animEffect transition="in" filter="fade">
                                      <p:cBhvr>
                                        <p:cTn id="185" dur="1000"/>
                                        <p:tgtEl>
                                          <p:spTgt spid="22">
                                            <p:txEl>
                                              <p:pRg st="8" end="8"/>
                                            </p:txEl>
                                          </p:spTgt>
                                        </p:tgtEl>
                                      </p:cBhvr>
                                    </p:animEffect>
                                    <p:anim calcmode="lin" valueType="num">
                                      <p:cBhvr>
                                        <p:cTn id="186" dur="1000" fill="hold"/>
                                        <p:tgtEl>
                                          <p:spTgt spid="22">
                                            <p:txEl>
                                              <p:pRg st="8" end="8"/>
                                            </p:txEl>
                                          </p:spTgt>
                                        </p:tgtEl>
                                        <p:attrNameLst>
                                          <p:attrName>ppt_x</p:attrName>
                                        </p:attrNameLst>
                                      </p:cBhvr>
                                      <p:tavLst>
                                        <p:tav tm="0">
                                          <p:val>
                                            <p:strVal val="#ppt_x"/>
                                          </p:val>
                                        </p:tav>
                                        <p:tav tm="100000">
                                          <p:val>
                                            <p:strVal val="#ppt_x"/>
                                          </p:val>
                                        </p:tav>
                                      </p:tavLst>
                                    </p:anim>
                                    <p:anim calcmode="lin" valueType="num">
                                      <p:cBhvr>
                                        <p:cTn id="187" dur="1000" fill="hold"/>
                                        <p:tgtEl>
                                          <p:spTgt spid="22">
                                            <p:txEl>
                                              <p:pRg st="8" end="8"/>
                                            </p:txEl>
                                          </p:spTgt>
                                        </p:tgtEl>
                                        <p:attrNameLst>
                                          <p:attrName>ppt_y</p:attrName>
                                        </p:attrNameLst>
                                      </p:cBhvr>
                                      <p:tavLst>
                                        <p:tav tm="0">
                                          <p:val>
                                            <p:strVal val="#ppt_y+.1"/>
                                          </p:val>
                                        </p:tav>
                                        <p:tav tm="100000">
                                          <p:val>
                                            <p:strVal val="#ppt_y"/>
                                          </p:val>
                                        </p:tav>
                                      </p:tavLst>
                                    </p:anim>
                                  </p:childTnLst>
                                </p:cTn>
                              </p:par>
                              <p:par>
                                <p:cTn id="188" presetID="42" presetClass="entr" presetSubtype="0" fill="hold" grpId="0" nodeType="withEffect">
                                  <p:stCondLst>
                                    <p:cond delay="0"/>
                                  </p:stCondLst>
                                  <p:childTnLst>
                                    <p:set>
                                      <p:cBhvr>
                                        <p:cTn id="189" dur="1" fill="hold">
                                          <p:stCondLst>
                                            <p:cond delay="0"/>
                                          </p:stCondLst>
                                        </p:cTn>
                                        <p:tgtEl>
                                          <p:spTgt spid="22">
                                            <p:txEl>
                                              <p:pRg st="11" end="11"/>
                                            </p:txEl>
                                          </p:spTgt>
                                        </p:tgtEl>
                                        <p:attrNameLst>
                                          <p:attrName>style.visibility</p:attrName>
                                        </p:attrNameLst>
                                      </p:cBhvr>
                                      <p:to>
                                        <p:strVal val="visible"/>
                                      </p:to>
                                    </p:set>
                                    <p:animEffect transition="in" filter="fade">
                                      <p:cBhvr>
                                        <p:cTn id="190" dur="1000"/>
                                        <p:tgtEl>
                                          <p:spTgt spid="22">
                                            <p:txEl>
                                              <p:pRg st="11" end="11"/>
                                            </p:txEl>
                                          </p:spTgt>
                                        </p:tgtEl>
                                      </p:cBhvr>
                                    </p:animEffect>
                                    <p:anim calcmode="lin" valueType="num">
                                      <p:cBhvr>
                                        <p:cTn id="191" dur="1000" fill="hold"/>
                                        <p:tgtEl>
                                          <p:spTgt spid="22">
                                            <p:txEl>
                                              <p:pRg st="11" end="11"/>
                                            </p:txEl>
                                          </p:spTgt>
                                        </p:tgtEl>
                                        <p:attrNameLst>
                                          <p:attrName>ppt_x</p:attrName>
                                        </p:attrNameLst>
                                      </p:cBhvr>
                                      <p:tavLst>
                                        <p:tav tm="0">
                                          <p:val>
                                            <p:strVal val="#ppt_x"/>
                                          </p:val>
                                        </p:tav>
                                        <p:tav tm="100000">
                                          <p:val>
                                            <p:strVal val="#ppt_x"/>
                                          </p:val>
                                        </p:tav>
                                      </p:tavLst>
                                    </p:anim>
                                    <p:anim calcmode="lin" valueType="num">
                                      <p:cBhvr>
                                        <p:cTn id="192" dur="1000" fill="hold"/>
                                        <p:tgtEl>
                                          <p:spTgt spid="22">
                                            <p:txEl>
                                              <p:pRg st="11" end="11"/>
                                            </p:txEl>
                                          </p:spTgt>
                                        </p:tgtEl>
                                        <p:attrNameLst>
                                          <p:attrName>ppt_y</p:attrName>
                                        </p:attrNameLst>
                                      </p:cBhvr>
                                      <p:tavLst>
                                        <p:tav tm="0">
                                          <p:val>
                                            <p:strVal val="#ppt_y+.1"/>
                                          </p:val>
                                        </p:tav>
                                        <p:tav tm="100000">
                                          <p:val>
                                            <p:strVal val="#ppt_y"/>
                                          </p:val>
                                        </p:tav>
                                      </p:tavLst>
                                    </p:anim>
                                  </p:childTnLst>
                                </p:cTn>
                              </p:par>
                              <p:par>
                                <p:cTn id="193" presetID="42" presetClass="entr" presetSubtype="0" fill="hold" nodeType="withEffect">
                                  <p:stCondLst>
                                    <p:cond delay="0"/>
                                  </p:stCondLst>
                                  <p:childTnLst>
                                    <p:set>
                                      <p:cBhvr>
                                        <p:cTn id="194" dur="1" fill="hold">
                                          <p:stCondLst>
                                            <p:cond delay="0"/>
                                          </p:stCondLst>
                                        </p:cTn>
                                        <p:tgtEl>
                                          <p:spTgt spid="1046"/>
                                        </p:tgtEl>
                                        <p:attrNameLst>
                                          <p:attrName>style.visibility</p:attrName>
                                        </p:attrNameLst>
                                      </p:cBhvr>
                                      <p:to>
                                        <p:strVal val="visible"/>
                                      </p:to>
                                    </p:set>
                                    <p:animEffect transition="in" filter="fade">
                                      <p:cBhvr>
                                        <p:cTn id="195" dur="1000"/>
                                        <p:tgtEl>
                                          <p:spTgt spid="1046"/>
                                        </p:tgtEl>
                                      </p:cBhvr>
                                    </p:animEffect>
                                    <p:anim calcmode="lin" valueType="num">
                                      <p:cBhvr>
                                        <p:cTn id="196" dur="1000" fill="hold"/>
                                        <p:tgtEl>
                                          <p:spTgt spid="1046"/>
                                        </p:tgtEl>
                                        <p:attrNameLst>
                                          <p:attrName>ppt_x</p:attrName>
                                        </p:attrNameLst>
                                      </p:cBhvr>
                                      <p:tavLst>
                                        <p:tav tm="0">
                                          <p:val>
                                            <p:strVal val="#ppt_x"/>
                                          </p:val>
                                        </p:tav>
                                        <p:tav tm="100000">
                                          <p:val>
                                            <p:strVal val="#ppt_x"/>
                                          </p:val>
                                        </p:tav>
                                      </p:tavLst>
                                    </p:anim>
                                    <p:anim calcmode="lin" valueType="num">
                                      <p:cBhvr>
                                        <p:cTn id="197" dur="1000" fill="hold"/>
                                        <p:tgtEl>
                                          <p:spTgt spid="1046"/>
                                        </p:tgtEl>
                                        <p:attrNameLst>
                                          <p:attrName>ppt_y</p:attrName>
                                        </p:attrNameLst>
                                      </p:cBhvr>
                                      <p:tavLst>
                                        <p:tav tm="0">
                                          <p:val>
                                            <p:strVal val="#ppt_y+.1"/>
                                          </p:val>
                                        </p:tav>
                                        <p:tav tm="100000">
                                          <p:val>
                                            <p:strVal val="#ppt_y"/>
                                          </p:val>
                                        </p:tav>
                                      </p:tavLst>
                                    </p:anim>
                                  </p:childTnLst>
                                </p:cTn>
                              </p:par>
                              <p:par>
                                <p:cTn id="198" presetID="42" presetClass="entr" presetSubtype="0" fill="hold" nodeType="withEffect">
                                  <p:stCondLst>
                                    <p:cond delay="0"/>
                                  </p:stCondLst>
                                  <p:childTnLst>
                                    <p:set>
                                      <p:cBhvr>
                                        <p:cTn id="199" dur="1" fill="hold">
                                          <p:stCondLst>
                                            <p:cond delay="0"/>
                                          </p:stCondLst>
                                        </p:cTn>
                                        <p:tgtEl>
                                          <p:spTgt spid="1048"/>
                                        </p:tgtEl>
                                        <p:attrNameLst>
                                          <p:attrName>style.visibility</p:attrName>
                                        </p:attrNameLst>
                                      </p:cBhvr>
                                      <p:to>
                                        <p:strVal val="visible"/>
                                      </p:to>
                                    </p:set>
                                    <p:animEffect transition="in" filter="fade">
                                      <p:cBhvr>
                                        <p:cTn id="200" dur="1000"/>
                                        <p:tgtEl>
                                          <p:spTgt spid="1048"/>
                                        </p:tgtEl>
                                      </p:cBhvr>
                                    </p:animEffect>
                                    <p:anim calcmode="lin" valueType="num">
                                      <p:cBhvr>
                                        <p:cTn id="201" dur="1000" fill="hold"/>
                                        <p:tgtEl>
                                          <p:spTgt spid="1048"/>
                                        </p:tgtEl>
                                        <p:attrNameLst>
                                          <p:attrName>ppt_x</p:attrName>
                                        </p:attrNameLst>
                                      </p:cBhvr>
                                      <p:tavLst>
                                        <p:tav tm="0">
                                          <p:val>
                                            <p:strVal val="#ppt_x"/>
                                          </p:val>
                                        </p:tav>
                                        <p:tav tm="100000">
                                          <p:val>
                                            <p:strVal val="#ppt_x"/>
                                          </p:val>
                                        </p:tav>
                                      </p:tavLst>
                                    </p:anim>
                                    <p:anim calcmode="lin" valueType="num">
                                      <p:cBhvr>
                                        <p:cTn id="202" dur="1000" fill="hold"/>
                                        <p:tgtEl>
                                          <p:spTgt spid="1048"/>
                                        </p:tgtEl>
                                        <p:attrNameLst>
                                          <p:attrName>ppt_y</p:attrName>
                                        </p:attrNameLst>
                                      </p:cBhvr>
                                      <p:tavLst>
                                        <p:tav tm="0">
                                          <p:val>
                                            <p:strVal val="#ppt_y+.1"/>
                                          </p:val>
                                        </p:tav>
                                        <p:tav tm="100000">
                                          <p:val>
                                            <p:strVal val="#ppt_y"/>
                                          </p:val>
                                        </p:tav>
                                      </p:tavLst>
                                    </p:anim>
                                  </p:childTnLst>
                                </p:cTn>
                              </p:par>
                              <p:par>
                                <p:cTn id="203" presetID="42" presetClass="entr" presetSubtype="0" fill="hold" nodeType="withEffect">
                                  <p:stCondLst>
                                    <p:cond delay="0"/>
                                  </p:stCondLst>
                                  <p:childTnLst>
                                    <p:set>
                                      <p:cBhvr>
                                        <p:cTn id="204" dur="1" fill="hold">
                                          <p:stCondLst>
                                            <p:cond delay="0"/>
                                          </p:stCondLst>
                                        </p:cTn>
                                        <p:tgtEl>
                                          <p:spTgt spid="1050"/>
                                        </p:tgtEl>
                                        <p:attrNameLst>
                                          <p:attrName>style.visibility</p:attrName>
                                        </p:attrNameLst>
                                      </p:cBhvr>
                                      <p:to>
                                        <p:strVal val="visible"/>
                                      </p:to>
                                    </p:set>
                                    <p:animEffect transition="in" filter="fade">
                                      <p:cBhvr>
                                        <p:cTn id="205" dur="1000"/>
                                        <p:tgtEl>
                                          <p:spTgt spid="1050"/>
                                        </p:tgtEl>
                                      </p:cBhvr>
                                    </p:animEffect>
                                    <p:anim calcmode="lin" valueType="num">
                                      <p:cBhvr>
                                        <p:cTn id="206" dur="1000" fill="hold"/>
                                        <p:tgtEl>
                                          <p:spTgt spid="1050"/>
                                        </p:tgtEl>
                                        <p:attrNameLst>
                                          <p:attrName>ppt_x</p:attrName>
                                        </p:attrNameLst>
                                      </p:cBhvr>
                                      <p:tavLst>
                                        <p:tav tm="0">
                                          <p:val>
                                            <p:strVal val="#ppt_x"/>
                                          </p:val>
                                        </p:tav>
                                        <p:tav tm="100000">
                                          <p:val>
                                            <p:strVal val="#ppt_x"/>
                                          </p:val>
                                        </p:tav>
                                      </p:tavLst>
                                    </p:anim>
                                    <p:anim calcmode="lin" valueType="num">
                                      <p:cBhvr>
                                        <p:cTn id="207" dur="1000" fill="hold"/>
                                        <p:tgtEl>
                                          <p:spTgt spid="1050"/>
                                        </p:tgtEl>
                                        <p:attrNameLst>
                                          <p:attrName>ppt_y</p:attrName>
                                        </p:attrNameLst>
                                      </p:cBhvr>
                                      <p:tavLst>
                                        <p:tav tm="0">
                                          <p:val>
                                            <p:strVal val="#ppt_y+.1"/>
                                          </p:val>
                                        </p:tav>
                                        <p:tav tm="100000">
                                          <p:val>
                                            <p:strVal val="#ppt_y"/>
                                          </p:val>
                                        </p:tav>
                                      </p:tavLst>
                                    </p:anim>
                                  </p:childTnLst>
                                </p:cTn>
                              </p:par>
                              <p:par>
                                <p:cTn id="208" presetID="42" presetClass="entr" presetSubtype="0" fill="hold" nodeType="withEffect">
                                  <p:stCondLst>
                                    <p:cond delay="0"/>
                                  </p:stCondLst>
                                  <p:childTnLst>
                                    <p:set>
                                      <p:cBhvr>
                                        <p:cTn id="209" dur="1" fill="hold">
                                          <p:stCondLst>
                                            <p:cond delay="0"/>
                                          </p:stCondLst>
                                        </p:cTn>
                                        <p:tgtEl>
                                          <p:spTgt spid="1052"/>
                                        </p:tgtEl>
                                        <p:attrNameLst>
                                          <p:attrName>style.visibility</p:attrName>
                                        </p:attrNameLst>
                                      </p:cBhvr>
                                      <p:to>
                                        <p:strVal val="visible"/>
                                      </p:to>
                                    </p:set>
                                    <p:animEffect transition="in" filter="fade">
                                      <p:cBhvr>
                                        <p:cTn id="210" dur="1000"/>
                                        <p:tgtEl>
                                          <p:spTgt spid="1052"/>
                                        </p:tgtEl>
                                      </p:cBhvr>
                                    </p:animEffect>
                                    <p:anim calcmode="lin" valueType="num">
                                      <p:cBhvr>
                                        <p:cTn id="211" dur="1000" fill="hold"/>
                                        <p:tgtEl>
                                          <p:spTgt spid="1052"/>
                                        </p:tgtEl>
                                        <p:attrNameLst>
                                          <p:attrName>ppt_x</p:attrName>
                                        </p:attrNameLst>
                                      </p:cBhvr>
                                      <p:tavLst>
                                        <p:tav tm="0">
                                          <p:val>
                                            <p:strVal val="#ppt_x"/>
                                          </p:val>
                                        </p:tav>
                                        <p:tav tm="100000">
                                          <p:val>
                                            <p:strVal val="#ppt_x"/>
                                          </p:val>
                                        </p:tav>
                                      </p:tavLst>
                                    </p:anim>
                                    <p:anim calcmode="lin" valueType="num">
                                      <p:cBhvr>
                                        <p:cTn id="212" dur="1000" fill="hold"/>
                                        <p:tgtEl>
                                          <p:spTgt spid="1052"/>
                                        </p:tgtEl>
                                        <p:attrNameLst>
                                          <p:attrName>ppt_y</p:attrName>
                                        </p:attrNameLst>
                                      </p:cBhvr>
                                      <p:tavLst>
                                        <p:tav tm="0">
                                          <p:val>
                                            <p:strVal val="#ppt_y+.1"/>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42" presetClass="entr" presetSubtype="0" fill="hold" grpId="0" nodeType="clickEffect">
                                  <p:stCondLst>
                                    <p:cond delay="0"/>
                                  </p:stCondLst>
                                  <p:childTnLst>
                                    <p:set>
                                      <p:cBhvr>
                                        <p:cTn id="216" dur="1" fill="hold">
                                          <p:stCondLst>
                                            <p:cond delay="0"/>
                                          </p:stCondLst>
                                        </p:cTn>
                                        <p:tgtEl>
                                          <p:spTgt spid="27">
                                            <p:bg/>
                                          </p:spTgt>
                                        </p:tgtEl>
                                        <p:attrNameLst>
                                          <p:attrName>style.visibility</p:attrName>
                                        </p:attrNameLst>
                                      </p:cBhvr>
                                      <p:to>
                                        <p:strVal val="visible"/>
                                      </p:to>
                                    </p:set>
                                    <p:animEffect transition="in" filter="fade">
                                      <p:cBhvr>
                                        <p:cTn id="217" dur="1000"/>
                                        <p:tgtEl>
                                          <p:spTgt spid="27">
                                            <p:bg/>
                                          </p:spTgt>
                                        </p:tgtEl>
                                      </p:cBhvr>
                                    </p:animEffect>
                                    <p:anim calcmode="lin" valueType="num">
                                      <p:cBhvr>
                                        <p:cTn id="218" dur="1000" fill="hold"/>
                                        <p:tgtEl>
                                          <p:spTgt spid="27">
                                            <p:bg/>
                                          </p:spTgt>
                                        </p:tgtEl>
                                        <p:attrNameLst>
                                          <p:attrName>ppt_x</p:attrName>
                                        </p:attrNameLst>
                                      </p:cBhvr>
                                      <p:tavLst>
                                        <p:tav tm="0">
                                          <p:val>
                                            <p:strVal val="#ppt_x"/>
                                          </p:val>
                                        </p:tav>
                                        <p:tav tm="100000">
                                          <p:val>
                                            <p:strVal val="#ppt_x"/>
                                          </p:val>
                                        </p:tav>
                                      </p:tavLst>
                                    </p:anim>
                                    <p:anim calcmode="lin" valueType="num">
                                      <p:cBhvr>
                                        <p:cTn id="219" dur="1000" fill="hold"/>
                                        <p:tgtEl>
                                          <p:spTgt spid="27">
                                            <p:bg/>
                                          </p:spTgt>
                                        </p:tgtEl>
                                        <p:attrNameLst>
                                          <p:attrName>ppt_y</p:attrName>
                                        </p:attrNameLst>
                                      </p:cBhvr>
                                      <p:tavLst>
                                        <p:tav tm="0">
                                          <p:val>
                                            <p:strVal val="#ppt_y+.1"/>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42" presetClass="entr" presetSubtype="0" fill="hold" grpId="0" nodeType="clickEffect">
                                  <p:stCondLst>
                                    <p:cond delay="0"/>
                                  </p:stCondLst>
                                  <p:childTnLst>
                                    <p:set>
                                      <p:cBhvr>
                                        <p:cTn id="223" dur="1" fill="hold">
                                          <p:stCondLst>
                                            <p:cond delay="0"/>
                                          </p:stCondLst>
                                        </p:cTn>
                                        <p:tgtEl>
                                          <p:spTgt spid="27">
                                            <p:txEl>
                                              <p:pRg st="0" end="0"/>
                                            </p:txEl>
                                          </p:spTgt>
                                        </p:tgtEl>
                                        <p:attrNameLst>
                                          <p:attrName>style.visibility</p:attrName>
                                        </p:attrNameLst>
                                      </p:cBhvr>
                                      <p:to>
                                        <p:strVal val="visible"/>
                                      </p:to>
                                    </p:set>
                                    <p:animEffect transition="in" filter="fade">
                                      <p:cBhvr>
                                        <p:cTn id="224" dur="1000"/>
                                        <p:tgtEl>
                                          <p:spTgt spid="27">
                                            <p:txEl>
                                              <p:pRg st="0" end="0"/>
                                            </p:txEl>
                                          </p:spTgt>
                                        </p:tgtEl>
                                      </p:cBhvr>
                                    </p:animEffect>
                                    <p:anim calcmode="lin" valueType="num">
                                      <p:cBhvr>
                                        <p:cTn id="225"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226" dur="1000" fill="hold"/>
                                        <p:tgtEl>
                                          <p:spTgt spid="27">
                                            <p:txEl>
                                              <p:pRg st="0" end="0"/>
                                            </p:txEl>
                                          </p:spTgt>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27">
                                            <p:txEl>
                                              <p:pRg st="2" end="2"/>
                                            </p:txEl>
                                          </p:spTgt>
                                        </p:tgtEl>
                                        <p:attrNameLst>
                                          <p:attrName>style.visibility</p:attrName>
                                        </p:attrNameLst>
                                      </p:cBhvr>
                                      <p:to>
                                        <p:strVal val="visible"/>
                                      </p:to>
                                    </p:set>
                                    <p:animEffect transition="in" filter="fade">
                                      <p:cBhvr>
                                        <p:cTn id="229" dur="1000"/>
                                        <p:tgtEl>
                                          <p:spTgt spid="27">
                                            <p:txEl>
                                              <p:pRg st="2" end="2"/>
                                            </p:txEl>
                                          </p:spTgt>
                                        </p:tgtEl>
                                      </p:cBhvr>
                                    </p:animEffect>
                                    <p:anim calcmode="lin" valueType="num">
                                      <p:cBhvr>
                                        <p:cTn id="230" dur="1000" fill="hold"/>
                                        <p:tgtEl>
                                          <p:spTgt spid="27">
                                            <p:txEl>
                                              <p:pRg st="2" end="2"/>
                                            </p:txEl>
                                          </p:spTgt>
                                        </p:tgtEl>
                                        <p:attrNameLst>
                                          <p:attrName>ppt_x</p:attrName>
                                        </p:attrNameLst>
                                      </p:cBhvr>
                                      <p:tavLst>
                                        <p:tav tm="0">
                                          <p:val>
                                            <p:strVal val="#ppt_x"/>
                                          </p:val>
                                        </p:tav>
                                        <p:tav tm="100000">
                                          <p:val>
                                            <p:strVal val="#ppt_x"/>
                                          </p:val>
                                        </p:tav>
                                      </p:tavLst>
                                    </p:anim>
                                    <p:anim calcmode="lin" valueType="num">
                                      <p:cBhvr>
                                        <p:cTn id="231" dur="1000" fill="hold"/>
                                        <p:tgtEl>
                                          <p:spTgt spid="27">
                                            <p:txEl>
                                              <p:pRg st="2" end="2"/>
                                            </p:txEl>
                                          </p:spTgt>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27">
                                            <p:txEl>
                                              <p:pRg st="6" end="6"/>
                                            </p:txEl>
                                          </p:spTgt>
                                        </p:tgtEl>
                                        <p:attrNameLst>
                                          <p:attrName>style.visibility</p:attrName>
                                        </p:attrNameLst>
                                      </p:cBhvr>
                                      <p:to>
                                        <p:strVal val="visible"/>
                                      </p:to>
                                    </p:set>
                                    <p:animEffect transition="in" filter="fade">
                                      <p:cBhvr>
                                        <p:cTn id="234" dur="1000"/>
                                        <p:tgtEl>
                                          <p:spTgt spid="27">
                                            <p:txEl>
                                              <p:pRg st="6" end="6"/>
                                            </p:txEl>
                                          </p:spTgt>
                                        </p:tgtEl>
                                      </p:cBhvr>
                                    </p:animEffect>
                                    <p:anim calcmode="lin" valueType="num">
                                      <p:cBhvr>
                                        <p:cTn id="235" dur="1000" fill="hold"/>
                                        <p:tgtEl>
                                          <p:spTgt spid="27">
                                            <p:txEl>
                                              <p:pRg st="6" end="6"/>
                                            </p:txEl>
                                          </p:spTgt>
                                        </p:tgtEl>
                                        <p:attrNameLst>
                                          <p:attrName>ppt_x</p:attrName>
                                        </p:attrNameLst>
                                      </p:cBhvr>
                                      <p:tavLst>
                                        <p:tav tm="0">
                                          <p:val>
                                            <p:strVal val="#ppt_x"/>
                                          </p:val>
                                        </p:tav>
                                        <p:tav tm="100000">
                                          <p:val>
                                            <p:strVal val="#ppt_x"/>
                                          </p:val>
                                        </p:tav>
                                      </p:tavLst>
                                    </p:anim>
                                    <p:anim calcmode="lin" valueType="num">
                                      <p:cBhvr>
                                        <p:cTn id="236" dur="1000" fill="hold"/>
                                        <p:tgtEl>
                                          <p:spTgt spid="27">
                                            <p:txEl>
                                              <p:pRg st="6" end="6"/>
                                            </p:txEl>
                                          </p:spTgt>
                                        </p:tgtEl>
                                        <p:attrNameLst>
                                          <p:attrName>ppt_y</p:attrName>
                                        </p:attrNameLst>
                                      </p:cBhvr>
                                      <p:tavLst>
                                        <p:tav tm="0">
                                          <p:val>
                                            <p:strVal val="#ppt_y+.1"/>
                                          </p:val>
                                        </p:tav>
                                        <p:tav tm="100000">
                                          <p:val>
                                            <p:strVal val="#ppt_y"/>
                                          </p:val>
                                        </p:tav>
                                      </p:tavLst>
                                    </p:anim>
                                  </p:childTnLst>
                                </p:cTn>
                              </p:par>
                              <p:par>
                                <p:cTn id="237" presetID="42" presetClass="entr" presetSubtype="0" fill="hold" nodeType="withEffect">
                                  <p:stCondLst>
                                    <p:cond delay="0"/>
                                  </p:stCondLst>
                                  <p:childTnLst>
                                    <p:set>
                                      <p:cBhvr>
                                        <p:cTn id="238" dur="1" fill="hold">
                                          <p:stCondLst>
                                            <p:cond delay="0"/>
                                          </p:stCondLst>
                                        </p:cTn>
                                        <p:tgtEl>
                                          <p:spTgt spid="1056"/>
                                        </p:tgtEl>
                                        <p:attrNameLst>
                                          <p:attrName>style.visibility</p:attrName>
                                        </p:attrNameLst>
                                      </p:cBhvr>
                                      <p:to>
                                        <p:strVal val="visible"/>
                                      </p:to>
                                    </p:set>
                                    <p:animEffect transition="in" filter="fade">
                                      <p:cBhvr>
                                        <p:cTn id="239" dur="1000"/>
                                        <p:tgtEl>
                                          <p:spTgt spid="1056"/>
                                        </p:tgtEl>
                                      </p:cBhvr>
                                    </p:animEffect>
                                    <p:anim calcmode="lin" valueType="num">
                                      <p:cBhvr>
                                        <p:cTn id="240" dur="1000" fill="hold"/>
                                        <p:tgtEl>
                                          <p:spTgt spid="1056"/>
                                        </p:tgtEl>
                                        <p:attrNameLst>
                                          <p:attrName>ppt_x</p:attrName>
                                        </p:attrNameLst>
                                      </p:cBhvr>
                                      <p:tavLst>
                                        <p:tav tm="0">
                                          <p:val>
                                            <p:strVal val="#ppt_x"/>
                                          </p:val>
                                        </p:tav>
                                        <p:tav tm="100000">
                                          <p:val>
                                            <p:strVal val="#ppt_x"/>
                                          </p:val>
                                        </p:tav>
                                      </p:tavLst>
                                    </p:anim>
                                    <p:anim calcmode="lin" valueType="num">
                                      <p:cBhvr>
                                        <p:cTn id="241" dur="1000" fill="hold"/>
                                        <p:tgtEl>
                                          <p:spTgt spid="1056"/>
                                        </p:tgtEl>
                                        <p:attrNameLst>
                                          <p:attrName>ppt_y</p:attrName>
                                        </p:attrNameLst>
                                      </p:cBhvr>
                                      <p:tavLst>
                                        <p:tav tm="0">
                                          <p:val>
                                            <p:strVal val="#ppt_y+.1"/>
                                          </p:val>
                                        </p:tav>
                                        <p:tav tm="100000">
                                          <p:val>
                                            <p:strVal val="#ppt_y"/>
                                          </p:val>
                                        </p:tav>
                                      </p:tavLst>
                                    </p:anim>
                                  </p:childTnLst>
                                </p:cTn>
                              </p:par>
                              <p:par>
                                <p:cTn id="242" presetID="42" presetClass="entr" presetSubtype="0" fill="hold" nodeType="withEffect">
                                  <p:stCondLst>
                                    <p:cond delay="0"/>
                                  </p:stCondLst>
                                  <p:childTnLst>
                                    <p:set>
                                      <p:cBhvr>
                                        <p:cTn id="243" dur="1" fill="hold">
                                          <p:stCondLst>
                                            <p:cond delay="0"/>
                                          </p:stCondLst>
                                        </p:cTn>
                                        <p:tgtEl>
                                          <p:spTgt spid="1054"/>
                                        </p:tgtEl>
                                        <p:attrNameLst>
                                          <p:attrName>style.visibility</p:attrName>
                                        </p:attrNameLst>
                                      </p:cBhvr>
                                      <p:to>
                                        <p:strVal val="visible"/>
                                      </p:to>
                                    </p:set>
                                    <p:animEffect transition="in" filter="fade">
                                      <p:cBhvr>
                                        <p:cTn id="244" dur="1000"/>
                                        <p:tgtEl>
                                          <p:spTgt spid="1054"/>
                                        </p:tgtEl>
                                      </p:cBhvr>
                                    </p:animEffect>
                                    <p:anim calcmode="lin" valueType="num">
                                      <p:cBhvr>
                                        <p:cTn id="245" dur="1000" fill="hold"/>
                                        <p:tgtEl>
                                          <p:spTgt spid="1054"/>
                                        </p:tgtEl>
                                        <p:attrNameLst>
                                          <p:attrName>ppt_x</p:attrName>
                                        </p:attrNameLst>
                                      </p:cBhvr>
                                      <p:tavLst>
                                        <p:tav tm="0">
                                          <p:val>
                                            <p:strVal val="#ppt_x"/>
                                          </p:val>
                                        </p:tav>
                                        <p:tav tm="100000">
                                          <p:val>
                                            <p:strVal val="#ppt_x"/>
                                          </p:val>
                                        </p:tav>
                                      </p:tavLst>
                                    </p:anim>
                                    <p:anim calcmode="lin" valueType="num">
                                      <p:cBhvr>
                                        <p:cTn id="246" dur="1000" fill="hold"/>
                                        <p:tgtEl>
                                          <p:spTgt spid="1054"/>
                                        </p:tgtEl>
                                        <p:attrNameLst>
                                          <p:attrName>ppt_y</p:attrName>
                                        </p:attrNameLst>
                                      </p:cBhvr>
                                      <p:tavLst>
                                        <p:tav tm="0">
                                          <p:val>
                                            <p:strVal val="#ppt_y+.1"/>
                                          </p:val>
                                        </p:tav>
                                        <p:tav tm="100000">
                                          <p:val>
                                            <p:strVal val="#ppt_y"/>
                                          </p:val>
                                        </p:tav>
                                      </p:tavLst>
                                    </p:anim>
                                  </p:childTnLst>
                                </p:cTn>
                              </p:par>
                            </p:childTnLst>
                          </p:cTn>
                        </p:par>
                      </p:childTnLst>
                    </p:cTn>
                  </p:par>
                  <p:par>
                    <p:cTn id="247" fill="hold">
                      <p:stCondLst>
                        <p:cond delay="indefinite"/>
                      </p:stCondLst>
                      <p:childTnLst>
                        <p:par>
                          <p:cTn id="248" fill="hold">
                            <p:stCondLst>
                              <p:cond delay="0"/>
                            </p:stCondLst>
                            <p:childTnLst>
                              <p:par>
                                <p:cTn id="249" presetID="42" presetClass="entr" presetSubtype="0" fill="hold" grpId="0" nodeType="clickEffect">
                                  <p:stCondLst>
                                    <p:cond delay="0"/>
                                  </p:stCondLst>
                                  <p:childTnLst>
                                    <p:set>
                                      <p:cBhvr>
                                        <p:cTn id="250" dur="1" fill="hold">
                                          <p:stCondLst>
                                            <p:cond delay="0"/>
                                          </p:stCondLst>
                                        </p:cTn>
                                        <p:tgtEl>
                                          <p:spTgt spid="31">
                                            <p:bg/>
                                          </p:spTgt>
                                        </p:tgtEl>
                                        <p:attrNameLst>
                                          <p:attrName>style.visibility</p:attrName>
                                        </p:attrNameLst>
                                      </p:cBhvr>
                                      <p:to>
                                        <p:strVal val="visible"/>
                                      </p:to>
                                    </p:set>
                                    <p:animEffect transition="in" filter="fade">
                                      <p:cBhvr>
                                        <p:cTn id="251" dur="1000"/>
                                        <p:tgtEl>
                                          <p:spTgt spid="31">
                                            <p:bg/>
                                          </p:spTgt>
                                        </p:tgtEl>
                                      </p:cBhvr>
                                    </p:animEffect>
                                    <p:anim calcmode="lin" valueType="num">
                                      <p:cBhvr>
                                        <p:cTn id="252" dur="1000" fill="hold"/>
                                        <p:tgtEl>
                                          <p:spTgt spid="31">
                                            <p:bg/>
                                          </p:spTgt>
                                        </p:tgtEl>
                                        <p:attrNameLst>
                                          <p:attrName>ppt_x</p:attrName>
                                        </p:attrNameLst>
                                      </p:cBhvr>
                                      <p:tavLst>
                                        <p:tav tm="0">
                                          <p:val>
                                            <p:strVal val="#ppt_x"/>
                                          </p:val>
                                        </p:tav>
                                        <p:tav tm="100000">
                                          <p:val>
                                            <p:strVal val="#ppt_x"/>
                                          </p:val>
                                        </p:tav>
                                      </p:tavLst>
                                    </p:anim>
                                    <p:anim calcmode="lin" valueType="num">
                                      <p:cBhvr>
                                        <p:cTn id="253" dur="1000" fill="hold"/>
                                        <p:tgtEl>
                                          <p:spTgt spid="31">
                                            <p:bg/>
                                          </p:spTgt>
                                        </p:tgtEl>
                                        <p:attrNameLst>
                                          <p:attrName>ppt_y</p:attrName>
                                        </p:attrNameLst>
                                      </p:cBhvr>
                                      <p:tavLst>
                                        <p:tav tm="0">
                                          <p:val>
                                            <p:strVal val="#ppt_y+.1"/>
                                          </p:val>
                                        </p:tav>
                                        <p:tav tm="100000">
                                          <p:val>
                                            <p:strVal val="#ppt_y"/>
                                          </p:val>
                                        </p:tav>
                                      </p:tavLst>
                                    </p:anim>
                                  </p:childTnLst>
                                </p:cTn>
                              </p:par>
                            </p:childTnLst>
                          </p:cTn>
                        </p:par>
                      </p:childTnLst>
                    </p:cTn>
                  </p:par>
                  <p:par>
                    <p:cTn id="254" fill="hold">
                      <p:stCondLst>
                        <p:cond delay="indefinite"/>
                      </p:stCondLst>
                      <p:childTnLst>
                        <p:par>
                          <p:cTn id="255" fill="hold">
                            <p:stCondLst>
                              <p:cond delay="0"/>
                            </p:stCondLst>
                            <p:childTnLst>
                              <p:par>
                                <p:cTn id="256" presetID="42" presetClass="entr" presetSubtype="0" fill="hold" grpId="0" nodeType="clickEffect">
                                  <p:stCondLst>
                                    <p:cond delay="0"/>
                                  </p:stCondLst>
                                  <p:childTnLst>
                                    <p:set>
                                      <p:cBhvr>
                                        <p:cTn id="257" dur="1" fill="hold">
                                          <p:stCondLst>
                                            <p:cond delay="0"/>
                                          </p:stCondLst>
                                        </p:cTn>
                                        <p:tgtEl>
                                          <p:spTgt spid="31">
                                            <p:txEl>
                                              <p:pRg st="0" end="0"/>
                                            </p:txEl>
                                          </p:spTgt>
                                        </p:tgtEl>
                                        <p:attrNameLst>
                                          <p:attrName>style.visibility</p:attrName>
                                        </p:attrNameLst>
                                      </p:cBhvr>
                                      <p:to>
                                        <p:strVal val="visible"/>
                                      </p:to>
                                    </p:set>
                                    <p:animEffect transition="in" filter="fade">
                                      <p:cBhvr>
                                        <p:cTn id="258" dur="1000"/>
                                        <p:tgtEl>
                                          <p:spTgt spid="31">
                                            <p:txEl>
                                              <p:pRg st="0" end="0"/>
                                            </p:txEl>
                                          </p:spTgt>
                                        </p:tgtEl>
                                      </p:cBhvr>
                                    </p:animEffect>
                                    <p:anim calcmode="lin" valueType="num">
                                      <p:cBhvr>
                                        <p:cTn id="259"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260" dur="1000" fill="hold"/>
                                        <p:tgtEl>
                                          <p:spTgt spid="31">
                                            <p:txEl>
                                              <p:pRg st="0" end="0"/>
                                            </p:txEl>
                                          </p:spTgt>
                                        </p:tgtEl>
                                        <p:attrNameLst>
                                          <p:attrName>ppt_y</p:attrName>
                                        </p:attrNameLst>
                                      </p:cBhvr>
                                      <p:tavLst>
                                        <p:tav tm="0">
                                          <p:val>
                                            <p:strVal val="#ppt_y+.1"/>
                                          </p:val>
                                        </p:tav>
                                        <p:tav tm="100000">
                                          <p:val>
                                            <p:strVal val="#ppt_y"/>
                                          </p:val>
                                        </p:tav>
                                      </p:tavLst>
                                    </p:anim>
                                  </p:childTnLst>
                                </p:cTn>
                              </p:par>
                              <p:par>
                                <p:cTn id="261" presetID="42" presetClass="entr" presetSubtype="0" fill="hold" grpId="0" nodeType="withEffect">
                                  <p:stCondLst>
                                    <p:cond delay="0"/>
                                  </p:stCondLst>
                                  <p:childTnLst>
                                    <p:set>
                                      <p:cBhvr>
                                        <p:cTn id="262" dur="1" fill="hold">
                                          <p:stCondLst>
                                            <p:cond delay="0"/>
                                          </p:stCondLst>
                                        </p:cTn>
                                        <p:tgtEl>
                                          <p:spTgt spid="31">
                                            <p:txEl>
                                              <p:pRg st="3" end="3"/>
                                            </p:txEl>
                                          </p:spTgt>
                                        </p:tgtEl>
                                        <p:attrNameLst>
                                          <p:attrName>style.visibility</p:attrName>
                                        </p:attrNameLst>
                                      </p:cBhvr>
                                      <p:to>
                                        <p:strVal val="visible"/>
                                      </p:to>
                                    </p:set>
                                    <p:animEffect transition="in" filter="fade">
                                      <p:cBhvr>
                                        <p:cTn id="263" dur="1000"/>
                                        <p:tgtEl>
                                          <p:spTgt spid="31">
                                            <p:txEl>
                                              <p:pRg st="3" end="3"/>
                                            </p:txEl>
                                          </p:spTgt>
                                        </p:tgtEl>
                                      </p:cBhvr>
                                    </p:animEffect>
                                    <p:anim calcmode="lin" valueType="num">
                                      <p:cBhvr>
                                        <p:cTn id="264" dur="1000" fill="hold"/>
                                        <p:tgtEl>
                                          <p:spTgt spid="31">
                                            <p:txEl>
                                              <p:pRg st="3" end="3"/>
                                            </p:txEl>
                                          </p:spTgt>
                                        </p:tgtEl>
                                        <p:attrNameLst>
                                          <p:attrName>ppt_x</p:attrName>
                                        </p:attrNameLst>
                                      </p:cBhvr>
                                      <p:tavLst>
                                        <p:tav tm="0">
                                          <p:val>
                                            <p:strVal val="#ppt_x"/>
                                          </p:val>
                                        </p:tav>
                                        <p:tav tm="100000">
                                          <p:val>
                                            <p:strVal val="#ppt_x"/>
                                          </p:val>
                                        </p:tav>
                                      </p:tavLst>
                                    </p:anim>
                                    <p:anim calcmode="lin" valueType="num">
                                      <p:cBhvr>
                                        <p:cTn id="265" dur="1000" fill="hold"/>
                                        <p:tgtEl>
                                          <p:spTgt spid="31">
                                            <p:txEl>
                                              <p:pRg st="3" end="3"/>
                                            </p:txEl>
                                          </p:spTgt>
                                        </p:tgtEl>
                                        <p:attrNameLst>
                                          <p:attrName>ppt_y</p:attrName>
                                        </p:attrNameLst>
                                      </p:cBhvr>
                                      <p:tavLst>
                                        <p:tav tm="0">
                                          <p:val>
                                            <p:strVal val="#ppt_y+.1"/>
                                          </p:val>
                                        </p:tav>
                                        <p:tav tm="100000">
                                          <p:val>
                                            <p:strVal val="#ppt_y"/>
                                          </p:val>
                                        </p:tav>
                                      </p:tavLst>
                                    </p:anim>
                                  </p:childTnLst>
                                </p:cTn>
                              </p:par>
                              <p:par>
                                <p:cTn id="266" presetID="42" presetClass="entr" presetSubtype="0" fill="hold" grpId="0" nodeType="withEffect">
                                  <p:stCondLst>
                                    <p:cond delay="0"/>
                                  </p:stCondLst>
                                  <p:childTnLst>
                                    <p:set>
                                      <p:cBhvr>
                                        <p:cTn id="267" dur="1" fill="hold">
                                          <p:stCondLst>
                                            <p:cond delay="0"/>
                                          </p:stCondLst>
                                        </p:cTn>
                                        <p:tgtEl>
                                          <p:spTgt spid="31">
                                            <p:txEl>
                                              <p:pRg st="6" end="6"/>
                                            </p:txEl>
                                          </p:spTgt>
                                        </p:tgtEl>
                                        <p:attrNameLst>
                                          <p:attrName>style.visibility</p:attrName>
                                        </p:attrNameLst>
                                      </p:cBhvr>
                                      <p:to>
                                        <p:strVal val="visible"/>
                                      </p:to>
                                    </p:set>
                                    <p:animEffect transition="in" filter="fade">
                                      <p:cBhvr>
                                        <p:cTn id="268" dur="1000"/>
                                        <p:tgtEl>
                                          <p:spTgt spid="31">
                                            <p:txEl>
                                              <p:pRg st="6" end="6"/>
                                            </p:txEl>
                                          </p:spTgt>
                                        </p:tgtEl>
                                      </p:cBhvr>
                                    </p:animEffect>
                                    <p:anim calcmode="lin" valueType="num">
                                      <p:cBhvr>
                                        <p:cTn id="269" dur="1000" fill="hold"/>
                                        <p:tgtEl>
                                          <p:spTgt spid="31">
                                            <p:txEl>
                                              <p:pRg st="6" end="6"/>
                                            </p:txEl>
                                          </p:spTgt>
                                        </p:tgtEl>
                                        <p:attrNameLst>
                                          <p:attrName>ppt_x</p:attrName>
                                        </p:attrNameLst>
                                      </p:cBhvr>
                                      <p:tavLst>
                                        <p:tav tm="0">
                                          <p:val>
                                            <p:strVal val="#ppt_x"/>
                                          </p:val>
                                        </p:tav>
                                        <p:tav tm="100000">
                                          <p:val>
                                            <p:strVal val="#ppt_x"/>
                                          </p:val>
                                        </p:tav>
                                      </p:tavLst>
                                    </p:anim>
                                    <p:anim calcmode="lin" valueType="num">
                                      <p:cBhvr>
                                        <p:cTn id="270" dur="1000" fill="hold"/>
                                        <p:tgtEl>
                                          <p:spTgt spid="31">
                                            <p:txEl>
                                              <p:pRg st="6" end="6"/>
                                            </p:txEl>
                                          </p:spTgt>
                                        </p:tgtEl>
                                        <p:attrNameLst>
                                          <p:attrName>ppt_y</p:attrName>
                                        </p:attrNameLst>
                                      </p:cBhvr>
                                      <p:tavLst>
                                        <p:tav tm="0">
                                          <p:val>
                                            <p:strVal val="#ppt_y+.1"/>
                                          </p:val>
                                        </p:tav>
                                        <p:tav tm="100000">
                                          <p:val>
                                            <p:strVal val="#ppt_y"/>
                                          </p:val>
                                        </p:tav>
                                      </p:tavLst>
                                    </p:anim>
                                  </p:childTnLst>
                                </p:cTn>
                              </p:par>
                              <p:par>
                                <p:cTn id="271" presetID="42" presetClass="entr" presetSubtype="0" fill="hold" grpId="0" nodeType="withEffect">
                                  <p:stCondLst>
                                    <p:cond delay="0"/>
                                  </p:stCondLst>
                                  <p:childTnLst>
                                    <p:set>
                                      <p:cBhvr>
                                        <p:cTn id="272" dur="1" fill="hold">
                                          <p:stCondLst>
                                            <p:cond delay="0"/>
                                          </p:stCondLst>
                                        </p:cTn>
                                        <p:tgtEl>
                                          <p:spTgt spid="31">
                                            <p:txEl>
                                              <p:pRg st="9" end="9"/>
                                            </p:txEl>
                                          </p:spTgt>
                                        </p:tgtEl>
                                        <p:attrNameLst>
                                          <p:attrName>style.visibility</p:attrName>
                                        </p:attrNameLst>
                                      </p:cBhvr>
                                      <p:to>
                                        <p:strVal val="visible"/>
                                      </p:to>
                                    </p:set>
                                    <p:animEffect transition="in" filter="fade">
                                      <p:cBhvr>
                                        <p:cTn id="273" dur="1000"/>
                                        <p:tgtEl>
                                          <p:spTgt spid="31">
                                            <p:txEl>
                                              <p:pRg st="9" end="9"/>
                                            </p:txEl>
                                          </p:spTgt>
                                        </p:tgtEl>
                                      </p:cBhvr>
                                    </p:animEffect>
                                    <p:anim calcmode="lin" valueType="num">
                                      <p:cBhvr>
                                        <p:cTn id="274" dur="1000" fill="hold"/>
                                        <p:tgtEl>
                                          <p:spTgt spid="31">
                                            <p:txEl>
                                              <p:pRg st="9" end="9"/>
                                            </p:txEl>
                                          </p:spTgt>
                                        </p:tgtEl>
                                        <p:attrNameLst>
                                          <p:attrName>ppt_x</p:attrName>
                                        </p:attrNameLst>
                                      </p:cBhvr>
                                      <p:tavLst>
                                        <p:tav tm="0">
                                          <p:val>
                                            <p:strVal val="#ppt_x"/>
                                          </p:val>
                                        </p:tav>
                                        <p:tav tm="100000">
                                          <p:val>
                                            <p:strVal val="#ppt_x"/>
                                          </p:val>
                                        </p:tav>
                                      </p:tavLst>
                                    </p:anim>
                                    <p:anim calcmode="lin" valueType="num">
                                      <p:cBhvr>
                                        <p:cTn id="275" dur="1000" fill="hold"/>
                                        <p:tgtEl>
                                          <p:spTgt spid="31">
                                            <p:txEl>
                                              <p:pRg st="9" end="9"/>
                                            </p:txEl>
                                          </p:spTgt>
                                        </p:tgtEl>
                                        <p:attrNameLst>
                                          <p:attrName>ppt_y</p:attrName>
                                        </p:attrNameLst>
                                      </p:cBhvr>
                                      <p:tavLst>
                                        <p:tav tm="0">
                                          <p:val>
                                            <p:strVal val="#ppt_y+.1"/>
                                          </p:val>
                                        </p:tav>
                                        <p:tav tm="100000">
                                          <p:val>
                                            <p:strVal val="#ppt_y"/>
                                          </p:val>
                                        </p:tav>
                                      </p:tavLst>
                                    </p:anim>
                                  </p:childTnLst>
                                </p:cTn>
                              </p:par>
                              <p:par>
                                <p:cTn id="276" presetID="42" presetClass="entr" presetSubtype="0" fill="hold" grpId="0" nodeType="withEffect">
                                  <p:stCondLst>
                                    <p:cond delay="0"/>
                                  </p:stCondLst>
                                  <p:childTnLst>
                                    <p:set>
                                      <p:cBhvr>
                                        <p:cTn id="277" dur="1" fill="hold">
                                          <p:stCondLst>
                                            <p:cond delay="0"/>
                                          </p:stCondLst>
                                        </p:cTn>
                                        <p:tgtEl>
                                          <p:spTgt spid="31">
                                            <p:txEl>
                                              <p:pRg st="12" end="12"/>
                                            </p:txEl>
                                          </p:spTgt>
                                        </p:tgtEl>
                                        <p:attrNameLst>
                                          <p:attrName>style.visibility</p:attrName>
                                        </p:attrNameLst>
                                      </p:cBhvr>
                                      <p:to>
                                        <p:strVal val="visible"/>
                                      </p:to>
                                    </p:set>
                                    <p:animEffect transition="in" filter="fade">
                                      <p:cBhvr>
                                        <p:cTn id="278" dur="1000"/>
                                        <p:tgtEl>
                                          <p:spTgt spid="31">
                                            <p:txEl>
                                              <p:pRg st="12" end="12"/>
                                            </p:txEl>
                                          </p:spTgt>
                                        </p:tgtEl>
                                      </p:cBhvr>
                                    </p:animEffect>
                                    <p:anim calcmode="lin" valueType="num">
                                      <p:cBhvr>
                                        <p:cTn id="279" dur="1000" fill="hold"/>
                                        <p:tgtEl>
                                          <p:spTgt spid="31">
                                            <p:txEl>
                                              <p:pRg st="12" end="12"/>
                                            </p:txEl>
                                          </p:spTgt>
                                        </p:tgtEl>
                                        <p:attrNameLst>
                                          <p:attrName>ppt_x</p:attrName>
                                        </p:attrNameLst>
                                      </p:cBhvr>
                                      <p:tavLst>
                                        <p:tav tm="0">
                                          <p:val>
                                            <p:strVal val="#ppt_x"/>
                                          </p:val>
                                        </p:tav>
                                        <p:tav tm="100000">
                                          <p:val>
                                            <p:strVal val="#ppt_x"/>
                                          </p:val>
                                        </p:tav>
                                      </p:tavLst>
                                    </p:anim>
                                    <p:anim calcmode="lin" valueType="num">
                                      <p:cBhvr>
                                        <p:cTn id="280" dur="1000" fill="hold"/>
                                        <p:tgtEl>
                                          <p:spTgt spid="31">
                                            <p:txEl>
                                              <p:pRg st="12" end="12"/>
                                            </p:txEl>
                                          </p:spTgt>
                                        </p:tgtEl>
                                        <p:attrNameLst>
                                          <p:attrName>ppt_y</p:attrName>
                                        </p:attrNameLst>
                                      </p:cBhvr>
                                      <p:tavLst>
                                        <p:tav tm="0">
                                          <p:val>
                                            <p:strVal val="#ppt_y+.1"/>
                                          </p:val>
                                        </p:tav>
                                        <p:tav tm="100000">
                                          <p:val>
                                            <p:strVal val="#ppt_y"/>
                                          </p:val>
                                        </p:tav>
                                      </p:tavLst>
                                    </p:anim>
                                  </p:childTnLst>
                                </p:cTn>
                              </p:par>
                              <p:par>
                                <p:cTn id="281" presetID="42" presetClass="entr" presetSubtype="0" fill="hold" nodeType="withEffect">
                                  <p:stCondLst>
                                    <p:cond delay="0"/>
                                  </p:stCondLst>
                                  <p:childTnLst>
                                    <p:set>
                                      <p:cBhvr>
                                        <p:cTn id="282" dur="1" fill="hold">
                                          <p:stCondLst>
                                            <p:cond delay="0"/>
                                          </p:stCondLst>
                                        </p:cTn>
                                        <p:tgtEl>
                                          <p:spTgt spid="1060"/>
                                        </p:tgtEl>
                                        <p:attrNameLst>
                                          <p:attrName>style.visibility</p:attrName>
                                        </p:attrNameLst>
                                      </p:cBhvr>
                                      <p:to>
                                        <p:strVal val="visible"/>
                                      </p:to>
                                    </p:set>
                                    <p:animEffect transition="in" filter="fade">
                                      <p:cBhvr>
                                        <p:cTn id="283" dur="1000"/>
                                        <p:tgtEl>
                                          <p:spTgt spid="1060"/>
                                        </p:tgtEl>
                                      </p:cBhvr>
                                    </p:animEffect>
                                    <p:anim calcmode="lin" valueType="num">
                                      <p:cBhvr>
                                        <p:cTn id="284" dur="1000" fill="hold"/>
                                        <p:tgtEl>
                                          <p:spTgt spid="1060"/>
                                        </p:tgtEl>
                                        <p:attrNameLst>
                                          <p:attrName>ppt_x</p:attrName>
                                        </p:attrNameLst>
                                      </p:cBhvr>
                                      <p:tavLst>
                                        <p:tav tm="0">
                                          <p:val>
                                            <p:strVal val="#ppt_x"/>
                                          </p:val>
                                        </p:tav>
                                        <p:tav tm="100000">
                                          <p:val>
                                            <p:strVal val="#ppt_x"/>
                                          </p:val>
                                        </p:tav>
                                      </p:tavLst>
                                    </p:anim>
                                    <p:anim calcmode="lin" valueType="num">
                                      <p:cBhvr>
                                        <p:cTn id="285" dur="1000" fill="hold"/>
                                        <p:tgtEl>
                                          <p:spTgt spid="1060"/>
                                        </p:tgtEl>
                                        <p:attrNameLst>
                                          <p:attrName>ppt_y</p:attrName>
                                        </p:attrNameLst>
                                      </p:cBhvr>
                                      <p:tavLst>
                                        <p:tav tm="0">
                                          <p:val>
                                            <p:strVal val="#ppt_y+.1"/>
                                          </p:val>
                                        </p:tav>
                                        <p:tav tm="100000">
                                          <p:val>
                                            <p:strVal val="#ppt_y"/>
                                          </p:val>
                                        </p:tav>
                                      </p:tavLst>
                                    </p:anim>
                                  </p:childTnLst>
                                </p:cTn>
                              </p:par>
                              <p:par>
                                <p:cTn id="286" presetID="42" presetClass="entr" presetSubtype="0" fill="hold" nodeType="withEffect">
                                  <p:stCondLst>
                                    <p:cond delay="0"/>
                                  </p:stCondLst>
                                  <p:childTnLst>
                                    <p:set>
                                      <p:cBhvr>
                                        <p:cTn id="287" dur="1" fill="hold">
                                          <p:stCondLst>
                                            <p:cond delay="0"/>
                                          </p:stCondLst>
                                        </p:cTn>
                                        <p:tgtEl>
                                          <p:spTgt spid="1062"/>
                                        </p:tgtEl>
                                        <p:attrNameLst>
                                          <p:attrName>style.visibility</p:attrName>
                                        </p:attrNameLst>
                                      </p:cBhvr>
                                      <p:to>
                                        <p:strVal val="visible"/>
                                      </p:to>
                                    </p:set>
                                    <p:animEffect transition="in" filter="fade">
                                      <p:cBhvr>
                                        <p:cTn id="288" dur="1000"/>
                                        <p:tgtEl>
                                          <p:spTgt spid="1062"/>
                                        </p:tgtEl>
                                      </p:cBhvr>
                                    </p:animEffect>
                                    <p:anim calcmode="lin" valueType="num">
                                      <p:cBhvr>
                                        <p:cTn id="289" dur="1000" fill="hold"/>
                                        <p:tgtEl>
                                          <p:spTgt spid="1062"/>
                                        </p:tgtEl>
                                        <p:attrNameLst>
                                          <p:attrName>ppt_x</p:attrName>
                                        </p:attrNameLst>
                                      </p:cBhvr>
                                      <p:tavLst>
                                        <p:tav tm="0">
                                          <p:val>
                                            <p:strVal val="#ppt_x"/>
                                          </p:val>
                                        </p:tav>
                                        <p:tav tm="100000">
                                          <p:val>
                                            <p:strVal val="#ppt_x"/>
                                          </p:val>
                                        </p:tav>
                                      </p:tavLst>
                                    </p:anim>
                                    <p:anim calcmode="lin" valueType="num">
                                      <p:cBhvr>
                                        <p:cTn id="290" dur="1000" fill="hold"/>
                                        <p:tgtEl>
                                          <p:spTgt spid="1062"/>
                                        </p:tgtEl>
                                        <p:attrNameLst>
                                          <p:attrName>ppt_y</p:attrName>
                                        </p:attrNameLst>
                                      </p:cBhvr>
                                      <p:tavLst>
                                        <p:tav tm="0">
                                          <p:val>
                                            <p:strVal val="#ppt_y+.1"/>
                                          </p:val>
                                        </p:tav>
                                        <p:tav tm="100000">
                                          <p:val>
                                            <p:strVal val="#ppt_y"/>
                                          </p:val>
                                        </p:tav>
                                      </p:tavLst>
                                    </p:anim>
                                  </p:childTnLst>
                                </p:cTn>
                              </p:par>
                              <p:par>
                                <p:cTn id="291" presetID="42" presetClass="entr" presetSubtype="0" fill="hold" nodeType="withEffect">
                                  <p:stCondLst>
                                    <p:cond delay="0"/>
                                  </p:stCondLst>
                                  <p:childTnLst>
                                    <p:set>
                                      <p:cBhvr>
                                        <p:cTn id="292" dur="1" fill="hold">
                                          <p:stCondLst>
                                            <p:cond delay="0"/>
                                          </p:stCondLst>
                                        </p:cTn>
                                        <p:tgtEl>
                                          <p:spTgt spid="1069"/>
                                        </p:tgtEl>
                                        <p:attrNameLst>
                                          <p:attrName>style.visibility</p:attrName>
                                        </p:attrNameLst>
                                      </p:cBhvr>
                                      <p:to>
                                        <p:strVal val="visible"/>
                                      </p:to>
                                    </p:set>
                                    <p:animEffect transition="in" filter="fade">
                                      <p:cBhvr>
                                        <p:cTn id="293" dur="1000"/>
                                        <p:tgtEl>
                                          <p:spTgt spid="1069"/>
                                        </p:tgtEl>
                                      </p:cBhvr>
                                    </p:animEffect>
                                    <p:anim calcmode="lin" valueType="num">
                                      <p:cBhvr>
                                        <p:cTn id="294" dur="1000" fill="hold"/>
                                        <p:tgtEl>
                                          <p:spTgt spid="1069"/>
                                        </p:tgtEl>
                                        <p:attrNameLst>
                                          <p:attrName>ppt_x</p:attrName>
                                        </p:attrNameLst>
                                      </p:cBhvr>
                                      <p:tavLst>
                                        <p:tav tm="0">
                                          <p:val>
                                            <p:strVal val="#ppt_x"/>
                                          </p:val>
                                        </p:tav>
                                        <p:tav tm="100000">
                                          <p:val>
                                            <p:strVal val="#ppt_x"/>
                                          </p:val>
                                        </p:tav>
                                      </p:tavLst>
                                    </p:anim>
                                    <p:anim calcmode="lin" valueType="num">
                                      <p:cBhvr>
                                        <p:cTn id="295" dur="1000" fill="hold"/>
                                        <p:tgtEl>
                                          <p:spTgt spid="1069"/>
                                        </p:tgtEl>
                                        <p:attrNameLst>
                                          <p:attrName>ppt_y</p:attrName>
                                        </p:attrNameLst>
                                      </p:cBhvr>
                                      <p:tavLst>
                                        <p:tav tm="0">
                                          <p:val>
                                            <p:strVal val="#ppt_y+.1"/>
                                          </p:val>
                                        </p:tav>
                                        <p:tav tm="100000">
                                          <p:val>
                                            <p:strVal val="#ppt_y"/>
                                          </p:val>
                                        </p:tav>
                                      </p:tavLst>
                                    </p:anim>
                                  </p:childTnLst>
                                </p:cTn>
                              </p:par>
                              <p:par>
                                <p:cTn id="296" presetID="42" presetClass="entr" presetSubtype="0" fill="hold" nodeType="withEffect">
                                  <p:stCondLst>
                                    <p:cond delay="0"/>
                                  </p:stCondLst>
                                  <p:childTnLst>
                                    <p:set>
                                      <p:cBhvr>
                                        <p:cTn id="297" dur="1" fill="hold">
                                          <p:stCondLst>
                                            <p:cond delay="0"/>
                                          </p:stCondLst>
                                        </p:cTn>
                                        <p:tgtEl>
                                          <p:spTgt spid="32"/>
                                        </p:tgtEl>
                                        <p:attrNameLst>
                                          <p:attrName>style.visibility</p:attrName>
                                        </p:attrNameLst>
                                      </p:cBhvr>
                                      <p:to>
                                        <p:strVal val="visible"/>
                                      </p:to>
                                    </p:set>
                                    <p:animEffect transition="in" filter="fade">
                                      <p:cBhvr>
                                        <p:cTn id="298" dur="1000"/>
                                        <p:tgtEl>
                                          <p:spTgt spid="32"/>
                                        </p:tgtEl>
                                      </p:cBhvr>
                                    </p:animEffect>
                                    <p:anim calcmode="lin" valueType="num">
                                      <p:cBhvr>
                                        <p:cTn id="299" dur="1000" fill="hold"/>
                                        <p:tgtEl>
                                          <p:spTgt spid="32"/>
                                        </p:tgtEl>
                                        <p:attrNameLst>
                                          <p:attrName>ppt_x</p:attrName>
                                        </p:attrNameLst>
                                      </p:cBhvr>
                                      <p:tavLst>
                                        <p:tav tm="0">
                                          <p:val>
                                            <p:strVal val="#ppt_x"/>
                                          </p:val>
                                        </p:tav>
                                        <p:tav tm="100000">
                                          <p:val>
                                            <p:strVal val="#ppt_x"/>
                                          </p:val>
                                        </p:tav>
                                      </p:tavLst>
                                    </p:anim>
                                    <p:anim calcmode="lin" valueType="num">
                                      <p:cBhvr>
                                        <p:cTn id="30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01" fill="hold">
                      <p:stCondLst>
                        <p:cond delay="indefinite"/>
                      </p:stCondLst>
                      <p:childTnLst>
                        <p:par>
                          <p:cTn id="302" fill="hold">
                            <p:stCondLst>
                              <p:cond delay="0"/>
                            </p:stCondLst>
                            <p:childTnLst>
                              <p:par>
                                <p:cTn id="303" presetID="42" presetClass="entr" presetSubtype="0" fill="hold" grpId="0" nodeType="clickEffect">
                                  <p:stCondLst>
                                    <p:cond delay="0"/>
                                  </p:stCondLst>
                                  <p:childTnLst>
                                    <p:set>
                                      <p:cBhvr>
                                        <p:cTn id="304" dur="1" fill="hold">
                                          <p:stCondLst>
                                            <p:cond delay="0"/>
                                          </p:stCondLst>
                                        </p:cTn>
                                        <p:tgtEl>
                                          <p:spTgt spid="35">
                                            <p:bg/>
                                          </p:spTgt>
                                        </p:tgtEl>
                                        <p:attrNameLst>
                                          <p:attrName>style.visibility</p:attrName>
                                        </p:attrNameLst>
                                      </p:cBhvr>
                                      <p:to>
                                        <p:strVal val="visible"/>
                                      </p:to>
                                    </p:set>
                                    <p:animEffect transition="in" filter="fade">
                                      <p:cBhvr>
                                        <p:cTn id="305" dur="1000"/>
                                        <p:tgtEl>
                                          <p:spTgt spid="35">
                                            <p:bg/>
                                          </p:spTgt>
                                        </p:tgtEl>
                                      </p:cBhvr>
                                    </p:animEffect>
                                    <p:anim calcmode="lin" valueType="num">
                                      <p:cBhvr>
                                        <p:cTn id="306" dur="1000" fill="hold"/>
                                        <p:tgtEl>
                                          <p:spTgt spid="35">
                                            <p:bg/>
                                          </p:spTgt>
                                        </p:tgtEl>
                                        <p:attrNameLst>
                                          <p:attrName>ppt_x</p:attrName>
                                        </p:attrNameLst>
                                      </p:cBhvr>
                                      <p:tavLst>
                                        <p:tav tm="0">
                                          <p:val>
                                            <p:strVal val="#ppt_x"/>
                                          </p:val>
                                        </p:tav>
                                        <p:tav tm="100000">
                                          <p:val>
                                            <p:strVal val="#ppt_x"/>
                                          </p:val>
                                        </p:tav>
                                      </p:tavLst>
                                    </p:anim>
                                    <p:anim calcmode="lin" valueType="num">
                                      <p:cBhvr>
                                        <p:cTn id="307" dur="1000" fill="hold"/>
                                        <p:tgtEl>
                                          <p:spTgt spid="35">
                                            <p:bg/>
                                          </p:spTgt>
                                        </p:tgtEl>
                                        <p:attrNameLst>
                                          <p:attrName>ppt_y</p:attrName>
                                        </p:attrNameLst>
                                      </p:cBhvr>
                                      <p:tavLst>
                                        <p:tav tm="0">
                                          <p:val>
                                            <p:strVal val="#ppt_y+.1"/>
                                          </p:val>
                                        </p:tav>
                                        <p:tav tm="100000">
                                          <p:val>
                                            <p:strVal val="#ppt_y"/>
                                          </p:val>
                                        </p:tav>
                                      </p:tavLst>
                                    </p:anim>
                                  </p:childTnLst>
                                </p:cTn>
                              </p:par>
                            </p:childTnLst>
                          </p:cTn>
                        </p:par>
                      </p:childTnLst>
                    </p:cTn>
                  </p:par>
                  <p:par>
                    <p:cTn id="308" fill="hold">
                      <p:stCondLst>
                        <p:cond delay="indefinite"/>
                      </p:stCondLst>
                      <p:childTnLst>
                        <p:par>
                          <p:cTn id="309" fill="hold">
                            <p:stCondLst>
                              <p:cond delay="0"/>
                            </p:stCondLst>
                            <p:childTnLst>
                              <p:par>
                                <p:cTn id="310" presetID="42" presetClass="entr" presetSubtype="0" fill="hold" grpId="0" nodeType="clickEffect">
                                  <p:stCondLst>
                                    <p:cond delay="0"/>
                                  </p:stCondLst>
                                  <p:childTnLst>
                                    <p:set>
                                      <p:cBhvr>
                                        <p:cTn id="311" dur="1" fill="hold">
                                          <p:stCondLst>
                                            <p:cond delay="0"/>
                                          </p:stCondLst>
                                        </p:cTn>
                                        <p:tgtEl>
                                          <p:spTgt spid="35">
                                            <p:txEl>
                                              <p:pRg st="0" end="0"/>
                                            </p:txEl>
                                          </p:spTgt>
                                        </p:tgtEl>
                                        <p:attrNameLst>
                                          <p:attrName>style.visibility</p:attrName>
                                        </p:attrNameLst>
                                      </p:cBhvr>
                                      <p:to>
                                        <p:strVal val="visible"/>
                                      </p:to>
                                    </p:set>
                                    <p:animEffect transition="in" filter="fade">
                                      <p:cBhvr>
                                        <p:cTn id="312" dur="1000"/>
                                        <p:tgtEl>
                                          <p:spTgt spid="35">
                                            <p:txEl>
                                              <p:pRg st="0" end="0"/>
                                            </p:txEl>
                                          </p:spTgt>
                                        </p:tgtEl>
                                      </p:cBhvr>
                                    </p:animEffect>
                                    <p:anim calcmode="lin" valueType="num">
                                      <p:cBhvr>
                                        <p:cTn id="313" dur="10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314" dur="1000" fill="hold"/>
                                        <p:tgtEl>
                                          <p:spTgt spid="35">
                                            <p:txEl>
                                              <p:pRg st="0" end="0"/>
                                            </p:txEl>
                                          </p:spTgt>
                                        </p:tgtEl>
                                        <p:attrNameLst>
                                          <p:attrName>ppt_y</p:attrName>
                                        </p:attrNameLst>
                                      </p:cBhvr>
                                      <p:tavLst>
                                        <p:tav tm="0">
                                          <p:val>
                                            <p:strVal val="#ppt_y+.1"/>
                                          </p:val>
                                        </p:tav>
                                        <p:tav tm="100000">
                                          <p:val>
                                            <p:strVal val="#ppt_y"/>
                                          </p:val>
                                        </p:tav>
                                      </p:tavLst>
                                    </p:anim>
                                  </p:childTnLst>
                                </p:cTn>
                              </p:par>
                              <p:par>
                                <p:cTn id="315" presetID="42" presetClass="entr" presetSubtype="0" fill="hold" grpId="0" nodeType="withEffect">
                                  <p:stCondLst>
                                    <p:cond delay="0"/>
                                  </p:stCondLst>
                                  <p:childTnLst>
                                    <p:set>
                                      <p:cBhvr>
                                        <p:cTn id="316" dur="1" fill="hold">
                                          <p:stCondLst>
                                            <p:cond delay="0"/>
                                          </p:stCondLst>
                                        </p:cTn>
                                        <p:tgtEl>
                                          <p:spTgt spid="35">
                                            <p:txEl>
                                              <p:pRg st="1" end="1"/>
                                            </p:txEl>
                                          </p:spTgt>
                                        </p:tgtEl>
                                        <p:attrNameLst>
                                          <p:attrName>style.visibility</p:attrName>
                                        </p:attrNameLst>
                                      </p:cBhvr>
                                      <p:to>
                                        <p:strVal val="visible"/>
                                      </p:to>
                                    </p:set>
                                    <p:animEffect transition="in" filter="fade">
                                      <p:cBhvr>
                                        <p:cTn id="317" dur="1000"/>
                                        <p:tgtEl>
                                          <p:spTgt spid="35">
                                            <p:txEl>
                                              <p:pRg st="1" end="1"/>
                                            </p:txEl>
                                          </p:spTgt>
                                        </p:tgtEl>
                                      </p:cBhvr>
                                    </p:animEffect>
                                    <p:anim calcmode="lin" valueType="num">
                                      <p:cBhvr>
                                        <p:cTn id="318" dur="1000" fill="hold"/>
                                        <p:tgtEl>
                                          <p:spTgt spid="35">
                                            <p:txEl>
                                              <p:pRg st="1" end="1"/>
                                            </p:txEl>
                                          </p:spTgt>
                                        </p:tgtEl>
                                        <p:attrNameLst>
                                          <p:attrName>ppt_x</p:attrName>
                                        </p:attrNameLst>
                                      </p:cBhvr>
                                      <p:tavLst>
                                        <p:tav tm="0">
                                          <p:val>
                                            <p:strVal val="#ppt_x"/>
                                          </p:val>
                                        </p:tav>
                                        <p:tav tm="100000">
                                          <p:val>
                                            <p:strVal val="#ppt_x"/>
                                          </p:val>
                                        </p:tav>
                                      </p:tavLst>
                                    </p:anim>
                                    <p:anim calcmode="lin" valueType="num">
                                      <p:cBhvr>
                                        <p:cTn id="319" dur="1000" fill="hold"/>
                                        <p:tgtEl>
                                          <p:spTgt spid="35">
                                            <p:txEl>
                                              <p:pRg st="1" end="1"/>
                                            </p:txEl>
                                          </p:spTgt>
                                        </p:tgtEl>
                                        <p:attrNameLst>
                                          <p:attrName>ppt_y</p:attrName>
                                        </p:attrNameLst>
                                      </p:cBhvr>
                                      <p:tavLst>
                                        <p:tav tm="0">
                                          <p:val>
                                            <p:strVal val="#ppt_y+.1"/>
                                          </p:val>
                                        </p:tav>
                                        <p:tav tm="100000">
                                          <p:val>
                                            <p:strVal val="#ppt_y"/>
                                          </p:val>
                                        </p:tav>
                                      </p:tavLst>
                                    </p:anim>
                                  </p:childTnLst>
                                </p:cTn>
                              </p:par>
                              <p:par>
                                <p:cTn id="320" presetID="42" presetClass="entr" presetSubtype="0" fill="hold" grpId="0" nodeType="withEffect">
                                  <p:stCondLst>
                                    <p:cond delay="0"/>
                                  </p:stCondLst>
                                  <p:childTnLst>
                                    <p:set>
                                      <p:cBhvr>
                                        <p:cTn id="321" dur="1" fill="hold">
                                          <p:stCondLst>
                                            <p:cond delay="0"/>
                                          </p:stCondLst>
                                        </p:cTn>
                                        <p:tgtEl>
                                          <p:spTgt spid="35">
                                            <p:txEl>
                                              <p:pRg st="3" end="3"/>
                                            </p:txEl>
                                          </p:spTgt>
                                        </p:tgtEl>
                                        <p:attrNameLst>
                                          <p:attrName>style.visibility</p:attrName>
                                        </p:attrNameLst>
                                      </p:cBhvr>
                                      <p:to>
                                        <p:strVal val="visible"/>
                                      </p:to>
                                    </p:set>
                                    <p:animEffect transition="in" filter="fade">
                                      <p:cBhvr>
                                        <p:cTn id="322" dur="1000"/>
                                        <p:tgtEl>
                                          <p:spTgt spid="35">
                                            <p:txEl>
                                              <p:pRg st="3" end="3"/>
                                            </p:txEl>
                                          </p:spTgt>
                                        </p:tgtEl>
                                      </p:cBhvr>
                                    </p:animEffect>
                                    <p:anim calcmode="lin" valueType="num">
                                      <p:cBhvr>
                                        <p:cTn id="323" dur="1000" fill="hold"/>
                                        <p:tgtEl>
                                          <p:spTgt spid="35">
                                            <p:txEl>
                                              <p:pRg st="3" end="3"/>
                                            </p:txEl>
                                          </p:spTgt>
                                        </p:tgtEl>
                                        <p:attrNameLst>
                                          <p:attrName>ppt_x</p:attrName>
                                        </p:attrNameLst>
                                      </p:cBhvr>
                                      <p:tavLst>
                                        <p:tav tm="0">
                                          <p:val>
                                            <p:strVal val="#ppt_x"/>
                                          </p:val>
                                        </p:tav>
                                        <p:tav tm="100000">
                                          <p:val>
                                            <p:strVal val="#ppt_x"/>
                                          </p:val>
                                        </p:tav>
                                      </p:tavLst>
                                    </p:anim>
                                    <p:anim calcmode="lin" valueType="num">
                                      <p:cBhvr>
                                        <p:cTn id="324" dur="1000" fill="hold"/>
                                        <p:tgtEl>
                                          <p:spTgt spid="35">
                                            <p:txEl>
                                              <p:pRg st="3" end="3"/>
                                            </p:txEl>
                                          </p:spTgt>
                                        </p:tgtEl>
                                        <p:attrNameLst>
                                          <p:attrName>ppt_y</p:attrName>
                                        </p:attrNameLst>
                                      </p:cBhvr>
                                      <p:tavLst>
                                        <p:tav tm="0">
                                          <p:val>
                                            <p:strVal val="#ppt_y+.1"/>
                                          </p:val>
                                        </p:tav>
                                        <p:tav tm="100000">
                                          <p:val>
                                            <p:strVal val="#ppt_y"/>
                                          </p:val>
                                        </p:tav>
                                      </p:tavLst>
                                    </p:anim>
                                  </p:childTnLst>
                                </p:cTn>
                              </p:par>
                              <p:par>
                                <p:cTn id="325" presetID="42" presetClass="entr" presetSubtype="0" fill="hold" nodeType="withEffect">
                                  <p:stCondLst>
                                    <p:cond delay="0"/>
                                  </p:stCondLst>
                                  <p:childTnLst>
                                    <p:set>
                                      <p:cBhvr>
                                        <p:cTn id="326" dur="1" fill="hold">
                                          <p:stCondLst>
                                            <p:cond delay="0"/>
                                          </p:stCondLst>
                                        </p:cTn>
                                        <p:tgtEl>
                                          <p:spTgt spid="1066"/>
                                        </p:tgtEl>
                                        <p:attrNameLst>
                                          <p:attrName>style.visibility</p:attrName>
                                        </p:attrNameLst>
                                      </p:cBhvr>
                                      <p:to>
                                        <p:strVal val="visible"/>
                                      </p:to>
                                    </p:set>
                                    <p:animEffect transition="in" filter="fade">
                                      <p:cBhvr>
                                        <p:cTn id="327" dur="1000"/>
                                        <p:tgtEl>
                                          <p:spTgt spid="1066"/>
                                        </p:tgtEl>
                                      </p:cBhvr>
                                    </p:animEffect>
                                    <p:anim calcmode="lin" valueType="num">
                                      <p:cBhvr>
                                        <p:cTn id="328" dur="1000" fill="hold"/>
                                        <p:tgtEl>
                                          <p:spTgt spid="1066"/>
                                        </p:tgtEl>
                                        <p:attrNameLst>
                                          <p:attrName>ppt_x</p:attrName>
                                        </p:attrNameLst>
                                      </p:cBhvr>
                                      <p:tavLst>
                                        <p:tav tm="0">
                                          <p:val>
                                            <p:strVal val="#ppt_x"/>
                                          </p:val>
                                        </p:tav>
                                        <p:tav tm="100000">
                                          <p:val>
                                            <p:strVal val="#ppt_x"/>
                                          </p:val>
                                        </p:tav>
                                      </p:tavLst>
                                    </p:anim>
                                    <p:anim calcmode="lin" valueType="num">
                                      <p:cBhvr>
                                        <p:cTn id="329" dur="1000" fill="hold"/>
                                        <p:tgtEl>
                                          <p:spTgt spid="10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2" grpId="0" build="p" animBg="1"/>
      <p:bldP spid="15" grpId="0" build="p" animBg="1"/>
      <p:bldP spid="19" grpId="0" build="p" animBg="1"/>
      <p:bldP spid="22" grpId="0" build="p" animBg="1"/>
      <p:bldP spid="27" grpId="0" build="p" animBg="1"/>
      <p:bldP spid="31" grpId="0" build="p" animBg="1"/>
      <p:bldP spid="3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162800" cy="401215"/>
          </a:xfrm>
        </p:spPr>
        <p:txBody>
          <a:bodyPr/>
          <a:lstStyle/>
          <a:p>
            <a:r>
              <a:rPr lang="en-GB" dirty="0" smtClean="0"/>
              <a:t>Properties, some examples</a:t>
            </a: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96640"/>
            <a:ext cx="2952328" cy="451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1714153"/>
            <a:ext cx="3082627" cy="4487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bwMode="auto">
          <a:xfrm flipH="1">
            <a:off x="3275856" y="2544713"/>
            <a:ext cx="576064" cy="0"/>
          </a:xfrm>
          <a:prstGeom prst="straightConnector1">
            <a:avLst/>
          </a:prstGeom>
          <a:solidFill>
            <a:schemeClr val="accent1"/>
          </a:solidFill>
          <a:ln w="38100" cap="flat" cmpd="sng" algn="ctr">
            <a:solidFill>
              <a:srgbClr val="1B23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Arrow Connector 7"/>
          <p:cNvCxnSpPr/>
          <p:nvPr/>
        </p:nvCxnSpPr>
        <p:spPr bwMode="auto">
          <a:xfrm>
            <a:off x="5076056" y="2544713"/>
            <a:ext cx="720080" cy="0"/>
          </a:xfrm>
          <a:prstGeom prst="straightConnector1">
            <a:avLst/>
          </a:prstGeom>
          <a:solidFill>
            <a:schemeClr val="accent1"/>
          </a:solidFill>
          <a:ln w="38100" cap="flat" cmpd="sng" algn="ctr">
            <a:solidFill>
              <a:srgbClr val="1B23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bwMode="auto">
          <a:xfrm>
            <a:off x="3419872" y="2179737"/>
            <a:ext cx="2232248" cy="288032"/>
          </a:xfrm>
          <a:prstGeom prst="rect">
            <a:avLst/>
          </a:prstGeom>
          <a:ln>
            <a:noFill/>
          </a:ln>
          <a:extLst/>
        </p:spPr>
        <p:style>
          <a:lnRef idx="2">
            <a:schemeClr val="accent4"/>
          </a:lnRef>
          <a:fillRef idx="1">
            <a:schemeClr val="lt1"/>
          </a:fillRef>
          <a:effectRef idx="0">
            <a:schemeClr val="accent4"/>
          </a:effectRef>
          <a:fontRef idx="minor">
            <a:schemeClr val="dk1"/>
          </a:fontRef>
        </p:style>
        <p:txBody>
          <a:bodyPr vert="horz" wrap="none" lIns="91440" tIns="45720" rIns="91440" bIns="45720" numCol="1" rtlCol="0" anchor="t" anchorCtr="0" compatLnSpc="1">
            <a:prstTxWarp prst="textNoShape">
              <a:avLst/>
            </a:prstTxWarp>
            <a:noAutofit/>
          </a:bodyPr>
          <a:lstStyle/>
          <a:p>
            <a:pPr algn="ctr"/>
            <a:r>
              <a:rPr lang="en-GB" sz="1300" dirty="0" smtClean="0"/>
              <a:t>Physical </a:t>
            </a:r>
            <a:r>
              <a:rPr lang="en-GB" sz="1300" dirty="0" err="1" smtClean="0"/>
              <a:t>vs</a:t>
            </a:r>
            <a:r>
              <a:rPr lang="en-GB" sz="1300" dirty="0" smtClean="0"/>
              <a:t> Logical from Earlier</a:t>
            </a:r>
          </a:p>
        </p:txBody>
      </p:sp>
      <p:cxnSp>
        <p:nvCxnSpPr>
          <p:cNvPr id="13" name="Straight Arrow Connector 12"/>
          <p:cNvCxnSpPr/>
          <p:nvPr/>
        </p:nvCxnSpPr>
        <p:spPr bwMode="auto">
          <a:xfrm flipH="1" flipV="1">
            <a:off x="3275856" y="2760737"/>
            <a:ext cx="360040" cy="288032"/>
          </a:xfrm>
          <a:prstGeom prst="straightConnector1">
            <a:avLst/>
          </a:prstGeom>
          <a:solidFill>
            <a:schemeClr val="accent1"/>
          </a:solidFill>
          <a:ln w="38100" cap="flat" cmpd="sng" algn="ctr">
            <a:solidFill>
              <a:srgbClr val="1B23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p:cNvCxnSpPr/>
          <p:nvPr/>
        </p:nvCxnSpPr>
        <p:spPr bwMode="auto">
          <a:xfrm flipV="1">
            <a:off x="5436096" y="2760737"/>
            <a:ext cx="360040" cy="288032"/>
          </a:xfrm>
          <a:prstGeom prst="straightConnector1">
            <a:avLst/>
          </a:prstGeom>
          <a:solidFill>
            <a:schemeClr val="accent1"/>
          </a:solidFill>
          <a:ln w="38100" cap="flat" cmpd="sng" algn="ctr">
            <a:solidFill>
              <a:srgbClr val="1B23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p:cNvCxnSpPr/>
          <p:nvPr/>
        </p:nvCxnSpPr>
        <p:spPr bwMode="auto">
          <a:xfrm flipH="1">
            <a:off x="3275856" y="3336801"/>
            <a:ext cx="360040" cy="432048"/>
          </a:xfrm>
          <a:prstGeom prst="straightConnector1">
            <a:avLst/>
          </a:prstGeom>
          <a:solidFill>
            <a:schemeClr val="accent1"/>
          </a:solidFill>
          <a:ln w="38100" cap="flat" cmpd="sng" algn="ctr">
            <a:solidFill>
              <a:srgbClr val="1B23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p:nvPr/>
        </p:nvCxnSpPr>
        <p:spPr bwMode="auto">
          <a:xfrm>
            <a:off x="5364088" y="3336801"/>
            <a:ext cx="432048" cy="504056"/>
          </a:xfrm>
          <a:prstGeom prst="straightConnector1">
            <a:avLst/>
          </a:prstGeom>
          <a:solidFill>
            <a:schemeClr val="accent1"/>
          </a:solidFill>
          <a:ln w="38100" cap="flat" cmpd="sng" algn="ctr">
            <a:solidFill>
              <a:srgbClr val="1B23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bwMode="auto">
          <a:xfrm>
            <a:off x="3635896" y="2958759"/>
            <a:ext cx="1728192" cy="522058"/>
          </a:xfrm>
          <a:prstGeom prst="rect">
            <a:avLst/>
          </a:prstGeom>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t" anchorCtr="0" compatLnSpc="1">
            <a:prstTxWarp prst="textNoShape">
              <a:avLst/>
            </a:prstTxWarp>
            <a:noAutofit/>
          </a:bodyPr>
          <a:lstStyle/>
          <a:p>
            <a:pPr algn="ctr"/>
            <a:r>
              <a:rPr lang="en-GB" sz="1400" dirty="0" smtClean="0"/>
              <a:t>Estimated </a:t>
            </a:r>
            <a:r>
              <a:rPr lang="en-GB" sz="1400" dirty="0" err="1" smtClean="0"/>
              <a:t>vs</a:t>
            </a:r>
            <a:r>
              <a:rPr lang="en-GB" sz="1400" dirty="0" smtClean="0"/>
              <a:t> Actual</a:t>
            </a:r>
          </a:p>
          <a:p>
            <a:pPr algn="ctr"/>
            <a:r>
              <a:rPr lang="en-GB" sz="1400" dirty="0" smtClean="0"/>
              <a:t>IMPORTANT!</a:t>
            </a:r>
          </a:p>
        </p:txBody>
      </p:sp>
      <p:cxnSp>
        <p:nvCxnSpPr>
          <p:cNvPr id="33" name="Straight Arrow Connector 32"/>
          <p:cNvCxnSpPr/>
          <p:nvPr/>
        </p:nvCxnSpPr>
        <p:spPr bwMode="auto">
          <a:xfrm flipH="1">
            <a:off x="3275856" y="4344913"/>
            <a:ext cx="360040" cy="0"/>
          </a:xfrm>
          <a:prstGeom prst="straightConnector1">
            <a:avLst/>
          </a:prstGeom>
          <a:solidFill>
            <a:schemeClr val="accent1"/>
          </a:solidFill>
          <a:ln w="38100" cap="flat" cmpd="sng" algn="ctr">
            <a:solidFill>
              <a:srgbClr val="1B23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Box 33"/>
          <p:cNvSpPr txBox="1"/>
          <p:nvPr/>
        </p:nvSpPr>
        <p:spPr bwMode="auto">
          <a:xfrm>
            <a:off x="3635896" y="4154878"/>
            <a:ext cx="1656184" cy="766099"/>
          </a:xfrm>
          <a:prstGeom prst="rect">
            <a:avLst/>
          </a:prstGeom>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t" anchorCtr="0" compatLnSpc="1">
            <a:prstTxWarp prst="textNoShape">
              <a:avLst/>
            </a:prstTxWarp>
            <a:noAutofit/>
          </a:bodyPr>
          <a:lstStyle/>
          <a:p>
            <a:pPr algn="ctr"/>
            <a:r>
              <a:rPr lang="en-GB" sz="1400" dirty="0" smtClean="0"/>
              <a:t>Ordered </a:t>
            </a:r>
            <a:r>
              <a:rPr lang="en-GB" sz="1400" u="sng" dirty="0" smtClean="0"/>
              <a:t>can</a:t>
            </a:r>
            <a:r>
              <a:rPr lang="en-GB" sz="1400" dirty="0" smtClean="0"/>
              <a:t> help</a:t>
            </a:r>
          </a:p>
          <a:p>
            <a:pPr algn="ctr"/>
            <a:r>
              <a:rPr lang="en-GB" sz="1400" dirty="0" smtClean="0"/>
              <a:t>avoid the dreaded </a:t>
            </a:r>
          </a:p>
          <a:p>
            <a:pPr algn="ctr"/>
            <a:r>
              <a:rPr lang="en-GB" sz="1400" dirty="0" smtClean="0"/>
              <a:t>Sort</a:t>
            </a:r>
          </a:p>
        </p:txBody>
      </p:sp>
    </p:spTree>
    <p:extLst>
      <p:ext uri="{BB962C8B-B14F-4D97-AF65-F5344CB8AC3E}">
        <p14:creationId xmlns:p14="http://schemas.microsoft.com/office/powerpoint/2010/main" val="260814100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fade">
                                      <p:cBhvr>
                                        <p:cTn id="29" dur="1000"/>
                                        <p:tgtEl>
                                          <p:spTgt spid="25"/>
                                        </p:tgtEl>
                                      </p:cBhvr>
                                    </p:animEffect>
                                    <p:anim calcmode="lin" valueType="num">
                                      <p:cBhvr>
                                        <p:cTn id="30" dur="1000" fill="hold"/>
                                        <p:tgtEl>
                                          <p:spTgt spid="25"/>
                                        </p:tgtEl>
                                        <p:attrNameLst>
                                          <p:attrName>ppt_x</p:attrName>
                                        </p:attrNameLst>
                                      </p:cBhvr>
                                      <p:tavLst>
                                        <p:tav tm="0">
                                          <p:val>
                                            <p:strVal val="#ppt_x"/>
                                          </p:val>
                                        </p:tav>
                                        <p:tav tm="100000">
                                          <p:val>
                                            <p:strVal val="#ppt_x"/>
                                          </p:val>
                                        </p:tav>
                                      </p:tavLst>
                                    </p:anim>
                                    <p:anim calcmode="lin" valueType="num">
                                      <p:cBhvr>
                                        <p:cTn id="31" dur="1000" fill="hold"/>
                                        <p:tgtEl>
                                          <p:spTgt spid="25"/>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1000"/>
                                        <p:tgtEl>
                                          <p:spTgt spid="20"/>
                                        </p:tgtEl>
                                      </p:cBhvr>
                                    </p:animEffect>
                                    <p:anim calcmode="lin" valueType="num">
                                      <p:cBhvr>
                                        <p:cTn id="35" dur="1000" fill="hold"/>
                                        <p:tgtEl>
                                          <p:spTgt spid="20"/>
                                        </p:tgtEl>
                                        <p:attrNameLst>
                                          <p:attrName>ppt_x</p:attrName>
                                        </p:attrNameLst>
                                      </p:cBhvr>
                                      <p:tavLst>
                                        <p:tav tm="0">
                                          <p:val>
                                            <p:strVal val="#ppt_x"/>
                                          </p:val>
                                        </p:tav>
                                        <p:tav tm="100000">
                                          <p:val>
                                            <p:strVal val="#ppt_x"/>
                                          </p:val>
                                        </p:tav>
                                      </p:tavLst>
                                    </p:anim>
                                    <p:anim calcmode="lin" valueType="num">
                                      <p:cBhvr>
                                        <p:cTn id="36" dur="1000" fill="hold"/>
                                        <p:tgtEl>
                                          <p:spTgt spid="20"/>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000"/>
                                        <p:tgtEl>
                                          <p:spTgt spid="18"/>
                                        </p:tgtEl>
                                      </p:cBhvr>
                                    </p:animEffect>
                                    <p:anim calcmode="lin" valueType="num">
                                      <p:cBhvr>
                                        <p:cTn id="40" dur="1000" fill="hold"/>
                                        <p:tgtEl>
                                          <p:spTgt spid="18"/>
                                        </p:tgtEl>
                                        <p:attrNameLst>
                                          <p:attrName>ppt_x</p:attrName>
                                        </p:attrNameLst>
                                      </p:cBhvr>
                                      <p:tavLst>
                                        <p:tav tm="0">
                                          <p:val>
                                            <p:strVal val="#ppt_x"/>
                                          </p:val>
                                        </p:tav>
                                        <p:tav tm="100000">
                                          <p:val>
                                            <p:strVal val="#ppt_x"/>
                                          </p:val>
                                        </p:tav>
                                      </p:tavLst>
                                    </p:anim>
                                    <p:anim calcmode="lin" valueType="num">
                                      <p:cBhvr>
                                        <p:cTn id="41" dur="1000" fill="hold"/>
                                        <p:tgtEl>
                                          <p:spTgt spid="18"/>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fade">
                                      <p:cBhvr>
                                        <p:cTn id="44" dur="1000"/>
                                        <p:tgtEl>
                                          <p:spTgt spid="24"/>
                                        </p:tgtEl>
                                      </p:cBhvr>
                                    </p:animEffect>
                                    <p:anim calcmode="lin" valueType="num">
                                      <p:cBhvr>
                                        <p:cTn id="45" dur="1000" fill="hold"/>
                                        <p:tgtEl>
                                          <p:spTgt spid="24"/>
                                        </p:tgtEl>
                                        <p:attrNameLst>
                                          <p:attrName>ppt_x</p:attrName>
                                        </p:attrNameLst>
                                      </p:cBhvr>
                                      <p:tavLst>
                                        <p:tav tm="0">
                                          <p:val>
                                            <p:strVal val="#ppt_x"/>
                                          </p:val>
                                        </p:tav>
                                        <p:tav tm="100000">
                                          <p:val>
                                            <p:strVal val="#ppt_x"/>
                                          </p:val>
                                        </p:tav>
                                      </p:tavLst>
                                    </p:anim>
                                    <p:anim calcmode="lin" valueType="num">
                                      <p:cBhvr>
                                        <p:cTn id="4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1000"/>
                                        <p:tgtEl>
                                          <p:spTgt spid="33"/>
                                        </p:tgtEl>
                                      </p:cBhvr>
                                    </p:animEffect>
                                    <p:anim calcmode="lin" valueType="num">
                                      <p:cBhvr>
                                        <p:cTn id="52" dur="1000" fill="hold"/>
                                        <p:tgtEl>
                                          <p:spTgt spid="33"/>
                                        </p:tgtEl>
                                        <p:attrNameLst>
                                          <p:attrName>ppt_x</p:attrName>
                                        </p:attrNameLst>
                                      </p:cBhvr>
                                      <p:tavLst>
                                        <p:tav tm="0">
                                          <p:val>
                                            <p:strVal val="#ppt_x"/>
                                          </p:val>
                                        </p:tav>
                                        <p:tav tm="100000">
                                          <p:val>
                                            <p:strVal val="#ppt_x"/>
                                          </p:val>
                                        </p:tav>
                                      </p:tavLst>
                                    </p:anim>
                                    <p:anim calcmode="lin" valueType="num">
                                      <p:cBhvr>
                                        <p:cTn id="53" dur="1000" fill="hold"/>
                                        <p:tgtEl>
                                          <p:spTgt spid="33"/>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fade">
                                      <p:cBhvr>
                                        <p:cTn id="56" dur="1000"/>
                                        <p:tgtEl>
                                          <p:spTgt spid="34"/>
                                        </p:tgtEl>
                                      </p:cBhvr>
                                    </p:animEffect>
                                    <p:anim calcmode="lin" valueType="num">
                                      <p:cBhvr>
                                        <p:cTn id="57" dur="1000" fill="hold"/>
                                        <p:tgtEl>
                                          <p:spTgt spid="34"/>
                                        </p:tgtEl>
                                        <p:attrNameLst>
                                          <p:attrName>ppt_x</p:attrName>
                                        </p:attrNameLst>
                                      </p:cBhvr>
                                      <p:tavLst>
                                        <p:tav tm="0">
                                          <p:val>
                                            <p:strVal val="#ppt_x"/>
                                          </p:val>
                                        </p:tav>
                                        <p:tav tm="100000">
                                          <p:val>
                                            <p:strVal val="#ppt_x"/>
                                          </p:val>
                                        </p:tav>
                                      </p:tavLst>
                                    </p:anim>
                                    <p:anim calcmode="lin" valueType="num">
                                      <p:cBhvr>
                                        <p:cTn id="5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5" grpId="0" animBg="1"/>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162800" cy="329208"/>
          </a:xfrm>
        </p:spPr>
        <p:txBody>
          <a:bodyPr/>
          <a:lstStyle/>
          <a:p>
            <a:r>
              <a:rPr lang="en-GB" dirty="0" smtClean="0"/>
              <a:t>Scans &amp; Seeks</a:t>
            </a:r>
            <a:endParaRPr lang="en-GB" dirty="0"/>
          </a:p>
        </p:txBody>
      </p:sp>
      <p:sp>
        <p:nvSpPr>
          <p:cNvPr id="3" name="Content Placeholder 2"/>
          <p:cNvSpPr>
            <a:spLocks noGrp="1"/>
          </p:cNvSpPr>
          <p:nvPr>
            <p:ph sz="half" idx="1"/>
          </p:nvPr>
        </p:nvSpPr>
        <p:spPr>
          <a:xfrm>
            <a:off x="447822" y="4518409"/>
            <a:ext cx="2520280" cy="2016224"/>
          </a:xfrm>
        </p:spPr>
        <p:txBody>
          <a:bodyPr/>
          <a:lstStyle/>
          <a:p>
            <a:r>
              <a:rPr lang="en-GB" sz="1200" dirty="0" smtClean="0"/>
              <a:t>Table Scan</a:t>
            </a:r>
          </a:p>
          <a:p>
            <a:endParaRPr lang="en-GB" sz="1200" dirty="0" smtClean="0"/>
          </a:p>
          <a:p>
            <a:endParaRPr lang="en-GB" sz="1200" dirty="0"/>
          </a:p>
          <a:p>
            <a:r>
              <a:rPr lang="en-GB" sz="1200" dirty="0" smtClean="0"/>
              <a:t>Clustered Index Scan</a:t>
            </a:r>
          </a:p>
          <a:p>
            <a:endParaRPr lang="en-GB" sz="1200" dirty="0" smtClean="0"/>
          </a:p>
          <a:p>
            <a:endParaRPr lang="en-GB" sz="1200" dirty="0"/>
          </a:p>
          <a:p>
            <a:r>
              <a:rPr lang="en-GB" sz="1200" dirty="0" smtClean="0"/>
              <a:t>Non Clustered Index Scan</a:t>
            </a:r>
          </a:p>
          <a:p>
            <a:endParaRPr lang="en-GB" sz="1200" dirty="0"/>
          </a:p>
          <a:p>
            <a:endParaRPr lang="en-GB" sz="1200" dirty="0" smtClean="0"/>
          </a:p>
          <a:p>
            <a:endParaRPr lang="en-GB" sz="1200" dirty="0" smtClean="0"/>
          </a:p>
        </p:txBody>
      </p:sp>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901" y="4444077"/>
            <a:ext cx="479673" cy="453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519" y="5035966"/>
            <a:ext cx="500436" cy="473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901" y="5684038"/>
            <a:ext cx="518058"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0310" y="4444077"/>
            <a:ext cx="589863" cy="575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96616" y="5092149"/>
            <a:ext cx="549056" cy="597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a:spLocks noGrp="1"/>
          </p:cNvSpPr>
          <p:nvPr>
            <p:ph sz="half" idx="1"/>
          </p:nvPr>
        </p:nvSpPr>
        <p:spPr>
          <a:xfrm>
            <a:off x="5256334" y="4515137"/>
            <a:ext cx="2520280" cy="1174952"/>
          </a:xfrm>
        </p:spPr>
        <p:txBody>
          <a:bodyPr/>
          <a:lstStyle/>
          <a:p>
            <a:r>
              <a:rPr lang="en-GB" sz="1200" dirty="0" smtClean="0"/>
              <a:t>Clustered Index Seek</a:t>
            </a:r>
          </a:p>
          <a:p>
            <a:endParaRPr lang="en-GB" sz="1200" dirty="0" smtClean="0"/>
          </a:p>
          <a:p>
            <a:endParaRPr lang="en-GB" sz="1200" dirty="0"/>
          </a:p>
          <a:p>
            <a:r>
              <a:rPr lang="en-GB" sz="1200" dirty="0" smtClean="0"/>
              <a:t>Non Clustered Index Seek</a:t>
            </a:r>
          </a:p>
        </p:txBody>
      </p:sp>
      <p:sp>
        <p:nvSpPr>
          <p:cNvPr id="10" name="Content Placeholder 2"/>
          <p:cNvSpPr>
            <a:spLocks noGrp="1"/>
          </p:cNvSpPr>
          <p:nvPr>
            <p:ph sz="half" idx="1"/>
          </p:nvPr>
        </p:nvSpPr>
        <p:spPr>
          <a:xfrm>
            <a:off x="291393" y="1882265"/>
            <a:ext cx="8188330" cy="1258703"/>
          </a:xfrm>
        </p:spPr>
        <p:txBody>
          <a:bodyPr/>
          <a:lstStyle/>
          <a:p>
            <a:r>
              <a:rPr lang="en-GB" dirty="0" smtClean="0"/>
              <a:t>These are methods of getting data from the tables. Which one is chosen depends mainly on predicates (or lack there of), any indexes available, how well those indexes match any predicates, the required output columns and finally available statistics and their accuracy.</a:t>
            </a:r>
          </a:p>
          <a:p>
            <a:endParaRPr lang="en-GB" dirty="0"/>
          </a:p>
          <a:p>
            <a:r>
              <a:rPr lang="en-GB" dirty="0" smtClean="0"/>
              <a:t>In most cases these operators will constitute all the </a:t>
            </a:r>
            <a:r>
              <a:rPr lang="en-GB" dirty="0" smtClean="0"/>
              <a:t>leaf level operators of </a:t>
            </a:r>
            <a:r>
              <a:rPr lang="en-GB" dirty="0" smtClean="0"/>
              <a:t>your query plan tree. There are a few exceptions, some of which I’ll come onto in a minute! </a:t>
            </a:r>
          </a:p>
          <a:p>
            <a:endParaRPr lang="en-GB" sz="1100" dirty="0"/>
          </a:p>
          <a:p>
            <a:r>
              <a:rPr lang="en-GB" sz="1400" dirty="0" smtClean="0"/>
              <a:t>NB: Data is read in pages, </a:t>
            </a:r>
            <a:r>
              <a:rPr lang="en-GB" sz="1400" b="1" dirty="0" smtClean="0"/>
              <a:t>NOT ROWS</a:t>
            </a:r>
          </a:p>
        </p:txBody>
      </p:sp>
    </p:spTree>
    <p:extLst>
      <p:ext uri="{BB962C8B-B14F-4D97-AF65-F5344CB8AC3E}">
        <p14:creationId xmlns:p14="http://schemas.microsoft.com/office/powerpoint/2010/main" val="174555720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fade">
                                      <p:cBhvr>
                                        <p:cTn id="14" dur="1000"/>
                                        <p:tgtEl>
                                          <p:spTgt spid="10">
                                            <p:txEl>
                                              <p:pRg st="2" end="2"/>
                                            </p:txEl>
                                          </p:spTgt>
                                        </p:tgtEl>
                                      </p:cBhvr>
                                    </p:animEffect>
                                    <p:anim calcmode="lin" valueType="num">
                                      <p:cBhvr>
                                        <p:cTn id="15"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fade">
                                      <p:cBhvr>
                                        <p:cTn id="21" dur="1000"/>
                                        <p:tgtEl>
                                          <p:spTgt spid="10">
                                            <p:txEl>
                                              <p:pRg st="4" end="4"/>
                                            </p:txEl>
                                          </p:spTgt>
                                        </p:tgtEl>
                                      </p:cBhvr>
                                    </p:animEffect>
                                    <p:anim calcmode="lin" valueType="num">
                                      <p:cBhvr>
                                        <p:cTn id="22"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162800" cy="329208"/>
          </a:xfrm>
        </p:spPr>
        <p:txBody>
          <a:bodyPr/>
          <a:lstStyle/>
          <a:p>
            <a:r>
              <a:rPr lang="en-GB" dirty="0" smtClean="0"/>
              <a:t>Joins</a:t>
            </a:r>
            <a:endParaRPr lang="en-GB" dirty="0"/>
          </a:p>
        </p:txBody>
      </p:sp>
      <p:graphicFrame>
        <p:nvGraphicFramePr>
          <p:cNvPr id="5" name="Chart 4"/>
          <p:cNvGraphicFramePr/>
          <p:nvPr>
            <p:extLst>
              <p:ext uri="{D42A27DB-BD31-4B8C-83A1-F6EECF244321}">
                <p14:modId xmlns:p14="http://schemas.microsoft.com/office/powerpoint/2010/main" val="2761834262"/>
              </p:ext>
            </p:extLst>
          </p:nvPr>
        </p:nvGraphicFramePr>
        <p:xfrm>
          <a:off x="3851920" y="1628800"/>
          <a:ext cx="4981926" cy="3069277"/>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a:spLocks noGrp="1"/>
          </p:cNvSpPr>
          <p:nvPr>
            <p:ph sz="half" idx="1"/>
          </p:nvPr>
        </p:nvSpPr>
        <p:spPr>
          <a:xfrm>
            <a:off x="395536" y="1772816"/>
            <a:ext cx="3600400" cy="4680520"/>
          </a:xfrm>
        </p:spPr>
        <p:txBody>
          <a:bodyPr/>
          <a:lstStyle/>
          <a:p>
            <a:r>
              <a:rPr lang="en-GB" sz="1400" dirty="0" smtClean="0"/>
              <a:t>The type of </a:t>
            </a:r>
            <a:r>
              <a:rPr lang="en-GB" sz="1400" dirty="0"/>
              <a:t>join chosen </a:t>
            </a:r>
            <a:r>
              <a:rPr lang="en-GB" sz="1400" dirty="0" smtClean="0"/>
              <a:t>effectively depends on the number of rows that the query optimizer </a:t>
            </a:r>
            <a:r>
              <a:rPr lang="en-GB" sz="1400" b="1" u="sng" dirty="0" smtClean="0"/>
              <a:t>thinks</a:t>
            </a:r>
            <a:r>
              <a:rPr lang="en-GB" sz="1400" dirty="0" smtClean="0"/>
              <a:t> it needs to join</a:t>
            </a:r>
          </a:p>
          <a:p>
            <a:endParaRPr lang="en-GB" sz="1400" dirty="0"/>
          </a:p>
          <a:p>
            <a:r>
              <a:rPr lang="en-GB" sz="1400" b="1" dirty="0" smtClean="0"/>
              <a:t>Merge</a:t>
            </a:r>
          </a:p>
          <a:p>
            <a:pPr lvl="1"/>
            <a:r>
              <a:rPr lang="en-GB" sz="1200" dirty="0" smtClean="0"/>
              <a:t>Quickest for large numbers of rows </a:t>
            </a:r>
            <a:r>
              <a:rPr lang="en-GB" sz="1200" b="1" dirty="0" smtClean="0"/>
              <a:t>but both inputs have to be sorted</a:t>
            </a:r>
          </a:p>
          <a:p>
            <a:pPr lvl="1"/>
            <a:r>
              <a:rPr lang="en-GB" sz="1200" dirty="0" smtClean="0"/>
              <a:t>Can cause sorts</a:t>
            </a:r>
            <a:endParaRPr lang="en-GB" sz="1400" dirty="0" smtClean="0"/>
          </a:p>
          <a:p>
            <a:endParaRPr lang="en-GB" sz="1400" dirty="0"/>
          </a:p>
          <a:p>
            <a:r>
              <a:rPr lang="en-GB" sz="1400" b="1" dirty="0" smtClean="0"/>
              <a:t>Nested </a:t>
            </a:r>
            <a:r>
              <a:rPr lang="en-GB" sz="1400" b="1" dirty="0"/>
              <a:t>loop </a:t>
            </a:r>
          </a:p>
          <a:p>
            <a:pPr lvl="1"/>
            <a:r>
              <a:rPr lang="en-GB" sz="1200" dirty="0"/>
              <a:t>Quickest for a small number of rows</a:t>
            </a:r>
          </a:p>
          <a:p>
            <a:pPr lvl="1"/>
            <a:r>
              <a:rPr lang="en-GB" sz="1200" dirty="0"/>
              <a:t>A cause of Rebinds &amp; Rewinds</a:t>
            </a:r>
          </a:p>
          <a:p>
            <a:pPr lvl="1"/>
            <a:r>
              <a:rPr lang="en-GB" sz="1200" dirty="0"/>
              <a:t>Background - </a:t>
            </a:r>
            <a:r>
              <a:rPr lang="en-GB" sz="1200" dirty="0" err="1"/>
              <a:t>Init</a:t>
            </a:r>
            <a:r>
              <a:rPr lang="en-GB" sz="1200" dirty="0"/>
              <a:t>(), </a:t>
            </a:r>
            <a:r>
              <a:rPr lang="en-GB" sz="1200" dirty="0" err="1"/>
              <a:t>GetNext</a:t>
            </a:r>
            <a:r>
              <a:rPr lang="en-GB" sz="1200" dirty="0"/>
              <a:t>(), Close()</a:t>
            </a:r>
            <a:endParaRPr lang="en-GB" dirty="0"/>
          </a:p>
          <a:p>
            <a:pPr lvl="1"/>
            <a:endParaRPr lang="en-GB" sz="1200" dirty="0" smtClean="0"/>
          </a:p>
          <a:p>
            <a:r>
              <a:rPr lang="en-GB" sz="1400" b="1" dirty="0"/>
              <a:t>Hash Match</a:t>
            </a:r>
          </a:p>
          <a:p>
            <a:pPr lvl="1"/>
            <a:r>
              <a:rPr lang="en-GB" sz="1200" dirty="0"/>
              <a:t>Kind of a middle point, better for a large number of rows but where the inputs are unsorted and sorting them would out weigh the benefits a merge join would offer</a:t>
            </a:r>
          </a:p>
          <a:p>
            <a:pPr lvl="1"/>
            <a:endParaRPr lang="en-GB" sz="1200" dirty="0"/>
          </a:p>
        </p:txBody>
      </p:sp>
      <p:pic>
        <p:nvPicPr>
          <p:cNvPr id="7" name="Picture 16" descr="Nested loops operator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754" y="4005064"/>
            <a:ext cx="494394" cy="4943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Merge join operator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825" y="5085184"/>
            <a:ext cx="515105" cy="51510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0" descr="Hash match operator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475" y="2852936"/>
            <a:ext cx="512582" cy="512584"/>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a:spLocks noGrp="1"/>
          </p:cNvSpPr>
          <p:nvPr>
            <p:ph sz="half" idx="1"/>
          </p:nvPr>
        </p:nvSpPr>
        <p:spPr>
          <a:xfrm>
            <a:off x="5004048" y="5377966"/>
            <a:ext cx="3168352" cy="571313"/>
          </a:xfrm>
        </p:spPr>
        <p:txBody>
          <a:bodyPr/>
          <a:lstStyle/>
          <a:p>
            <a:r>
              <a:rPr lang="en-GB" sz="1200" b="1" dirty="0" smtClean="0"/>
              <a:t>Watch out for this guy, he’s trouble!</a:t>
            </a:r>
            <a:endParaRPr lang="en-GB" sz="1200" b="1"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36046" y="5265235"/>
            <a:ext cx="528042" cy="564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126695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1000"/>
                                        <p:tgtEl>
                                          <p:spTgt spid="6">
                                            <p:txEl>
                                              <p:pRg st="3" end="3"/>
                                            </p:txEl>
                                          </p:spTgt>
                                        </p:tgtEl>
                                      </p:cBhvr>
                                    </p:animEffect>
                                    <p:anim calcmode="lin" valueType="num">
                                      <p:cBhvr>
                                        <p:cTn id="2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fade">
                                      <p:cBhvr>
                                        <p:cTn id="29" dur="1000"/>
                                        <p:tgtEl>
                                          <p:spTgt spid="6">
                                            <p:txEl>
                                              <p:pRg st="4" end="4"/>
                                            </p:txEl>
                                          </p:spTgt>
                                        </p:tgtEl>
                                      </p:cBhvr>
                                    </p:animEffect>
                                    <p:anim calcmode="lin" valueType="num">
                                      <p:cBhvr>
                                        <p:cTn id="3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Effect transition="in" filter="fade">
                                      <p:cBhvr>
                                        <p:cTn id="41" dur="1000"/>
                                        <p:tgtEl>
                                          <p:spTgt spid="6">
                                            <p:txEl>
                                              <p:pRg st="6" end="6"/>
                                            </p:txEl>
                                          </p:spTgt>
                                        </p:tgtEl>
                                      </p:cBhvr>
                                    </p:animEffect>
                                    <p:anim calcmode="lin" valueType="num">
                                      <p:cBhvr>
                                        <p:cTn id="42"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6">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6">
                                            <p:txEl>
                                              <p:pRg st="7" end="7"/>
                                            </p:txEl>
                                          </p:spTgt>
                                        </p:tgtEl>
                                        <p:attrNameLst>
                                          <p:attrName>style.visibility</p:attrName>
                                        </p:attrNameLst>
                                      </p:cBhvr>
                                      <p:to>
                                        <p:strVal val="visible"/>
                                      </p:to>
                                    </p:set>
                                    <p:animEffect transition="in" filter="fade">
                                      <p:cBhvr>
                                        <p:cTn id="46" dur="1000"/>
                                        <p:tgtEl>
                                          <p:spTgt spid="6">
                                            <p:txEl>
                                              <p:pRg st="7" end="7"/>
                                            </p:txEl>
                                          </p:spTgt>
                                        </p:tgtEl>
                                      </p:cBhvr>
                                    </p:animEffect>
                                    <p:anim calcmode="lin" valueType="num">
                                      <p:cBhvr>
                                        <p:cTn id="47"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6">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animEffect transition="in" filter="fade">
                                      <p:cBhvr>
                                        <p:cTn id="51" dur="1000"/>
                                        <p:tgtEl>
                                          <p:spTgt spid="6">
                                            <p:txEl>
                                              <p:pRg st="8" end="8"/>
                                            </p:txEl>
                                          </p:spTgt>
                                        </p:tgtEl>
                                      </p:cBhvr>
                                    </p:animEffect>
                                    <p:anim calcmode="lin" valueType="num">
                                      <p:cBhvr>
                                        <p:cTn id="52"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6">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6">
                                            <p:txEl>
                                              <p:pRg st="9" end="9"/>
                                            </p:txEl>
                                          </p:spTgt>
                                        </p:tgtEl>
                                        <p:attrNameLst>
                                          <p:attrName>style.visibility</p:attrName>
                                        </p:attrNameLst>
                                      </p:cBhvr>
                                      <p:to>
                                        <p:strVal val="visible"/>
                                      </p:to>
                                    </p:set>
                                    <p:animEffect transition="in" filter="fade">
                                      <p:cBhvr>
                                        <p:cTn id="56" dur="1000"/>
                                        <p:tgtEl>
                                          <p:spTgt spid="6">
                                            <p:txEl>
                                              <p:pRg st="9" end="9"/>
                                            </p:txEl>
                                          </p:spTgt>
                                        </p:tgtEl>
                                      </p:cBhvr>
                                    </p:animEffect>
                                    <p:anim calcmode="lin" valueType="num">
                                      <p:cBhvr>
                                        <p:cTn id="57"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6">
                                            <p:txEl>
                                              <p:pRg st="11" end="11"/>
                                            </p:txEl>
                                          </p:spTgt>
                                        </p:tgtEl>
                                        <p:attrNameLst>
                                          <p:attrName>style.visibility</p:attrName>
                                        </p:attrNameLst>
                                      </p:cBhvr>
                                      <p:to>
                                        <p:strVal val="visible"/>
                                      </p:to>
                                    </p:set>
                                    <p:animEffect transition="in" filter="fade">
                                      <p:cBhvr>
                                        <p:cTn id="68" dur="1000"/>
                                        <p:tgtEl>
                                          <p:spTgt spid="6">
                                            <p:txEl>
                                              <p:pRg st="11" end="11"/>
                                            </p:txEl>
                                          </p:spTgt>
                                        </p:tgtEl>
                                      </p:cBhvr>
                                    </p:animEffect>
                                    <p:anim calcmode="lin" valueType="num">
                                      <p:cBhvr>
                                        <p:cTn id="69" dur="1000" fill="hold"/>
                                        <p:tgtEl>
                                          <p:spTgt spid="6">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6">
                                            <p:txEl>
                                              <p:pRg st="11" end="11"/>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6">
                                            <p:txEl>
                                              <p:pRg st="12" end="12"/>
                                            </p:txEl>
                                          </p:spTgt>
                                        </p:tgtEl>
                                        <p:attrNameLst>
                                          <p:attrName>style.visibility</p:attrName>
                                        </p:attrNameLst>
                                      </p:cBhvr>
                                      <p:to>
                                        <p:strVal val="visible"/>
                                      </p:to>
                                    </p:set>
                                    <p:animEffect transition="in" filter="fade">
                                      <p:cBhvr>
                                        <p:cTn id="73" dur="1000"/>
                                        <p:tgtEl>
                                          <p:spTgt spid="6">
                                            <p:txEl>
                                              <p:pRg st="12" end="12"/>
                                            </p:txEl>
                                          </p:spTgt>
                                        </p:tgtEl>
                                      </p:cBhvr>
                                    </p:animEffect>
                                    <p:anim calcmode="lin" valueType="num">
                                      <p:cBhvr>
                                        <p:cTn id="74" dur="1000" fill="hold"/>
                                        <p:tgtEl>
                                          <p:spTgt spid="6">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6">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5"/>
                                        </p:tgtEl>
                                        <p:attrNameLst>
                                          <p:attrName>style.visibility</p:attrName>
                                        </p:attrNameLst>
                                      </p:cBhvr>
                                      <p:to>
                                        <p:strVal val="visible"/>
                                      </p:to>
                                    </p:set>
                                    <p:animEffect transition="in" filter="fade">
                                      <p:cBhvr>
                                        <p:cTn id="80" dur="1000"/>
                                        <p:tgtEl>
                                          <p:spTgt spid="5"/>
                                        </p:tgtEl>
                                      </p:cBhvr>
                                    </p:animEffect>
                                    <p:anim calcmode="lin" valueType="num">
                                      <p:cBhvr>
                                        <p:cTn id="81" dur="1000" fill="hold"/>
                                        <p:tgtEl>
                                          <p:spTgt spid="5"/>
                                        </p:tgtEl>
                                        <p:attrNameLst>
                                          <p:attrName>ppt_x</p:attrName>
                                        </p:attrNameLst>
                                      </p:cBhvr>
                                      <p:tavLst>
                                        <p:tav tm="0">
                                          <p:val>
                                            <p:strVal val="#ppt_x"/>
                                          </p:val>
                                        </p:tav>
                                        <p:tav tm="100000">
                                          <p:val>
                                            <p:strVal val="#ppt_x"/>
                                          </p:val>
                                        </p:tav>
                                      </p:tavLst>
                                    </p:anim>
                                    <p:anim calcmode="lin" valueType="num">
                                      <p:cBhvr>
                                        <p:cTn id="8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nodeType="clickEffect">
                                  <p:stCondLst>
                                    <p:cond delay="0"/>
                                  </p:stCondLst>
                                  <p:childTnLst>
                                    <p:set>
                                      <p:cBhvr>
                                        <p:cTn id="86" dur="1" fill="hold">
                                          <p:stCondLst>
                                            <p:cond delay="0"/>
                                          </p:stCondLst>
                                        </p:cTn>
                                        <p:tgtEl>
                                          <p:spTgt spid="1026"/>
                                        </p:tgtEl>
                                        <p:attrNameLst>
                                          <p:attrName>style.visibility</p:attrName>
                                        </p:attrNameLst>
                                      </p:cBhvr>
                                      <p:to>
                                        <p:strVal val="visible"/>
                                      </p:to>
                                    </p:set>
                                    <p:animEffect transition="in" filter="fade">
                                      <p:cBhvr>
                                        <p:cTn id="87" dur="1000"/>
                                        <p:tgtEl>
                                          <p:spTgt spid="1026"/>
                                        </p:tgtEl>
                                      </p:cBhvr>
                                    </p:animEffect>
                                    <p:anim calcmode="lin" valueType="num">
                                      <p:cBhvr>
                                        <p:cTn id="88" dur="1000" fill="hold"/>
                                        <p:tgtEl>
                                          <p:spTgt spid="1026"/>
                                        </p:tgtEl>
                                        <p:attrNameLst>
                                          <p:attrName>ppt_x</p:attrName>
                                        </p:attrNameLst>
                                      </p:cBhvr>
                                      <p:tavLst>
                                        <p:tav tm="0">
                                          <p:val>
                                            <p:strVal val="#ppt_x"/>
                                          </p:val>
                                        </p:tav>
                                        <p:tav tm="100000">
                                          <p:val>
                                            <p:strVal val="#ppt_x"/>
                                          </p:val>
                                        </p:tav>
                                      </p:tavLst>
                                    </p:anim>
                                    <p:anim calcmode="lin" valueType="num">
                                      <p:cBhvr>
                                        <p:cTn id="89" dur="1000" fill="hold"/>
                                        <p:tgtEl>
                                          <p:spTgt spid="1026"/>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0">
                                            <p:txEl>
                                              <p:pRg st="0" end="0"/>
                                            </p:txEl>
                                          </p:spTgt>
                                        </p:tgtEl>
                                        <p:attrNameLst>
                                          <p:attrName>style.visibility</p:attrName>
                                        </p:attrNameLst>
                                      </p:cBhvr>
                                      <p:to>
                                        <p:strVal val="visible"/>
                                      </p:to>
                                    </p:set>
                                    <p:animEffect transition="in" filter="fade">
                                      <p:cBhvr>
                                        <p:cTn id="92" dur="1000"/>
                                        <p:tgtEl>
                                          <p:spTgt spid="10">
                                            <p:txEl>
                                              <p:pRg st="0" end="0"/>
                                            </p:txEl>
                                          </p:spTgt>
                                        </p:tgtEl>
                                      </p:cBhvr>
                                    </p:animEffect>
                                    <p:anim calcmode="lin" valueType="num">
                                      <p:cBhvr>
                                        <p:cTn id="9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Hash Match .. The whys and wherefores!</a:t>
            </a:r>
            <a:endParaRPr lang="en-GB" dirty="0"/>
          </a:p>
        </p:txBody>
      </p:sp>
      <p:sp>
        <p:nvSpPr>
          <p:cNvPr id="3" name="Content Placeholder 2"/>
          <p:cNvSpPr>
            <a:spLocks noGrp="1"/>
          </p:cNvSpPr>
          <p:nvPr>
            <p:ph sz="half" idx="1"/>
          </p:nvPr>
        </p:nvSpPr>
        <p:spPr>
          <a:xfrm>
            <a:off x="683568" y="1916832"/>
            <a:ext cx="7846640" cy="4038600"/>
          </a:xfrm>
        </p:spPr>
        <p:txBody>
          <a:bodyPr/>
          <a:lstStyle/>
          <a:p>
            <a:r>
              <a:rPr lang="en-GB" sz="1400" dirty="0" smtClean="0"/>
              <a:t>Executed in two phases</a:t>
            </a:r>
          </a:p>
          <a:p>
            <a:pPr lvl="1"/>
            <a:r>
              <a:rPr lang="en-GB" sz="1200" dirty="0" smtClean="0"/>
              <a:t>Build</a:t>
            </a:r>
          </a:p>
          <a:p>
            <a:pPr lvl="1"/>
            <a:r>
              <a:rPr lang="en-GB" sz="1200" dirty="0" smtClean="0"/>
              <a:t>Probe</a:t>
            </a:r>
          </a:p>
          <a:p>
            <a:pPr marL="457200" lvl="1" indent="0">
              <a:buNone/>
            </a:pPr>
            <a:endParaRPr lang="en-GB" sz="1200" dirty="0" smtClean="0"/>
          </a:p>
          <a:p>
            <a:r>
              <a:rPr lang="en-GB" sz="1400" dirty="0" smtClean="0"/>
              <a:t>In the build phase all rows from the first input, which is normally the smallest of the two tables, are read (this is a blocking operation) and turned into a hash table based on the join keys and then stored in memory</a:t>
            </a:r>
          </a:p>
          <a:p>
            <a:endParaRPr lang="en-GB" sz="1400" dirty="0" smtClean="0"/>
          </a:p>
          <a:p>
            <a:r>
              <a:rPr lang="en-GB" sz="1400" dirty="0" smtClean="0"/>
              <a:t>In the probe phase </a:t>
            </a:r>
            <a:r>
              <a:rPr lang="en-GB" sz="1400" dirty="0" smtClean="0"/>
              <a:t>the </a:t>
            </a:r>
            <a:r>
              <a:rPr lang="en-GB" sz="1400" dirty="0" smtClean="0"/>
              <a:t>rows from the second input are read, hashed in the same way as the build phase and then compared to the hash table.</a:t>
            </a:r>
          </a:p>
          <a:p>
            <a:endParaRPr lang="en-GB" sz="1400" dirty="0" smtClean="0"/>
          </a:p>
          <a:p>
            <a:r>
              <a:rPr lang="en-GB" sz="1400" dirty="0" smtClean="0"/>
              <a:t>Memory for this operation is pre allocated based on a estimate and this can cause issues</a:t>
            </a:r>
          </a:p>
          <a:p>
            <a:endParaRPr lang="en-GB" sz="1400" dirty="0" smtClean="0"/>
          </a:p>
          <a:p>
            <a:r>
              <a:rPr lang="en-GB" sz="1400" dirty="0" smtClean="0"/>
              <a:t>If the amount of memory required goes over what is allocated the overspill is placed onto disk in </a:t>
            </a:r>
            <a:r>
              <a:rPr lang="en-GB" sz="1400" dirty="0" err="1" smtClean="0"/>
              <a:t>tempdb</a:t>
            </a:r>
            <a:endParaRPr lang="en-GB" sz="1400" dirty="0" smtClean="0"/>
          </a:p>
          <a:p>
            <a:endParaRPr lang="en-GB" sz="1400" dirty="0"/>
          </a:p>
          <a:p>
            <a:r>
              <a:rPr lang="en-GB" sz="1400" dirty="0" smtClean="0"/>
              <a:t>The operation is then preformed on what is in memory, once this is completed the overspill is read into memory, hashed and processes starts again</a:t>
            </a:r>
            <a:endParaRPr lang="en-GB" sz="1400" dirty="0"/>
          </a:p>
        </p:txBody>
      </p:sp>
    </p:spTree>
    <p:extLst>
      <p:ext uri="{BB962C8B-B14F-4D97-AF65-F5344CB8AC3E}">
        <p14:creationId xmlns:p14="http://schemas.microsoft.com/office/powerpoint/2010/main" val="406779993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anim calcmode="lin" valueType="num">
                                      <p:cBhvr>
                                        <p:cTn id="4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anim calcmode="lin" valueType="num">
                                      <p:cBhvr>
                                        <p:cTn id="4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Effect transition="in" filter="fade">
                                      <p:cBhvr>
                                        <p:cTn id="54" dur="1000"/>
                                        <p:tgtEl>
                                          <p:spTgt spid="3">
                                            <p:txEl>
                                              <p:pRg st="12" end="12"/>
                                            </p:txEl>
                                          </p:spTgt>
                                        </p:tgtEl>
                                      </p:cBhvr>
                                    </p:animEffect>
                                    <p:anim calcmode="lin" valueType="num">
                                      <p:cBhvr>
                                        <p:cTn id="5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28.jpeg"/></Relationships>
</file>

<file path=ppt/theme/theme1.xml><?xml version="1.0" encoding="utf-8"?>
<a:theme xmlns:a="http://schemas.openxmlformats.org/drawingml/2006/main" name="Adatis-corporate-pres">
  <a:themeElements>
    <a:clrScheme name="Office Theme 13">
      <a:dk1>
        <a:srgbClr val="1B232A"/>
      </a:dk1>
      <a:lt1>
        <a:srgbClr val="FFFFFF"/>
      </a:lt1>
      <a:dk2>
        <a:srgbClr val="005195"/>
      </a:dk2>
      <a:lt2>
        <a:srgbClr val="A2A5A4"/>
      </a:lt2>
      <a:accent1>
        <a:srgbClr val="6DA5E7"/>
      </a:accent1>
      <a:accent2>
        <a:srgbClr val="F4AA00"/>
      </a:accent2>
      <a:accent3>
        <a:srgbClr val="FFFFFF"/>
      </a:accent3>
      <a:accent4>
        <a:srgbClr val="151C22"/>
      </a:accent4>
      <a:accent5>
        <a:srgbClr val="BACFF1"/>
      </a:accent5>
      <a:accent6>
        <a:srgbClr val="DD9A00"/>
      </a:accent6>
      <a:hlink>
        <a:srgbClr val="6DA5E7"/>
      </a:hlink>
      <a:folHlink>
        <a:srgbClr val="B5BF00"/>
      </a:folHlink>
    </a:clrScheme>
    <a:fontScheme name="Office Theme">
      <a:majorFont>
        <a:latin typeface="Arial"/>
        <a:ea typeface="Geneva"/>
        <a:cs typeface=""/>
      </a:majorFont>
      <a:minorFont>
        <a:latin typeface="Arial"/>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rgbClr val="404040"/>
            </a:solidFill>
            <a:effectLst/>
            <a:latin typeface="Arial" charset="0"/>
            <a:ea typeface="Geneva" pitchFamily="1" charset="-128"/>
          </a:defRPr>
        </a:defPPr>
      </a:lstStyle>
    </a:spDef>
    <a:lnDef>
      <a:spPr bwMode="auto">
        <a:solidFill>
          <a:schemeClr val="accent1"/>
        </a:solidFill>
        <a:ln w="38100" cap="flat" cmpd="sng" algn="ctr">
          <a:solidFill>
            <a:srgbClr val="1B232A"/>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bwMode="auto">
        <a:extLst/>
      </a:spPr>
      <a:bodyPr vert="horz" wrap="square" lIns="91440" tIns="45720" rIns="91440" bIns="45720" numCol="1" anchor="t" anchorCtr="0" compatLnSpc="1">
        <a:prstTxWarp prst="textNoShape">
          <a:avLst/>
        </a:prstTxWarp>
        <a:noAutofit/>
      </a:bodyPr>
      <a:lstStyle>
        <a:defPPr>
          <a:defRPr sz="1400" dirty="0" smtClean="0"/>
        </a:defPPr>
      </a:lstStyle>
      <a:style>
        <a:lnRef idx="2">
          <a:schemeClr val="accent4"/>
        </a:lnRef>
        <a:fillRef idx="1">
          <a:schemeClr val="lt1"/>
        </a:fillRef>
        <a:effectRef idx="0">
          <a:schemeClr val="accent4"/>
        </a:effectRef>
        <a:fontRef idx="minor">
          <a:schemeClr val="dk1"/>
        </a:fontRef>
      </a:style>
    </a:tx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1B232A"/>
        </a:dk1>
        <a:lt1>
          <a:srgbClr val="FFFFFF"/>
        </a:lt1>
        <a:dk2>
          <a:srgbClr val="005195"/>
        </a:dk2>
        <a:lt2>
          <a:srgbClr val="A2A5A4"/>
        </a:lt2>
        <a:accent1>
          <a:srgbClr val="6DA5E7"/>
        </a:accent1>
        <a:accent2>
          <a:srgbClr val="F4AA00"/>
        </a:accent2>
        <a:accent3>
          <a:srgbClr val="FFFFFF"/>
        </a:accent3>
        <a:accent4>
          <a:srgbClr val="151C22"/>
        </a:accent4>
        <a:accent5>
          <a:srgbClr val="BACFF1"/>
        </a:accent5>
        <a:accent6>
          <a:srgbClr val="DD9A00"/>
        </a:accent6>
        <a:hlink>
          <a:srgbClr val="6DA5E7"/>
        </a:hlink>
        <a:folHlink>
          <a:srgbClr val="B5BF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P_Angle_Dark_4x3_Blue Short-1">
  <a:themeElements>
    <a:clrScheme name="HP- EB - Palette">
      <a:dk1>
        <a:srgbClr val="000000"/>
      </a:dk1>
      <a:lt1>
        <a:sysClr val="window" lastClr="FFFFFF"/>
      </a:lt1>
      <a:dk2>
        <a:srgbClr val="898B8F"/>
      </a:dk2>
      <a:lt2>
        <a:srgbClr val="3D393B"/>
      </a:lt2>
      <a:accent1>
        <a:srgbClr val="5191CD"/>
      </a:accent1>
      <a:accent2>
        <a:srgbClr val="29568F"/>
      </a:accent2>
      <a:accent3>
        <a:srgbClr val="4FAF00"/>
      </a:accent3>
      <a:accent4>
        <a:srgbClr val="EB5F01"/>
      </a:accent4>
      <a:accent5>
        <a:srgbClr val="990000"/>
      </a:accent5>
      <a:accent6>
        <a:srgbClr val="000000"/>
      </a:accent6>
      <a:hlink>
        <a:srgbClr val="0098F6"/>
      </a:hlink>
      <a:folHlink>
        <a:srgbClr val="EB5F01"/>
      </a:folHlink>
    </a:clrScheme>
    <a:fontScheme name="Custom 1">
      <a:majorFont>
        <a:latin typeface="Futura Bk"/>
        <a:ea typeface=""/>
        <a:cs typeface=""/>
      </a:majorFont>
      <a:minorFont>
        <a:latin typeface="Futura B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85000">
              <a:srgbClr val="00104D"/>
            </a:gs>
            <a:gs pos="15000">
              <a:srgbClr val="1E89C5"/>
            </a:gs>
          </a:gsLst>
          <a:path path="circle">
            <a:fillToRect l="100000" b="100000"/>
          </a:path>
          <a:tileRect t="-100000" r="-100000"/>
        </a:gradFill>
        <a:ln>
          <a:noFill/>
        </a:ln>
        <a:effectLst/>
      </a:spPr>
      <a:bodyPr lIns="91440" tIns="45720" rtlCol="0" anchor="ctr"/>
      <a:lstStyle>
        <a:defPPr algn="ctr">
          <a:lnSpc>
            <a:spcPct val="85000"/>
          </a:lnSpc>
          <a:defRPr sz="2000" dirty="0" smtClean="0">
            <a:solidFill>
              <a:prstClr val="white"/>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rgbClr val="FFFFFF"/>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err="1" smtClean="0">
            <a:latin typeface="+mj-lt"/>
          </a:defRPr>
        </a:defPPr>
      </a:lst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F9414C1FCA8CA4AA6669AD910AEC089" ma:contentTypeVersion="0" ma:contentTypeDescription="Create a new document." ma:contentTypeScope="" ma:versionID="7741a4bbba43e445aee0906d13bfc7f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628E380-18D2-478C-AEC0-064AC0820403}">
  <ds:schemaRefs>
    <ds:schemaRef ds:uri="http://schemas.microsoft.com/office/2006/documentManagement/types"/>
    <ds:schemaRef ds:uri="http://purl.org/dc/elements/1.1/"/>
    <ds:schemaRef ds:uri="http://purl.org/dc/terms/"/>
    <ds:schemaRef ds:uri="http://www.w3.org/XML/1998/namespace"/>
    <ds:schemaRef ds:uri="http://schemas.microsoft.com/office/2006/metadata/properties"/>
    <ds:schemaRef ds:uri="http://purl.org/dc/dcmitype/"/>
    <ds:schemaRef ds:uri="http://schemas.openxmlformats.org/package/2006/metadata/core-properties"/>
  </ds:schemaRefs>
</ds:datastoreItem>
</file>

<file path=customXml/itemProps2.xml><?xml version="1.0" encoding="utf-8"?>
<ds:datastoreItem xmlns:ds="http://schemas.openxmlformats.org/officeDocument/2006/customXml" ds:itemID="{865D4C4B-95B0-45FA-A12C-9443EC52DBB2}">
  <ds:schemaRefs>
    <ds:schemaRef ds:uri="http://schemas.microsoft.com/sharepoint/v3/contenttype/forms"/>
  </ds:schemaRefs>
</ds:datastoreItem>
</file>

<file path=customXml/itemProps3.xml><?xml version="1.0" encoding="utf-8"?>
<ds:datastoreItem xmlns:ds="http://schemas.openxmlformats.org/officeDocument/2006/customXml" ds:itemID="{C33E03F3-4905-427A-A1CB-EC55A4FB4F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5391</TotalTime>
  <Words>2007</Words>
  <Application>Microsoft Office PowerPoint</Application>
  <PresentationFormat>On-screen Show (4:3)</PresentationFormat>
  <Paragraphs>343</Paragraphs>
  <Slides>20</Slides>
  <Notes>3</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Adatis-corporate-pres</vt:lpstr>
      <vt:lpstr>HP_Angle_Dark_4x3_Blue Short-1</vt:lpstr>
      <vt:lpstr>Around the world  (of query plan operators)  in 50 minutes</vt:lpstr>
      <vt:lpstr>Before we start, a little about me . . . . </vt:lpstr>
      <vt:lpstr>Pre flight check (what we’re going to cover) . . . </vt:lpstr>
      <vt:lpstr>Logical Vs Physical – A brief overview</vt:lpstr>
      <vt:lpstr>The Meet and Greet</vt:lpstr>
      <vt:lpstr>Properties, some examples</vt:lpstr>
      <vt:lpstr>Scans &amp; Seeks</vt:lpstr>
      <vt:lpstr>Joins</vt:lpstr>
      <vt:lpstr>Hash Match .. The whys and wherefores!</vt:lpstr>
      <vt:lpstr>Under the bonnet!</vt:lpstr>
      <vt:lpstr>Let there be data .. the creators</vt:lpstr>
      <vt:lpstr>Spools</vt:lpstr>
      <vt:lpstr>Blocking &amp; Non Blocking Operators</vt:lpstr>
      <vt:lpstr>Blocking &amp; Non Blocking Operators (Continued..)</vt:lpstr>
      <vt:lpstr>Checks &amp; Filters</vt:lpstr>
      <vt:lpstr>Bitmap Example</vt:lpstr>
      <vt:lpstr>The Good, the Bad &amp; the Ugly </vt:lpstr>
      <vt:lpstr>“Persuading” the query optimizer to change its mind</vt:lpstr>
      <vt:lpstr>Follow the arrows, not the Indians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Patient</dc:creator>
  <cp:lastModifiedBy>David Morrison</cp:lastModifiedBy>
  <cp:revision>279</cp:revision>
  <dcterms:created xsi:type="dcterms:W3CDTF">2011-06-23T10:47:29Z</dcterms:created>
  <dcterms:modified xsi:type="dcterms:W3CDTF">2011-09-30T09:28:21Z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0x0101009F9414C1FCA8CA4AA6669AD910AEC089</vt:lpwstr>
  </property>
</Properties>
</file>