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7" r:id="rId2"/>
    <p:sldId id="261" r:id="rId3"/>
    <p:sldId id="262" r:id="rId4"/>
    <p:sldId id="258" r:id="rId5"/>
    <p:sldId id="270" r:id="rId6"/>
    <p:sldId id="271" r:id="rId7"/>
    <p:sldId id="275" r:id="rId8"/>
    <p:sldId id="273" r:id="rId9"/>
    <p:sldId id="264" r:id="rId10"/>
    <p:sldId id="274" r:id="rId11"/>
    <p:sldId id="263" r:id="rId12"/>
    <p:sldId id="266" r:id="rId13"/>
    <p:sldId id="268" r:id="rId14"/>
    <p:sldId id="265" r:id="rId15"/>
    <p:sldId id="267" r:id="rId16"/>
    <p:sldId id="277" r:id="rId17"/>
    <p:sldId id="276" r:id="rId18"/>
    <p:sldId id="269" r:id="rId19"/>
    <p:sldId id="259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5728" autoAdjust="0"/>
  </p:normalViewPr>
  <p:slideViewPr>
    <p:cSldViewPr>
      <p:cViewPr>
        <p:scale>
          <a:sx n="79" d="100"/>
          <a:sy n="79" d="100"/>
        </p:scale>
        <p:origin x="-558" y="11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2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D9127CDA-0DB7-4EBF-99DE-073596785756}" type="datetimeFigureOut">
              <a:rPr lang="en-GB" smtClean="0"/>
              <a:t>01/10/2011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1A240429-0F9D-40BA-AF69-FD9C967301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905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628560C-F630-41DC-BE1B-525352E0C077}" type="datetimeFigureOut">
              <a:rPr lang="en-GB" smtClean="0"/>
              <a:t>01/10/2011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047B947-BBF1-4D44-8220-B434657D7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67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8" Type="http://schemas.openxmlformats.org/officeDocument/2006/relationships/hyperlink" Target="mk:@MSITStore:C:\Program%20Files\Log%20Parser%202.2\LogParser.chm::/html/URLSCANI.htm" TargetMode="External"/><Relationship Id="rId13" Type="http://schemas.openxmlformats.org/officeDocument/2006/relationships/hyperlink" Target="mk:@MSITStore:C:\Program%20Files\Log%20Parser%202.2\LogParser.chm::/html/NCSAI.htm" TargetMode="External"/><Relationship Id="rId18" Type="http://schemas.openxmlformats.org/officeDocument/2006/relationships/hyperlink" Target="mk:@MSITStore:C:\Program%20Files\Log%20Parser%202.2\LogParser.chm::/html/REGI.htm" TargetMode="External"/><Relationship Id="rId3" Type="http://schemas.openxmlformats.org/officeDocument/2006/relationships/hyperlink" Target="mk:@MSITStore:C:\Program%20Files\Log%20Parser%202.2\LogParser.chm::/html/IISW3C.htm" TargetMode="External"/><Relationship Id="rId21" Type="http://schemas.openxmlformats.org/officeDocument/2006/relationships/hyperlink" Target="mk:@MSITStore:C:\Program%20Files\Log%20Parser%202.2\LogParser.chm::/html/ETWI.htm" TargetMode="External"/><Relationship Id="rId7" Type="http://schemas.openxmlformats.org/officeDocument/2006/relationships/hyperlink" Target="mk:@MSITStore:C:\Program%20Files\Log%20Parser%202.2\LogParser.chm::/html/HTTPERRI.htm" TargetMode="External"/><Relationship Id="rId12" Type="http://schemas.openxmlformats.org/officeDocument/2006/relationships/hyperlink" Target="mk:@MSITStore:C:\Program%20Files\Log%20Parser%202.2\LogParser.chm::/html/W3CI.htm" TargetMode="External"/><Relationship Id="rId17" Type="http://schemas.openxmlformats.org/officeDocument/2006/relationships/hyperlink" Target="mk:@MSITStore:C:\Program%20Files\Log%20Parser%202.2\LogParser.chm::/html/FS.htm" TargetMode="External"/><Relationship Id="rId2" Type="http://schemas.openxmlformats.org/officeDocument/2006/relationships/slide" Target="../slides/slide10.xml"/><Relationship Id="rId16" Type="http://schemas.openxmlformats.org/officeDocument/2006/relationships/hyperlink" Target="mk:@MSITStore:C:\Program%20Files\Log%20Parser%202.2\LogParser.chm::/html/EVT.htm" TargetMode="External"/><Relationship Id="rId20" Type="http://schemas.openxmlformats.org/officeDocument/2006/relationships/hyperlink" Target="mk:@MSITStore:C:\Program%20Files\Log%20Parser%202.2\LogParser.chm::/html/NETMON.htm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mk:@MSITStore:C:\Program%20Files\Log%20Parser%202.2\LogParser.chm::/html/IISODBCI.htm" TargetMode="External"/><Relationship Id="rId11" Type="http://schemas.openxmlformats.org/officeDocument/2006/relationships/hyperlink" Target="mk:@MSITStore:C:\Program%20Files\Log%20Parser%202.2\LogParser.chm::/html/XMLI.htm" TargetMode="External"/><Relationship Id="rId5" Type="http://schemas.openxmlformats.org/officeDocument/2006/relationships/hyperlink" Target="mk:@MSITStore:C:\Program%20Files\Log%20Parser%202.2\LogParser.chm::/html/BINI.htm" TargetMode="External"/><Relationship Id="rId15" Type="http://schemas.openxmlformats.org/officeDocument/2006/relationships/hyperlink" Target="mk:@MSITStore:C:\Program%20Files\Log%20Parser%202.2\LogParser.chm::/html/TEXTWORDI.htm" TargetMode="External"/><Relationship Id="rId10" Type="http://schemas.openxmlformats.org/officeDocument/2006/relationships/hyperlink" Target="mk:@MSITStore:C:\Program%20Files\Log%20Parser%202.2\LogParser.chm::/html/TSVI.htm" TargetMode="External"/><Relationship Id="rId19" Type="http://schemas.openxmlformats.org/officeDocument/2006/relationships/hyperlink" Target="mk:@MSITStore:C:\Program%20Files\Log%20Parser%202.2\LogParser.chm::/html/ADSI.htm" TargetMode="External"/><Relationship Id="rId4" Type="http://schemas.openxmlformats.org/officeDocument/2006/relationships/hyperlink" Target="mk:@MSITStore:C:\Program%20Files\Log%20Parser%202.2\LogParser.chm::/html/IISI.htm" TargetMode="External"/><Relationship Id="rId9" Type="http://schemas.openxmlformats.org/officeDocument/2006/relationships/hyperlink" Target="mk:@MSITStore:C:\Program%20Files\Log%20Parser%202.2\LogParser.chm::/html/CSVI.htm" TargetMode="External"/><Relationship Id="rId14" Type="http://schemas.openxmlformats.org/officeDocument/2006/relationships/hyperlink" Target="mk:@MSITStore:C:\Program%20Files\Log%20Parser%202.2\LogParser.chm::/html/TEXTLINEI.htm" TargetMode="External"/><Relationship Id="rId22" Type="http://schemas.openxmlformats.org/officeDocument/2006/relationships/hyperlink" Target="mk:@MSITStore:C:\Program%20Files\Log%20Parser%202.2\LogParser.chm::/html/COMI.htm" TargetMode="Externa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8" Type="http://schemas.openxmlformats.org/officeDocument/2006/relationships/hyperlink" Target="mk:@MSITStore:C:\Program%20Files\Log%20Parser%202.2\LogParser.chm::/html/URLSCANI.htm" TargetMode="External"/><Relationship Id="rId13" Type="http://schemas.openxmlformats.org/officeDocument/2006/relationships/hyperlink" Target="mk:@MSITStore:C:\Program%20Files\Log%20Parser%202.2\LogParser.chm::/html/NCSAI.htm" TargetMode="External"/><Relationship Id="rId18" Type="http://schemas.openxmlformats.org/officeDocument/2006/relationships/hyperlink" Target="mk:@MSITStore:C:\Program%20Files\Log%20Parser%202.2\LogParser.chm::/html/REGI.htm" TargetMode="External"/><Relationship Id="rId3" Type="http://schemas.openxmlformats.org/officeDocument/2006/relationships/hyperlink" Target="mk:@MSITStore:C:\Program%20Files\Log%20Parser%202.2\LogParser.chm::/html/IISW3C.htm" TargetMode="External"/><Relationship Id="rId21" Type="http://schemas.openxmlformats.org/officeDocument/2006/relationships/hyperlink" Target="mk:@MSITStore:C:\Program%20Files\Log%20Parser%202.2\LogParser.chm::/html/ETWI.htm" TargetMode="External"/><Relationship Id="rId7" Type="http://schemas.openxmlformats.org/officeDocument/2006/relationships/hyperlink" Target="mk:@MSITStore:C:\Program%20Files\Log%20Parser%202.2\LogParser.chm::/html/HTTPERRI.htm" TargetMode="External"/><Relationship Id="rId12" Type="http://schemas.openxmlformats.org/officeDocument/2006/relationships/hyperlink" Target="mk:@MSITStore:C:\Program%20Files\Log%20Parser%202.2\LogParser.chm::/html/W3CI.htm" TargetMode="External"/><Relationship Id="rId17" Type="http://schemas.openxmlformats.org/officeDocument/2006/relationships/hyperlink" Target="mk:@MSITStore:C:\Program%20Files\Log%20Parser%202.2\LogParser.chm::/html/FS.htm" TargetMode="External"/><Relationship Id="rId2" Type="http://schemas.openxmlformats.org/officeDocument/2006/relationships/slide" Target="../slides/slide9.xml"/><Relationship Id="rId16" Type="http://schemas.openxmlformats.org/officeDocument/2006/relationships/hyperlink" Target="mk:@MSITStore:C:\Program%20Files\Log%20Parser%202.2\LogParser.chm::/html/EVT.htm" TargetMode="External"/><Relationship Id="rId20" Type="http://schemas.openxmlformats.org/officeDocument/2006/relationships/hyperlink" Target="mk:@MSITStore:C:\Program%20Files\Log%20Parser%202.2\LogParser.chm::/html/NETMON.htm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mk:@MSITStore:C:\Program%20Files\Log%20Parser%202.2\LogParser.chm::/html/IISODBCI.htm" TargetMode="External"/><Relationship Id="rId11" Type="http://schemas.openxmlformats.org/officeDocument/2006/relationships/hyperlink" Target="mk:@MSITStore:C:\Program%20Files\Log%20Parser%202.2\LogParser.chm::/html/XMLI.htm" TargetMode="External"/><Relationship Id="rId5" Type="http://schemas.openxmlformats.org/officeDocument/2006/relationships/hyperlink" Target="mk:@MSITStore:C:\Program%20Files\Log%20Parser%202.2\LogParser.chm::/html/BINI.htm" TargetMode="External"/><Relationship Id="rId15" Type="http://schemas.openxmlformats.org/officeDocument/2006/relationships/hyperlink" Target="mk:@MSITStore:C:\Program%20Files\Log%20Parser%202.2\LogParser.chm::/html/TEXTWORDI.htm" TargetMode="External"/><Relationship Id="rId10" Type="http://schemas.openxmlformats.org/officeDocument/2006/relationships/hyperlink" Target="mk:@MSITStore:C:\Program%20Files\Log%20Parser%202.2\LogParser.chm::/html/TSVI.htm" TargetMode="External"/><Relationship Id="rId19" Type="http://schemas.openxmlformats.org/officeDocument/2006/relationships/hyperlink" Target="mk:@MSITStore:C:\Program%20Files\Log%20Parser%202.2\LogParser.chm::/html/ADSI.htm" TargetMode="External"/><Relationship Id="rId4" Type="http://schemas.openxmlformats.org/officeDocument/2006/relationships/hyperlink" Target="mk:@MSITStore:C:\Program%20Files\Log%20Parser%202.2\LogParser.chm::/html/IISI.htm" TargetMode="External"/><Relationship Id="rId9" Type="http://schemas.openxmlformats.org/officeDocument/2006/relationships/hyperlink" Target="mk:@MSITStore:C:\Program%20Files\Log%20Parser%202.2\LogParser.chm::/html/CSVI.htm" TargetMode="External"/><Relationship Id="rId14" Type="http://schemas.openxmlformats.org/officeDocument/2006/relationships/hyperlink" Target="mk:@MSITStore:C:\Program%20Files\Log%20Parser%202.2\LogParser.chm::/html/TEXTLINEI.htm" TargetMode="External"/><Relationship Id="rId22" Type="http://schemas.openxmlformats.org/officeDocument/2006/relationships/hyperlink" Target="mk:@MSITStore:C:\Program%20Files\Log%20Parser%202.2\LogParser.chm::/html/COMI.htm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Inputs</a:t>
            </a:r>
          </a:p>
          <a:p>
            <a:r>
              <a:rPr lang="en-GB" b="1" dirty="0" smtClean="0"/>
              <a:t>IIS Log File Input Formats</a:t>
            </a:r>
          </a:p>
          <a:p>
            <a:r>
              <a:rPr lang="en-GB" dirty="0" smtClean="0">
                <a:hlinkClick r:id="rId3"/>
              </a:rPr>
              <a:t>IISW3C</a:t>
            </a:r>
            <a:r>
              <a:rPr lang="en-GB" dirty="0" smtClean="0"/>
              <a:t>: parses IIS log files in the W3C Extended Log File Format. </a:t>
            </a:r>
          </a:p>
          <a:p>
            <a:r>
              <a:rPr lang="en-GB" dirty="0" smtClean="0">
                <a:hlinkClick r:id="rId4"/>
              </a:rPr>
              <a:t>IIS</a:t>
            </a:r>
            <a:r>
              <a:rPr lang="en-GB" dirty="0" smtClean="0"/>
              <a:t>: parses IIS log files in the Microsoft IIS Log File Format. </a:t>
            </a:r>
          </a:p>
          <a:p>
            <a:r>
              <a:rPr lang="en-GB" dirty="0" smtClean="0">
                <a:hlinkClick r:id="rId5"/>
              </a:rPr>
              <a:t>BIN</a:t>
            </a:r>
            <a:r>
              <a:rPr lang="en-GB" dirty="0" smtClean="0"/>
              <a:t>: parses IIS log files in the Centralized Binary Log File Format. </a:t>
            </a:r>
          </a:p>
          <a:p>
            <a:r>
              <a:rPr lang="en-GB" dirty="0" smtClean="0">
                <a:hlinkClick r:id="rId6"/>
              </a:rPr>
              <a:t>IISODBC</a:t>
            </a:r>
            <a:r>
              <a:rPr lang="en-GB" dirty="0" smtClean="0"/>
              <a:t>: returns database records from the tables logged to by IIS when configured to log in the ODBC Log Format. </a:t>
            </a:r>
          </a:p>
          <a:p>
            <a:r>
              <a:rPr lang="en-GB" dirty="0" smtClean="0">
                <a:hlinkClick r:id="rId7"/>
              </a:rPr>
              <a:t>HTTPERR</a:t>
            </a:r>
            <a:r>
              <a:rPr lang="en-GB" dirty="0" smtClean="0"/>
              <a:t>: parses HTTP error log files generated by Http.sys. </a:t>
            </a:r>
          </a:p>
          <a:p>
            <a:r>
              <a:rPr lang="en-GB" dirty="0" smtClean="0">
                <a:hlinkClick r:id="rId8"/>
              </a:rPr>
              <a:t>URLSCAN</a:t>
            </a:r>
            <a:r>
              <a:rPr lang="en-GB" dirty="0" smtClean="0"/>
              <a:t>: parses log files generated by the </a:t>
            </a:r>
            <a:r>
              <a:rPr lang="en-GB" dirty="0" err="1" smtClean="0"/>
              <a:t>URLScan</a:t>
            </a:r>
            <a:r>
              <a:rPr lang="en-GB" dirty="0" smtClean="0"/>
              <a:t> IIS filter. </a:t>
            </a:r>
          </a:p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b="1" dirty="0" smtClean="0"/>
              <a:t>Generic Text File Input Formats</a:t>
            </a:r>
          </a:p>
          <a:p>
            <a:r>
              <a:rPr lang="en-GB" b="1" dirty="0" smtClean="0">
                <a:hlinkClick r:id="rId9"/>
              </a:rPr>
              <a:t>CSV</a:t>
            </a:r>
            <a:r>
              <a:rPr lang="en-GB" b="1" dirty="0" smtClean="0"/>
              <a:t>: parses comma-separated values text files. </a:t>
            </a:r>
          </a:p>
          <a:p>
            <a:r>
              <a:rPr lang="en-GB" b="1" dirty="0" smtClean="0">
                <a:hlinkClick r:id="rId10"/>
              </a:rPr>
              <a:t>TSV</a:t>
            </a:r>
            <a:r>
              <a:rPr lang="en-GB" b="1" dirty="0" smtClean="0"/>
              <a:t>: parses tab-separated and space-separated values text files. </a:t>
            </a:r>
          </a:p>
          <a:p>
            <a:r>
              <a:rPr lang="en-GB" b="1" dirty="0" smtClean="0">
                <a:hlinkClick r:id="rId11"/>
              </a:rPr>
              <a:t>XML</a:t>
            </a:r>
            <a:r>
              <a:rPr lang="en-GB" b="1" dirty="0" smtClean="0"/>
              <a:t>: parses XML text files. </a:t>
            </a:r>
          </a:p>
          <a:p>
            <a:r>
              <a:rPr lang="en-GB" dirty="0" smtClean="0">
                <a:hlinkClick r:id="rId12"/>
              </a:rPr>
              <a:t>W3C</a:t>
            </a:r>
            <a:r>
              <a:rPr lang="en-GB" dirty="0" smtClean="0"/>
              <a:t>: parses text files in the W3C Extended Log File Format. </a:t>
            </a:r>
          </a:p>
          <a:p>
            <a:r>
              <a:rPr lang="en-GB" dirty="0" smtClean="0">
                <a:hlinkClick r:id="rId13"/>
              </a:rPr>
              <a:t>NCSA</a:t>
            </a:r>
            <a:r>
              <a:rPr lang="en-GB" dirty="0" smtClean="0"/>
              <a:t>: parses web server log files in the NCSA Common, Combined, and Extended Log File Formats. </a:t>
            </a:r>
          </a:p>
          <a:p>
            <a:r>
              <a:rPr lang="en-GB" b="1" dirty="0" smtClean="0">
                <a:hlinkClick r:id="rId14"/>
              </a:rPr>
              <a:t>TEXTLINE</a:t>
            </a:r>
            <a:r>
              <a:rPr lang="en-GB" b="1" dirty="0" smtClean="0"/>
              <a:t>: returns lines from generic text files. </a:t>
            </a:r>
          </a:p>
          <a:p>
            <a:r>
              <a:rPr lang="en-GB" b="1" dirty="0" smtClean="0">
                <a:hlinkClick r:id="rId15"/>
              </a:rPr>
              <a:t>TEXTWORD</a:t>
            </a:r>
            <a:r>
              <a:rPr lang="en-GB" b="1" dirty="0" smtClean="0"/>
              <a:t>: returns words from generic text files. </a:t>
            </a:r>
          </a:p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b="1" dirty="0" smtClean="0"/>
              <a:t>System Information Input Formats</a:t>
            </a:r>
          </a:p>
          <a:p>
            <a:r>
              <a:rPr lang="en-GB" b="1" dirty="0" smtClean="0">
                <a:hlinkClick r:id="rId16"/>
              </a:rPr>
              <a:t>EVT</a:t>
            </a:r>
            <a:r>
              <a:rPr lang="en-GB" b="1" dirty="0" smtClean="0"/>
              <a:t>: returns events from the Windows Event Log and from Event Log backup files (.evt files). </a:t>
            </a:r>
          </a:p>
          <a:p>
            <a:r>
              <a:rPr lang="en-GB" b="1" dirty="0" smtClean="0">
                <a:hlinkClick r:id="rId17"/>
              </a:rPr>
              <a:t>FS</a:t>
            </a:r>
            <a:r>
              <a:rPr lang="en-GB" b="1" dirty="0" smtClean="0"/>
              <a:t>: returns information on files and directories. </a:t>
            </a:r>
          </a:p>
          <a:p>
            <a:r>
              <a:rPr lang="en-GB" b="1" dirty="0" smtClean="0">
                <a:hlinkClick r:id="rId18"/>
              </a:rPr>
              <a:t>REG</a:t>
            </a:r>
            <a:r>
              <a:rPr lang="en-GB" b="1" dirty="0" smtClean="0"/>
              <a:t>: returns information on registry values. </a:t>
            </a:r>
          </a:p>
          <a:p>
            <a:r>
              <a:rPr lang="en-GB" b="1" dirty="0" smtClean="0">
                <a:hlinkClick r:id="rId19"/>
              </a:rPr>
              <a:t>ADS</a:t>
            </a:r>
            <a:r>
              <a:rPr lang="en-GB" b="1" dirty="0" smtClean="0"/>
              <a:t>: returns information on Active Directory objects. </a:t>
            </a:r>
          </a:p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b="1" dirty="0" smtClean="0"/>
              <a:t>Special-purpose Input Formats </a:t>
            </a:r>
            <a:r>
              <a:rPr lang="en-GB" b="1" dirty="0" err="1" smtClean="0"/>
              <a:t>long_duration_statements</a:t>
            </a:r>
            <a:endParaRPr lang="en-GB" b="1" dirty="0" smtClean="0"/>
          </a:p>
          <a:p>
            <a:r>
              <a:rPr lang="en-GB" dirty="0" smtClean="0">
                <a:hlinkClick r:id="rId20"/>
              </a:rPr>
              <a:t>NETMON</a:t>
            </a:r>
            <a:r>
              <a:rPr lang="en-GB" dirty="0" smtClean="0"/>
              <a:t>: parses network capture files created by </a:t>
            </a:r>
            <a:r>
              <a:rPr lang="en-GB" dirty="0" err="1" smtClean="0"/>
              <a:t>NetMon</a:t>
            </a:r>
            <a:r>
              <a:rPr lang="en-GB" dirty="0" smtClean="0"/>
              <a:t>. </a:t>
            </a:r>
          </a:p>
          <a:p>
            <a:r>
              <a:rPr lang="en-GB" b="1" dirty="0" smtClean="0">
                <a:hlinkClick r:id="rId21"/>
              </a:rPr>
              <a:t>ETW</a:t>
            </a:r>
            <a:r>
              <a:rPr lang="en-GB" b="1" dirty="0" smtClean="0"/>
              <a:t>: parses Enterprise Tracing for Windows trace log files and live sessions. (This is</a:t>
            </a:r>
            <a:r>
              <a:rPr lang="en-GB" b="1" baseline="0" dirty="0" smtClean="0"/>
              <a:t> one of the output formats for </a:t>
            </a:r>
            <a:r>
              <a:rPr lang="en-GB" b="1" baseline="0" dirty="0" err="1" smtClean="0"/>
              <a:t>XEvents</a:t>
            </a:r>
            <a:r>
              <a:rPr lang="en-GB" b="1" baseline="0" dirty="0" smtClean="0"/>
              <a:t>)</a:t>
            </a:r>
            <a:endParaRPr lang="en-GB" b="1" dirty="0" smtClean="0"/>
          </a:p>
          <a:p>
            <a:r>
              <a:rPr lang="en-GB" dirty="0" smtClean="0">
                <a:hlinkClick r:id="rId22"/>
              </a:rPr>
              <a:t>COM</a:t>
            </a:r>
            <a:r>
              <a:rPr lang="en-GB" dirty="0" smtClean="0"/>
              <a:t>: provides an interface to Custom Input Format COM Plugins.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7B947-BBF1-4D44-8220-B434657D789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6874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Query mode - most commonly</a:t>
            </a:r>
            <a:r>
              <a:rPr lang="en-GB" baseline="0" dirty="0" smtClean="0"/>
              <a:t> used and most useful</a:t>
            </a:r>
          </a:p>
          <a:p>
            <a:endParaRPr lang="en-GB" baseline="0" dirty="0" smtClean="0"/>
          </a:p>
          <a:p>
            <a:r>
              <a:rPr lang="en-GB" baseline="0" dirty="0" smtClean="0"/>
              <a:t>Conversion mode - only really used for IIS admin as relate to IIS and W3C format log files</a:t>
            </a:r>
          </a:p>
          <a:p>
            <a:endParaRPr lang="en-GB" baseline="0" dirty="0" smtClean="0"/>
          </a:p>
          <a:p>
            <a:r>
              <a:rPr lang="en-GB" baseline="0" dirty="0" smtClean="0"/>
              <a:t>Defaults Override - used to set the default values of parameters that you most commonly use</a:t>
            </a:r>
          </a:p>
          <a:p>
            <a:endParaRPr lang="en-GB" baseline="0" dirty="0" smtClean="0"/>
          </a:p>
          <a:p>
            <a:r>
              <a:rPr lang="en-GB" baseline="0" dirty="0" smtClean="0"/>
              <a:t>Help mode - just like command prompt.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11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Audit data - comes back</a:t>
            </a:r>
            <a:r>
              <a:rPr lang="en-GB" baseline="0" dirty="0" smtClean="0"/>
              <a:t> from offices in a dozen excel files</a:t>
            </a:r>
            <a:endParaRPr lang="en-GB" dirty="0" smtClean="0"/>
          </a:p>
          <a:p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You can get summary data without actually moving the data anywhere by using the </a:t>
            </a:r>
            <a:r>
              <a:rPr lang="en-GB" baseline="0" dirty="0" err="1" smtClean="0"/>
              <a:t>Datagrid</a:t>
            </a:r>
            <a:r>
              <a:rPr lang="en-GB" baseline="0" dirty="0" smtClean="0"/>
              <a:t> output</a:t>
            </a:r>
          </a:p>
          <a:p>
            <a:endParaRPr lang="en-GB" dirty="0" smtClean="0"/>
          </a:p>
          <a:p>
            <a:r>
              <a:rPr lang="en-GB" dirty="0" smtClean="0"/>
              <a:t>Text data,</a:t>
            </a:r>
            <a:r>
              <a:rPr lang="en-GB" baseline="0" dirty="0" smtClean="0"/>
              <a:t> such as SQLIO output … an example of this later</a:t>
            </a:r>
          </a:p>
          <a:p>
            <a:endParaRPr lang="en-GB" baseline="0" dirty="0" smtClean="0"/>
          </a:p>
          <a:p>
            <a:r>
              <a:rPr lang="en-GB" baseline="0" dirty="0" smtClean="0"/>
              <a:t>Using the checkpoint option you can rapidly gather data from log files as it only accesses rows since the last scan.</a:t>
            </a:r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12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13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14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* Is LP wildcard for file names,</a:t>
            </a:r>
            <a:r>
              <a:rPr lang="en-GB" baseline="0" dirty="0" smtClean="0"/>
              <a:t> % is wildcard in “SQL” for text matching</a:t>
            </a:r>
            <a:endParaRPr lang="en-GB" dirty="0" smtClean="0"/>
          </a:p>
          <a:p>
            <a:r>
              <a:rPr lang="en-GB" dirty="0" smtClean="0"/>
              <a:t>-</a:t>
            </a:r>
            <a:r>
              <a:rPr lang="en-GB" dirty="0" err="1" smtClean="0"/>
              <a:t>fixcolnames</a:t>
            </a:r>
            <a:r>
              <a:rPr lang="en-GB" baseline="0" dirty="0" smtClean="0"/>
              <a:t> removes unwanted characters from columns but doesn’t resolve names that are reserved words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15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16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Neurovision</a:t>
            </a:r>
            <a:r>
              <a:rPr lang="en-GB" dirty="0" smtClean="0"/>
              <a:t> 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17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Hope you have all enjoyed this talk and your time at this SQL Bits. Be sure </a:t>
            </a:r>
            <a:r>
              <a:rPr lang="en-GB" smtClean="0"/>
              <a:t>to talk</a:t>
            </a:r>
            <a:r>
              <a:rPr lang="en-GB" baseline="0" smtClean="0"/>
              <a:t> to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Please make sure to contact Community Corner</a:t>
            </a:r>
            <a:r>
              <a:rPr lang="en-GB" baseline="0" dirty="0" smtClean="0"/>
              <a:t> and get involved with a local user group between now and the next SQLBits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18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If you have any questions about this session or anything to do with</a:t>
            </a:r>
            <a:r>
              <a:rPr lang="en-GB" baseline="0" dirty="0" smtClean="0"/>
              <a:t> SQL Server then please get in touch and I’ll do my best to help.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19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759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Well, I am on Twitter as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FatherJack</a:t>
            </a:r>
            <a:r>
              <a:rPr lang="en-GB" baseline="0" dirty="0" smtClean="0"/>
              <a:t>.</a:t>
            </a:r>
          </a:p>
          <a:p>
            <a:endParaRPr lang="en-GB" baseline="0" dirty="0" smtClean="0"/>
          </a:p>
          <a:p>
            <a:r>
              <a:rPr lang="en-GB" baseline="0" dirty="0" smtClean="0"/>
              <a:t>Not this Fatherjack though.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This, is my actual avatar 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1E5A9-6490-4657-A991-9765F7FC926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358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Career</a:t>
            </a:r>
            <a:r>
              <a:rPr lang="en-GB" baseline="0" dirty="0" smtClean="0"/>
              <a:t> history</a:t>
            </a:r>
          </a:p>
          <a:p>
            <a:endParaRPr lang="en-GB" baseline="0" dirty="0" smtClean="0"/>
          </a:p>
          <a:p>
            <a:r>
              <a:rPr lang="en-GB" baseline="0" dirty="0" smtClean="0"/>
              <a:t>SQL history</a:t>
            </a:r>
          </a:p>
          <a:p>
            <a:endParaRPr lang="en-GB" baseline="0" dirty="0" smtClean="0"/>
          </a:p>
          <a:p>
            <a:r>
              <a:rPr lang="en-GB" baseline="0" dirty="0" smtClean="0"/>
              <a:t>Community content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1E5A9-6490-4657-A991-9765F7FC926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111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Where to get it, how to install it</a:t>
            </a:r>
          </a:p>
          <a:p>
            <a:endParaRPr lang="en-GB" dirty="0" smtClean="0"/>
          </a:p>
          <a:p>
            <a:r>
              <a:rPr lang="en-GB" dirty="0" smtClean="0"/>
              <a:t>LogParser has</a:t>
            </a:r>
            <a:r>
              <a:rPr lang="en-GB" baseline="0" dirty="0" smtClean="0"/>
              <a:t> a </a:t>
            </a:r>
            <a:r>
              <a:rPr lang="en-GB" dirty="0" smtClean="0"/>
              <a:t>command line interface but can be called from script</a:t>
            </a:r>
          </a:p>
          <a:p>
            <a:endParaRPr lang="en-GB" dirty="0" smtClean="0"/>
          </a:p>
          <a:p>
            <a:r>
              <a:rPr lang="en-GB" dirty="0" smtClean="0"/>
              <a:t>Like TSQL , in fact can use a </a:t>
            </a:r>
            <a:r>
              <a:rPr lang="en-GB" dirty="0" err="1" smtClean="0"/>
              <a:t>sql</a:t>
            </a:r>
            <a:r>
              <a:rPr lang="en-GB" dirty="0" smtClean="0"/>
              <a:t> file for its query</a:t>
            </a:r>
            <a:r>
              <a:rPr lang="en-GB" baseline="0" dirty="0" smtClean="0"/>
              <a:t> content</a:t>
            </a:r>
          </a:p>
          <a:p>
            <a:endParaRPr lang="en-GB" dirty="0" smtClean="0"/>
          </a:p>
          <a:p>
            <a:r>
              <a:rPr lang="en-GB" dirty="0" smtClean="0"/>
              <a:t>Problems like Column names, data type sensing, complex TSQL</a:t>
            </a:r>
          </a:p>
          <a:p>
            <a:endParaRPr lang="en-GB" dirty="0" smtClean="0"/>
          </a:p>
          <a:p>
            <a:r>
              <a:rPr lang="en-GB" dirty="0" smtClean="0"/>
              <a:t>Options</a:t>
            </a:r>
            <a:r>
              <a:rPr lang="en-GB" baseline="0" dirty="0" smtClean="0"/>
              <a:t> you have for support when you hit a problem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Or at least, what is left of our 60 minutes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Cmd</a:t>
            </a:r>
            <a:r>
              <a:rPr lang="en-GB" dirty="0" smtClean="0"/>
              <a:t> line but tough SQL can be handled</a:t>
            </a:r>
            <a:r>
              <a:rPr lang="en-GB" baseline="0" dirty="0" smtClean="0"/>
              <a:t> in a text editor</a:t>
            </a:r>
          </a:p>
          <a:p>
            <a:endParaRPr lang="en-GB" baseline="0" dirty="0" smtClean="0"/>
          </a:p>
          <a:p>
            <a:r>
              <a:rPr lang="en-GB" baseline="0" dirty="0" smtClean="0"/>
              <a:t>Very similar to SQL that is familiar to people working with SQL Server </a:t>
            </a:r>
          </a:p>
          <a:p>
            <a:endParaRPr lang="en-GB" baseline="0" dirty="0" smtClean="0"/>
          </a:p>
          <a:p>
            <a:r>
              <a:rPr lang="en-GB" baseline="0" dirty="0" smtClean="0"/>
              <a:t>Output format easily altered for convenience</a:t>
            </a:r>
          </a:p>
          <a:p>
            <a:endParaRPr lang="en-GB" baseline="0" dirty="0" smtClean="0"/>
          </a:p>
          <a:p>
            <a:r>
              <a:rPr lang="en-GB" baseline="0" dirty="0" smtClean="0"/>
              <a:t>INT, STRING, REAL and TIMESTAMP. It also recognises NULL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Conversions between types are done via TO_STRING,</a:t>
            </a:r>
            <a:r>
              <a:rPr lang="en-GB" baseline="0" dirty="0" smtClean="0"/>
              <a:t> TO_INT, TO_TIMESTAMP, TO_REAL </a:t>
            </a:r>
          </a:p>
          <a:p>
            <a:endParaRPr lang="en-GB" baseline="0" dirty="0" smtClean="0"/>
          </a:p>
          <a:p>
            <a:r>
              <a:rPr lang="en-GB" baseline="0" dirty="0" smtClean="0"/>
              <a:t>also TO_TIME and TO_DATE</a:t>
            </a:r>
          </a:p>
          <a:p>
            <a:endParaRPr lang="en-GB" baseline="0" dirty="0" smtClean="0"/>
          </a:p>
          <a:p>
            <a:r>
              <a:rPr lang="en-GB" baseline="0" dirty="0" smtClean="0"/>
              <a:t>And TO_UTCTIME and TO_LOCALTIME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7B947-BBF1-4D44-8220-B434657D789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040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E0F82-0B37-4BF5-B5EC-F125EDE96692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2468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Inputs</a:t>
            </a:r>
          </a:p>
          <a:p>
            <a:r>
              <a:rPr lang="en-GB" b="1" dirty="0" smtClean="0"/>
              <a:t>IIS Log File Input Formats</a:t>
            </a:r>
          </a:p>
          <a:p>
            <a:r>
              <a:rPr lang="en-GB" dirty="0" smtClean="0">
                <a:hlinkClick r:id="rId3"/>
              </a:rPr>
              <a:t>IISW3C</a:t>
            </a:r>
            <a:r>
              <a:rPr lang="en-GB" dirty="0" smtClean="0"/>
              <a:t>: parses IIS log files in the W3C Extended Log File Format. </a:t>
            </a:r>
          </a:p>
          <a:p>
            <a:r>
              <a:rPr lang="en-GB" dirty="0" smtClean="0">
                <a:hlinkClick r:id="rId4"/>
              </a:rPr>
              <a:t>IIS</a:t>
            </a:r>
            <a:r>
              <a:rPr lang="en-GB" dirty="0" smtClean="0"/>
              <a:t>: parses IIS log files in the Microsoft IIS Log File Format. </a:t>
            </a:r>
          </a:p>
          <a:p>
            <a:r>
              <a:rPr lang="en-GB" dirty="0" smtClean="0">
                <a:hlinkClick r:id="rId5"/>
              </a:rPr>
              <a:t>BIN</a:t>
            </a:r>
            <a:r>
              <a:rPr lang="en-GB" dirty="0" smtClean="0"/>
              <a:t>: parses IIS log files in the Centralized Binary Log File Format. </a:t>
            </a:r>
          </a:p>
          <a:p>
            <a:r>
              <a:rPr lang="en-GB" dirty="0" smtClean="0">
                <a:hlinkClick r:id="rId6"/>
              </a:rPr>
              <a:t>IISODBC</a:t>
            </a:r>
            <a:r>
              <a:rPr lang="en-GB" dirty="0" smtClean="0"/>
              <a:t>: returns database records from the tables logged to by IIS when configured to log in the ODBC Log Format. </a:t>
            </a:r>
          </a:p>
          <a:p>
            <a:r>
              <a:rPr lang="en-GB" dirty="0" smtClean="0">
                <a:hlinkClick r:id="rId7"/>
              </a:rPr>
              <a:t>HTTPERR</a:t>
            </a:r>
            <a:r>
              <a:rPr lang="en-GB" dirty="0" smtClean="0"/>
              <a:t>: parses HTTP error log files generated by Http.sys. </a:t>
            </a:r>
          </a:p>
          <a:p>
            <a:r>
              <a:rPr lang="en-GB" dirty="0" smtClean="0">
                <a:hlinkClick r:id="rId8"/>
              </a:rPr>
              <a:t>URLSCAN</a:t>
            </a:r>
            <a:r>
              <a:rPr lang="en-GB" dirty="0" smtClean="0"/>
              <a:t>: parses log files generated by the </a:t>
            </a:r>
            <a:r>
              <a:rPr lang="en-GB" dirty="0" err="1" smtClean="0"/>
              <a:t>URLScan</a:t>
            </a:r>
            <a:r>
              <a:rPr lang="en-GB" dirty="0" smtClean="0"/>
              <a:t> IIS filter. </a:t>
            </a:r>
          </a:p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b="1" dirty="0" smtClean="0"/>
              <a:t>Generic Text File Input Formats</a:t>
            </a:r>
          </a:p>
          <a:p>
            <a:r>
              <a:rPr lang="en-GB" dirty="0" smtClean="0">
                <a:hlinkClick r:id="rId9"/>
              </a:rPr>
              <a:t>CSV</a:t>
            </a:r>
            <a:r>
              <a:rPr lang="en-GB" dirty="0" smtClean="0"/>
              <a:t>: parses comma-separated values text files. </a:t>
            </a:r>
          </a:p>
          <a:p>
            <a:r>
              <a:rPr lang="en-GB" dirty="0" smtClean="0">
                <a:hlinkClick r:id="rId10"/>
              </a:rPr>
              <a:t>TSV</a:t>
            </a:r>
            <a:r>
              <a:rPr lang="en-GB" dirty="0" smtClean="0"/>
              <a:t>: parses tab-separated and space-separated values text files. </a:t>
            </a:r>
          </a:p>
          <a:p>
            <a:r>
              <a:rPr lang="en-GB" dirty="0" smtClean="0">
                <a:hlinkClick r:id="rId11"/>
              </a:rPr>
              <a:t>XML</a:t>
            </a:r>
            <a:r>
              <a:rPr lang="en-GB" dirty="0" smtClean="0"/>
              <a:t>: parses XML text files. </a:t>
            </a:r>
          </a:p>
          <a:p>
            <a:r>
              <a:rPr lang="en-GB" dirty="0" smtClean="0">
                <a:hlinkClick r:id="rId12"/>
              </a:rPr>
              <a:t>W3C</a:t>
            </a:r>
            <a:r>
              <a:rPr lang="en-GB" dirty="0" smtClean="0"/>
              <a:t>: parses text files in the W3C Extended Log File Format. </a:t>
            </a:r>
          </a:p>
          <a:p>
            <a:r>
              <a:rPr lang="en-GB" dirty="0" smtClean="0">
                <a:hlinkClick r:id="rId13"/>
              </a:rPr>
              <a:t>NCSA</a:t>
            </a:r>
            <a:r>
              <a:rPr lang="en-GB" dirty="0" smtClean="0"/>
              <a:t>: parses web server log files in the NCSA Common, Combined, and Extended Log File Formats. </a:t>
            </a:r>
          </a:p>
          <a:p>
            <a:r>
              <a:rPr lang="en-GB" dirty="0" smtClean="0">
                <a:hlinkClick r:id="rId14"/>
              </a:rPr>
              <a:t>TEXTLINE</a:t>
            </a:r>
            <a:r>
              <a:rPr lang="en-GB" dirty="0" smtClean="0"/>
              <a:t>: returns lines from generic text files. </a:t>
            </a:r>
          </a:p>
          <a:p>
            <a:r>
              <a:rPr lang="en-GB" dirty="0" smtClean="0">
                <a:hlinkClick r:id="rId15"/>
              </a:rPr>
              <a:t>TEXTWORD</a:t>
            </a:r>
            <a:r>
              <a:rPr lang="en-GB" dirty="0" smtClean="0"/>
              <a:t>: returns words from generic text files. </a:t>
            </a:r>
          </a:p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b="1" dirty="0" smtClean="0"/>
              <a:t>System Information Input Formats</a:t>
            </a:r>
          </a:p>
          <a:p>
            <a:r>
              <a:rPr lang="en-GB" dirty="0" smtClean="0">
                <a:hlinkClick r:id="rId16"/>
              </a:rPr>
              <a:t>EVT</a:t>
            </a:r>
            <a:r>
              <a:rPr lang="en-GB" dirty="0" smtClean="0"/>
              <a:t>: returns events from the Windows Event Log and from Event Log backup files (.evt files). </a:t>
            </a:r>
          </a:p>
          <a:p>
            <a:r>
              <a:rPr lang="en-GB" dirty="0" smtClean="0">
                <a:hlinkClick r:id="rId17"/>
              </a:rPr>
              <a:t>FS</a:t>
            </a:r>
            <a:r>
              <a:rPr lang="en-GB" dirty="0" smtClean="0"/>
              <a:t>: returns information on files and directories. </a:t>
            </a:r>
          </a:p>
          <a:p>
            <a:r>
              <a:rPr lang="en-GB" dirty="0" smtClean="0">
                <a:hlinkClick r:id="rId18"/>
              </a:rPr>
              <a:t>REG</a:t>
            </a:r>
            <a:r>
              <a:rPr lang="en-GB" dirty="0" smtClean="0"/>
              <a:t>: returns information on registry values. </a:t>
            </a:r>
          </a:p>
          <a:p>
            <a:r>
              <a:rPr lang="en-GB" dirty="0" smtClean="0">
                <a:hlinkClick r:id="rId19"/>
              </a:rPr>
              <a:t>ADS</a:t>
            </a:r>
            <a:r>
              <a:rPr lang="en-GB" dirty="0" smtClean="0"/>
              <a:t>: returns information on Active Directory objects. </a:t>
            </a:r>
          </a:p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b="1" dirty="0" smtClean="0"/>
              <a:t>Special-purpose Input </a:t>
            </a:r>
            <a:r>
              <a:rPr lang="en-GB" b="1" dirty="0" err="1" smtClean="0"/>
              <a:t>Formatslong_duration_statements</a:t>
            </a:r>
            <a:endParaRPr lang="en-GB" b="1" dirty="0" smtClean="0"/>
          </a:p>
          <a:p>
            <a:r>
              <a:rPr lang="en-GB" dirty="0" smtClean="0">
                <a:hlinkClick r:id="rId20"/>
              </a:rPr>
              <a:t>NETMON</a:t>
            </a:r>
            <a:r>
              <a:rPr lang="en-GB" dirty="0" smtClean="0"/>
              <a:t>: parses network capture files created by </a:t>
            </a:r>
            <a:r>
              <a:rPr lang="en-GB" dirty="0" err="1" smtClean="0"/>
              <a:t>NetMon</a:t>
            </a:r>
            <a:r>
              <a:rPr lang="en-GB" dirty="0" smtClean="0"/>
              <a:t>. </a:t>
            </a:r>
          </a:p>
          <a:p>
            <a:r>
              <a:rPr lang="en-GB" dirty="0" smtClean="0">
                <a:hlinkClick r:id="rId21"/>
              </a:rPr>
              <a:t>ETW</a:t>
            </a:r>
            <a:r>
              <a:rPr lang="en-GB" dirty="0" smtClean="0"/>
              <a:t>: parses Enterprise Tracing for Windows trace log files and live sessions. </a:t>
            </a:r>
          </a:p>
          <a:p>
            <a:r>
              <a:rPr lang="en-GB" dirty="0" smtClean="0">
                <a:hlinkClick r:id="rId22"/>
              </a:rPr>
              <a:t>COM</a:t>
            </a:r>
            <a:r>
              <a:rPr lang="en-GB" dirty="0" smtClean="0"/>
              <a:t>: provides an interface to Custom Input Format COM Plugins.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7B947-BBF1-4D44-8220-B434657D789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687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75502618-E829-4AED-B79B-4A910C5F3D09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BBB07E36-4C60-482D-B708-1B49CFC6D4F8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833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94CE9CEC-24A4-4A84-94F5-2EC170661C97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2E51BC7C-B2AD-44DB-8C82-E4477D20D95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035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82FE87F3-EF22-44F8-A45C-3B4953B4AB26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3571F3C3-11A4-4DF4-8CC5-21A15303B91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839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DC566C10-A19D-4818-977B-0FEC9DF43936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2190FA24-D36D-4421-A077-66CB1355E4B9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4974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536B963C-E2D5-44A0-83BB-D0FA200B0854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D0A142F-C26A-48A1-9624-AFA985415BC5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870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C17286F2-4A2F-498D-A2BB-DD4EB9ECF148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29CA2ECF-4C14-48DF-BF02-698AF969A0BC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38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C14A9B41-A41A-47A0-8DEA-66D6E8D4BA0F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1056D4C0-4E5D-448B-A013-45265849B854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007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7FF40E9D-1B14-439B-A061-2A09425084B3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CEAD80AA-E5B8-4331-84DD-D0D21E31B5B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1287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A34787EF-510C-4552-9F61-DBE6E609C2E2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4559739A-05D8-4ABA-8756-D1D60B3CC2F2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3748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A1393F91-C348-45DE-AE0E-2FDA7FBF378E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4D9EB043-EEF9-48BE-9751-FD23F9D8560C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5913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lang="en-GB"/>
            </a:lvl1pPr>
          </a:lstStyle>
          <a:p>
            <a:pPr lvl="0"/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1D483B43-6DDB-46C9-98F3-3C68CAE5C96E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47C4CCCE-6AC4-4002-B71D-0D4405CA870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733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8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64E0558F-E5EE-4E90-976C-842F5683CEF2}" type="datetime1">
              <a:rPr smtClean="0"/>
              <a:pPr/>
              <a:t>13/05/2011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r>
              <a:rPr smtClean="0"/>
              <a:t>Jonathan Allen © -  May 2011</a:t>
            </a:r>
            <a:endParaRPr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17AA06AF-9A92-4E55-95F3-912D1BC99717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938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dt="0"/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mple-talk.com/community/blogs/jonathanallen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d-gate.com/" TargetMode="External"/><Relationship Id="rId5" Type="http://schemas.openxmlformats.org/officeDocument/2006/relationships/hyperlink" Target="mailto:jonathan@sqlsouthwest.co.uk" TargetMode="External"/><Relationship Id="rId4" Type="http://schemas.openxmlformats.org/officeDocument/2006/relationships/hyperlink" Target="http://ask.sqlservercentral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hyperlink" Target="http://www.ques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olidq.com/" TargetMode="External"/><Relationship Id="rId5" Type="http://schemas.openxmlformats.org/officeDocument/2006/relationships/image" Target="../media/image16.png"/><Relationship Id="rId4" Type="http://schemas.openxmlformats.org/officeDocument/2006/relationships/hyperlink" Target="http://www.devart.com/dbforge/sql/?utm_source=sqlbits.com&amp;utm_medium=sponsor+logo&amp;utm_content=sponsor+logo&amp;utm_campaign=cc+dbForge+for+SQL+Server+tools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dundee.dddscotland.co.uk/" TargetMode="External"/><Relationship Id="rId2" Type="http://schemas.openxmlformats.org/officeDocument/2006/relationships/hyperlink" Target="http://developerdeveloperdeveloper.com/north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sqlbits.com/sqlbits9Friday" TargetMode="External"/><Relationship Id="rId2" Type="http://schemas.openxmlformats.org/officeDocument/2006/relationships/hyperlink" Target="http://sqlbits.com/sqlbits9Thursday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hyperlink" Target="http://sqlbits.com/sqlbits9Feedback" TargetMode="External"/><Relationship Id="rId4" Type="http://schemas.openxmlformats.org/officeDocument/2006/relationships/hyperlink" Target="http://sqlbits.com/sqlbits9Saturday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www.sqlbit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download/en/details.aspx?displaylang=en&amp;id=24659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is.net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GB" dirty="0" smtClean="0"/>
              <a:t>LogParser</a:t>
            </a:r>
            <a:endParaRPr lang="en-GB" dirty="0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694927"/>
          </a:xfrm>
        </p:spPr>
        <p:txBody>
          <a:bodyPr/>
          <a:lstStyle/>
          <a:p>
            <a:pPr lvl="0"/>
            <a:r>
              <a:rPr lang="en-GB" dirty="0" smtClean="0"/>
              <a:t>Quicker than SSIS, easier than BCP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331640" y="5983941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@</a:t>
            </a:r>
            <a:r>
              <a:rPr lang="en-GB" dirty="0" err="1" smtClean="0"/>
              <a:t>fatherjack</a:t>
            </a:r>
            <a:r>
              <a:rPr lang="en-GB" dirty="0" smtClean="0"/>
              <a:t> / jonathan@sqlsouthwest.co.uk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026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Ins and Outs of LogParser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6872"/>
            <a:ext cx="3898776" cy="3888432"/>
          </a:xfrm>
          <a:noFill/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91440" tIns="45720" rIns="91440" bIns="45720" numCol="2" anchor="t" anchorCtr="0" compatLnSpc="1"/>
          <a:lstStyle/>
          <a:p>
            <a:r>
              <a:rPr lang="en-GB" sz="1600" dirty="0">
                <a:ea typeface="+mn-ea"/>
                <a:cs typeface="+mn-cs"/>
              </a:rPr>
              <a:t>ADS</a:t>
            </a:r>
          </a:p>
          <a:p>
            <a:r>
              <a:rPr lang="en-GB" sz="1600" dirty="0">
                <a:ea typeface="+mn-ea"/>
                <a:cs typeface="+mn-cs"/>
              </a:rPr>
              <a:t>BIN</a:t>
            </a:r>
          </a:p>
          <a:p>
            <a:r>
              <a:rPr lang="en-GB" sz="1600" dirty="0">
                <a:ea typeface="+mn-ea"/>
                <a:cs typeface="+mn-cs"/>
              </a:rPr>
              <a:t>COM</a:t>
            </a:r>
          </a:p>
          <a:p>
            <a:r>
              <a:rPr lang="en-GB" sz="1600" dirty="0">
                <a:ea typeface="+mn-ea"/>
                <a:cs typeface="+mn-cs"/>
              </a:rPr>
              <a:t>CSV</a:t>
            </a:r>
          </a:p>
          <a:p>
            <a:r>
              <a:rPr lang="en-GB" sz="1600" dirty="0">
                <a:ea typeface="+mn-ea"/>
                <a:cs typeface="+mn-cs"/>
              </a:rPr>
              <a:t>ETW</a:t>
            </a:r>
          </a:p>
          <a:p>
            <a:r>
              <a:rPr lang="en-GB" sz="1600" dirty="0">
                <a:ea typeface="+mn-ea"/>
                <a:cs typeface="+mn-cs"/>
              </a:rPr>
              <a:t>EVT</a:t>
            </a:r>
          </a:p>
          <a:p>
            <a:r>
              <a:rPr lang="en-GB" sz="1600" dirty="0">
                <a:ea typeface="+mn-ea"/>
                <a:cs typeface="+mn-cs"/>
              </a:rPr>
              <a:t>FS</a:t>
            </a:r>
          </a:p>
          <a:p>
            <a:r>
              <a:rPr lang="en-GB" sz="1600" dirty="0">
                <a:ea typeface="+mn-ea"/>
                <a:cs typeface="+mn-cs"/>
              </a:rPr>
              <a:t>HTTPERR</a:t>
            </a:r>
          </a:p>
          <a:p>
            <a:r>
              <a:rPr lang="en-GB" sz="1600" dirty="0">
                <a:ea typeface="+mn-ea"/>
                <a:cs typeface="+mn-cs"/>
              </a:rPr>
              <a:t>IIS</a:t>
            </a:r>
          </a:p>
          <a:p>
            <a:r>
              <a:rPr lang="en-GB" sz="1600" dirty="0">
                <a:ea typeface="+mn-ea"/>
                <a:cs typeface="+mn-cs"/>
              </a:rPr>
              <a:t>IISODBC</a:t>
            </a:r>
          </a:p>
          <a:p>
            <a:r>
              <a:rPr lang="en-GB" sz="1600" dirty="0">
                <a:ea typeface="+mn-ea"/>
                <a:cs typeface="+mn-cs"/>
              </a:rPr>
              <a:t>IISW3C</a:t>
            </a:r>
          </a:p>
          <a:p>
            <a:r>
              <a:rPr lang="en-GB" sz="1600" dirty="0">
                <a:ea typeface="+mn-ea"/>
                <a:cs typeface="+mn-cs"/>
              </a:rPr>
              <a:t>NCSA</a:t>
            </a:r>
          </a:p>
          <a:p>
            <a:r>
              <a:rPr lang="en-GB" sz="1600" dirty="0">
                <a:ea typeface="+mn-ea"/>
                <a:cs typeface="+mn-cs"/>
              </a:rPr>
              <a:t>NETMON</a:t>
            </a:r>
          </a:p>
          <a:p>
            <a:r>
              <a:rPr lang="en-GB" sz="1600" dirty="0">
                <a:ea typeface="+mn-ea"/>
                <a:cs typeface="+mn-cs"/>
              </a:rPr>
              <a:t>REG</a:t>
            </a:r>
          </a:p>
          <a:p>
            <a:r>
              <a:rPr lang="en-GB" sz="1600" dirty="0">
                <a:ea typeface="+mn-ea"/>
                <a:cs typeface="+mn-cs"/>
              </a:rPr>
              <a:t>TEXTLINE</a:t>
            </a:r>
          </a:p>
          <a:p>
            <a:r>
              <a:rPr lang="en-GB" sz="1600" dirty="0">
                <a:ea typeface="+mn-ea"/>
                <a:cs typeface="+mn-cs"/>
              </a:rPr>
              <a:t>TEXTWORD</a:t>
            </a:r>
          </a:p>
          <a:p>
            <a:r>
              <a:rPr lang="en-GB" sz="1600" dirty="0">
                <a:ea typeface="+mn-ea"/>
                <a:cs typeface="+mn-cs"/>
              </a:rPr>
              <a:t>TSV</a:t>
            </a:r>
          </a:p>
          <a:p>
            <a:r>
              <a:rPr lang="en-GB" sz="1600" dirty="0">
                <a:ea typeface="+mn-ea"/>
                <a:cs typeface="+mn-cs"/>
              </a:rPr>
              <a:t>URLSCAN</a:t>
            </a:r>
          </a:p>
          <a:p>
            <a:r>
              <a:rPr lang="en-GB" sz="1600" dirty="0">
                <a:ea typeface="+mn-ea"/>
                <a:cs typeface="+mn-cs"/>
              </a:rPr>
              <a:t>W3C</a:t>
            </a:r>
          </a:p>
          <a:p>
            <a:r>
              <a:rPr lang="en-GB" sz="1600" dirty="0">
                <a:ea typeface="+mn-ea"/>
                <a:cs typeface="+mn-cs"/>
              </a:rPr>
              <a:t>XML</a:t>
            </a:r>
          </a:p>
          <a:p>
            <a:endParaRPr lang="en-GB" sz="1600" dirty="0"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r>
              <a:rPr lang="en-GB" smtClean="0"/>
              <a:t>Jonathan Allen © -  May 2011</a:t>
            </a:r>
            <a:endParaRPr lang="en-GB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5009261" y="2273769"/>
            <a:ext cx="2875107" cy="389153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91440" tIns="45720" rIns="91440" bIns="45720" anchor="t" anchorCtr="0" compatLnSpc="1"/>
          <a:lstStyle>
            <a:lvl1pPr marL="342900" marR="0" lvl="0" indent="-342900" algn="l" defTabSz="914400" rtl="0" eaLnBrk="1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742950" marR="0" lvl="1" indent="-285750" algn="l" defTabSz="914400" rtl="0" eaLnBrk="1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eaLnBrk="1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eaLnBrk="1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eaLnBrk="1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r>
              <a:rPr lang="en-GB" sz="1600" dirty="0"/>
              <a:t>CHART</a:t>
            </a:r>
          </a:p>
          <a:p>
            <a:r>
              <a:rPr lang="en-GB" sz="1600" dirty="0"/>
              <a:t>CSV</a:t>
            </a:r>
          </a:p>
          <a:p>
            <a:r>
              <a:rPr lang="en-GB" sz="1600" dirty="0" smtClean="0"/>
              <a:t>DATAGRID</a:t>
            </a:r>
            <a:endParaRPr lang="en-GB" sz="1600" dirty="0"/>
          </a:p>
          <a:p>
            <a:r>
              <a:rPr lang="en-GB" sz="1600" dirty="0"/>
              <a:t>IIS</a:t>
            </a:r>
          </a:p>
          <a:p>
            <a:r>
              <a:rPr lang="en-GB" sz="1600" dirty="0"/>
              <a:t>NAT</a:t>
            </a:r>
          </a:p>
          <a:p>
            <a:r>
              <a:rPr lang="en-GB" sz="1600" dirty="0"/>
              <a:t>SQL</a:t>
            </a:r>
          </a:p>
          <a:p>
            <a:r>
              <a:rPr lang="en-GB" sz="1600" dirty="0"/>
              <a:t>SYSLOG</a:t>
            </a:r>
          </a:p>
          <a:p>
            <a:r>
              <a:rPr lang="en-GB" sz="1600" dirty="0"/>
              <a:t>TPL</a:t>
            </a:r>
          </a:p>
          <a:p>
            <a:r>
              <a:rPr lang="en-GB" sz="1600" dirty="0"/>
              <a:t>TSV</a:t>
            </a:r>
          </a:p>
          <a:p>
            <a:r>
              <a:rPr lang="en-GB" sz="1600" dirty="0"/>
              <a:t>W3C</a:t>
            </a:r>
          </a:p>
          <a:p>
            <a:r>
              <a:rPr lang="en-GB" sz="1600" dirty="0" smtClean="0"/>
              <a:t>XML</a:t>
            </a:r>
            <a:endParaRPr lang="en-GB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1691516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Input formats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932040" y="1691516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Output formats</a:t>
            </a:r>
            <a:endParaRPr lang="en-GB" sz="2800" dirty="0"/>
          </a:p>
        </p:txBody>
      </p:sp>
      <p:sp>
        <p:nvSpPr>
          <p:cNvPr id="2" name="Oval 1"/>
          <p:cNvSpPr/>
          <p:nvPr/>
        </p:nvSpPr>
        <p:spPr>
          <a:xfrm>
            <a:off x="755576" y="2273769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755576" y="3284984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755576" y="3648127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755576" y="4011270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755576" y="4374413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627784" y="3284984"/>
            <a:ext cx="100811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627784" y="3638092"/>
            <a:ext cx="1152128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599856" y="4001235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2599856" y="2935869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5292080" y="2607740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292080" y="3967136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292080" y="5730153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599856" y="5013176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5292080" y="5013176"/>
            <a:ext cx="648072" cy="363143"/>
          </a:xfrm>
          <a:prstGeom prst="ellipse">
            <a:avLst/>
          </a:prstGeom>
          <a:solidFill>
            <a:srgbClr val="FFFF0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48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animBg="1"/>
      <p:bldP spid="8" grpId="0"/>
      <p:bldP spid="9" grpId="0"/>
      <p:bldP spid="2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LogParser modes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Query Execution Mode (default)</a:t>
            </a:r>
          </a:p>
          <a:p>
            <a:pPr lvl="1"/>
            <a:r>
              <a:rPr lang="en-GB" dirty="0" smtClean="0"/>
              <a:t>Reads from Input and writes to Output</a:t>
            </a:r>
          </a:p>
          <a:p>
            <a:r>
              <a:rPr lang="en-GB" dirty="0" smtClean="0"/>
              <a:t>Conversion Mode</a:t>
            </a:r>
          </a:p>
          <a:p>
            <a:pPr lvl="1"/>
            <a:r>
              <a:rPr lang="en-GB" dirty="0" smtClean="0"/>
              <a:t>Relates to working with W3C/IIS formats</a:t>
            </a:r>
          </a:p>
          <a:p>
            <a:r>
              <a:rPr lang="en-GB" dirty="0" smtClean="0"/>
              <a:t>Defaults Override Mode</a:t>
            </a:r>
          </a:p>
          <a:p>
            <a:pPr lvl="1"/>
            <a:r>
              <a:rPr lang="en-GB" dirty="0" smtClean="0"/>
              <a:t>Used to change defaults to popular settings</a:t>
            </a:r>
          </a:p>
          <a:p>
            <a:r>
              <a:rPr lang="en-GB" dirty="0" smtClean="0"/>
              <a:t>Help Mode</a:t>
            </a:r>
          </a:p>
          <a:p>
            <a:pPr lvl="1"/>
            <a:r>
              <a:rPr lang="en-GB" dirty="0" smtClean="0"/>
              <a:t>LOGPARSER -h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233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uses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7427168" cy="4525959"/>
          </a:xfrm>
        </p:spPr>
        <p:txBody>
          <a:bodyPr/>
          <a:lstStyle/>
          <a:p>
            <a:r>
              <a:rPr lang="en-GB" dirty="0" smtClean="0"/>
              <a:t>Rapid import of data from multiple files/sources/locations.</a:t>
            </a:r>
          </a:p>
          <a:p>
            <a:r>
              <a:rPr lang="en-GB" dirty="0" smtClean="0"/>
              <a:t>Filtering, aggregation of data during import.</a:t>
            </a:r>
          </a:p>
          <a:p>
            <a:r>
              <a:rPr lang="en-GB" dirty="0" smtClean="0"/>
              <a:t>Importing text data.</a:t>
            </a:r>
          </a:p>
          <a:p>
            <a:r>
              <a:rPr lang="en-GB" dirty="0" smtClean="0"/>
              <a:t>Monitoring of enterprise event logs.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7241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				Demo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32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sz="4000" dirty="0" smtClean="0"/>
              <a:t>LogParser </a:t>
            </a:r>
            <a:br>
              <a:rPr lang="en-GB" sz="4000" dirty="0" smtClean="0"/>
            </a:br>
            <a:r>
              <a:rPr lang="en-GB" sz="4000" dirty="0" smtClean="0"/>
              <a:t>Security considerations</a:t>
            </a:r>
            <a:endParaRPr lang="en-GB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7427168" cy="4525959"/>
          </a:xfrm>
        </p:spPr>
        <p:txBody>
          <a:bodyPr/>
          <a:lstStyle/>
          <a:p>
            <a:r>
              <a:rPr lang="en-GB" dirty="0"/>
              <a:t>Source data connections are vulnerable</a:t>
            </a:r>
          </a:p>
          <a:p>
            <a:r>
              <a:rPr lang="en-GB" dirty="0"/>
              <a:t>If a checkpoint file is used make sure it is secure to prevent undesirable </a:t>
            </a:r>
            <a:r>
              <a:rPr lang="en-GB" dirty="0" smtClean="0"/>
              <a:t>results by using ACL on secure network location.</a:t>
            </a:r>
            <a:endParaRPr lang="en-GB" dirty="0"/>
          </a:p>
          <a:p>
            <a:r>
              <a:rPr lang="en-GB" dirty="0" smtClean="0"/>
              <a:t>Usernames, passwords and data </a:t>
            </a:r>
            <a:r>
              <a:rPr lang="en-GB" dirty="0"/>
              <a:t>are </a:t>
            </a:r>
            <a:r>
              <a:rPr lang="en-GB" dirty="0" smtClean="0"/>
              <a:t>sent in plain </a:t>
            </a:r>
            <a:r>
              <a:rPr lang="en-GB" dirty="0"/>
              <a:t>text </a:t>
            </a:r>
            <a:r>
              <a:rPr lang="en-GB" dirty="0" smtClean="0"/>
              <a:t>by default so </a:t>
            </a:r>
            <a:r>
              <a:rPr lang="en-GB" dirty="0"/>
              <a:t>should be used advisedly over a network. Consider using </a:t>
            </a:r>
            <a:r>
              <a:rPr lang="en-GB" dirty="0" smtClean="0"/>
              <a:t>ODBC.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6354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Tips and tricks #01</a:t>
            </a:r>
            <a:endParaRPr lang="en-GB" dirty="0"/>
          </a:p>
        </p:txBody>
      </p:sp>
      <p:sp>
        <p:nvSpPr>
          <p:cNvPr id="3" name="Subtitle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l">
              <a:buNone/>
            </a:pPr>
            <a:r>
              <a:rPr lang="en-GB" dirty="0" smtClean="0"/>
              <a:t>Both * and % are wildcards – be careful</a:t>
            </a:r>
          </a:p>
          <a:p>
            <a:pPr marL="0" lvl="0" indent="0" algn="l">
              <a:buNone/>
            </a:pPr>
            <a:r>
              <a:rPr lang="en-GB" dirty="0" smtClean="0"/>
              <a:t>Use –</a:t>
            </a:r>
            <a:r>
              <a:rPr lang="en-GB" dirty="0" err="1" smtClean="0"/>
              <a:t>fixcolnames</a:t>
            </a:r>
            <a:endParaRPr lang="en-GB" dirty="0" smtClean="0"/>
          </a:p>
          <a:p>
            <a:pPr marL="0" lvl="0" indent="0" algn="l">
              <a:buNone/>
            </a:pPr>
            <a:r>
              <a:rPr lang="en-GB" dirty="0" smtClean="0"/>
              <a:t>Use –</a:t>
            </a:r>
            <a:r>
              <a:rPr lang="en-GB" dirty="0" err="1" smtClean="0"/>
              <a:t>queryinfo</a:t>
            </a:r>
            <a:r>
              <a:rPr lang="en-GB" dirty="0" smtClean="0"/>
              <a:t> to diagnose issues</a:t>
            </a:r>
          </a:p>
          <a:p>
            <a:pPr marL="0" indent="0">
              <a:buNone/>
            </a:pPr>
            <a:r>
              <a:rPr lang="en-GB" dirty="0"/>
              <a:t>Use –</a:t>
            </a:r>
            <a:r>
              <a:rPr lang="en-GB" dirty="0" smtClean="0"/>
              <a:t>h to get help …</a:t>
            </a:r>
            <a:endParaRPr lang="en-GB" dirty="0"/>
          </a:p>
          <a:p>
            <a:pPr marL="0" lvl="0" indent="0" algn="l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2144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Tips and tricks #02</a:t>
            </a:r>
            <a:endParaRPr lang="en-GB" dirty="0"/>
          </a:p>
        </p:txBody>
      </p:sp>
      <p:sp>
        <p:nvSpPr>
          <p:cNvPr id="3" name="Subtitle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sz="2800" dirty="0"/>
              <a:t>Help:</a:t>
            </a:r>
          </a:p>
          <a:p>
            <a:pPr marL="0" lvl="0" indent="0">
              <a:buNone/>
            </a:pPr>
            <a:r>
              <a:rPr lang="en-GB" sz="2400" dirty="0"/>
              <a:t> -h GRAMMAR                  </a:t>
            </a:r>
            <a:r>
              <a:rPr lang="en-GB" sz="2400" dirty="0" smtClean="0"/>
              <a:t>	: </a:t>
            </a:r>
            <a:r>
              <a:rPr lang="en-GB" sz="2400" dirty="0"/>
              <a:t>SQL Language Grammar</a:t>
            </a:r>
          </a:p>
          <a:p>
            <a:pPr marL="0" lvl="0" indent="0">
              <a:buNone/>
            </a:pPr>
            <a:r>
              <a:rPr lang="en-GB" sz="2400" dirty="0"/>
              <a:t> -h FUNCTIONS [ &lt;function&gt; ] : Functions Syntax</a:t>
            </a:r>
          </a:p>
          <a:p>
            <a:pPr marL="0" lvl="0" indent="0">
              <a:buNone/>
            </a:pPr>
            <a:r>
              <a:rPr lang="en-GB" sz="2400" dirty="0"/>
              <a:t> -h EXAMPLES                 </a:t>
            </a:r>
            <a:r>
              <a:rPr lang="en-GB" sz="2400" dirty="0" smtClean="0"/>
              <a:t>	: </a:t>
            </a:r>
            <a:r>
              <a:rPr lang="en-GB" sz="2400" dirty="0"/>
              <a:t>Example queries and commands</a:t>
            </a:r>
          </a:p>
          <a:p>
            <a:pPr marL="0" lvl="0" indent="0">
              <a:buNone/>
            </a:pPr>
            <a:r>
              <a:rPr lang="en-GB" sz="2400" dirty="0"/>
              <a:t> -h -i:&lt;input_format&gt;       </a:t>
            </a:r>
            <a:r>
              <a:rPr lang="en-GB" sz="2400" dirty="0" smtClean="0"/>
              <a:t>	: </a:t>
            </a:r>
            <a:r>
              <a:rPr lang="en-GB" sz="2400" dirty="0"/>
              <a:t>Help on &lt;input_format&gt;</a:t>
            </a:r>
          </a:p>
          <a:p>
            <a:pPr marL="0" lvl="0" indent="0">
              <a:buNone/>
            </a:pPr>
            <a:r>
              <a:rPr lang="en-GB" sz="2400" dirty="0"/>
              <a:t> -h -o:&lt;output_format&gt;       </a:t>
            </a:r>
            <a:r>
              <a:rPr lang="en-GB" sz="2400" dirty="0" smtClean="0"/>
              <a:t>	: </a:t>
            </a:r>
            <a:r>
              <a:rPr lang="en-GB" sz="2400" dirty="0"/>
              <a:t>Help on &lt;output_format&gt;</a:t>
            </a:r>
          </a:p>
          <a:p>
            <a:pPr marL="0" lvl="0" indent="0">
              <a:buNone/>
            </a:pPr>
            <a:r>
              <a:rPr lang="en-GB" sz="2400" dirty="0"/>
              <a:t> -h -c                       </a:t>
            </a:r>
            <a:r>
              <a:rPr lang="en-GB" sz="2400" dirty="0" smtClean="0"/>
              <a:t>		: </a:t>
            </a:r>
            <a:r>
              <a:rPr lang="en-GB" sz="2400" dirty="0"/>
              <a:t>Conversion </a:t>
            </a:r>
            <a:r>
              <a:rPr lang="en-GB" sz="2400" dirty="0" smtClean="0"/>
              <a:t>help</a:t>
            </a:r>
          </a:p>
          <a:p>
            <a:pPr marL="0" lvl="0" indent="0">
              <a:buNone/>
            </a:pPr>
            <a:endParaRPr lang="en-GB" sz="2400" dirty="0"/>
          </a:p>
          <a:p>
            <a:pPr marL="0" lvl="0" indent="0">
              <a:buNone/>
            </a:pPr>
            <a:r>
              <a:rPr lang="en-GB" sz="2400" dirty="0" smtClean="0"/>
              <a:t>E.g. LogParser -h -evt	or	LogParser -h functions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9761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6766520" cy="1470026"/>
          </a:xfrm>
        </p:spPr>
        <p:txBody>
          <a:bodyPr/>
          <a:lstStyle/>
          <a:p>
            <a:pPr lvl="0"/>
            <a:r>
              <a:rPr lang="en-GB" dirty="0" smtClean="0"/>
              <a:t>… </a:t>
            </a:r>
            <a:r>
              <a:rPr lang="en-GB" dirty="0"/>
              <a:t>a</a:t>
            </a:r>
            <a:r>
              <a:rPr lang="en-GB" dirty="0" smtClean="0"/>
              <a:t>nd finally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601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now..?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7427168" cy="4525959"/>
          </a:xfrm>
        </p:spPr>
        <p:txBody>
          <a:bodyPr/>
          <a:lstStyle/>
          <a:p>
            <a:r>
              <a:rPr lang="en-GB" strike="sngStrike" dirty="0" smtClean="0"/>
              <a:t>Next sessions </a:t>
            </a:r>
            <a:r>
              <a:rPr lang="en-GB" dirty="0" smtClean="0"/>
              <a:t>Drinks and socialise</a:t>
            </a:r>
          </a:p>
          <a:p>
            <a:endParaRPr lang="en-GB" dirty="0" smtClean="0"/>
          </a:p>
          <a:p>
            <a:r>
              <a:rPr lang="en-GB" dirty="0" smtClean="0"/>
              <a:t>Speak to exhibitors, if you haven't already.</a:t>
            </a:r>
          </a:p>
          <a:p>
            <a:endParaRPr lang="en-GB" dirty="0"/>
          </a:p>
          <a:p>
            <a:r>
              <a:rPr lang="en-GB" dirty="0" smtClean="0"/>
              <a:t>Speak to Community Corner about your local user group.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749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/>
              <a:t>Contact me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r>
              <a:rPr lang="en-GB" sz="2000" dirty="0"/>
              <a:t>Blog – </a:t>
            </a:r>
            <a:r>
              <a:rPr lang="en-GB" sz="2000" dirty="0">
                <a:hlinkClick r:id="rId3"/>
              </a:rPr>
              <a:t>http://www.simple-talk.com/community/blogs/jonathanallen</a:t>
            </a:r>
            <a:endParaRPr lang="en-GB" sz="2000" dirty="0"/>
          </a:p>
          <a:p>
            <a:pPr lvl="0">
              <a:spcBef>
                <a:spcPts val="500"/>
              </a:spcBef>
            </a:pPr>
            <a:endParaRPr lang="en-GB" sz="2000" dirty="0"/>
          </a:p>
          <a:p>
            <a:pPr lvl="0">
              <a:spcBef>
                <a:spcPts val="500"/>
              </a:spcBef>
            </a:pPr>
            <a:r>
              <a:rPr lang="en-GB" sz="2000" dirty="0" smtClean="0"/>
              <a:t>SQL forum moderator </a:t>
            </a:r>
            <a:r>
              <a:rPr lang="en-GB" sz="2000" dirty="0"/>
              <a:t>– </a:t>
            </a:r>
            <a:r>
              <a:rPr lang="en-GB" sz="2000" dirty="0">
                <a:hlinkClick r:id="rId4"/>
              </a:rPr>
              <a:t>http://ask.sqlservercentral.com</a:t>
            </a:r>
            <a:endParaRPr lang="en-GB" sz="2000" dirty="0"/>
          </a:p>
          <a:p>
            <a:pPr lvl="0">
              <a:spcBef>
                <a:spcPts val="500"/>
              </a:spcBef>
            </a:pPr>
            <a:endParaRPr lang="en-GB" sz="2000" dirty="0"/>
          </a:p>
          <a:p>
            <a:pPr lvl="0">
              <a:spcBef>
                <a:spcPts val="500"/>
              </a:spcBef>
            </a:pPr>
            <a:r>
              <a:rPr lang="en-GB" sz="2000" dirty="0"/>
              <a:t>Twitter - @Fatherjack</a:t>
            </a:r>
          </a:p>
          <a:p>
            <a:pPr marL="0" lvl="0" indent="0">
              <a:spcBef>
                <a:spcPts val="500"/>
              </a:spcBef>
              <a:buNone/>
            </a:pPr>
            <a:endParaRPr lang="en-GB" sz="2000" dirty="0"/>
          </a:p>
          <a:p>
            <a:pPr lvl="0">
              <a:spcBef>
                <a:spcPts val="500"/>
              </a:spcBef>
            </a:pPr>
            <a:r>
              <a:rPr lang="en-GB" sz="2000" dirty="0"/>
              <a:t>SQLSouthWest </a:t>
            </a:r>
            <a:r>
              <a:rPr lang="en-GB" sz="2000" dirty="0" smtClean="0"/>
              <a:t>PASS chapter </a:t>
            </a:r>
            <a:r>
              <a:rPr lang="en-GB" sz="2000" dirty="0"/>
              <a:t>– </a:t>
            </a:r>
            <a:r>
              <a:rPr lang="en-GB" sz="2000" dirty="0">
                <a:hlinkClick r:id="rId5"/>
              </a:rPr>
              <a:t>jonathan@sqlsouthwest.co.uk</a:t>
            </a:r>
            <a:r>
              <a:rPr lang="en-GB" sz="2000" dirty="0"/>
              <a:t> </a:t>
            </a:r>
          </a:p>
          <a:p>
            <a:pPr lvl="0">
              <a:spcBef>
                <a:spcPts val="500"/>
              </a:spcBef>
            </a:pPr>
            <a:endParaRPr lang="en-GB" sz="2000" dirty="0"/>
          </a:p>
          <a:p>
            <a:pPr lvl="0">
              <a:spcBef>
                <a:spcPts val="500"/>
              </a:spcBef>
            </a:pPr>
            <a:r>
              <a:rPr lang="en-GB" sz="2000" dirty="0"/>
              <a:t>Friend of </a:t>
            </a:r>
            <a:r>
              <a:rPr lang="en-GB" sz="2000" dirty="0" smtClean="0"/>
              <a:t>Red Gate - </a:t>
            </a:r>
            <a:r>
              <a:rPr lang="en-GB" sz="2000" dirty="0" smtClean="0">
                <a:hlinkClick r:id="rId6"/>
              </a:rPr>
              <a:t>http://www.red-gate.com</a:t>
            </a:r>
            <a:r>
              <a:rPr lang="en-GB" sz="2000" dirty="0" smtClean="0"/>
              <a:t> </a:t>
            </a:r>
            <a:endParaRPr lang="en-GB" sz="2000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r>
              <a:rPr smtClean="0"/>
              <a:t>Jonathan Allen © -  May 2011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673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Who on Earth is Jonathan Allen?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600200"/>
            <a:ext cx="4876800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50770" y="4522123"/>
            <a:ext cx="3266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Twitter.com/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fatherjack</a:t>
            </a:r>
            <a:endParaRPr lang="en-GB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Multiply 6"/>
          <p:cNvSpPr/>
          <p:nvPr/>
        </p:nvSpPr>
        <p:spPr>
          <a:xfrm>
            <a:off x="3275215" y="2277687"/>
            <a:ext cx="2360814" cy="2244436"/>
          </a:xfrm>
          <a:prstGeom prst="mathMultiply">
            <a:avLst/>
          </a:prstGeom>
          <a:gradFill>
            <a:gsLst>
              <a:gs pos="55000">
                <a:srgbClr val="FFF200"/>
              </a:gs>
              <a:gs pos="0">
                <a:srgbClr val="FF0000"/>
              </a:gs>
              <a:gs pos="55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C:\Users\Jonathan\Desktop\Mu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298" y="1589386"/>
            <a:ext cx="5479403" cy="3668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917767" y="4719692"/>
            <a:ext cx="3308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Twitter.com/</a:t>
            </a:r>
            <a:r>
              <a:rPr lang="en-GB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fatherjack</a:t>
            </a:r>
            <a:endParaRPr lang="en-GB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91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60438" y="2934137"/>
            <a:ext cx="71993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Europe’s Premier </a:t>
            </a:r>
            <a:b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</a:br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 Community </a:t>
            </a:r>
          </a:p>
          <a:p>
            <a:pPr algn="ctr"/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SQL Server Conference</a:t>
            </a:r>
          </a:p>
        </p:txBody>
      </p:sp>
      <p:pic>
        <p:nvPicPr>
          <p:cNvPr id="2" name="Picture 2" descr="C:\Projects\SqlBits\SQLBits Files\Media and Marketing\Logos\SQLBItsNew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4369" y="752912"/>
            <a:ext cx="5163911" cy="175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2172174"/>
      </p:ext>
    </p:extLst>
  </p:cSld>
  <p:clrMapOvr>
    <a:masterClrMapping/>
  </p:clrMapOvr>
  <p:transition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11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48143" y="3585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Platinum Sponsor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C:\SQLBits\Sponsors\Logos\1600\Fusion-io_logo_horizontal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590" y="1551963"/>
            <a:ext cx="6365430" cy="132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 bwMode="auto">
          <a:xfrm>
            <a:off x="457200" y="3110117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GB" sz="4400" dirty="0" smtClean="0">
                <a:latin typeface="+mj-lt"/>
                <a:ea typeface="+mj-ea"/>
                <a:cs typeface="+mj-cs"/>
              </a:rPr>
              <a:t>Premium Sponsor</a:t>
            </a:r>
            <a:endParaRPr lang="en-GB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4361" y="4191308"/>
            <a:ext cx="5066950" cy="825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 descr="http://blogs.technet.com/blogfiles/austria/WindowsLiveWriter/ReminderTechNetBrie.JnnerSQLServer2008R2_129DB/sql%20server%202008%20r2%20v%20bl_696eb2cd-b9cd-484e-a666-3f75cc5effb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1111" y="5610254"/>
            <a:ext cx="1905000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7245132"/>
      </p:ext>
    </p:extLst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29360"/>
            <a:ext cx="8229600" cy="489680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Please visit our Gold Sponsor stands,</a:t>
            </a:r>
          </a:p>
          <a:p>
            <a:pPr>
              <a:buNone/>
            </a:pPr>
            <a:r>
              <a:rPr lang="en-GB" dirty="0" smtClean="0"/>
              <a:t>we couldn't do it without you…</a:t>
            </a:r>
            <a:endParaRPr lang="en-GB" dirty="0"/>
          </a:p>
        </p:txBody>
      </p:sp>
      <p:pic>
        <p:nvPicPr>
          <p:cNvPr id="4100" name="Picture 57" descr="Quest Log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986341" y="2109881"/>
            <a:ext cx="3623111" cy="16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SQLBits\Sponsors\March 2009\Logos\SQLSentry03-3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042" y="4816006"/>
            <a:ext cx="3393633" cy="1119899"/>
          </a:xfrm>
          <a:prstGeom prst="rect">
            <a:avLst/>
          </a:prstGeom>
          <a:noFill/>
        </p:spPr>
      </p:pic>
      <p:pic>
        <p:nvPicPr>
          <p:cNvPr id="1026" name="Picture 2" descr="C:\SQLBits\Sponsors\Logos\1600\idera_logo_NEW09_tag_all3 160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677" y="4816007"/>
            <a:ext cx="2752440" cy="1119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3" descr="C:\SQLBits\Sponsors\Logos\1600\att-logo 160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361" y="3690917"/>
            <a:ext cx="3589278" cy="83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643" y="462678"/>
            <a:ext cx="7981647" cy="852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 descr="C:\SQLBits\Sponsors\Logos\1600\COEO logo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408" y="2610436"/>
            <a:ext cx="2135014" cy="731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250167"/>
      </p:ext>
    </p:extLst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Silver, Bronze and Exhibitors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All of you…</a:t>
            </a:r>
            <a:endParaRPr lang="en-GB" dirty="0"/>
          </a:p>
        </p:txBody>
      </p:sp>
      <p:pic>
        <p:nvPicPr>
          <p:cNvPr id="2054" name="Picture 6" descr="C:\SQLBits\Sponsors\Logos\1600\Adatis_fin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798" y="2330043"/>
            <a:ext cx="2122072" cy="52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RG-simpletools-onwhite_320x1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643" y="3505612"/>
            <a:ext cx="3048000" cy="952500"/>
          </a:xfrm>
          <a:prstGeom prst="rect">
            <a:avLst/>
          </a:prstGeom>
        </p:spPr>
      </p:pic>
      <p:pic>
        <p:nvPicPr>
          <p:cNvPr id="4" name="Picture 2" descr="devar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0579" y="2340530"/>
            <a:ext cx="2270645" cy="652812"/>
          </a:xfrm>
          <a:prstGeom prst="rect">
            <a:avLst/>
          </a:prstGeom>
          <a:noFill/>
        </p:spPr>
      </p:pic>
      <p:pic>
        <p:nvPicPr>
          <p:cNvPr id="5" name="Picture 4" descr="SolidQ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97358" y="3486368"/>
            <a:ext cx="2368642" cy="6661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1828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62356" y="1325462"/>
            <a:ext cx="580518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smtClean="0"/>
              <a:t>Monday 3rd October</a:t>
            </a:r>
          </a:p>
          <a:p>
            <a:r>
              <a:rPr lang="en-GB" sz="1400" b="1" dirty="0" smtClean="0"/>
              <a:t>Manchester</a:t>
            </a:r>
            <a:r>
              <a:rPr lang="en-GB" sz="1400" dirty="0" smtClean="0"/>
              <a:t> - Manchester SQL Server User Group</a:t>
            </a:r>
          </a:p>
          <a:p>
            <a:r>
              <a:rPr lang="en-GB" sz="1400" b="1" dirty="0" smtClean="0"/>
              <a:t>Birmingham</a:t>
            </a:r>
            <a:r>
              <a:rPr lang="en-GB" sz="1400" dirty="0" smtClean="0"/>
              <a:t> - SQL Midlands User Group </a:t>
            </a:r>
          </a:p>
          <a:p>
            <a:r>
              <a:rPr lang="en-GB" sz="1400" b="1" dirty="0" smtClean="0"/>
              <a:t>Farnham</a:t>
            </a:r>
            <a:r>
              <a:rPr lang="en-GB" sz="1400" dirty="0" smtClean="0"/>
              <a:t> - Surrey SQL Server User Group</a:t>
            </a:r>
          </a:p>
          <a:p>
            <a:r>
              <a:rPr lang="en-GB" sz="1400" b="1" dirty="0" smtClean="0"/>
              <a:t>Ashford</a:t>
            </a:r>
            <a:r>
              <a:rPr lang="en-GB" sz="1400" dirty="0" smtClean="0"/>
              <a:t> - Kent SQL Server and .NET User Group</a:t>
            </a:r>
          </a:p>
          <a:p>
            <a:endParaRPr lang="en-GB" sz="1400" dirty="0" smtClean="0"/>
          </a:p>
          <a:p>
            <a:r>
              <a:rPr lang="en-GB" sz="1400" b="1" dirty="0" smtClean="0"/>
              <a:t>Tuesday 4th October</a:t>
            </a:r>
          </a:p>
          <a:p>
            <a:r>
              <a:rPr lang="en-GB" sz="1400" b="1" dirty="0" smtClean="0"/>
              <a:t>Leeds</a:t>
            </a:r>
            <a:r>
              <a:rPr lang="en-GB" sz="1400" dirty="0" smtClean="0"/>
              <a:t> - Leeds Area SQL Server User Group</a:t>
            </a:r>
          </a:p>
          <a:p>
            <a:r>
              <a:rPr lang="en-GB" sz="1400" b="1" dirty="0" smtClean="0"/>
              <a:t>London</a:t>
            </a:r>
            <a:r>
              <a:rPr lang="en-GB" sz="1400" dirty="0" smtClean="0"/>
              <a:t> - London SQL Server User Group</a:t>
            </a:r>
          </a:p>
          <a:p>
            <a:r>
              <a:rPr lang="en-GB" sz="1400" b="1" dirty="0" smtClean="0"/>
              <a:t>Bristol</a:t>
            </a:r>
            <a:r>
              <a:rPr lang="en-GB" sz="1400" dirty="0" smtClean="0"/>
              <a:t> - SQL Server Club</a:t>
            </a:r>
          </a:p>
          <a:p>
            <a:r>
              <a:rPr lang="en-GB" sz="1400" b="1" dirty="0" smtClean="0"/>
              <a:t>Hatfield </a:t>
            </a:r>
            <a:r>
              <a:rPr lang="en-GB" sz="1400" dirty="0" smtClean="0"/>
              <a:t>- SQL </a:t>
            </a:r>
            <a:r>
              <a:rPr lang="en-GB" sz="1400" dirty="0" err="1" smtClean="0"/>
              <a:t>Herts</a:t>
            </a:r>
            <a:r>
              <a:rPr lang="en-GB" sz="1400" dirty="0" smtClean="0"/>
              <a:t> User Group</a:t>
            </a:r>
          </a:p>
          <a:p>
            <a:r>
              <a:rPr lang="en-GB" sz="1400" b="1" dirty="0" smtClean="0"/>
              <a:t>Maidenhead </a:t>
            </a:r>
            <a:r>
              <a:rPr lang="en-GB" sz="1400" dirty="0" smtClean="0"/>
              <a:t>- Maidenhead SQL Server User Group</a:t>
            </a:r>
          </a:p>
          <a:p>
            <a:endParaRPr lang="en-GB" sz="1400" dirty="0" smtClean="0"/>
          </a:p>
          <a:p>
            <a:r>
              <a:rPr lang="en-GB" sz="1400" b="1" dirty="0" smtClean="0"/>
              <a:t>Wednesday 5th October</a:t>
            </a:r>
          </a:p>
          <a:p>
            <a:r>
              <a:rPr lang="en-GB" sz="1400" b="1" dirty="0" smtClean="0"/>
              <a:t>Edinburgh </a:t>
            </a:r>
            <a:r>
              <a:rPr lang="en-GB" sz="1400" dirty="0" smtClean="0"/>
              <a:t>- Scottish Area SQL Server User Group</a:t>
            </a:r>
          </a:p>
          <a:p>
            <a:r>
              <a:rPr lang="en-GB" sz="1400" b="1" dirty="0" smtClean="0"/>
              <a:t>Cardiff </a:t>
            </a:r>
            <a:r>
              <a:rPr lang="en-GB" sz="1400" dirty="0" smtClean="0"/>
              <a:t>- Cardiff SQL Server User Group</a:t>
            </a:r>
          </a:p>
          <a:p>
            <a:r>
              <a:rPr lang="en-GB" sz="1400" b="1" dirty="0" smtClean="0"/>
              <a:t>Exeter </a:t>
            </a:r>
            <a:r>
              <a:rPr lang="en-GB" sz="1400" dirty="0" smtClean="0"/>
              <a:t>- SQL South West User Group</a:t>
            </a:r>
          </a:p>
          <a:p>
            <a:r>
              <a:rPr lang="en-GB" sz="1400" b="1" dirty="0" smtClean="0"/>
              <a:t>Southampton </a:t>
            </a:r>
            <a:r>
              <a:rPr lang="en-GB" sz="1400" dirty="0" smtClean="0"/>
              <a:t>- Southampton SQL Server User Group</a:t>
            </a:r>
          </a:p>
          <a:p>
            <a:r>
              <a:rPr lang="en-GB" sz="1400" b="1" dirty="0" smtClean="0"/>
              <a:t>Cambridge </a:t>
            </a:r>
            <a:r>
              <a:rPr lang="en-GB" sz="1400" dirty="0" smtClean="0"/>
              <a:t>- Cambridgeshire SQL Server User Group</a:t>
            </a:r>
          </a:p>
          <a:p>
            <a:r>
              <a:rPr lang="en-GB" sz="1400" b="1" dirty="0" smtClean="0"/>
              <a:t>Basildon </a:t>
            </a:r>
            <a:r>
              <a:rPr lang="en-GB" sz="1400" dirty="0" smtClean="0"/>
              <a:t>- Essex SQL Server User Group</a:t>
            </a:r>
          </a:p>
          <a:p>
            <a:endParaRPr lang="en-GB" sz="1400" dirty="0" smtClean="0"/>
          </a:p>
          <a:p>
            <a:r>
              <a:rPr lang="en-GB" sz="1400" b="1" dirty="0" smtClean="0"/>
              <a:t>Thursday 6th October</a:t>
            </a:r>
          </a:p>
          <a:p>
            <a:r>
              <a:rPr lang="en-GB" sz="1400" b="1" dirty="0" smtClean="0"/>
              <a:t>London </a:t>
            </a:r>
            <a:r>
              <a:rPr lang="en-GB" sz="1400" dirty="0" smtClean="0"/>
              <a:t>- UK SQL Server User Group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442907" y="369116"/>
            <a:ext cx="603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SQL Relay events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2948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98290" y="2197915"/>
            <a:ext cx="695447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/>
              <a:t>Another community days:</a:t>
            </a:r>
          </a:p>
          <a:p>
            <a:endParaRPr lang="en-GB" sz="2400" b="1" dirty="0" smtClean="0"/>
          </a:p>
          <a:p>
            <a:r>
              <a:rPr lang="en-GB" sz="2400" b="1" dirty="0" err="1" smtClean="0"/>
              <a:t>DDDNorth</a:t>
            </a:r>
            <a:r>
              <a:rPr lang="en-GB" sz="2400" b="1" dirty="0" smtClean="0"/>
              <a:t> - Sunderland Saturday 8</a:t>
            </a:r>
            <a:r>
              <a:rPr lang="en-GB" sz="2400" b="1" baseline="30000" dirty="0" smtClean="0"/>
              <a:t>th</a:t>
            </a:r>
            <a:r>
              <a:rPr lang="en-GB" sz="2400" b="1" dirty="0" smtClean="0"/>
              <a:t> October </a:t>
            </a:r>
            <a:r>
              <a:rPr lang="en-GB" sz="2400" dirty="0" smtClean="0">
                <a:hlinkClick r:id="rId2"/>
              </a:rPr>
              <a:t>http://developerdeveloperdeveloper.com/north</a:t>
            </a:r>
            <a:endParaRPr lang="en-GB" sz="2400" dirty="0" smtClean="0"/>
          </a:p>
          <a:p>
            <a:endParaRPr lang="en-GB" sz="2400" b="1" dirty="0" smtClean="0"/>
          </a:p>
          <a:p>
            <a:r>
              <a:rPr lang="en-GB" sz="2400" b="1" dirty="0" err="1" smtClean="0"/>
              <a:t>DunDDD</a:t>
            </a:r>
            <a:r>
              <a:rPr lang="en-GB" sz="2400" b="1" dirty="0" smtClean="0"/>
              <a:t> – Dundee Saturday 19</a:t>
            </a:r>
            <a:r>
              <a:rPr lang="en-GB" sz="2400" b="1" baseline="30000" dirty="0" smtClean="0"/>
              <a:t>th</a:t>
            </a:r>
            <a:r>
              <a:rPr lang="en-GB" sz="2400" b="1" dirty="0" smtClean="0"/>
              <a:t> November</a:t>
            </a:r>
            <a:endParaRPr lang="en-GB" sz="1400" b="1" dirty="0" smtClean="0"/>
          </a:p>
          <a:p>
            <a:r>
              <a:rPr lang="en-GB" sz="2400" u="sng" dirty="0" smtClean="0">
                <a:hlinkClick r:id="rId3"/>
              </a:rPr>
              <a:t>http://dundee.dddscotland.co.uk</a:t>
            </a:r>
            <a:endParaRPr lang="en-GB" sz="2400" dirty="0" smtClean="0"/>
          </a:p>
          <a:p>
            <a:endParaRPr lang="en-GB" sz="1400" dirty="0" smtClean="0"/>
          </a:p>
          <a:p>
            <a:r>
              <a:rPr lang="en-GB" sz="1400" dirty="0" smtClean="0"/>
              <a:t> </a:t>
            </a:r>
          </a:p>
          <a:p>
            <a:r>
              <a:rPr lang="en-GB" sz="1400" dirty="0" smtClean="0"/>
              <a:t> </a:t>
            </a:r>
          </a:p>
          <a:p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015067" y="771787"/>
            <a:ext cx="7592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Another slide Martin has slipped in without telling me!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9055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656664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Please complete your feedback and another chance to win the latest XBOX 360</a:t>
            </a:r>
          </a:p>
          <a:p>
            <a:endParaRPr lang="en-GB" dirty="0" smtClean="0"/>
          </a:p>
          <a:p>
            <a:r>
              <a:rPr lang="en-GB" dirty="0" smtClean="0">
                <a:hlinkClick r:id="rId2"/>
              </a:rPr>
              <a:t>http://sqlbits.com/sqlbits9Thursday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http://sqlbits.com/sqlbits9Friday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http://sqlbits.com/sqlbits9Saturday</a:t>
            </a:r>
            <a:endParaRPr lang="en-GB" dirty="0" smtClean="0"/>
          </a:p>
          <a:p>
            <a:r>
              <a:rPr lang="en-GB" dirty="0" smtClean="0">
                <a:hlinkClick r:id="rId5"/>
              </a:rPr>
              <a:t>http://sqlbits.com/sqlbits9Feedback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2" descr="Gears of War 3 (Xbox-360)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51133" y="574721"/>
            <a:ext cx="2579538" cy="25795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61649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 Next…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25691" cy="4525963"/>
          </a:xfrm>
        </p:spPr>
        <p:txBody>
          <a:bodyPr/>
          <a:lstStyle/>
          <a:p>
            <a:r>
              <a:rPr lang="en-GB" dirty="0" smtClean="0"/>
              <a:t>Prize giving in the Exhibition Area</a:t>
            </a:r>
          </a:p>
        </p:txBody>
      </p:sp>
      <p:grpSp>
        <p:nvGrpSpPr>
          <p:cNvPr id="4" name="Group 5"/>
          <p:cNvGrpSpPr/>
          <p:nvPr/>
        </p:nvGrpSpPr>
        <p:grpSpPr>
          <a:xfrm>
            <a:off x="827584" y="5858108"/>
            <a:ext cx="3456384" cy="523220"/>
            <a:chOff x="467544" y="5517232"/>
            <a:chExt cx="3456384" cy="523220"/>
          </a:xfrm>
        </p:grpSpPr>
        <p:sp>
          <p:nvSpPr>
            <p:cNvPr id="7" name="Rounded Rectangle 6"/>
            <p:cNvSpPr/>
            <p:nvPr/>
          </p:nvSpPr>
          <p:spPr>
            <a:xfrm>
              <a:off x="467544" y="5517232"/>
              <a:ext cx="3456384" cy="5040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pic>
          <p:nvPicPr>
            <p:cNvPr id="8" name="Picture 7" descr="twitter_logo_header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5345" y="5589240"/>
              <a:ext cx="1476375" cy="3429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2195736" y="5517232"/>
              <a:ext cx="15841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GB" dirty="0" smtClean="0">
                  <a:solidFill>
                    <a:schemeClr val="bg1"/>
                  </a:solidFill>
                </a:rPr>
                <a:t>#</a:t>
              </a:r>
              <a:r>
                <a:rPr lang="en-GB" sz="2800" dirty="0" smtClean="0">
                  <a:solidFill>
                    <a:schemeClr val="bg1"/>
                  </a:solidFill>
                </a:rPr>
                <a:t>SQLBITS</a:t>
              </a:r>
              <a:endParaRPr lang="en-GB" dirty="0" smtClean="0">
                <a:solidFill>
                  <a:schemeClr val="bg1"/>
                </a:solidFill>
              </a:endParaRPr>
            </a:p>
          </p:txBody>
        </p:sp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778" y="5484940"/>
            <a:ext cx="3105940" cy="1052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8525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 bwMode="auto">
          <a:xfrm>
            <a:off x="623888" y="1701800"/>
            <a:ext cx="8229600" cy="437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4891" y="640080"/>
            <a:ext cx="76332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smtClean="0"/>
              <a:t>We hope you had a great conference!</a:t>
            </a:r>
          </a:p>
          <a:p>
            <a:pPr algn="ctr"/>
            <a:r>
              <a:rPr lang="en-GB" sz="4800" dirty="0" smtClean="0"/>
              <a:t>Keep checking </a:t>
            </a:r>
            <a:r>
              <a:rPr lang="en-GB" sz="4800" dirty="0" smtClean="0">
                <a:hlinkClick r:id="rId2"/>
              </a:rPr>
              <a:t>www.sqlbits.com</a:t>
            </a:r>
            <a:r>
              <a:rPr lang="en-GB" sz="4800" dirty="0" smtClean="0"/>
              <a:t> for slide, videos and news of the next conference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778" y="5484940"/>
            <a:ext cx="3105940" cy="1052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5"/>
          <p:cNvGrpSpPr/>
          <p:nvPr/>
        </p:nvGrpSpPr>
        <p:grpSpPr>
          <a:xfrm>
            <a:off x="844362" y="5858108"/>
            <a:ext cx="3456384" cy="523220"/>
            <a:chOff x="467544" y="5517232"/>
            <a:chExt cx="3456384" cy="523220"/>
          </a:xfrm>
        </p:grpSpPr>
        <p:sp>
          <p:nvSpPr>
            <p:cNvPr id="6" name="Rounded Rectangle 5"/>
            <p:cNvSpPr/>
            <p:nvPr/>
          </p:nvSpPr>
          <p:spPr>
            <a:xfrm>
              <a:off x="467544" y="5517232"/>
              <a:ext cx="3456384" cy="5040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pic>
          <p:nvPicPr>
            <p:cNvPr id="8" name="Picture 7" descr="twitter_logo_header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5345" y="5589240"/>
              <a:ext cx="1476375" cy="3429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2195736" y="5517232"/>
              <a:ext cx="15841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GB" dirty="0" smtClean="0">
                  <a:solidFill>
                    <a:schemeClr val="bg1"/>
                  </a:solidFill>
                </a:rPr>
                <a:t>#</a:t>
              </a:r>
              <a:r>
                <a:rPr lang="en-GB" sz="2800" dirty="0" smtClean="0">
                  <a:solidFill>
                    <a:schemeClr val="bg1"/>
                  </a:solidFill>
                </a:rPr>
                <a:t>SQLBITS</a:t>
              </a:r>
              <a:endParaRPr lang="en-GB" dirty="0" smtClean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1453085"/>
      </p:ext>
    </p:extLst>
  </p:cSld>
  <p:clrMapOvr>
    <a:masterClrMapping/>
  </p:clrMapOvr>
  <p:transition spd="med" advTm="1500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422" y="2606777"/>
            <a:ext cx="8229600" cy="1143000"/>
          </a:xfrm>
        </p:spPr>
        <p:txBody>
          <a:bodyPr/>
          <a:lstStyle/>
          <a:p>
            <a:r>
              <a:rPr lang="en-GB" dirty="0" smtClean="0"/>
              <a:t>Thank you for coming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778" y="5484940"/>
            <a:ext cx="3105940" cy="1052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5"/>
          <p:cNvGrpSpPr/>
          <p:nvPr/>
        </p:nvGrpSpPr>
        <p:grpSpPr>
          <a:xfrm>
            <a:off x="844362" y="5858108"/>
            <a:ext cx="3456384" cy="523220"/>
            <a:chOff x="467544" y="5517232"/>
            <a:chExt cx="3456384" cy="523220"/>
          </a:xfrm>
        </p:grpSpPr>
        <p:sp>
          <p:nvSpPr>
            <p:cNvPr id="11" name="Rounded Rectangle 10"/>
            <p:cNvSpPr/>
            <p:nvPr/>
          </p:nvSpPr>
          <p:spPr>
            <a:xfrm>
              <a:off x="467544" y="5517232"/>
              <a:ext cx="3456384" cy="5040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pic>
          <p:nvPicPr>
            <p:cNvPr id="15" name="Picture 14" descr="twitter_logo_header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345" y="5589240"/>
              <a:ext cx="1476375" cy="3429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2195736" y="5517232"/>
              <a:ext cx="15841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GB" dirty="0" smtClean="0">
                  <a:solidFill>
                    <a:schemeClr val="bg1"/>
                  </a:solidFill>
                </a:rPr>
                <a:t>#</a:t>
              </a:r>
              <a:r>
                <a:rPr lang="en-GB" sz="2800" dirty="0" smtClean="0">
                  <a:solidFill>
                    <a:schemeClr val="bg1"/>
                  </a:solidFill>
                </a:rPr>
                <a:t>SQLBITS</a:t>
              </a:r>
              <a:endParaRPr lang="en-GB" dirty="0" smtClean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3223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Who on Earth is Jonathan Allen?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27168" cy="3241622"/>
          </a:xfrm>
        </p:spPr>
        <p:txBody>
          <a:bodyPr>
            <a:normAutofit fontScale="85000" lnSpcReduction="20000"/>
          </a:bodyPr>
          <a:lstStyle/>
          <a:p>
            <a:pPr marL="430213" indent="-323850">
              <a:buClr>
                <a:srgbClr val="E6E6FF"/>
              </a:buClr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en-US" sz="2400" dirty="0" smtClean="0"/>
              <a:t>Local Government  13 years – accountancy/tax </a:t>
            </a:r>
            <a:r>
              <a:rPr lang="en-US" sz="2400" dirty="0"/>
              <a:t>collection.</a:t>
            </a:r>
          </a:p>
          <a:p>
            <a:pPr marL="430213" indent="-323850">
              <a:buClr>
                <a:srgbClr val="E6E6FF"/>
              </a:buClr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en-US" sz="2400" dirty="0" smtClean="0"/>
          </a:p>
          <a:p>
            <a:pPr marL="430213" indent="-323850">
              <a:buClr>
                <a:srgbClr val="E6E6FF"/>
              </a:buClr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en-US" sz="2400" dirty="0" smtClean="0"/>
              <a:t>Systems </a:t>
            </a:r>
            <a:r>
              <a:rPr lang="en-US" sz="2400" dirty="0"/>
              <a:t>engineer and DBA since 1999</a:t>
            </a:r>
          </a:p>
          <a:p>
            <a:pPr marL="430213" indent="-323850">
              <a:buClr>
                <a:srgbClr val="E6E6FF"/>
              </a:buClr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en-US" sz="2400" dirty="0" smtClean="0"/>
          </a:p>
          <a:p>
            <a:pPr marL="430213" indent="-323850">
              <a:buClr>
                <a:srgbClr val="E6E6FF"/>
              </a:buClr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en-US" sz="2400" dirty="0" smtClean="0"/>
              <a:t>SQL </a:t>
            </a:r>
            <a:r>
              <a:rPr lang="en-US" sz="2400" dirty="0"/>
              <a:t>Server 6.5, 7, 2000, 2005 and </a:t>
            </a:r>
            <a:r>
              <a:rPr lang="en-US" sz="2400" dirty="0" smtClean="0"/>
              <a:t>2008</a:t>
            </a:r>
          </a:p>
          <a:p>
            <a:pPr marL="430213" indent="-323850">
              <a:buClr>
                <a:srgbClr val="E6E6FF"/>
              </a:buClr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en-US" sz="2400" dirty="0" smtClean="0"/>
          </a:p>
          <a:p>
            <a:pPr marL="430213" indent="-323850">
              <a:buClr>
                <a:srgbClr val="E6E6FF"/>
              </a:buClr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en-US" sz="2400" dirty="0" smtClean="0"/>
              <a:t>Blog, Twitter, PASS Chapter leader - SQL South West</a:t>
            </a:r>
          </a:p>
          <a:p>
            <a:pPr marL="430213" indent="-323850">
              <a:buClr>
                <a:srgbClr val="E6E6FF"/>
              </a:buClr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en-US" sz="2400" dirty="0" smtClean="0"/>
          </a:p>
          <a:p>
            <a:pPr marL="430213" indent="-323850">
              <a:buClr>
                <a:srgbClr val="E6E6FF"/>
              </a:buClr>
              <a:buSzPct val="45000"/>
              <a:buFont typeface="Wingdings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en-US" sz="2400" dirty="0" smtClean="0"/>
              <a:t>PASS UK Regional Mentor</a:t>
            </a:r>
            <a:endParaRPr lang="en-US" sz="2400" dirty="0"/>
          </a:p>
          <a:p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96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LogParser in 60 minutes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7499176" cy="4525959"/>
          </a:xfrm>
        </p:spPr>
        <p:txBody>
          <a:bodyPr/>
          <a:lstStyle/>
          <a:p>
            <a:r>
              <a:rPr lang="en-GB" dirty="0" smtClean="0"/>
              <a:t>Download</a:t>
            </a:r>
            <a:endParaRPr lang="en-GB" dirty="0"/>
          </a:p>
          <a:p>
            <a:r>
              <a:rPr lang="en-GB" dirty="0" smtClean="0"/>
              <a:t>Interface</a:t>
            </a:r>
          </a:p>
          <a:p>
            <a:r>
              <a:rPr lang="en-GB" dirty="0" smtClean="0"/>
              <a:t>Syntax</a:t>
            </a:r>
          </a:p>
          <a:p>
            <a:r>
              <a:rPr lang="en-GB" dirty="0" smtClean="0"/>
              <a:t>Some examples of LogParser in use</a:t>
            </a:r>
          </a:p>
          <a:p>
            <a:r>
              <a:rPr lang="en-GB" dirty="0" smtClean="0"/>
              <a:t>Common problems and how to deal with them</a:t>
            </a:r>
            <a:endParaRPr lang="en-GB" dirty="0"/>
          </a:p>
          <a:p>
            <a:r>
              <a:rPr lang="en-GB" dirty="0"/>
              <a:t>Help + support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832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Download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7499176" cy="4525959"/>
          </a:xfrm>
        </p:spPr>
        <p:txBody>
          <a:bodyPr/>
          <a:lstStyle/>
          <a:p>
            <a:r>
              <a:rPr lang="en-GB" dirty="0" smtClean="0"/>
              <a:t>Tiny application - 1Mb download!</a:t>
            </a:r>
            <a:endParaRPr lang="en-GB" dirty="0"/>
          </a:p>
          <a:p>
            <a:r>
              <a:rPr lang="en-GB" dirty="0" smtClean="0"/>
              <a:t>From … </a:t>
            </a:r>
            <a:r>
              <a:rPr lang="en-GB" sz="1600" dirty="0" smtClean="0">
                <a:hlinkClick r:id="rId3"/>
              </a:rPr>
              <a:t>http</a:t>
            </a:r>
            <a:r>
              <a:rPr lang="en-GB" sz="1600" dirty="0">
                <a:hlinkClick r:id="rId3"/>
              </a:rPr>
              <a:t>://</a:t>
            </a:r>
            <a:r>
              <a:rPr lang="en-GB" sz="1600" dirty="0" smtClean="0">
                <a:hlinkClick r:id="rId3"/>
              </a:rPr>
              <a:t>www.microsoft.com/download/en/details.aspx?displaylang=en&amp;id=24659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smtClean="0"/>
              <a:t/>
            </a:r>
            <a:br>
              <a:rPr lang="en-GB" sz="1600" smtClean="0"/>
            </a:br>
            <a:r>
              <a:rPr lang="en-GB" sz="2400" smtClean="0"/>
              <a:t>http</a:t>
            </a:r>
            <a:r>
              <a:rPr lang="en-GB" sz="2400" dirty="0"/>
              <a:t>://j.mp/nCxRuP</a:t>
            </a:r>
            <a:br>
              <a:rPr lang="en-GB" sz="2400" dirty="0"/>
            </a:br>
            <a:endParaRPr lang="en-GB" sz="1600" dirty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333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LogParser environment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7499176" cy="4525959"/>
          </a:xfrm>
        </p:spPr>
        <p:txBody>
          <a:bodyPr/>
          <a:lstStyle/>
          <a:p>
            <a:r>
              <a:rPr lang="en-GB" dirty="0" smtClean="0"/>
              <a:t>Command line interface</a:t>
            </a:r>
          </a:p>
          <a:p>
            <a:endParaRPr lang="en-GB" dirty="0" smtClean="0"/>
          </a:p>
          <a:p>
            <a:r>
              <a:rPr lang="en-GB" dirty="0"/>
              <a:t>SQL like syntax to select </a:t>
            </a:r>
            <a:r>
              <a:rPr lang="en-GB" dirty="0" smtClean="0"/>
              <a:t>data</a:t>
            </a:r>
          </a:p>
          <a:p>
            <a:endParaRPr lang="en-GB" dirty="0"/>
          </a:p>
          <a:p>
            <a:r>
              <a:rPr lang="en-GB" dirty="0"/>
              <a:t>Some simple parameters to control </a:t>
            </a:r>
            <a:r>
              <a:rPr lang="en-GB" dirty="0" smtClean="0"/>
              <a:t>output</a:t>
            </a:r>
          </a:p>
          <a:p>
            <a:endParaRPr lang="en-GB" dirty="0" smtClean="0"/>
          </a:p>
          <a:p>
            <a:r>
              <a:rPr lang="en-GB" dirty="0" smtClean="0"/>
              <a:t>Only 4 data types </a:t>
            </a:r>
          </a:p>
          <a:p>
            <a:pPr lvl="1"/>
            <a:r>
              <a:rPr lang="en-GB" dirty="0" smtClean="0"/>
              <a:t>INT, STRING, REAL, TIMESTAMP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922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types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1" y="2348880"/>
            <a:ext cx="3610743" cy="3384375"/>
          </a:xfrm>
        </p:spPr>
        <p:txBody>
          <a:bodyPr/>
          <a:lstStyle/>
          <a:p>
            <a:r>
              <a:rPr lang="en-GB" dirty="0" smtClean="0"/>
              <a:t>INT (64 bit)</a:t>
            </a:r>
          </a:p>
          <a:p>
            <a:pPr marL="457200" lvl="1" indent="0">
              <a:buNone/>
            </a:pPr>
            <a:r>
              <a:rPr lang="en-GB" sz="1800" dirty="0"/>
              <a:t>-2</a:t>
            </a:r>
            <a:r>
              <a:rPr lang="en-GB" sz="1800" baseline="30000" dirty="0"/>
              <a:t>^63</a:t>
            </a:r>
            <a:r>
              <a:rPr lang="en-GB" sz="1800" dirty="0"/>
              <a:t> </a:t>
            </a:r>
            <a:r>
              <a:rPr lang="en-GB" sz="1800" dirty="0" smtClean="0"/>
              <a:t>through </a:t>
            </a:r>
            <a:r>
              <a:rPr lang="en-GB" sz="1800" dirty="0"/>
              <a:t>2</a:t>
            </a:r>
            <a:r>
              <a:rPr lang="en-GB" sz="1800" baseline="30000" dirty="0"/>
              <a:t>^63-1</a:t>
            </a:r>
            <a:r>
              <a:rPr lang="en-GB" sz="1800" dirty="0"/>
              <a:t> </a:t>
            </a:r>
            <a:endParaRPr lang="en-GB" sz="1800" dirty="0" smtClean="0"/>
          </a:p>
          <a:p>
            <a:r>
              <a:rPr lang="en-GB" dirty="0" smtClean="0"/>
              <a:t>String</a:t>
            </a:r>
          </a:p>
          <a:p>
            <a:pPr lvl="1"/>
            <a:endParaRPr lang="en-GB" sz="1800" dirty="0"/>
          </a:p>
          <a:p>
            <a:r>
              <a:rPr lang="en-GB" dirty="0" smtClean="0"/>
              <a:t>Real</a:t>
            </a:r>
          </a:p>
          <a:p>
            <a:pPr marL="457200" lvl="1" indent="0">
              <a:buNone/>
            </a:pPr>
            <a:r>
              <a:rPr lang="en-GB" sz="1800" dirty="0" smtClean="0"/>
              <a:t>±5.0*10</a:t>
            </a:r>
            <a:r>
              <a:rPr lang="en-GB" sz="1800" baseline="30000" dirty="0" smtClean="0"/>
              <a:t>-324 </a:t>
            </a:r>
            <a:r>
              <a:rPr lang="en-GB" sz="1800" dirty="0"/>
              <a:t>through </a:t>
            </a:r>
            <a:r>
              <a:rPr lang="en-GB" sz="1800" dirty="0" smtClean="0"/>
              <a:t>±1.7*10</a:t>
            </a:r>
            <a:r>
              <a:rPr lang="en-GB" sz="1800" baseline="30000" dirty="0" smtClean="0"/>
              <a:t>308 </a:t>
            </a:r>
          </a:p>
          <a:p>
            <a:r>
              <a:rPr lang="en-GB" dirty="0"/>
              <a:t>Timestamp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2"/>
          </p:nvPr>
        </p:nvSpPr>
        <p:spPr>
          <a:xfrm>
            <a:off x="4283968" y="2348880"/>
            <a:ext cx="4038603" cy="3456383"/>
          </a:xfrm>
        </p:spPr>
        <p:txBody>
          <a:bodyPr/>
          <a:lstStyle/>
          <a:p>
            <a:r>
              <a:rPr lang="en-GB" dirty="0" smtClean="0"/>
              <a:t>TinyInt, SmallInt, Int, BigInt</a:t>
            </a:r>
            <a:endParaRPr lang="en-GB" sz="1800" dirty="0" smtClean="0"/>
          </a:p>
          <a:p>
            <a:r>
              <a:rPr lang="en-GB" dirty="0" smtClean="0"/>
              <a:t>VarChar</a:t>
            </a:r>
          </a:p>
          <a:p>
            <a:pPr lvl="1"/>
            <a:endParaRPr lang="en-GB" sz="1800" dirty="0" smtClean="0"/>
          </a:p>
          <a:p>
            <a:r>
              <a:rPr lang="en-GB" dirty="0" smtClean="0"/>
              <a:t>Decimal/Float/Money</a:t>
            </a:r>
          </a:p>
          <a:p>
            <a:endParaRPr lang="en-GB" sz="1800" dirty="0" smtClean="0"/>
          </a:p>
          <a:p>
            <a:r>
              <a:rPr lang="en-GB" dirty="0"/>
              <a:t> </a:t>
            </a:r>
            <a:r>
              <a:rPr lang="en-GB" dirty="0" smtClean="0"/>
              <a:t>Date/Time/</a:t>
            </a:r>
            <a:r>
              <a:rPr lang="en-GB" dirty="0" err="1" smtClean="0"/>
              <a:t>DateTime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r>
              <a:rPr lang="en-GB" smtClean="0"/>
              <a:t>Jonathan Allen © -  May 2011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67544" y="1556792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LogParser data type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283968" y="1561692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SQL Server data type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09511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Help and support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07568" y="1600200"/>
            <a:ext cx="7499176" cy="4525959"/>
          </a:xfrm>
        </p:spPr>
        <p:txBody>
          <a:bodyPr/>
          <a:lstStyle/>
          <a:p>
            <a:r>
              <a:rPr lang="en-GB" dirty="0" smtClean="0"/>
              <a:t>Great Help chm file included </a:t>
            </a:r>
          </a:p>
          <a:p>
            <a:endParaRPr lang="en-GB" dirty="0" smtClean="0"/>
          </a:p>
          <a:p>
            <a:r>
              <a:rPr lang="en-GB" dirty="0" smtClean="0"/>
              <a:t>Good support on </a:t>
            </a:r>
            <a:r>
              <a:rPr lang="en-GB" dirty="0" smtClean="0">
                <a:hlinkClick r:id="rId3"/>
              </a:rPr>
              <a:t>http://www.iis.net </a:t>
            </a:r>
            <a:r>
              <a:rPr lang="en-GB" dirty="0" smtClean="0"/>
              <a:t>forum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104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Ins and Outs of LogParser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6872"/>
            <a:ext cx="3898776" cy="3888432"/>
          </a:xfrm>
          <a:noFill/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91440" tIns="45720" rIns="91440" bIns="45720" numCol="2" anchor="t" anchorCtr="0" compatLnSpc="1"/>
          <a:lstStyle/>
          <a:p>
            <a:r>
              <a:rPr lang="en-GB" sz="1600" dirty="0">
                <a:ea typeface="+mn-ea"/>
                <a:cs typeface="+mn-cs"/>
              </a:rPr>
              <a:t>ADS</a:t>
            </a:r>
          </a:p>
          <a:p>
            <a:r>
              <a:rPr lang="en-GB" sz="1600" dirty="0">
                <a:ea typeface="+mn-ea"/>
                <a:cs typeface="+mn-cs"/>
              </a:rPr>
              <a:t>BIN</a:t>
            </a:r>
          </a:p>
          <a:p>
            <a:r>
              <a:rPr lang="en-GB" sz="1600" dirty="0">
                <a:ea typeface="+mn-ea"/>
                <a:cs typeface="+mn-cs"/>
              </a:rPr>
              <a:t>COM</a:t>
            </a:r>
          </a:p>
          <a:p>
            <a:r>
              <a:rPr lang="en-GB" sz="1600" dirty="0">
                <a:ea typeface="+mn-ea"/>
                <a:cs typeface="+mn-cs"/>
              </a:rPr>
              <a:t>CSV</a:t>
            </a:r>
          </a:p>
          <a:p>
            <a:r>
              <a:rPr lang="en-GB" sz="1600" dirty="0">
                <a:ea typeface="+mn-ea"/>
                <a:cs typeface="+mn-cs"/>
              </a:rPr>
              <a:t>ETW</a:t>
            </a:r>
          </a:p>
          <a:p>
            <a:r>
              <a:rPr lang="en-GB" sz="1600" dirty="0">
                <a:ea typeface="+mn-ea"/>
                <a:cs typeface="+mn-cs"/>
              </a:rPr>
              <a:t>EVT</a:t>
            </a:r>
          </a:p>
          <a:p>
            <a:r>
              <a:rPr lang="en-GB" sz="1600" dirty="0">
                <a:ea typeface="+mn-ea"/>
                <a:cs typeface="+mn-cs"/>
              </a:rPr>
              <a:t>FS</a:t>
            </a:r>
          </a:p>
          <a:p>
            <a:r>
              <a:rPr lang="en-GB" sz="1600" dirty="0">
                <a:ea typeface="+mn-ea"/>
                <a:cs typeface="+mn-cs"/>
              </a:rPr>
              <a:t>HTTPERR</a:t>
            </a:r>
          </a:p>
          <a:p>
            <a:r>
              <a:rPr lang="en-GB" sz="1600" dirty="0">
                <a:ea typeface="+mn-ea"/>
                <a:cs typeface="+mn-cs"/>
              </a:rPr>
              <a:t>IIS</a:t>
            </a:r>
          </a:p>
          <a:p>
            <a:r>
              <a:rPr lang="en-GB" sz="1600" dirty="0">
                <a:ea typeface="+mn-ea"/>
                <a:cs typeface="+mn-cs"/>
              </a:rPr>
              <a:t>IISODBC</a:t>
            </a:r>
          </a:p>
          <a:p>
            <a:r>
              <a:rPr lang="en-GB" sz="1600" dirty="0">
                <a:ea typeface="+mn-ea"/>
                <a:cs typeface="+mn-cs"/>
              </a:rPr>
              <a:t>IISW3C</a:t>
            </a:r>
          </a:p>
          <a:p>
            <a:r>
              <a:rPr lang="en-GB" sz="1600" dirty="0">
                <a:ea typeface="+mn-ea"/>
                <a:cs typeface="+mn-cs"/>
              </a:rPr>
              <a:t>NCSA</a:t>
            </a:r>
          </a:p>
          <a:p>
            <a:r>
              <a:rPr lang="en-GB" sz="1600" dirty="0">
                <a:ea typeface="+mn-ea"/>
                <a:cs typeface="+mn-cs"/>
              </a:rPr>
              <a:t>NETMON</a:t>
            </a:r>
          </a:p>
          <a:p>
            <a:r>
              <a:rPr lang="en-GB" sz="1600" dirty="0">
                <a:ea typeface="+mn-ea"/>
                <a:cs typeface="+mn-cs"/>
              </a:rPr>
              <a:t>REG</a:t>
            </a:r>
          </a:p>
          <a:p>
            <a:r>
              <a:rPr lang="en-GB" sz="1600" dirty="0">
                <a:ea typeface="+mn-ea"/>
                <a:cs typeface="+mn-cs"/>
              </a:rPr>
              <a:t>TEXTLINE</a:t>
            </a:r>
          </a:p>
          <a:p>
            <a:r>
              <a:rPr lang="en-GB" sz="1600" dirty="0">
                <a:ea typeface="+mn-ea"/>
                <a:cs typeface="+mn-cs"/>
              </a:rPr>
              <a:t>TEXTWORD</a:t>
            </a:r>
          </a:p>
          <a:p>
            <a:r>
              <a:rPr lang="en-GB" sz="1600" dirty="0">
                <a:ea typeface="+mn-ea"/>
                <a:cs typeface="+mn-cs"/>
              </a:rPr>
              <a:t>TSV</a:t>
            </a:r>
          </a:p>
          <a:p>
            <a:r>
              <a:rPr lang="en-GB" sz="1600" dirty="0">
                <a:ea typeface="+mn-ea"/>
                <a:cs typeface="+mn-cs"/>
              </a:rPr>
              <a:t>URLSCAN</a:t>
            </a:r>
          </a:p>
          <a:p>
            <a:r>
              <a:rPr lang="en-GB" sz="1600" dirty="0">
                <a:ea typeface="+mn-ea"/>
                <a:cs typeface="+mn-cs"/>
              </a:rPr>
              <a:t>W3C</a:t>
            </a:r>
          </a:p>
          <a:p>
            <a:r>
              <a:rPr lang="en-GB" sz="1600" dirty="0">
                <a:ea typeface="+mn-ea"/>
                <a:cs typeface="+mn-cs"/>
              </a:rPr>
              <a:t>XML</a:t>
            </a:r>
          </a:p>
          <a:p>
            <a:endParaRPr lang="en-GB" sz="1600" dirty="0"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r>
              <a:rPr lang="en-GB" smtClean="0"/>
              <a:t>Jonathan Allen © -  May 2011</a:t>
            </a:r>
            <a:endParaRPr lang="en-GB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5009261" y="2273769"/>
            <a:ext cx="2875107" cy="389153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91440" tIns="45720" rIns="91440" bIns="45720" anchor="t" anchorCtr="0" compatLnSpc="1"/>
          <a:lstStyle>
            <a:lvl1pPr marL="342900" marR="0" lvl="0" indent="-342900" algn="l" defTabSz="914400" rtl="0" eaLnBrk="1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742950" marR="0" lvl="1" indent="-285750" algn="l" defTabSz="914400" rtl="0" eaLnBrk="1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eaLnBrk="1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eaLnBrk="1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eaLnBrk="1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r>
              <a:rPr lang="en-GB" sz="1600" dirty="0"/>
              <a:t>CHART</a:t>
            </a:r>
          </a:p>
          <a:p>
            <a:r>
              <a:rPr lang="en-GB" sz="1600" dirty="0"/>
              <a:t>CSV</a:t>
            </a:r>
          </a:p>
          <a:p>
            <a:r>
              <a:rPr lang="en-GB" sz="1600" dirty="0" smtClean="0"/>
              <a:t>DATAGRID</a:t>
            </a:r>
            <a:endParaRPr lang="en-GB" sz="1600" dirty="0"/>
          </a:p>
          <a:p>
            <a:r>
              <a:rPr lang="en-GB" sz="1600" dirty="0"/>
              <a:t>IIS</a:t>
            </a:r>
          </a:p>
          <a:p>
            <a:r>
              <a:rPr lang="en-GB" sz="1600" dirty="0"/>
              <a:t>NAT</a:t>
            </a:r>
          </a:p>
          <a:p>
            <a:r>
              <a:rPr lang="en-GB" sz="1600" dirty="0"/>
              <a:t>SQL</a:t>
            </a:r>
          </a:p>
          <a:p>
            <a:r>
              <a:rPr lang="en-GB" sz="1600" dirty="0"/>
              <a:t>SYSLOG</a:t>
            </a:r>
          </a:p>
          <a:p>
            <a:r>
              <a:rPr lang="en-GB" sz="1600" dirty="0"/>
              <a:t>TPL</a:t>
            </a:r>
          </a:p>
          <a:p>
            <a:r>
              <a:rPr lang="en-GB" sz="1600" dirty="0"/>
              <a:t>TSV</a:t>
            </a:r>
          </a:p>
          <a:p>
            <a:r>
              <a:rPr lang="en-GB" sz="1600" dirty="0"/>
              <a:t>W3C</a:t>
            </a:r>
          </a:p>
          <a:p>
            <a:r>
              <a:rPr lang="en-GB" sz="1600" dirty="0" smtClean="0"/>
              <a:t>XML</a:t>
            </a:r>
            <a:endParaRPr lang="en-GB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1691516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Input formats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932040" y="1691516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Output formats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740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animBg="1"/>
      <p:bldP spid="8" grpId="0"/>
      <p:bldP spid="9" grpId="0"/>
    </p:bldLst>
  </p:timing>
</p:sld>
</file>

<file path=ppt/theme/theme1.xml><?xml version="1.0" encoding="utf-8"?>
<a:theme xmlns:a="http://schemas.openxmlformats.org/drawingml/2006/main" name="Blank_SQLSouthWest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Blank_SQLSouthWestPresentation</Template>
  <TotalTime>1263</TotalTime>
  <Words>1348</Words>
  <Application>Microsoft Office PowerPoint</Application>
  <PresentationFormat>On-screen Show (4:3)</PresentationFormat>
  <Paragraphs>365</Paragraphs>
  <Slides>29</Slides>
  <Notes>19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Blank_SQLSouthWestPresentation</vt:lpstr>
      <vt:lpstr>LogParser</vt:lpstr>
      <vt:lpstr>Who on Earth is Jonathan Allen?</vt:lpstr>
      <vt:lpstr>Who on Earth is Jonathan Allen?</vt:lpstr>
      <vt:lpstr>LogParser in 60 minutes</vt:lpstr>
      <vt:lpstr>Download</vt:lpstr>
      <vt:lpstr>LogParser environment</vt:lpstr>
      <vt:lpstr>Data types</vt:lpstr>
      <vt:lpstr>Help and support</vt:lpstr>
      <vt:lpstr>The Ins and Outs of LogParser</vt:lpstr>
      <vt:lpstr>The Ins and Outs of LogParser</vt:lpstr>
      <vt:lpstr>LogParser modes</vt:lpstr>
      <vt:lpstr>Common uses</vt:lpstr>
      <vt:lpstr>PowerPoint Presentation</vt:lpstr>
      <vt:lpstr>LogParser  Security considerations</vt:lpstr>
      <vt:lpstr>Tips and tricks #01</vt:lpstr>
      <vt:lpstr>Tips and tricks #02</vt:lpstr>
      <vt:lpstr>… and finally</vt:lpstr>
      <vt:lpstr>What now..?</vt:lpstr>
      <vt:lpstr>Contact me</vt:lpstr>
      <vt:lpstr>PowerPoint Presentation</vt:lpstr>
      <vt:lpstr>PowerPoint Presentation</vt:lpstr>
      <vt:lpstr>PowerPoint Presentation</vt:lpstr>
      <vt:lpstr>Silver, Bronze and Exhibitors</vt:lpstr>
      <vt:lpstr>PowerPoint Presentation</vt:lpstr>
      <vt:lpstr>PowerPoint Presentation</vt:lpstr>
      <vt:lpstr>Feedback</vt:lpstr>
      <vt:lpstr>On Next…</vt:lpstr>
      <vt:lpstr>PowerPoint Presentation</vt:lpstr>
      <vt:lpstr>Thank you for coming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LogParser</dc:title>
  <dc:creator>Jonathan</dc:creator>
  <cp:lastModifiedBy>Jonathan</cp:lastModifiedBy>
  <cp:revision>40</cp:revision>
  <cp:lastPrinted>2011-05-16T20:06:03Z</cp:lastPrinted>
  <dcterms:created xsi:type="dcterms:W3CDTF">2011-07-06T14:48:02Z</dcterms:created>
  <dcterms:modified xsi:type="dcterms:W3CDTF">2011-10-01T14:32:53Z</dcterms:modified>
</cp:coreProperties>
</file>