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56" r:id="rId5"/>
    <p:sldId id="25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6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60" autoAdjust="0"/>
    <p:restoredTop sz="94665" autoAdjust="0"/>
  </p:normalViewPr>
  <p:slideViewPr>
    <p:cSldViewPr snapToGrid="0">
      <p:cViewPr>
        <p:scale>
          <a:sx n="76" d="100"/>
          <a:sy n="76" d="100"/>
        </p:scale>
        <p:origin x="-848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4F17F-797E-F743-99C7-34FA65335D3C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E63A2-433C-2447-B893-859ADBD601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22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353FC-0869-45D3-95AF-CC29198471C2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65AC4-17B0-4E19-8496-B264E70A18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34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Framing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65AC4-17B0-4E19-8496-B264E70A18D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80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65AC4-17B0-4E19-8496-B264E70A18D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71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84922" y="2215661"/>
            <a:ext cx="6828693" cy="9422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lang="en-US" sz="4000" b="0" dirty="0">
                <a:solidFill>
                  <a:schemeClr val="accent1"/>
                </a:solidFill>
                <a:latin typeface="Century Gothic"/>
                <a:cs typeface="Century Gothic"/>
              </a:defRPr>
            </a:lvl1pPr>
          </a:lstStyle>
          <a:p>
            <a:pPr marL="0" lvl="0"/>
            <a:r>
              <a:rPr lang="en-CA" dirty="0" smtClean="0"/>
              <a:t>Session Title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4922" y="3153697"/>
            <a:ext cx="6829737" cy="6049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dirty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n-CA" dirty="0" smtClean="0"/>
              <a:t>Subtitle</a:t>
            </a:r>
            <a:endParaRPr lang="en-US" dirty="0"/>
          </a:p>
        </p:txBody>
      </p:sp>
      <p:pic>
        <p:nvPicPr>
          <p:cNvPr id="13" name="Picture 12" descr="PAS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523" y="6467230"/>
            <a:ext cx="305388" cy="24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7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53919B-8086-A446-88AC-82A53360B9A8}" type="datetime1">
              <a:rPr lang="en-US" smtClean="0"/>
              <a:pPr/>
              <a:t>9/29/11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21076" y="6356350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 dirty="0" smtClean="0">
                <a:cs typeface="Arial"/>
              </a:rPr>
              <a:t>DBA-203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 smtClean="0">
                <a:cs typeface="Arial"/>
              </a:rPr>
              <a:t>   What’s New in “Denali”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5550" y="6356350"/>
            <a:ext cx="461249" cy="365125"/>
          </a:xfrm>
        </p:spPr>
        <p:txBody>
          <a:bodyPr/>
          <a:lstStyle/>
          <a:p>
            <a:fld id="{D372AB51-BDCC-4F95-83CF-1CBB2D34E9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7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0687"/>
            <a:ext cx="4038600" cy="42154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0687"/>
            <a:ext cx="4038600" cy="42154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FE7F9-8083-E748-817B-BA33B8F783EF}" type="datetime1">
              <a:rPr lang="en-US" smtClean="0"/>
              <a:pPr/>
              <a:t>9/29/11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21076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r">
              <a:defRPr sz="11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 dirty="0" smtClean="0">
                <a:cs typeface="Arial"/>
              </a:rPr>
              <a:t>DBA-203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 smtClean="0">
                <a:cs typeface="Arial"/>
              </a:rPr>
              <a:t>   What’s New in “Denali”</a:t>
            </a:r>
          </a:p>
        </p:txBody>
      </p:sp>
    </p:spTree>
    <p:extLst>
      <p:ext uri="{BB962C8B-B14F-4D97-AF65-F5344CB8AC3E}">
        <p14:creationId xmlns:p14="http://schemas.microsoft.com/office/powerpoint/2010/main" val="155113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0E189B-56FE-4942-B332-8893D378D900}" type="datetime1">
              <a:rPr lang="en-US" smtClean="0"/>
              <a:pPr/>
              <a:t>9/29/11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21076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r">
              <a:defRPr sz="11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 dirty="0" smtClean="0">
                <a:cs typeface="Arial"/>
              </a:rPr>
              <a:t>DBA-203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 smtClean="0">
                <a:cs typeface="Arial"/>
              </a:rPr>
              <a:t>   What’s New in “Denali”</a:t>
            </a:r>
          </a:p>
        </p:txBody>
      </p:sp>
    </p:spTree>
    <p:extLst>
      <p:ext uri="{BB962C8B-B14F-4D97-AF65-F5344CB8AC3E}">
        <p14:creationId xmlns:p14="http://schemas.microsoft.com/office/powerpoint/2010/main" val="189018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C583C4-8D95-E442-B2A8-B1E36A080AB7}" type="datetime1">
              <a:rPr lang="en-US" smtClean="0"/>
              <a:pPr/>
              <a:t>9/29/11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21076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r">
              <a:defRPr sz="11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 dirty="0" smtClean="0">
                <a:cs typeface="Arial"/>
              </a:rPr>
              <a:t>DBA-203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 smtClean="0">
                <a:cs typeface="Arial"/>
              </a:rPr>
              <a:t>   What’s New in “Denali”</a:t>
            </a:r>
          </a:p>
        </p:txBody>
      </p:sp>
    </p:spTree>
    <p:extLst>
      <p:ext uri="{BB962C8B-B14F-4D97-AF65-F5344CB8AC3E}">
        <p14:creationId xmlns:p14="http://schemas.microsoft.com/office/powerpoint/2010/main" val="104621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ts val="3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marL="285750" lvl="1" indent="-285750" algn="l" defTabSz="457200" rtl="0" eaLnBrk="1" latinLnBrk="0" hangingPunct="1">
              <a:lnSpc>
                <a:spcPts val="25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Second level</a:t>
            </a:r>
          </a:p>
          <a:p>
            <a:pPr marL="538163" lvl="2" indent="-242888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dirty="0" smtClean="0"/>
              <a:t>Third level</a:t>
            </a:r>
          </a:p>
          <a:p>
            <a:pPr marL="808038" lvl="3" indent="-228600" algn="l" defTabSz="442913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Fourth level</a:t>
            </a:r>
          </a:p>
          <a:p>
            <a:pPr marL="1074738" lvl="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456" y="6356350"/>
            <a:ext cx="495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fld id="{D372AB51-BDCC-4F95-83CF-1CBB2D34E9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7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dt="0"/>
  <p:txStyles>
    <p:titleStyle>
      <a:lvl1pPr marL="0" algn="l" defTabSz="457200" rtl="0" eaLnBrk="1" latinLnBrk="0" hangingPunct="1">
        <a:lnSpc>
          <a:spcPts val="3500"/>
        </a:lnSpc>
        <a:spcBef>
          <a:spcPct val="0"/>
        </a:spcBef>
        <a:buNone/>
        <a:defRPr kumimoji="0" lang="en-US" sz="3600" b="0" i="0" u="none" strike="noStrike" kern="1200" cap="none" spc="0" normalizeH="0" baseline="0" dirty="0">
          <a:ln>
            <a:noFill/>
          </a:ln>
          <a:solidFill>
            <a:srgbClr val="FA761C"/>
          </a:solidFill>
          <a:effectLst/>
          <a:uLnTx/>
          <a:uFillTx/>
          <a:latin typeface="Century Gothic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dirty="0" smtClean="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+mn-cs"/>
        </a:defRPr>
      </a:lvl2pPr>
      <a:lvl3pPr marL="638175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+mn-cs"/>
        </a:defRPr>
      </a:lvl3pPr>
      <a:lvl4pPr marL="865188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+mn-cs"/>
        </a:defRPr>
      </a:lvl4pPr>
      <a:lvl5pPr marL="1131888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bertrand@sqlsentry.net" TargetMode="External"/><Relationship Id="rId4" Type="http://schemas.openxmlformats.org/officeDocument/2006/relationships/hyperlink" Target="http://www.sqlblog.com/blogs/aaron_bertrand/" TargetMode="External"/><Relationship Id="rId5" Type="http://schemas.openxmlformats.org/officeDocument/2006/relationships/hyperlink" Target="http://twitter.com/AaronBertrand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qlsentry.ne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AB_PASS_Denali" TargetMode="External"/><Relationship Id="rId4" Type="http://schemas.openxmlformats.org/officeDocument/2006/relationships/hyperlink" Target="http://bit.ly/AB-PASS-Denali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What’s New in “Denali”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Engine and Tools</a:t>
            </a:r>
            <a:endParaRPr lang="en-US" dirty="0"/>
          </a:p>
        </p:txBody>
      </p:sp>
      <p:sp>
        <p:nvSpPr>
          <p:cNvPr id="6" name="Subtitle 5"/>
          <p:cNvSpPr txBox="1">
            <a:spLocks/>
          </p:cNvSpPr>
          <p:nvPr/>
        </p:nvSpPr>
        <p:spPr>
          <a:xfrm>
            <a:off x="1484924" y="4120853"/>
            <a:ext cx="2813542" cy="60497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800"/>
              </a:lnSpc>
              <a:spcBef>
                <a:spcPts val="500"/>
              </a:spcBef>
              <a:spcAft>
                <a:spcPts val="800"/>
              </a:spcAft>
              <a:buFont typeface="Arial"/>
              <a:buNone/>
              <a:defRPr sz="2400" kern="120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lnSpc>
                <a:spcPts val="2500"/>
              </a:lnSpc>
              <a:spcBef>
                <a:spcPts val="200"/>
              </a:spcBef>
              <a:spcAft>
                <a:spcPts val="200"/>
              </a:spcAft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SzPct val="100000"/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42913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Aaron Bertrand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SQL Sentry, Inc.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0780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Custom Server Roles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Separation of duties at server level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New DDL; </a:t>
            </a:r>
            <a:r>
              <a:rPr lang="en-US" dirty="0" err="1" smtClean="0"/>
              <a:t>sp</a:t>
            </a:r>
            <a:r>
              <a:rPr lang="en-US" dirty="0" smtClean="0"/>
              <a:t>_*role* procedures deprecated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r>
              <a:rPr lang="en-US" b="1" dirty="0" smtClean="0"/>
              <a:t>HASHBYTES()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Supports SHA2_256/512; still limited to 8K</a:t>
            </a:r>
          </a:p>
          <a:p>
            <a:endParaRPr lang="en-US" b="1" dirty="0"/>
          </a:p>
          <a:p>
            <a:r>
              <a:rPr lang="en-US" b="1" dirty="0" smtClean="0"/>
              <a:t>New Permissions to </a:t>
            </a:r>
            <a:r>
              <a:rPr lang="en-US" b="1" dirty="0"/>
              <a:t>S</a:t>
            </a:r>
            <a:r>
              <a:rPr lang="en-US" b="1" dirty="0" smtClean="0"/>
              <a:t>upport New Features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99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Management Studio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Port to VS shell: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Multi-monitor support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Zoom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Powerful region editing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Snippets, Surround With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IntelliSense improvements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Clipboard cycle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Debugging enhancements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13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SQL Server Developer Tools (“Juneau”)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More integrated Visual Studio experience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“Reveal Codes”-style table designer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Sandbox development and debugging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Build/deploy can target 2005+ and Azure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Smart refactor/delete, easier CLR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Not a full replacement for “Data Dude”</a:t>
            </a:r>
          </a:p>
          <a:p>
            <a:r>
              <a:rPr lang="en-US" dirty="0"/>
              <a:t>	</a:t>
            </a:r>
            <a:r>
              <a:rPr lang="en-US" dirty="0" smtClean="0"/>
              <a:t>or Management Studio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6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Metadata Discovery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New procedures/DMVs to inspect </a:t>
            </a:r>
            <a:r>
              <a:rPr lang="en-US" dirty="0" err="1" smtClean="0"/>
              <a:t>resultsets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Replaces SET FMTONLY 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Automatically used by ODBC / OLEDB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71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EXECUTE … WITH RESULT SETS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Define a “contract” for shape of result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Rename redundant columns, force types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Allow apps to adjust to schema changes at different rates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51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OFFSET / FETCH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Works like MySQL’s LIMIT, but ANSI standard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No performance gain, just syntactic sugar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r>
              <a:rPr lang="en-US" b="1" dirty="0" smtClean="0"/>
              <a:t>SEQUENCE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Central IDENTITY mechanism (like Oracle)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Performs better than IDENTITY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Same transaction limitations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348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THROW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Raise custom errors without </a:t>
            </a:r>
            <a:r>
              <a:rPr lang="en-US" dirty="0" err="1" smtClean="0"/>
              <a:t>sys.messages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Can use in CATCH or outside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Outside, severity is always 16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Some RAISERROR functionality is missing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9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Windowing Enhancements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Moving average and other aggregates based on preceding/following rows</a:t>
            </a:r>
          </a:p>
          <a:p>
            <a:pPr marL="1095375" lvl="2" indent="-457200">
              <a:buFont typeface="Arial"/>
              <a:buChar char="•"/>
            </a:pPr>
            <a:r>
              <a:rPr lang="en-US" dirty="0" smtClean="0"/>
              <a:t>LAG/LEAD, DATEDIFF, FIRST_VALUE/LAST_VALUE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Distribution / Median</a:t>
            </a:r>
          </a:p>
          <a:p>
            <a:pPr marL="1095375" lvl="2" indent="-457200">
              <a:buFont typeface="Arial"/>
              <a:buChar char="•"/>
            </a:pPr>
            <a:r>
              <a:rPr lang="en-US" dirty="0" smtClean="0"/>
              <a:t>CUME_DIST(), PERCENT_RANK(), PERCENTILE_CONT()</a:t>
            </a:r>
          </a:p>
          <a:p>
            <a:pPr marL="1095375" lvl="2" indent="-457200">
              <a:buFont typeface="Arial"/>
              <a:buChar char="•"/>
            </a:pPr>
            <a:r>
              <a:rPr lang="en-US" dirty="0" smtClean="0"/>
              <a:t>Can also use WITHIN GROUP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53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IIF()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This is just syntactic sugar around CASE</a:t>
            </a:r>
          </a:p>
          <a:p>
            <a:endParaRPr lang="en-US" b="1" dirty="0"/>
          </a:p>
          <a:p>
            <a:r>
              <a:rPr lang="en-US" b="1" dirty="0" smtClean="0"/>
              <a:t>CHOOSE()</a:t>
            </a:r>
          </a:p>
          <a:p>
            <a:endParaRPr lang="en-US" b="1" dirty="0"/>
          </a:p>
          <a:p>
            <a:r>
              <a:rPr lang="en-US" b="1" dirty="0" smtClean="0"/>
              <a:t>CONCAT()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Not a group </a:t>
            </a:r>
            <a:r>
              <a:rPr lang="en-US" dirty="0" err="1" smtClean="0"/>
              <a:t>concat</a:t>
            </a:r>
            <a:r>
              <a:rPr lang="en-US" dirty="0" smtClean="0"/>
              <a:t> function!</a:t>
            </a:r>
          </a:p>
          <a:p>
            <a:endParaRPr lang="en-US" b="1" dirty="0"/>
          </a:p>
          <a:p>
            <a:r>
              <a:rPr lang="en-US" b="1" dirty="0" smtClean="0"/>
              <a:t>EOMONTH()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63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Date/Time Constructors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Construct date/time values without messy string manipulation</a:t>
            </a:r>
          </a:p>
          <a:p>
            <a:pPr marL="1095375" lvl="2" indent="-457200">
              <a:buFont typeface="Arial"/>
              <a:buChar char="•"/>
            </a:pPr>
            <a:r>
              <a:rPr lang="en-US" dirty="0" smtClean="0"/>
              <a:t>DATEFROMPARTS, TIMEFROMPARTS</a:t>
            </a:r>
          </a:p>
          <a:p>
            <a:pPr marL="1095375" lvl="2" indent="-457200">
              <a:buFont typeface="Arial"/>
              <a:buChar char="•"/>
            </a:pPr>
            <a:r>
              <a:rPr lang="en-US" dirty="0" smtClean="0"/>
              <a:t>DATETIMEFROMPARTS, SMALLDATETIMEFROMPARTS</a:t>
            </a:r>
          </a:p>
          <a:p>
            <a:pPr marL="1095375" lvl="2" indent="-457200">
              <a:buFont typeface="Arial"/>
              <a:buChar char="•"/>
            </a:pPr>
            <a:r>
              <a:rPr lang="en-US" dirty="0" smtClean="0"/>
              <a:t>DATETIME2FROMPARTS, DATETIMEOFFSETFROMPARTS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01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552222"/>
          </a:xfrm>
        </p:spPr>
        <p:txBody>
          <a:bodyPr>
            <a:normAutofit/>
          </a:bodyPr>
          <a:lstStyle/>
          <a:p>
            <a:pPr>
              <a:tabLst>
                <a:tab pos="1828800" algn="l"/>
              </a:tabLst>
            </a:pPr>
            <a:r>
              <a:rPr lang="en-US" dirty="0" smtClean="0"/>
              <a:t>Who is Aaron Bertrand?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4889"/>
            <a:ext cx="8229600" cy="402731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Senior Consultant at SQL Sentry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>
                <a:hlinkClick r:id="rId2"/>
              </a:rPr>
              <a:t>www.sqlsentry.net</a:t>
            </a:r>
            <a:r>
              <a:rPr lang="en-US" dirty="0"/>
              <a:t> </a:t>
            </a:r>
          </a:p>
          <a:p>
            <a:r>
              <a:rPr lang="en-US" dirty="0"/>
              <a:t>     </a:t>
            </a:r>
            <a:r>
              <a:rPr lang="en-US" dirty="0">
                <a:hlinkClick r:id="rId3"/>
              </a:rPr>
              <a:t>abertrand@sqlsentry.net</a:t>
            </a:r>
            <a:r>
              <a:rPr lang="en-US" dirty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Microsoft MVP since </a:t>
            </a:r>
            <a:r>
              <a:rPr lang="en-US" dirty="0" smtClean="0"/>
              <a:t>1997-98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Blog: </a:t>
            </a:r>
            <a:r>
              <a:rPr lang="en-US" dirty="0" smtClean="0">
                <a:hlinkClick r:id="rId4"/>
              </a:rPr>
              <a:t>www.sqlblog.com</a:t>
            </a:r>
            <a:r>
              <a:rPr lang="en-US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Twitter: </a:t>
            </a:r>
            <a:r>
              <a:rPr lang="en-US" dirty="0" smtClean="0">
                <a:hlinkClick r:id="rId5"/>
              </a:rPr>
              <a:t>@AaronBertrand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cs typeface="Arial"/>
              </a:rPr>
              <a:t>DBA-203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 smtClean="0">
                <a:cs typeface="Arial"/>
              </a:rPr>
              <a:t>   What’s New in “Denali”</a:t>
            </a:r>
          </a:p>
        </p:txBody>
      </p:sp>
    </p:spTree>
    <p:extLst>
      <p:ext uri="{BB962C8B-B14F-4D97-AF65-F5344CB8AC3E}">
        <p14:creationId xmlns:p14="http://schemas.microsoft.com/office/powerpoint/2010/main" val="96530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FORMAT()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.NET parity, with exceptions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r>
              <a:rPr lang="en-US" b="1" dirty="0" smtClean="0"/>
              <a:t>PARSE()</a:t>
            </a:r>
          </a:p>
          <a:p>
            <a:endParaRPr lang="en-US" b="1" dirty="0"/>
          </a:p>
          <a:p>
            <a:r>
              <a:rPr lang="en-US" b="1" dirty="0" smtClean="0"/>
              <a:t>TRY_CONVERT()</a:t>
            </a:r>
          </a:p>
          <a:p>
            <a:endParaRPr lang="en-US" b="1" dirty="0"/>
          </a:p>
          <a:p>
            <a:r>
              <a:rPr lang="en-US" b="1" dirty="0" smtClean="0"/>
              <a:t>TRY_PARSE()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01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FORCESEEK enhancements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Can now specify index/columns</a:t>
            </a:r>
          </a:p>
          <a:p>
            <a:endParaRPr lang="en-US" dirty="0"/>
          </a:p>
          <a:p>
            <a:r>
              <a:rPr lang="en-US" b="1" dirty="0" smtClean="0"/>
              <a:t>New FORCESCAN hint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For obscure scenarios where you want a scan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99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Full-Text Search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Property searching for Office 2007+ docs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Customizable proximity term (NEAR / ~)</a:t>
            </a:r>
          </a:p>
          <a:p>
            <a:endParaRPr lang="en-US" dirty="0" smtClean="0"/>
          </a:p>
          <a:p>
            <a:r>
              <a:rPr lang="en-US" b="1" dirty="0" smtClean="0"/>
              <a:t>Spatial Improvements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84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Column-based storage (“Apollo”)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Stores columns together on pages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Best for star joins, aggregates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Not so good for unions, outer joins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Many limitations in Denali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9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New Online Operations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Index rebuild with LOB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Add column with default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r>
              <a:rPr lang="en-US" b="1" dirty="0" smtClean="0"/>
              <a:t>Underlying performance enhancements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FILESTREAM, Full-Text Search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2008/R2 fixes ported forward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575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Extended Events Investments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New profiler-like session viewer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New handling for service broker, checkpoint, memory, disk</a:t>
            </a:r>
          </a:p>
          <a:p>
            <a:endParaRPr lang="en-US" dirty="0"/>
          </a:p>
          <a:p>
            <a:r>
              <a:rPr lang="en-US" b="1" dirty="0" smtClean="0"/>
              <a:t>New DMOs / system procedures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 smtClean="0"/>
              <a:t>dm_os_volume_stats</a:t>
            </a:r>
            <a:r>
              <a:rPr lang="en-US" dirty="0" smtClean="0"/>
              <a:t>, </a:t>
            </a:r>
            <a:r>
              <a:rPr lang="en-US" dirty="0" err="1" smtClean="0"/>
              <a:t>dm_os_windows_info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err="1" smtClean="0"/>
              <a:t>dm_server_registry</a:t>
            </a:r>
            <a:r>
              <a:rPr lang="en-US" dirty="0" smtClean="0"/>
              <a:t>, </a:t>
            </a:r>
            <a:r>
              <a:rPr lang="en-US" dirty="0" err="1" smtClean="0"/>
              <a:t>dm_server_services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err="1" smtClean="0"/>
              <a:t>sys.sp_server_diagnostics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889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/ 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Distributed Replay Utility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Easily replay traces from multiple servers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More realistic simulation of workloads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57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Being deprecated?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SET FMTONLY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DATABASEPROPERTY()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/>
              <a:t>o</a:t>
            </a:r>
            <a:r>
              <a:rPr lang="en-US" dirty="0" err="1" smtClean="0"/>
              <a:t>sql.exe</a:t>
            </a:r>
            <a:r>
              <a:rPr lang="en-US" dirty="0" smtClean="0"/>
              <a:t>, </a:t>
            </a:r>
            <a:r>
              <a:rPr lang="en-US" dirty="0" err="1" smtClean="0"/>
              <a:t>sqlmaint.exe</a:t>
            </a:r>
            <a:r>
              <a:rPr lang="en-US" dirty="0" smtClean="0"/>
              <a:t>, SQL Mail, SQL-DMO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SQL Server 2000 (80) compatibility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OLEDB provider for SQL Server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2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hlinkClick r:id="rId3"/>
            </a:endParaRPr>
          </a:p>
          <a:p>
            <a:pPr algn="ctr"/>
            <a:endParaRPr lang="en-US" dirty="0">
              <a:hlinkClick r:id="rId3"/>
            </a:endParaRPr>
          </a:p>
          <a:p>
            <a:pPr algn="ctr"/>
            <a:endParaRPr lang="en-US" dirty="0" smtClean="0">
              <a:hlinkClick r:id="rId3"/>
            </a:endParaRPr>
          </a:p>
          <a:p>
            <a:pPr algn="ctr"/>
            <a:r>
              <a:rPr lang="en-US" dirty="0">
                <a:hlinkClick r:id="rId4"/>
              </a:rPr>
              <a:t>http://bit.ly/AB-Denali-</a:t>
            </a:r>
            <a:r>
              <a:rPr lang="en-US" dirty="0" smtClean="0">
                <a:hlinkClick r:id="rId4"/>
              </a:rPr>
              <a:t>Links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06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Changes to setup, engine and tools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Will not be covering BI features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Some features NDA or subject to change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81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New prerequisites: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PowerShell 2.0, “no-reboot” package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Simpler slipstream process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Server Core supported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32-bit still supported (for now)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No longer supported: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AWE, Itanium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1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Revamped content organization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Several usability enhancements: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Utility to switch local/online preferences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Better content updating experience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02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AlwaysOn</a:t>
            </a:r>
            <a:endParaRPr lang="en-US" b="1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Availability groups: databases as a unit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Read-only </a:t>
            </a:r>
            <a:r>
              <a:rPr lang="en-US" dirty="0" err="1" smtClean="0"/>
              <a:t>secondaries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Compression, encryption, FILESTREAM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Requires WSFC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r>
              <a:rPr lang="en-US" b="1" dirty="0" smtClean="0"/>
              <a:t>Flexible Failover Policy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Based on Failure condition, severity, responsiveness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61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Multi-Subnet Clustering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Geographically dispersed failover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Requires common domain + Win2008 R2</a:t>
            </a:r>
          </a:p>
          <a:p>
            <a:endParaRPr lang="en-US" dirty="0"/>
          </a:p>
          <a:p>
            <a:r>
              <a:rPr lang="en-US" b="1" dirty="0" smtClean="0"/>
              <a:t>Local </a:t>
            </a:r>
            <a:r>
              <a:rPr lang="en-US" b="1" dirty="0" err="1" smtClean="0"/>
              <a:t>TempDB</a:t>
            </a:r>
            <a:endParaRPr lang="en-US" b="1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Use cheaper SSD drives in server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5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Contained Databases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Isolate parts of a database that are server- or </a:t>
            </a:r>
            <a:r>
              <a:rPr lang="en-US" dirty="0" err="1" smtClean="0"/>
              <a:t>tempdb</a:t>
            </a:r>
            <a:r>
              <a:rPr lang="en-US" dirty="0" smtClean="0"/>
              <a:t>-dependent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Provide alternatives to support containment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Identify potential issues via a new DMV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r>
              <a:rPr lang="en-US" b="1" dirty="0" smtClean="0"/>
              <a:t>UTF-16 Collations (_SC)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9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FileTable</a:t>
            </a:r>
            <a:endParaRPr lang="en-US" b="1" dirty="0" smtClean="0"/>
          </a:p>
          <a:p>
            <a:pPr marL="457200" indent="-457200">
              <a:buFont typeface="Arial"/>
              <a:buChar char="•"/>
            </a:pPr>
            <a:r>
              <a:rPr lang="en-US" dirty="0" err="1" smtClean="0"/>
              <a:t>FileTable</a:t>
            </a:r>
            <a:r>
              <a:rPr lang="en-US" dirty="0" smtClean="0"/>
              <a:t> managed by SQL using Win32 API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Can run set-based DML against files/folders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SQL detects external changes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r>
              <a:rPr lang="en-US" b="1" dirty="0" smtClean="0"/>
              <a:t>Startup options now easier to configure</a:t>
            </a:r>
          </a:p>
          <a:p>
            <a:endParaRPr lang="en-US" dirty="0"/>
          </a:p>
          <a:p>
            <a:r>
              <a:rPr lang="en-US" b="1" dirty="0" smtClean="0"/>
              <a:t>Expanded Policy-Based Management Facets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DBA-203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What’s New in “Denali”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1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PASS 2011">
      <a:dk1>
        <a:sysClr val="windowText" lastClr="000000"/>
      </a:dk1>
      <a:lt1>
        <a:sysClr val="window" lastClr="FFFFFF"/>
      </a:lt1>
      <a:dk2>
        <a:srgbClr val="095566"/>
      </a:dk2>
      <a:lt2>
        <a:srgbClr val="EEECE1"/>
      </a:lt2>
      <a:accent1>
        <a:srgbClr val="FA761C"/>
      </a:accent1>
      <a:accent2>
        <a:srgbClr val="C00000"/>
      </a:accent2>
      <a:accent3>
        <a:srgbClr val="007891"/>
      </a:accent3>
      <a:accent4>
        <a:srgbClr val="FFC805"/>
      </a:accent4>
      <a:accent5>
        <a:srgbClr val="4BA3C6"/>
      </a:accent5>
      <a:accent6>
        <a:srgbClr val="72BA30"/>
      </a:accent6>
      <a:hlink>
        <a:srgbClr val="FA761C"/>
      </a:hlink>
      <a:folHlink>
        <a:srgbClr val="FA761C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blipFill>
          <a:blip xmlns:r="http://schemas.openxmlformats.org/officeDocument/2006/relationships" r:embed="rId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a:blipFill>
        <a:ln w="25400" cap="rnd"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lIns="0" tIns="0" rIns="0" bIns="0" rtlCol="0" anchor="ctr" anchorCtr="0"/>
      <a:lstStyle>
        <a:defPPr algn="ctr">
          <a:buClr>
            <a:schemeClr val="tx1"/>
          </a:buClr>
          <a:buSzPct val="90000"/>
          <a:defRPr sz="2400" b="1" dirty="0" smtClean="0">
            <a:solidFill>
              <a:schemeClr val="accent3"/>
            </a:solidFill>
            <a:sym typeface="Wingdings"/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E57B5471AA504191BEE1708D5E223F" ma:contentTypeVersion="1" ma:contentTypeDescription="Create a new document." ma:contentTypeScope="" ma:versionID="3ad8dff58a1a80f791e5a14b6170bdc4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c79c8594d4fa4c9fd200c91a62336472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BAA13B0E-FCED-44F1-8585-FAFFDC315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EF0E08-9E8B-4E2F-B4CC-2CB443C314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67B426-F57B-42DD-BF77-8AD8C563165D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sharepoint/v4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3284</TotalTime>
  <Words>1073</Words>
  <Application>Microsoft Macintosh PowerPoint</Application>
  <PresentationFormat>On-screen Show (4:3)</PresentationFormat>
  <Paragraphs>252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What’s New in “Denali”</vt:lpstr>
      <vt:lpstr>Who is Aaron Bertrand?</vt:lpstr>
      <vt:lpstr>Overview</vt:lpstr>
      <vt:lpstr>Setup</vt:lpstr>
      <vt:lpstr>Books Online</vt:lpstr>
      <vt:lpstr>Availability</vt:lpstr>
      <vt:lpstr>Availability</vt:lpstr>
      <vt:lpstr>Manageability</vt:lpstr>
      <vt:lpstr>Manageability</vt:lpstr>
      <vt:lpstr>Security</vt:lpstr>
      <vt:lpstr>Programmability</vt:lpstr>
      <vt:lpstr>Programmability</vt:lpstr>
      <vt:lpstr>Programmability</vt:lpstr>
      <vt:lpstr>Programmability</vt:lpstr>
      <vt:lpstr>Programmability</vt:lpstr>
      <vt:lpstr>Programmability</vt:lpstr>
      <vt:lpstr>Programmability</vt:lpstr>
      <vt:lpstr>Programmability</vt:lpstr>
      <vt:lpstr>Programmability</vt:lpstr>
      <vt:lpstr>Programmability</vt:lpstr>
      <vt:lpstr>Programmability</vt:lpstr>
      <vt:lpstr>Programmability</vt:lpstr>
      <vt:lpstr>Performance</vt:lpstr>
      <vt:lpstr>Performance</vt:lpstr>
      <vt:lpstr>Troubleshooting</vt:lpstr>
      <vt:lpstr>Testing / Troubleshooting</vt:lpstr>
      <vt:lpstr>What’s Being deprecated?</vt:lpstr>
      <vt:lpstr>Resources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raquel</dc:creator>
  <cp:lastModifiedBy>Aaron Bertrand</cp:lastModifiedBy>
  <cp:revision>42</cp:revision>
  <dcterms:created xsi:type="dcterms:W3CDTF">2011-05-03T05:22:43Z</dcterms:created>
  <dcterms:modified xsi:type="dcterms:W3CDTF">2011-09-29T22:29:54Z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0x0101000CE57B5471AA504191BEE1708D5E223F</vt:lpwstr>
  </property>
</Properties>
</file>