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70" r:id="rId6"/>
    <p:sldId id="257" r:id="rId7"/>
    <p:sldId id="268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0F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8" d="100"/>
          <a:sy n="108" d="100"/>
        </p:scale>
        <p:origin x="-144" y="-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4F17F-797E-F743-99C7-34FA65335D3C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E63A2-433C-2447-B893-859ADBD601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22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353FC-0869-45D3-95AF-CC29198471C2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65AC4-17B0-4E19-8496-B264E70A18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34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When not all columns are needed. Show different plans in Plan Explorer</a:t>
            </a:r>
          </a:p>
          <a:p>
            <a:pPr marL="228600" indent="-228600">
              <a:buAutoNum type="arabicPeriod"/>
            </a:pPr>
            <a:r>
              <a:rPr lang="en-US" dirty="0" smtClean="0"/>
              <a:t>Schema</a:t>
            </a:r>
            <a:r>
              <a:rPr lang="en-US" baseline="0" dirty="0" smtClean="0"/>
              <a:t> changes break lazy inserts / selects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Views break with underlying schema changes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65AC4-17B0-4E19-8496-B264E70A18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54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Be explicit. Defines intent and prevents these issues.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65AC4-17B0-4E19-8496-B264E70A18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4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Show scan on DATEPART() against</a:t>
            </a:r>
            <a:r>
              <a:rPr lang="en-US" baseline="0" dirty="0" smtClean="0"/>
              <a:t> column in where clause</a:t>
            </a:r>
            <a:endParaRPr lang="en-US" dirty="0" smtClean="0"/>
          </a:p>
          <a:p>
            <a:r>
              <a:rPr lang="en-US" dirty="0" smtClean="0"/>
              <a:t>Explicitly state DATEPART modules, don’t use EOMONTH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65AC4-17B0-4E19-8496-B264E70A18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63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FAST_FORWARD</a:t>
            </a:r>
            <a:r>
              <a:rPr lang="en-US" baseline="0" dirty="0" smtClean="0"/>
              <a:t> = READ_ONLY FORWARD_ONLY, but incompatible with LOCAL/STATIC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65AC4-17B0-4E19-8496-B264E70A18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1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84922" y="2215661"/>
            <a:ext cx="6828693" cy="9422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lang="en-US" sz="4000" b="0" dirty="0">
                <a:solidFill>
                  <a:schemeClr val="accent1"/>
                </a:solidFill>
                <a:latin typeface="Century Gothic"/>
                <a:cs typeface="Century Gothic"/>
              </a:defRPr>
            </a:lvl1pPr>
          </a:lstStyle>
          <a:p>
            <a:pPr marL="0" lvl="0"/>
            <a:r>
              <a:rPr lang="en-CA" dirty="0" smtClean="0"/>
              <a:t>Session Title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4922" y="3153697"/>
            <a:ext cx="6829737" cy="6049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dirty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n-CA" dirty="0" smtClean="0"/>
              <a:t>Subtitle</a:t>
            </a:r>
            <a:endParaRPr lang="en-US" dirty="0"/>
          </a:p>
        </p:txBody>
      </p:sp>
      <p:pic>
        <p:nvPicPr>
          <p:cNvPr id="13" name="Picture 12" descr="PAS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523" y="6467230"/>
            <a:ext cx="305388" cy="24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7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5550" y="6356350"/>
            <a:ext cx="461249" cy="365125"/>
          </a:xfrm>
        </p:spPr>
        <p:txBody>
          <a:bodyPr/>
          <a:lstStyle/>
          <a:p>
            <a:fld id="{D372AB51-BDCC-4F95-83CF-1CBB2D34E9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7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0687"/>
            <a:ext cx="4038600" cy="42154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0687"/>
            <a:ext cx="4038600" cy="42154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E7F9-8083-E748-817B-BA33B8F783EF}" type="datetime1">
              <a:rPr lang="en-US" smtClean="0"/>
              <a:pPr/>
              <a:t>9/29/11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21076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r">
              <a:defRPr sz="11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 dirty="0" smtClean="0">
                <a:cs typeface="Arial"/>
              </a:rPr>
              <a:t>Session Code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 smtClean="0">
                <a:cs typeface="Arial"/>
              </a:rPr>
              <a:t>   Session Title</a:t>
            </a:r>
          </a:p>
        </p:txBody>
      </p:sp>
    </p:spTree>
    <p:extLst>
      <p:ext uri="{BB962C8B-B14F-4D97-AF65-F5344CB8AC3E}">
        <p14:creationId xmlns:p14="http://schemas.microsoft.com/office/powerpoint/2010/main" val="155113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189B-56FE-4942-B332-8893D378D900}" type="datetime1">
              <a:rPr lang="en-US" smtClean="0"/>
              <a:pPr/>
              <a:t>9/29/11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21076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r">
              <a:defRPr sz="11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 dirty="0" smtClean="0">
                <a:cs typeface="Arial"/>
              </a:rPr>
              <a:t>Session Code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 smtClean="0">
                <a:cs typeface="Arial"/>
              </a:rPr>
              <a:t>   Session Title</a:t>
            </a:r>
          </a:p>
        </p:txBody>
      </p:sp>
    </p:spTree>
    <p:extLst>
      <p:ext uri="{BB962C8B-B14F-4D97-AF65-F5344CB8AC3E}">
        <p14:creationId xmlns:p14="http://schemas.microsoft.com/office/powerpoint/2010/main" val="189018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83C4-8D95-E442-B2A8-B1E36A080AB7}" type="datetime1">
              <a:rPr lang="en-US" smtClean="0"/>
              <a:pPr/>
              <a:t>9/29/11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21076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r">
              <a:defRPr sz="11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 dirty="0" smtClean="0">
                <a:cs typeface="Arial"/>
              </a:rPr>
              <a:t>Session Code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 smtClean="0">
                <a:cs typeface="Arial"/>
              </a:rPr>
              <a:t>   Session Title</a:t>
            </a:r>
          </a:p>
        </p:txBody>
      </p:sp>
    </p:spTree>
    <p:extLst>
      <p:ext uri="{BB962C8B-B14F-4D97-AF65-F5344CB8AC3E}">
        <p14:creationId xmlns:p14="http://schemas.microsoft.com/office/powerpoint/2010/main" val="104621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ts val="3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marL="285750" lvl="1" indent="-285750" algn="l" defTabSz="457200" rtl="0" eaLnBrk="1" latinLnBrk="0" hangingPunct="1">
              <a:lnSpc>
                <a:spcPts val="25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Second level</a:t>
            </a:r>
          </a:p>
          <a:p>
            <a:pPr marL="538163" lvl="2" indent="-242888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dirty="0" smtClean="0"/>
              <a:t>Third level</a:t>
            </a:r>
          </a:p>
          <a:p>
            <a:pPr marL="808038" lvl="3" indent="-228600" algn="l" defTabSz="442913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Fourth level</a:t>
            </a:r>
          </a:p>
          <a:p>
            <a:pPr marL="1074738" lvl="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935D8-9BC6-9442-A71F-7F8B11C8A69E}" type="datetime1">
              <a:rPr lang="en-US" smtClean="0"/>
              <a:pPr/>
              <a:t>9/29/11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456" y="6356350"/>
            <a:ext cx="495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fld id="{D372AB51-BDCC-4F95-83CF-1CBB2D34E9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21076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r">
              <a:defRPr sz="11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 dirty="0" smtClean="0">
                <a:cs typeface="Arial"/>
              </a:rPr>
              <a:t>Session Code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 smtClean="0">
                <a:cs typeface="Arial"/>
              </a:rPr>
              <a:t>   Session Title</a:t>
            </a:r>
          </a:p>
        </p:txBody>
      </p:sp>
    </p:spTree>
    <p:extLst>
      <p:ext uri="{BB962C8B-B14F-4D97-AF65-F5344CB8AC3E}">
        <p14:creationId xmlns:p14="http://schemas.microsoft.com/office/powerpoint/2010/main" val="406537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dt="0"/>
  <p:txStyles>
    <p:titleStyle>
      <a:lvl1pPr marL="0" algn="l" defTabSz="457200" rtl="0" eaLnBrk="1" latinLnBrk="0" hangingPunct="1">
        <a:lnSpc>
          <a:spcPts val="3500"/>
        </a:lnSpc>
        <a:spcBef>
          <a:spcPct val="0"/>
        </a:spcBef>
        <a:buNone/>
        <a:defRPr kumimoji="0" lang="en-US" sz="3600" b="0" i="0" u="none" strike="noStrike" kern="1200" cap="none" spc="0" normalizeH="0" baseline="0" dirty="0">
          <a:ln>
            <a:noFill/>
          </a:ln>
          <a:solidFill>
            <a:srgbClr val="FA761C"/>
          </a:solidFill>
          <a:effectLst/>
          <a:uLnTx/>
          <a:uFillTx/>
          <a:latin typeface="Century Gothic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dirty="0" smtClean="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+mn-cs"/>
        </a:defRPr>
      </a:lvl2pPr>
      <a:lvl3pPr marL="638175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+mn-cs"/>
        </a:defRPr>
      </a:lvl3pPr>
      <a:lvl4pPr marL="865188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+mn-cs"/>
        </a:defRPr>
      </a:lvl4pPr>
      <a:lvl5pPr marL="1131888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qlblog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bertrand@sqlsentry.net" TargetMode="External"/><Relationship Id="rId4" Type="http://schemas.openxmlformats.org/officeDocument/2006/relationships/hyperlink" Target="http://www.sqlblog.com/blogs/aaron_bertrand/" TargetMode="External"/><Relationship Id="rId5" Type="http://schemas.openxmlformats.org/officeDocument/2006/relationships/hyperlink" Target="http://twitter.com/AaronBertrand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qlsentry.ne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T-SQL : Bad Habits to Kick</a:t>
            </a:r>
            <a:endParaRPr lang="en-US" dirty="0"/>
          </a:p>
        </p:txBody>
      </p:sp>
      <p:sp>
        <p:nvSpPr>
          <p:cNvPr id="6" name="Subtitle 5"/>
          <p:cNvSpPr txBox="1">
            <a:spLocks/>
          </p:cNvSpPr>
          <p:nvPr/>
        </p:nvSpPr>
        <p:spPr>
          <a:xfrm>
            <a:off x="1484924" y="4120853"/>
            <a:ext cx="2813542" cy="60497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800"/>
              </a:lnSpc>
              <a:spcBef>
                <a:spcPts val="500"/>
              </a:spcBef>
              <a:spcAft>
                <a:spcPts val="800"/>
              </a:spcAft>
              <a:buFont typeface="Arial"/>
              <a:buNone/>
              <a:defRPr sz="2400" kern="1200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lnSpc>
                <a:spcPts val="2500"/>
              </a:lnSpc>
              <a:spcBef>
                <a:spcPts val="200"/>
              </a:spcBef>
              <a:spcAft>
                <a:spcPts val="200"/>
              </a:spcAft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SzPct val="100000"/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42913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Aaron Bertrand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SQL Sentry, Inc.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0780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Mishandling date range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non-</a:t>
            </a:r>
            <a:r>
              <a:rPr lang="en-US" dirty="0" err="1" smtClean="0"/>
              <a:t>sargeable</a:t>
            </a:r>
            <a:r>
              <a:rPr lang="en-US" dirty="0" smtClean="0"/>
              <a:t> clauses that come from: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YEAR() and other functions against columns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CONVERT() on both sides of clauses</a:t>
            </a:r>
          </a:p>
          <a:p>
            <a:endParaRPr lang="en-US" dirty="0"/>
          </a:p>
          <a:p>
            <a:r>
              <a:rPr lang="en-US" dirty="0" smtClean="0"/>
              <a:t>BETWEEN is ok for DATE but not DATETIME</a:t>
            </a:r>
          </a:p>
          <a:p>
            <a:endParaRPr lang="en-US" dirty="0"/>
          </a:p>
          <a:p>
            <a:r>
              <a:rPr lang="en-US" dirty="0" smtClean="0"/>
              <a:t>Do not try to calculate “end of today”: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Use &gt;= today AND &lt; tomorrow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21076" y="6356350"/>
            <a:ext cx="2895600" cy="365125"/>
          </a:xfrm>
        </p:spPr>
        <p:txBody>
          <a:bodyPr/>
          <a:lstStyle/>
          <a:p>
            <a:r>
              <a:rPr lang="en-US" dirty="0">
                <a:cs typeface="Arial"/>
              </a:rPr>
              <a:t>AD-204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T-SQL : Bad Habits to Kick</a:t>
            </a:r>
            <a:endParaRPr lang="en-US" dirty="0" smtClean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62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Using SELECT/RETURN vs.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general…</a:t>
            </a:r>
          </a:p>
          <a:p>
            <a:endParaRPr lang="en-US" dirty="0"/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SELECT is for multiple rows/columns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OUTPUT is for limited number of scalar values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RETURN is for status/error codes, NOT DATA!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21076" y="6356350"/>
            <a:ext cx="2895600" cy="365125"/>
          </a:xfrm>
        </p:spPr>
        <p:txBody>
          <a:bodyPr/>
          <a:lstStyle/>
          <a:p>
            <a:r>
              <a:rPr lang="en-US" dirty="0">
                <a:cs typeface="Arial"/>
              </a:rPr>
              <a:t>AD-204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T-SQL : Bad Habits to Kick</a:t>
            </a:r>
            <a:endParaRPr lang="en-US" dirty="0" smtClean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5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Using old-style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not use old-style </a:t>
            </a:r>
            <a:r>
              <a:rPr lang="en-US" b="1" dirty="0" smtClean="0"/>
              <a:t>inner</a:t>
            </a:r>
            <a:r>
              <a:rPr lang="en-US" dirty="0" smtClean="0"/>
              <a:t> joins (FROM x, y, z)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Easy to accidentally derive </a:t>
            </a:r>
            <a:r>
              <a:rPr lang="en-US" dirty="0"/>
              <a:t>C</a:t>
            </a:r>
            <a:r>
              <a:rPr lang="en-US" dirty="0" smtClean="0"/>
              <a:t>artesian product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Not deprecated, but not recommended either</a:t>
            </a:r>
          </a:p>
          <a:p>
            <a:endParaRPr lang="en-US" dirty="0"/>
          </a:p>
          <a:p>
            <a:r>
              <a:rPr lang="en-US" dirty="0" smtClean="0"/>
              <a:t>Do not use old-style </a:t>
            </a:r>
            <a:r>
              <a:rPr lang="en-US" b="1" dirty="0" smtClean="0"/>
              <a:t>outer</a:t>
            </a:r>
            <a:r>
              <a:rPr lang="en-US" dirty="0" smtClean="0"/>
              <a:t> joins (*= / =*)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Deprecated syntax 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Unpredictable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21076" y="6356350"/>
            <a:ext cx="2895600" cy="365125"/>
          </a:xfrm>
        </p:spPr>
        <p:txBody>
          <a:bodyPr/>
          <a:lstStyle/>
          <a:p>
            <a:r>
              <a:rPr lang="en-US" dirty="0">
                <a:cs typeface="Arial"/>
              </a:rPr>
              <a:t>AD-204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T-SQL : Bad Habits to Kick</a:t>
            </a:r>
            <a:endParaRPr lang="en-US" dirty="0" smtClean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01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Using cursors with default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Cursors are often bad, but not evil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Avoid heavy locking behavior - my syntax:</a:t>
            </a:r>
          </a:p>
          <a:p>
            <a:endParaRPr lang="en-US" dirty="0"/>
          </a:p>
          <a:p>
            <a:pPr marL="788988" lvl="4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  <a:cs typeface="Consolas"/>
              </a:rPr>
              <a:t>DECLARE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c</a:t>
            </a:r>
            <a:r>
              <a:rPr lang="en-US" sz="2800" dirty="0" smtClean="0">
                <a:solidFill>
                  <a:srgbClr val="0000FF"/>
                </a:solidFill>
                <a:latin typeface="Consolas"/>
                <a:cs typeface="Consolas"/>
              </a:rPr>
              <a:t> CURSOR</a:t>
            </a:r>
          </a:p>
          <a:p>
            <a:pPr marL="788988" lvl="4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  <a:cs typeface="Consolas"/>
              </a:rPr>
              <a:t>LOCAL STATIC READ_ONLY FORWARD_ONLY</a:t>
            </a:r>
          </a:p>
          <a:p>
            <a:pPr marL="788988" lvl="4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2800" dirty="0" smtClean="0">
                <a:latin typeface="Consolas"/>
                <a:cs typeface="Consolas"/>
              </a:rPr>
              <a:t> …</a:t>
            </a:r>
            <a:endParaRPr lang="en-US" sz="2800" dirty="0">
              <a:latin typeface="Consolas"/>
              <a:cs typeface="Consola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21076" y="6356350"/>
            <a:ext cx="2895600" cy="365125"/>
          </a:xfrm>
        </p:spPr>
        <p:txBody>
          <a:bodyPr/>
          <a:lstStyle/>
          <a:p>
            <a:r>
              <a:rPr lang="en-US" dirty="0">
                <a:cs typeface="Arial"/>
              </a:rPr>
              <a:t>AD-204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T-SQL : Bad Habits to Kick</a:t>
            </a:r>
            <a:endParaRPr lang="en-US" dirty="0" smtClean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40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Using ORDER BY [ordinal]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457200">
              <a:buFont typeface="Arial"/>
              <a:buChar char="•"/>
            </a:pPr>
            <a:r>
              <a:rPr lang="en-US" dirty="0" smtClean="0"/>
              <a:t>Underlying structure/query changes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OK habit for ad hoc stuff, not production code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Keystrokes are only downside to being explicit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IntelliSense / 3</a:t>
            </a:r>
            <a:r>
              <a:rPr lang="en-US" baseline="30000" dirty="0" smtClean="0"/>
              <a:t>rd</a:t>
            </a:r>
            <a:r>
              <a:rPr lang="en-US" dirty="0" smtClean="0"/>
              <a:t> party tools negate this anyway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21076" y="6356350"/>
            <a:ext cx="2895600" cy="365125"/>
          </a:xfrm>
        </p:spPr>
        <p:txBody>
          <a:bodyPr/>
          <a:lstStyle/>
          <a:p>
            <a:r>
              <a:rPr lang="en-US" dirty="0">
                <a:cs typeface="Arial"/>
              </a:rPr>
              <a:t>AD-204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T-SQL : Bad Habits to Kick</a:t>
            </a:r>
            <a:endParaRPr lang="en-US" dirty="0" smtClean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86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12. Assuming ORDER without ORDER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 myth: “table has natural order”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Without ORDER BY, </a:t>
            </a:r>
            <a:r>
              <a:rPr lang="en-US" b="1" dirty="0" smtClean="0"/>
              <a:t>there is no guaranteed order</a:t>
            </a:r>
            <a:endParaRPr lang="en-US" dirty="0" smtClean="0"/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TOP unfortunately has two meanings:</a:t>
            </a:r>
          </a:p>
          <a:p>
            <a:pPr marL="800100" lvl="1" indent="-457200">
              <a:buFont typeface="Arial"/>
              <a:buChar char="•"/>
            </a:pPr>
            <a:endParaRPr lang="en-US" sz="1600" dirty="0" smtClean="0"/>
          </a:p>
          <a:p>
            <a:pPr marL="1646238" lvl="4" indent="-514350">
              <a:buFont typeface="+mj-lt"/>
              <a:buAutoNum type="arabicPeriod"/>
            </a:pPr>
            <a:r>
              <a:rPr lang="en-US" dirty="0" smtClean="0"/>
              <a:t>Which rows to include</a:t>
            </a:r>
          </a:p>
          <a:p>
            <a:pPr marL="1646238" lvl="4" indent="-514350">
              <a:buFont typeface="+mj-lt"/>
              <a:buAutoNum type="arabicPeriod"/>
            </a:pPr>
            <a:r>
              <a:rPr lang="en-US" dirty="0" smtClean="0"/>
              <a:t>How to order them</a:t>
            </a:r>
          </a:p>
          <a:p>
            <a:pPr marL="1379538" lvl="3" indent="-514350">
              <a:buFont typeface="+mj-lt"/>
              <a:buAutoNum type="arabicPeriod"/>
            </a:pPr>
            <a:endParaRPr lang="en-US" sz="1600" dirty="0" smtClean="0"/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To separate, use a CTE or nested </a:t>
            </a:r>
            <a:r>
              <a:rPr lang="en-US" dirty="0" err="1" smtClean="0"/>
              <a:t>subquery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21076" y="6356350"/>
            <a:ext cx="2895600" cy="365125"/>
          </a:xfrm>
        </p:spPr>
        <p:txBody>
          <a:bodyPr/>
          <a:lstStyle/>
          <a:p>
            <a:r>
              <a:rPr lang="en-US" dirty="0">
                <a:cs typeface="Arial"/>
              </a:rPr>
              <a:t>AD-204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T-SQL : Bad Habits to Kick</a:t>
            </a:r>
            <a:endParaRPr lang="en-US" dirty="0" smtClean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28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 smtClean="0"/>
              <a:t>13 -&gt;       …plenty of others…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Search for “bad habits to kick” at</a:t>
            </a:r>
          </a:p>
          <a:p>
            <a:r>
              <a:rPr lang="en-US" dirty="0" smtClean="0">
                <a:hlinkClick r:id="rId2"/>
              </a:rPr>
              <a:t>http://sqlblog.com/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21076" y="6356350"/>
            <a:ext cx="2895600" cy="365125"/>
          </a:xfrm>
        </p:spPr>
        <p:txBody>
          <a:bodyPr/>
          <a:lstStyle/>
          <a:p>
            <a:r>
              <a:rPr lang="en-US" dirty="0">
                <a:cs typeface="Arial"/>
              </a:rPr>
              <a:t>AD-204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T-SQL : Bad Habits to Kick</a:t>
            </a:r>
            <a:endParaRPr lang="en-US" dirty="0" smtClean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99211" y="799563"/>
            <a:ext cx="8348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1"/>
                </a:solidFill>
              </a:rPr>
              <a:t>∞  </a:t>
            </a:r>
            <a:endParaRPr lang="en-US" sz="7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427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552222"/>
          </a:xfrm>
        </p:spPr>
        <p:txBody>
          <a:bodyPr>
            <a:normAutofit/>
          </a:bodyPr>
          <a:lstStyle/>
          <a:p>
            <a:pPr>
              <a:tabLst>
                <a:tab pos="1828800" algn="l"/>
              </a:tabLst>
            </a:pPr>
            <a:r>
              <a:rPr lang="en-US" dirty="0" smtClean="0"/>
              <a:t>Who is Aaron Bertrand?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4889"/>
            <a:ext cx="8229600" cy="4027310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Senior Consultant at SQL Sentry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hlinkClick r:id="rId2"/>
              </a:rPr>
              <a:t>www.sqlsentry.net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>
                <a:hlinkClick r:id="rId3"/>
              </a:rPr>
              <a:t>abertrand@sqlsentry.net</a:t>
            </a: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Microsoft MVP since 1997-</a:t>
            </a:r>
            <a:r>
              <a:rPr lang="en-US" dirty="0" smtClean="0"/>
              <a:t>98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Blog: </a:t>
            </a:r>
            <a:r>
              <a:rPr lang="en-US" dirty="0" smtClean="0">
                <a:hlinkClick r:id="rId4"/>
              </a:rPr>
              <a:t>www.sqlblog.com</a:t>
            </a:r>
            <a:r>
              <a:rPr lang="en-US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Twitter: </a:t>
            </a:r>
            <a:r>
              <a:rPr lang="en-US" dirty="0" smtClean="0">
                <a:hlinkClick r:id="rId5"/>
              </a:rPr>
              <a:t>@AaronBertrand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21076" y="6356350"/>
            <a:ext cx="2895600" cy="365125"/>
          </a:xfrm>
        </p:spPr>
        <p:txBody>
          <a:bodyPr/>
          <a:lstStyle/>
          <a:p>
            <a:r>
              <a:rPr lang="en-US" dirty="0">
                <a:cs typeface="Arial"/>
              </a:rPr>
              <a:t>AD-204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T-SQL : Bad Habits to Kick</a:t>
            </a:r>
          </a:p>
        </p:txBody>
      </p:sp>
    </p:spTree>
    <p:extLst>
      <p:ext uri="{BB962C8B-B14F-4D97-AF65-F5344CB8AC3E}">
        <p14:creationId xmlns:p14="http://schemas.microsoft.com/office/powerpoint/2010/main" val="303362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552222"/>
          </a:xfrm>
        </p:spPr>
        <p:txBody>
          <a:bodyPr>
            <a:normAutofit/>
          </a:bodyPr>
          <a:lstStyle/>
          <a:p>
            <a:pPr>
              <a:tabLst>
                <a:tab pos="1828800" algn="l"/>
              </a:tabLst>
            </a:pP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4889"/>
            <a:ext cx="8229600" cy="4027310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dirty="0" smtClean="0"/>
              <a:t>12 simple slides with one common goal:</a:t>
            </a:r>
          </a:p>
          <a:p>
            <a:r>
              <a:rPr lang="en-US" dirty="0" smtClean="0"/>
              <a:t>Improving at least one bad habit.</a:t>
            </a:r>
          </a:p>
          <a:p>
            <a:endParaRPr lang="en-US" dirty="0" smtClean="0"/>
          </a:p>
          <a:p>
            <a:r>
              <a:rPr lang="en-US" dirty="0" smtClean="0"/>
              <a:t>These are mostly just opinions; </a:t>
            </a:r>
          </a:p>
          <a:p>
            <a:r>
              <a:rPr lang="en-US" dirty="0" smtClean="0"/>
              <a:t>No right or wrong answer.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21076" y="6356350"/>
            <a:ext cx="2895600" cy="365125"/>
          </a:xfrm>
        </p:spPr>
        <p:txBody>
          <a:bodyPr/>
          <a:lstStyle/>
          <a:p>
            <a:r>
              <a:rPr lang="en-US" dirty="0" smtClean="0">
                <a:cs typeface="Arial"/>
              </a:rPr>
              <a:t>AD-204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 smtClean="0">
                <a:cs typeface="Arial"/>
              </a:rPr>
              <a:t>   T-SQL : Bad Habits to Kick</a:t>
            </a:r>
          </a:p>
        </p:txBody>
      </p:sp>
    </p:spTree>
    <p:extLst>
      <p:ext uri="{BB962C8B-B14F-4D97-AF65-F5344CB8AC3E}">
        <p14:creationId xmlns:p14="http://schemas.microsoft.com/office/powerpoint/2010/main" val="96530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SELECT * / omitting column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Needless lookups/scans, I/O, network load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Predictability / change management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Today’s tools negate carpal tunnel excuse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21076" y="6356350"/>
            <a:ext cx="2895600" cy="365125"/>
          </a:xfrm>
        </p:spPr>
        <p:txBody>
          <a:bodyPr/>
          <a:lstStyle/>
          <a:p>
            <a:r>
              <a:rPr lang="en-US" dirty="0">
                <a:cs typeface="Arial"/>
              </a:rPr>
              <a:t>AD-204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T-SQL : Bad Habits to </a:t>
            </a:r>
            <a:r>
              <a:rPr lang="en-US" dirty="0" smtClean="0">
                <a:cs typeface="Arial"/>
              </a:rPr>
              <a:t>Kick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Declaring variables without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Guess the results:</a:t>
            </a:r>
          </a:p>
          <a:p>
            <a:endParaRPr lang="en-US" dirty="0"/>
          </a:p>
          <a:p>
            <a:pPr marL="522288" lvl="3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  <a:cs typeface="Consolas"/>
              </a:rPr>
              <a:t>DECLARE</a:t>
            </a:r>
            <a:r>
              <a:rPr lang="en-US" sz="2800" dirty="0" smtClean="0">
                <a:latin typeface="Consolas"/>
                <a:cs typeface="Consolas"/>
              </a:rPr>
              <a:t> @x </a:t>
            </a:r>
            <a:r>
              <a:rPr lang="en-US" sz="2800" dirty="0" smtClean="0">
                <a:solidFill>
                  <a:srgbClr val="0000FF"/>
                </a:solidFill>
                <a:latin typeface="Consolas"/>
                <a:cs typeface="Consolas"/>
              </a:rPr>
              <a:t>VARCHAR</a:t>
            </a:r>
            <a:r>
              <a:rPr lang="en-US" sz="2800" dirty="0" smtClean="0">
                <a:latin typeface="Consolas"/>
                <a:cs typeface="Consolas"/>
              </a:rPr>
              <a:t> = </a:t>
            </a:r>
            <a:r>
              <a:rPr lang="fr-FR" sz="2800" dirty="0">
                <a:solidFill>
                  <a:srgbClr val="FF0000"/>
                </a:solidFill>
                <a:latin typeface="Consolas"/>
                <a:cs typeface="Consolas"/>
              </a:rPr>
              <a:t>'</a:t>
            </a:r>
            <a:r>
              <a:rPr lang="en-US" sz="2800" dirty="0" smtClean="0">
                <a:solidFill>
                  <a:srgbClr val="FF0000"/>
                </a:solidFill>
                <a:latin typeface="Consolas"/>
                <a:cs typeface="Consolas"/>
              </a:rPr>
              <a:t>foo</a:t>
            </a:r>
            <a:r>
              <a:rPr lang="fr-FR" sz="2800" dirty="0">
                <a:solidFill>
                  <a:srgbClr val="FF0000"/>
                </a:solidFill>
                <a:latin typeface="Consolas"/>
                <a:cs typeface="Consolas"/>
              </a:rPr>
              <a:t>'</a:t>
            </a:r>
            <a:r>
              <a:rPr lang="en-US" sz="2800" dirty="0" smtClean="0">
                <a:latin typeface="Consolas"/>
                <a:cs typeface="Consolas"/>
              </a:rPr>
              <a:t>;</a:t>
            </a:r>
          </a:p>
          <a:p>
            <a:pPr marL="522288" lvl="3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  <a:cs typeface="Consolas"/>
              </a:rPr>
              <a:t>SELECT</a:t>
            </a:r>
            <a:r>
              <a:rPr lang="en-US" sz="2800" dirty="0" smtClean="0">
                <a:latin typeface="Consolas"/>
                <a:cs typeface="Consolas"/>
              </a:rPr>
              <a:t> @x;</a:t>
            </a:r>
          </a:p>
          <a:p>
            <a:pPr marL="522288" lvl="3" indent="0">
              <a:buNone/>
            </a:pPr>
            <a:endParaRPr lang="en-US" sz="2800" dirty="0">
              <a:latin typeface="Consolas"/>
              <a:cs typeface="Consolas"/>
            </a:endParaRPr>
          </a:p>
          <a:p>
            <a:pPr marL="522288" lvl="3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  <a:cs typeface="Consolas"/>
              </a:rPr>
              <a:t>SELECT</a:t>
            </a:r>
            <a:r>
              <a:rPr lang="en-US" sz="2800" dirty="0" smtClean="0">
                <a:latin typeface="Consolas"/>
                <a:cs typeface="Consolas"/>
              </a:rPr>
              <a:t> </a:t>
            </a:r>
            <a:r>
              <a:rPr lang="en-US" sz="2800" dirty="0" smtClean="0">
                <a:solidFill>
                  <a:srgbClr val="FE00FE"/>
                </a:solidFill>
                <a:latin typeface="Consolas"/>
                <a:cs typeface="Consolas"/>
              </a:rPr>
              <a:t>CONVERT</a:t>
            </a:r>
            <a:r>
              <a:rPr lang="en-US" sz="2800" dirty="0" smtClean="0">
                <a:latin typeface="Consolas"/>
                <a:cs typeface="Consolas"/>
              </a:rPr>
              <a:t>(</a:t>
            </a:r>
            <a:r>
              <a:rPr lang="en-US" sz="2800" dirty="0" smtClean="0">
                <a:solidFill>
                  <a:srgbClr val="0000FF"/>
                </a:solidFill>
                <a:latin typeface="Consolas"/>
                <a:cs typeface="Consolas"/>
              </a:rPr>
              <a:t>VARCHAR</a:t>
            </a:r>
            <a:r>
              <a:rPr lang="en-US" sz="2800" dirty="0" smtClean="0">
                <a:latin typeface="Consolas"/>
                <a:cs typeface="Consolas"/>
              </a:rPr>
              <a:t>, </a:t>
            </a:r>
            <a:r>
              <a:rPr lang="fr-FR" sz="2800" dirty="0">
                <a:solidFill>
                  <a:srgbClr val="FF0000"/>
                </a:solidFill>
                <a:latin typeface="Consolas"/>
                <a:cs typeface="Consolas"/>
              </a:rPr>
              <a:t>'</a:t>
            </a:r>
            <a:r>
              <a:rPr lang="en-US" sz="2800" dirty="0" smtClean="0">
                <a:solidFill>
                  <a:srgbClr val="FF0000"/>
                </a:solidFill>
                <a:latin typeface="Consolas"/>
                <a:cs typeface="Consolas"/>
              </a:rPr>
              <a:t>foo</a:t>
            </a:r>
            <a:r>
              <a:rPr lang="fr-FR" sz="2800" dirty="0">
                <a:solidFill>
                  <a:srgbClr val="FF0000"/>
                </a:solidFill>
                <a:latin typeface="Consolas"/>
                <a:cs typeface="Consolas"/>
              </a:rPr>
              <a:t>'</a:t>
            </a:r>
            <a:r>
              <a:rPr lang="en-US" sz="2800" dirty="0" smtClean="0">
                <a:latin typeface="Consolas"/>
                <a:cs typeface="Consolas"/>
              </a:rPr>
              <a:t>);</a:t>
            </a:r>
            <a:endParaRPr lang="en-US" sz="2800" dirty="0">
              <a:latin typeface="Consolas"/>
              <a:cs typeface="Consola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21076" y="6356350"/>
            <a:ext cx="2895600" cy="365125"/>
          </a:xfrm>
        </p:spPr>
        <p:txBody>
          <a:bodyPr/>
          <a:lstStyle/>
          <a:p>
            <a:r>
              <a:rPr lang="en-US" dirty="0">
                <a:cs typeface="Arial"/>
              </a:rPr>
              <a:t>AD-204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T-SQL : Bad Habits to Kick</a:t>
            </a:r>
            <a:endParaRPr lang="en-US" dirty="0" smtClean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659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Choosing the wrong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choose: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String/numeric types for date/time data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TIME in place of an interval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DATETIME if DATE/SMALLDATETIME will do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NVARCHAR(MAX) for URL, zip, phone, e-mail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VARCHAR for proper names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21076" y="6356350"/>
            <a:ext cx="2895600" cy="365125"/>
          </a:xfrm>
        </p:spPr>
        <p:txBody>
          <a:bodyPr/>
          <a:lstStyle/>
          <a:p>
            <a:r>
              <a:rPr lang="en-US" dirty="0">
                <a:cs typeface="Arial"/>
              </a:rPr>
              <a:t>AD-204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T-SQL : Bad Habits to Kick</a:t>
            </a:r>
            <a:endParaRPr lang="en-US" dirty="0" smtClean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10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Not using schema prefix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explicit prevents confusion or worse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Object resolution works harder without it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Leads to multiple cached plans for same query</a:t>
            </a:r>
          </a:p>
          <a:p>
            <a:pPr marL="800100" lvl="1" indent="-4572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Even if all objects belong to </a:t>
            </a:r>
            <a:r>
              <a:rPr lang="en-US" dirty="0" err="1" smtClean="0"/>
              <a:t>dbo</a:t>
            </a:r>
            <a:r>
              <a:rPr lang="en-US" dirty="0" smtClean="0"/>
              <a:t>, specify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Eventually, you or 3</a:t>
            </a:r>
            <a:r>
              <a:rPr lang="en-US" baseline="30000" dirty="0" smtClean="0"/>
              <a:t>rd</a:t>
            </a:r>
            <a:r>
              <a:rPr lang="en-US" dirty="0" smtClean="0"/>
              <a:t> party will use schemas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21076" y="6356350"/>
            <a:ext cx="2895600" cy="365125"/>
          </a:xfrm>
        </p:spPr>
        <p:txBody>
          <a:bodyPr/>
          <a:lstStyle/>
          <a:p>
            <a:r>
              <a:rPr lang="en-US" dirty="0">
                <a:cs typeface="Arial"/>
              </a:rPr>
              <a:t>AD-204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T-SQL : Bad Habits to Kick</a:t>
            </a:r>
            <a:endParaRPr lang="en-US" dirty="0" smtClean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970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Using inconsistent naming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I’ve seen in a single system: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err="1" smtClean="0"/>
              <a:t>GetCustomerDetails</a:t>
            </a:r>
            <a:endParaRPr lang="en-US" dirty="0" smtClean="0"/>
          </a:p>
          <a:p>
            <a:pPr marL="800100" lvl="1" indent="-457200">
              <a:buFont typeface="Arial"/>
              <a:buChar char="•"/>
            </a:pPr>
            <a:r>
              <a:rPr lang="en-US" dirty="0" err="1" smtClean="0"/>
              <a:t>Customer_Update</a:t>
            </a:r>
            <a:endParaRPr lang="en-US" dirty="0" smtClean="0"/>
          </a:p>
          <a:p>
            <a:pPr marL="800100" lvl="1" indent="-457200">
              <a:buFont typeface="Arial"/>
              <a:buChar char="•"/>
            </a:pPr>
            <a:r>
              <a:rPr lang="en-US" dirty="0" err="1" smtClean="0"/>
              <a:t>Create_Customer</a:t>
            </a:r>
            <a:endParaRPr lang="en-US" dirty="0" smtClean="0"/>
          </a:p>
          <a:p>
            <a:pPr marL="800100" lvl="1" indent="-4572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Styles vary – even your own changes over time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The convention you choose isn’t the point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21076" y="6356350"/>
            <a:ext cx="2895600" cy="365125"/>
          </a:xfrm>
        </p:spPr>
        <p:txBody>
          <a:bodyPr/>
          <a:lstStyle/>
          <a:p>
            <a:r>
              <a:rPr lang="en-US" dirty="0">
                <a:cs typeface="Arial"/>
              </a:rPr>
              <a:t>AD-204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T-SQL : Bad Habits to Kick</a:t>
            </a:r>
            <a:endParaRPr lang="en-US" dirty="0" smtClean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8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Using loops to populate large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WHILE…INSERT 1,000,000 times is log intensive</a:t>
            </a:r>
          </a:p>
          <a:p>
            <a:r>
              <a:rPr lang="en-US" dirty="0" smtClean="0"/>
              <a:t>Much better constructs:</a:t>
            </a:r>
          </a:p>
          <a:p>
            <a:pPr lvl="2"/>
            <a:r>
              <a:rPr lang="en-US" dirty="0" smtClean="0"/>
              <a:t>Numbers table</a:t>
            </a:r>
          </a:p>
          <a:p>
            <a:pPr lvl="2"/>
            <a:r>
              <a:rPr lang="en-US" dirty="0" smtClean="0"/>
              <a:t>Recursive CTEs</a:t>
            </a:r>
          </a:p>
          <a:p>
            <a:pPr lvl="2"/>
            <a:r>
              <a:rPr lang="en-US" dirty="0" smtClean="0"/>
              <a:t>Cross joins from catalog views</a:t>
            </a:r>
          </a:p>
          <a:p>
            <a:r>
              <a:rPr lang="en-US" dirty="0" smtClean="0"/>
              <a:t>If you must use a loop</a:t>
            </a:r>
          </a:p>
          <a:p>
            <a:pPr marL="800100" lvl="1" indent="-457200">
              <a:buFont typeface="Arial"/>
              <a:buChar char="•"/>
            </a:pPr>
            <a:r>
              <a:rPr lang="en-US" dirty="0" smtClean="0"/>
              <a:t>Batch by committing every &lt;n&gt; rows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21076" y="6356350"/>
            <a:ext cx="2895600" cy="365125"/>
          </a:xfrm>
        </p:spPr>
        <p:txBody>
          <a:bodyPr/>
          <a:lstStyle/>
          <a:p>
            <a:r>
              <a:rPr lang="en-US" dirty="0">
                <a:cs typeface="Arial"/>
              </a:rPr>
              <a:t>AD-204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/>
              </a:rPr>
              <a:t>|</a:t>
            </a:r>
            <a:r>
              <a:rPr lang="en-US" dirty="0">
                <a:cs typeface="Arial"/>
              </a:rPr>
              <a:t>   T-SQL : Bad Habits to Kick</a:t>
            </a:r>
            <a:endParaRPr lang="en-US" dirty="0" smtClean="0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B51-BDCC-4F95-83CF-1CBB2D34E9E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20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Theme">
  <a:themeElements>
    <a:clrScheme name="PASS 2011">
      <a:dk1>
        <a:sysClr val="windowText" lastClr="000000"/>
      </a:dk1>
      <a:lt1>
        <a:sysClr val="window" lastClr="FFFFFF"/>
      </a:lt1>
      <a:dk2>
        <a:srgbClr val="095566"/>
      </a:dk2>
      <a:lt2>
        <a:srgbClr val="EEECE1"/>
      </a:lt2>
      <a:accent1>
        <a:srgbClr val="FA761C"/>
      </a:accent1>
      <a:accent2>
        <a:srgbClr val="C00000"/>
      </a:accent2>
      <a:accent3>
        <a:srgbClr val="007891"/>
      </a:accent3>
      <a:accent4>
        <a:srgbClr val="FFC805"/>
      </a:accent4>
      <a:accent5>
        <a:srgbClr val="4BA3C6"/>
      </a:accent5>
      <a:accent6>
        <a:srgbClr val="72BA30"/>
      </a:accent6>
      <a:hlink>
        <a:srgbClr val="FA761C"/>
      </a:hlink>
      <a:folHlink>
        <a:srgbClr val="FA761C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blipFill>
          <a:blip xmlns:r="http://schemas.openxmlformats.org/officeDocument/2006/relationships" r:embed="rId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a:blipFill>
        <a:ln w="25400" cap="rnd"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lIns="0" tIns="0" rIns="0" bIns="0" rtlCol="0" anchor="ctr" anchorCtr="0"/>
      <a:lstStyle>
        <a:defPPr algn="ctr">
          <a:buClr>
            <a:schemeClr val="tx1"/>
          </a:buClr>
          <a:buSzPct val="90000"/>
          <a:defRPr sz="2400" b="1" dirty="0" smtClean="0">
            <a:solidFill>
              <a:schemeClr val="accent3"/>
            </a:solidFill>
            <a:sym typeface="Wingdings"/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E57B5471AA504191BEE1708D5E223F" ma:contentTypeVersion="1" ma:contentTypeDescription="Create a new document." ma:contentTypeScope="" ma:versionID="3ad8dff58a1a80f791e5a14b6170bdc4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c79c8594d4fa4c9fd200c91a62336472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BAA13B0E-FCED-44F1-8585-FAFFDC315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EF0E08-9E8B-4E2F-B4CC-2CB443C314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67B426-F57B-42DD-BF77-8AD8C563165D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sharepoint/v4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8161</TotalTime>
  <Words>861</Words>
  <Application>Microsoft Macintosh PowerPoint</Application>
  <PresentationFormat>On-screen Show (4:3)</PresentationFormat>
  <Paragraphs>148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T-SQL : Bad Habits to Kick</vt:lpstr>
      <vt:lpstr>Who is Aaron Bertrand?</vt:lpstr>
      <vt:lpstr>Agenda</vt:lpstr>
      <vt:lpstr>1. SELECT * / omitting column list</vt:lpstr>
      <vt:lpstr>2. Declaring variables without length</vt:lpstr>
      <vt:lpstr>3. Choosing the wrong data type</vt:lpstr>
      <vt:lpstr>4. Not using schema prefix</vt:lpstr>
      <vt:lpstr>5. Using inconsistent naming conventions</vt:lpstr>
      <vt:lpstr>6. Using loops to populate large tables</vt:lpstr>
      <vt:lpstr>7. Mishandling date range queries</vt:lpstr>
      <vt:lpstr>8. Using SELECT/RETURN vs. OUTPUT</vt:lpstr>
      <vt:lpstr>9. Using old-style joins</vt:lpstr>
      <vt:lpstr>10. Using cursors with default options</vt:lpstr>
      <vt:lpstr>11. Using ORDER BY [ordinal]</vt:lpstr>
      <vt:lpstr>12. Assuming ORDER without ORDER BY</vt:lpstr>
      <vt:lpstr>13 -&gt;       …plenty of others…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raquel</dc:creator>
  <cp:lastModifiedBy>Aaron Bertrand</cp:lastModifiedBy>
  <cp:revision>47</cp:revision>
  <dcterms:created xsi:type="dcterms:W3CDTF">2011-05-03T05:22:43Z</dcterms:created>
  <dcterms:modified xsi:type="dcterms:W3CDTF">2011-10-02T07:24:02Z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0x0101000CE57B5471AA504191BEE1708D5E223F</vt:lpwstr>
  </property>
</Properties>
</file>