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8"/>
  </p:notesMasterIdLst>
  <p:sldIdLst>
    <p:sldId id="256" r:id="rId2"/>
    <p:sldId id="282" r:id="rId3"/>
    <p:sldId id="259" r:id="rId4"/>
    <p:sldId id="261" r:id="rId5"/>
    <p:sldId id="258" r:id="rId6"/>
    <p:sldId id="260" r:id="rId7"/>
    <p:sldId id="257" r:id="rId8"/>
    <p:sldId id="262" r:id="rId9"/>
    <p:sldId id="263" r:id="rId10"/>
    <p:sldId id="278" r:id="rId11"/>
    <p:sldId id="264" r:id="rId12"/>
    <p:sldId id="265" r:id="rId13"/>
    <p:sldId id="279" r:id="rId14"/>
    <p:sldId id="267" r:id="rId15"/>
    <p:sldId id="268" r:id="rId16"/>
    <p:sldId id="280" r:id="rId17"/>
    <p:sldId id="269" r:id="rId18"/>
    <p:sldId id="270" r:id="rId19"/>
    <p:sldId id="271" r:id="rId20"/>
    <p:sldId id="272" r:id="rId21"/>
    <p:sldId id="274" r:id="rId22"/>
    <p:sldId id="273" r:id="rId23"/>
    <p:sldId id="283" r:id="rId24"/>
    <p:sldId id="275" r:id="rId25"/>
    <p:sldId id="276" r:id="rId26"/>
    <p:sldId id="277" r:id="rId2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9" autoAdjust="0"/>
    <p:restoredTop sz="69595" autoAdjust="0"/>
  </p:normalViewPr>
  <p:slideViewPr>
    <p:cSldViewPr>
      <p:cViewPr varScale="1">
        <p:scale>
          <a:sx n="63" d="100"/>
          <a:sy n="63" d="100"/>
        </p:scale>
        <p:origin x="-193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33"/>
    </p:cViewPr>
  </p:sorterViewPr>
  <p:notesViewPr>
    <p:cSldViewPr>
      <p:cViewPr varScale="1">
        <p:scale>
          <a:sx n="70" d="100"/>
          <a:sy n="70" d="100"/>
        </p:scale>
        <p:origin x="-287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F4E3A-6FE8-4A69-A806-B40426085520}" type="datetimeFigureOut">
              <a:rPr lang="nl-NL" smtClean="0"/>
              <a:t>10-10-2011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C61F1-C99A-4553-8096-B03B633F629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483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2881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aseline="0" dirty="0" smtClean="0"/>
              <a:t>So how does it work..</a:t>
            </a:r>
          </a:p>
          <a:p>
            <a:r>
              <a:rPr lang="nl-NL" baseline="0" dirty="0" smtClean="0"/>
              <a:t>Since where looping through all the rows in the dataset ...</a:t>
            </a:r>
          </a:p>
          <a:p>
            <a:r>
              <a:rPr lang="nl-NL" baseline="0" dirty="0" smtClean="0"/>
              <a:t>The xml code describing the package is repeated for each row </a:t>
            </a:r>
          </a:p>
          <a:p>
            <a:r>
              <a:rPr lang="nl-NL" baseline="0" dirty="0" smtClean="0"/>
              <a:t>.. Injecting the values we need</a:t>
            </a:r>
          </a:p>
          <a:p>
            <a:r>
              <a:rPr lang="nl-NL" baseline="0" dirty="0" smtClean="0"/>
              <a:t> </a:t>
            </a:r>
          </a:p>
          <a:p>
            <a:r>
              <a:rPr lang="nl-NL" baseline="0" dirty="0" smtClean="0"/>
              <a:t>So it works in two steps: </a:t>
            </a:r>
          </a:p>
          <a:p>
            <a:r>
              <a:rPr lang="nl-NL" baseline="0" dirty="0" smtClean="0"/>
              <a:t>Expand .. In memory a larger biml file is created (repeating the xml block in the foreach statement)</a:t>
            </a:r>
          </a:p>
          <a:p>
            <a:r>
              <a:rPr lang="nl-NL" baseline="0" dirty="0" smtClean="0"/>
              <a:t>Next Generate .. the file is send to the compiler that creates the package</a:t>
            </a:r>
          </a:p>
          <a:p>
            <a:endParaRPr lang="nl-NL" baseline="0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>
                <a:solidFill>
                  <a:prstClr val="black"/>
                </a:solidFill>
              </a:rPr>
              <a:pPr/>
              <a:t>10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083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Well ... That’s some great positive</a:t>
            </a:r>
            <a:r>
              <a:rPr lang="nl-NL" baseline="0" dirty="0" smtClean="0"/>
              <a:t> feedback ... Ain’t it?</a:t>
            </a:r>
          </a:p>
          <a:p>
            <a:r>
              <a:rPr lang="nl-NL" baseline="0" dirty="0" smtClean="0"/>
              <a:t>And well it makes sence</a:t>
            </a:r>
          </a:p>
          <a:p>
            <a:r>
              <a:rPr lang="nl-NL" baseline="0" dirty="0" smtClean="0"/>
              <a:t>For these staging tables we should truncate them first. </a:t>
            </a:r>
          </a:p>
          <a:p>
            <a:r>
              <a:rPr lang="nl-NL" baseline="0" dirty="0" smtClean="0"/>
              <a:t>In fact in the SsisPackages table there is a column “TruncateDestination” we can use this value when we loop through the dataset.</a:t>
            </a:r>
          </a:p>
          <a:p>
            <a:r>
              <a:rPr lang="nl-NL" baseline="0" dirty="0" smtClean="0"/>
              <a:t>And maybe we can redirect the dataflow if the ‘bulk-insert’ fails.</a:t>
            </a:r>
          </a:p>
          <a:p>
            <a:r>
              <a:rPr lang="nl-NL" baseline="0" dirty="0" smtClean="0"/>
              <a:t>And yes modular approach with a package for each source-destination combination is a good option.</a:t>
            </a:r>
          </a:p>
          <a:p>
            <a:r>
              <a:rPr lang="nl-NL" baseline="0" dirty="0" smtClean="0"/>
              <a:t>Of course we will need a masterpackage to start each modular package but ... Le’t’s do that later.</a:t>
            </a:r>
          </a:p>
          <a:p>
            <a:endParaRPr lang="nl-NL" baseline="0" dirty="0" smtClean="0"/>
          </a:p>
          <a:p>
            <a:r>
              <a:rPr lang="nl-NL" baseline="0" dirty="0" smtClean="0"/>
              <a:t>So how can we do that...</a:t>
            </a:r>
          </a:p>
          <a:p>
            <a:r>
              <a:rPr lang="nl-NL" baseline="0" dirty="0" smtClean="0"/>
              <a:t> 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9632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Discuss this based on the demo:</a:t>
            </a:r>
          </a:p>
          <a:p>
            <a:endParaRPr lang="nl-NL" dirty="0" smtClean="0"/>
          </a:p>
          <a:p>
            <a:pPr marL="171450" indent="-171450">
              <a:buFontTx/>
              <a:buChar char="-"/>
            </a:pPr>
            <a:r>
              <a:rPr lang="nl-NL" dirty="0" smtClean="0"/>
              <a:t>So we want to create</a:t>
            </a:r>
            <a:r>
              <a:rPr lang="nl-NL" baseline="0" dirty="0" smtClean="0"/>
              <a:t> this control flow with SQL Execute Task: Truncating the destination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And a Data Flow Task that handles errors:</a:t>
            </a:r>
          </a:p>
          <a:p>
            <a:pPr marL="628650" lvl="1" indent="-171450">
              <a:buFontTx/>
              <a:buChar char="-"/>
            </a:pPr>
            <a:r>
              <a:rPr lang="nl-NL" baseline="0" dirty="0" smtClean="0"/>
              <a:t>First try bulk loading with the fast-load (default) option</a:t>
            </a:r>
          </a:p>
          <a:p>
            <a:pPr marL="628650" lvl="1" indent="-171450">
              <a:buFontTx/>
              <a:buChar char="-"/>
            </a:pPr>
            <a:r>
              <a:rPr lang="nl-NL" baseline="0" dirty="0" smtClean="0"/>
              <a:t>Try a row by row insert if bulk load fails</a:t>
            </a:r>
          </a:p>
          <a:p>
            <a:pPr marL="628650" lvl="1" indent="-171450">
              <a:buFontTx/>
              <a:buChar char="-"/>
            </a:pPr>
            <a:r>
              <a:rPr lang="nl-NL" baseline="0" dirty="0" smtClean="0"/>
              <a:t>If there are any rows that can’t be insert write them to an error-file</a:t>
            </a:r>
          </a:p>
          <a:p>
            <a:pPr marL="171450" lvl="0" indent="-171450">
              <a:buFontTx/>
              <a:buChar char="-"/>
            </a:pPr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36598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 short recap on the thinks we changed.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>
                <a:solidFill>
                  <a:prstClr val="black"/>
                </a:solidFill>
              </a:rPr>
              <a:pPr/>
              <a:t>13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84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Discuss execution lineage</a:t>
            </a:r>
          </a:p>
          <a:p>
            <a:r>
              <a:rPr lang="nl-NL" dirty="0" smtClean="0"/>
              <a:t>To facilitate these whises we implemented in SSMS: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dirty="0" smtClean="0"/>
              <a:t>SSISAudit Table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dirty="0" smtClean="0"/>
              <a:t>Stored Procedures to insert and update this table</a:t>
            </a:r>
          </a:p>
          <a:p>
            <a:pPr marL="0" indent="0">
              <a:buFont typeface="Arial" pitchFamily="34" charset="0"/>
              <a:buNone/>
            </a:pPr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96325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nl-NL" dirty="0" smtClean="0"/>
              <a:t>In the packages and biml file we added: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dirty="0" smtClean="0"/>
              <a:t>Variables to hold recordcounts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dirty="0" smtClean="0"/>
              <a:t>Execute SQL Task in Control Flow to start audit row (discuss parameters)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dirty="0" smtClean="0"/>
              <a:t>Execute SQL Task in Control Flow to get #rows at start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nl-NL" dirty="0" smtClean="0"/>
              <a:t>Row Count in the Data Flow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nl-NL" dirty="0" smtClean="0"/>
              <a:t>A Derived</a:t>
            </a:r>
            <a:r>
              <a:rPr lang="nl-NL" baseline="0" dirty="0" smtClean="0"/>
              <a:t> Column Transformation to add Meta data to the data flow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nl-NL" baseline="0" dirty="0" smtClean="0"/>
              <a:t>Row Count (for errors) in the Data Flow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nl-NL" baseline="0" dirty="0" smtClean="0"/>
              <a:t>Execute SQL Task in Control Flow to get Final Row Count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nl-NL" baseline="0" dirty="0" smtClean="0"/>
              <a:t>Execute SQL Task in Control Flow to update Audit row with rowcounters</a:t>
            </a:r>
            <a:endParaRPr lang="nl-NL" dirty="0" smtClean="0"/>
          </a:p>
          <a:p>
            <a:pPr marL="171450" indent="-171450">
              <a:buFont typeface="Arial" pitchFamily="34" charset="0"/>
              <a:buChar char="•"/>
            </a:pPr>
            <a:endParaRPr lang="nl-NL" dirty="0" smtClean="0"/>
          </a:p>
          <a:p>
            <a:pPr marL="171450" indent="-171450">
              <a:buFont typeface="Arial" pitchFamily="34" charset="0"/>
              <a:buChar char="•"/>
            </a:pPr>
            <a:endParaRPr lang="nl-NL" dirty="0" smtClean="0"/>
          </a:p>
          <a:p>
            <a:pPr marL="0" indent="0">
              <a:buFont typeface="Arial" pitchFamily="34" charset="0"/>
              <a:buNone/>
            </a:pPr>
            <a:endParaRPr lang="nl-NL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>
                <a:solidFill>
                  <a:prstClr val="black"/>
                </a:solidFill>
              </a:rPr>
              <a:pPr/>
              <a:t>15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6598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 short recap on the thinks we changed.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>
                <a:solidFill>
                  <a:prstClr val="black"/>
                </a:solidFill>
              </a:rPr>
              <a:pPr/>
              <a:t>16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84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You would typically use configurations to move packages from:</a:t>
            </a:r>
          </a:p>
          <a:p>
            <a:r>
              <a:rPr lang="nl-NL" dirty="0" smtClean="0"/>
              <a:t>Development</a:t>
            </a:r>
            <a:r>
              <a:rPr lang="nl-NL" baseline="0" dirty="0" smtClean="0"/>
              <a:t> – Q&amp;A – Production</a:t>
            </a:r>
          </a:p>
          <a:p>
            <a:r>
              <a:rPr lang="nl-NL" baseline="0" dirty="0" smtClean="0"/>
              <a:t>Without the need to change configurations (mostly)</a:t>
            </a:r>
          </a:p>
          <a:p>
            <a:r>
              <a:rPr lang="nl-NL" baseline="0" dirty="0" smtClean="0"/>
              <a:t>With biml you could just change the configurations (SB00 ..file) and create the packages for each environment.</a:t>
            </a:r>
          </a:p>
          <a:p>
            <a:endParaRPr lang="nl-NL" baseline="0" dirty="0" smtClean="0"/>
          </a:p>
          <a:p>
            <a:r>
              <a:rPr lang="nl-NL" baseline="0" dirty="0" smtClean="0"/>
              <a:t>In fact beeing able to recreate packages after you make changes to the biml file because of: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baseline="0" dirty="0" smtClean="0"/>
              <a:t>Changing requirments for your ETL framework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baseline="0" dirty="0" smtClean="0"/>
              <a:t>Changing to a new version of SQL (Denali)</a:t>
            </a:r>
          </a:p>
          <a:p>
            <a:r>
              <a:rPr lang="nl-NL" baseline="0" dirty="0" smtClean="0"/>
              <a:t>Is one of the advantages of using BIML</a:t>
            </a:r>
          </a:p>
          <a:p>
            <a:endParaRPr lang="nl-NL" baseline="0" dirty="0" smtClean="0"/>
          </a:p>
          <a:p>
            <a:r>
              <a:rPr lang="nl-NL" baseline="0" dirty="0" smtClean="0"/>
              <a:t>Logging error messages makes sense </a:t>
            </a:r>
          </a:p>
          <a:p>
            <a:r>
              <a:rPr lang="nl-NL" baseline="0" dirty="0" smtClean="0"/>
              <a:t>and the execution of tasks (when we get to more complicated packages)</a:t>
            </a:r>
          </a:p>
          <a:p>
            <a:r>
              <a:rPr lang="nl-NL" baseline="0" dirty="0" smtClean="0"/>
              <a:t>So how do we do that?...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96325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nl-NL" dirty="0" smtClean="0"/>
              <a:t>There are several ways you can use Configurations.</a:t>
            </a:r>
            <a:r>
              <a:rPr lang="nl-NL" baseline="0" dirty="0" smtClean="0"/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nl-NL" baseline="0" dirty="0" smtClean="0"/>
              <a:t>In this case we opted for an environment variable that defines the meta database </a:t>
            </a:r>
          </a:p>
          <a:p>
            <a:pPr marL="0" indent="0">
              <a:buFont typeface="Arial" pitchFamily="34" charset="0"/>
              <a:buNone/>
            </a:pPr>
            <a:r>
              <a:rPr lang="nl-NL" baseline="0" dirty="0" smtClean="0"/>
              <a:t>And there we defined the other connections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>
                <a:solidFill>
                  <a:prstClr val="black"/>
                </a:solidFill>
              </a:rPr>
              <a:pPr/>
              <a:t>18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6598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nl-NL" dirty="0" smtClean="0"/>
              <a:t>To log errors</a:t>
            </a:r>
            <a:r>
              <a:rPr lang="nl-NL" baseline="0" dirty="0" smtClean="0"/>
              <a:t> and tasks we are using the event handling features of SSIS.</a:t>
            </a:r>
          </a:p>
          <a:p>
            <a:pPr marL="0" indent="0">
              <a:buFont typeface="Arial" pitchFamily="34" charset="0"/>
              <a:buNone/>
            </a:pPr>
            <a:r>
              <a:rPr lang="nl-NL" baseline="0" dirty="0" smtClean="0"/>
              <a:t>For this purpose we created two tables and three stored procedures.</a:t>
            </a:r>
          </a:p>
          <a:p>
            <a:pPr marL="0" indent="0">
              <a:buFont typeface="Arial" pitchFamily="34" charset="0"/>
              <a:buNone/>
            </a:pPr>
            <a:r>
              <a:rPr lang="nl-NL" baseline="0" dirty="0" smtClean="0"/>
              <a:t>Since we also want to track the time for each task.</a:t>
            </a:r>
          </a:p>
          <a:p>
            <a:pPr marL="0" indent="0">
              <a:buFont typeface="Arial" pitchFamily="34" charset="0"/>
              <a:buNone/>
            </a:pPr>
            <a:r>
              <a:rPr lang="nl-NL" baseline="0" dirty="0" smtClean="0"/>
              <a:t>Therefore we need two events ..OnPreExecute and OnPostExecute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>
                <a:solidFill>
                  <a:prstClr val="black"/>
                </a:solidFill>
              </a:rPr>
              <a:pPr/>
              <a:t>19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659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>
                <a:solidFill>
                  <a:prstClr val="black"/>
                </a:solidFill>
              </a:rPr>
              <a:pPr/>
              <a:t>2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6598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>
                <a:solidFill>
                  <a:prstClr val="black"/>
                </a:solidFill>
              </a:rPr>
              <a:pPr/>
              <a:t>20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84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>
                <a:solidFill>
                  <a:prstClr val="black"/>
                </a:solidFill>
              </a:rPr>
              <a:pPr/>
              <a:t>21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6325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>
                <a:solidFill>
                  <a:prstClr val="black"/>
                </a:solidFill>
              </a:rPr>
              <a:pPr/>
              <a:t>22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6598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>
                <a:solidFill>
                  <a:prstClr val="black"/>
                </a:solidFill>
              </a:rPr>
              <a:pPr/>
              <a:t>23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6325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What’s wrong with the sql statements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>
                <a:solidFill>
                  <a:prstClr val="black"/>
                </a:solidFill>
              </a:rPr>
              <a:pPr/>
              <a:t>24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6598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>
                <a:solidFill>
                  <a:prstClr val="black"/>
                </a:solidFill>
              </a:rPr>
              <a:pPr/>
              <a:t>25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6598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>
                <a:solidFill>
                  <a:prstClr val="black"/>
                </a:solidFill>
              </a:rPr>
              <a:pPr/>
              <a:t>26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659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Biml is a way</a:t>
            </a:r>
            <a:r>
              <a:rPr lang="nl-NL" baseline="0" dirty="0" smtClean="0"/>
              <a:t> of describing your bi solution in a simple xml format.</a:t>
            </a:r>
          </a:p>
          <a:p>
            <a:r>
              <a:rPr lang="nl-NL" baseline="0" dirty="0" smtClean="0"/>
              <a:t>And next creating that Bi solution based on that xml.</a:t>
            </a:r>
          </a:p>
          <a:p>
            <a:r>
              <a:rPr lang="nl-NL" baseline="0" dirty="0" smtClean="0"/>
              <a:t>And as you will see in this session you can use it to automate the creation of your bi-solution.</a:t>
            </a:r>
          </a:p>
          <a:p>
            <a:endParaRPr lang="nl-NL" baseline="0" dirty="0" smtClean="0"/>
          </a:p>
          <a:p>
            <a:r>
              <a:rPr lang="nl-NL" baseline="0" dirty="0" smtClean="0"/>
              <a:t>Biml is an abbrevation of ...</a:t>
            </a:r>
          </a:p>
          <a:p>
            <a:r>
              <a:rPr lang="nl-NL" baseline="0" dirty="0" smtClean="0"/>
              <a:t>It’s invented by US company Varigence.</a:t>
            </a:r>
          </a:p>
          <a:p>
            <a:r>
              <a:rPr lang="nl-NL" baseline="0" dirty="0" smtClean="0"/>
              <a:t>And a large part of their product has been donated to bidshelper.</a:t>
            </a:r>
          </a:p>
          <a:p>
            <a:r>
              <a:rPr lang="nl-NL" baseline="0" dirty="0" smtClean="0"/>
              <a:t>(that is the creation of ssis packages based on biml)</a:t>
            </a:r>
          </a:p>
          <a:p>
            <a:r>
              <a:rPr lang="nl-NL" baseline="0" dirty="0" smtClean="0"/>
              <a:t>So that’s free!</a:t>
            </a:r>
          </a:p>
          <a:p>
            <a:r>
              <a:rPr lang="nl-NL" baseline="0" dirty="0" smtClean="0"/>
              <a:t>You can also us biml to describe your ssas solution. </a:t>
            </a:r>
          </a:p>
          <a:p>
            <a:r>
              <a:rPr lang="nl-NL" baseline="0" dirty="0" smtClean="0"/>
              <a:t>Dimensions, Hierarchies, Cubes etc..</a:t>
            </a:r>
          </a:p>
          <a:p>
            <a:r>
              <a:rPr lang="nl-NL" baseline="0" dirty="0" smtClean="0"/>
              <a:t>(if you want that you need to by their product.. Mist)</a:t>
            </a:r>
          </a:p>
          <a:p>
            <a:endParaRPr lang="nl-NL" baseline="0" smtClean="0"/>
          </a:p>
          <a:p>
            <a:r>
              <a:rPr lang="nl-NL" baseline="0" smtClean="0"/>
              <a:t>In a few weeks At Pass they have this action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880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In this session we are going to create an</a:t>
            </a:r>
            <a:r>
              <a:rPr lang="nl-NL" baseline="0" dirty="0" smtClean="0"/>
              <a:t> ssis solution in short increments (sprints)</a:t>
            </a:r>
          </a:p>
          <a:p>
            <a:r>
              <a:rPr lang="nl-NL" baseline="0" dirty="0" smtClean="0"/>
              <a:t>Adding functionality with every sprint. </a:t>
            </a:r>
          </a:p>
          <a:p>
            <a:r>
              <a:rPr lang="nl-NL" baseline="0" dirty="0" smtClean="0"/>
              <a:t>There will be a total of 8 sprints in which we will build our etl solution ...</a:t>
            </a:r>
          </a:p>
          <a:p>
            <a:r>
              <a:rPr lang="nl-NL" baseline="0" dirty="0" smtClean="0"/>
              <a:t>for a simple datawarehouse based upon the Northwind database.</a:t>
            </a:r>
          </a:p>
          <a:p>
            <a:endParaRPr lang="nl-NL" baseline="0" dirty="0" smtClean="0"/>
          </a:p>
          <a:p>
            <a:r>
              <a:rPr lang="nl-NL" baseline="0" dirty="0" smtClean="0"/>
              <a:t>As you can see we will use only 4 dimensions (Customer, Employee, Product and Time)</a:t>
            </a:r>
          </a:p>
          <a:p>
            <a:r>
              <a:rPr lang="nl-NL" baseline="0" dirty="0" smtClean="0"/>
              <a:t>And 1 factTable Order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2051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To complete this solution in time I hired a boss..</a:t>
            </a:r>
          </a:p>
          <a:p>
            <a:r>
              <a:rPr lang="nl-NL" dirty="0" smtClean="0"/>
              <a:t>He will help me by providing</a:t>
            </a:r>
            <a:r>
              <a:rPr lang="nl-NL" baseline="0" dirty="0" smtClean="0"/>
              <a:t> some feedback and steer me into the right direction.</a:t>
            </a:r>
          </a:p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3043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Let’s talk a bit about meta data ...</a:t>
            </a:r>
          </a:p>
          <a:p>
            <a:r>
              <a:rPr lang="nl-NL" dirty="0" smtClean="0"/>
              <a:t>It’s everywhere</a:t>
            </a:r>
            <a:r>
              <a:rPr lang="nl-NL" baseline="0" dirty="0" smtClean="0"/>
              <a:t> ... IN SQL Server:</a:t>
            </a:r>
          </a:p>
          <a:p>
            <a:r>
              <a:rPr lang="nl-NL" baseline="0" dirty="0" smtClean="0"/>
              <a:t>Sys views</a:t>
            </a:r>
            <a:endParaRPr lang="nl-NL" dirty="0" smtClean="0"/>
          </a:p>
          <a:p>
            <a:r>
              <a:rPr lang="nl-NL" dirty="0" smtClean="0"/>
              <a:t>SSIS stores</a:t>
            </a:r>
            <a:r>
              <a:rPr lang="nl-NL" baseline="0" dirty="0" smtClean="0"/>
              <a:t> the meta data</a:t>
            </a:r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938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In this session we are going to create a solution.</a:t>
            </a:r>
          </a:p>
          <a:p>
            <a:r>
              <a:rPr lang="nl-NL" dirty="0" smtClean="0"/>
              <a:t>We will build an ETL solution that uses meta</a:t>
            </a:r>
            <a:r>
              <a:rPr lang="nl-NL" baseline="0" dirty="0" smtClean="0"/>
              <a:t> data stored in some tables in the meta database.</a:t>
            </a:r>
          </a:p>
          <a:p>
            <a:r>
              <a:rPr lang="nl-NL" baseline="0" dirty="0" smtClean="0"/>
              <a:t>These will describe the source and targets in our solution.</a:t>
            </a:r>
          </a:p>
          <a:p>
            <a:r>
              <a:rPr lang="nl-NL" baseline="0" dirty="0" smtClean="0"/>
              <a:t>We will use biml to creat the ssis packages that transform the data from source to staging to the data warehouse.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9952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But first let’s create a simple package with</a:t>
            </a:r>
            <a:r>
              <a:rPr lang="nl-NL" baseline="0" dirty="0" smtClean="0"/>
              <a:t> a biml file.</a:t>
            </a:r>
            <a:endParaRPr lang="nl-NL" dirty="0" smtClean="0"/>
          </a:p>
          <a:p>
            <a:r>
              <a:rPr lang="nl-NL" dirty="0" smtClean="0"/>
              <a:t>This is an example of a simple biml file that defines an</a:t>
            </a:r>
            <a:r>
              <a:rPr lang="nl-NL" baseline="0" dirty="0" smtClean="0"/>
              <a:t> ssis package with one data flow.</a:t>
            </a:r>
          </a:p>
          <a:p>
            <a:r>
              <a:rPr lang="nl-NL" baseline="0" dirty="0" smtClean="0"/>
              <a:t>As you can see it has an understandable structure with (in this case) 2 main nodes:</a:t>
            </a:r>
          </a:p>
          <a:p>
            <a:r>
              <a:rPr lang="nl-NL" baseline="0" dirty="0" smtClean="0"/>
              <a:t>Connections with two OleDbConnection node</a:t>
            </a:r>
          </a:p>
          <a:p>
            <a:r>
              <a:rPr lang="nl-NL" baseline="0" dirty="0" smtClean="0"/>
              <a:t>Packages (you can define more packages in one biml file)</a:t>
            </a:r>
          </a:p>
          <a:p>
            <a:r>
              <a:rPr lang="nl-NL" baseline="0" dirty="0" smtClean="0"/>
              <a:t>With tree Package-Tasks-DataFlow-Transformations</a:t>
            </a:r>
          </a:p>
          <a:p>
            <a:r>
              <a:rPr lang="nl-NL" baseline="0" dirty="0" smtClean="0"/>
              <a:t>And two dataflow sources that describe the transfomation.</a:t>
            </a:r>
          </a:p>
          <a:p>
            <a:pPr marL="0" indent="0">
              <a:buFont typeface="Wingdings"/>
              <a:buNone/>
            </a:pPr>
            <a:r>
              <a:rPr lang="nl-NL" baseline="0" dirty="0" smtClean="0"/>
              <a:t>Type </a:t>
            </a:r>
            <a:r>
              <a:rPr lang="nl-NL" baseline="0" dirty="0" smtClean="0"/>
              <a:t>example...</a:t>
            </a:r>
          </a:p>
          <a:p>
            <a:pPr marL="0" indent="0">
              <a:buFont typeface="Wingdings"/>
              <a:buNone/>
            </a:pPr>
            <a:r>
              <a:rPr lang="nl-NL" baseline="0" dirty="0" smtClean="0"/>
              <a:t>So there is some meta data checking going..</a:t>
            </a:r>
          </a:p>
          <a:p>
            <a:pPr marL="0" indent="0">
              <a:buFont typeface="Wingdings"/>
              <a:buNone/>
            </a:pPr>
            <a:endParaRPr lang="nl-NL" baseline="0" dirty="0" smtClean="0"/>
          </a:p>
          <a:p>
            <a:pPr marL="0" indent="0">
              <a:buFont typeface="Wingdings"/>
              <a:buNone/>
            </a:pPr>
            <a:r>
              <a:rPr lang="nl-NL" baseline="0" dirty="0" smtClean="0"/>
              <a:t>So what are the advantages of using biml...</a:t>
            </a:r>
          </a:p>
          <a:p>
            <a:pPr marL="0" indent="0">
              <a:buFont typeface="Wingdings"/>
              <a:buNone/>
            </a:pPr>
            <a:r>
              <a:rPr lang="nl-NL" baseline="0" dirty="0" smtClean="0"/>
              <a:t>Isn’t it easier to just drop tasks and transformations on the </a:t>
            </a:r>
            <a:r>
              <a:rPr lang="nl-NL" baseline="0" dirty="0" smtClean="0"/>
              <a:t>ssis canvas </a:t>
            </a:r>
            <a:r>
              <a:rPr lang="nl-NL" baseline="0" dirty="0" smtClean="0"/>
              <a:t>... </a:t>
            </a:r>
          </a:p>
          <a:p>
            <a:pPr marL="0" indent="0">
              <a:buFont typeface="Wingdings"/>
              <a:buNone/>
            </a:pPr>
            <a:r>
              <a:rPr lang="nl-NL" baseline="0" dirty="0" smtClean="0"/>
              <a:t>Yes it is but the advantage lies in repeatability</a:t>
            </a:r>
          </a:p>
          <a:p>
            <a:pPr marL="0" indent="0">
              <a:buFont typeface="Wingdings"/>
              <a:buNone/>
            </a:pPr>
            <a:r>
              <a:rPr lang="nl-NL" baseline="0" dirty="0" smtClean="0"/>
              <a:t>Repeatability in the form of code snippets ... That you add  to your file  and</a:t>
            </a:r>
          </a:p>
          <a:p>
            <a:pPr marL="0" indent="0">
              <a:buFont typeface="Wingdings"/>
              <a:buNone/>
            </a:pPr>
            <a:r>
              <a:rPr lang="nl-NL" baseline="0" dirty="0" smtClean="0"/>
              <a:t>Repeatability by using biml script &gt;&gt;</a:t>
            </a:r>
          </a:p>
          <a:p>
            <a:pPr marL="0" indent="0">
              <a:buFont typeface="Wingdings"/>
              <a:buNone/>
            </a:pPr>
            <a:endParaRPr lang="nl-NL" baseline="0" dirty="0" smtClean="0"/>
          </a:p>
          <a:p>
            <a:pPr marL="0" indent="0">
              <a:buFont typeface="Wingdings"/>
              <a:buNone/>
            </a:pPr>
            <a:endParaRPr lang="nl-NL" baseline="0" dirty="0" smtClean="0"/>
          </a:p>
          <a:p>
            <a:pPr marL="0" indent="0">
              <a:buFont typeface="Wingdings"/>
              <a:buNone/>
            </a:pPr>
            <a:endParaRPr lang="nl-NL" baseline="0" dirty="0" smtClean="0"/>
          </a:p>
          <a:p>
            <a:pPr marL="0" indent="0">
              <a:buFont typeface="Wingdings"/>
              <a:buNone/>
            </a:pPr>
            <a:endParaRPr lang="nl-NL" baseline="0" dirty="0" smtClean="0"/>
          </a:p>
          <a:p>
            <a:pPr marL="0" indent="0">
              <a:buFont typeface="Wingdings"/>
              <a:buNone/>
            </a:pPr>
            <a:endParaRPr lang="nl-NL" baseline="0" dirty="0" smtClean="0"/>
          </a:p>
          <a:p>
            <a:pPr marL="0" indent="0">
              <a:buFont typeface="Wingdings"/>
              <a:buNone/>
            </a:pPr>
            <a:endParaRPr lang="nl-NL" baseline="0" dirty="0" smtClean="0"/>
          </a:p>
          <a:p>
            <a:pPr marL="0" indent="0">
              <a:buFont typeface="Wingdings"/>
              <a:buNone/>
            </a:pPr>
            <a:endParaRPr lang="nl-NL" baseline="0" dirty="0" smtClean="0"/>
          </a:p>
          <a:p>
            <a:endParaRPr lang="nl-NL" baseline="0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9843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Here you</a:t>
            </a:r>
            <a:r>
              <a:rPr lang="nl-NL" baseline="0" dirty="0" smtClean="0"/>
              <a:t> see the magic combining</a:t>
            </a:r>
            <a:endParaRPr lang="nl-NL" dirty="0" smtClean="0"/>
          </a:p>
          <a:p>
            <a:r>
              <a:rPr lang="nl-NL" dirty="0" smtClean="0"/>
              <a:t>Analogy with succesfull asp (html&amp;code: database driven websites)</a:t>
            </a:r>
          </a:p>
          <a:p>
            <a:r>
              <a:rPr lang="nl-NL" dirty="0" smtClean="0"/>
              <a:t>Start</a:t>
            </a:r>
            <a:r>
              <a:rPr lang="nl-NL" baseline="0" dirty="0" smtClean="0"/>
              <a:t> Code block with &lt;#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baseline="0" dirty="0" smtClean="0"/>
              <a:t>Less then symbol and a hash </a:t>
            </a:r>
          </a:p>
          <a:p>
            <a:r>
              <a:rPr lang="nl-NL" baseline="0" dirty="0" smtClean="0"/>
              <a:t>End with: #&gt;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nl-NL" baseline="0" dirty="0" smtClean="0"/>
              <a:t>A hash and a greater then symbol</a:t>
            </a:r>
          </a:p>
          <a:p>
            <a:endParaRPr lang="nl-NL" baseline="0" dirty="0" smtClean="0"/>
          </a:p>
          <a:p>
            <a:r>
              <a:rPr lang="nl-NL" baseline="0" dirty="0" smtClean="0"/>
              <a:t>\\ double back-slash  is escape sequence for a single back-slash</a:t>
            </a:r>
          </a:p>
          <a:p>
            <a:r>
              <a:rPr lang="nl-NL" baseline="0" dirty="0" smtClean="0"/>
              <a:t>{} curly brackets for the foreach loop</a:t>
            </a:r>
          </a:p>
          <a:p>
            <a:endParaRPr lang="nl-NL" baseline="0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61F1-C99A-4553-8096-B03B633F629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1083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5B0B-E6A1-4EDF-A283-72B3D408667D}" type="datetime1">
              <a:rPr lang="nl-NL" smtClean="0"/>
              <a:t>10-10-2011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a Meta Data Driven SSIS Solution with Biml</a:t>
            </a:r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1420DB-3CCF-48BB-903D-F3DCEA91FD44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CB76-1A4D-4114-85B7-87E5A2606DAC}" type="datetime1">
              <a:rPr lang="nl-NL" smtClean="0"/>
              <a:t>10-10-2011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a Meta Data Driven SSIS Solution with Biml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20DB-3CCF-48BB-903D-F3DCEA91FD44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77AD-8690-46E4-AFC9-D04255D30B3F}" type="datetime1">
              <a:rPr lang="nl-NL" smtClean="0"/>
              <a:t>10-10-2011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a Meta Data Driven SSIS Solution with Biml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20DB-3CCF-48BB-903D-F3DCEA91FD44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1B402-0232-4B3B-B052-296D23919E2A}" type="datetime1">
              <a:rPr lang="nl-NL" smtClean="0"/>
              <a:t>10-10-2011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a Meta Data Driven SSIS Solution with Biml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20DB-3CCF-48BB-903D-F3DCEA91FD44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4629-6ADF-41DA-A0D7-36D3A5B4D5E0}" type="datetime1">
              <a:rPr lang="nl-NL" smtClean="0"/>
              <a:t>10-10-2011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1420DB-3CCF-48BB-903D-F3DCEA91FD44}" type="slidenum">
              <a:rPr lang="nl-NL" smtClean="0"/>
              <a:t>‹#›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Creating a Meta Data Driven SSIS Solution with Biml</a:t>
            </a: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163B-1412-45DB-8DDF-59A0587FDC9E}" type="datetime1">
              <a:rPr lang="nl-NL" smtClean="0"/>
              <a:t>10-10-2011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a Meta Data Driven SSIS Solution with Biml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20DB-3CCF-48BB-903D-F3DCEA91FD44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5466-7FFA-4DFD-BB59-461CF9C7206E}" type="datetime1">
              <a:rPr lang="nl-NL" smtClean="0"/>
              <a:t>10-10-2011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a Meta Data Driven SSIS Solution with Biml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20DB-3CCF-48BB-903D-F3DCEA91FD44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68FB8-F075-4781-BE27-9D7C027B0175}" type="datetime1">
              <a:rPr lang="nl-NL" smtClean="0"/>
              <a:t>10-10-2011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a Meta Data Driven SSIS Solution with Biml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20DB-3CCF-48BB-903D-F3DCEA91FD44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9D515-D5D6-45DA-BB31-5DAA9D550436}" type="datetime1">
              <a:rPr lang="nl-NL" smtClean="0"/>
              <a:t>10-10-2011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a Meta Data Driven SSIS Solution with Biml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20DB-3CCF-48BB-903D-F3DCEA91FD44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96A3-431C-49CD-BD51-CFD5F0D1D62B}" type="datetime1">
              <a:rPr lang="nl-NL" smtClean="0"/>
              <a:t>10-10-2011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a Meta Data Driven SSIS Solution with Biml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20DB-3CCF-48BB-903D-F3DCEA91FD44}" type="slidenum">
              <a:rPr lang="nl-NL" smtClean="0"/>
              <a:t>‹#›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BA3BF-0EE6-4ECE-99E6-7E7B1EBB133A}" type="datetime1">
              <a:rPr lang="nl-NL" smtClean="0"/>
              <a:t>10-10-2011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a Meta Data Driven SSIS Solution with Biml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1420DB-3CCF-48BB-903D-F3DCEA91FD44}" type="slidenum">
              <a:rPr lang="nl-NL" smtClean="0"/>
              <a:t>‹#›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CEFD0BB-ED14-44A6-9E74-395B2675B0DA}" type="datetime1">
              <a:rPr lang="nl-NL" smtClean="0"/>
              <a:t>10-10-2011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Creating a Meta Data Driven SSIS Solution with Biml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21420DB-3CCF-48BB-903D-F3DCEA91FD44}" type="slidenum">
              <a:rPr lang="nl-NL" smtClean="0"/>
              <a:t>‹#›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in2bi.com/" TargetMode="External"/><Relationship Id="rId4" Type="http://schemas.openxmlformats.org/officeDocument/2006/relationships/hyperlink" Target="mailto:marco@in2bi.nl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2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in2bi.com/" TargetMode="External"/><Relationship Id="rId4" Type="http://schemas.openxmlformats.org/officeDocument/2006/relationships/hyperlink" Target="mailto:marco@in2bi.n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rigence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http://bidshelper.codeplex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Creating a Meta Data Driven SSIS Solution with </a:t>
            </a:r>
            <a:r>
              <a:rPr lang="nl-NL" sz="3200" dirty="0" smtClean="0"/>
              <a:t>Biml</a:t>
            </a:r>
            <a:endParaRPr lang="nl-NL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Marco Schreuder</a:t>
            </a:r>
            <a:endParaRPr lang="nl-NL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229200"/>
            <a:ext cx="99060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116042"/>
          </a:xfrm>
        </p:spPr>
        <p:txBody>
          <a:bodyPr/>
          <a:lstStyle/>
          <a:p>
            <a:r>
              <a:rPr lang="nl-NL" dirty="0" smtClean="0"/>
              <a:t>SB02 How it works</a:t>
            </a:r>
            <a:endParaRPr lang="nl-NL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561515"/>
              </p:ext>
            </p:extLst>
          </p:nvPr>
        </p:nvGraphicFramePr>
        <p:xfrm>
          <a:off x="457200" y="1268761"/>
          <a:ext cx="7620000" cy="4896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926308">
                <a:tc>
                  <a:txBody>
                    <a:bodyPr/>
                    <a:lstStyle/>
                    <a:p>
                      <a:r>
                        <a:rPr lang="nl-NL" dirty="0" smtClean="0"/>
                        <a:t>BIML SCRIPT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EXPAND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GENERATE</a:t>
                      </a:r>
                      <a:endParaRPr lang="nl-NL" dirty="0"/>
                    </a:p>
                  </a:txBody>
                  <a:tcPr/>
                </a:tc>
              </a:tr>
              <a:tr h="3970235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Creating a Meta Data Driven SSIS Solution with Biml</a:t>
            </a:r>
            <a:endParaRPr lang="nl-NL">
              <a:solidFill>
                <a:srgbClr val="00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276872"/>
            <a:ext cx="101306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320" y="6309320"/>
            <a:ext cx="990600" cy="390525"/>
          </a:xfrm>
          <a:prstGeom prst="rect">
            <a:avLst/>
          </a:prstGeom>
        </p:spPr>
      </p:pic>
      <p:sp>
        <p:nvSpPr>
          <p:cNvPr id="8" name="Flowchart: Document 7"/>
          <p:cNvSpPr/>
          <p:nvPr/>
        </p:nvSpPr>
        <p:spPr>
          <a:xfrm>
            <a:off x="827584" y="3356992"/>
            <a:ext cx="1224136" cy="50405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xml</a:t>
            </a:r>
            <a:endParaRPr lang="nl-NL" dirty="0"/>
          </a:p>
        </p:txBody>
      </p:sp>
      <p:sp>
        <p:nvSpPr>
          <p:cNvPr id="9" name="Flowchart: Document 8"/>
          <p:cNvSpPr/>
          <p:nvPr/>
        </p:nvSpPr>
        <p:spPr>
          <a:xfrm>
            <a:off x="3419872" y="3140968"/>
            <a:ext cx="1512168" cy="144016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xml</a:t>
            </a:r>
            <a:endParaRPr lang="nl-NL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051720" y="3501008"/>
            <a:ext cx="1296144" cy="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932040" y="3653408"/>
            <a:ext cx="1152128" cy="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78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88" y="2276872"/>
            <a:ext cx="1866900" cy="19431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a Meta Data Driven SSIS Solution with Biml</a:t>
            </a:r>
            <a:endParaRPr lang="nl-NL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320" y="6309320"/>
            <a:ext cx="990600" cy="390525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395536" y="620688"/>
            <a:ext cx="4536504" cy="864096"/>
          </a:xfrm>
          <a:prstGeom prst="wedgeEllipseCallout">
            <a:avLst>
              <a:gd name="adj1" fmla="val -32613"/>
              <a:gd name="adj2" fmla="val 144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GREAT!! ... But ...</a:t>
            </a:r>
            <a:endParaRPr lang="nl-NL" dirty="0"/>
          </a:p>
        </p:txBody>
      </p:sp>
      <p:sp>
        <p:nvSpPr>
          <p:cNvPr id="8" name="Oval Callout 7"/>
          <p:cNvSpPr/>
          <p:nvPr/>
        </p:nvSpPr>
        <p:spPr>
          <a:xfrm>
            <a:off x="3131840" y="1556792"/>
            <a:ext cx="4968552" cy="1368152"/>
          </a:xfrm>
          <a:prstGeom prst="wedgeEllipseCallout">
            <a:avLst>
              <a:gd name="adj1" fmla="val -58631"/>
              <a:gd name="adj2" fmla="val 745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nl-NL" dirty="0" smtClean="0"/>
              <a:t>Shouldn’t you TRUNCATE the destination ...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/>
              <a:t>And what if bulk inserts fails?</a:t>
            </a:r>
            <a:endParaRPr lang="nl-NL" dirty="0"/>
          </a:p>
        </p:txBody>
      </p:sp>
      <p:sp>
        <p:nvSpPr>
          <p:cNvPr id="9" name="Oval Callout 8"/>
          <p:cNvSpPr/>
          <p:nvPr/>
        </p:nvSpPr>
        <p:spPr>
          <a:xfrm>
            <a:off x="3526372" y="3645024"/>
            <a:ext cx="4536504" cy="1152128"/>
          </a:xfrm>
          <a:prstGeom prst="wedgeEllipseCallout">
            <a:avLst>
              <a:gd name="adj1" fmla="val -67428"/>
              <a:gd name="adj2" fmla="val -39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You better take a MODULAR approach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906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/>
          <a:lstStyle/>
          <a:p>
            <a:r>
              <a:rPr lang="nl-NL" dirty="0" smtClean="0"/>
              <a:t>SB03 Modular Packages</a:t>
            </a:r>
            <a:endParaRPr lang="nl-NL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81328"/>
            <a:ext cx="990600" cy="3905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a Meta Data Driven SSIS Solution with Biml</a:t>
            </a:r>
            <a:endParaRPr lang="nl-NL"/>
          </a:p>
        </p:txBody>
      </p:sp>
      <p:sp>
        <p:nvSpPr>
          <p:cNvPr id="6" name="TextBox 5"/>
          <p:cNvSpPr txBox="1"/>
          <p:nvPr/>
        </p:nvSpPr>
        <p:spPr>
          <a:xfrm>
            <a:off x="638319" y="1988840"/>
            <a:ext cx="184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Control Flow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19" y="2492896"/>
            <a:ext cx="1363663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612" y="2492896"/>
            <a:ext cx="3406775" cy="288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68612" y="198884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Data Flow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157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SB03 What CHanged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71450" lvl="0" indent="-171450">
              <a:buFontTx/>
              <a:buChar char="-"/>
            </a:pPr>
            <a:r>
              <a:rPr lang="nl-NL" dirty="0"/>
              <a:t>&lt;#@ include file="SB00_Connections.biml" #&gt;</a:t>
            </a:r>
            <a:br>
              <a:rPr lang="nl-NL" dirty="0"/>
            </a:br>
            <a:r>
              <a:rPr lang="nl-NL" dirty="0"/>
              <a:t>that Is used to import another biml file (or part) to optimise reuse</a:t>
            </a:r>
          </a:p>
          <a:p>
            <a:pPr marL="171450" lvl="0" indent="-171450">
              <a:buFontTx/>
              <a:buChar char="-"/>
            </a:pPr>
            <a:r>
              <a:rPr lang="nl-NL" dirty="0"/>
              <a:t>We changes the start and end position of the for each loop </a:t>
            </a:r>
            <a:br>
              <a:rPr lang="nl-NL" dirty="0"/>
            </a:br>
            <a:r>
              <a:rPr lang="nl-NL" dirty="0"/>
              <a:t>Making it possible to create more than one file</a:t>
            </a:r>
          </a:p>
          <a:p>
            <a:pPr marL="171450" lvl="0" indent="-171450">
              <a:buFontTx/>
              <a:buChar char="-"/>
            </a:pPr>
            <a:r>
              <a:rPr lang="nl-NL" dirty="0"/>
              <a:t>Next we added a condition to check if we should truncate the destination file</a:t>
            </a:r>
            <a:br>
              <a:rPr lang="nl-NL" dirty="0"/>
            </a:br>
            <a:r>
              <a:rPr lang="nl-NL" dirty="0"/>
              <a:t>a setting in the meta data table</a:t>
            </a:r>
          </a:p>
          <a:p>
            <a:pPr marL="171450" lvl="0" indent="-171450">
              <a:buFontTx/>
              <a:buChar char="-"/>
            </a:pPr>
            <a:r>
              <a:rPr lang="nl-NL" dirty="0"/>
              <a:t>We added two extra destinations to the data flow and used the error path as input path</a:t>
            </a:r>
            <a:br>
              <a:rPr lang="nl-NL" dirty="0"/>
            </a:br>
            <a:r>
              <a:rPr lang="nl-NL" dirty="0"/>
              <a:t>(explain: default = name.output but there are others like name.error and later we’ll see some more)</a:t>
            </a:r>
          </a:p>
          <a:p>
            <a:pPr marL="171450" lvl="0" indent="-171450">
              <a:buFontTx/>
              <a:buChar char="-"/>
            </a:pPr>
            <a:r>
              <a:rPr lang="nl-NL" dirty="0"/>
              <a:t>Of course we have to define errorhandling in the destination components</a:t>
            </a:r>
            <a:br>
              <a:rPr lang="nl-NL" dirty="0"/>
            </a:br>
            <a:r>
              <a:rPr lang="en-US" dirty="0"/>
              <a:t>&lt;</a:t>
            </a:r>
            <a:r>
              <a:rPr lang="en-US" dirty="0" err="1"/>
              <a:t>ErrorHandling</a:t>
            </a:r>
            <a:r>
              <a:rPr lang="en-US" dirty="0"/>
              <a:t> </a:t>
            </a:r>
            <a:r>
              <a:rPr lang="en-US" dirty="0" err="1"/>
              <a:t>ErrorRowDisposition</a:t>
            </a:r>
            <a:r>
              <a:rPr lang="en-US" dirty="0"/>
              <a:t>="</a:t>
            </a:r>
            <a:r>
              <a:rPr lang="en-US" dirty="0" err="1"/>
              <a:t>RedirectRow</a:t>
            </a:r>
            <a:r>
              <a:rPr lang="en-US" dirty="0"/>
              <a:t>" </a:t>
            </a:r>
            <a:r>
              <a:rPr lang="en-US" dirty="0" err="1"/>
              <a:t>TruncationRowDisposition</a:t>
            </a:r>
            <a:r>
              <a:rPr lang="en-US" dirty="0"/>
              <a:t>="</a:t>
            </a:r>
            <a:r>
              <a:rPr lang="en-US" dirty="0" err="1"/>
              <a:t>RedirectRow</a:t>
            </a:r>
            <a:r>
              <a:rPr lang="en-US" dirty="0"/>
              <a:t>" /&gt;</a:t>
            </a:r>
            <a:endParaRPr lang="nl-NL" dirty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Creating a Meta Data Driven SSIS Solution with Biml</a:t>
            </a:r>
            <a:endParaRPr lang="nl-NL">
              <a:solidFill>
                <a:srgbClr val="000000"/>
              </a:solidFill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09320"/>
            <a:ext cx="99060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9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88" y="2276872"/>
            <a:ext cx="1866900" cy="19431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a Meta Data Driven SSIS Solution with Biml</a:t>
            </a:r>
            <a:endParaRPr lang="nl-NL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320" y="6309320"/>
            <a:ext cx="990600" cy="390525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395536" y="620688"/>
            <a:ext cx="4536504" cy="864096"/>
          </a:xfrm>
          <a:prstGeom prst="wedgeEllipseCallout">
            <a:avLst>
              <a:gd name="adj1" fmla="val -32613"/>
              <a:gd name="adj2" fmla="val 144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WOW!! ... But ...</a:t>
            </a:r>
            <a:endParaRPr lang="nl-NL" dirty="0"/>
          </a:p>
        </p:txBody>
      </p:sp>
      <p:sp>
        <p:nvSpPr>
          <p:cNvPr id="8" name="Oval Callout 7"/>
          <p:cNvSpPr/>
          <p:nvPr/>
        </p:nvSpPr>
        <p:spPr>
          <a:xfrm>
            <a:off x="3131840" y="2240868"/>
            <a:ext cx="4968552" cy="2772308"/>
          </a:xfrm>
          <a:prstGeom prst="wedgeEllipseCallout">
            <a:avLst>
              <a:gd name="adj1" fmla="val -60543"/>
              <a:gd name="adj2" fmla="val -222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 smtClean="0"/>
              <a:t>Shouldn’t we do some </a:t>
            </a:r>
            <a:r>
              <a:rPr lang="nl-NL" u="sng" dirty="0" smtClean="0"/>
              <a:t>logging</a:t>
            </a:r>
            <a:r>
              <a:rPr lang="nl-NL" dirty="0" smtClean="0"/>
              <a:t> and execution </a:t>
            </a:r>
            <a:r>
              <a:rPr lang="nl-NL" u="sng" dirty="0" smtClean="0"/>
              <a:t>lineage</a:t>
            </a:r>
            <a:r>
              <a:rPr lang="nl-NL" dirty="0" smtClean="0"/>
              <a:t>? </a:t>
            </a:r>
          </a:p>
          <a:p>
            <a:r>
              <a:rPr lang="nl-NL" dirty="0" smtClean="0"/>
              <a:t>Please log: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# rows in destination before and after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# rows inserted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# errorrows (in errorfile)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Start- and EndDate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389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/>
          <a:lstStyle/>
          <a:p>
            <a:r>
              <a:rPr lang="nl-NL" dirty="0" smtClean="0"/>
              <a:t>SB04 Packages with Logging</a:t>
            </a:r>
            <a:endParaRPr lang="nl-NL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81328"/>
            <a:ext cx="990600" cy="3905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Creating a Meta Data Driven SSIS Solution with Biml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744" y="1691082"/>
            <a:ext cx="1845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000000"/>
                </a:solidFill>
              </a:rPr>
              <a:t>Control Flow</a:t>
            </a:r>
            <a:endParaRPr lang="nl-NL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51351" y="1691082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0000"/>
                </a:solidFill>
              </a:rPr>
              <a:t>Data Flow</a:t>
            </a:r>
            <a:endParaRPr lang="nl-NL" dirty="0">
              <a:solidFill>
                <a:srgbClr val="000000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693219" y="3971675"/>
            <a:ext cx="758132" cy="17740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351" y="2060414"/>
            <a:ext cx="2780017" cy="3822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72" y="2082486"/>
            <a:ext cx="2024047" cy="331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65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SB04 Logging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1450" lvl="0" indent="-171450">
              <a:buFontTx/>
              <a:buChar char="-"/>
            </a:pPr>
            <a:r>
              <a:rPr lang="nl-NL" dirty="0" smtClean="0"/>
              <a:t>SQL: Audit Table</a:t>
            </a:r>
          </a:p>
          <a:p>
            <a:pPr marL="171450" lvl="0" indent="-171450">
              <a:buFontTx/>
              <a:buChar char="-"/>
            </a:pPr>
            <a:r>
              <a:rPr lang="nl-NL" dirty="0" smtClean="0"/>
              <a:t>SQL: 2 Stored Procedures</a:t>
            </a:r>
          </a:p>
          <a:p>
            <a:pPr marL="628650" lvl="1" indent="-171450">
              <a:buFontTx/>
              <a:buChar char="-"/>
            </a:pPr>
            <a:r>
              <a:rPr lang="nl-NL" dirty="0" smtClean="0"/>
              <a:t>uspNewAuditRow</a:t>
            </a:r>
          </a:p>
          <a:p>
            <a:pPr marL="628650" lvl="1" indent="-171450">
              <a:buFontTx/>
              <a:buChar char="-"/>
            </a:pPr>
            <a:r>
              <a:rPr lang="nl-NL" dirty="0" smtClean="0"/>
              <a:t>uspupdateAuditRow</a:t>
            </a:r>
          </a:p>
          <a:p>
            <a:pPr marL="171450" indent="-171450">
              <a:buFontTx/>
              <a:buChar char="-"/>
            </a:pPr>
            <a:r>
              <a:rPr lang="nl-NL" dirty="0" smtClean="0"/>
              <a:t>BIML: Add Variables</a:t>
            </a:r>
          </a:p>
          <a:p>
            <a:pPr marL="171450" indent="-171450">
              <a:buFontTx/>
              <a:buChar char="-"/>
            </a:pPr>
            <a:r>
              <a:rPr lang="nl-NL" dirty="0" smtClean="0"/>
              <a:t>BIML: 2 Execute SQL Tasks (start and end)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Counters: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BIML: 2 Execute SQL Tasks (getting #rows)</a:t>
            </a:r>
          </a:p>
          <a:p>
            <a:pPr marL="342900" indent="-342900">
              <a:buFontTx/>
              <a:buChar char="-"/>
            </a:pPr>
            <a:r>
              <a:rPr lang="nl-NL" dirty="0" smtClean="0"/>
              <a:t>BIML: 2 Row Count components in dataflow</a:t>
            </a:r>
          </a:p>
          <a:p>
            <a:pPr marL="171450" indent="-171450">
              <a:buFontTx/>
              <a:buChar char="-"/>
            </a:pPr>
            <a:endParaRPr lang="nl-NL" dirty="0" smtClean="0"/>
          </a:p>
          <a:p>
            <a:pPr marL="171450" lvl="0" indent="-171450">
              <a:buFontTx/>
              <a:buChar char="-"/>
            </a:pPr>
            <a:endParaRPr lang="nl-NL" dirty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Creating a Meta Data Driven SSIS Solution with Biml</a:t>
            </a:r>
            <a:endParaRPr lang="nl-NL">
              <a:solidFill>
                <a:srgbClr val="000000"/>
              </a:solidFill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09320"/>
            <a:ext cx="99060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0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88" y="2276872"/>
            <a:ext cx="1866900" cy="19431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a Meta Data Driven SSIS Solution with Biml</a:t>
            </a:r>
            <a:endParaRPr lang="nl-NL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320" y="6309320"/>
            <a:ext cx="990600" cy="390525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395536" y="620688"/>
            <a:ext cx="4536504" cy="864096"/>
          </a:xfrm>
          <a:prstGeom prst="wedgeEllipseCallout">
            <a:avLst>
              <a:gd name="adj1" fmla="val -32613"/>
              <a:gd name="adj2" fmla="val 144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Almost there ...</a:t>
            </a:r>
            <a:endParaRPr lang="nl-NL" dirty="0"/>
          </a:p>
        </p:txBody>
      </p:sp>
      <p:sp>
        <p:nvSpPr>
          <p:cNvPr id="8" name="Oval Callout 7"/>
          <p:cNvSpPr/>
          <p:nvPr/>
        </p:nvSpPr>
        <p:spPr>
          <a:xfrm>
            <a:off x="3131840" y="2240868"/>
            <a:ext cx="4968552" cy="2772308"/>
          </a:xfrm>
          <a:prstGeom prst="wedgeEllipseCallout">
            <a:avLst>
              <a:gd name="adj1" fmla="val -60543"/>
              <a:gd name="adj2" fmla="val -222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 smtClean="0"/>
              <a:t>Let’s discuss: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Configurations </a:t>
            </a: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Logging error messages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Logging execution of tasks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r>
              <a:rPr lang="nl-NL" dirty="0" smtClean="0"/>
              <a:t>Should they be included in our ETL framework?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665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/>
          <a:lstStyle/>
          <a:p>
            <a:r>
              <a:rPr lang="nl-NL" dirty="0" smtClean="0"/>
              <a:t>SB05 Configurations</a:t>
            </a:r>
            <a:endParaRPr lang="nl-NL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81328"/>
            <a:ext cx="990600" cy="3905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Creating a Meta Data Driven SSIS Solution with Biml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744" y="1691082"/>
            <a:ext cx="77886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&lt;PackageConfigurations&gt;</a:t>
            </a:r>
          </a:p>
          <a:p>
            <a:r>
              <a:rPr lang="nl-NL" sz="1200" dirty="0" smtClean="0"/>
              <a:t>	</a:t>
            </a:r>
            <a:r>
              <a:rPr lang="nl-NL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&lt;PackageConfiguration </a:t>
            </a:r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Name="META" &gt;</a:t>
            </a:r>
          </a:p>
          <a:p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nl-NL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nl-NL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</a:t>
            </a:r>
            <a:r>
              <a:rPr lang="nl-NL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EnvironmentVariableInput </a:t>
            </a:r>
            <a:r>
              <a:rPr lang="nl-NL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EnvironmentVariable</a:t>
            </a:r>
            <a:r>
              <a:rPr lang="nl-NL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="</a:t>
            </a:r>
            <a:r>
              <a:rPr lang="nl-NL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Northwind_Config“ /&gt;</a:t>
            </a:r>
          </a:p>
          <a:p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&lt;ConfigurationValues&gt;</a:t>
            </a:r>
          </a:p>
          <a:p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  <a:r>
              <a:rPr lang="nl-NL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&lt;</a:t>
            </a:r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ConfigurationValue </a:t>
            </a:r>
            <a:r>
              <a:rPr lang="nl-NL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nl-NL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nl-NL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DataType=“String" </a:t>
            </a:r>
          </a:p>
          <a:p>
            <a:r>
              <a:rPr lang="nl-NL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PropertyPath</a:t>
            </a:r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="\Package.Connections[META].Properties[ConnectionString]" </a:t>
            </a:r>
          </a:p>
          <a:p>
            <a:r>
              <a:rPr lang="nl-NL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="META" </a:t>
            </a:r>
          </a:p>
          <a:p>
            <a:r>
              <a:rPr lang="nl-NL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Value</a:t>
            </a:r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="Data Source=.;Initial </a:t>
            </a:r>
            <a:r>
              <a:rPr lang="nl-NL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Catalog=MyDwh_meta;Provider=SQLNCLI10.1;Integrated </a:t>
            </a:r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Security=SSPI;"&gt;</a:t>
            </a:r>
          </a:p>
          <a:p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  <a:r>
              <a:rPr lang="nl-NL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&lt;/</a:t>
            </a:r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ConfigurationValue&gt;</a:t>
            </a:r>
          </a:p>
          <a:p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  <a:r>
              <a:rPr lang="nl-NL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</a:t>
            </a:r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ConfigurationValues&gt;</a:t>
            </a:r>
          </a:p>
          <a:p>
            <a:r>
              <a:rPr lang="nl-NL" sz="1200" dirty="0"/>
              <a:t>	</a:t>
            </a:r>
            <a:r>
              <a:rPr lang="nl-NL" sz="1200" dirty="0" smtClean="0"/>
              <a:t>&lt;/</a:t>
            </a:r>
            <a:r>
              <a:rPr lang="nl-NL" sz="1200" dirty="0"/>
              <a:t>PackageConfiguration&gt;</a:t>
            </a:r>
          </a:p>
          <a:p>
            <a:r>
              <a:rPr lang="en-US" sz="1200" dirty="0"/>
              <a:t>	</a:t>
            </a:r>
            <a:r>
              <a:rPr lang="en-US" sz="1200" dirty="0" smtClean="0"/>
              <a:t>&lt;</a:t>
            </a:r>
            <a:r>
              <a:rPr lang="en-US" sz="1200" dirty="0" err="1"/>
              <a:t>PackageConfiguration</a:t>
            </a:r>
            <a:r>
              <a:rPr lang="en-US" sz="1200" dirty="0"/>
              <a:t> Name="</a:t>
            </a:r>
            <a:r>
              <a:rPr lang="en-US" sz="1200" b="1" dirty="0"/>
              <a:t>&lt;#</a:t>
            </a:r>
            <a:r>
              <a:rPr lang="en-US" sz="1200" dirty="0"/>
              <a:t>=</a:t>
            </a:r>
            <a:r>
              <a:rPr lang="en-US" sz="1200" dirty="0" err="1"/>
              <a:t>pkg</a:t>
            </a:r>
            <a:r>
              <a:rPr lang="en-US" sz="1200" dirty="0"/>
              <a:t>["</a:t>
            </a:r>
            <a:r>
              <a:rPr lang="en-US" sz="1200" dirty="0" err="1"/>
              <a:t>SourceConnection</a:t>
            </a:r>
            <a:r>
              <a:rPr lang="en-US" sz="1200" dirty="0"/>
              <a:t>"]</a:t>
            </a:r>
            <a:r>
              <a:rPr lang="en-US" sz="1200" b="1" dirty="0"/>
              <a:t>#&gt;</a:t>
            </a:r>
            <a:r>
              <a:rPr lang="en-US" sz="1200" dirty="0"/>
              <a:t>" </a:t>
            </a:r>
            <a:r>
              <a:rPr lang="en-US" sz="1200" dirty="0" err="1"/>
              <a:t>ConnectionName</a:t>
            </a:r>
            <a:r>
              <a:rPr lang="en-US" sz="1200" dirty="0"/>
              <a:t>="META"&gt;</a:t>
            </a:r>
          </a:p>
          <a:p>
            <a:r>
              <a:rPr lang="nl-NL" sz="1200" dirty="0"/>
              <a:t>	</a:t>
            </a:r>
            <a:r>
              <a:rPr lang="nl-NL" sz="1200" dirty="0" smtClean="0"/>
              <a:t>	&lt;</a:t>
            </a:r>
            <a:r>
              <a:rPr lang="nl-NL" sz="1200" dirty="0"/>
              <a:t>ExternalTableInput Table="[dbo].[SsisConfiguration]" /&gt;</a:t>
            </a:r>
          </a:p>
          <a:p>
            <a:r>
              <a:rPr lang="nl-NL" sz="1200" dirty="0"/>
              <a:t>	</a:t>
            </a:r>
            <a:r>
              <a:rPr lang="nl-NL" sz="1200" dirty="0" smtClean="0"/>
              <a:t>&lt;/</a:t>
            </a:r>
            <a:r>
              <a:rPr lang="nl-NL" sz="1200" dirty="0"/>
              <a:t>PackageConfiguration&gt;</a:t>
            </a:r>
          </a:p>
          <a:p>
            <a:r>
              <a:rPr lang="en-US" sz="1200" dirty="0"/>
              <a:t>	</a:t>
            </a:r>
            <a:r>
              <a:rPr lang="en-US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&lt;#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pkg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["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SourceConnection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"].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ToString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()!=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pkg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["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DestinationConnection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"].</a:t>
            </a:r>
            <a:r>
              <a:rPr lang="en-US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ToString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()) </a:t>
            </a: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{#&gt;</a:t>
            </a:r>
          </a:p>
          <a:p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nl-NL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</a:t>
            </a:r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PackageConfiguration Name="&lt;#=pkg["DestinationConnection"]#&gt;" ConnectionName="META"&gt;</a:t>
            </a:r>
          </a:p>
          <a:p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  <a:r>
              <a:rPr lang="nl-NL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</a:t>
            </a:r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ExternalTableInput Table="[dbo].[SsisConfiguration]" /&gt;</a:t>
            </a:r>
          </a:p>
          <a:p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nl-NL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&lt;/</a:t>
            </a:r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PackageConfiguration&gt;</a:t>
            </a:r>
          </a:p>
          <a:p>
            <a:r>
              <a:rPr lang="nl-NL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nl-NL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&lt;#}#&gt;</a:t>
            </a:r>
            <a:endParaRPr lang="nl-NL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1200" dirty="0" smtClean="0"/>
              <a:t>&lt;/</a:t>
            </a:r>
            <a:r>
              <a:rPr lang="nl-NL" sz="1200" dirty="0"/>
              <a:t>PackageConfigurations&gt;</a:t>
            </a:r>
            <a:endParaRPr lang="nl-NL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6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/>
          <a:lstStyle/>
          <a:p>
            <a:r>
              <a:rPr lang="nl-NL" dirty="0" smtClean="0"/>
              <a:t>SB05 Logging errors / TASK</a:t>
            </a:r>
            <a:endParaRPr lang="nl-NL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81328"/>
            <a:ext cx="990600" cy="3905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Creating a Meta Data Driven SSIS Solution with Biml</a:t>
            </a:r>
            <a:endParaRPr lang="nl-NL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701135"/>
              </p:ext>
            </p:extLst>
          </p:nvPr>
        </p:nvGraphicFramePr>
        <p:xfrm>
          <a:off x="467544" y="1700808"/>
          <a:ext cx="8136905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5424"/>
                <a:gridCol w="2894860"/>
                <a:gridCol w="2816621"/>
              </a:tblGrid>
              <a:tr h="181171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Errors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Task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b="1" dirty="0" smtClean="0"/>
                    </a:p>
                    <a:p>
                      <a:r>
                        <a:rPr lang="nl-NL" b="1" dirty="0" smtClean="0"/>
                        <a:t>Events: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OnError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800" dirty="0" smtClean="0"/>
                    </a:p>
                    <a:p>
                      <a:r>
                        <a:rPr lang="nl-NL" sz="1800" dirty="0" smtClean="0"/>
                        <a:t>OnPreExecute</a:t>
                      </a:r>
                    </a:p>
                    <a:p>
                      <a:r>
                        <a:rPr lang="nl-NL" sz="1800" dirty="0" smtClean="0"/>
                        <a:t>OnPostExecute</a:t>
                      </a:r>
                    </a:p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b="1" dirty="0" smtClean="0"/>
                    </a:p>
                    <a:p>
                      <a:r>
                        <a:rPr lang="nl-NL" b="1" dirty="0" smtClean="0"/>
                        <a:t>Table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SsisErrorLog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SsisTaskLog</a:t>
                      </a:r>
                    </a:p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b="1" dirty="0" smtClean="0"/>
                    </a:p>
                    <a:p>
                      <a:r>
                        <a:rPr lang="nl-NL" b="1" dirty="0" smtClean="0"/>
                        <a:t>Stored Procedures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uspNewErrorLogRow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uspNewTaskLogRow</a:t>
                      </a:r>
                    </a:p>
                    <a:p>
                      <a:r>
                        <a:rPr lang="nl-NL" dirty="0" smtClean="0"/>
                        <a:t>uspUpdateTaskLogRow</a:t>
                      </a:r>
                    </a:p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6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/>
          <a:lstStyle/>
          <a:p>
            <a:r>
              <a:rPr lang="nl-NL" dirty="0" smtClean="0"/>
              <a:t>Who I am</a:t>
            </a:r>
            <a:endParaRPr lang="nl-NL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81328"/>
            <a:ext cx="990600" cy="3905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Creating a Meta Data Driven SSIS Solution with Biml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916832"/>
            <a:ext cx="76200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400" dirty="0" smtClean="0">
                <a:solidFill>
                  <a:srgbClr val="000000"/>
                </a:solidFill>
              </a:rPr>
              <a:t>Name:			Marco Schreuder</a:t>
            </a:r>
          </a:p>
          <a:p>
            <a:r>
              <a:rPr lang="nl-NL" sz="2400" dirty="0" smtClean="0">
                <a:solidFill>
                  <a:srgbClr val="000000"/>
                </a:solidFill>
              </a:rPr>
              <a:t>Nationality:		Dutch</a:t>
            </a:r>
          </a:p>
          <a:p>
            <a:r>
              <a:rPr lang="nl-NL" sz="2400" dirty="0" smtClean="0">
                <a:solidFill>
                  <a:srgbClr val="000000"/>
                </a:solidFill>
              </a:rPr>
              <a:t>Company:		in2bi</a:t>
            </a:r>
          </a:p>
          <a:p>
            <a:pPr marL="3314700" lvl="6" indent="-342900"/>
            <a:r>
              <a:rPr lang="nl-NL" sz="2000" dirty="0" smtClean="0">
                <a:solidFill>
                  <a:srgbClr val="000000"/>
                </a:solidFill>
              </a:rPr>
              <a:t>Datawarehousing sql server</a:t>
            </a:r>
          </a:p>
          <a:p>
            <a:pPr marL="3314700" lvl="6" indent="-342900"/>
            <a:r>
              <a:rPr lang="nl-NL" sz="2000" dirty="0" smtClean="0">
                <a:solidFill>
                  <a:srgbClr val="000000"/>
                </a:solidFill>
              </a:rPr>
              <a:t>SSIS</a:t>
            </a:r>
          </a:p>
          <a:p>
            <a:pPr marL="3314700" lvl="6" indent="-342900"/>
            <a:r>
              <a:rPr lang="nl-NL" sz="2000" dirty="0" smtClean="0">
                <a:solidFill>
                  <a:srgbClr val="000000"/>
                </a:solidFill>
              </a:rPr>
              <a:t>SSAS</a:t>
            </a:r>
          </a:p>
          <a:p>
            <a:pPr marL="3314700" lvl="6" indent="-342900"/>
            <a:r>
              <a:rPr lang="nl-NL" sz="2000" dirty="0" smtClean="0">
                <a:solidFill>
                  <a:srgbClr val="000000"/>
                </a:solidFill>
              </a:rPr>
              <a:t>SSRS (limit)</a:t>
            </a:r>
          </a:p>
          <a:p>
            <a:endParaRPr lang="nl-NL" sz="2400" dirty="0" smtClean="0">
              <a:solidFill>
                <a:srgbClr val="000000"/>
              </a:solidFill>
            </a:endParaRPr>
          </a:p>
          <a:p>
            <a:r>
              <a:rPr lang="nl-NL" sz="2400" dirty="0" smtClean="0">
                <a:solidFill>
                  <a:srgbClr val="000000"/>
                </a:solidFill>
              </a:rPr>
              <a:t>Tweet:	 		</a:t>
            </a:r>
            <a:r>
              <a:rPr lang="nl-NL" sz="2400" u="sng" dirty="0" smtClean="0">
                <a:solidFill>
                  <a:srgbClr val="F5C201">
                    <a:lumMod val="75000"/>
                  </a:srgbClr>
                </a:solidFill>
              </a:rPr>
              <a:t>@in2bi</a:t>
            </a:r>
          </a:p>
          <a:p>
            <a:r>
              <a:rPr lang="nl-NL" sz="2400" dirty="0" smtClean="0">
                <a:solidFill>
                  <a:srgbClr val="000000"/>
                </a:solidFill>
              </a:rPr>
              <a:t>Mail: 			</a:t>
            </a:r>
            <a:r>
              <a:rPr lang="nl-NL" sz="2400" dirty="0" smtClean="0">
                <a:solidFill>
                  <a:srgbClr val="526DB0">
                    <a:lumMod val="75000"/>
                  </a:srgbClr>
                </a:solidFill>
                <a:hlinkClick r:id="rId4"/>
              </a:rPr>
              <a:t>marco@in2bi.nl</a:t>
            </a:r>
            <a:endParaRPr lang="nl-NL" sz="2400" dirty="0" smtClean="0">
              <a:solidFill>
                <a:srgbClr val="526DB0">
                  <a:lumMod val="75000"/>
                </a:srgbClr>
              </a:solidFill>
            </a:endParaRPr>
          </a:p>
          <a:p>
            <a:r>
              <a:rPr lang="nl-NL" sz="2400" dirty="0" smtClean="0">
                <a:solidFill>
                  <a:srgbClr val="000000"/>
                </a:solidFill>
              </a:rPr>
              <a:t>Comment: 		</a:t>
            </a:r>
            <a:r>
              <a:rPr lang="nl-NL" sz="2400" dirty="0" smtClean="0">
                <a:solidFill>
                  <a:srgbClr val="000000"/>
                </a:solidFill>
                <a:hlinkClick r:id="rId5"/>
              </a:rPr>
              <a:t>http://blog.in2bi.com</a:t>
            </a:r>
            <a:endParaRPr lang="nl-NL" sz="2400" dirty="0" smtClean="0">
              <a:solidFill>
                <a:srgbClr val="000000"/>
              </a:solidFill>
            </a:endParaRPr>
          </a:p>
          <a:p>
            <a:endParaRPr lang="nl-NL" sz="2400" dirty="0" smtClean="0">
              <a:solidFill>
                <a:srgbClr val="000000"/>
              </a:solidFill>
            </a:endParaRPr>
          </a:p>
          <a:p>
            <a:endParaRPr lang="nl-NL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nl-NL" dirty="0" smtClean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nl-NL" dirty="0" smtClean="0">
              <a:solidFill>
                <a:srgbClr val="000000"/>
              </a:solidFill>
            </a:endParaRPr>
          </a:p>
          <a:p>
            <a:endParaRPr lang="nl-N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72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InterMEZZo / QA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We discussed: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Need for automation in datawarehousing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Biml – how it works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Bimlscript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ETL Framework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Responding to changes with Biml</a:t>
            </a:r>
          </a:p>
          <a:p>
            <a:endParaRPr lang="nl-NL" dirty="0"/>
          </a:p>
          <a:p>
            <a:r>
              <a:rPr lang="nl-NL" dirty="0" smtClean="0"/>
              <a:t>Next: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Dimension table loading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Factable loading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Masterpackage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Creating a Meta Data Driven SSIS Solution with Biml</a:t>
            </a:r>
            <a:endParaRPr lang="nl-NL">
              <a:solidFill>
                <a:srgbClr val="000000"/>
              </a:solidFill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09320"/>
            <a:ext cx="99060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3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88" y="2276872"/>
            <a:ext cx="1866900" cy="19431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Creating a Meta Data Driven SSIS Solution with Biml</a:t>
            </a:r>
            <a:endParaRPr lang="nl-NL">
              <a:solidFill>
                <a:srgbClr val="000000"/>
              </a:solidFill>
            </a:endParaRP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320" y="6309320"/>
            <a:ext cx="990600" cy="390525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395536" y="620688"/>
            <a:ext cx="4536504" cy="864096"/>
          </a:xfrm>
          <a:prstGeom prst="wedgeEllipseCallout">
            <a:avLst>
              <a:gd name="adj1" fmla="val -32613"/>
              <a:gd name="adj2" fmla="val 144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rgbClr val="FFFFFF"/>
                </a:solidFill>
              </a:rPr>
              <a:t>I discussed dimensions with the business</a:t>
            </a:r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450" y="2120900"/>
            <a:ext cx="3114774" cy="3709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07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/>
          <a:lstStyle/>
          <a:p>
            <a:r>
              <a:rPr lang="nl-NL" dirty="0" smtClean="0"/>
              <a:t>SB06 Dimension packages</a:t>
            </a:r>
            <a:endParaRPr lang="nl-NL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81328"/>
            <a:ext cx="990600" cy="3905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Creating a Meta Data Driven SSIS Solution with Biml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916832"/>
            <a:ext cx="76200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r>
              <a:rPr lang="nl-NL" sz="2400" dirty="0">
                <a:solidFill>
                  <a:srgbClr val="000000"/>
                </a:solidFill>
              </a:rPr>
              <a:t>We use views to join staging </a:t>
            </a:r>
            <a:r>
              <a:rPr lang="nl-NL" sz="2400" dirty="0" smtClean="0">
                <a:solidFill>
                  <a:srgbClr val="000000"/>
                </a:solidFill>
              </a:rPr>
              <a:t>tables</a:t>
            </a:r>
            <a:endParaRPr lang="nl-NL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sz="2400" dirty="0">
                <a:solidFill>
                  <a:srgbClr val="000000"/>
                </a:solidFill>
              </a:rPr>
              <a:t>An extra table in the meta </a:t>
            </a:r>
            <a:r>
              <a:rPr lang="nl-NL" sz="2400" dirty="0" smtClean="0">
                <a:solidFill>
                  <a:srgbClr val="000000"/>
                </a:solidFill>
              </a:rPr>
              <a:t>database </a:t>
            </a:r>
            <a:r>
              <a:rPr lang="nl-NL" sz="2400" dirty="0">
                <a:solidFill>
                  <a:srgbClr val="000000"/>
                </a:solidFill>
              </a:rPr>
              <a:t>with  column </a:t>
            </a:r>
            <a:r>
              <a:rPr lang="nl-NL" sz="2400" dirty="0" smtClean="0">
                <a:solidFill>
                  <a:srgbClr val="000000"/>
                </a:solidFill>
              </a:rPr>
              <a:t>information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sz="2400" dirty="0" smtClean="0">
                <a:solidFill>
                  <a:srgbClr val="000000"/>
                </a:solidFill>
              </a:rPr>
              <a:t>SCD Transformation (Wizard)</a:t>
            </a:r>
            <a:endParaRPr lang="nl-NL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821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88" y="2276872"/>
            <a:ext cx="1866900" cy="19431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Creating a Meta Data Driven SSIS Solution with Biml</a:t>
            </a:r>
            <a:endParaRPr lang="nl-NL">
              <a:solidFill>
                <a:srgbClr val="000000"/>
              </a:solidFill>
            </a:endParaRP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320" y="6309320"/>
            <a:ext cx="990600" cy="390525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395536" y="620688"/>
            <a:ext cx="4536504" cy="864096"/>
          </a:xfrm>
          <a:prstGeom prst="wedgeEllipseCallout">
            <a:avLst>
              <a:gd name="adj1" fmla="val -32613"/>
              <a:gd name="adj2" fmla="val 144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rgbClr val="FFFFFF"/>
                </a:solidFill>
              </a:rPr>
              <a:t>SCD Wizard? ...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3131840" y="2240868"/>
            <a:ext cx="4968552" cy="2124236"/>
          </a:xfrm>
          <a:prstGeom prst="wedgeEllipseCallout">
            <a:avLst>
              <a:gd name="adj1" fmla="val -60543"/>
              <a:gd name="adj2" fmla="val -222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 smtClean="0">
                <a:solidFill>
                  <a:srgbClr val="FFFFFF"/>
                </a:solidFill>
              </a:rPr>
              <a:t>I thought that didn’t perform?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2132856"/>
            <a:ext cx="2160240" cy="23042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28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/>
          <a:lstStyle/>
          <a:p>
            <a:r>
              <a:rPr lang="nl-NL" dirty="0" smtClean="0"/>
              <a:t>SB07 FactTable packages</a:t>
            </a:r>
            <a:endParaRPr lang="nl-NL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81328"/>
            <a:ext cx="990600" cy="3905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Creating a Meta Data Driven SSIS Solution with Biml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916832"/>
            <a:ext cx="76200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r>
              <a:rPr lang="nl-NL" sz="2400" dirty="0">
                <a:solidFill>
                  <a:srgbClr val="000000"/>
                </a:solidFill>
              </a:rPr>
              <a:t>We use </a:t>
            </a:r>
            <a:r>
              <a:rPr lang="nl-NL" sz="2400" dirty="0" smtClean="0">
                <a:solidFill>
                  <a:srgbClr val="000000"/>
                </a:solidFill>
              </a:rPr>
              <a:t>a view </a:t>
            </a:r>
            <a:r>
              <a:rPr lang="nl-NL" sz="2400" dirty="0">
                <a:solidFill>
                  <a:srgbClr val="000000"/>
                </a:solidFill>
              </a:rPr>
              <a:t>to join staging </a:t>
            </a:r>
            <a:r>
              <a:rPr lang="nl-NL" sz="2400" dirty="0" smtClean="0">
                <a:solidFill>
                  <a:srgbClr val="000000"/>
                </a:solidFill>
              </a:rPr>
              <a:t>tables</a:t>
            </a:r>
            <a:endParaRPr lang="nl-NL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sz="2400" dirty="0" smtClean="0">
                <a:solidFill>
                  <a:srgbClr val="000000"/>
                </a:solidFill>
              </a:rPr>
              <a:t>An extra table in the meta databse with  column information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sz="2400" dirty="0" smtClean="0">
                <a:solidFill>
                  <a:srgbClr val="000000"/>
                </a:solidFill>
              </a:rPr>
              <a:t>Lookup component to lookup keys of dimension tables</a:t>
            </a:r>
            <a:endParaRPr lang="nl-NL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175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/>
          <a:lstStyle/>
          <a:p>
            <a:r>
              <a:rPr lang="nl-NL" dirty="0" smtClean="0"/>
              <a:t>SB08 Master package</a:t>
            </a:r>
            <a:endParaRPr lang="nl-NL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81328"/>
            <a:ext cx="990600" cy="3905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Creating a Meta Data Driven SSIS Solution with Biml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916832"/>
            <a:ext cx="76200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l-NL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nl-NL" dirty="0" smtClean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nl-NL" dirty="0" smtClean="0">
              <a:solidFill>
                <a:srgbClr val="000000"/>
              </a:solidFill>
            </a:endParaRPr>
          </a:p>
          <a:p>
            <a:endParaRPr lang="nl-NL" dirty="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5943600" cy="400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352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371600"/>
          </a:xfrm>
        </p:spPr>
        <p:txBody>
          <a:bodyPr/>
          <a:lstStyle/>
          <a:p>
            <a:r>
              <a:rPr lang="nl-NL" dirty="0" smtClean="0"/>
              <a:t>THank you</a:t>
            </a:r>
            <a:endParaRPr lang="nl-NL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81328"/>
            <a:ext cx="990600" cy="3905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Creating a Meta Data Driven SSIS Solution with Biml</a:t>
            </a: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916832"/>
            <a:ext cx="76200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400" dirty="0" smtClean="0">
                <a:solidFill>
                  <a:srgbClr val="000000"/>
                </a:solidFill>
              </a:rPr>
              <a:t>Goal: Get them interested in Biml to start using it</a:t>
            </a:r>
          </a:p>
          <a:p>
            <a:endParaRPr lang="nl-NL" sz="2400" dirty="0" smtClean="0">
              <a:solidFill>
                <a:srgbClr val="000000"/>
              </a:solidFill>
            </a:endParaRPr>
          </a:p>
          <a:p>
            <a:r>
              <a:rPr lang="nl-NL" sz="2400" u="sng" dirty="0" smtClean="0">
                <a:solidFill>
                  <a:srgbClr val="000000"/>
                </a:solidFill>
              </a:rPr>
              <a:t>So please:</a:t>
            </a:r>
          </a:p>
          <a:p>
            <a:r>
              <a:rPr lang="nl-NL" sz="2400" dirty="0" smtClean="0">
                <a:solidFill>
                  <a:srgbClr val="000000"/>
                </a:solidFill>
              </a:rPr>
              <a:t>Tweet:	 	</a:t>
            </a:r>
            <a:r>
              <a:rPr lang="nl-NL" sz="2400" u="sng" dirty="0" smtClean="0">
                <a:solidFill>
                  <a:schemeClr val="accent2">
                    <a:lumMod val="75000"/>
                  </a:schemeClr>
                </a:solidFill>
              </a:rPr>
              <a:t>@in2bi</a:t>
            </a:r>
          </a:p>
          <a:p>
            <a:r>
              <a:rPr lang="nl-NL" sz="2400" dirty="0" smtClean="0">
                <a:solidFill>
                  <a:srgbClr val="000000"/>
                </a:solidFill>
              </a:rPr>
              <a:t>Mail: 			</a:t>
            </a:r>
            <a:r>
              <a:rPr lang="nl-NL" sz="2400" dirty="0" smtClean="0">
                <a:solidFill>
                  <a:schemeClr val="accent3">
                    <a:lumMod val="75000"/>
                  </a:schemeClr>
                </a:solidFill>
                <a:hlinkClick r:id="rId4"/>
              </a:rPr>
              <a:t>marco@in2bi.nl</a:t>
            </a:r>
            <a:endParaRPr lang="nl-NL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nl-NL" sz="2400" dirty="0" smtClean="0">
                <a:solidFill>
                  <a:srgbClr val="000000"/>
                </a:solidFill>
              </a:rPr>
              <a:t>Comment: 		</a:t>
            </a:r>
            <a:r>
              <a:rPr lang="nl-NL" sz="2400" dirty="0" smtClean="0">
                <a:solidFill>
                  <a:srgbClr val="000000"/>
                </a:solidFill>
                <a:hlinkClick r:id="rId5"/>
              </a:rPr>
              <a:t>http://blog.in2bi.com</a:t>
            </a:r>
            <a:endParaRPr lang="nl-NL" sz="2400" dirty="0" smtClean="0">
              <a:solidFill>
                <a:srgbClr val="000000"/>
              </a:solidFill>
            </a:endParaRPr>
          </a:p>
          <a:p>
            <a:endParaRPr lang="nl-NL" sz="2400" dirty="0" smtClean="0">
              <a:solidFill>
                <a:srgbClr val="000000"/>
              </a:solidFill>
            </a:endParaRPr>
          </a:p>
          <a:p>
            <a:endParaRPr lang="nl-NL" sz="2400" dirty="0" smtClean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nl-NL" dirty="0" smtClean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nl-NL" dirty="0" smtClean="0">
              <a:solidFill>
                <a:srgbClr val="000000"/>
              </a:solidFill>
            </a:endParaRPr>
          </a:p>
          <a:p>
            <a:endParaRPr lang="nl-NL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77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Biml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B</a:t>
            </a:r>
            <a:r>
              <a:rPr lang="nl-NL" dirty="0" smtClean="0"/>
              <a:t>usiness </a:t>
            </a:r>
            <a:r>
              <a:rPr lang="nl-NL" dirty="0" smtClean="0">
                <a:solidFill>
                  <a:srgbClr val="FF0000"/>
                </a:solidFill>
              </a:rPr>
              <a:t>I</a:t>
            </a:r>
            <a:r>
              <a:rPr lang="nl-NL" dirty="0" smtClean="0"/>
              <a:t>ntelligence </a:t>
            </a:r>
            <a:r>
              <a:rPr lang="nl-NL" dirty="0" smtClean="0">
                <a:solidFill>
                  <a:srgbClr val="FF0000"/>
                </a:solidFill>
              </a:rPr>
              <a:t>M</a:t>
            </a:r>
            <a:r>
              <a:rPr lang="nl-NL" dirty="0" smtClean="0"/>
              <a:t>arkup </a:t>
            </a:r>
            <a:r>
              <a:rPr lang="nl-NL" dirty="0" smtClean="0">
                <a:solidFill>
                  <a:srgbClr val="FF0000"/>
                </a:solidFill>
              </a:rPr>
              <a:t>L</a:t>
            </a:r>
            <a:r>
              <a:rPr lang="nl-NL" dirty="0" smtClean="0"/>
              <a:t>anguage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Invention of Varigence (</a:t>
            </a:r>
            <a:r>
              <a:rPr lang="nl-NL" dirty="0" smtClean="0">
                <a:hlinkClick r:id="rId3"/>
              </a:rPr>
              <a:t>varigence.com</a:t>
            </a:r>
            <a:r>
              <a:rPr lang="nl-NL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(Partly) donated to the (open source)BIDS helper project</a:t>
            </a:r>
            <a:br>
              <a:rPr lang="nl-NL" dirty="0" smtClean="0"/>
            </a:br>
            <a:r>
              <a:rPr lang="nl-NL" dirty="0" smtClean="0">
                <a:hlinkClick r:id="rId4"/>
              </a:rPr>
              <a:t>bidshelper.codeplex.com</a:t>
            </a: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Describes BI Solution in a simple xml format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Biml script  to automate package creation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a Meta Data Driven SSIS Solution with Biml</a:t>
            </a:r>
            <a:endParaRPr lang="nl-NL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09320"/>
            <a:ext cx="99060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68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Solution</a:t>
            </a:r>
            <a:endParaRPr lang="nl-NL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81328"/>
            <a:ext cx="990600" cy="3905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a Meta Data Driven SSIS Solution with Biml</a:t>
            </a:r>
            <a:endParaRPr lang="nl-N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5832648" cy="3609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905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 Boss</a:t>
            </a:r>
            <a:endParaRPr lang="nl-NL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988840"/>
            <a:ext cx="1866900" cy="19431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a Meta Data Driven SSIS Solution with Biml</a:t>
            </a:r>
            <a:endParaRPr lang="nl-NL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309320"/>
            <a:ext cx="99060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19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Meta data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nl-NL" dirty="0" smtClean="0"/>
              <a:t>Sql</a:t>
            </a:r>
          </a:p>
          <a:p>
            <a:pPr marL="800100" lvl="1" indent="-342900">
              <a:buFontTx/>
              <a:buChar char="-"/>
            </a:pPr>
            <a:r>
              <a:rPr lang="nl-NL" dirty="0" smtClean="0"/>
              <a:t>Sys.</a:t>
            </a:r>
          </a:p>
          <a:p>
            <a:pPr marL="800100" lvl="1" indent="-342900">
              <a:buFontTx/>
              <a:buChar char="-"/>
            </a:pPr>
            <a:endParaRPr lang="nl-NL" dirty="0" smtClean="0"/>
          </a:p>
          <a:p>
            <a:r>
              <a:rPr lang="nl-NL" dirty="0" smtClean="0"/>
              <a:t>dtsx xml file describing</a:t>
            </a:r>
          </a:p>
          <a:p>
            <a:pPr lvl="1"/>
            <a:r>
              <a:rPr lang="nl-NL" dirty="0" smtClean="0"/>
              <a:t>Control Flow</a:t>
            </a:r>
          </a:p>
          <a:p>
            <a:pPr lvl="1"/>
            <a:r>
              <a:rPr lang="nl-NL" dirty="0" smtClean="0"/>
              <a:t>Data Flow</a:t>
            </a:r>
          </a:p>
          <a:p>
            <a:pPr lvl="1"/>
            <a:r>
              <a:rPr lang="nl-NL" dirty="0" smtClean="0"/>
              <a:t>Lay-out in BIDS</a:t>
            </a:r>
          </a:p>
          <a:p>
            <a:r>
              <a:rPr lang="nl-NL" dirty="0" smtClean="0"/>
              <a:t>.biml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a Meta Data Driven SSIS Solution with Biml</a:t>
            </a:r>
            <a:endParaRPr lang="nl-NL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09320"/>
            <a:ext cx="99060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27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Multidocument 11"/>
          <p:cNvSpPr/>
          <p:nvPr/>
        </p:nvSpPr>
        <p:spPr>
          <a:xfrm>
            <a:off x="2771800" y="3663026"/>
            <a:ext cx="792088" cy="540060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Flowchart: Multidocument 12"/>
          <p:cNvSpPr/>
          <p:nvPr/>
        </p:nvSpPr>
        <p:spPr>
          <a:xfrm>
            <a:off x="5364088" y="3663026"/>
            <a:ext cx="792088" cy="540060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Solution 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3968080" cy="365125"/>
          </a:xfrm>
        </p:spPr>
        <p:txBody>
          <a:bodyPr/>
          <a:lstStyle/>
          <a:p>
            <a:r>
              <a:rPr lang="en-US" dirty="0" smtClean="0"/>
              <a:t>Creating a Meta Data Driven SSIS Solution with </a:t>
            </a:r>
            <a:r>
              <a:rPr lang="en-US" dirty="0" err="1" smtClean="0"/>
              <a:t>Biml</a:t>
            </a:r>
            <a:endParaRPr lang="nl-NL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6309320"/>
            <a:ext cx="990600" cy="390525"/>
          </a:xfrm>
          <a:prstGeom prst="rect">
            <a:avLst/>
          </a:prstGeom>
        </p:spPr>
      </p:pic>
      <p:sp>
        <p:nvSpPr>
          <p:cNvPr id="6" name="Flowchart: Magnetic Disk 5"/>
          <p:cNvSpPr/>
          <p:nvPr/>
        </p:nvSpPr>
        <p:spPr>
          <a:xfrm>
            <a:off x="1403648" y="5085184"/>
            <a:ext cx="6120680" cy="79208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META DATABASE</a:t>
            </a:r>
            <a:endParaRPr lang="nl-NL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1403648" y="2852936"/>
            <a:ext cx="1080120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source</a:t>
            </a:r>
            <a:endParaRPr lang="nl-NL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3923928" y="2852936"/>
            <a:ext cx="1080120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staging</a:t>
            </a:r>
            <a:endParaRPr lang="nl-NL" dirty="0"/>
          </a:p>
        </p:txBody>
      </p:sp>
      <p:sp>
        <p:nvSpPr>
          <p:cNvPr id="9" name="Flowchart: Magnetic Disk 8"/>
          <p:cNvSpPr/>
          <p:nvPr/>
        </p:nvSpPr>
        <p:spPr>
          <a:xfrm>
            <a:off x="6444208" y="2852936"/>
            <a:ext cx="1080120" cy="12961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dwh</a:t>
            </a:r>
            <a:endParaRPr lang="nl-NL" dirty="0"/>
          </a:p>
        </p:txBody>
      </p:sp>
      <p:sp>
        <p:nvSpPr>
          <p:cNvPr id="10" name="Right Arrow 9"/>
          <p:cNvSpPr/>
          <p:nvPr/>
        </p:nvSpPr>
        <p:spPr>
          <a:xfrm>
            <a:off x="2771800" y="3284984"/>
            <a:ext cx="936104" cy="64807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ight Arrow 10"/>
          <p:cNvSpPr/>
          <p:nvPr/>
        </p:nvSpPr>
        <p:spPr>
          <a:xfrm>
            <a:off x="5364088" y="3284984"/>
            <a:ext cx="936104" cy="648072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Flowchart: Process 13"/>
          <p:cNvSpPr/>
          <p:nvPr/>
        </p:nvSpPr>
        <p:spPr>
          <a:xfrm>
            <a:off x="3707904" y="4725144"/>
            <a:ext cx="1512168" cy="504056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BIML</a:t>
            </a:r>
            <a:endParaRPr lang="nl-NL" dirty="0"/>
          </a:p>
        </p:txBody>
      </p:sp>
      <p:sp>
        <p:nvSpPr>
          <p:cNvPr id="15" name="Bent-Up Arrow 14"/>
          <p:cNvSpPr/>
          <p:nvPr/>
        </p:nvSpPr>
        <p:spPr>
          <a:xfrm>
            <a:off x="5220072" y="4401108"/>
            <a:ext cx="612068" cy="576064"/>
          </a:xfrm>
          <a:prstGeom prst="bentUpArrow">
            <a:avLst>
              <a:gd name="adj1" fmla="val 25000"/>
              <a:gd name="adj2" fmla="val 22939"/>
              <a:gd name="adj3" fmla="val 25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Bent-Up Arrow 15"/>
          <p:cNvSpPr/>
          <p:nvPr/>
        </p:nvSpPr>
        <p:spPr>
          <a:xfrm flipH="1">
            <a:off x="3041830" y="4411370"/>
            <a:ext cx="666074" cy="576064"/>
          </a:xfrm>
          <a:prstGeom prst="bentUpArrow">
            <a:avLst>
              <a:gd name="adj1" fmla="val 25000"/>
              <a:gd name="adj2" fmla="val 22939"/>
              <a:gd name="adj3" fmla="val 250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75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1116042"/>
          </a:xfrm>
        </p:spPr>
        <p:txBody>
          <a:bodyPr/>
          <a:lstStyle/>
          <a:p>
            <a:r>
              <a:rPr lang="nl-NL" dirty="0" smtClean="0"/>
              <a:t>SB01 Simple Package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a Meta Data Driven SSIS Solution with Biml</a:t>
            </a:r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6934200" cy="35290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484784"/>
            <a:ext cx="1371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320" y="6309320"/>
            <a:ext cx="99060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92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1264" cy="1116042"/>
          </a:xfrm>
        </p:spPr>
        <p:txBody>
          <a:bodyPr/>
          <a:lstStyle/>
          <a:p>
            <a:r>
              <a:rPr lang="nl-NL" dirty="0" smtClean="0"/>
              <a:t>SB02 Simple package</a:t>
            </a:r>
            <a:r>
              <a:rPr lang="nl-NL" b="1" dirty="0" smtClean="0"/>
              <a:t>s</a:t>
            </a:r>
            <a:endParaRPr lang="nl-NL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Creating a Meta Data Driven SSIS Solution with Biml</a:t>
            </a:r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7034213" cy="4901505"/>
          </a:xfrm>
          <a:prstGeom prst="rect">
            <a:avLst/>
          </a:prstGeom>
          <a:solidFill>
            <a:schemeClr val="accent1">
              <a:lumMod val="60000"/>
              <a:lumOff val="40000"/>
              <a:alpha val="33000"/>
            </a:schemeClr>
          </a:solidFill>
          <a:ln w="6350">
            <a:solidFill>
              <a:schemeClr val="tx1"/>
            </a:solidFill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268760"/>
            <a:ext cx="1227137" cy="471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320" y="6309320"/>
            <a:ext cx="990600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1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9341</TotalTime>
  <Words>1731</Words>
  <Application>Microsoft Office PowerPoint</Application>
  <PresentationFormat>On-screen Show (4:3)</PresentationFormat>
  <Paragraphs>356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Essential</vt:lpstr>
      <vt:lpstr>Creating a Meta Data Driven SSIS Solution with Biml</vt:lpstr>
      <vt:lpstr>Who I am</vt:lpstr>
      <vt:lpstr>Biml</vt:lpstr>
      <vt:lpstr>Solution</vt:lpstr>
      <vt:lpstr>The Boss</vt:lpstr>
      <vt:lpstr>Meta data</vt:lpstr>
      <vt:lpstr>Solution </vt:lpstr>
      <vt:lpstr>SB01 Simple Package</vt:lpstr>
      <vt:lpstr>SB02 Simple packages</vt:lpstr>
      <vt:lpstr>SB02 How it works</vt:lpstr>
      <vt:lpstr>PowerPoint Presentation</vt:lpstr>
      <vt:lpstr>SB03 Modular Packages</vt:lpstr>
      <vt:lpstr>SB03 What CHanged</vt:lpstr>
      <vt:lpstr>PowerPoint Presentation</vt:lpstr>
      <vt:lpstr>SB04 Packages with Logging</vt:lpstr>
      <vt:lpstr>SB04 Logging</vt:lpstr>
      <vt:lpstr>PowerPoint Presentation</vt:lpstr>
      <vt:lpstr>SB05 Configurations</vt:lpstr>
      <vt:lpstr>SB05 Logging errors / TASK</vt:lpstr>
      <vt:lpstr>InterMEZZo / QA</vt:lpstr>
      <vt:lpstr>PowerPoint Presentation</vt:lpstr>
      <vt:lpstr>SB06 Dimension packages</vt:lpstr>
      <vt:lpstr>PowerPoint Presentation</vt:lpstr>
      <vt:lpstr>SB07 FactTable packages</vt:lpstr>
      <vt:lpstr>SB08 Master package</vt:lpstr>
      <vt:lpstr>THank you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metadata driven SSIS Solution with BIML</dc:title>
  <dc:creator>marco</dc:creator>
  <cp:lastModifiedBy>marco</cp:lastModifiedBy>
  <cp:revision>82</cp:revision>
  <dcterms:created xsi:type="dcterms:W3CDTF">2011-09-12T12:52:02Z</dcterms:created>
  <dcterms:modified xsi:type="dcterms:W3CDTF">2011-10-10T06:52:27Z</dcterms:modified>
</cp:coreProperties>
</file>