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1" r:id="rId1"/>
  </p:sldMasterIdLst>
  <p:notesMasterIdLst>
    <p:notesMasterId r:id="rId51"/>
  </p:notesMasterIdLst>
  <p:handoutMasterIdLst>
    <p:handoutMasterId r:id="rId52"/>
  </p:handoutMasterIdLst>
  <p:sldIdLst>
    <p:sldId id="256" r:id="rId2"/>
    <p:sldId id="341" r:id="rId3"/>
    <p:sldId id="291" r:id="rId4"/>
    <p:sldId id="332" r:id="rId5"/>
    <p:sldId id="313" r:id="rId6"/>
    <p:sldId id="338" r:id="rId7"/>
    <p:sldId id="314" r:id="rId8"/>
    <p:sldId id="315" r:id="rId9"/>
    <p:sldId id="345" r:id="rId10"/>
    <p:sldId id="316" r:id="rId11"/>
    <p:sldId id="317" r:id="rId12"/>
    <p:sldId id="318" r:id="rId13"/>
    <p:sldId id="346" r:id="rId14"/>
    <p:sldId id="339" r:id="rId15"/>
    <p:sldId id="340" r:id="rId16"/>
    <p:sldId id="347" r:id="rId17"/>
    <p:sldId id="344" r:id="rId18"/>
    <p:sldId id="322" r:id="rId19"/>
    <p:sldId id="348" r:id="rId20"/>
    <p:sldId id="342" r:id="rId21"/>
    <p:sldId id="349" r:id="rId22"/>
    <p:sldId id="323" r:id="rId23"/>
    <p:sldId id="343" r:id="rId24"/>
    <p:sldId id="350" r:id="rId25"/>
    <p:sldId id="325" r:id="rId26"/>
    <p:sldId id="357" r:id="rId27"/>
    <p:sldId id="352" r:id="rId28"/>
    <p:sldId id="354" r:id="rId29"/>
    <p:sldId id="355" r:id="rId30"/>
    <p:sldId id="353" r:id="rId31"/>
    <p:sldId id="358" r:id="rId32"/>
    <p:sldId id="356" r:id="rId33"/>
    <p:sldId id="359" r:id="rId34"/>
    <p:sldId id="324" r:id="rId35"/>
    <p:sldId id="360" r:id="rId36"/>
    <p:sldId id="326" r:id="rId37"/>
    <p:sldId id="361" r:id="rId38"/>
    <p:sldId id="362" r:id="rId39"/>
    <p:sldId id="363" r:id="rId40"/>
    <p:sldId id="364" r:id="rId41"/>
    <p:sldId id="366" r:id="rId42"/>
    <p:sldId id="367" r:id="rId43"/>
    <p:sldId id="368" r:id="rId44"/>
    <p:sldId id="369" r:id="rId45"/>
    <p:sldId id="370" r:id="rId46"/>
    <p:sldId id="372" r:id="rId47"/>
    <p:sldId id="327" r:id="rId48"/>
    <p:sldId id="373" r:id="rId49"/>
    <p:sldId id="331" r:id="rId50"/>
  </p:sldIdLst>
  <p:sldSz cx="9144000" cy="6858000" type="screen4x3"/>
  <p:notesSz cx="9623425" cy="68881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080"/>
    <a:srgbClr val="0099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0" autoAdjust="0"/>
    <p:restoredTop sz="94751" autoAdjust="0"/>
  </p:normalViewPr>
  <p:slideViewPr>
    <p:cSldViewPr>
      <p:cViewPr varScale="1">
        <p:scale>
          <a:sx n="107" d="100"/>
          <a:sy n="107" d="100"/>
        </p:scale>
        <p:origin x="-102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9633" cy="344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smtClean="0"/>
              <a:t>An introduction to Microsoft BI Technology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51573" y="0"/>
            <a:ext cx="4169633" cy="344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21FE1E-44E2-4D02-9083-24A44B2F816E}" type="datetimeFigureOut">
              <a:rPr lang="en-US" smtClean="0"/>
              <a:t>4/8/2011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42732"/>
            <a:ext cx="4169633" cy="3442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51573" y="6542732"/>
            <a:ext cx="4169633" cy="3442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C508BB-8B98-49C9-94CE-AE5A704F9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61044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9633" cy="344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defTabSz="942975">
              <a:defRPr sz="1200"/>
            </a:lvl1pPr>
          </a:lstStyle>
          <a:p>
            <a:r>
              <a:rPr lang="en-GB" smtClean="0"/>
              <a:t>An introduction to Microsoft BI Technology</a:t>
            </a:r>
            <a:endParaRPr lang="en-US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51573" y="0"/>
            <a:ext cx="4169633" cy="344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algn="r" defTabSz="942975">
              <a:defRPr sz="1200"/>
            </a:lvl1pPr>
          </a:lstStyle>
          <a:p>
            <a:endParaRPr lang="en-US"/>
          </a:p>
        </p:txBody>
      </p:sp>
      <p:sp>
        <p:nvSpPr>
          <p:cNvPr id="1177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089275" y="517525"/>
            <a:ext cx="3444875" cy="2582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77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2565" y="3271366"/>
            <a:ext cx="7698297" cy="3099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77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42732"/>
            <a:ext cx="4169633" cy="344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defTabSz="942975">
              <a:defRPr sz="1200"/>
            </a:lvl1pPr>
          </a:lstStyle>
          <a:p>
            <a:endParaRPr lang="en-US"/>
          </a:p>
        </p:txBody>
      </p:sp>
      <p:sp>
        <p:nvSpPr>
          <p:cNvPr id="1177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51573" y="6542732"/>
            <a:ext cx="4169633" cy="344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algn="r" defTabSz="942975">
              <a:defRPr sz="1200"/>
            </a:lvl1pPr>
          </a:lstStyle>
          <a:p>
            <a:fld id="{91BB7CE6-F2B5-4B9D-AFBD-9D68015EC9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042658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Talk</a:t>
            </a:r>
            <a:r>
              <a:rPr lang="en-GB" baseline="0" dirty="0" smtClean="0"/>
              <a:t> about products and features of the Microsoft technology with a focus on BI.  Lot’s of demos and a few Sparks from the Anvil.  </a:t>
            </a:r>
          </a:p>
          <a:p>
            <a:endParaRPr lang="en-GB" baseline="0" dirty="0" smtClean="0"/>
          </a:p>
          <a:p>
            <a:r>
              <a:rPr lang="en-GB" baseline="0" dirty="0" smtClean="0"/>
              <a:t>Not talking about SQL relational database or SSIS</a:t>
            </a:r>
          </a:p>
          <a:p>
            <a:endParaRPr lang="en-GB" baseline="0" dirty="0" smtClean="0"/>
          </a:p>
          <a:p>
            <a:r>
              <a:rPr lang="en-GB" baseline="0" dirty="0" smtClean="0"/>
              <a:t>Just want to know who is in my audience.  So let’s have a show of hands by all of those people who considers themselves to be</a:t>
            </a:r>
          </a:p>
          <a:p>
            <a:pPr>
              <a:buFont typeface="Arial" pitchFamily="34" charset="0"/>
              <a:buChar char="•"/>
            </a:pPr>
            <a:r>
              <a:rPr lang="en-GB" baseline="0" dirty="0" smtClean="0"/>
              <a:t>DBA</a:t>
            </a:r>
          </a:p>
          <a:p>
            <a:pPr>
              <a:buFont typeface="Arial" pitchFamily="34" charset="0"/>
              <a:buChar char="•"/>
            </a:pPr>
            <a:r>
              <a:rPr lang="en-GB" baseline="0" dirty="0" smtClean="0"/>
              <a:t>Developer</a:t>
            </a:r>
          </a:p>
          <a:p>
            <a:pPr>
              <a:buFont typeface="Arial" pitchFamily="34" charset="0"/>
              <a:buChar char="•"/>
            </a:pPr>
            <a:r>
              <a:rPr lang="en-GB" baseline="0" dirty="0" smtClean="0"/>
              <a:t>BI consultant?</a:t>
            </a:r>
          </a:p>
          <a:p>
            <a:pPr>
              <a:buFont typeface="Arial" pitchFamily="34" charset="0"/>
              <a:buChar char="•"/>
            </a:pPr>
            <a:endParaRPr lang="en-GB" baseline="0" dirty="0" smtClean="0"/>
          </a:p>
          <a:p>
            <a:pPr>
              <a:buFont typeface="Arial" pitchFamily="34" charset="0"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B7CE6-F2B5-4B9D-AFBD-9D68015EC996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GB" smtClean="0"/>
              <a:t>An introduction to Microsoft BI Technology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B7CE6-F2B5-4B9D-AFBD-9D68015EC99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GB" smtClean="0"/>
              <a:t>An introduction to Microsoft BI Technology</a:t>
            </a: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B7CE6-F2B5-4B9D-AFBD-9D68015EC996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GB" smtClean="0"/>
              <a:t>An introduction to Microsoft BI Technology</a:t>
            </a: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Talk</a:t>
            </a:r>
            <a:r>
              <a:rPr lang="en-GB" baseline="0" dirty="0" smtClean="0"/>
              <a:t> about products and features of the Microsoft technology with a focus on BI.  Lot’s of demos and a few Sparks from the Anvil.  </a:t>
            </a:r>
          </a:p>
          <a:p>
            <a:endParaRPr lang="en-GB" baseline="0" dirty="0" smtClean="0"/>
          </a:p>
          <a:p>
            <a:r>
              <a:rPr lang="en-GB" baseline="0" dirty="0" smtClean="0"/>
              <a:t>Not talking about SQL relational database or SSIS</a:t>
            </a:r>
          </a:p>
          <a:p>
            <a:endParaRPr lang="en-GB" baseline="0" dirty="0" smtClean="0"/>
          </a:p>
          <a:p>
            <a:r>
              <a:rPr lang="en-GB" baseline="0" dirty="0" smtClean="0"/>
              <a:t>Just want to know who is in my audience.  So let’s have a show of hands by all of those people who considers themselves to be</a:t>
            </a:r>
          </a:p>
          <a:p>
            <a:pPr>
              <a:buFont typeface="Arial" pitchFamily="34" charset="0"/>
              <a:buChar char="•"/>
            </a:pPr>
            <a:r>
              <a:rPr lang="en-GB" baseline="0" dirty="0" smtClean="0"/>
              <a:t>DBA</a:t>
            </a:r>
          </a:p>
          <a:p>
            <a:pPr>
              <a:buFont typeface="Arial" pitchFamily="34" charset="0"/>
              <a:buChar char="•"/>
            </a:pPr>
            <a:r>
              <a:rPr lang="en-GB" baseline="0" dirty="0" smtClean="0"/>
              <a:t>Developer</a:t>
            </a:r>
          </a:p>
          <a:p>
            <a:pPr>
              <a:buFont typeface="Arial" pitchFamily="34" charset="0"/>
              <a:buChar char="•"/>
            </a:pPr>
            <a:r>
              <a:rPr lang="en-GB" baseline="0" dirty="0" smtClean="0"/>
              <a:t>BI consultant?</a:t>
            </a:r>
          </a:p>
          <a:p>
            <a:pPr>
              <a:buFont typeface="Arial" pitchFamily="34" charset="0"/>
              <a:buChar char="•"/>
            </a:pPr>
            <a:endParaRPr lang="en-GB" baseline="0" dirty="0" smtClean="0"/>
          </a:p>
          <a:p>
            <a:pPr>
              <a:buFont typeface="Arial" pitchFamily="34" charset="0"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B7CE6-F2B5-4B9D-AFBD-9D68015EC996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GB" smtClean="0"/>
              <a:t>An introduction to Microsoft BI Technology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095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109573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0957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0957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6652D0E-889D-4BA6-A63A-934B0959F2D8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09576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109577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9578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9579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9580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9581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9582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9583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9584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9585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9586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9587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9588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9589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9590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9591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9592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9593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9594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9595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9596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9597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9598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9599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9600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9601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9602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9603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9604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9605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9606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9607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09608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E523EA-CDEB-404D-87C3-761CE48326F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710365-D255-475C-8B1C-F830590C339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14C181A-7BC3-49BF-97CC-61DCDB12B00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FAD3310-6C2F-49C8-B479-5B4DE638B1F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40116F-5C96-41C6-AFF1-4AEAA2983FF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D6B5FE-3D3D-482F-9BBC-773946391D6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5CA142-490F-4BD5-B1FE-89B3E18E33B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44C121-4AF6-412D-918B-C1F33176B80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5C5EB8-ABAE-477B-91AB-95ACA5E638F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8ED84D-AAB7-42D6-BF75-91E983AD85B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DF440B-C27E-415D-8A41-17F0273B0CD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2F27B0-96BC-41D4-A0B8-C95464F703C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 altLang="en-US"/>
          </a:p>
        </p:txBody>
      </p:sp>
      <p:sp>
        <p:nvSpPr>
          <p:cNvPr id="10855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 altLang="en-US"/>
          </a:p>
        </p:txBody>
      </p:sp>
      <p:sp>
        <p:nvSpPr>
          <p:cNvPr id="10855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BEA4913E-20EB-4231-B261-BD7CD14EE262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0855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855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855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855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8556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8557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8558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8559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856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856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856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856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856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8565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8566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8567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8568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856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857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857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857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857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857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857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857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857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857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857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858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858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858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858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  <p:sldLayoutId id="2147483753" r:id="rId12"/>
    <p:sldLayoutId id="2147483754" r:id="rId1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3600" dirty="0" smtClean="0"/>
              <a:t>Building a </a:t>
            </a:r>
            <a:br>
              <a:rPr lang="en-GB" sz="3600" dirty="0" smtClean="0"/>
            </a:br>
            <a:r>
              <a:rPr lang="en-GB" sz="3600" dirty="0" smtClean="0"/>
              <a:t>Dynamic OLAP </a:t>
            </a:r>
            <a:br>
              <a:rPr lang="en-GB" sz="3600" dirty="0" smtClean="0"/>
            </a:br>
            <a:r>
              <a:rPr lang="en-GB" sz="3600" dirty="0" smtClean="0"/>
              <a:t>Environment</a:t>
            </a:r>
            <a:endParaRPr lang="en-US" sz="2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2800" dirty="0"/>
              <a:t>Dr. John </a:t>
            </a:r>
            <a:r>
              <a:rPr lang="en-GB" sz="2800" dirty="0" smtClean="0"/>
              <a:t>Tunnicliffe</a:t>
            </a:r>
            <a:endParaRPr lang="en-GB" dirty="0" smtClean="0"/>
          </a:p>
          <a:p>
            <a:r>
              <a:rPr lang="en-GB" sz="2400" dirty="0" smtClean="0"/>
              <a:t>Independent BI Architect</a:t>
            </a:r>
          </a:p>
          <a:p>
            <a:r>
              <a:rPr lang="en-GB" sz="1600" dirty="0" smtClean="0"/>
              <a:t>Mobile</a:t>
            </a:r>
            <a:r>
              <a:rPr lang="en-GB" sz="1600" dirty="0"/>
              <a:t>: 07771 818770</a:t>
            </a:r>
          </a:p>
          <a:p>
            <a:r>
              <a:rPr lang="en-GB" sz="2000" b="1" dirty="0" smtClean="0">
                <a:solidFill>
                  <a:srgbClr val="009999"/>
                </a:solidFill>
              </a:rPr>
              <a:t>john@bovi.co.uk</a:t>
            </a:r>
            <a:br>
              <a:rPr lang="en-GB" sz="2000" b="1" dirty="0" smtClean="0">
                <a:solidFill>
                  <a:srgbClr val="009999"/>
                </a:solidFill>
              </a:rPr>
            </a:br>
            <a:r>
              <a:rPr lang="en-GB" sz="2000" b="1" dirty="0" smtClean="0">
                <a:solidFill>
                  <a:srgbClr val="009999"/>
                </a:solidFill>
              </a:rPr>
              <a:t>www.bovi.co.uk</a:t>
            </a:r>
          </a:p>
          <a:p>
            <a:endParaRPr lang="en-GB" sz="2000" b="1" dirty="0" smtClean="0">
              <a:solidFill>
                <a:srgbClr val="00B0F0"/>
              </a:solidFill>
            </a:endParaRPr>
          </a:p>
          <a:p>
            <a:endParaRPr lang="en-GB" sz="2000" dirty="0" smtClean="0"/>
          </a:p>
          <a:p>
            <a:endParaRPr lang="en-GB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Build Sequence</a:t>
            </a:r>
            <a:br>
              <a:rPr lang="en-GB" dirty="0" smtClean="0"/>
            </a:br>
            <a:r>
              <a:rPr lang="en-GB" sz="2000" dirty="0">
                <a:solidFill>
                  <a:schemeClr val="bg2"/>
                </a:solidFill>
              </a:rPr>
              <a:t>SSIS Package Logic</a:t>
            </a:r>
            <a:endParaRPr lang="en-GB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Setup Logging</a:t>
            </a:r>
          </a:p>
          <a:p>
            <a:pPr lvl="1"/>
            <a:r>
              <a:rPr lang="en-GB" dirty="0" smtClean="0"/>
              <a:t>Generate key for all packages to use in logging</a:t>
            </a:r>
          </a:p>
          <a:p>
            <a:pPr eaLnBrk="1" hangingPunct="1"/>
            <a:r>
              <a:rPr lang="en-GB" dirty="0" smtClean="0"/>
              <a:t>Get Orders to Process</a:t>
            </a:r>
          </a:p>
          <a:p>
            <a:pPr lvl="1" eaLnBrk="1" hangingPunct="1"/>
            <a:r>
              <a:rPr lang="en-GB" dirty="0" smtClean="0"/>
              <a:t>Client name</a:t>
            </a:r>
          </a:p>
          <a:p>
            <a:pPr lvl="1" eaLnBrk="1" hangingPunct="1"/>
            <a:r>
              <a:rPr lang="en-GB" dirty="0" smtClean="0"/>
              <a:t>Order name</a:t>
            </a:r>
          </a:p>
          <a:p>
            <a:pPr lvl="1" eaLnBrk="1" hangingPunct="1"/>
            <a:r>
              <a:rPr lang="en-GB" dirty="0" smtClean="0"/>
              <a:t>Location of data files</a:t>
            </a:r>
          </a:p>
          <a:p>
            <a:pPr lvl="1" eaLnBrk="1" hangingPunct="1"/>
            <a:r>
              <a:rPr lang="en-GB" dirty="0" smtClean="0"/>
              <a:t>Defines ‘template’ to use for OLAP data mart</a:t>
            </a:r>
          </a:p>
          <a:p>
            <a:pPr eaLnBrk="1" hangingPunct="1">
              <a:buFont typeface="Verdana" pitchFamily="34" charset="0"/>
              <a:buNone/>
            </a:pPr>
            <a:endParaRPr lang="en-GB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962419" y="6211630"/>
            <a:ext cx="38010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See my blog: </a:t>
            </a:r>
            <a:r>
              <a:rPr lang="en-GB" b="1" dirty="0" smtClean="0">
                <a:solidFill>
                  <a:srgbClr val="009999"/>
                </a:solidFill>
              </a:rPr>
              <a:t>tinyurl.com/447ac9k</a:t>
            </a:r>
            <a:endParaRPr lang="en-GB" dirty="0">
              <a:solidFill>
                <a:srgbClr val="0099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9262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/>
              <a:t>Build Sequence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2000" dirty="0" smtClean="0">
                <a:solidFill>
                  <a:schemeClr val="bg2"/>
                </a:solidFill>
              </a:rPr>
              <a:t>SSIS Package Logic</a:t>
            </a:r>
            <a:endParaRPr lang="en-GB" sz="2000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Step 1: Prepare Order</a:t>
            </a:r>
          </a:p>
          <a:p>
            <a:pPr lvl="1" eaLnBrk="1" hangingPunct="1"/>
            <a:r>
              <a:rPr lang="en-GB" dirty="0" smtClean="0"/>
              <a:t>Set database names as per customer order</a:t>
            </a:r>
          </a:p>
          <a:p>
            <a:pPr lvl="1" eaLnBrk="1" hangingPunct="1"/>
            <a:r>
              <a:rPr lang="en-GB" dirty="0" smtClean="0"/>
              <a:t>Modify SSIS package connection strings</a:t>
            </a:r>
          </a:p>
          <a:p>
            <a:pPr eaLnBrk="1" hangingPunct="1"/>
            <a:r>
              <a:rPr lang="en-GB" dirty="0" smtClean="0"/>
              <a:t>Step 2: Create relational database</a:t>
            </a:r>
          </a:p>
          <a:p>
            <a:pPr lvl="1" eaLnBrk="1" hangingPunct="1"/>
            <a:r>
              <a:rPr lang="en-GB" dirty="0" smtClean="0"/>
              <a:t>Create data mart database</a:t>
            </a:r>
          </a:p>
          <a:p>
            <a:pPr lvl="1" eaLnBrk="1" hangingPunct="1"/>
            <a:r>
              <a:rPr lang="en-GB" dirty="0" smtClean="0"/>
              <a:t>Set database recovery mode to SIMPLE</a:t>
            </a:r>
          </a:p>
          <a:p>
            <a:pPr eaLnBrk="1" hangingPunct="1"/>
            <a:r>
              <a:rPr lang="en-GB" dirty="0" smtClean="0"/>
              <a:t>Step 3: </a:t>
            </a:r>
            <a:r>
              <a:rPr lang="en-GB" b="1" dirty="0" smtClean="0">
                <a:solidFill>
                  <a:srgbClr val="009999"/>
                </a:solidFill>
              </a:rPr>
              <a:t>Create database structure</a:t>
            </a:r>
          </a:p>
          <a:p>
            <a:pPr lvl="1" eaLnBrk="1" hangingPunct="1"/>
            <a:r>
              <a:rPr lang="en-GB" dirty="0" smtClean="0"/>
              <a:t>Execute SQL script to build all database objects </a:t>
            </a:r>
          </a:p>
          <a:p>
            <a:pPr lvl="2"/>
            <a:r>
              <a:rPr lang="en-GB" dirty="0" smtClean="0"/>
              <a:t>tables, views, functions and stored procedures </a:t>
            </a:r>
            <a:r>
              <a:rPr lang="en-GB" i="1" dirty="0" smtClean="0"/>
              <a:t>etc.</a:t>
            </a:r>
          </a:p>
          <a:p>
            <a:pPr eaLnBrk="1" hangingPunct="1"/>
            <a:endParaRPr lang="en-GB" dirty="0" smtClean="0"/>
          </a:p>
          <a:p>
            <a:pPr marL="0" indent="0" eaLnBrk="1" hangingPunct="1">
              <a:buNone/>
            </a:pPr>
            <a:endParaRPr lang="en-GB" dirty="0"/>
          </a:p>
          <a:p>
            <a:pPr eaLnBrk="1" hangingPunct="1">
              <a:lnSpc>
                <a:spcPct val="90000"/>
              </a:lnSpc>
              <a:buFont typeface="Verdana" pitchFamily="34" charset="0"/>
              <a:buNone/>
            </a:pPr>
            <a:r>
              <a:rPr lang="en-GB" dirty="0" smtClean="0"/>
              <a:t> </a:t>
            </a:r>
          </a:p>
          <a:p>
            <a:pPr eaLnBrk="1" hangingPunct="1">
              <a:lnSpc>
                <a:spcPct val="90000"/>
              </a:lnSpc>
              <a:buFont typeface="Verdana" pitchFamily="34" charset="0"/>
              <a:buNone/>
            </a:pPr>
            <a:endParaRPr lang="en-GB" dirty="0" smtClean="0"/>
          </a:p>
          <a:p>
            <a:pPr lvl="1" eaLnBrk="1" hangingPunct="1">
              <a:lnSpc>
                <a:spcPct val="90000"/>
              </a:lnSpc>
            </a:pPr>
            <a:endParaRPr lang="en-GB" dirty="0" smtClean="0"/>
          </a:p>
          <a:p>
            <a:pPr lvl="1" eaLnBrk="1" hangingPunct="1"/>
            <a:endParaRPr lang="en-GB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962419" y="6211630"/>
            <a:ext cx="38010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See my blog: </a:t>
            </a:r>
            <a:r>
              <a:rPr lang="en-GB" b="1" dirty="0" smtClean="0">
                <a:solidFill>
                  <a:srgbClr val="009999"/>
                </a:solidFill>
              </a:rPr>
              <a:t>tinyurl.com/447ac9k</a:t>
            </a:r>
            <a:endParaRPr lang="en-GB" dirty="0">
              <a:solidFill>
                <a:srgbClr val="0099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801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/>
              <a:t>Build Sequence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2000" dirty="0" smtClean="0">
                <a:solidFill>
                  <a:schemeClr val="bg2"/>
                </a:solidFill>
              </a:rPr>
              <a:t>SSIS Package Logic</a:t>
            </a:r>
            <a:endParaRPr lang="en-GB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/>
              <a:t>Step 4: Populate data mart</a:t>
            </a:r>
          </a:p>
          <a:p>
            <a:pPr lvl="1" eaLnBrk="1" hangingPunct="1"/>
            <a:r>
              <a:rPr lang="en-GB" dirty="0"/>
              <a:t>Load data from files</a:t>
            </a:r>
          </a:p>
          <a:p>
            <a:pPr lvl="1" eaLnBrk="1" hangingPunct="1"/>
            <a:r>
              <a:rPr lang="en-GB" dirty="0"/>
              <a:t>Apply business logic </a:t>
            </a:r>
            <a:endParaRPr lang="en-GB" dirty="0" smtClean="0"/>
          </a:p>
          <a:p>
            <a:r>
              <a:rPr lang="en-GB" dirty="0" smtClean="0"/>
              <a:t>Step 5: </a:t>
            </a:r>
            <a:r>
              <a:rPr lang="en-GB" b="1" dirty="0" smtClean="0">
                <a:solidFill>
                  <a:srgbClr val="009999"/>
                </a:solidFill>
              </a:rPr>
              <a:t>PIVOT extension data</a:t>
            </a:r>
            <a:endParaRPr lang="en-GB" b="1" dirty="0">
              <a:solidFill>
                <a:srgbClr val="009999"/>
              </a:solidFill>
            </a:endParaRPr>
          </a:p>
          <a:p>
            <a:pPr lvl="1" eaLnBrk="1" hangingPunct="1"/>
            <a:r>
              <a:rPr lang="en-GB" dirty="0"/>
              <a:t>Dynamically create target table based on metadata</a:t>
            </a:r>
          </a:p>
          <a:p>
            <a:pPr lvl="1" eaLnBrk="1" hangingPunct="1"/>
            <a:r>
              <a:rPr lang="en-GB" dirty="0"/>
              <a:t>Dynamically create PIVOT statement to insert records</a:t>
            </a:r>
          </a:p>
          <a:p>
            <a:pPr lvl="1" eaLnBrk="1" hangingPunct="1"/>
            <a:r>
              <a:rPr lang="en-GB" dirty="0"/>
              <a:t>Alter views which underpin cube dimensions to add attributes</a:t>
            </a:r>
            <a:endParaRPr lang="en-GB" dirty="0" smtClean="0"/>
          </a:p>
          <a:p>
            <a:pPr eaLnBrk="1" hangingPunct="1">
              <a:lnSpc>
                <a:spcPct val="90000"/>
              </a:lnSpc>
              <a:buFont typeface="Verdana" pitchFamily="34" charset="0"/>
              <a:buNone/>
            </a:pPr>
            <a:endParaRPr lang="en-GB" dirty="0" smtClean="0"/>
          </a:p>
          <a:p>
            <a:pPr lvl="1" eaLnBrk="1" hangingPunct="1">
              <a:lnSpc>
                <a:spcPct val="90000"/>
              </a:lnSpc>
            </a:pPr>
            <a:endParaRPr lang="en-GB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962419" y="6211630"/>
            <a:ext cx="38010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See my blog: </a:t>
            </a:r>
            <a:r>
              <a:rPr lang="en-GB" b="1" dirty="0" smtClean="0">
                <a:solidFill>
                  <a:srgbClr val="009999"/>
                </a:solidFill>
              </a:rPr>
              <a:t>tinyurl.com/447ac9k</a:t>
            </a:r>
            <a:endParaRPr lang="en-GB" dirty="0">
              <a:solidFill>
                <a:srgbClr val="0099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308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330066"/>
                </a:solidFill>
              </a:rPr>
              <a:t>Build Sequence</a:t>
            </a:r>
            <a:br>
              <a:rPr lang="en-GB" dirty="0">
                <a:solidFill>
                  <a:srgbClr val="330066"/>
                </a:solidFill>
              </a:rPr>
            </a:br>
            <a:r>
              <a:rPr lang="en-GB" sz="2000" dirty="0">
                <a:solidFill>
                  <a:srgbClr val="808080"/>
                </a:solidFill>
              </a:rPr>
              <a:t>SSIS Package Logic</a:t>
            </a:r>
            <a:endParaRPr lang="en-GB" dirty="0">
              <a:solidFill>
                <a:srgbClr val="80808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dirty="0"/>
              <a:t>Step 6a: </a:t>
            </a:r>
            <a:r>
              <a:rPr lang="en-GB" b="1" dirty="0">
                <a:solidFill>
                  <a:srgbClr val="009999"/>
                </a:solidFill>
              </a:rPr>
              <a:t>Deploy OLAP Cube</a:t>
            </a:r>
          </a:p>
          <a:p>
            <a:pPr lvl="1" eaLnBrk="1" hangingPunct="1"/>
            <a:r>
              <a:rPr lang="en-GB" dirty="0"/>
              <a:t>Deploy OLAP database to server directly from </a:t>
            </a:r>
            <a:r>
              <a:rPr lang="en-GB" i="1" dirty="0"/>
              <a:t>.asdatabase </a:t>
            </a:r>
            <a:r>
              <a:rPr lang="en-GB" dirty="0"/>
              <a:t>file</a:t>
            </a:r>
          </a:p>
          <a:p>
            <a:pPr eaLnBrk="1" hangingPunct="1"/>
            <a:r>
              <a:rPr lang="en-GB" dirty="0"/>
              <a:t>Step 6b: </a:t>
            </a:r>
            <a:r>
              <a:rPr lang="en-GB" b="1" dirty="0">
                <a:solidFill>
                  <a:srgbClr val="009999"/>
                </a:solidFill>
              </a:rPr>
              <a:t>Modify cube attributes</a:t>
            </a:r>
          </a:p>
          <a:p>
            <a:pPr lvl="1" eaLnBrk="1" hangingPunct="1"/>
            <a:r>
              <a:rPr lang="en-GB" dirty="0"/>
              <a:t>Extension attributes added based on metadata</a:t>
            </a:r>
          </a:p>
          <a:p>
            <a:pPr lvl="2" eaLnBrk="1" hangingPunct="1"/>
            <a:r>
              <a:rPr lang="en-GB" dirty="0"/>
              <a:t>Data Source View modified</a:t>
            </a:r>
          </a:p>
          <a:p>
            <a:pPr lvl="2" eaLnBrk="1" hangingPunct="1"/>
            <a:r>
              <a:rPr lang="en-GB" dirty="0"/>
              <a:t>Relevant dimension modified</a:t>
            </a:r>
          </a:p>
          <a:p>
            <a:pPr lvl="1" eaLnBrk="1" hangingPunct="1"/>
            <a:r>
              <a:rPr lang="en-GB" dirty="0"/>
              <a:t>Standard attributes added or removed based on </a:t>
            </a:r>
            <a:r>
              <a:rPr lang="en-GB" dirty="0" smtClean="0"/>
              <a:t>metadata</a:t>
            </a:r>
          </a:p>
          <a:p>
            <a:pPr lvl="1" eaLnBrk="1" hangingPunct="1"/>
            <a:r>
              <a:rPr lang="en-GB" dirty="0" smtClean="0"/>
              <a:t>Hide unwanted dimensions &amp; measures</a:t>
            </a:r>
            <a:endParaRPr lang="en-GB" dirty="0"/>
          </a:p>
          <a:p>
            <a:pPr eaLnBrk="1" hangingPunct="1"/>
            <a:r>
              <a:rPr lang="en-GB" dirty="0"/>
              <a:t>Step </a:t>
            </a:r>
            <a:r>
              <a:rPr lang="en-GB" dirty="0" smtClean="0"/>
              <a:t>6c: </a:t>
            </a:r>
            <a:r>
              <a:rPr lang="en-GB" b="1" dirty="0">
                <a:solidFill>
                  <a:srgbClr val="009999"/>
                </a:solidFill>
              </a:rPr>
              <a:t>Process OLAP database</a:t>
            </a:r>
          </a:p>
          <a:p>
            <a:pPr eaLnBrk="1" hangingPunct="1"/>
            <a:r>
              <a:rPr lang="en-GB" dirty="0"/>
              <a:t>Step </a:t>
            </a:r>
            <a:r>
              <a:rPr lang="en-GB" dirty="0" smtClean="0"/>
              <a:t>7: </a:t>
            </a:r>
            <a:r>
              <a:rPr lang="en-GB" dirty="0"/>
              <a:t>Mark order as complete</a:t>
            </a:r>
          </a:p>
          <a:p>
            <a:pPr lvl="1" eaLnBrk="1" hangingPunct="1"/>
            <a:r>
              <a:rPr lang="en-GB" dirty="0"/>
              <a:t>Return to step 1 if any other orders need to be processed</a:t>
            </a:r>
          </a:p>
          <a:p>
            <a:pPr eaLnBrk="1" hangingPunct="1">
              <a:lnSpc>
                <a:spcPct val="90000"/>
              </a:lnSpc>
              <a:buFont typeface="Verdana" pitchFamily="34" charset="0"/>
              <a:buNone/>
            </a:pPr>
            <a:r>
              <a:rPr lang="en-GB" dirty="0"/>
              <a:t> </a:t>
            </a: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962419" y="6211630"/>
            <a:ext cx="38010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See my blog: </a:t>
            </a:r>
            <a:r>
              <a:rPr lang="en-GB" b="1" dirty="0" smtClean="0">
                <a:solidFill>
                  <a:srgbClr val="009999"/>
                </a:solidFill>
              </a:rPr>
              <a:t>tinyurl.com/447ac9k</a:t>
            </a:r>
            <a:endParaRPr lang="en-GB" dirty="0">
              <a:solidFill>
                <a:srgbClr val="0099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893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000" dirty="0" smtClean="0"/>
              <a:t>Building a </a:t>
            </a:r>
            <a:r>
              <a:rPr lang="en-GB" sz="2000" dirty="0"/>
              <a:t>Dynamic OLAP </a:t>
            </a:r>
            <a:r>
              <a:rPr lang="en-GB" sz="2000" dirty="0" smtClean="0"/>
              <a:t>Environment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>
                <a:solidFill>
                  <a:srgbClr val="808080"/>
                </a:solidFill>
              </a:rPr>
              <a:t>Preparation</a:t>
            </a:r>
            <a:endParaRPr lang="en-GB" dirty="0">
              <a:solidFill>
                <a:srgbClr val="80808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Identify common core data model</a:t>
            </a:r>
          </a:p>
          <a:p>
            <a:pPr marL="638175" lvl="2" indent="-342900">
              <a:buClr>
                <a:schemeClr val="tx2"/>
              </a:buClr>
            </a:pPr>
            <a:r>
              <a:rPr lang="en-GB" dirty="0" smtClean="0"/>
              <a:t>Define file </a:t>
            </a:r>
            <a:r>
              <a:rPr lang="en-GB" dirty="0"/>
              <a:t>format for input data files</a:t>
            </a:r>
          </a:p>
          <a:p>
            <a:r>
              <a:rPr lang="en-GB" dirty="0" smtClean="0"/>
              <a:t>Design and build </a:t>
            </a:r>
          </a:p>
          <a:p>
            <a:pPr lvl="1"/>
            <a:r>
              <a:rPr lang="en-GB" dirty="0" smtClean="0"/>
              <a:t>Basic relational database</a:t>
            </a:r>
          </a:p>
          <a:p>
            <a:pPr lvl="1"/>
            <a:r>
              <a:rPr lang="en-GB" dirty="0" smtClean="0"/>
              <a:t>Basic cube structure</a:t>
            </a:r>
          </a:p>
          <a:p>
            <a:pPr lvl="1"/>
            <a:r>
              <a:rPr lang="en-GB" dirty="0" smtClean="0"/>
              <a:t>SSIS packages to populate database </a:t>
            </a:r>
          </a:p>
          <a:p>
            <a:pPr lvl="2"/>
            <a:r>
              <a:rPr lang="en-GB" dirty="0" smtClean="0"/>
              <a:t>apply specific business rules to core data</a:t>
            </a:r>
          </a:p>
          <a:p>
            <a:pPr lvl="2"/>
            <a:r>
              <a:rPr lang="en-GB" dirty="0" smtClean="0"/>
              <a:t>process OLAP cube</a:t>
            </a:r>
          </a:p>
          <a:p>
            <a:r>
              <a:rPr lang="en-GB" dirty="0" smtClean="0"/>
              <a:t>Create ‘template’ from above comprising</a:t>
            </a:r>
          </a:p>
          <a:p>
            <a:pPr lvl="1"/>
            <a:r>
              <a:rPr lang="en-GB" dirty="0" smtClean="0"/>
              <a:t>Relational database (data mart) template</a:t>
            </a:r>
          </a:p>
          <a:p>
            <a:pPr lvl="1"/>
            <a:r>
              <a:rPr lang="en-GB" dirty="0" smtClean="0"/>
              <a:t>OLAP database (cube) template</a:t>
            </a:r>
          </a:p>
          <a:p>
            <a:pPr lvl="1"/>
            <a:r>
              <a:rPr lang="en-GB" dirty="0" smtClean="0"/>
              <a:t>SSIS packages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8937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Tools &amp; techniques deep </a:t>
            </a:r>
            <a:r>
              <a:rPr lang="en-GB" dirty="0" smtClean="0"/>
              <a:t>dive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9999"/>
                </a:solidFill>
              </a:rPr>
              <a:t>SSIS infrastructure</a:t>
            </a:r>
            <a:endParaRPr lang="en-GB" dirty="0">
              <a:solidFill>
                <a:srgbClr val="009999"/>
              </a:solidFill>
            </a:endParaRPr>
          </a:p>
          <a:p>
            <a:r>
              <a:rPr lang="en-GB" dirty="0" smtClean="0"/>
              <a:t>Creating the relational database</a:t>
            </a:r>
          </a:p>
          <a:p>
            <a:r>
              <a:rPr lang="en-GB" dirty="0" smtClean="0"/>
              <a:t>Handling extension tables </a:t>
            </a:r>
          </a:p>
          <a:p>
            <a:pPr lvl="1"/>
            <a:r>
              <a:rPr lang="en-GB" dirty="0" smtClean="0"/>
              <a:t>name/value pairs</a:t>
            </a:r>
          </a:p>
          <a:p>
            <a:r>
              <a:rPr lang="en-GB" dirty="0"/>
              <a:t>OLAP cube deployment</a:t>
            </a:r>
          </a:p>
          <a:p>
            <a:r>
              <a:rPr lang="en-GB" dirty="0" smtClean="0"/>
              <a:t>Modifying OLAP cube attributes</a:t>
            </a:r>
          </a:p>
          <a:p>
            <a:r>
              <a:rPr lang="en-GB" dirty="0" smtClean="0">
                <a:solidFill>
                  <a:srgbClr val="009999"/>
                </a:solidFill>
              </a:rPr>
              <a:t>Dealing with unnatural hierarchies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6108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SSIS Infrastructure</a:t>
            </a:r>
            <a:br>
              <a:rPr lang="en-GB" dirty="0"/>
            </a:br>
            <a:r>
              <a:rPr lang="en-GB" sz="2400" dirty="0" smtClean="0">
                <a:solidFill>
                  <a:srgbClr val="808080"/>
                </a:solidFill>
              </a:rPr>
              <a:t>SSIS Logging</a:t>
            </a:r>
            <a:endParaRPr lang="en-GB" dirty="0">
              <a:solidFill>
                <a:srgbClr val="80808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Log activity to control database</a:t>
            </a:r>
          </a:p>
          <a:p>
            <a:r>
              <a:rPr lang="en-GB" dirty="0" smtClean="0"/>
              <a:t>Implement custom logging using event handlers</a:t>
            </a:r>
          </a:p>
          <a:p>
            <a:pPr lvl="1"/>
            <a:r>
              <a:rPr lang="en-GB" dirty="0" smtClean="0"/>
              <a:t>Write customer order number to log to allow analysis</a:t>
            </a:r>
          </a:p>
          <a:p>
            <a:r>
              <a:rPr lang="en-GB" dirty="0" smtClean="0"/>
              <a:t>See Jamie’s blog: </a:t>
            </a:r>
            <a:r>
              <a:rPr lang="en-GB" b="1" dirty="0">
                <a:solidFill>
                  <a:srgbClr val="009999"/>
                </a:solidFill>
              </a:rPr>
              <a:t>tinyurl.com/3c4dg2g</a:t>
            </a:r>
            <a:endParaRPr lang="en-GB" dirty="0" smtClean="0">
              <a:solidFill>
                <a:srgbClr val="009999"/>
              </a:solidFill>
            </a:endParaRP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3150" y="3827914"/>
            <a:ext cx="6800850" cy="302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2103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SSIS Infrastructure</a:t>
            </a:r>
            <a:br>
              <a:rPr lang="en-GB" dirty="0" smtClean="0"/>
            </a:br>
            <a:r>
              <a:rPr lang="en-GB" sz="2000" dirty="0" smtClean="0">
                <a:solidFill>
                  <a:srgbClr val="808080"/>
                </a:solidFill>
              </a:rPr>
              <a:t>Setting Package Configurations - Options</a:t>
            </a:r>
            <a:endParaRPr lang="en-GB" dirty="0">
              <a:solidFill>
                <a:srgbClr val="80808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2437" indent="-457200">
              <a:buFont typeface="+mj-lt"/>
              <a:buAutoNum type="arabicPeriod"/>
            </a:pPr>
            <a:r>
              <a:rPr lang="en-GB" dirty="0" smtClean="0"/>
              <a:t>Use dtexec.exe command line options</a:t>
            </a:r>
          </a:p>
          <a:p>
            <a:pPr lvl="2"/>
            <a:r>
              <a:rPr lang="en-GB" dirty="0" smtClean="0"/>
              <a:t>Problem with overly long and complex command lines</a:t>
            </a:r>
          </a:p>
          <a:p>
            <a:pPr marL="452437" indent="-457200">
              <a:buFont typeface="+mj-lt"/>
              <a:buAutoNum type="arabicPeriod"/>
            </a:pPr>
            <a:r>
              <a:rPr lang="en-GB" dirty="0" smtClean="0"/>
              <a:t>Use standard package configurations held in database</a:t>
            </a:r>
          </a:p>
          <a:p>
            <a:pPr marL="1096962" lvl="2" indent="-457200"/>
            <a:r>
              <a:rPr lang="en-GB" dirty="0" smtClean="0"/>
              <a:t>Easy to alter connection strings using SQL</a:t>
            </a:r>
          </a:p>
          <a:p>
            <a:pPr marL="1096962" lvl="2" indent="-457200"/>
            <a:r>
              <a:rPr lang="en-GB" dirty="0" smtClean="0"/>
              <a:t>Limited to one simultaneous build</a:t>
            </a:r>
          </a:p>
          <a:p>
            <a:pPr marL="452437" indent="-457200">
              <a:buFont typeface="+mj-lt"/>
              <a:buAutoNum type="arabicPeriod"/>
            </a:pPr>
            <a:r>
              <a:rPr lang="en-GB" dirty="0"/>
              <a:t>Invoke SSIS using custom C# program</a:t>
            </a:r>
          </a:p>
          <a:p>
            <a:pPr lvl="2"/>
            <a:r>
              <a:rPr lang="en-GB" dirty="0"/>
              <a:t>Use SSIS API to set connection strings </a:t>
            </a:r>
            <a:r>
              <a:rPr lang="en-GB" i="1" dirty="0"/>
              <a:t>etc.</a:t>
            </a:r>
          </a:p>
          <a:p>
            <a:pPr lvl="2"/>
            <a:r>
              <a:rPr lang="en-GB" dirty="0"/>
              <a:t>Provides fully scalable solution – multiple simultaneous </a:t>
            </a:r>
            <a:r>
              <a:rPr lang="en-GB" dirty="0" smtClean="0"/>
              <a:t>builds</a:t>
            </a:r>
          </a:p>
          <a:p>
            <a:pPr lvl="2"/>
            <a:r>
              <a:rPr lang="en-GB" dirty="0" smtClean="0"/>
              <a:t>Allows for full logging (</a:t>
            </a:r>
            <a:r>
              <a:rPr lang="en-GB" dirty="0"/>
              <a:t>see </a:t>
            </a:r>
            <a:r>
              <a:rPr lang="en-GB" dirty="0" smtClean="0">
                <a:solidFill>
                  <a:srgbClr val="009999"/>
                </a:solidFill>
              </a:rPr>
              <a:t>dtloggedexec.codeplex.com</a:t>
            </a:r>
            <a:r>
              <a:rPr lang="en-GB" dirty="0" smtClean="0"/>
              <a:t>)</a:t>
            </a:r>
            <a:endParaRPr lang="en-GB" dirty="0"/>
          </a:p>
          <a:p>
            <a:pPr lvl="2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9076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SSIS </a:t>
            </a:r>
            <a:r>
              <a:rPr lang="en-GB" dirty="0" smtClean="0"/>
              <a:t>infrastructure</a:t>
            </a:r>
            <a:br>
              <a:rPr lang="en-GB" dirty="0" smtClean="0"/>
            </a:br>
            <a:r>
              <a:rPr lang="en-GB" sz="2400" dirty="0" smtClean="0">
                <a:solidFill>
                  <a:srgbClr val="808080"/>
                </a:solidFill>
              </a:rPr>
              <a:t>Package configurations</a:t>
            </a:r>
            <a:endParaRPr lang="en-GB" dirty="0">
              <a:solidFill>
                <a:srgbClr val="80808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GB" dirty="0" smtClean="0"/>
              <a:t>Local </a:t>
            </a:r>
            <a:r>
              <a:rPr lang="en-GB" dirty="0" err="1" smtClean="0"/>
              <a:t>dtsConfig</a:t>
            </a:r>
            <a:r>
              <a:rPr lang="en-GB" dirty="0" smtClean="0"/>
              <a:t> file provides connection to control database</a:t>
            </a:r>
          </a:p>
          <a:p>
            <a:pPr lvl="1"/>
            <a:r>
              <a:rPr lang="en-GB" dirty="0" smtClean="0"/>
              <a:t>All others read from </a:t>
            </a:r>
            <a:r>
              <a:rPr lang="en-GB" dirty="0" err="1"/>
              <a:t>SSISConfiguration</a:t>
            </a:r>
            <a:r>
              <a:rPr lang="en-GB" dirty="0"/>
              <a:t> </a:t>
            </a:r>
            <a:r>
              <a:rPr lang="en-GB" dirty="0" smtClean="0"/>
              <a:t>table in control database</a:t>
            </a:r>
          </a:p>
          <a:p>
            <a:pPr lvl="1"/>
            <a:r>
              <a:rPr lang="en-GB" dirty="0" smtClean="0"/>
              <a:t>Connection strings altered by </a:t>
            </a:r>
            <a:r>
              <a:rPr lang="en-GB" i="1" dirty="0" err="1" smtClean="0"/>
              <a:t>PrepareOrder</a:t>
            </a:r>
            <a:r>
              <a:rPr lang="en-GB" dirty="0" smtClean="0"/>
              <a:t> SQL stored </a:t>
            </a:r>
            <a:r>
              <a:rPr lang="en-GB" dirty="0" err="1" smtClean="0"/>
              <a:t>proc</a:t>
            </a:r>
            <a:endParaRPr lang="en-GB" dirty="0" smtClean="0"/>
          </a:p>
          <a:p>
            <a:pPr lvl="1"/>
            <a:endParaRPr lang="en-GB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3150" y="3827914"/>
            <a:ext cx="6800850" cy="302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7803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Creating databases </a:t>
            </a:r>
            <a:r>
              <a:rPr lang="en-GB" dirty="0" smtClean="0"/>
              <a:t>with SSIS</a:t>
            </a:r>
            <a:endParaRPr lang="en-GB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556792"/>
            <a:ext cx="6624736" cy="506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023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Sparks from the Anvil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Blog URL</a:t>
            </a:r>
            <a:endParaRPr lang="en-GB" dirty="0"/>
          </a:p>
          <a:p>
            <a:pPr lvl="1"/>
            <a:r>
              <a:rPr lang="en-GB" b="1" dirty="0" smtClean="0">
                <a:solidFill>
                  <a:srgbClr val="009999"/>
                </a:solidFill>
              </a:rPr>
              <a:t>http</a:t>
            </a:r>
            <a:r>
              <a:rPr lang="en-GB" b="1" dirty="0">
                <a:solidFill>
                  <a:srgbClr val="009999"/>
                </a:solidFill>
              </a:rPr>
              <a:t>://</a:t>
            </a:r>
            <a:r>
              <a:rPr lang="en-GB" b="1" dirty="0" smtClean="0">
                <a:solidFill>
                  <a:srgbClr val="009999"/>
                </a:solidFill>
              </a:rPr>
              <a:t>sqlblogcasts.com/blogs/drjohn</a:t>
            </a:r>
            <a:r>
              <a:rPr lang="en-GB" dirty="0" smtClean="0"/>
              <a:t> </a:t>
            </a:r>
            <a:endParaRPr lang="en-GB" dirty="0"/>
          </a:p>
          <a:p>
            <a:r>
              <a:rPr lang="en-GB" dirty="0" smtClean="0"/>
              <a:t>See speaker profile on </a:t>
            </a:r>
            <a:r>
              <a:rPr lang="en-GB" b="1" dirty="0" smtClean="0">
                <a:solidFill>
                  <a:srgbClr val="009999"/>
                </a:solidFill>
              </a:rPr>
              <a:t>www.SQLBits.com </a:t>
            </a:r>
          </a:p>
          <a:p>
            <a:endParaRPr lang="en-GB" dirty="0" smtClean="0"/>
          </a:p>
          <a:p>
            <a:r>
              <a:rPr lang="en-GB" dirty="0" smtClean="0"/>
              <a:t>Tiny URLs in presentation to specific blog entries</a:t>
            </a:r>
          </a:p>
          <a:p>
            <a:pPr lvl="1"/>
            <a:r>
              <a:rPr lang="en-GB" dirty="0" smtClean="0"/>
              <a:t>e.g. </a:t>
            </a:r>
            <a:r>
              <a:rPr lang="en-GB" b="1" dirty="0">
                <a:solidFill>
                  <a:srgbClr val="009999"/>
                </a:solidFill>
              </a:rPr>
              <a:t>tinyurl.com/4yolm6k</a:t>
            </a:r>
            <a:endParaRPr lang="en-GB" dirty="0">
              <a:solidFill>
                <a:srgbClr val="0099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395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Creating databases with SSIS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Use connection manager to master database</a:t>
            </a:r>
          </a:p>
          <a:p>
            <a:pPr lvl="1"/>
            <a:r>
              <a:rPr lang="en-GB" dirty="0" smtClean="0"/>
              <a:t>Connect with </a:t>
            </a:r>
            <a:r>
              <a:rPr lang="en-GB" dirty="0" err="1" smtClean="0"/>
              <a:t>sysadmin</a:t>
            </a:r>
            <a:r>
              <a:rPr lang="en-GB" dirty="0" smtClean="0"/>
              <a:t> privileges</a:t>
            </a:r>
          </a:p>
          <a:p>
            <a:r>
              <a:rPr lang="en-GB" dirty="0" smtClean="0"/>
              <a:t>Create database in SIMPLE recovery mode</a:t>
            </a:r>
          </a:p>
          <a:p>
            <a:pPr lvl="1"/>
            <a:r>
              <a:rPr lang="en-GB" dirty="0"/>
              <a:t>Point of failure recovery is </a:t>
            </a:r>
            <a:r>
              <a:rPr lang="en-GB" dirty="0" smtClean="0"/>
              <a:t>unnecessary</a:t>
            </a:r>
          </a:p>
          <a:p>
            <a:pPr lvl="1"/>
            <a:r>
              <a:rPr lang="en-GB" dirty="0" smtClean="0"/>
              <a:t>Unwilling to </a:t>
            </a:r>
            <a:r>
              <a:rPr lang="en-GB" dirty="0"/>
              <a:t>incur </a:t>
            </a:r>
            <a:r>
              <a:rPr lang="en-GB" dirty="0" smtClean="0"/>
              <a:t>overhead of fully recoverable transaction log</a:t>
            </a:r>
            <a:endParaRPr lang="en-GB" dirty="0"/>
          </a:p>
          <a:p>
            <a:r>
              <a:rPr lang="en-GB" dirty="0" smtClean="0"/>
              <a:t>Use expression on SSIS variable to create SQL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47056" y="4365104"/>
            <a:ext cx="849694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GB" dirty="0">
                <a:solidFill>
                  <a:srgbClr val="0000FF"/>
                </a:solidFill>
              </a:rPr>
              <a:t>IF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>
                <a:solidFill>
                  <a:srgbClr val="808080"/>
                </a:solidFill>
              </a:rPr>
              <a:t>EXISTS</a:t>
            </a:r>
            <a:r>
              <a:rPr lang="en-GB" dirty="0">
                <a:solidFill>
                  <a:srgbClr val="0000FF"/>
                </a:solidFill>
              </a:rPr>
              <a:t> </a:t>
            </a:r>
            <a:r>
              <a:rPr lang="en-GB" dirty="0">
                <a:solidFill>
                  <a:srgbClr val="808080"/>
                </a:solidFill>
              </a:rPr>
              <a:t>(</a:t>
            </a:r>
            <a:r>
              <a:rPr lang="en-GB" dirty="0">
                <a:solidFill>
                  <a:srgbClr val="0000FF"/>
                </a:solidFill>
              </a:rPr>
              <a:t>SELECT</a:t>
            </a:r>
            <a:r>
              <a:rPr lang="en-GB" dirty="0">
                <a:solidFill>
                  <a:prstClr val="black"/>
                </a:solidFill>
              </a:rPr>
              <a:t> name </a:t>
            </a:r>
            <a:r>
              <a:rPr lang="en-GB" dirty="0">
                <a:solidFill>
                  <a:srgbClr val="0000FF"/>
                </a:solidFill>
              </a:rPr>
              <a:t>FROM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srgbClr val="008000"/>
                </a:solidFill>
              </a:rPr>
              <a:t>sys</a:t>
            </a:r>
            <a:r>
              <a:rPr lang="en-GB" dirty="0" err="1">
                <a:solidFill>
                  <a:srgbClr val="808080"/>
                </a:solidFill>
              </a:rPr>
              <a:t>.</a:t>
            </a:r>
            <a:r>
              <a:rPr lang="en-GB" dirty="0" err="1">
                <a:solidFill>
                  <a:srgbClr val="008000"/>
                </a:solidFill>
              </a:rPr>
              <a:t>databases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>
                <a:solidFill>
                  <a:srgbClr val="0000FF"/>
                </a:solidFill>
              </a:rPr>
              <a:t>WHERE</a:t>
            </a:r>
            <a:r>
              <a:rPr lang="en-GB" dirty="0">
                <a:solidFill>
                  <a:prstClr val="black"/>
                </a:solidFill>
              </a:rPr>
              <a:t> name </a:t>
            </a:r>
            <a:r>
              <a:rPr lang="en-GB" dirty="0">
                <a:solidFill>
                  <a:srgbClr val="808080"/>
                </a:solidFill>
              </a:rPr>
              <a:t>=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>
                <a:solidFill>
                  <a:srgbClr val="FF0000"/>
                </a:solidFill>
              </a:rPr>
              <a:t>'</a:t>
            </a:r>
            <a:r>
              <a:rPr lang="en-GB" dirty="0" err="1">
                <a:solidFill>
                  <a:srgbClr val="FF0000"/>
                </a:solidFill>
              </a:rPr>
              <a:t>MyDatabase</a:t>
            </a:r>
            <a:r>
              <a:rPr lang="en-GB" dirty="0">
                <a:solidFill>
                  <a:srgbClr val="FF0000"/>
                </a:solidFill>
              </a:rPr>
              <a:t>'</a:t>
            </a:r>
            <a:r>
              <a:rPr lang="en-GB" dirty="0">
                <a:solidFill>
                  <a:srgbClr val="808080"/>
                </a:solidFill>
              </a:rPr>
              <a:t>)</a:t>
            </a:r>
          </a:p>
          <a:p>
            <a:pPr marL="0" indent="0">
              <a:buNone/>
            </a:pPr>
            <a:r>
              <a:rPr lang="en-GB" dirty="0">
                <a:solidFill>
                  <a:prstClr val="black"/>
                </a:solidFill>
              </a:rPr>
              <a:t>	</a:t>
            </a:r>
            <a:r>
              <a:rPr lang="en-GB" dirty="0">
                <a:solidFill>
                  <a:srgbClr val="0000FF"/>
                </a:solidFill>
              </a:rPr>
              <a:t>DROP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>
                <a:solidFill>
                  <a:srgbClr val="0000FF"/>
                </a:solidFill>
              </a:rPr>
              <a:t>DATABASE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MyDatabase</a:t>
            </a:r>
            <a:r>
              <a:rPr lang="en-GB" dirty="0">
                <a:solidFill>
                  <a:srgbClr val="808080"/>
                </a:solidFill>
              </a:rPr>
              <a:t>;</a:t>
            </a:r>
          </a:p>
          <a:p>
            <a:pPr marL="0" indent="0">
              <a:buNone/>
            </a:pPr>
            <a:r>
              <a:rPr lang="en-GB" dirty="0">
                <a:solidFill>
                  <a:srgbClr val="0000FF"/>
                </a:solidFill>
              </a:rPr>
              <a:t>GO</a:t>
            </a:r>
          </a:p>
          <a:p>
            <a:pPr marL="0" indent="0">
              <a:buNone/>
            </a:pPr>
            <a:r>
              <a:rPr lang="en-GB" dirty="0">
                <a:solidFill>
                  <a:srgbClr val="0000FF"/>
                </a:solidFill>
              </a:rPr>
              <a:t>CREATE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>
                <a:solidFill>
                  <a:srgbClr val="0000FF"/>
                </a:solidFill>
              </a:rPr>
              <a:t>DATABASE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MyDatabase</a:t>
            </a:r>
            <a:endParaRPr lang="en-GB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rgbClr val="0000FF"/>
                </a:solidFill>
              </a:rPr>
              <a:t>GO</a:t>
            </a:r>
            <a:r>
              <a:rPr lang="en-GB" dirty="0">
                <a:solidFill>
                  <a:prstClr val="black"/>
                </a:solidFill>
              </a:rPr>
              <a:t> </a:t>
            </a:r>
          </a:p>
          <a:p>
            <a:pPr marL="0" indent="0">
              <a:buNone/>
            </a:pPr>
            <a:r>
              <a:rPr lang="en-GB" dirty="0">
                <a:solidFill>
                  <a:srgbClr val="0000FF"/>
                </a:solidFill>
              </a:rPr>
              <a:t>ALTER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>
                <a:solidFill>
                  <a:srgbClr val="0000FF"/>
                </a:solidFill>
              </a:rPr>
              <a:t>DATABASE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MyDatabase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>
                <a:solidFill>
                  <a:srgbClr val="0000FF"/>
                </a:solidFill>
              </a:rPr>
              <a:t>SET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>
                <a:solidFill>
                  <a:srgbClr val="0000FF"/>
                </a:solidFill>
              </a:rPr>
              <a:t>RECOVERY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>
                <a:solidFill>
                  <a:srgbClr val="0000FF"/>
                </a:solidFill>
              </a:rPr>
              <a:t>SIMPLE</a:t>
            </a:r>
            <a:r>
              <a:rPr lang="en-GB" dirty="0">
                <a:solidFill>
                  <a:prstClr val="black"/>
                </a:solidFill>
              </a:rPr>
              <a:t> </a:t>
            </a:r>
          </a:p>
          <a:p>
            <a:pPr marL="0" indent="0">
              <a:buNone/>
            </a:pPr>
            <a:r>
              <a:rPr lang="en-GB" dirty="0">
                <a:solidFill>
                  <a:srgbClr val="0000FF"/>
                </a:solidFill>
              </a:rPr>
              <a:t>GO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46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Creating the database structure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75" y="1556792"/>
            <a:ext cx="6182245" cy="4727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8911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Creating </a:t>
            </a:r>
            <a:r>
              <a:rPr lang="en-GB" dirty="0" smtClean="0"/>
              <a:t>the database structure</a:t>
            </a:r>
            <a:br>
              <a:rPr lang="en-GB" dirty="0" smtClean="0"/>
            </a:br>
            <a:r>
              <a:rPr lang="en-GB" sz="2000" dirty="0" smtClean="0">
                <a:solidFill>
                  <a:srgbClr val="808080"/>
                </a:solidFill>
              </a:rPr>
              <a:t>Managing the SQL Scripts</a:t>
            </a:r>
            <a:endParaRPr lang="en-GB" dirty="0">
              <a:solidFill>
                <a:srgbClr val="80808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5987008" cy="4411662"/>
          </a:xfrm>
        </p:spPr>
        <p:txBody>
          <a:bodyPr/>
          <a:lstStyle/>
          <a:p>
            <a:r>
              <a:rPr lang="en-GB" dirty="0" smtClean="0"/>
              <a:t>Using SSMS database projects</a:t>
            </a:r>
          </a:p>
          <a:p>
            <a:pPr lvl="1"/>
            <a:r>
              <a:rPr lang="en-GB" dirty="0" smtClean="0"/>
              <a:t>Use numbers in file names to set order</a:t>
            </a:r>
          </a:p>
          <a:p>
            <a:r>
              <a:rPr lang="en-GB" dirty="0" smtClean="0"/>
              <a:t>Use batch file to concatenate files </a:t>
            </a:r>
          </a:p>
          <a:p>
            <a:pPr lvl="1"/>
            <a:r>
              <a:rPr lang="en-GB" dirty="0" smtClean="0"/>
              <a:t>Use </a:t>
            </a:r>
            <a:r>
              <a:rPr lang="en-GB" b="1" dirty="0" smtClean="0"/>
              <a:t>type</a:t>
            </a:r>
            <a:r>
              <a:rPr lang="en-GB" dirty="0" smtClean="0"/>
              <a:t> command</a:t>
            </a:r>
          </a:p>
          <a:p>
            <a:pPr lvl="1"/>
            <a:r>
              <a:rPr lang="en-GB" dirty="0" smtClean="0"/>
              <a:t>Ensure files have carriage return at end!</a:t>
            </a:r>
          </a:p>
          <a:p>
            <a:pPr lvl="1"/>
            <a:r>
              <a:rPr lang="en-GB" dirty="0" smtClean="0"/>
              <a:t>Write to file using redirection &gt; and &gt;&gt;</a:t>
            </a:r>
            <a:endParaRPr lang="en-GB" dirty="0"/>
          </a:p>
          <a:p>
            <a:endParaRPr lang="en-GB" dirty="0" smtClean="0"/>
          </a:p>
          <a:p>
            <a:pPr lvl="1"/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772816"/>
            <a:ext cx="2590800" cy="267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4797152"/>
            <a:ext cx="4400550" cy="170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25839" y="6254006"/>
            <a:ext cx="3942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See my blog: </a:t>
            </a:r>
            <a:r>
              <a:rPr lang="en-GB" b="1" dirty="0">
                <a:solidFill>
                  <a:srgbClr val="009999"/>
                </a:solidFill>
              </a:rPr>
              <a:t>tinyurl.com/67wueu5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1204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Creating the database structure</a:t>
            </a:r>
            <a:br>
              <a:rPr lang="en-GB" dirty="0"/>
            </a:br>
            <a:r>
              <a:rPr lang="en-GB" sz="2000" dirty="0" smtClean="0">
                <a:solidFill>
                  <a:srgbClr val="808080"/>
                </a:solidFill>
              </a:rPr>
              <a:t>Executing the </a:t>
            </a:r>
            <a:r>
              <a:rPr lang="en-GB" sz="2000" dirty="0">
                <a:solidFill>
                  <a:srgbClr val="808080"/>
                </a:solidFill>
              </a:rPr>
              <a:t>SQL </a:t>
            </a:r>
            <a:r>
              <a:rPr lang="en-GB" sz="2000" dirty="0" smtClean="0">
                <a:solidFill>
                  <a:srgbClr val="808080"/>
                </a:solidFill>
              </a:rPr>
              <a:t>Script using SSIS</a:t>
            </a:r>
            <a:endParaRPr lang="en-GB" dirty="0">
              <a:solidFill>
                <a:srgbClr val="80808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Use </a:t>
            </a:r>
            <a:r>
              <a:rPr lang="en-GB" dirty="0"/>
              <a:t>Execute SQL task to execute concatenated script</a:t>
            </a:r>
          </a:p>
          <a:p>
            <a:pPr lvl="1"/>
            <a:r>
              <a:rPr lang="en-GB" dirty="0" smtClean="0"/>
              <a:t>Set </a:t>
            </a:r>
            <a:r>
              <a:rPr lang="en-GB" b="1" dirty="0" smtClean="0"/>
              <a:t>SQL Source Type </a:t>
            </a:r>
            <a:r>
              <a:rPr lang="en-GB" dirty="0" smtClean="0"/>
              <a:t>to </a:t>
            </a:r>
            <a:r>
              <a:rPr lang="en-GB" b="1" dirty="0" smtClean="0"/>
              <a:t>File connection</a:t>
            </a:r>
          </a:p>
          <a:p>
            <a:r>
              <a:rPr lang="en-GB" dirty="0" smtClean="0"/>
              <a:t>Set package configuration on </a:t>
            </a:r>
            <a:r>
              <a:rPr lang="en-GB" dirty="0" err="1" smtClean="0"/>
              <a:t>FileConnection</a:t>
            </a:r>
            <a:r>
              <a:rPr lang="en-GB" dirty="0" smtClean="0"/>
              <a:t> manager</a:t>
            </a:r>
          </a:p>
          <a:p>
            <a:r>
              <a:rPr lang="en-GB" dirty="0" smtClean="0"/>
              <a:t>Script creates all </a:t>
            </a:r>
          </a:p>
          <a:p>
            <a:pPr lvl="1"/>
            <a:r>
              <a:rPr lang="en-GB" dirty="0" smtClean="0"/>
              <a:t>Schemas</a:t>
            </a:r>
          </a:p>
          <a:p>
            <a:pPr lvl="1"/>
            <a:r>
              <a:rPr lang="en-GB" dirty="0" smtClean="0"/>
              <a:t>Tables</a:t>
            </a:r>
          </a:p>
          <a:p>
            <a:pPr lvl="1"/>
            <a:r>
              <a:rPr lang="en-GB" dirty="0" smtClean="0"/>
              <a:t>Views</a:t>
            </a:r>
          </a:p>
          <a:p>
            <a:pPr lvl="1"/>
            <a:r>
              <a:rPr lang="en-GB" dirty="0" smtClean="0"/>
              <a:t>Stored </a:t>
            </a:r>
            <a:r>
              <a:rPr lang="en-GB" dirty="0" err="1" smtClean="0"/>
              <a:t>procs</a:t>
            </a:r>
            <a:endParaRPr lang="en-GB" dirty="0" smtClean="0"/>
          </a:p>
          <a:p>
            <a:pPr lvl="1"/>
            <a:r>
              <a:rPr lang="en-GB" dirty="0" smtClean="0"/>
              <a:t>etc.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3305830"/>
            <a:ext cx="5137411" cy="350754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5839" y="6254006"/>
            <a:ext cx="3942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See my blog: </a:t>
            </a:r>
            <a:r>
              <a:rPr lang="en-GB" b="1" dirty="0">
                <a:solidFill>
                  <a:srgbClr val="009999"/>
                </a:solidFill>
              </a:rPr>
              <a:t>tinyurl.com/67wueu5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377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Handling extension tables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591650"/>
            <a:ext cx="6480720" cy="4955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737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Handling extension </a:t>
            </a:r>
            <a:r>
              <a:rPr lang="en-GB" dirty="0" smtClean="0"/>
              <a:t>tables</a:t>
            </a:r>
            <a:br>
              <a:rPr lang="en-GB" dirty="0" smtClean="0"/>
            </a:br>
            <a:r>
              <a:rPr lang="en-GB" sz="2400" dirty="0" smtClean="0">
                <a:solidFill>
                  <a:srgbClr val="808080"/>
                </a:solidFill>
              </a:rPr>
              <a:t>The design problem</a:t>
            </a:r>
            <a:endParaRPr lang="en-GB" dirty="0">
              <a:solidFill>
                <a:srgbClr val="80808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009999"/>
                </a:solidFill>
              </a:rPr>
              <a:t>The Problem</a:t>
            </a:r>
          </a:p>
          <a:p>
            <a:pPr lvl="1"/>
            <a:r>
              <a:rPr lang="en-GB" dirty="0" smtClean="0"/>
              <a:t>Users want an extensible </a:t>
            </a:r>
            <a:r>
              <a:rPr lang="en-GB" dirty="0"/>
              <a:t>data model</a:t>
            </a:r>
          </a:p>
          <a:p>
            <a:pPr lvl="2"/>
            <a:r>
              <a:rPr lang="en-GB" dirty="0" smtClean="0"/>
              <a:t>i.e. add </a:t>
            </a:r>
            <a:r>
              <a:rPr lang="en-GB" dirty="0"/>
              <a:t>attributes to any dimension</a:t>
            </a:r>
          </a:p>
          <a:p>
            <a:pPr lvl="1"/>
            <a:r>
              <a:rPr lang="en-GB" dirty="0"/>
              <a:t>SSIS ‘breaks’ </a:t>
            </a:r>
            <a:r>
              <a:rPr lang="en-GB" dirty="0" smtClean="0"/>
              <a:t>whenever the input file or table schema changes</a:t>
            </a:r>
          </a:p>
          <a:p>
            <a:r>
              <a:rPr lang="en-GB" b="1" dirty="0" smtClean="0">
                <a:solidFill>
                  <a:srgbClr val="009999"/>
                </a:solidFill>
              </a:rPr>
              <a:t>Solution 1: </a:t>
            </a:r>
          </a:p>
          <a:p>
            <a:pPr lvl="1"/>
            <a:r>
              <a:rPr lang="en-GB" dirty="0" smtClean="0"/>
              <a:t>Dynamically generate SSIS package in memory using C#</a:t>
            </a:r>
          </a:p>
          <a:p>
            <a:pPr lvl="2"/>
            <a:r>
              <a:rPr lang="en-GB" dirty="0" smtClean="0"/>
              <a:t>Costly development &amp; hard to maintain</a:t>
            </a:r>
          </a:p>
          <a:p>
            <a:r>
              <a:rPr lang="en-GB" b="1" dirty="0" smtClean="0">
                <a:solidFill>
                  <a:srgbClr val="009999"/>
                </a:solidFill>
              </a:rPr>
              <a:t>Solution 2: </a:t>
            </a:r>
          </a:p>
          <a:p>
            <a:pPr lvl="1"/>
            <a:r>
              <a:rPr lang="en-GB" dirty="0" smtClean="0"/>
              <a:t>Import data as name/value pairs</a:t>
            </a:r>
          </a:p>
          <a:p>
            <a:pPr lvl="1"/>
            <a:r>
              <a:rPr lang="en-GB" dirty="0" smtClean="0"/>
              <a:t>PIVOT data using dynamically generated SQL</a:t>
            </a:r>
          </a:p>
          <a:p>
            <a:pPr lvl="1"/>
            <a:r>
              <a:rPr lang="en-GB" dirty="0" smtClean="0"/>
              <a:t>Hold pivoted data in separate tables, linked to core table by ID</a:t>
            </a:r>
          </a:p>
          <a:p>
            <a:pPr lvl="1"/>
            <a:r>
              <a:rPr lang="en-GB" dirty="0" smtClean="0"/>
              <a:t>‘Sit’ cube on views and dynamically change views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695650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Handling extension tables</a:t>
            </a:r>
            <a:br>
              <a:rPr lang="en-GB" dirty="0"/>
            </a:br>
            <a:r>
              <a:rPr lang="en-GB" sz="2400" dirty="0" smtClean="0">
                <a:solidFill>
                  <a:srgbClr val="808080"/>
                </a:solidFill>
              </a:rPr>
              <a:t>Target table structure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132856"/>
            <a:ext cx="8225016" cy="3012729"/>
          </a:xfrm>
        </p:spPr>
      </p:pic>
    </p:spTree>
    <p:extLst>
      <p:ext uri="{BB962C8B-B14F-4D97-AF65-F5344CB8AC3E}">
        <p14:creationId xmlns:p14="http://schemas.microsoft.com/office/powerpoint/2010/main" val="2133571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Handling extension tables</a:t>
            </a:r>
            <a:br>
              <a:rPr lang="en-GB" dirty="0"/>
            </a:br>
            <a:r>
              <a:rPr lang="en-GB" sz="2400" dirty="0" smtClean="0">
                <a:solidFill>
                  <a:srgbClr val="808080"/>
                </a:solidFill>
              </a:rPr>
              <a:t>Importing name/value pairs</a:t>
            </a:r>
            <a:endParaRPr lang="en-GB" dirty="0">
              <a:solidFill>
                <a:srgbClr val="80808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Use Unicode file formats for international support</a:t>
            </a:r>
          </a:p>
          <a:p>
            <a:r>
              <a:rPr lang="en-GB" dirty="0" smtClean="0"/>
              <a:t>Input file &amp; matching table contains three columns</a:t>
            </a:r>
          </a:p>
          <a:p>
            <a:pPr lvl="1"/>
            <a:r>
              <a:rPr lang="en-GB" dirty="0" smtClean="0"/>
              <a:t>ID</a:t>
            </a:r>
          </a:p>
          <a:p>
            <a:pPr lvl="1"/>
            <a:r>
              <a:rPr lang="en-GB" dirty="0" smtClean="0"/>
              <a:t>Name</a:t>
            </a:r>
          </a:p>
          <a:p>
            <a:pPr lvl="1"/>
            <a:r>
              <a:rPr lang="en-GB" dirty="0" smtClean="0"/>
              <a:t>Value</a:t>
            </a:r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ID identifies record from core table</a:t>
            </a:r>
          </a:p>
          <a:p>
            <a:r>
              <a:rPr lang="en-GB" dirty="0" smtClean="0"/>
              <a:t>Does </a:t>
            </a:r>
            <a:r>
              <a:rPr lang="en-GB" dirty="0"/>
              <a:t>not ‘break’ SSIS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636912"/>
            <a:ext cx="2145580" cy="1693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9997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Handling extension tables</a:t>
            </a:r>
            <a:br>
              <a:rPr lang="en-GB" dirty="0"/>
            </a:br>
            <a:r>
              <a:rPr lang="en-GB" sz="2400" dirty="0" smtClean="0">
                <a:solidFill>
                  <a:srgbClr val="808080"/>
                </a:solidFill>
              </a:rPr>
              <a:t>Metadata</a:t>
            </a:r>
            <a:endParaRPr lang="en-GB" dirty="0">
              <a:solidFill>
                <a:srgbClr val="80808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Table metadata identifies: </a:t>
            </a:r>
            <a:endParaRPr lang="en-GB" dirty="0"/>
          </a:p>
          <a:p>
            <a:pPr lvl="1"/>
            <a:r>
              <a:rPr lang="en-GB" dirty="0" smtClean="0"/>
              <a:t>extension table</a:t>
            </a:r>
          </a:p>
          <a:p>
            <a:pPr lvl="1"/>
            <a:r>
              <a:rPr lang="en-GB" dirty="0" smtClean="0"/>
              <a:t>pivot table</a:t>
            </a:r>
          </a:p>
          <a:p>
            <a:pPr lvl="1"/>
            <a:r>
              <a:rPr lang="en-GB" dirty="0" smtClean="0"/>
              <a:t>ID column name</a:t>
            </a:r>
          </a:p>
          <a:p>
            <a:pPr lvl="1"/>
            <a:r>
              <a:rPr lang="en-GB" dirty="0" smtClean="0"/>
              <a:t>dimension view</a:t>
            </a:r>
          </a:p>
          <a:p>
            <a:pPr lvl="1"/>
            <a:r>
              <a:rPr lang="en-GB" dirty="0" smtClean="0"/>
              <a:t>dimension name</a:t>
            </a:r>
            <a:endParaRPr lang="en-GB" dirty="0"/>
          </a:p>
          <a:p>
            <a:r>
              <a:rPr lang="en-GB" dirty="0" smtClean="0"/>
              <a:t>Field metadata identifies:</a:t>
            </a:r>
          </a:p>
          <a:p>
            <a:pPr lvl="1"/>
            <a:r>
              <a:rPr lang="en-GB" dirty="0" smtClean="0"/>
              <a:t>extension table</a:t>
            </a:r>
          </a:p>
          <a:p>
            <a:pPr lvl="1"/>
            <a:r>
              <a:rPr lang="en-GB" dirty="0" smtClean="0"/>
              <a:t>field names</a:t>
            </a:r>
            <a:endParaRPr lang="en-GB" dirty="0"/>
          </a:p>
          <a:p>
            <a:pPr lvl="1"/>
            <a:r>
              <a:rPr lang="en-GB" dirty="0"/>
              <a:t>data type of each field </a:t>
            </a:r>
            <a:endParaRPr lang="en-GB" dirty="0" smtClean="0"/>
          </a:p>
          <a:p>
            <a:pPr lvl="1"/>
            <a:r>
              <a:rPr lang="en-GB" dirty="0" smtClean="0"/>
              <a:t>include in cube </a:t>
            </a:r>
          </a:p>
          <a:p>
            <a:pPr lvl="1"/>
            <a:r>
              <a:rPr lang="en-GB" dirty="0"/>
              <a:t>i</a:t>
            </a:r>
            <a:r>
              <a:rPr lang="en-GB" dirty="0" smtClean="0"/>
              <a:t>nclude as cube property</a:t>
            </a:r>
          </a:p>
          <a:p>
            <a:pPr lvl="1"/>
            <a:endParaRPr lang="en-GB" dirty="0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0715" y="2132856"/>
            <a:ext cx="5977789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404561"/>
            <a:ext cx="5531241" cy="7526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1266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Handling extension tables</a:t>
            </a:r>
            <a:br>
              <a:rPr lang="en-GB" dirty="0"/>
            </a:br>
            <a:r>
              <a:rPr lang="en-GB" sz="2400" dirty="0" smtClean="0">
                <a:solidFill>
                  <a:srgbClr val="808080"/>
                </a:solidFill>
              </a:rPr>
              <a:t>Table to hold pivoted data</a:t>
            </a:r>
            <a:endParaRPr lang="en-GB" dirty="0">
              <a:solidFill>
                <a:srgbClr val="80808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009999"/>
                </a:solidFill>
              </a:rPr>
              <a:t>Option 1:</a:t>
            </a:r>
          </a:p>
          <a:p>
            <a:pPr lvl="1"/>
            <a:r>
              <a:rPr lang="en-GB" dirty="0"/>
              <a:t>Dynamically create </a:t>
            </a:r>
            <a:r>
              <a:rPr lang="en-GB" dirty="0" err="1" smtClean="0">
                <a:solidFill>
                  <a:srgbClr val="0000FF"/>
                </a:solidFill>
              </a:rPr>
              <a:t>CREATE</a:t>
            </a:r>
            <a:r>
              <a:rPr lang="en-GB" dirty="0" smtClean="0">
                <a:solidFill>
                  <a:srgbClr val="0000FF"/>
                </a:solidFill>
              </a:rPr>
              <a:t> TABLE </a:t>
            </a:r>
            <a:r>
              <a:rPr lang="en-GB" dirty="0"/>
              <a:t>statement</a:t>
            </a:r>
          </a:p>
          <a:p>
            <a:endParaRPr lang="en-GB" b="1" dirty="0" smtClean="0">
              <a:solidFill>
                <a:srgbClr val="009999"/>
              </a:solidFill>
            </a:endParaRPr>
          </a:p>
          <a:p>
            <a:r>
              <a:rPr lang="en-GB" b="1" dirty="0" smtClean="0">
                <a:solidFill>
                  <a:srgbClr val="009999"/>
                </a:solidFill>
              </a:rPr>
              <a:t>Option 2:</a:t>
            </a:r>
          </a:p>
          <a:p>
            <a:pPr lvl="1"/>
            <a:r>
              <a:rPr lang="en-GB" dirty="0" smtClean="0"/>
              <a:t>‘Stub’ table already exists </a:t>
            </a:r>
            <a:r>
              <a:rPr lang="en-GB" i="1" dirty="0" smtClean="0"/>
              <a:t>e.g.</a:t>
            </a:r>
          </a:p>
          <a:p>
            <a:pPr lvl="1"/>
            <a:endParaRPr lang="en-GB" dirty="0"/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Dynamically create </a:t>
            </a:r>
            <a:r>
              <a:rPr lang="en-GB" dirty="0" smtClean="0">
                <a:solidFill>
                  <a:srgbClr val="0000FF"/>
                </a:solidFill>
              </a:rPr>
              <a:t>ALTER TABLE </a:t>
            </a:r>
            <a:r>
              <a:rPr lang="en-GB" dirty="0" smtClean="0"/>
              <a:t>statement</a:t>
            </a:r>
          </a:p>
          <a:p>
            <a:pPr lvl="1"/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356992"/>
            <a:ext cx="1949177" cy="107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3159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Agenda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Why build an dynamic OLAP environment?</a:t>
            </a:r>
          </a:p>
          <a:p>
            <a:r>
              <a:rPr lang="en-GB" dirty="0"/>
              <a:t>Technical architecture</a:t>
            </a:r>
          </a:p>
          <a:p>
            <a:r>
              <a:rPr lang="en-GB" dirty="0" smtClean="0"/>
              <a:t>The build sequence</a:t>
            </a:r>
          </a:p>
          <a:p>
            <a:r>
              <a:rPr lang="en-GB" dirty="0" smtClean="0"/>
              <a:t>Tools &amp; techniques deep dive:</a:t>
            </a:r>
          </a:p>
          <a:p>
            <a:pPr lvl="1"/>
            <a:r>
              <a:rPr lang="en-GB" dirty="0"/>
              <a:t>SSIS </a:t>
            </a:r>
            <a:r>
              <a:rPr lang="en-GB" dirty="0" smtClean="0"/>
              <a:t>infrastructure</a:t>
            </a:r>
            <a:endParaRPr lang="en-GB" dirty="0"/>
          </a:p>
          <a:p>
            <a:pPr lvl="1"/>
            <a:r>
              <a:rPr lang="en-GB" dirty="0" smtClean="0"/>
              <a:t>Creating the relational database structure</a:t>
            </a:r>
          </a:p>
          <a:p>
            <a:pPr lvl="1"/>
            <a:r>
              <a:rPr lang="en-GB" dirty="0" smtClean="0"/>
              <a:t>Handling extension tables </a:t>
            </a:r>
          </a:p>
          <a:p>
            <a:pPr lvl="1"/>
            <a:r>
              <a:rPr lang="en-GB" dirty="0" smtClean="0"/>
              <a:t>OLAP cube deployment</a:t>
            </a:r>
          </a:p>
          <a:p>
            <a:pPr lvl="1"/>
            <a:r>
              <a:rPr lang="en-GB" dirty="0" smtClean="0"/>
              <a:t>Modifying cube attributes</a:t>
            </a:r>
          </a:p>
          <a:p>
            <a:pPr lvl="1"/>
            <a:r>
              <a:rPr lang="en-GB" dirty="0" smtClean="0"/>
              <a:t>Dealing with unnatural hierarchies</a:t>
            </a:r>
          </a:p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 rot="20065748">
            <a:off x="1651968" y="2721117"/>
            <a:ext cx="5840060" cy="203132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72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Warning!!!</a:t>
            </a:r>
          </a:p>
          <a:p>
            <a:pPr algn="ctr"/>
            <a:r>
              <a:rPr lang="en-US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400 </a:t>
            </a:r>
            <a:r>
              <a:rPr lang="en-US" sz="5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level session</a:t>
            </a:r>
            <a:endParaRPr lang="en-US" sz="40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Handling extension tables</a:t>
            </a:r>
            <a:br>
              <a:rPr lang="en-GB" dirty="0"/>
            </a:br>
            <a:r>
              <a:rPr lang="en-GB" sz="2400" dirty="0" smtClean="0">
                <a:solidFill>
                  <a:srgbClr val="808080"/>
                </a:solidFill>
              </a:rPr>
              <a:t>Pivoting name/value pairs</a:t>
            </a:r>
            <a:endParaRPr lang="en-GB" dirty="0">
              <a:solidFill>
                <a:srgbClr val="80808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009999"/>
                </a:solidFill>
              </a:rPr>
              <a:t>Option 1:</a:t>
            </a:r>
          </a:p>
          <a:p>
            <a:pPr lvl="1"/>
            <a:r>
              <a:rPr lang="en-GB" dirty="0" smtClean="0"/>
              <a:t>Use stored </a:t>
            </a:r>
            <a:r>
              <a:rPr lang="en-GB" dirty="0" err="1" smtClean="0"/>
              <a:t>proc</a:t>
            </a:r>
            <a:r>
              <a:rPr lang="en-GB" dirty="0" smtClean="0"/>
              <a:t> to read metadata &amp; dynamically generate </a:t>
            </a:r>
            <a:r>
              <a:rPr lang="en-GB" dirty="0" smtClean="0">
                <a:solidFill>
                  <a:srgbClr val="0000FF"/>
                </a:solidFill>
              </a:rPr>
              <a:t>INSERT</a:t>
            </a:r>
            <a:r>
              <a:rPr lang="en-GB" dirty="0" smtClean="0"/>
              <a:t> statements</a:t>
            </a:r>
          </a:p>
          <a:p>
            <a:pPr lvl="1"/>
            <a:r>
              <a:rPr lang="en-GB" dirty="0" smtClean="0"/>
              <a:t>Write </a:t>
            </a:r>
            <a:r>
              <a:rPr lang="en-GB" dirty="0">
                <a:solidFill>
                  <a:srgbClr val="0000FF"/>
                </a:solidFill>
              </a:rPr>
              <a:t>INSERT</a:t>
            </a:r>
            <a:r>
              <a:rPr lang="en-GB" dirty="0"/>
              <a:t> statements to </a:t>
            </a:r>
            <a:r>
              <a:rPr lang="en-GB" dirty="0" smtClean="0"/>
              <a:t>a SQL script file</a:t>
            </a:r>
          </a:p>
          <a:p>
            <a:pPr lvl="1"/>
            <a:r>
              <a:rPr lang="en-GB" dirty="0" smtClean="0"/>
              <a:t>Have SSIS execute the generated SQL </a:t>
            </a:r>
            <a:r>
              <a:rPr lang="en-GB" dirty="0"/>
              <a:t>script file</a:t>
            </a:r>
          </a:p>
          <a:p>
            <a:pPr lvl="1"/>
            <a:endParaRPr lang="en-GB" dirty="0" smtClean="0"/>
          </a:p>
          <a:p>
            <a:r>
              <a:rPr lang="en-GB" b="1" dirty="0" smtClean="0">
                <a:solidFill>
                  <a:srgbClr val="009999"/>
                </a:solidFill>
              </a:rPr>
              <a:t>Option 2:</a:t>
            </a:r>
          </a:p>
          <a:p>
            <a:pPr lvl="1"/>
            <a:r>
              <a:rPr lang="en-GB" dirty="0" smtClean="0"/>
              <a:t>Use stored </a:t>
            </a:r>
            <a:r>
              <a:rPr lang="en-GB" dirty="0" err="1" smtClean="0"/>
              <a:t>proc</a:t>
            </a:r>
            <a:r>
              <a:rPr lang="en-GB" dirty="0" smtClean="0"/>
              <a:t> to read metadata </a:t>
            </a:r>
            <a:r>
              <a:rPr lang="en-GB" dirty="0"/>
              <a:t>&amp; dynamically generate </a:t>
            </a:r>
            <a:r>
              <a:rPr lang="en-GB" dirty="0" smtClean="0">
                <a:solidFill>
                  <a:srgbClr val="0000FF"/>
                </a:solidFill>
              </a:rPr>
              <a:t>INSERT INTO …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0000FF"/>
                </a:solidFill>
              </a:rPr>
              <a:t>SELECT … PIVOT </a:t>
            </a:r>
            <a:r>
              <a:rPr lang="en-GB" dirty="0" smtClean="0"/>
              <a:t>statements</a:t>
            </a:r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2329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Handling extension tables</a:t>
            </a:r>
            <a:br>
              <a:rPr lang="en-GB" dirty="0"/>
            </a:br>
            <a:r>
              <a:rPr lang="en-GB" sz="2400" dirty="0" smtClean="0">
                <a:solidFill>
                  <a:srgbClr val="808080"/>
                </a:solidFill>
              </a:rPr>
              <a:t>Pivoting name/value pairs</a:t>
            </a:r>
            <a:endParaRPr lang="en-GB" dirty="0">
              <a:solidFill>
                <a:srgbClr val="80808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Query metadata and dynamically generate </a:t>
            </a:r>
            <a:r>
              <a:rPr lang="en-GB" dirty="0" smtClean="0">
                <a:solidFill>
                  <a:srgbClr val="0000FF"/>
                </a:solidFill>
              </a:rPr>
              <a:t>PIVOT</a:t>
            </a:r>
            <a:r>
              <a:rPr lang="en-GB" dirty="0" smtClean="0"/>
              <a:t> SQL</a:t>
            </a:r>
          </a:p>
          <a:p>
            <a:pPr lvl="1"/>
            <a:r>
              <a:rPr lang="en-GB" dirty="0" smtClean="0"/>
              <a:t>Note: </a:t>
            </a:r>
            <a:r>
              <a:rPr lang="en-GB" dirty="0" smtClean="0">
                <a:solidFill>
                  <a:srgbClr val="FF00FF"/>
                </a:solidFill>
              </a:rPr>
              <a:t>MAX</a:t>
            </a:r>
            <a:r>
              <a:rPr lang="en-GB" dirty="0" smtClean="0"/>
              <a:t> function works with strings too!</a:t>
            </a:r>
          </a:p>
          <a:p>
            <a:r>
              <a:rPr lang="en-GB" dirty="0" smtClean="0"/>
              <a:t>Generate SQL dynamically or hold stub of </a:t>
            </a:r>
            <a:r>
              <a:rPr lang="en-GB" dirty="0" smtClean="0">
                <a:solidFill>
                  <a:srgbClr val="0000FF"/>
                </a:solidFill>
              </a:rPr>
              <a:t>PIVOT</a:t>
            </a:r>
            <a:r>
              <a:rPr lang="en-GB" dirty="0" smtClean="0"/>
              <a:t> query in table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981377" y="3501008"/>
            <a:ext cx="76015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00FF"/>
                </a:solidFill>
              </a:rPr>
              <a:t>INSERT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>
                <a:solidFill>
                  <a:srgbClr val="0000FF"/>
                </a:solidFill>
              </a:rPr>
              <a:t>INTO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dbo</a:t>
            </a:r>
            <a:r>
              <a:rPr lang="en-GB" dirty="0" err="1">
                <a:solidFill>
                  <a:srgbClr val="808080"/>
                </a:solidFill>
              </a:rPr>
              <a:t>.</a:t>
            </a:r>
            <a:r>
              <a:rPr lang="en-GB" dirty="0" err="1">
                <a:solidFill>
                  <a:prstClr val="black"/>
                </a:solidFill>
              </a:rPr>
              <a:t>EventPivotExt</a:t>
            </a:r>
            <a:r>
              <a:rPr lang="en-GB" dirty="0">
                <a:solidFill>
                  <a:srgbClr val="0000FF"/>
                </a:solidFill>
              </a:rPr>
              <a:t> </a:t>
            </a:r>
            <a:r>
              <a:rPr lang="en-GB" dirty="0">
                <a:solidFill>
                  <a:srgbClr val="808080"/>
                </a:solidFill>
              </a:rPr>
              <a:t>(</a:t>
            </a:r>
            <a:r>
              <a:rPr lang="en-GB" dirty="0" err="1">
                <a:solidFill>
                  <a:prstClr val="black"/>
                </a:solidFill>
              </a:rPr>
              <a:t>EventID</a:t>
            </a:r>
            <a:r>
              <a:rPr lang="en-GB" dirty="0">
                <a:solidFill>
                  <a:srgbClr val="808080"/>
                </a:solidFill>
              </a:rPr>
              <a:t>,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>
                <a:solidFill>
                  <a:srgbClr val="FF0000"/>
                </a:solidFill>
              </a:rPr>
              <a:t>FIELD_LIST</a:t>
            </a:r>
            <a:r>
              <a:rPr lang="en-GB" dirty="0">
                <a:solidFill>
                  <a:srgbClr val="808080"/>
                </a:solidFill>
              </a:rPr>
              <a:t>)</a:t>
            </a:r>
            <a:r>
              <a:rPr lang="en-GB" dirty="0">
                <a:solidFill>
                  <a:prstClr val="black"/>
                </a:solidFill>
              </a:rPr>
              <a:t>      </a:t>
            </a:r>
          </a:p>
          <a:p>
            <a:r>
              <a:rPr lang="en-GB" dirty="0">
                <a:solidFill>
                  <a:srgbClr val="0000FF"/>
                </a:solidFill>
              </a:rPr>
              <a:t>SELECT</a:t>
            </a:r>
            <a:r>
              <a:rPr lang="en-GB" dirty="0">
                <a:solidFill>
                  <a:prstClr val="black"/>
                </a:solidFill>
              </a:rPr>
              <a:t>  </a:t>
            </a:r>
            <a:r>
              <a:rPr lang="en-GB" dirty="0" err="1">
                <a:solidFill>
                  <a:prstClr val="black"/>
                </a:solidFill>
              </a:rPr>
              <a:t>EventID</a:t>
            </a:r>
            <a:r>
              <a:rPr lang="en-GB" dirty="0">
                <a:solidFill>
                  <a:srgbClr val="808080"/>
                </a:solidFill>
              </a:rPr>
              <a:t>,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>
                <a:solidFill>
                  <a:srgbClr val="FF0000"/>
                </a:solidFill>
              </a:rPr>
              <a:t>FIELD_LIST </a:t>
            </a:r>
            <a:r>
              <a:rPr lang="en-GB" dirty="0">
                <a:solidFill>
                  <a:prstClr val="black"/>
                </a:solidFill>
              </a:rPr>
              <a:t>  </a:t>
            </a:r>
          </a:p>
          <a:p>
            <a:r>
              <a:rPr lang="en-GB" dirty="0">
                <a:solidFill>
                  <a:srgbClr val="0000FF"/>
                </a:solidFill>
              </a:rPr>
              <a:t>FROM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dbo</a:t>
            </a:r>
            <a:r>
              <a:rPr lang="en-GB" dirty="0" err="1">
                <a:solidFill>
                  <a:srgbClr val="808080"/>
                </a:solidFill>
              </a:rPr>
              <a:t>.</a:t>
            </a:r>
            <a:r>
              <a:rPr lang="en-GB" dirty="0" err="1">
                <a:solidFill>
                  <a:prstClr val="black"/>
                </a:solidFill>
              </a:rPr>
              <a:t>EventExt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ps</a:t>
            </a:r>
            <a:r>
              <a:rPr lang="en-GB" dirty="0">
                <a:solidFill>
                  <a:prstClr val="black"/>
                </a:solidFill>
              </a:rPr>
              <a:t>    </a:t>
            </a:r>
          </a:p>
          <a:p>
            <a:r>
              <a:rPr lang="en-GB" dirty="0">
                <a:solidFill>
                  <a:srgbClr val="808080"/>
                </a:solidFill>
              </a:rPr>
              <a:t>PIVOT</a:t>
            </a:r>
            <a:r>
              <a:rPr lang="en-GB" dirty="0">
                <a:solidFill>
                  <a:srgbClr val="0000FF"/>
                </a:solidFill>
              </a:rPr>
              <a:t> </a:t>
            </a:r>
            <a:r>
              <a:rPr lang="en-GB" dirty="0">
                <a:solidFill>
                  <a:srgbClr val="808080"/>
                </a:solidFill>
              </a:rPr>
              <a:t>(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smtClean="0">
                <a:solidFill>
                  <a:srgbClr val="FF00FF"/>
                </a:solidFill>
              </a:rPr>
              <a:t>MAX</a:t>
            </a:r>
            <a:r>
              <a:rPr lang="en-GB" dirty="0" smtClean="0">
                <a:solidFill>
                  <a:srgbClr val="808080"/>
                </a:solidFill>
              </a:rPr>
              <a:t>(</a:t>
            </a:r>
            <a:r>
              <a:rPr lang="en-GB" dirty="0" err="1" smtClean="0">
                <a:solidFill>
                  <a:prstClr val="black"/>
                </a:solidFill>
              </a:rPr>
              <a:t>FieldValue</a:t>
            </a:r>
            <a:r>
              <a:rPr lang="en-GB" dirty="0">
                <a:solidFill>
                  <a:srgbClr val="808080"/>
                </a:solidFill>
              </a:rPr>
              <a:t>)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>
                <a:solidFill>
                  <a:srgbClr val="0000FF"/>
                </a:solidFill>
              </a:rPr>
              <a:t>FOR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 smtClean="0">
                <a:solidFill>
                  <a:prstClr val="black"/>
                </a:solidFill>
              </a:rPr>
              <a:t>FieldName</a:t>
            </a:r>
            <a:r>
              <a:rPr lang="en-GB" dirty="0" smtClean="0">
                <a:solidFill>
                  <a:prstClr val="black"/>
                </a:solidFill>
              </a:rPr>
              <a:t> </a:t>
            </a:r>
            <a:r>
              <a:rPr lang="en-GB" dirty="0">
                <a:solidFill>
                  <a:srgbClr val="808080"/>
                </a:solidFill>
              </a:rPr>
              <a:t>IN</a:t>
            </a:r>
            <a:r>
              <a:rPr lang="en-GB" dirty="0">
                <a:solidFill>
                  <a:srgbClr val="0000FF"/>
                </a:solidFill>
              </a:rPr>
              <a:t> </a:t>
            </a:r>
            <a:r>
              <a:rPr lang="en-GB" dirty="0">
                <a:solidFill>
                  <a:srgbClr val="808080"/>
                </a:solidFill>
              </a:rPr>
              <a:t>(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>
                <a:solidFill>
                  <a:srgbClr val="FF0000"/>
                </a:solidFill>
              </a:rPr>
              <a:t>FIELD_LIST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>
                <a:solidFill>
                  <a:srgbClr val="808080"/>
                </a:solidFill>
              </a:rPr>
              <a:t>))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>
                <a:solidFill>
                  <a:srgbClr val="0000FF"/>
                </a:solidFill>
              </a:rPr>
              <a:t>AS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pvt</a:t>
            </a:r>
            <a:r>
              <a:rPr lang="en-GB" dirty="0">
                <a:solidFill>
                  <a:srgbClr val="808080"/>
                </a:solidFill>
              </a:rPr>
              <a:t>;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9306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Handling extension </a:t>
            </a:r>
            <a:r>
              <a:rPr lang="en-GB" dirty="0" smtClean="0"/>
              <a:t>tables</a:t>
            </a:r>
            <a:br>
              <a:rPr lang="en-GB" dirty="0" smtClean="0"/>
            </a:br>
            <a:r>
              <a:rPr lang="en-GB" sz="2400" dirty="0" smtClean="0">
                <a:solidFill>
                  <a:srgbClr val="808080"/>
                </a:solidFill>
              </a:rPr>
              <a:t>Data architecture</a:t>
            </a:r>
            <a:endParaRPr lang="en-GB" dirty="0">
              <a:solidFill>
                <a:srgbClr val="80808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4906888" cy="4411662"/>
          </a:xfrm>
        </p:spPr>
        <p:txBody>
          <a:bodyPr/>
          <a:lstStyle/>
          <a:p>
            <a:r>
              <a:rPr lang="en-GB" dirty="0" smtClean="0"/>
              <a:t>Cube ‘sits’ on views</a:t>
            </a:r>
          </a:p>
          <a:p>
            <a:pPr lvl="1"/>
            <a:r>
              <a:rPr lang="en-GB" dirty="0"/>
              <a:t>One view for each </a:t>
            </a:r>
            <a:r>
              <a:rPr lang="en-GB" dirty="0" smtClean="0"/>
              <a:t>dimension &amp; fact</a:t>
            </a:r>
          </a:p>
          <a:p>
            <a:pPr lvl="1"/>
            <a:r>
              <a:rPr lang="en-GB" dirty="0" smtClean="0"/>
              <a:t>Use </a:t>
            </a:r>
            <a:r>
              <a:rPr lang="en-GB" dirty="0" err="1" smtClean="0"/>
              <a:t>vwDim</a:t>
            </a:r>
            <a:r>
              <a:rPr lang="en-GB" dirty="0" smtClean="0"/>
              <a:t> &amp; </a:t>
            </a:r>
            <a:r>
              <a:rPr lang="en-GB" dirty="0" err="1" smtClean="0"/>
              <a:t>vwFact</a:t>
            </a:r>
            <a:r>
              <a:rPr lang="en-GB" dirty="0" smtClean="0"/>
              <a:t> prefixes</a:t>
            </a:r>
          </a:p>
          <a:p>
            <a:r>
              <a:rPr lang="en-GB" dirty="0" smtClean="0"/>
              <a:t>Dimension views</a:t>
            </a:r>
          </a:p>
          <a:p>
            <a:pPr lvl="1"/>
            <a:r>
              <a:rPr lang="en-GB" dirty="0" err="1" smtClean="0"/>
              <a:t>Denormalise</a:t>
            </a:r>
            <a:r>
              <a:rPr lang="en-GB" dirty="0" smtClean="0"/>
              <a:t> table structure</a:t>
            </a:r>
          </a:p>
          <a:p>
            <a:pPr lvl="1"/>
            <a:r>
              <a:rPr lang="en-GB" dirty="0" smtClean="0"/>
              <a:t>Views can be dynamically changed to include extension attributes</a:t>
            </a: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1781" y="2348880"/>
            <a:ext cx="3114675" cy="380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913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Handling extension tables</a:t>
            </a:r>
            <a:br>
              <a:rPr lang="en-GB" dirty="0"/>
            </a:br>
            <a:r>
              <a:rPr lang="en-GB" sz="2400" dirty="0" smtClean="0">
                <a:solidFill>
                  <a:srgbClr val="808080"/>
                </a:solidFill>
              </a:rPr>
              <a:t>Dynamically altering views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Obtain current view definition</a:t>
            </a:r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Read metadata tables to obtain </a:t>
            </a:r>
            <a:r>
              <a:rPr lang="en-GB" dirty="0">
                <a:solidFill>
                  <a:srgbClr val="FF0000"/>
                </a:solidFill>
              </a:rPr>
              <a:t>FIELD_LIST</a:t>
            </a:r>
            <a:endParaRPr lang="en-GB" dirty="0" smtClean="0"/>
          </a:p>
          <a:p>
            <a:r>
              <a:rPr lang="en-GB" dirty="0" smtClean="0"/>
              <a:t>Insert </a:t>
            </a:r>
            <a:r>
              <a:rPr lang="en-GB" dirty="0">
                <a:solidFill>
                  <a:srgbClr val="FF0000"/>
                </a:solidFill>
              </a:rPr>
              <a:t>FIELD_LIST </a:t>
            </a:r>
            <a:r>
              <a:rPr lang="en-GB" dirty="0" smtClean="0"/>
              <a:t>before </a:t>
            </a:r>
            <a:r>
              <a:rPr lang="en-GB" dirty="0" smtClean="0">
                <a:solidFill>
                  <a:srgbClr val="0000FF"/>
                </a:solidFill>
              </a:rPr>
              <a:t>FROM</a:t>
            </a:r>
            <a:r>
              <a:rPr lang="en-GB" dirty="0">
                <a:solidFill>
                  <a:srgbClr val="0000FF"/>
                </a:solidFill>
              </a:rPr>
              <a:t> </a:t>
            </a:r>
            <a:r>
              <a:rPr lang="en-GB" dirty="0" smtClean="0"/>
              <a:t>operator</a:t>
            </a:r>
          </a:p>
          <a:p>
            <a:r>
              <a:rPr lang="en-GB" dirty="0" smtClean="0"/>
              <a:t>Add </a:t>
            </a:r>
            <a:r>
              <a:rPr lang="en-GB" dirty="0" smtClean="0">
                <a:solidFill>
                  <a:srgbClr val="0000FF"/>
                </a:solidFill>
              </a:rPr>
              <a:t>LEFT JOIN</a:t>
            </a:r>
            <a:r>
              <a:rPr lang="en-GB" dirty="0" smtClean="0"/>
              <a:t> to pivoted extension table</a:t>
            </a:r>
          </a:p>
          <a:p>
            <a:r>
              <a:rPr lang="en-GB" dirty="0" smtClean="0"/>
              <a:t>Run commands</a:t>
            </a:r>
          </a:p>
          <a:p>
            <a:pPr lvl="1"/>
            <a:r>
              <a:rPr lang="en-GB" dirty="0" smtClean="0">
                <a:solidFill>
                  <a:srgbClr val="0000FF"/>
                </a:solidFill>
              </a:rPr>
              <a:t>DROP VIEW</a:t>
            </a:r>
            <a:endParaRPr lang="en-GB" dirty="0" smtClean="0"/>
          </a:p>
          <a:p>
            <a:pPr lvl="1"/>
            <a:r>
              <a:rPr lang="en-GB" dirty="0" smtClean="0">
                <a:solidFill>
                  <a:srgbClr val="0000FF"/>
                </a:solidFill>
              </a:rPr>
              <a:t>CREATE VIEW</a:t>
            </a:r>
            <a:endParaRPr lang="en-GB" dirty="0"/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259632" y="2205147"/>
            <a:ext cx="6552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00FF"/>
                </a:solidFill>
              </a:rPr>
              <a:t>SELECT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i="1" dirty="0">
                <a:solidFill>
                  <a:srgbClr val="808080"/>
                </a:solidFill>
              </a:rPr>
              <a:t>@cmd</a:t>
            </a:r>
            <a:r>
              <a:rPr lang="en-GB" dirty="0">
                <a:solidFill>
                  <a:srgbClr val="808080"/>
                </a:solidFill>
              </a:rPr>
              <a:t>=</a:t>
            </a:r>
            <a:r>
              <a:rPr lang="en-GB" dirty="0">
                <a:solidFill>
                  <a:prstClr val="black"/>
                </a:solidFill>
              </a:rPr>
              <a:t>[definition] </a:t>
            </a:r>
            <a:r>
              <a:rPr lang="en-GB" dirty="0">
                <a:solidFill>
                  <a:srgbClr val="0000FF"/>
                </a:solidFill>
              </a:rPr>
              <a:t>FROM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>
                <a:solidFill>
                  <a:srgbClr val="008000"/>
                </a:solidFill>
              </a:rPr>
              <a:t>sys</a:t>
            </a:r>
            <a:r>
              <a:rPr lang="en-GB" dirty="0">
                <a:solidFill>
                  <a:srgbClr val="808080"/>
                </a:solidFill>
              </a:rPr>
              <a:t>.</a:t>
            </a:r>
            <a:r>
              <a:rPr lang="en-GB" dirty="0">
                <a:solidFill>
                  <a:srgbClr val="008000"/>
                </a:solidFill>
              </a:rPr>
              <a:t>sql_modules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>
                <a:solidFill>
                  <a:srgbClr val="0000FF"/>
                </a:solidFill>
              </a:rPr>
              <a:t>WHERE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>
                <a:solidFill>
                  <a:srgbClr val="FF00FF"/>
                </a:solidFill>
              </a:rPr>
              <a:t>OBJECT_NAME</a:t>
            </a:r>
            <a:r>
              <a:rPr lang="en-GB" dirty="0">
                <a:solidFill>
                  <a:srgbClr val="808080"/>
                </a:solidFill>
              </a:rPr>
              <a:t>(</a:t>
            </a:r>
            <a:r>
              <a:rPr lang="en-GB" dirty="0">
                <a:solidFill>
                  <a:prstClr val="black"/>
                </a:solidFill>
              </a:rPr>
              <a:t>[object_id]</a:t>
            </a:r>
            <a:r>
              <a:rPr lang="en-GB" dirty="0">
                <a:solidFill>
                  <a:srgbClr val="808080"/>
                </a:solidFill>
              </a:rPr>
              <a:t>)=</a:t>
            </a:r>
            <a:r>
              <a:rPr lang="en-GB" i="1" dirty="0">
                <a:solidFill>
                  <a:srgbClr val="808080"/>
                </a:solidFill>
              </a:rPr>
              <a:t>@DimensionViewName</a:t>
            </a:r>
            <a:r>
              <a:rPr lang="en-GB" dirty="0">
                <a:solidFill>
                  <a:srgbClr val="808080"/>
                </a:solidFill>
              </a:rPr>
              <a:t>;</a:t>
            </a:r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4509120"/>
            <a:ext cx="4248472" cy="1903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6238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OLAP cube </a:t>
            </a:r>
            <a:r>
              <a:rPr lang="en-GB" dirty="0" smtClean="0"/>
              <a:t>manipulation</a:t>
            </a:r>
            <a:endParaRPr lang="en-GB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484784"/>
            <a:ext cx="6614294" cy="5057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596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OLAP cube manipulation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2000" dirty="0" smtClean="0">
                <a:solidFill>
                  <a:srgbClr val="808080"/>
                </a:solidFill>
              </a:rPr>
              <a:t>SSIS package to Deploy, Alter and Process OLAP database</a:t>
            </a:r>
            <a:endParaRPr lang="en-GB" sz="2000" dirty="0">
              <a:solidFill>
                <a:srgbClr val="80808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8253" y="3284984"/>
            <a:ext cx="4728108" cy="2583052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060848"/>
            <a:ext cx="3024336" cy="3613041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>
            <a:off x="3491880" y="4149079"/>
            <a:ext cx="648072" cy="3667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96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OLAP cube manipulation</a:t>
            </a:r>
            <a:br>
              <a:rPr lang="en-GB" dirty="0"/>
            </a:br>
            <a:r>
              <a:rPr lang="en-GB" sz="2000" dirty="0" smtClean="0">
                <a:solidFill>
                  <a:srgbClr val="808080"/>
                </a:solidFill>
              </a:rPr>
              <a:t>Deploying the OLAP </a:t>
            </a:r>
            <a:r>
              <a:rPr lang="en-GB" sz="2000" dirty="0">
                <a:solidFill>
                  <a:srgbClr val="808080"/>
                </a:solidFill>
              </a:rPr>
              <a:t>database</a:t>
            </a: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Background</a:t>
            </a:r>
          </a:p>
          <a:p>
            <a:pPr lvl="1"/>
            <a:r>
              <a:rPr lang="en-GB" dirty="0"/>
              <a:t>Visual Studio (BIDS) solution consists of lots of small XML files</a:t>
            </a:r>
          </a:p>
          <a:p>
            <a:pPr lvl="2"/>
            <a:r>
              <a:rPr lang="en-GB" dirty="0"/>
              <a:t>.dim  .cube  .partitions</a:t>
            </a:r>
          </a:p>
          <a:p>
            <a:pPr lvl="1"/>
            <a:r>
              <a:rPr lang="en-GB" dirty="0"/>
              <a:t>Visual Studio (BIDS) </a:t>
            </a:r>
            <a:r>
              <a:rPr lang="en-GB" b="1" dirty="0"/>
              <a:t>builds</a:t>
            </a:r>
            <a:r>
              <a:rPr lang="en-GB" dirty="0"/>
              <a:t> a single .</a:t>
            </a:r>
            <a:r>
              <a:rPr lang="en-GB" i="1" dirty="0"/>
              <a:t>asdatabase</a:t>
            </a:r>
            <a:r>
              <a:rPr lang="en-GB" dirty="0"/>
              <a:t> file</a:t>
            </a:r>
          </a:p>
          <a:p>
            <a:pPr lvl="1"/>
            <a:r>
              <a:rPr lang="en-GB" dirty="0" smtClean="0"/>
              <a:t>Use Analysis </a:t>
            </a:r>
            <a:r>
              <a:rPr lang="en-GB" dirty="0"/>
              <a:t>Services Deployment Wizard </a:t>
            </a:r>
            <a:r>
              <a:rPr lang="en-GB" dirty="0" smtClean="0"/>
              <a:t>to deploy</a:t>
            </a:r>
            <a:endParaRPr lang="en-GB" dirty="0"/>
          </a:p>
          <a:p>
            <a:r>
              <a:rPr lang="en-GB" dirty="0" smtClean="0"/>
              <a:t>Deploy using C# Script Task</a:t>
            </a:r>
          </a:p>
          <a:p>
            <a:pPr lvl="1"/>
            <a:r>
              <a:rPr lang="en-GB" dirty="0"/>
              <a:t>No examples </a:t>
            </a:r>
            <a:r>
              <a:rPr lang="en-GB" dirty="0" smtClean="0"/>
              <a:t>on internet of </a:t>
            </a:r>
            <a:r>
              <a:rPr lang="en-GB" dirty="0"/>
              <a:t>deploying OLAP database using C</a:t>
            </a:r>
            <a:r>
              <a:rPr lang="en-GB" dirty="0" smtClean="0"/>
              <a:t>#</a:t>
            </a:r>
          </a:p>
          <a:p>
            <a:pPr lvl="1"/>
            <a:r>
              <a:rPr lang="en-GB" i="1" dirty="0" smtClean="0"/>
              <a:t>Thomas </a:t>
            </a:r>
            <a:r>
              <a:rPr lang="en-GB" i="1" dirty="0" err="1"/>
              <a:t>Kejser’s</a:t>
            </a:r>
            <a:r>
              <a:rPr lang="en-GB" dirty="0"/>
              <a:t> </a:t>
            </a:r>
            <a:r>
              <a:rPr lang="en-GB" dirty="0" smtClean="0"/>
              <a:t>blog had only example of automating process</a:t>
            </a:r>
          </a:p>
          <a:p>
            <a:pPr lvl="2"/>
            <a:r>
              <a:rPr lang="en-GB" dirty="0" smtClean="0"/>
              <a:t>Run Deployment Wizard in “answer mode”</a:t>
            </a:r>
            <a:endParaRPr lang="en-GB" dirty="0"/>
          </a:p>
          <a:p>
            <a:pPr lvl="2"/>
            <a:r>
              <a:rPr lang="en-GB" dirty="0" smtClean="0"/>
              <a:t>Use Deployment Wizard to generate XMLA</a:t>
            </a:r>
          </a:p>
          <a:p>
            <a:pPr lvl="2"/>
            <a:r>
              <a:rPr lang="en-GB" dirty="0" smtClean="0"/>
              <a:t>Use Ascmd command to deploy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707904" y="6263602"/>
            <a:ext cx="51391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See </a:t>
            </a:r>
            <a:r>
              <a:rPr lang="en-GB" i="1" dirty="0"/>
              <a:t>Thomas </a:t>
            </a:r>
            <a:r>
              <a:rPr lang="en-GB" i="1" dirty="0" err="1"/>
              <a:t>Kejser’s</a:t>
            </a:r>
            <a:r>
              <a:rPr lang="en-GB" i="1" dirty="0"/>
              <a:t> </a:t>
            </a:r>
            <a:r>
              <a:rPr lang="en-GB" dirty="0" smtClean="0"/>
              <a:t>blog</a:t>
            </a:r>
            <a:r>
              <a:rPr lang="en-GB" dirty="0"/>
              <a:t>: </a:t>
            </a:r>
            <a:r>
              <a:rPr lang="en-GB" b="1" dirty="0">
                <a:solidFill>
                  <a:srgbClr val="009999"/>
                </a:solidFill>
              </a:rPr>
              <a:t>tinyurl.com/5wjjlke</a:t>
            </a:r>
            <a:r>
              <a:rPr lang="en-GB" b="1" dirty="0" smtClean="0">
                <a:solidFill>
                  <a:srgbClr val="009999"/>
                </a:solidFill>
              </a:rPr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8549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OLAP cube manipulation</a:t>
            </a:r>
            <a:br>
              <a:rPr lang="en-GB" dirty="0"/>
            </a:br>
            <a:r>
              <a:rPr lang="en-GB" sz="2000" dirty="0" smtClean="0">
                <a:solidFill>
                  <a:srgbClr val="808080"/>
                </a:solidFill>
              </a:rPr>
              <a:t>Deploy </a:t>
            </a:r>
            <a:r>
              <a:rPr lang="en-GB" sz="2000" dirty="0">
                <a:solidFill>
                  <a:srgbClr val="808080"/>
                </a:solidFill>
              </a:rPr>
              <a:t>using C# Script Task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009999"/>
                </a:solidFill>
              </a:rPr>
              <a:t>Option 1:</a:t>
            </a:r>
          </a:p>
          <a:p>
            <a:pPr lvl="1"/>
            <a:r>
              <a:rPr lang="en-GB" dirty="0" smtClean="0"/>
              <a:t>Preparation: Developer to create XMLA file using Analysis Services Deployment Wizard during ‘release’ process</a:t>
            </a:r>
          </a:p>
          <a:p>
            <a:pPr lvl="1"/>
            <a:r>
              <a:rPr lang="en-GB" dirty="0" smtClean="0"/>
              <a:t>SSIS tasks reads XMLA and modifies XML to change server and database names</a:t>
            </a:r>
          </a:p>
          <a:p>
            <a:pPr lvl="1"/>
            <a:r>
              <a:rPr lang="en-GB" dirty="0" smtClean="0"/>
              <a:t>Deploy XMLA using AMO Execute</a:t>
            </a:r>
          </a:p>
          <a:p>
            <a:r>
              <a:rPr lang="en-GB" b="1" dirty="0" smtClean="0">
                <a:solidFill>
                  <a:srgbClr val="009999"/>
                </a:solidFill>
              </a:rPr>
              <a:t>Option 2:</a:t>
            </a:r>
          </a:p>
          <a:p>
            <a:pPr lvl="1"/>
            <a:r>
              <a:rPr lang="en-GB" dirty="0"/>
              <a:t>SSIS tasks reads .</a:t>
            </a:r>
            <a:r>
              <a:rPr lang="en-GB" i="1" dirty="0"/>
              <a:t>asdatabase</a:t>
            </a:r>
            <a:r>
              <a:rPr lang="en-GB" dirty="0"/>
              <a:t> </a:t>
            </a:r>
            <a:r>
              <a:rPr lang="en-GB" dirty="0" smtClean="0"/>
              <a:t>file, adds XMLA wrapper and </a:t>
            </a:r>
            <a:r>
              <a:rPr lang="en-GB" dirty="0"/>
              <a:t>modifies XML to change server and database names </a:t>
            </a:r>
            <a:endParaRPr lang="en-GB" dirty="0" smtClean="0"/>
          </a:p>
          <a:p>
            <a:pPr lvl="1"/>
            <a:r>
              <a:rPr lang="en-GB" dirty="0"/>
              <a:t>Deploy XMLA using AMO </a:t>
            </a:r>
            <a:r>
              <a:rPr lang="en-GB" dirty="0" smtClean="0"/>
              <a:t>Execute</a:t>
            </a:r>
          </a:p>
          <a:p>
            <a:pPr lvl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33013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OLAP cube manipulation</a:t>
            </a:r>
            <a:br>
              <a:rPr lang="en-GB" dirty="0"/>
            </a:br>
            <a:r>
              <a:rPr lang="en-GB" sz="2000" dirty="0" smtClean="0">
                <a:solidFill>
                  <a:srgbClr val="808080"/>
                </a:solidFill>
              </a:rPr>
              <a:t>Deploy </a:t>
            </a:r>
            <a:r>
              <a:rPr lang="en-GB" sz="2000" dirty="0">
                <a:solidFill>
                  <a:srgbClr val="808080"/>
                </a:solidFill>
              </a:rPr>
              <a:t>using C# Script Task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Working with AMO in SSIS Script Task</a:t>
            </a:r>
          </a:p>
          <a:p>
            <a:pPr lvl="1"/>
            <a:r>
              <a:rPr lang="en-GB" dirty="0" smtClean="0"/>
              <a:t>Add reference to </a:t>
            </a:r>
            <a:r>
              <a:rPr lang="en-GB" dirty="0"/>
              <a:t>Microsoft.AnalysisServices.dll</a:t>
            </a:r>
          </a:p>
          <a:p>
            <a:pPr lvl="2"/>
            <a:r>
              <a:rPr lang="en-GB" sz="1400" dirty="0" smtClean="0"/>
              <a:t>C:\Program Files\Microsoft </a:t>
            </a:r>
            <a:r>
              <a:rPr lang="en-GB" sz="1400" dirty="0"/>
              <a:t>SQL Server\100\SDK\Assemblies</a:t>
            </a:r>
            <a:r>
              <a:rPr lang="en-GB" sz="1400" dirty="0" smtClean="0"/>
              <a:t>\</a:t>
            </a:r>
          </a:p>
          <a:p>
            <a:pPr lvl="1"/>
            <a:r>
              <a:rPr lang="en-GB" dirty="0"/>
              <a:t>Select File-&gt;Save All from menu!!!!!</a:t>
            </a:r>
          </a:p>
          <a:p>
            <a:r>
              <a:rPr lang="en-GB" dirty="0" smtClean="0"/>
              <a:t>Connect to OLAP server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9213" y="2996952"/>
            <a:ext cx="2524478" cy="245779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72452" y="3717032"/>
            <a:ext cx="412170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0000FF"/>
                </a:solidFill>
              </a:rPr>
              <a:t>using</a:t>
            </a:r>
            <a:r>
              <a:rPr lang="en-GB" dirty="0" smtClean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Microsoft.AnalysisServices</a:t>
            </a:r>
            <a:r>
              <a:rPr lang="en-GB" dirty="0">
                <a:solidFill>
                  <a:prstClr val="black"/>
                </a:solidFill>
              </a:rPr>
              <a:t>; </a:t>
            </a:r>
            <a:endParaRPr lang="en-GB" dirty="0" smtClean="0">
              <a:solidFill>
                <a:prstClr val="black"/>
              </a:solidFill>
            </a:endParaRPr>
          </a:p>
          <a:p>
            <a:r>
              <a:rPr lang="en-GB" dirty="0" smtClean="0">
                <a:solidFill>
                  <a:prstClr val="black"/>
                </a:solidFill>
              </a:rPr>
              <a:t>…</a:t>
            </a:r>
          </a:p>
          <a:p>
            <a:r>
              <a:rPr lang="en-GB" dirty="0" smtClean="0">
                <a:solidFill>
                  <a:srgbClr val="0000FF"/>
                </a:solidFill>
              </a:rPr>
              <a:t>using</a:t>
            </a:r>
            <a:r>
              <a:rPr lang="en-GB" dirty="0" smtClean="0">
                <a:solidFill>
                  <a:prstClr val="black"/>
                </a:solidFill>
              </a:rPr>
              <a:t> </a:t>
            </a:r>
            <a:r>
              <a:rPr lang="en-GB" dirty="0">
                <a:solidFill>
                  <a:prstClr val="black"/>
                </a:solidFill>
              </a:rPr>
              <a:t>(</a:t>
            </a:r>
            <a:r>
              <a:rPr lang="en-GB" dirty="0">
                <a:solidFill>
                  <a:srgbClr val="2B91AF"/>
                </a:solidFill>
              </a:rPr>
              <a:t>Server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svr</a:t>
            </a:r>
            <a:r>
              <a:rPr lang="en-GB" dirty="0">
                <a:solidFill>
                  <a:prstClr val="black"/>
                </a:solidFill>
              </a:rPr>
              <a:t> = </a:t>
            </a:r>
            <a:r>
              <a:rPr lang="en-GB" dirty="0">
                <a:solidFill>
                  <a:srgbClr val="0000FF"/>
                </a:solidFill>
              </a:rPr>
              <a:t>new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>
                <a:solidFill>
                  <a:srgbClr val="2B91AF"/>
                </a:solidFill>
              </a:rPr>
              <a:t>Server</a:t>
            </a:r>
            <a:r>
              <a:rPr lang="en-GB" dirty="0">
                <a:solidFill>
                  <a:prstClr val="black"/>
                </a:solidFill>
              </a:rPr>
              <a:t>())</a:t>
            </a:r>
          </a:p>
          <a:p>
            <a:r>
              <a:rPr lang="en-GB" dirty="0">
                <a:solidFill>
                  <a:prstClr val="black"/>
                </a:solidFill>
              </a:rPr>
              <a:t>        {</a:t>
            </a:r>
          </a:p>
          <a:p>
            <a:r>
              <a:rPr lang="en-GB" dirty="0">
                <a:solidFill>
                  <a:prstClr val="black"/>
                </a:solidFill>
              </a:rPr>
              <a:t>            </a:t>
            </a:r>
            <a:r>
              <a:rPr lang="en-GB" dirty="0" err="1">
                <a:solidFill>
                  <a:prstClr val="black"/>
                </a:solidFill>
              </a:rPr>
              <a:t>svr.Connect</a:t>
            </a:r>
            <a:r>
              <a:rPr lang="en-GB" dirty="0">
                <a:solidFill>
                  <a:prstClr val="black"/>
                </a:solidFill>
              </a:rPr>
              <a:t>(</a:t>
            </a:r>
            <a:r>
              <a:rPr lang="en-GB" dirty="0" err="1">
                <a:solidFill>
                  <a:prstClr val="black"/>
                </a:solidFill>
              </a:rPr>
              <a:t>olapServerName</a:t>
            </a:r>
            <a:r>
              <a:rPr lang="en-GB" dirty="0">
                <a:solidFill>
                  <a:prstClr val="black"/>
                </a:solidFill>
              </a:rPr>
              <a:t>);</a:t>
            </a:r>
          </a:p>
          <a:p>
            <a:r>
              <a:rPr lang="en-GB" dirty="0">
                <a:solidFill>
                  <a:prstClr val="black"/>
                </a:solidFill>
              </a:rPr>
              <a:t>            </a:t>
            </a:r>
            <a:r>
              <a:rPr lang="en-GB" dirty="0">
                <a:solidFill>
                  <a:srgbClr val="0000FF"/>
                </a:solidFill>
              </a:rPr>
              <a:t>if</a:t>
            </a:r>
            <a:r>
              <a:rPr lang="en-GB" dirty="0">
                <a:solidFill>
                  <a:prstClr val="black"/>
                </a:solidFill>
              </a:rPr>
              <a:t> (</a:t>
            </a:r>
            <a:r>
              <a:rPr lang="en-GB" dirty="0" err="1">
                <a:solidFill>
                  <a:prstClr val="black"/>
                </a:solidFill>
              </a:rPr>
              <a:t>svr.Connected</a:t>
            </a:r>
            <a:r>
              <a:rPr lang="en-GB" dirty="0">
                <a:solidFill>
                  <a:prstClr val="black"/>
                </a:solidFill>
              </a:rPr>
              <a:t>)</a:t>
            </a:r>
          </a:p>
          <a:p>
            <a:r>
              <a:rPr lang="en-GB" dirty="0">
                <a:solidFill>
                  <a:prstClr val="black"/>
                </a:solidFill>
              </a:rPr>
              <a:t>            {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962419" y="6211630"/>
            <a:ext cx="3711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See my blog: </a:t>
            </a:r>
            <a:r>
              <a:rPr lang="en-GB" b="1" dirty="0">
                <a:solidFill>
                  <a:srgbClr val="009999"/>
                </a:solidFill>
              </a:rPr>
              <a:t>tinyurl.com/6jqta8q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730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OLAP cube manipulation</a:t>
            </a:r>
            <a:br>
              <a:rPr lang="en-GB" dirty="0"/>
            </a:br>
            <a:r>
              <a:rPr lang="en-GB" sz="2000" dirty="0" smtClean="0">
                <a:solidFill>
                  <a:srgbClr val="808080"/>
                </a:solidFill>
              </a:rPr>
              <a:t>Deploy </a:t>
            </a:r>
            <a:r>
              <a:rPr lang="en-GB" sz="2000" dirty="0">
                <a:solidFill>
                  <a:srgbClr val="808080"/>
                </a:solidFill>
              </a:rPr>
              <a:t>using C# Script Task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Create XMLA command wrapper in </a:t>
            </a:r>
            <a:r>
              <a:rPr lang="en-GB" dirty="0" smtClean="0">
                <a:solidFill>
                  <a:srgbClr val="2B91AF"/>
                </a:solidFill>
              </a:rPr>
              <a:t>XmlDocument</a:t>
            </a:r>
            <a:endParaRPr lang="en-GB" dirty="0" smtClean="0"/>
          </a:p>
          <a:p>
            <a:r>
              <a:rPr lang="en-GB" dirty="0" smtClean="0"/>
              <a:t>Read .</a:t>
            </a:r>
            <a:r>
              <a:rPr lang="en-GB" i="1" dirty="0" smtClean="0"/>
              <a:t>asdatabase</a:t>
            </a:r>
            <a:r>
              <a:rPr lang="en-GB" dirty="0" smtClean="0"/>
              <a:t> file into </a:t>
            </a:r>
            <a:r>
              <a:rPr lang="en-GB" dirty="0" smtClean="0">
                <a:solidFill>
                  <a:srgbClr val="2B91AF"/>
                </a:solidFill>
              </a:rPr>
              <a:t>XmlDocument</a:t>
            </a:r>
            <a:r>
              <a:rPr lang="en-GB" dirty="0">
                <a:solidFill>
                  <a:prstClr val="black"/>
                </a:solidFill>
              </a:rPr>
              <a:t> </a:t>
            </a:r>
            <a:endParaRPr lang="en-GB" dirty="0" smtClean="0">
              <a:solidFill>
                <a:prstClr val="black"/>
              </a:solidFill>
            </a:endParaRPr>
          </a:p>
          <a:p>
            <a:pPr lvl="1"/>
            <a:r>
              <a:rPr lang="en-GB" dirty="0" smtClean="0">
                <a:solidFill>
                  <a:prstClr val="black"/>
                </a:solidFill>
              </a:rPr>
              <a:t>Merge into XMLA command</a:t>
            </a:r>
            <a:endParaRPr lang="en-GB" dirty="0" smtClean="0"/>
          </a:p>
          <a:p>
            <a:r>
              <a:rPr lang="en-GB" dirty="0" smtClean="0"/>
              <a:t>Remove read-only attributes</a:t>
            </a:r>
          </a:p>
          <a:p>
            <a:pPr lvl="2"/>
            <a:r>
              <a:rPr lang="en-GB" sz="1400" dirty="0" err="1"/>
              <a:t>CreatedTimestamp</a:t>
            </a:r>
            <a:endParaRPr lang="en-GB" sz="1400" dirty="0"/>
          </a:p>
          <a:p>
            <a:pPr lvl="2"/>
            <a:r>
              <a:rPr lang="en-GB" sz="1400" dirty="0" err="1"/>
              <a:t>LastSchemaUpdate</a:t>
            </a:r>
            <a:endParaRPr lang="en-GB" sz="1400" dirty="0"/>
          </a:p>
          <a:p>
            <a:pPr lvl="2"/>
            <a:r>
              <a:rPr lang="en-GB" sz="1400" dirty="0" err="1"/>
              <a:t>LastUpdate</a:t>
            </a:r>
            <a:endParaRPr lang="en-GB" sz="1400" dirty="0"/>
          </a:p>
          <a:p>
            <a:pPr lvl="2"/>
            <a:r>
              <a:rPr lang="en-GB" sz="1400" dirty="0" err="1"/>
              <a:t>LastProcessed</a:t>
            </a:r>
            <a:endParaRPr lang="en-GB" sz="1400" dirty="0"/>
          </a:p>
          <a:p>
            <a:pPr lvl="2"/>
            <a:r>
              <a:rPr lang="en-GB" sz="1400" dirty="0"/>
              <a:t>State</a:t>
            </a:r>
          </a:p>
          <a:p>
            <a:pPr lvl="2"/>
            <a:r>
              <a:rPr lang="en-GB" sz="1400" dirty="0" err="1"/>
              <a:t>ImpersonationInfoSecurity</a:t>
            </a:r>
            <a:endParaRPr lang="en-GB" sz="1400" dirty="0"/>
          </a:p>
          <a:p>
            <a:pPr lvl="2"/>
            <a:r>
              <a:rPr lang="en-GB" sz="1400" dirty="0" err="1"/>
              <a:t>CurrentStorageMode</a:t>
            </a:r>
            <a:endParaRPr lang="en-GB" sz="1400" dirty="0"/>
          </a:p>
          <a:p>
            <a:pPr lvl="2"/>
            <a:r>
              <a:rPr lang="en-GB" sz="1400" dirty="0" err="1"/>
              <a:t>ProcessingState</a:t>
            </a:r>
            <a:endParaRPr lang="en-GB" sz="1400" dirty="0"/>
          </a:p>
          <a:p>
            <a:pPr lvl="2"/>
            <a:r>
              <a:rPr lang="en-GB" sz="1400" dirty="0" err="1"/>
              <a:t>ConnectionStringSecurity</a:t>
            </a:r>
            <a:endParaRPr lang="en-GB" sz="1400" dirty="0" smtClean="0"/>
          </a:p>
          <a:p>
            <a:endParaRPr lang="en-GB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962419" y="6211630"/>
            <a:ext cx="3711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See my blog: </a:t>
            </a:r>
            <a:r>
              <a:rPr lang="en-GB" b="1" dirty="0">
                <a:solidFill>
                  <a:srgbClr val="009999"/>
                </a:solidFill>
              </a:rPr>
              <a:t>tinyurl.com/6jqta8q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6928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 smtClean="0"/>
              <a:t>Introducing the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OLAP data mart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Data Mart = </a:t>
            </a:r>
            <a:r>
              <a:rPr lang="en-GB" sz="2000" dirty="0"/>
              <a:t>s</a:t>
            </a:r>
            <a:r>
              <a:rPr lang="en-GB" sz="2000" dirty="0" smtClean="0"/>
              <a:t>ubset of data to meet specific business needs</a:t>
            </a:r>
            <a:endParaRPr lang="en-GB" dirty="0" smtClean="0"/>
          </a:p>
          <a:p>
            <a:r>
              <a:rPr lang="en-GB" dirty="0" smtClean="0"/>
              <a:t>OLAP = </a:t>
            </a:r>
            <a:r>
              <a:rPr lang="en-GB" sz="2000" dirty="0" smtClean="0"/>
              <a:t>specific technology allowing users to access data</a:t>
            </a:r>
          </a:p>
          <a:p>
            <a:pPr marL="344487" lvl="1" indent="0">
              <a:buNone/>
            </a:pPr>
            <a:endParaRPr lang="en-GB" dirty="0" smtClean="0"/>
          </a:p>
          <a:p>
            <a:pPr marL="3598863" lvl="1" indent="-2880000" defTabSz="338138">
              <a:buNone/>
            </a:pPr>
            <a:r>
              <a:rPr lang="en-GB" sz="2400" b="1" dirty="0" smtClean="0"/>
              <a:t>OLAP data mart</a:t>
            </a:r>
            <a:r>
              <a:rPr lang="en-GB" sz="2400" dirty="0" smtClean="0"/>
              <a:t>   </a:t>
            </a:r>
            <a:r>
              <a:rPr lang="en-GB" dirty="0" smtClean="0"/>
              <a:t>=	specific subset of data to </a:t>
            </a:r>
            <a:r>
              <a:rPr lang="en-GB" dirty="0"/>
              <a:t>meet specific business </a:t>
            </a:r>
            <a:r>
              <a:rPr lang="en-GB" dirty="0" smtClean="0"/>
              <a:t>needs </a:t>
            </a:r>
          </a:p>
          <a:p>
            <a:pPr marL="3598863" lvl="1" indent="-2880000" defTabSz="338138">
              <a:buNone/>
            </a:pPr>
            <a:r>
              <a:rPr lang="en-GB" dirty="0"/>
              <a:t>	</a:t>
            </a:r>
            <a:r>
              <a:rPr lang="en-GB" dirty="0" smtClean="0"/>
              <a:t>+ presented using correct </a:t>
            </a:r>
            <a:r>
              <a:rPr lang="en-GB" dirty="0"/>
              <a:t>business </a:t>
            </a:r>
            <a:r>
              <a:rPr lang="en-GB" dirty="0" smtClean="0"/>
              <a:t>terminology and attributes</a:t>
            </a:r>
          </a:p>
          <a:p>
            <a:pPr marL="3598863" lvl="1" indent="-2880000" defTabSz="338138">
              <a:buNone/>
            </a:pPr>
            <a:r>
              <a:rPr lang="en-GB" dirty="0"/>
              <a:t>	</a:t>
            </a:r>
            <a:r>
              <a:rPr lang="en-GB" dirty="0" smtClean="0"/>
              <a:t>+ delivered using OLAP: allows data to be analysed using familiar tools such as Excel or 70</a:t>
            </a:r>
            <a:r>
              <a:rPr lang="en-GB" dirty="0"/>
              <a:t>+ </a:t>
            </a:r>
            <a:r>
              <a:rPr lang="en-GB" dirty="0" smtClean="0"/>
              <a:t>other client tools </a:t>
            </a:r>
            <a:br>
              <a:rPr lang="en-GB" dirty="0" smtClean="0"/>
            </a:br>
            <a:r>
              <a:rPr lang="en-GB" sz="1600" dirty="0" smtClean="0"/>
              <a:t>(</a:t>
            </a:r>
            <a:r>
              <a:rPr lang="en-GB" sz="1600" dirty="0"/>
              <a:t>see </a:t>
            </a:r>
            <a:r>
              <a:rPr lang="en-GB" sz="1600" b="1" dirty="0">
                <a:solidFill>
                  <a:srgbClr val="009999"/>
                </a:solidFill>
              </a:rPr>
              <a:t>www.ssas-info.com</a:t>
            </a:r>
            <a:r>
              <a:rPr lang="en-GB" sz="1600" dirty="0"/>
              <a:t>: client tools)</a:t>
            </a:r>
          </a:p>
          <a:p>
            <a:pPr marL="3598863" lvl="1" indent="-2880000" defTabSz="338138">
              <a:buNone/>
            </a:pPr>
            <a:endParaRPr lang="en-GB" dirty="0"/>
          </a:p>
          <a:p>
            <a:pPr marL="3598863" lvl="1" indent="-2880000" defTabSz="338138">
              <a:buNone/>
            </a:pPr>
            <a:endParaRPr lang="en-GB" dirty="0" smtClean="0"/>
          </a:p>
          <a:p>
            <a:pPr marL="3598863" lvl="1" indent="-2880000" defTabSz="338138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843808" y="6093296"/>
            <a:ext cx="24288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i="1" dirty="0">
                <a:solidFill>
                  <a:srgbClr val="009999"/>
                </a:solidFill>
              </a:rPr>
              <a:t>KIS – keep it simple!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7527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OLAP cube manipulation</a:t>
            </a:r>
            <a:br>
              <a:rPr lang="en-GB" dirty="0"/>
            </a:br>
            <a:r>
              <a:rPr lang="en-GB" sz="2000" dirty="0" smtClean="0">
                <a:solidFill>
                  <a:srgbClr val="808080"/>
                </a:solidFill>
              </a:rPr>
              <a:t>Deploy </a:t>
            </a:r>
            <a:r>
              <a:rPr lang="en-GB" sz="2000" dirty="0">
                <a:solidFill>
                  <a:srgbClr val="808080"/>
                </a:solidFill>
              </a:rPr>
              <a:t>using C# Script Task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Modify XML to change </a:t>
            </a:r>
          </a:p>
          <a:p>
            <a:pPr lvl="1"/>
            <a:r>
              <a:rPr lang="en-GB" dirty="0" smtClean="0"/>
              <a:t>database name</a:t>
            </a:r>
          </a:p>
          <a:p>
            <a:pPr lvl="1"/>
            <a:r>
              <a:rPr lang="en-GB" dirty="0" smtClean="0"/>
              <a:t>connection string to relational data mart</a:t>
            </a:r>
          </a:p>
          <a:p>
            <a:r>
              <a:rPr lang="en-GB" dirty="0" smtClean="0"/>
              <a:t>Execute XMLA command </a:t>
            </a:r>
          </a:p>
          <a:p>
            <a:endParaRPr lang="en-GB" dirty="0" smtClean="0"/>
          </a:p>
          <a:p>
            <a:pPr lvl="1"/>
            <a:endParaRPr lang="en-GB" dirty="0" smtClean="0"/>
          </a:p>
          <a:p>
            <a:pPr marL="0" indent="0">
              <a:buNone/>
            </a:pPr>
            <a:r>
              <a:rPr lang="en-GB" i="1" dirty="0" smtClean="0">
                <a:solidFill>
                  <a:srgbClr val="009999"/>
                </a:solidFill>
              </a:rPr>
              <a:t>Do not process cube yet!</a:t>
            </a:r>
            <a:endParaRPr lang="en-GB" i="1" dirty="0">
              <a:solidFill>
                <a:srgbClr val="009999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9325" y="3429000"/>
            <a:ext cx="7552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>
                <a:solidFill>
                  <a:srgbClr val="2B91AF"/>
                </a:solidFill>
              </a:rPr>
              <a:t>XmlaResultCollection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oResults</a:t>
            </a:r>
            <a:r>
              <a:rPr lang="en-GB" dirty="0">
                <a:solidFill>
                  <a:prstClr val="black"/>
                </a:solidFill>
              </a:rPr>
              <a:t> = </a:t>
            </a:r>
            <a:r>
              <a:rPr lang="en-GB" dirty="0" err="1">
                <a:solidFill>
                  <a:prstClr val="black"/>
                </a:solidFill>
              </a:rPr>
              <a:t>svr.Execute</a:t>
            </a:r>
            <a:r>
              <a:rPr lang="en-GB" dirty="0">
                <a:solidFill>
                  <a:prstClr val="black"/>
                </a:solidFill>
              </a:rPr>
              <a:t>(</a:t>
            </a:r>
            <a:r>
              <a:rPr lang="en-GB" dirty="0" err="1">
                <a:solidFill>
                  <a:prstClr val="black"/>
                </a:solidFill>
              </a:rPr>
              <a:t>xmlaCommand.InnerXml</a:t>
            </a:r>
            <a:r>
              <a:rPr lang="en-GB" dirty="0">
                <a:solidFill>
                  <a:prstClr val="black"/>
                </a:solidFill>
              </a:rPr>
              <a:t>);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962419" y="6211630"/>
            <a:ext cx="3711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See my blog: </a:t>
            </a:r>
            <a:r>
              <a:rPr lang="en-GB" b="1" dirty="0">
                <a:solidFill>
                  <a:srgbClr val="009999"/>
                </a:solidFill>
              </a:rPr>
              <a:t>tinyurl.com/6jqta8q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6981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OLAP cube </a:t>
            </a:r>
            <a:r>
              <a:rPr lang="en-GB" dirty="0" smtClean="0"/>
              <a:t>manipulation</a:t>
            </a:r>
            <a:br>
              <a:rPr lang="en-GB" dirty="0" smtClean="0"/>
            </a:br>
            <a:r>
              <a:rPr lang="en-GB" sz="2400" dirty="0" smtClean="0">
                <a:solidFill>
                  <a:srgbClr val="808080"/>
                </a:solidFill>
              </a:rPr>
              <a:t>Adding attributes to dimensions</a:t>
            </a:r>
            <a:endParaRPr lang="en-GB" dirty="0">
              <a:solidFill>
                <a:srgbClr val="80808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Read attribute metadata with </a:t>
            </a:r>
            <a:br>
              <a:rPr lang="en-GB" dirty="0"/>
            </a:br>
            <a:r>
              <a:rPr lang="en-GB" dirty="0"/>
              <a:t>OLE DB source component</a:t>
            </a:r>
          </a:p>
          <a:p>
            <a:r>
              <a:rPr lang="en-GB" dirty="0" smtClean="0"/>
              <a:t>Use script component as</a:t>
            </a:r>
            <a:br>
              <a:rPr lang="en-GB" dirty="0" smtClean="0"/>
            </a:br>
            <a:r>
              <a:rPr lang="en-GB" dirty="0" smtClean="0"/>
              <a:t>destination transformation</a:t>
            </a:r>
          </a:p>
          <a:p>
            <a:pPr lvl="1"/>
            <a:r>
              <a:rPr lang="en-GB" dirty="0" smtClean="0"/>
              <a:t>Simplifies data access</a:t>
            </a: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60032" y="1628800"/>
            <a:ext cx="4728108" cy="2583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189498"/>
            <a:ext cx="46863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ight Arrow 5"/>
          <p:cNvSpPr/>
          <p:nvPr/>
        </p:nvSpPr>
        <p:spPr>
          <a:xfrm rot="8208434">
            <a:off x="5212495" y="4419156"/>
            <a:ext cx="100811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6084168" y="4607637"/>
            <a:ext cx="1620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Input columns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354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OLAP cube </a:t>
            </a:r>
            <a:r>
              <a:rPr lang="en-GB" dirty="0" smtClean="0"/>
              <a:t>manipulation</a:t>
            </a:r>
            <a:br>
              <a:rPr lang="en-GB" dirty="0" smtClean="0"/>
            </a:br>
            <a:r>
              <a:rPr lang="en-GB" sz="2400" dirty="0" smtClean="0">
                <a:solidFill>
                  <a:srgbClr val="808080"/>
                </a:solidFill>
              </a:rPr>
              <a:t>Adding attributes to dimensions</a:t>
            </a:r>
            <a:endParaRPr lang="en-GB" dirty="0">
              <a:solidFill>
                <a:srgbClr val="80808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>
                <a:solidFill>
                  <a:srgbClr val="808080"/>
                </a:solidFill>
              </a:rPr>
              <a:t>PreExecute</a:t>
            </a:r>
            <a:r>
              <a:rPr lang="en-GB" dirty="0" smtClean="0"/>
              <a:t>() method</a:t>
            </a:r>
          </a:p>
          <a:p>
            <a:pPr lvl="1"/>
            <a:r>
              <a:rPr lang="en-GB" dirty="0" smtClean="0"/>
              <a:t>Connect to OLAP server</a:t>
            </a:r>
          </a:p>
          <a:p>
            <a:r>
              <a:rPr lang="en-GB" dirty="0" err="1" smtClean="0">
                <a:solidFill>
                  <a:srgbClr val="808080"/>
                </a:solidFill>
              </a:rPr>
              <a:t>ProcessInputRow</a:t>
            </a:r>
            <a:r>
              <a:rPr lang="en-GB" dirty="0" smtClean="0"/>
              <a:t>(</a:t>
            </a:r>
            <a:r>
              <a:rPr lang="en-GB" dirty="0" err="1" smtClean="0">
                <a:solidFill>
                  <a:srgbClr val="2B91AF"/>
                </a:solidFill>
              </a:rPr>
              <a:t>AttributeBuffer</a:t>
            </a:r>
            <a:r>
              <a:rPr lang="en-GB" dirty="0" smtClean="0">
                <a:solidFill>
                  <a:prstClr val="black"/>
                </a:solidFill>
              </a:rPr>
              <a:t> </a:t>
            </a:r>
            <a:r>
              <a:rPr lang="en-GB" dirty="0">
                <a:solidFill>
                  <a:prstClr val="black"/>
                </a:solidFill>
              </a:rPr>
              <a:t>Row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Add / Remove attributes</a:t>
            </a:r>
          </a:p>
          <a:p>
            <a:r>
              <a:rPr lang="en-GB" dirty="0" err="1" smtClean="0">
                <a:solidFill>
                  <a:srgbClr val="808080"/>
                </a:solidFill>
              </a:rPr>
              <a:t>PostExecute</a:t>
            </a:r>
            <a:r>
              <a:rPr lang="en-GB" dirty="0" smtClean="0"/>
              <a:t>() </a:t>
            </a:r>
            <a:r>
              <a:rPr lang="en-GB" dirty="0"/>
              <a:t>method</a:t>
            </a:r>
          </a:p>
          <a:p>
            <a:pPr lvl="1"/>
            <a:r>
              <a:rPr lang="en-GB" dirty="0"/>
              <a:t>Disconnect from OLAP server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09461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OLAP cube </a:t>
            </a:r>
            <a:r>
              <a:rPr lang="en-GB" dirty="0" smtClean="0"/>
              <a:t>manipulation</a:t>
            </a:r>
            <a:br>
              <a:rPr lang="en-GB" dirty="0" smtClean="0"/>
            </a:br>
            <a:r>
              <a:rPr lang="en-GB" sz="2400" dirty="0" err="1" smtClean="0">
                <a:solidFill>
                  <a:srgbClr val="808080"/>
                </a:solidFill>
              </a:rPr>
              <a:t>ProcessInputRow</a:t>
            </a:r>
            <a:r>
              <a:rPr lang="en-GB" sz="2400" dirty="0" smtClean="0">
                <a:solidFill>
                  <a:srgbClr val="808080"/>
                </a:solidFill>
              </a:rPr>
              <a:t> logic</a:t>
            </a:r>
            <a:endParaRPr lang="en-GB" dirty="0">
              <a:solidFill>
                <a:srgbClr val="80808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Check </a:t>
            </a:r>
            <a:r>
              <a:rPr lang="en-GB" dirty="0"/>
              <a:t>if the attribute appears in the DSV</a:t>
            </a:r>
            <a:endParaRPr lang="en-GB" dirty="0" smtClean="0"/>
          </a:p>
          <a:p>
            <a:endParaRPr lang="en-GB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043608" y="2276872"/>
            <a:ext cx="719312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2B91AF"/>
                </a:solidFill>
              </a:rPr>
              <a:t>DataSourceView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dsv</a:t>
            </a:r>
            <a:r>
              <a:rPr lang="en-GB" dirty="0">
                <a:solidFill>
                  <a:prstClr val="black"/>
                </a:solidFill>
              </a:rPr>
              <a:t> = </a:t>
            </a:r>
            <a:r>
              <a:rPr lang="en-GB" dirty="0" err="1">
                <a:solidFill>
                  <a:prstClr val="black"/>
                </a:solidFill>
              </a:rPr>
              <a:t>db.DataSourceViews</a:t>
            </a:r>
            <a:r>
              <a:rPr lang="en-GB" dirty="0">
                <a:solidFill>
                  <a:prstClr val="black"/>
                </a:solidFill>
              </a:rPr>
              <a:t>[0</a:t>
            </a:r>
            <a:r>
              <a:rPr lang="en-GB" dirty="0" smtClean="0">
                <a:solidFill>
                  <a:prstClr val="black"/>
                </a:solidFill>
              </a:rPr>
              <a:t>];</a:t>
            </a:r>
          </a:p>
          <a:p>
            <a:r>
              <a:rPr lang="en-GB" dirty="0">
                <a:solidFill>
                  <a:srgbClr val="2B91AF"/>
                </a:solidFill>
              </a:rPr>
              <a:t>…</a:t>
            </a:r>
          </a:p>
          <a:p>
            <a:r>
              <a:rPr lang="en-GB" dirty="0" smtClean="0">
                <a:solidFill>
                  <a:srgbClr val="0000FF"/>
                </a:solidFill>
              </a:rPr>
              <a:t>string</a:t>
            </a:r>
            <a:r>
              <a:rPr lang="en-GB" dirty="0" smtClean="0">
                <a:solidFill>
                  <a:prstClr val="black"/>
                </a:solidFill>
              </a:rPr>
              <a:t> </a:t>
            </a:r>
            <a:r>
              <a:rPr lang="en-GB" dirty="0">
                <a:solidFill>
                  <a:prstClr val="black"/>
                </a:solidFill>
              </a:rPr>
              <a:t>tableName = </a:t>
            </a:r>
            <a:r>
              <a:rPr lang="en-GB" dirty="0">
                <a:solidFill>
                  <a:srgbClr val="A31515"/>
                </a:solidFill>
              </a:rPr>
              <a:t>"</a:t>
            </a:r>
            <a:r>
              <a:rPr lang="en-GB" dirty="0" err="1">
                <a:solidFill>
                  <a:srgbClr val="A31515"/>
                </a:solidFill>
              </a:rPr>
              <a:t>dbo</a:t>
            </a:r>
            <a:r>
              <a:rPr lang="en-GB" dirty="0">
                <a:solidFill>
                  <a:srgbClr val="A31515"/>
                </a:solidFill>
              </a:rPr>
              <a:t>_"</a:t>
            </a:r>
            <a:r>
              <a:rPr lang="en-GB" dirty="0">
                <a:solidFill>
                  <a:prstClr val="black"/>
                </a:solidFill>
              </a:rPr>
              <a:t> + Row.DimensionViewName;</a:t>
            </a:r>
          </a:p>
          <a:p>
            <a:r>
              <a:rPr lang="en-GB" dirty="0" err="1" smtClean="0">
                <a:solidFill>
                  <a:srgbClr val="2B91AF"/>
                </a:solidFill>
              </a:rPr>
              <a:t>DataTable</a:t>
            </a:r>
            <a:r>
              <a:rPr lang="en-GB" dirty="0" smtClean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dataTable</a:t>
            </a:r>
            <a:r>
              <a:rPr lang="en-GB" dirty="0">
                <a:solidFill>
                  <a:prstClr val="black"/>
                </a:solidFill>
              </a:rPr>
              <a:t> = dsv.Schema.Tables[tableName];</a:t>
            </a:r>
          </a:p>
          <a:p>
            <a:r>
              <a:rPr lang="en-GB" dirty="0" smtClean="0">
                <a:solidFill>
                  <a:srgbClr val="2B91AF"/>
                </a:solidFill>
              </a:rPr>
              <a:t>…</a:t>
            </a:r>
          </a:p>
          <a:p>
            <a:r>
              <a:rPr lang="en-GB" dirty="0" err="1" smtClean="0">
                <a:solidFill>
                  <a:srgbClr val="2B91AF"/>
                </a:solidFill>
              </a:rPr>
              <a:t>DataColumn</a:t>
            </a:r>
            <a:r>
              <a:rPr lang="en-GB" dirty="0" smtClean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dataColumn</a:t>
            </a:r>
            <a:r>
              <a:rPr lang="en-GB" dirty="0">
                <a:solidFill>
                  <a:prstClr val="black"/>
                </a:solidFill>
              </a:rPr>
              <a:t> = </a:t>
            </a:r>
            <a:r>
              <a:rPr lang="en-GB" dirty="0" err="1">
                <a:solidFill>
                  <a:prstClr val="black"/>
                </a:solidFill>
              </a:rPr>
              <a:t>dataTable.Columns</a:t>
            </a:r>
            <a:r>
              <a:rPr lang="en-GB" dirty="0">
                <a:solidFill>
                  <a:prstClr val="black"/>
                </a:solidFill>
              </a:rPr>
              <a:t>[</a:t>
            </a:r>
            <a:r>
              <a:rPr lang="en-GB" dirty="0" err="1">
                <a:solidFill>
                  <a:prstClr val="black"/>
                </a:solidFill>
              </a:rPr>
              <a:t>Row.AttributeName</a:t>
            </a:r>
            <a:r>
              <a:rPr lang="en-GB" dirty="0" smtClean="0">
                <a:solidFill>
                  <a:prstClr val="black"/>
                </a:solidFill>
              </a:rPr>
              <a:t>];</a:t>
            </a:r>
          </a:p>
          <a:p>
            <a:r>
              <a:rPr lang="en-GB" dirty="0">
                <a:solidFill>
                  <a:srgbClr val="2B91AF"/>
                </a:solidFill>
              </a:rPr>
              <a:t>…</a:t>
            </a:r>
          </a:p>
          <a:p>
            <a:r>
              <a:rPr lang="en-GB" dirty="0" err="1" smtClean="0">
                <a:solidFill>
                  <a:prstClr val="black"/>
                </a:solidFill>
              </a:rPr>
              <a:t>dataColumn</a:t>
            </a:r>
            <a:r>
              <a:rPr lang="en-GB" dirty="0" smtClean="0">
                <a:solidFill>
                  <a:prstClr val="black"/>
                </a:solidFill>
              </a:rPr>
              <a:t> </a:t>
            </a:r>
            <a:r>
              <a:rPr lang="en-GB" dirty="0">
                <a:solidFill>
                  <a:prstClr val="black"/>
                </a:solidFill>
              </a:rPr>
              <a:t>= </a:t>
            </a:r>
            <a:r>
              <a:rPr lang="en-GB" dirty="0" err="1">
                <a:solidFill>
                  <a:prstClr val="black"/>
                </a:solidFill>
              </a:rPr>
              <a:t>dataTable.Columns.Add</a:t>
            </a:r>
            <a:r>
              <a:rPr lang="en-GB" dirty="0">
                <a:solidFill>
                  <a:prstClr val="black"/>
                </a:solidFill>
              </a:rPr>
              <a:t>(</a:t>
            </a:r>
            <a:r>
              <a:rPr lang="en-GB" dirty="0" err="1">
                <a:solidFill>
                  <a:prstClr val="black"/>
                </a:solidFill>
              </a:rPr>
              <a:t>Row.AttributeName</a:t>
            </a:r>
            <a:r>
              <a:rPr lang="en-GB" dirty="0">
                <a:solidFill>
                  <a:prstClr val="black"/>
                </a:solidFill>
              </a:rPr>
              <a:t>);</a:t>
            </a:r>
          </a:p>
          <a:p>
            <a:r>
              <a:rPr lang="en-GB" dirty="0" err="1" smtClean="0">
                <a:solidFill>
                  <a:prstClr val="black"/>
                </a:solidFill>
              </a:rPr>
              <a:t>dataColumn.MaxLength</a:t>
            </a:r>
            <a:r>
              <a:rPr lang="en-GB" dirty="0" smtClean="0">
                <a:solidFill>
                  <a:prstClr val="black"/>
                </a:solidFill>
              </a:rPr>
              <a:t> </a:t>
            </a:r>
            <a:r>
              <a:rPr lang="en-GB" dirty="0">
                <a:solidFill>
                  <a:prstClr val="black"/>
                </a:solidFill>
              </a:rPr>
              <a:t>= </a:t>
            </a:r>
            <a:r>
              <a:rPr lang="en-GB" dirty="0" err="1">
                <a:solidFill>
                  <a:prstClr val="black"/>
                </a:solidFill>
              </a:rPr>
              <a:t>Row.FieldLength</a:t>
            </a:r>
            <a:r>
              <a:rPr lang="en-GB" dirty="0">
                <a:solidFill>
                  <a:prstClr val="black"/>
                </a:solidFill>
              </a:rPr>
              <a:t>;</a:t>
            </a:r>
          </a:p>
          <a:p>
            <a:r>
              <a:rPr lang="en-GB" dirty="0" err="1" smtClean="0">
                <a:solidFill>
                  <a:prstClr val="black"/>
                </a:solidFill>
              </a:rPr>
              <a:t>dsv.Update</a:t>
            </a:r>
            <a:r>
              <a:rPr lang="en-GB" dirty="0" smtClean="0">
                <a:solidFill>
                  <a:prstClr val="black"/>
                </a:solidFill>
              </a:rPr>
              <a:t>();</a:t>
            </a:r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942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OLAP cube </a:t>
            </a:r>
            <a:r>
              <a:rPr lang="en-GB" dirty="0" smtClean="0"/>
              <a:t>manipulation</a:t>
            </a:r>
            <a:br>
              <a:rPr lang="en-GB" dirty="0" smtClean="0"/>
            </a:br>
            <a:r>
              <a:rPr lang="en-GB" sz="2400" dirty="0" err="1" smtClean="0">
                <a:solidFill>
                  <a:srgbClr val="808080"/>
                </a:solidFill>
              </a:rPr>
              <a:t>ProcessInputRow</a:t>
            </a:r>
            <a:r>
              <a:rPr lang="en-GB" sz="2400" dirty="0" smtClean="0">
                <a:solidFill>
                  <a:srgbClr val="808080"/>
                </a:solidFill>
              </a:rPr>
              <a:t> logic</a:t>
            </a:r>
            <a:endParaRPr lang="en-GB" dirty="0">
              <a:solidFill>
                <a:srgbClr val="80808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Find dimension</a:t>
            </a:r>
          </a:p>
          <a:p>
            <a:endParaRPr lang="en-GB" dirty="0"/>
          </a:p>
          <a:p>
            <a:r>
              <a:rPr lang="en-GB" dirty="0"/>
              <a:t>C</a:t>
            </a:r>
            <a:r>
              <a:rPr lang="en-GB" dirty="0" smtClean="0"/>
              <a:t>heck </a:t>
            </a:r>
            <a:r>
              <a:rPr lang="en-GB" dirty="0"/>
              <a:t>if the attribute appears in </a:t>
            </a:r>
            <a:r>
              <a:rPr lang="en-GB" dirty="0" smtClean="0"/>
              <a:t>dimension</a:t>
            </a:r>
          </a:p>
          <a:p>
            <a:endParaRPr lang="en-GB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100342" y="2204864"/>
            <a:ext cx="7334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2B91AF"/>
                </a:solidFill>
              </a:rPr>
              <a:t>Dimension</a:t>
            </a:r>
            <a:r>
              <a:rPr lang="en-GB" dirty="0">
                <a:solidFill>
                  <a:prstClr val="black"/>
                </a:solidFill>
              </a:rPr>
              <a:t> dim = </a:t>
            </a:r>
            <a:r>
              <a:rPr lang="en-GB" dirty="0" err="1">
                <a:solidFill>
                  <a:prstClr val="black"/>
                </a:solidFill>
              </a:rPr>
              <a:t>db.Dimensions.FindByName</a:t>
            </a:r>
            <a:r>
              <a:rPr lang="en-GB" dirty="0">
                <a:solidFill>
                  <a:prstClr val="black"/>
                </a:solidFill>
              </a:rPr>
              <a:t>(</a:t>
            </a:r>
            <a:r>
              <a:rPr lang="en-GB" dirty="0" err="1">
                <a:solidFill>
                  <a:prstClr val="black"/>
                </a:solidFill>
              </a:rPr>
              <a:t>Row.DimensionName</a:t>
            </a:r>
            <a:r>
              <a:rPr lang="en-GB" dirty="0">
                <a:solidFill>
                  <a:prstClr val="black"/>
                </a:solidFill>
              </a:rPr>
              <a:t>);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100342" y="3153964"/>
            <a:ext cx="795628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>
                <a:solidFill>
                  <a:srgbClr val="2B91AF"/>
                </a:solidFill>
              </a:rPr>
              <a:t>DimensionAttribute</a:t>
            </a:r>
            <a:r>
              <a:rPr lang="en-GB" dirty="0" smtClean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attr</a:t>
            </a:r>
            <a:r>
              <a:rPr lang="en-GB" dirty="0">
                <a:solidFill>
                  <a:prstClr val="black"/>
                </a:solidFill>
              </a:rPr>
              <a:t> = </a:t>
            </a:r>
            <a:r>
              <a:rPr lang="en-GB" dirty="0" err="1">
                <a:solidFill>
                  <a:prstClr val="black"/>
                </a:solidFill>
              </a:rPr>
              <a:t>dim.Attributes.FindByName</a:t>
            </a:r>
            <a:r>
              <a:rPr lang="en-GB" dirty="0">
                <a:solidFill>
                  <a:prstClr val="black"/>
                </a:solidFill>
              </a:rPr>
              <a:t>(</a:t>
            </a:r>
            <a:r>
              <a:rPr lang="en-GB" dirty="0" err="1">
                <a:solidFill>
                  <a:prstClr val="black"/>
                </a:solidFill>
              </a:rPr>
              <a:t>attrName</a:t>
            </a:r>
            <a:r>
              <a:rPr lang="en-GB" dirty="0" smtClean="0">
                <a:solidFill>
                  <a:prstClr val="black"/>
                </a:solidFill>
              </a:rPr>
              <a:t>);</a:t>
            </a:r>
          </a:p>
          <a:p>
            <a:r>
              <a:rPr lang="en-GB" dirty="0">
                <a:solidFill>
                  <a:srgbClr val="2B91AF"/>
                </a:solidFill>
              </a:rPr>
              <a:t>…</a:t>
            </a:r>
          </a:p>
          <a:p>
            <a:r>
              <a:rPr lang="en-GB" dirty="0" err="1" smtClean="0">
                <a:solidFill>
                  <a:prstClr val="black"/>
                </a:solidFill>
              </a:rPr>
              <a:t>attr</a:t>
            </a:r>
            <a:r>
              <a:rPr lang="en-GB" dirty="0" smtClean="0">
                <a:solidFill>
                  <a:prstClr val="black"/>
                </a:solidFill>
              </a:rPr>
              <a:t> </a:t>
            </a:r>
            <a:r>
              <a:rPr lang="en-GB" dirty="0">
                <a:solidFill>
                  <a:prstClr val="black"/>
                </a:solidFill>
              </a:rPr>
              <a:t>= </a:t>
            </a:r>
            <a:r>
              <a:rPr lang="en-GB" dirty="0" err="1">
                <a:solidFill>
                  <a:prstClr val="black"/>
                </a:solidFill>
              </a:rPr>
              <a:t>dim.Attributes.Add</a:t>
            </a:r>
            <a:r>
              <a:rPr lang="en-GB" dirty="0">
                <a:solidFill>
                  <a:prstClr val="black"/>
                </a:solidFill>
              </a:rPr>
              <a:t>(</a:t>
            </a:r>
            <a:r>
              <a:rPr lang="en-GB" dirty="0" err="1">
                <a:solidFill>
                  <a:prstClr val="black"/>
                </a:solidFill>
              </a:rPr>
              <a:t>attrName</a:t>
            </a:r>
            <a:r>
              <a:rPr lang="en-GB" dirty="0">
                <a:solidFill>
                  <a:prstClr val="black"/>
                </a:solidFill>
              </a:rPr>
              <a:t>);</a:t>
            </a:r>
          </a:p>
          <a:p>
            <a:r>
              <a:rPr lang="en-GB" dirty="0" err="1" smtClean="0">
                <a:solidFill>
                  <a:prstClr val="black"/>
                </a:solidFill>
              </a:rPr>
              <a:t>attr.OrderBy</a:t>
            </a:r>
            <a:r>
              <a:rPr lang="en-GB" dirty="0" smtClean="0">
                <a:solidFill>
                  <a:prstClr val="black"/>
                </a:solidFill>
              </a:rPr>
              <a:t> </a:t>
            </a:r>
            <a:r>
              <a:rPr lang="en-GB" dirty="0">
                <a:solidFill>
                  <a:prstClr val="black"/>
                </a:solidFill>
              </a:rPr>
              <a:t>= </a:t>
            </a:r>
            <a:r>
              <a:rPr lang="en-GB" dirty="0" err="1">
                <a:solidFill>
                  <a:srgbClr val="2B91AF"/>
                </a:solidFill>
              </a:rPr>
              <a:t>OrderBy</a:t>
            </a:r>
            <a:r>
              <a:rPr lang="en-GB" dirty="0" err="1">
                <a:solidFill>
                  <a:prstClr val="black"/>
                </a:solidFill>
              </a:rPr>
              <a:t>.Name</a:t>
            </a:r>
            <a:r>
              <a:rPr lang="en-GB" dirty="0">
                <a:solidFill>
                  <a:prstClr val="black"/>
                </a:solidFill>
              </a:rPr>
              <a:t>;</a:t>
            </a:r>
          </a:p>
          <a:p>
            <a:r>
              <a:rPr lang="en-GB" dirty="0" err="1" smtClean="0">
                <a:solidFill>
                  <a:prstClr val="black"/>
                </a:solidFill>
              </a:rPr>
              <a:t>attr.KeyColumns.Add</a:t>
            </a:r>
            <a:r>
              <a:rPr lang="en-GB" dirty="0" smtClean="0">
                <a:solidFill>
                  <a:prstClr val="black"/>
                </a:solidFill>
              </a:rPr>
              <a:t>(</a:t>
            </a:r>
            <a:r>
              <a:rPr lang="en-GB" dirty="0" smtClean="0">
                <a:solidFill>
                  <a:srgbClr val="0000FF"/>
                </a:solidFill>
              </a:rPr>
              <a:t>new</a:t>
            </a:r>
            <a:r>
              <a:rPr lang="en-GB" dirty="0" smtClean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srgbClr val="2B91AF"/>
                </a:solidFill>
              </a:rPr>
              <a:t>DataItem</a:t>
            </a:r>
            <a:r>
              <a:rPr lang="en-GB" dirty="0">
                <a:solidFill>
                  <a:prstClr val="black"/>
                </a:solidFill>
              </a:rPr>
              <a:t>(</a:t>
            </a:r>
            <a:r>
              <a:rPr lang="en-GB" sz="1400" dirty="0" err="1">
                <a:solidFill>
                  <a:prstClr val="black"/>
                </a:solidFill>
              </a:rPr>
              <a:t>dataTable.TableName</a:t>
            </a:r>
            <a:r>
              <a:rPr lang="en-GB" sz="1400" dirty="0">
                <a:solidFill>
                  <a:prstClr val="black"/>
                </a:solidFill>
              </a:rPr>
              <a:t>, </a:t>
            </a:r>
            <a:r>
              <a:rPr lang="en-GB" sz="1400" dirty="0" err="1">
                <a:solidFill>
                  <a:prstClr val="black"/>
                </a:solidFill>
              </a:rPr>
              <a:t>Row.AttributeName</a:t>
            </a:r>
            <a:r>
              <a:rPr lang="en-GB" sz="1400" dirty="0">
                <a:solidFill>
                  <a:prstClr val="black"/>
                </a:solidFill>
              </a:rPr>
              <a:t>,</a:t>
            </a:r>
          </a:p>
          <a:p>
            <a:r>
              <a:rPr lang="en-GB" sz="1400" dirty="0" smtClean="0">
                <a:solidFill>
                  <a:prstClr val="black"/>
                </a:solidFill>
              </a:rPr>
              <a:t>     </a:t>
            </a:r>
            <a:r>
              <a:rPr lang="en-GB" sz="1400" dirty="0" err="1">
                <a:solidFill>
                  <a:srgbClr val="2B91AF"/>
                </a:solidFill>
              </a:rPr>
              <a:t>OleDbTypeConverter</a:t>
            </a:r>
            <a:r>
              <a:rPr lang="en-GB" sz="1400" dirty="0" err="1">
                <a:solidFill>
                  <a:prstClr val="black"/>
                </a:solidFill>
              </a:rPr>
              <a:t>.GetRestrictedOleDbType</a:t>
            </a:r>
            <a:r>
              <a:rPr lang="en-GB" sz="1400" dirty="0">
                <a:solidFill>
                  <a:prstClr val="black"/>
                </a:solidFill>
              </a:rPr>
              <a:t>(</a:t>
            </a:r>
            <a:r>
              <a:rPr lang="en-GB" sz="1400" dirty="0" err="1">
                <a:solidFill>
                  <a:prstClr val="black"/>
                </a:solidFill>
              </a:rPr>
              <a:t>dataColumn.DataType</a:t>
            </a:r>
            <a:r>
              <a:rPr lang="en-GB" dirty="0">
                <a:solidFill>
                  <a:prstClr val="black"/>
                </a:solidFill>
              </a:rPr>
              <a:t>)));</a:t>
            </a:r>
          </a:p>
          <a:p>
            <a:endParaRPr lang="en-GB" dirty="0" smtClean="0">
              <a:solidFill>
                <a:prstClr val="black"/>
              </a:solidFill>
            </a:endParaRPr>
          </a:p>
          <a:p>
            <a:r>
              <a:rPr lang="en-GB" dirty="0" err="1" smtClean="0">
                <a:solidFill>
                  <a:prstClr val="black"/>
                </a:solidFill>
              </a:rPr>
              <a:t>dim.Update</a:t>
            </a:r>
            <a:r>
              <a:rPr lang="en-GB" dirty="0" smtClean="0">
                <a:solidFill>
                  <a:prstClr val="black"/>
                </a:solidFill>
              </a:rPr>
              <a:t>(</a:t>
            </a:r>
            <a:r>
              <a:rPr lang="en-GB" dirty="0" err="1" smtClean="0">
                <a:solidFill>
                  <a:srgbClr val="2B91AF"/>
                </a:solidFill>
              </a:rPr>
              <a:t>UpdateOptions</a:t>
            </a:r>
            <a:r>
              <a:rPr lang="en-GB" dirty="0" err="1" smtClean="0">
                <a:solidFill>
                  <a:prstClr val="black"/>
                </a:solidFill>
              </a:rPr>
              <a:t>.ExpandFull</a:t>
            </a:r>
            <a:r>
              <a:rPr lang="en-GB" dirty="0" smtClean="0">
                <a:solidFill>
                  <a:prstClr val="black"/>
                </a:solidFill>
              </a:rPr>
              <a:t> </a:t>
            </a:r>
            <a:r>
              <a:rPr lang="en-GB" dirty="0">
                <a:solidFill>
                  <a:prstClr val="black"/>
                </a:solidFill>
              </a:rPr>
              <a:t>| </a:t>
            </a:r>
            <a:r>
              <a:rPr lang="en-GB" dirty="0" err="1">
                <a:solidFill>
                  <a:srgbClr val="2B91AF"/>
                </a:solidFill>
              </a:rPr>
              <a:t>UpdateOptions</a:t>
            </a:r>
            <a:r>
              <a:rPr lang="en-GB" dirty="0" err="1">
                <a:solidFill>
                  <a:prstClr val="black"/>
                </a:solidFill>
              </a:rPr>
              <a:t>.AlterDependents</a:t>
            </a:r>
            <a:r>
              <a:rPr lang="en-GB" dirty="0">
                <a:solidFill>
                  <a:prstClr val="black"/>
                </a:solidFill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1666404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OLAP cube </a:t>
            </a:r>
            <a:r>
              <a:rPr lang="en-GB" dirty="0" smtClean="0"/>
              <a:t>manipulation</a:t>
            </a:r>
            <a:br>
              <a:rPr lang="en-GB" dirty="0" smtClean="0"/>
            </a:br>
            <a:r>
              <a:rPr lang="en-GB" sz="2400" dirty="0" err="1" smtClean="0">
                <a:solidFill>
                  <a:srgbClr val="808080"/>
                </a:solidFill>
              </a:rPr>
              <a:t>ProcessInputRow</a:t>
            </a:r>
            <a:r>
              <a:rPr lang="en-GB" sz="2400" dirty="0" smtClean="0">
                <a:solidFill>
                  <a:srgbClr val="808080"/>
                </a:solidFill>
              </a:rPr>
              <a:t> logic</a:t>
            </a:r>
            <a:endParaRPr lang="en-GB" dirty="0">
              <a:solidFill>
                <a:srgbClr val="80808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Removing attributes</a:t>
            </a:r>
          </a:p>
          <a:p>
            <a:endParaRPr lang="en-GB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059615" y="2348880"/>
            <a:ext cx="784862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>
                <a:solidFill>
                  <a:srgbClr val="2B91AF"/>
                </a:solidFill>
              </a:rPr>
              <a:t>DimensionAttribute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attr</a:t>
            </a:r>
            <a:r>
              <a:rPr lang="en-GB" dirty="0">
                <a:solidFill>
                  <a:prstClr val="black"/>
                </a:solidFill>
              </a:rPr>
              <a:t> = </a:t>
            </a:r>
            <a:r>
              <a:rPr lang="en-GB" dirty="0" err="1">
                <a:solidFill>
                  <a:prstClr val="black"/>
                </a:solidFill>
              </a:rPr>
              <a:t>dim.Attributes.FindByName</a:t>
            </a:r>
            <a:r>
              <a:rPr lang="en-GB" dirty="0">
                <a:solidFill>
                  <a:prstClr val="black"/>
                </a:solidFill>
              </a:rPr>
              <a:t>(</a:t>
            </a:r>
            <a:r>
              <a:rPr lang="en-GB" dirty="0" err="1">
                <a:solidFill>
                  <a:prstClr val="black"/>
                </a:solidFill>
              </a:rPr>
              <a:t>attrName</a:t>
            </a:r>
            <a:r>
              <a:rPr lang="en-GB" dirty="0">
                <a:solidFill>
                  <a:prstClr val="black"/>
                </a:solidFill>
              </a:rPr>
              <a:t>);</a:t>
            </a:r>
          </a:p>
          <a:p>
            <a:r>
              <a:rPr lang="en-GB" dirty="0" smtClean="0">
                <a:solidFill>
                  <a:srgbClr val="2B91AF"/>
                </a:solidFill>
              </a:rPr>
              <a:t>…</a:t>
            </a:r>
          </a:p>
          <a:p>
            <a:r>
              <a:rPr lang="en-GB" dirty="0" err="1" smtClean="0">
                <a:solidFill>
                  <a:prstClr val="black"/>
                </a:solidFill>
              </a:rPr>
              <a:t>dim.Attributes.Remove</a:t>
            </a:r>
            <a:r>
              <a:rPr lang="en-GB" dirty="0" smtClean="0">
                <a:solidFill>
                  <a:prstClr val="black"/>
                </a:solidFill>
              </a:rPr>
              <a:t>(</a:t>
            </a:r>
            <a:r>
              <a:rPr lang="en-GB" dirty="0" err="1" smtClean="0">
                <a:solidFill>
                  <a:prstClr val="black"/>
                </a:solidFill>
              </a:rPr>
              <a:t>attr</a:t>
            </a:r>
            <a:r>
              <a:rPr lang="en-GB" dirty="0">
                <a:solidFill>
                  <a:prstClr val="black"/>
                </a:solidFill>
              </a:rPr>
              <a:t>);</a:t>
            </a:r>
          </a:p>
          <a:p>
            <a:r>
              <a:rPr lang="en-GB" dirty="0" err="1" smtClean="0">
                <a:solidFill>
                  <a:prstClr val="black"/>
                </a:solidFill>
              </a:rPr>
              <a:t>dim.Update</a:t>
            </a:r>
            <a:r>
              <a:rPr lang="en-GB" dirty="0" smtClean="0">
                <a:solidFill>
                  <a:prstClr val="black"/>
                </a:solidFill>
              </a:rPr>
              <a:t>(</a:t>
            </a:r>
            <a:r>
              <a:rPr lang="en-GB" dirty="0" err="1" smtClean="0">
                <a:solidFill>
                  <a:srgbClr val="2B91AF"/>
                </a:solidFill>
              </a:rPr>
              <a:t>UpdateOptions</a:t>
            </a:r>
            <a:r>
              <a:rPr lang="en-GB" dirty="0" err="1" smtClean="0">
                <a:solidFill>
                  <a:prstClr val="black"/>
                </a:solidFill>
              </a:rPr>
              <a:t>.ExpandFull</a:t>
            </a:r>
            <a:r>
              <a:rPr lang="en-GB" dirty="0" smtClean="0">
                <a:solidFill>
                  <a:prstClr val="black"/>
                </a:solidFill>
              </a:rPr>
              <a:t> </a:t>
            </a:r>
            <a:r>
              <a:rPr lang="en-GB" dirty="0">
                <a:solidFill>
                  <a:prstClr val="black"/>
                </a:solidFill>
              </a:rPr>
              <a:t>| </a:t>
            </a:r>
            <a:r>
              <a:rPr lang="en-GB" dirty="0" err="1">
                <a:solidFill>
                  <a:srgbClr val="2B91AF"/>
                </a:solidFill>
              </a:rPr>
              <a:t>UpdateOptions</a:t>
            </a:r>
            <a:r>
              <a:rPr lang="en-GB" dirty="0" err="1">
                <a:solidFill>
                  <a:prstClr val="black"/>
                </a:solidFill>
              </a:rPr>
              <a:t>.AlterDependents</a:t>
            </a:r>
            <a:r>
              <a:rPr lang="en-GB" dirty="0">
                <a:solidFill>
                  <a:prstClr val="black"/>
                </a:solidFill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201611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OLAP cube </a:t>
            </a:r>
            <a:r>
              <a:rPr lang="en-GB" dirty="0" smtClean="0"/>
              <a:t>manipulation</a:t>
            </a:r>
            <a:br>
              <a:rPr lang="en-GB" dirty="0" smtClean="0"/>
            </a:br>
            <a:r>
              <a:rPr lang="en-GB" sz="2400" dirty="0" smtClean="0">
                <a:solidFill>
                  <a:srgbClr val="808080"/>
                </a:solidFill>
              </a:rPr>
              <a:t>Process &amp; backup OLAP database task</a:t>
            </a:r>
            <a:endParaRPr lang="en-GB" dirty="0">
              <a:solidFill>
                <a:srgbClr val="80808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Process OLAP database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Backup OLAP database</a:t>
            </a:r>
          </a:p>
          <a:p>
            <a:endParaRPr lang="en-GB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088082" y="2204864"/>
            <a:ext cx="687245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2B91AF"/>
                </a:solidFill>
              </a:rPr>
              <a:t>Database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db</a:t>
            </a:r>
            <a:r>
              <a:rPr lang="en-GB" dirty="0">
                <a:solidFill>
                  <a:prstClr val="black"/>
                </a:solidFill>
              </a:rPr>
              <a:t> = </a:t>
            </a:r>
            <a:r>
              <a:rPr lang="en-GB" dirty="0" err="1">
                <a:solidFill>
                  <a:prstClr val="black"/>
                </a:solidFill>
              </a:rPr>
              <a:t>svr.Databases.FindByName</a:t>
            </a:r>
            <a:r>
              <a:rPr lang="en-GB" dirty="0">
                <a:solidFill>
                  <a:prstClr val="black"/>
                </a:solidFill>
              </a:rPr>
              <a:t>(</a:t>
            </a:r>
            <a:r>
              <a:rPr lang="en-GB" dirty="0" err="1">
                <a:solidFill>
                  <a:prstClr val="black"/>
                </a:solidFill>
              </a:rPr>
              <a:t>olapDatabaseName</a:t>
            </a:r>
            <a:r>
              <a:rPr lang="en-GB" dirty="0">
                <a:solidFill>
                  <a:prstClr val="black"/>
                </a:solidFill>
              </a:rPr>
              <a:t>);</a:t>
            </a:r>
          </a:p>
          <a:p>
            <a:r>
              <a:rPr lang="en-GB" dirty="0">
                <a:solidFill>
                  <a:srgbClr val="2B91AF"/>
                </a:solidFill>
              </a:rPr>
              <a:t>… </a:t>
            </a:r>
            <a:endParaRPr lang="en-GB" dirty="0" smtClean="0">
              <a:solidFill>
                <a:srgbClr val="2B91AF"/>
              </a:solidFill>
            </a:endParaRPr>
          </a:p>
          <a:p>
            <a:r>
              <a:rPr lang="en-GB" dirty="0" err="1" smtClean="0">
                <a:solidFill>
                  <a:prstClr val="black"/>
                </a:solidFill>
              </a:rPr>
              <a:t>db.Process</a:t>
            </a:r>
            <a:r>
              <a:rPr lang="en-GB" dirty="0" smtClean="0">
                <a:solidFill>
                  <a:prstClr val="black"/>
                </a:solidFill>
              </a:rPr>
              <a:t>(</a:t>
            </a:r>
            <a:r>
              <a:rPr lang="en-GB" dirty="0" err="1" smtClean="0">
                <a:solidFill>
                  <a:srgbClr val="2B91AF"/>
                </a:solidFill>
              </a:rPr>
              <a:t>ProcessType</a:t>
            </a:r>
            <a:r>
              <a:rPr lang="en-GB" dirty="0" err="1" smtClean="0">
                <a:solidFill>
                  <a:prstClr val="black"/>
                </a:solidFill>
              </a:rPr>
              <a:t>.ProcessFull</a:t>
            </a:r>
            <a:r>
              <a:rPr lang="en-GB" dirty="0" smtClean="0">
                <a:solidFill>
                  <a:prstClr val="black"/>
                </a:solidFill>
              </a:rPr>
              <a:t>);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88082" y="4355812"/>
            <a:ext cx="5852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>
                <a:solidFill>
                  <a:prstClr val="black"/>
                </a:solidFill>
              </a:rPr>
              <a:t>db.Backup</a:t>
            </a:r>
            <a:r>
              <a:rPr lang="en-GB" dirty="0" smtClean="0">
                <a:solidFill>
                  <a:prstClr val="black"/>
                </a:solidFill>
              </a:rPr>
              <a:t>(</a:t>
            </a:r>
            <a:r>
              <a:rPr lang="en-GB" dirty="0" err="1" smtClean="0">
                <a:solidFill>
                  <a:prstClr val="black"/>
                </a:solidFill>
              </a:rPr>
              <a:t>olapBackupFilePath</a:t>
            </a:r>
            <a:r>
              <a:rPr lang="en-GB" dirty="0">
                <a:solidFill>
                  <a:prstClr val="black"/>
                </a:solidFill>
              </a:rPr>
              <a:t>, </a:t>
            </a:r>
            <a:r>
              <a:rPr lang="en-GB" dirty="0">
                <a:solidFill>
                  <a:srgbClr val="0000FF"/>
                </a:solidFill>
              </a:rPr>
              <a:t>true</a:t>
            </a:r>
            <a:r>
              <a:rPr lang="en-GB" dirty="0">
                <a:solidFill>
                  <a:prstClr val="black"/>
                </a:solidFill>
              </a:rPr>
              <a:t>); </a:t>
            </a:r>
            <a:r>
              <a:rPr lang="en-GB" dirty="0">
                <a:solidFill>
                  <a:srgbClr val="008000"/>
                </a:solidFill>
              </a:rPr>
              <a:t>// allow </a:t>
            </a:r>
            <a:r>
              <a:rPr lang="en-GB" dirty="0" smtClean="0">
                <a:solidFill>
                  <a:srgbClr val="008000"/>
                </a:solidFill>
              </a:rPr>
              <a:t>overwrite</a:t>
            </a:r>
            <a:endParaRPr lang="en-GB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73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Dealing with unnatural hierarchies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009999"/>
                </a:solidFill>
              </a:rPr>
              <a:t>Problem:</a:t>
            </a:r>
          </a:p>
          <a:p>
            <a:pPr lvl="1"/>
            <a:r>
              <a:rPr lang="en-GB" dirty="0" smtClean="0"/>
              <a:t>SSAS user hierarchies easily broken by ‘bad’ data</a:t>
            </a:r>
          </a:p>
          <a:p>
            <a:pPr lvl="1"/>
            <a:r>
              <a:rPr lang="en-GB" dirty="0" smtClean="0"/>
              <a:t>Often caused by same child having multiple parents</a:t>
            </a:r>
          </a:p>
          <a:p>
            <a:pPr lvl="2"/>
            <a:r>
              <a:rPr lang="en-GB" dirty="0" smtClean="0"/>
              <a:t>Hierarchy seems logical to user as child taken in context with parents</a:t>
            </a:r>
            <a:endParaRPr lang="en-GB" dirty="0"/>
          </a:p>
          <a:p>
            <a:r>
              <a:rPr lang="en-GB" b="1" dirty="0" smtClean="0">
                <a:solidFill>
                  <a:srgbClr val="009999"/>
                </a:solidFill>
              </a:rPr>
              <a:t>Solution 1:</a:t>
            </a:r>
          </a:p>
          <a:p>
            <a:pPr lvl="1"/>
            <a:r>
              <a:rPr lang="en-GB" dirty="0" smtClean="0"/>
              <a:t>Use key collection in SSAS</a:t>
            </a:r>
            <a:endParaRPr lang="en-GB" dirty="0"/>
          </a:p>
          <a:p>
            <a:r>
              <a:rPr lang="en-GB" b="1" dirty="0" smtClean="0">
                <a:solidFill>
                  <a:srgbClr val="009999"/>
                </a:solidFill>
              </a:rPr>
              <a:t>Solution 2:</a:t>
            </a:r>
          </a:p>
          <a:p>
            <a:pPr lvl="1"/>
            <a:r>
              <a:rPr lang="en-GB" dirty="0"/>
              <a:t>Use </a:t>
            </a:r>
            <a:r>
              <a:rPr lang="en-GB" dirty="0" smtClean="0">
                <a:solidFill>
                  <a:srgbClr val="FF00FF"/>
                </a:solidFill>
              </a:rPr>
              <a:t>CHECKSUM </a:t>
            </a:r>
            <a:r>
              <a:rPr lang="en-GB" dirty="0" smtClean="0"/>
              <a:t>to </a:t>
            </a:r>
            <a:r>
              <a:rPr lang="en-GB" dirty="0"/>
              <a:t>generate </a:t>
            </a:r>
            <a:r>
              <a:rPr lang="en-GB" dirty="0" smtClean="0"/>
              <a:t>key</a:t>
            </a:r>
          </a:p>
          <a:p>
            <a:r>
              <a:rPr lang="en-GB" b="1" dirty="0">
                <a:solidFill>
                  <a:srgbClr val="009999"/>
                </a:solidFill>
              </a:rPr>
              <a:t>Solution </a:t>
            </a:r>
            <a:r>
              <a:rPr lang="en-GB" b="1" dirty="0" smtClean="0">
                <a:solidFill>
                  <a:srgbClr val="009999"/>
                </a:solidFill>
              </a:rPr>
              <a:t>3:</a:t>
            </a:r>
            <a:endParaRPr lang="en-GB" b="1" dirty="0">
              <a:solidFill>
                <a:srgbClr val="009999"/>
              </a:solidFill>
            </a:endParaRPr>
          </a:p>
          <a:p>
            <a:pPr lvl="1"/>
            <a:r>
              <a:rPr lang="en-GB" dirty="0"/>
              <a:t>Use </a:t>
            </a:r>
            <a:r>
              <a:rPr lang="en-GB" dirty="0" smtClean="0">
                <a:solidFill>
                  <a:srgbClr val="FF00FF"/>
                </a:solidFill>
              </a:rPr>
              <a:t>RANK</a:t>
            </a:r>
            <a:r>
              <a:rPr lang="en-GB" dirty="0" smtClean="0">
                <a:solidFill>
                  <a:srgbClr val="808080"/>
                </a:solidFill>
              </a:rPr>
              <a:t>()</a:t>
            </a:r>
            <a:r>
              <a:rPr lang="en-GB" dirty="0" smtClean="0">
                <a:solidFill>
                  <a:srgbClr val="FF00FF"/>
                </a:solidFill>
              </a:rPr>
              <a:t> </a:t>
            </a:r>
            <a:r>
              <a:rPr lang="en-GB" dirty="0" smtClean="0"/>
              <a:t>to </a:t>
            </a:r>
            <a:r>
              <a:rPr lang="en-GB" dirty="0"/>
              <a:t>generate key</a:t>
            </a:r>
          </a:p>
          <a:p>
            <a:pPr lvl="1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4748" y="3336970"/>
            <a:ext cx="2665683" cy="3332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8729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Dealing with unnatural </a:t>
            </a:r>
            <a:r>
              <a:rPr lang="en-GB" dirty="0" smtClean="0"/>
              <a:t>hierarchies</a:t>
            </a:r>
            <a:br>
              <a:rPr lang="en-GB" dirty="0" smtClean="0"/>
            </a:br>
            <a:r>
              <a:rPr lang="en-GB" sz="2400" dirty="0" smtClean="0">
                <a:solidFill>
                  <a:srgbClr val="808080"/>
                </a:solidFill>
              </a:rPr>
              <a:t>Using</a:t>
            </a:r>
            <a:r>
              <a:rPr lang="en-GB" sz="2400" dirty="0" smtClean="0"/>
              <a:t> </a:t>
            </a:r>
            <a:r>
              <a:rPr lang="en-GB" sz="2400" dirty="0">
                <a:solidFill>
                  <a:srgbClr val="FF00FF"/>
                </a:solidFill>
              </a:rPr>
              <a:t>RANK</a:t>
            </a:r>
            <a:r>
              <a:rPr lang="en-GB" sz="2400" dirty="0">
                <a:solidFill>
                  <a:srgbClr val="808080"/>
                </a:solidFill>
              </a:rPr>
              <a:t>()</a:t>
            </a:r>
            <a:r>
              <a:rPr lang="en-GB" sz="2400" dirty="0">
                <a:solidFill>
                  <a:prstClr val="black"/>
                </a:solidFill>
              </a:rPr>
              <a:t> 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1484784"/>
            <a:ext cx="8499058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0000FF"/>
                </a:solidFill>
              </a:rPr>
              <a:t>SELECT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>
                <a:solidFill>
                  <a:srgbClr val="0000FF"/>
                </a:solidFill>
              </a:rPr>
              <a:t>DISTINCT</a:t>
            </a:r>
          </a:p>
          <a:p>
            <a:r>
              <a:rPr lang="en-GB" dirty="0" smtClean="0">
                <a:solidFill>
                  <a:srgbClr val="FF00FF"/>
                </a:solidFill>
              </a:rPr>
              <a:t>RANK</a:t>
            </a:r>
            <a:r>
              <a:rPr lang="en-GB" dirty="0">
                <a:solidFill>
                  <a:srgbClr val="808080"/>
                </a:solidFill>
              </a:rPr>
              <a:t>()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>
                <a:solidFill>
                  <a:srgbClr val="0000FF"/>
                </a:solidFill>
              </a:rPr>
              <a:t>OVER </a:t>
            </a:r>
            <a:r>
              <a:rPr lang="en-GB" dirty="0">
                <a:solidFill>
                  <a:srgbClr val="808080"/>
                </a:solidFill>
              </a:rPr>
              <a:t>(</a:t>
            </a:r>
            <a:r>
              <a:rPr lang="en-GB" dirty="0">
                <a:solidFill>
                  <a:srgbClr val="0000FF"/>
                </a:solidFill>
              </a:rPr>
              <a:t>ORDER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>
                <a:solidFill>
                  <a:srgbClr val="0000FF"/>
                </a:solidFill>
              </a:rPr>
              <a:t>BY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EventClass</a:t>
            </a:r>
            <a:r>
              <a:rPr lang="en-GB" dirty="0">
                <a:solidFill>
                  <a:srgbClr val="808080"/>
                </a:solidFill>
              </a:rPr>
              <a:t>)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>
                <a:solidFill>
                  <a:srgbClr val="0000FF"/>
                </a:solidFill>
              </a:rPr>
              <a:t>AS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EventClassKey</a:t>
            </a:r>
            <a:r>
              <a:rPr lang="en-GB" dirty="0">
                <a:solidFill>
                  <a:srgbClr val="808080"/>
                </a:solidFill>
              </a:rPr>
              <a:t>,</a:t>
            </a:r>
          </a:p>
          <a:p>
            <a:r>
              <a:rPr lang="en-GB" dirty="0" smtClean="0">
                <a:solidFill>
                  <a:prstClr val="black"/>
                </a:solidFill>
              </a:rPr>
              <a:t>	</a:t>
            </a:r>
            <a:r>
              <a:rPr lang="en-GB" dirty="0" err="1" smtClean="0">
                <a:solidFill>
                  <a:prstClr val="black"/>
                </a:solidFill>
              </a:rPr>
              <a:t>EventClass</a:t>
            </a:r>
            <a:r>
              <a:rPr lang="en-GB" dirty="0">
                <a:solidFill>
                  <a:srgbClr val="808080"/>
                </a:solidFill>
              </a:rPr>
              <a:t>,</a:t>
            </a:r>
          </a:p>
          <a:p>
            <a:r>
              <a:rPr lang="en-GB" dirty="0" smtClean="0">
                <a:solidFill>
                  <a:srgbClr val="FF00FF"/>
                </a:solidFill>
              </a:rPr>
              <a:t>RANK</a:t>
            </a:r>
            <a:r>
              <a:rPr lang="en-GB" dirty="0">
                <a:solidFill>
                  <a:srgbClr val="808080"/>
                </a:solidFill>
              </a:rPr>
              <a:t>()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>
                <a:solidFill>
                  <a:srgbClr val="0000FF"/>
                </a:solidFill>
              </a:rPr>
              <a:t>OVER </a:t>
            </a:r>
            <a:r>
              <a:rPr lang="en-GB" dirty="0">
                <a:solidFill>
                  <a:srgbClr val="808080"/>
                </a:solidFill>
              </a:rPr>
              <a:t>(</a:t>
            </a:r>
            <a:r>
              <a:rPr lang="en-GB" dirty="0">
                <a:solidFill>
                  <a:srgbClr val="0000FF"/>
                </a:solidFill>
              </a:rPr>
              <a:t>ORDER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>
                <a:solidFill>
                  <a:srgbClr val="0000FF"/>
                </a:solidFill>
              </a:rPr>
              <a:t>BY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EventSubClass</a:t>
            </a:r>
            <a:r>
              <a:rPr lang="en-GB" dirty="0">
                <a:solidFill>
                  <a:srgbClr val="808080"/>
                </a:solidFill>
              </a:rPr>
              <a:t>,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EventClass</a:t>
            </a:r>
            <a:r>
              <a:rPr lang="en-GB" dirty="0">
                <a:solidFill>
                  <a:srgbClr val="808080"/>
                </a:solidFill>
              </a:rPr>
              <a:t>)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>
                <a:solidFill>
                  <a:srgbClr val="0000FF"/>
                </a:solidFill>
              </a:rPr>
              <a:t>AS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EventSubClassKey</a:t>
            </a:r>
            <a:r>
              <a:rPr lang="en-GB" dirty="0">
                <a:solidFill>
                  <a:srgbClr val="808080"/>
                </a:solidFill>
              </a:rPr>
              <a:t>,</a:t>
            </a:r>
          </a:p>
          <a:p>
            <a:r>
              <a:rPr lang="en-GB" dirty="0" smtClean="0">
                <a:solidFill>
                  <a:prstClr val="black"/>
                </a:solidFill>
              </a:rPr>
              <a:t>	</a:t>
            </a:r>
            <a:r>
              <a:rPr lang="en-GB" dirty="0" err="1" smtClean="0">
                <a:solidFill>
                  <a:prstClr val="black"/>
                </a:solidFill>
              </a:rPr>
              <a:t>EventSubClass</a:t>
            </a:r>
            <a:r>
              <a:rPr lang="en-GB" dirty="0">
                <a:solidFill>
                  <a:srgbClr val="808080"/>
                </a:solidFill>
              </a:rPr>
              <a:t>,</a:t>
            </a:r>
          </a:p>
          <a:p>
            <a:r>
              <a:rPr lang="en-GB" dirty="0" smtClean="0">
                <a:solidFill>
                  <a:srgbClr val="FF00FF"/>
                </a:solidFill>
              </a:rPr>
              <a:t>RANK</a:t>
            </a:r>
            <a:r>
              <a:rPr lang="en-GB" dirty="0">
                <a:solidFill>
                  <a:srgbClr val="808080"/>
                </a:solidFill>
              </a:rPr>
              <a:t>()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>
                <a:solidFill>
                  <a:srgbClr val="0000FF"/>
                </a:solidFill>
              </a:rPr>
              <a:t>OVER </a:t>
            </a:r>
            <a:r>
              <a:rPr lang="en-GB" dirty="0">
                <a:solidFill>
                  <a:srgbClr val="808080"/>
                </a:solidFill>
              </a:rPr>
              <a:t>(</a:t>
            </a:r>
            <a:r>
              <a:rPr lang="en-GB" dirty="0">
                <a:solidFill>
                  <a:srgbClr val="0000FF"/>
                </a:solidFill>
              </a:rPr>
              <a:t>ORDER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>
                <a:solidFill>
                  <a:srgbClr val="0000FF"/>
                </a:solidFill>
              </a:rPr>
              <a:t>BY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EventDescription</a:t>
            </a:r>
            <a:r>
              <a:rPr lang="en-GB" dirty="0">
                <a:solidFill>
                  <a:srgbClr val="808080"/>
                </a:solidFill>
              </a:rPr>
              <a:t>,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EventSubClass</a:t>
            </a:r>
            <a:r>
              <a:rPr lang="en-GB" dirty="0">
                <a:solidFill>
                  <a:srgbClr val="808080"/>
                </a:solidFill>
              </a:rPr>
              <a:t>,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EventClass</a:t>
            </a:r>
            <a:r>
              <a:rPr lang="en-GB" dirty="0">
                <a:solidFill>
                  <a:srgbClr val="808080"/>
                </a:solidFill>
              </a:rPr>
              <a:t>)</a:t>
            </a:r>
            <a:r>
              <a:rPr lang="en-GB" dirty="0">
                <a:solidFill>
                  <a:prstClr val="black"/>
                </a:solidFill>
              </a:rPr>
              <a:t> </a:t>
            </a:r>
            <a:endParaRPr lang="en-GB" dirty="0" smtClean="0">
              <a:solidFill>
                <a:prstClr val="black"/>
              </a:solidFill>
            </a:endParaRPr>
          </a:p>
          <a:p>
            <a:r>
              <a:rPr lang="en-GB" dirty="0">
                <a:solidFill>
                  <a:prstClr val="black"/>
                </a:solidFill>
              </a:rPr>
              <a:t>	</a:t>
            </a:r>
            <a:r>
              <a:rPr lang="en-GB" dirty="0" smtClean="0">
                <a:solidFill>
                  <a:prstClr val="black"/>
                </a:solidFill>
              </a:rPr>
              <a:t>		</a:t>
            </a:r>
            <a:r>
              <a:rPr lang="en-GB" dirty="0" smtClean="0">
                <a:solidFill>
                  <a:srgbClr val="0000FF"/>
                </a:solidFill>
              </a:rPr>
              <a:t>AS</a:t>
            </a:r>
            <a:r>
              <a:rPr lang="en-GB" dirty="0" smtClean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EventDescriptionKey</a:t>
            </a:r>
            <a:r>
              <a:rPr lang="en-GB" dirty="0">
                <a:solidFill>
                  <a:srgbClr val="808080"/>
                </a:solidFill>
              </a:rPr>
              <a:t>,</a:t>
            </a:r>
          </a:p>
          <a:p>
            <a:r>
              <a:rPr lang="en-GB" dirty="0" smtClean="0">
                <a:solidFill>
                  <a:prstClr val="black"/>
                </a:solidFill>
              </a:rPr>
              <a:t>	</a:t>
            </a:r>
            <a:r>
              <a:rPr lang="en-GB" dirty="0" err="1" smtClean="0">
                <a:solidFill>
                  <a:prstClr val="black"/>
                </a:solidFill>
              </a:rPr>
              <a:t>EventDescription</a:t>
            </a:r>
            <a:endParaRPr lang="en-GB" dirty="0">
              <a:solidFill>
                <a:prstClr val="black"/>
              </a:solidFill>
            </a:endParaRPr>
          </a:p>
          <a:p>
            <a:r>
              <a:rPr lang="en-GB" dirty="0">
                <a:solidFill>
                  <a:srgbClr val="0000FF"/>
                </a:solidFill>
              </a:rPr>
              <a:t>FROM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 smtClean="0">
                <a:solidFill>
                  <a:prstClr val="black"/>
                </a:solidFill>
              </a:rPr>
              <a:t>dbo</a:t>
            </a:r>
            <a:r>
              <a:rPr lang="en-GB" dirty="0" err="1" smtClean="0">
                <a:solidFill>
                  <a:srgbClr val="808080"/>
                </a:solidFill>
              </a:rPr>
              <a:t>.</a:t>
            </a:r>
            <a:r>
              <a:rPr lang="en-GB" dirty="0" err="1" smtClean="0">
                <a:solidFill>
                  <a:prstClr val="black"/>
                </a:solidFill>
              </a:rPr>
              <a:t>Event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1871" y="3501008"/>
            <a:ext cx="5796633" cy="3341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042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3600" dirty="0" smtClean="0"/>
              <a:t>Building a </a:t>
            </a:r>
            <a:br>
              <a:rPr lang="en-GB" sz="3600" dirty="0" smtClean="0"/>
            </a:br>
            <a:r>
              <a:rPr lang="en-GB" sz="3600" dirty="0" smtClean="0"/>
              <a:t>Dynamic OLAP </a:t>
            </a:r>
            <a:br>
              <a:rPr lang="en-GB" sz="3600" dirty="0" smtClean="0"/>
            </a:br>
            <a:r>
              <a:rPr lang="en-GB" sz="3600" dirty="0" smtClean="0"/>
              <a:t>Environment</a:t>
            </a:r>
            <a:endParaRPr lang="en-US" sz="2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2800" dirty="0"/>
              <a:t>Dr. John </a:t>
            </a:r>
            <a:r>
              <a:rPr lang="en-GB" sz="2800" dirty="0" smtClean="0"/>
              <a:t>Tunnicliffe</a:t>
            </a:r>
            <a:endParaRPr lang="en-GB" dirty="0" smtClean="0"/>
          </a:p>
          <a:p>
            <a:r>
              <a:rPr lang="en-GB" sz="2400" dirty="0" smtClean="0"/>
              <a:t>Independent BI Architect</a:t>
            </a:r>
          </a:p>
          <a:p>
            <a:r>
              <a:rPr lang="en-GB" sz="1600" dirty="0" smtClean="0"/>
              <a:t>Mobile</a:t>
            </a:r>
            <a:r>
              <a:rPr lang="en-GB" sz="1600" dirty="0"/>
              <a:t>: 07771 818770</a:t>
            </a:r>
          </a:p>
          <a:p>
            <a:r>
              <a:rPr lang="en-GB" sz="2000" b="1" dirty="0" smtClean="0">
                <a:solidFill>
                  <a:srgbClr val="009999"/>
                </a:solidFill>
              </a:rPr>
              <a:t>john@bovi.co.uk</a:t>
            </a:r>
            <a:br>
              <a:rPr lang="en-GB" sz="2000" b="1" dirty="0" smtClean="0">
                <a:solidFill>
                  <a:srgbClr val="009999"/>
                </a:solidFill>
              </a:rPr>
            </a:br>
            <a:r>
              <a:rPr lang="en-GB" sz="2000" b="1" dirty="0" smtClean="0">
                <a:solidFill>
                  <a:srgbClr val="009999"/>
                </a:solidFill>
              </a:rPr>
              <a:t>www.bovi.co.uk</a:t>
            </a:r>
          </a:p>
          <a:p>
            <a:endParaRPr lang="en-GB" sz="2000" b="1" dirty="0" smtClean="0">
              <a:solidFill>
                <a:srgbClr val="00B0F0"/>
              </a:solidFill>
            </a:endParaRPr>
          </a:p>
          <a:p>
            <a:endParaRPr lang="en-GB" sz="2000" dirty="0" smtClean="0"/>
          </a:p>
          <a:p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513215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build a </a:t>
            </a:r>
            <a:br>
              <a:rPr lang="en-GB" dirty="0" smtClean="0"/>
            </a:br>
            <a:r>
              <a:rPr lang="en-GB" dirty="0" smtClean="0"/>
              <a:t>Dynamic OLAP Environment?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Market Data / Market Research Providers</a:t>
            </a:r>
            <a:endParaRPr lang="en-GB" dirty="0"/>
          </a:p>
          <a:p>
            <a:pPr lvl="1"/>
            <a:r>
              <a:rPr lang="en-GB" dirty="0" smtClean="0"/>
              <a:t>Sell data specific to each client or research group</a:t>
            </a:r>
          </a:p>
          <a:p>
            <a:pPr lvl="1"/>
            <a:r>
              <a:rPr lang="en-GB" dirty="0" smtClean="0"/>
              <a:t>Require cube to support analysis by special attributes</a:t>
            </a:r>
          </a:p>
          <a:p>
            <a:pPr lvl="1"/>
            <a:r>
              <a:rPr lang="en-GB" dirty="0"/>
              <a:t>Add value </a:t>
            </a:r>
            <a:r>
              <a:rPr lang="en-GB" dirty="0" smtClean="0"/>
              <a:t>to data by </a:t>
            </a:r>
            <a:r>
              <a:rPr lang="en-GB" dirty="0"/>
              <a:t>providing better analysis tools</a:t>
            </a:r>
          </a:p>
          <a:p>
            <a:pPr lvl="1"/>
            <a:r>
              <a:rPr lang="en-GB" i="1" dirty="0" smtClean="0"/>
              <a:t>e.g.</a:t>
            </a:r>
            <a:r>
              <a:rPr lang="en-GB" dirty="0" smtClean="0"/>
              <a:t> IMS Health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Portfolio Analysis in </a:t>
            </a:r>
            <a:r>
              <a:rPr lang="en-GB" dirty="0"/>
              <a:t>Financial </a:t>
            </a:r>
            <a:r>
              <a:rPr lang="en-GB" dirty="0" smtClean="0"/>
              <a:t>Services</a:t>
            </a:r>
          </a:p>
          <a:p>
            <a:pPr lvl="1"/>
            <a:r>
              <a:rPr lang="en-GB" dirty="0" smtClean="0"/>
              <a:t>Institutional investors</a:t>
            </a:r>
          </a:p>
          <a:p>
            <a:pPr lvl="1"/>
            <a:r>
              <a:rPr lang="en-GB" dirty="0" smtClean="0"/>
              <a:t>Private clients / high net worth individuals</a:t>
            </a:r>
          </a:p>
          <a:p>
            <a:pPr lvl="1"/>
            <a:r>
              <a:rPr lang="en-GB" dirty="0" smtClean="0"/>
              <a:t>Traders</a:t>
            </a:r>
          </a:p>
          <a:p>
            <a:pPr lvl="1"/>
            <a:r>
              <a:rPr lang="en-GB" i="1" dirty="0" smtClean="0"/>
              <a:t>e.g.</a:t>
            </a:r>
            <a:r>
              <a:rPr lang="en-GB" dirty="0" smtClean="0"/>
              <a:t> Bank of America / Merrill Lynch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091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000" dirty="0" smtClean="0"/>
              <a:t>Why build a Dynamic OLAP </a:t>
            </a:r>
            <a:r>
              <a:rPr lang="en-GB" sz="2000" dirty="0"/>
              <a:t>Environment?</a:t>
            </a:r>
            <a:r>
              <a:rPr lang="en-GB" dirty="0"/>
              <a:t/>
            </a:r>
            <a:br>
              <a:rPr lang="en-GB" dirty="0"/>
            </a:br>
            <a:r>
              <a:rPr lang="en-GB" dirty="0">
                <a:solidFill>
                  <a:srgbClr val="808080"/>
                </a:solidFill>
              </a:rPr>
              <a:t>Characteristics of the </a:t>
            </a:r>
            <a:r>
              <a:rPr lang="en-GB" dirty="0" smtClean="0">
                <a:solidFill>
                  <a:srgbClr val="808080"/>
                </a:solidFill>
              </a:rPr>
              <a:t>need</a:t>
            </a:r>
            <a:endParaRPr lang="en-GB" dirty="0">
              <a:solidFill>
                <a:srgbClr val="80808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Common core data model</a:t>
            </a:r>
          </a:p>
          <a:p>
            <a:r>
              <a:rPr lang="en-GB" dirty="0" smtClean="0"/>
              <a:t>Common </a:t>
            </a:r>
            <a:r>
              <a:rPr lang="en-GB" dirty="0"/>
              <a:t>analysis needs </a:t>
            </a:r>
            <a:endParaRPr lang="en-GB" dirty="0" smtClean="0"/>
          </a:p>
          <a:p>
            <a:pPr lvl="1"/>
            <a:r>
              <a:rPr lang="en-GB" dirty="0" smtClean="0"/>
              <a:t>Ultimately can design and build </a:t>
            </a:r>
          </a:p>
          <a:p>
            <a:pPr lvl="2"/>
            <a:r>
              <a:rPr lang="en-GB" dirty="0" smtClean="0"/>
              <a:t>Basic database structure</a:t>
            </a:r>
          </a:p>
          <a:p>
            <a:pPr lvl="2"/>
            <a:r>
              <a:rPr lang="en-GB" dirty="0" smtClean="0"/>
              <a:t>Basic cube ‘template’</a:t>
            </a:r>
          </a:p>
          <a:p>
            <a:r>
              <a:rPr lang="en-GB" dirty="0" smtClean="0"/>
              <a:t>Users </a:t>
            </a:r>
            <a:r>
              <a:rPr lang="en-GB" dirty="0"/>
              <a:t>with specific need to extend </a:t>
            </a:r>
            <a:r>
              <a:rPr lang="en-GB" dirty="0" smtClean="0"/>
              <a:t>core data model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Multiple core data models</a:t>
            </a:r>
          </a:p>
          <a:p>
            <a:pPr lvl="1"/>
            <a:r>
              <a:rPr lang="en-GB" dirty="0" smtClean="0"/>
              <a:t>Multiple ‘templates’</a:t>
            </a:r>
          </a:p>
          <a:p>
            <a:endParaRPr lang="en-GB" dirty="0"/>
          </a:p>
          <a:p>
            <a:r>
              <a:rPr lang="en-GB" dirty="0" smtClean="0"/>
              <a:t>Specific security concerns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93667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Technical Architecture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All databases created on-the-fly by control system</a:t>
            </a:r>
          </a:p>
          <a:p>
            <a:r>
              <a:rPr lang="en-GB" dirty="0" smtClean="0"/>
              <a:t>Single database used for staging and data mart</a:t>
            </a:r>
          </a:p>
          <a:p>
            <a:pPr lvl="1"/>
            <a:endParaRPr lang="en-GB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738" y="1916833"/>
            <a:ext cx="6073534" cy="2421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0040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ETL Architecture </a:t>
            </a:r>
            <a:endParaRPr lang="en-GB" sz="2400" i="1" dirty="0">
              <a:solidFill>
                <a:srgbClr val="80808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863" y="1628800"/>
            <a:ext cx="8491601" cy="50314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6815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Overall Build Package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565264"/>
            <a:ext cx="6768752" cy="5176104"/>
          </a:xfr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556792"/>
            <a:ext cx="6790906" cy="5193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8926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2365</TotalTime>
  <Words>1935</Words>
  <Application>Microsoft Office PowerPoint</Application>
  <PresentationFormat>On-screen Show (4:3)</PresentationFormat>
  <Paragraphs>446</Paragraphs>
  <Slides>49</Slides>
  <Notes>4</Notes>
  <HiddenSlides>5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Network</vt:lpstr>
      <vt:lpstr>Building a  Dynamic OLAP  Environment</vt:lpstr>
      <vt:lpstr>Sparks from the Anvil</vt:lpstr>
      <vt:lpstr>Agenda</vt:lpstr>
      <vt:lpstr>Introducing the  OLAP data mart</vt:lpstr>
      <vt:lpstr>Why build a  Dynamic OLAP Environment?</vt:lpstr>
      <vt:lpstr>Why build a Dynamic OLAP Environment? Characteristics of the need</vt:lpstr>
      <vt:lpstr>Technical Architecture</vt:lpstr>
      <vt:lpstr>ETL Architecture </vt:lpstr>
      <vt:lpstr>Overall Build Package</vt:lpstr>
      <vt:lpstr>Build Sequence SSIS Package Logic</vt:lpstr>
      <vt:lpstr>Build Sequence SSIS Package Logic</vt:lpstr>
      <vt:lpstr>Build Sequence SSIS Package Logic</vt:lpstr>
      <vt:lpstr>Build Sequence SSIS Package Logic</vt:lpstr>
      <vt:lpstr>Building a Dynamic OLAP Environment Preparation</vt:lpstr>
      <vt:lpstr>Tools &amp; techniques deep dive</vt:lpstr>
      <vt:lpstr>SSIS Infrastructure SSIS Logging</vt:lpstr>
      <vt:lpstr>SSIS Infrastructure Setting Package Configurations - Options</vt:lpstr>
      <vt:lpstr>SSIS infrastructure Package configurations</vt:lpstr>
      <vt:lpstr>Creating databases with SSIS</vt:lpstr>
      <vt:lpstr>Creating databases with SSIS</vt:lpstr>
      <vt:lpstr>Creating the database structure</vt:lpstr>
      <vt:lpstr>Creating the database structure Managing the SQL Scripts</vt:lpstr>
      <vt:lpstr>Creating the database structure Executing the SQL Script using SSIS</vt:lpstr>
      <vt:lpstr>Handling extension tables</vt:lpstr>
      <vt:lpstr>Handling extension tables The design problem</vt:lpstr>
      <vt:lpstr>Handling extension tables Target table structure</vt:lpstr>
      <vt:lpstr>Handling extension tables Importing name/value pairs</vt:lpstr>
      <vt:lpstr>Handling extension tables Metadata</vt:lpstr>
      <vt:lpstr>Handling extension tables Table to hold pivoted data</vt:lpstr>
      <vt:lpstr>Handling extension tables Pivoting name/value pairs</vt:lpstr>
      <vt:lpstr>Handling extension tables Pivoting name/value pairs</vt:lpstr>
      <vt:lpstr>Handling extension tables Data architecture</vt:lpstr>
      <vt:lpstr>Handling extension tables Dynamically altering views</vt:lpstr>
      <vt:lpstr>OLAP cube manipulation</vt:lpstr>
      <vt:lpstr>OLAP cube manipulation SSIS package to Deploy, Alter and Process OLAP database</vt:lpstr>
      <vt:lpstr>OLAP cube manipulation Deploying the OLAP database</vt:lpstr>
      <vt:lpstr>OLAP cube manipulation Deploy using C# Script Task</vt:lpstr>
      <vt:lpstr>OLAP cube manipulation Deploy using C# Script Task</vt:lpstr>
      <vt:lpstr>OLAP cube manipulation Deploy using C# Script Task</vt:lpstr>
      <vt:lpstr>OLAP cube manipulation Deploy using C# Script Task</vt:lpstr>
      <vt:lpstr>OLAP cube manipulation Adding attributes to dimensions</vt:lpstr>
      <vt:lpstr>OLAP cube manipulation Adding attributes to dimensions</vt:lpstr>
      <vt:lpstr>OLAP cube manipulation ProcessInputRow logic</vt:lpstr>
      <vt:lpstr>OLAP cube manipulation ProcessInputRow logic</vt:lpstr>
      <vt:lpstr>OLAP cube manipulation ProcessInputRow logic</vt:lpstr>
      <vt:lpstr>OLAP cube manipulation Process &amp; backup OLAP database task</vt:lpstr>
      <vt:lpstr>Dealing with unnatural hierarchies</vt:lpstr>
      <vt:lpstr>Dealing with unnatural hierarchies Using RANK() </vt:lpstr>
      <vt:lpstr>Building a  Dynamic OLAP  Environment</vt:lpstr>
    </vt:vector>
  </TitlesOfParts>
  <Company>Bovi Limited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 dynamic OLAP environment</dc:title>
  <dc:subject>OLAP on the fly</dc:subject>
  <dc:creator>John Tunnicliffe</dc:creator>
  <cp:lastModifiedBy>bovi</cp:lastModifiedBy>
  <cp:revision>1</cp:revision>
  <dcterms:created xsi:type="dcterms:W3CDTF">2002-10-11T13:26:42Z</dcterms:created>
  <dcterms:modified xsi:type="dcterms:W3CDTF">2011-04-08T15:51:15Z</dcterms:modified>
  <cp:version>1</cp:version>
</cp:coreProperties>
</file>