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61" r:id="rId3"/>
    <p:sldId id="258" r:id="rId4"/>
    <p:sldId id="260" r:id="rId5"/>
    <p:sldId id="262" r:id="rId6"/>
    <p:sldId id="263" r:id="rId7"/>
    <p:sldId id="259" r:id="rId8"/>
    <p:sldId id="264" r:id="rId9"/>
    <p:sldId id="280" r:id="rId10"/>
    <p:sldId id="269" r:id="rId11"/>
    <p:sldId id="281" r:id="rId12"/>
    <p:sldId id="278" r:id="rId13"/>
    <p:sldId id="299" r:id="rId14"/>
    <p:sldId id="302" r:id="rId15"/>
    <p:sldId id="282" r:id="rId16"/>
    <p:sldId id="283" r:id="rId17"/>
    <p:sldId id="289" r:id="rId18"/>
    <p:sldId id="292" r:id="rId19"/>
    <p:sldId id="297" r:id="rId20"/>
    <p:sldId id="298" r:id="rId21"/>
    <p:sldId id="294" r:id="rId22"/>
    <p:sldId id="295" r:id="rId23"/>
    <p:sldId id="301" r:id="rId24"/>
    <p:sldId id="296" r:id="rId25"/>
    <p:sldId id="270" r:id="rId26"/>
    <p:sldId id="266" r:id="rId27"/>
    <p:sldId id="268" r:id="rId28"/>
    <p:sldId id="267" r:id="rId29"/>
    <p:sldId id="271" r:id="rId30"/>
    <p:sldId id="272" r:id="rId31"/>
    <p:sldId id="274" r:id="rId32"/>
    <p:sldId id="273" r:id="rId33"/>
    <p:sldId id="277" r:id="rId34"/>
    <p:sldId id="275" r:id="rId35"/>
    <p:sldId id="300" r:id="rId36"/>
    <p:sldId id="303" r:id="rId37"/>
    <p:sldId id="304" r:id="rId38"/>
    <p:sldId id="291"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669" autoAdjust="0"/>
  </p:normalViewPr>
  <p:slideViewPr>
    <p:cSldViewPr>
      <p:cViewPr>
        <p:scale>
          <a:sx n="98" d="100"/>
          <a:sy n="98" d="100"/>
        </p:scale>
        <p:origin x="-1164"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pieChart>
        <c:varyColors val="1"/>
        <c:ser>
          <c:idx val="0"/>
          <c:order val="0"/>
          <c:tx>
            <c:strRef>
              <c:f>Sheet1!$B$1</c:f>
              <c:strCache>
                <c:ptCount val="1"/>
                <c:pt idx="0">
                  <c:v>Time</c:v>
                </c:pt>
              </c:strCache>
            </c:strRef>
          </c:tx>
          <c:cat>
            <c:strRef>
              <c:f>Sheet1!$A$2:$A$5</c:f>
              <c:strCache>
                <c:ptCount val="4"/>
                <c:pt idx="0">
                  <c:v>Data Extract</c:v>
                </c:pt>
                <c:pt idx="1">
                  <c:v>Dimension Load</c:v>
                </c:pt>
                <c:pt idx="2">
                  <c:v>Fact Key Lookup and compression</c:v>
                </c:pt>
                <c:pt idx="3">
                  <c:v>Data Mart Aggregation</c:v>
                </c:pt>
              </c:strCache>
            </c:strRef>
          </c:cat>
          <c:val>
            <c:numRef>
              <c:f>Sheet1!$B$2:$B$5</c:f>
              <c:numCache>
                <c:formatCode>General</c:formatCode>
                <c:ptCount val="4"/>
                <c:pt idx="0">
                  <c:v>30</c:v>
                </c:pt>
                <c:pt idx="1">
                  <c:v>2</c:v>
                </c:pt>
                <c:pt idx="2">
                  <c:v>60</c:v>
                </c:pt>
                <c:pt idx="3">
                  <c:v>20</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64A8B3-4FD1-4BC0-A91C-40E2D151ADCA}" type="datetimeFigureOut">
              <a:rPr lang="en-US" smtClean="0"/>
              <a:t>4/8/2011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469FCD-D966-434A-9631-4F069F529E5B}" type="slidenum">
              <a:rPr lang="en-US" smtClean="0"/>
              <a:t>‹#›</a:t>
            </a:fld>
            <a:endParaRPr lang="en-US"/>
          </a:p>
        </p:txBody>
      </p:sp>
    </p:spTree>
    <p:extLst>
      <p:ext uri="{BB962C8B-B14F-4D97-AF65-F5344CB8AC3E}">
        <p14:creationId xmlns:p14="http://schemas.microsoft.com/office/powerpoint/2010/main" val="343414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According to the analysts, the world has an unlimited appetite for data  storage - and SQL Server customers are no exception. While the architects are hyping on about Cloud, Map/Reduce, MPP and Complex Event Processing– there is still an old school of businesses that rely on good old fashioned relational databases for analysis and storage. Telco, banking and manufacturing are good examples of this – the players who still live profitably inside the constraints of the tens to hundreds of TB databases. Though we by now know what works and what doesn’t  in this space – it seems we insist on repeating the fallacies and wishful thinking of the past: again and again failing implementations on the most trivial data sizes.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On this stage of “magic” solutions and silver bullets for tame werewolves, some SQL CAT team members still hold the banner high on good old data modeling. This session is your chance to meet a few of those men, who have grown grumpy before their time. We will walk you through hard earned field lessons, doing TB sized installations. We will let you know what our experience shows will work, and what doesn’t, if you are going to build a large data warehouse. We will talk about how you go from a Kimball logical model to something that will actually work inside SQL Server. And since we are at it, we won’t be able to  hold back on the usual bile about the laws of physics and what they mean to YOUR environment. Because we have not yet gone completely nostalgic, we will also include some modern thinking on how to transform an existing, batch style DW to a real-time reporting system.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We have no hope that you will be able to prevent failure of existing projects building TB sized systems after this session. But it IS our hope that when you design a new system you will avoid the </a:t>
            </a:r>
            <a:r>
              <a:rPr lang="en-US" sz="1200" b="1" kern="1200" dirty="0" smtClean="0">
                <a:solidFill>
                  <a:schemeClr val="tx1"/>
                </a:solidFill>
                <a:effectLst/>
                <a:latin typeface="+mn-lt"/>
                <a:ea typeface="+mn-ea"/>
                <a:cs typeface="+mn-cs"/>
              </a:rPr>
              <a:t>worst</a:t>
            </a:r>
            <a:r>
              <a:rPr lang="en-US" sz="1200" kern="1200" dirty="0" smtClean="0">
                <a:solidFill>
                  <a:schemeClr val="tx1"/>
                </a:solidFill>
                <a:effectLst/>
                <a:latin typeface="+mn-lt"/>
                <a:ea typeface="+mn-ea"/>
                <a:cs typeface="+mn-cs"/>
              </a:rPr>
              <a:t> pitfalls. </a:t>
            </a:r>
            <a:r>
              <a:rPr lang="en-US" sz="1200" kern="1200" smtClean="0">
                <a:solidFill>
                  <a:schemeClr val="tx1"/>
                </a:solidFill>
                <a:effectLst/>
                <a:latin typeface="+mn-lt"/>
                <a:ea typeface="+mn-ea"/>
                <a:cs typeface="+mn-cs"/>
              </a:rPr>
              <a:t>If we are lucky, you may even join the growing army  of architects, throwing buckets of cold reason on the fires of wishful thinking in the Data Warehouse.</a:t>
            </a: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3469FCD-D966-434A-9631-4F069F529E5B}" type="slidenum">
              <a:rPr lang="en-US" smtClean="0"/>
              <a:t>1</a:t>
            </a:fld>
            <a:endParaRPr lang="en-US"/>
          </a:p>
        </p:txBody>
      </p:sp>
    </p:spTree>
    <p:extLst>
      <p:ext uri="{BB962C8B-B14F-4D97-AF65-F5344CB8AC3E}">
        <p14:creationId xmlns:p14="http://schemas.microsoft.com/office/powerpoint/2010/main" val="184724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smtClean="0"/>
              <a:t>Source D</a:t>
            </a:r>
            <a:r>
              <a:rPr lang="da-DK" baseline="0" dirty="0" smtClean="0"/>
              <a:t> is the ”magic” no staging approach</a:t>
            </a:r>
            <a:endParaRPr lang="en-US" dirty="0"/>
          </a:p>
        </p:txBody>
      </p:sp>
      <p:sp>
        <p:nvSpPr>
          <p:cNvPr id="4" name="Slide Number Placeholder 3"/>
          <p:cNvSpPr>
            <a:spLocks noGrp="1"/>
          </p:cNvSpPr>
          <p:nvPr>
            <p:ph type="sldNum" sz="quarter" idx="10"/>
          </p:nvPr>
        </p:nvSpPr>
        <p:spPr/>
        <p:txBody>
          <a:bodyPr/>
          <a:lstStyle/>
          <a:p>
            <a:fld id="{D3469FCD-D966-434A-9631-4F069F529E5B}" type="slidenum">
              <a:rPr lang="en-US" smtClean="0"/>
              <a:t>3</a:t>
            </a:fld>
            <a:endParaRPr lang="en-US"/>
          </a:p>
        </p:txBody>
      </p:sp>
    </p:spTree>
    <p:extLst>
      <p:ext uri="{BB962C8B-B14F-4D97-AF65-F5344CB8AC3E}">
        <p14:creationId xmlns:p14="http://schemas.microsoft.com/office/powerpoint/2010/main" val="4150149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smtClean="0"/>
              <a:t>VimpelCom, Turkish Telcom, Comcell, TDC, Telmore</a:t>
            </a:r>
          </a:p>
          <a:p>
            <a:endParaRPr lang="da-DK" dirty="0" smtClean="0"/>
          </a:p>
          <a:p>
            <a:pPr marL="0" marR="0" indent="0" algn="l" defTabSz="914363" rtl="0" eaLnBrk="1" fontAlgn="auto" latinLnBrk="0" hangingPunct="1">
              <a:lnSpc>
                <a:spcPct val="90000"/>
              </a:lnSpc>
              <a:spcBef>
                <a:spcPts val="0"/>
              </a:spcBef>
              <a:spcAft>
                <a:spcPts val="333"/>
              </a:spcAft>
              <a:buClrTx/>
              <a:buSzTx/>
              <a:buFont typeface="Arial" charset="0"/>
              <a:buNone/>
              <a:tabLst/>
              <a:defRPr/>
            </a:pPr>
            <a:r>
              <a:rPr lang="en-US" b="1" dirty="0" smtClean="0"/>
              <a:t>**In case of legal inquiry data from 5 years ago must be restored </a:t>
            </a:r>
            <a:r>
              <a:rPr lang="en-US" dirty="0" smtClean="0"/>
              <a:t>– </a:t>
            </a:r>
          </a:p>
          <a:p>
            <a:pPr marL="0" marR="0" indent="0" algn="l" defTabSz="914363" rtl="0" eaLnBrk="1" fontAlgn="auto" latinLnBrk="0" hangingPunct="1">
              <a:lnSpc>
                <a:spcPct val="90000"/>
              </a:lnSpc>
              <a:spcBef>
                <a:spcPts val="0"/>
              </a:spcBef>
              <a:spcAft>
                <a:spcPts val="333"/>
              </a:spcAft>
              <a:buClrTx/>
              <a:buSzTx/>
              <a:buFont typeface="Arial" charset="0"/>
              <a:buNone/>
              <a:tabLst/>
              <a:defRPr/>
            </a:pPr>
            <a:r>
              <a:rPr lang="en-US" baseline="0" dirty="0" smtClean="0"/>
              <a:t> </a:t>
            </a:r>
            <a:r>
              <a:rPr lang="en-US" dirty="0" smtClean="0"/>
              <a:t>Here we are going to talk about</a:t>
            </a:r>
            <a:r>
              <a:rPr lang="en-US" baseline="0" dirty="0" smtClean="0"/>
              <a:t> following: customers using kind of sliding window scenario for keeping “actual” data – like legal requirement 4 years. However, it could happen that they will need to restore data, which already out of the “normal” time window (like 5 years ago in this case). You can restore the backup in different DB.</a:t>
            </a:r>
            <a:endParaRPr lang="en-US"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extLst>
      <p:ext uri="{BB962C8B-B14F-4D97-AF65-F5344CB8AC3E}">
        <p14:creationId xmlns:p14="http://schemas.microsoft.com/office/powerpoint/2010/main" val="1124899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smtClean="0"/>
              <a:t>Show me your queries and I will give you your data model</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extLst>
      <p:ext uri="{BB962C8B-B14F-4D97-AF65-F5344CB8AC3E}">
        <p14:creationId xmlns:p14="http://schemas.microsoft.com/office/powerpoint/2010/main" val="3171746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16</a:t>
            </a:fld>
            <a:endParaRPr lang="en-US" dirty="0"/>
          </a:p>
        </p:txBody>
      </p:sp>
    </p:spTree>
    <p:extLst>
      <p:ext uri="{BB962C8B-B14F-4D97-AF65-F5344CB8AC3E}">
        <p14:creationId xmlns:p14="http://schemas.microsoft.com/office/powerpoint/2010/main" val="3529710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smtClean="0"/>
              <a:t>This slide needs a bit more fleshing out</a:t>
            </a:r>
          </a:p>
          <a:p>
            <a:r>
              <a:rPr lang="da-DK" dirty="0" smtClean="0"/>
              <a:t>Need to check : Table partition index rebuild ( per partition) – Fixed: </a:t>
            </a:r>
            <a:r>
              <a:rPr lang="en-US" dirty="0" smtClean="0">
                <a:effectLst/>
              </a:rPr>
              <a:t>Rebuilding a partitioned index cannot be performed online. The entire table is locked during this operation</a:t>
            </a:r>
            <a:endParaRPr lang="da-DK" dirty="0" smtClean="0"/>
          </a:p>
          <a:p>
            <a:endParaRPr lang="da-DK" dirty="0" smtClean="0"/>
          </a:p>
          <a:p>
            <a:r>
              <a:rPr lang="da-DK" dirty="0" smtClean="0"/>
              <a:t>Pro: Optimiser is very good at Partition elimination if constaint in the where clause!</a:t>
            </a:r>
          </a:p>
          <a:p>
            <a:r>
              <a:rPr lang="da-DK" baseline="0" dirty="0" smtClean="0"/>
              <a:t>Also: cost based optimiser may give bad plan on th epartition and ignore NC Indexes</a:t>
            </a:r>
          </a:p>
          <a:p>
            <a:endParaRPr lang="da-DK" baseline="0" dirty="0" smtClean="0"/>
          </a:p>
          <a:p>
            <a:r>
              <a:rPr lang="da-DK" baseline="0" dirty="0" smtClean="0"/>
              <a:t>To add: this is a third category – combined solution, which is basicaly having both PRO’s and CON’s from both </a:t>
            </a:r>
            <a:r>
              <a:rPr lang="da-DK" baseline="0" dirty="0" smtClean="0">
                <a:sym typeface="Wingdings" pitchFamily="2" charset="2"/>
              </a:rPr>
              <a:t></a:t>
            </a:r>
            <a:endParaRPr lang="da-DK" baseline="0" dirty="0" smtClean="0"/>
          </a:p>
          <a:p>
            <a:r>
              <a:rPr lang="da-DK" baseline="0" dirty="0" smtClean="0"/>
              <a:t> </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17</a:t>
            </a:fld>
            <a:endParaRPr lang="en-US" dirty="0"/>
          </a:p>
        </p:txBody>
      </p:sp>
    </p:spTree>
    <p:extLst>
      <p:ext uri="{BB962C8B-B14F-4D97-AF65-F5344CB8AC3E}">
        <p14:creationId xmlns:p14="http://schemas.microsoft.com/office/powerpoint/2010/main" val="103338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smtClean="0"/>
              <a:t>Need</a:t>
            </a:r>
            <a:r>
              <a:rPr lang="da-DK" baseline="0" dirty="0" smtClean="0"/>
              <a:t> more notes on this slide. Not sure what is the general idea here. I think sliding window?</a:t>
            </a:r>
          </a:p>
          <a:p>
            <a:endParaRPr lang="da-DK" baseline="0"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18</a:t>
            </a:fld>
            <a:endParaRPr lang="en-US" dirty="0"/>
          </a:p>
        </p:txBody>
      </p:sp>
    </p:spTree>
    <p:extLst>
      <p:ext uri="{BB962C8B-B14F-4D97-AF65-F5344CB8AC3E}">
        <p14:creationId xmlns:p14="http://schemas.microsoft.com/office/powerpoint/2010/main" val="4205181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smtClean="0"/>
              <a:t>Use slide from Stuarts ComCell deck combining DPV</a:t>
            </a:r>
            <a:r>
              <a:rPr lang="da-DK" baseline="0" dirty="0" smtClean="0"/>
              <a:t> and Partitioning</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38</a:t>
            </a:fld>
            <a:endParaRPr lang="en-US" dirty="0"/>
          </a:p>
        </p:txBody>
      </p:sp>
    </p:spTree>
    <p:extLst>
      <p:ext uri="{BB962C8B-B14F-4D97-AF65-F5344CB8AC3E}">
        <p14:creationId xmlns:p14="http://schemas.microsoft.com/office/powerpoint/2010/main" val="39787952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1958975"/>
            <a:ext cx="7772400" cy="1927225"/>
          </a:xfrm>
        </p:spPr>
        <p:txBody>
          <a:bodyPr/>
          <a:lstStyle>
            <a:lvl1pPr algn="l">
              <a:defRPr b="1"/>
            </a:lvl1pPr>
          </a:lstStyle>
          <a:p>
            <a:r>
              <a:rPr lang="en-US" dirty="0" smtClean="0"/>
              <a:t>&lt;Title&gt;</a:t>
            </a:r>
            <a:endParaRPr lang="en-US" dirty="0"/>
          </a:p>
        </p:txBody>
      </p:sp>
      <p:sp>
        <p:nvSpPr>
          <p:cNvPr id="3" name="Subtitle 2"/>
          <p:cNvSpPr>
            <a:spLocks noGrp="1"/>
          </p:cNvSpPr>
          <p:nvPr>
            <p:ph type="subTitle" idx="1" hasCustomPrompt="1"/>
          </p:nvPr>
        </p:nvSpPr>
        <p:spPr>
          <a:xfrm>
            <a:off x="457200" y="4495800"/>
            <a:ext cx="4953000" cy="891013"/>
          </a:xfrm>
        </p:spPr>
        <p:txBody>
          <a:bodyPr/>
          <a:lstStyle>
            <a:lvl1pPr marL="0" indent="0" algn="l">
              <a:buNone/>
              <a:defRPr baseline="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Thomas Kejser</a:t>
            </a:r>
          </a:p>
          <a:p>
            <a:r>
              <a:rPr lang="en-US" dirty="0" smtClean="0"/>
              <a:t>Senior Program Manager</a:t>
            </a:r>
            <a:endParaRPr lang="en-US" dirty="0"/>
          </a:p>
        </p:txBody>
      </p:sp>
      <p:pic>
        <p:nvPicPr>
          <p:cNvPr id="5" name="Picture 4" descr="SQL_CAT_small.png"/>
          <p:cNvPicPr>
            <a:picLocks noChangeAspect="1"/>
          </p:cNvPicPr>
          <p:nvPr/>
        </p:nvPicPr>
        <p:blipFill>
          <a:blip r:embed="rId2"/>
          <a:srcRect/>
          <a:stretch>
            <a:fillRect/>
          </a:stretch>
        </p:blipFill>
        <p:spPr bwMode="auto">
          <a:xfrm>
            <a:off x="6096000" y="4495800"/>
            <a:ext cx="2154170" cy="12192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172200"/>
            <a:ext cx="2133600" cy="457200"/>
          </a:xfrm>
          <a:prstGeom prst="rect">
            <a:avLst/>
          </a:prstGeom>
        </p:spPr>
        <p:txBody>
          <a:bodyPr anchor="ctr"/>
          <a:lstStyle>
            <a:lvl1pPr>
              <a:defRPr/>
            </a:lvl1pPr>
          </a:lstStyle>
          <a:p>
            <a:fld id="{1D8BD707-D9CF-40AE-B4C6-C98DA3205C09}" type="datetimeFigureOut">
              <a:rPr lang="en-US" smtClean="0"/>
              <a:pPr/>
              <a:t>4/8/2011</a:t>
            </a:fld>
            <a:endParaRPr lang="en-US"/>
          </a:p>
        </p:txBody>
      </p:sp>
      <p:sp>
        <p:nvSpPr>
          <p:cNvPr id="5" name="Footer Placeholder 4"/>
          <p:cNvSpPr>
            <a:spLocks noGrp="1"/>
          </p:cNvSpPr>
          <p:nvPr>
            <p:ph type="ftr" sz="quarter" idx="11"/>
          </p:nvPr>
        </p:nvSpPr>
        <p:spPr>
          <a:xfrm>
            <a:off x="3124200" y="6172200"/>
            <a:ext cx="2895600" cy="457200"/>
          </a:xfrm>
          <a:prstGeom prst="rect">
            <a:avLst/>
          </a:prstGeom>
        </p:spPr>
        <p:txBody>
          <a:bodyPr anchor="ct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66385"/>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381000" y="1447799"/>
            <a:ext cx="8382000" cy="19735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confidential.png"/>
          <p:cNvPicPr>
            <a:picLocks noChangeAspect="1"/>
          </p:cNvPicPr>
          <p:nvPr userDrawn="1"/>
        </p:nvPicPr>
        <p:blipFill>
          <a:blip r:embed="rId2"/>
          <a:stretch>
            <a:fillRect/>
          </a:stretch>
        </p:blipFill>
        <p:spPr bwMode="invGray">
          <a:xfrm>
            <a:off x="3550921" y="6477000"/>
            <a:ext cx="2042159" cy="304800"/>
          </a:xfrm>
          <a:prstGeom prst="rect">
            <a:avLst/>
          </a:prstGeom>
        </p:spPr>
      </p:pic>
    </p:spTree>
    <p:extLst>
      <p:ext uri="{BB962C8B-B14F-4D97-AF65-F5344CB8AC3E}">
        <p14:creationId xmlns:p14="http://schemas.microsoft.com/office/powerpoint/2010/main" val="340029674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ubsection">
    <p:spTree>
      <p:nvGrpSpPr>
        <p:cNvPr id="1" name=""/>
        <p:cNvGrpSpPr/>
        <p:nvPr/>
      </p:nvGrpSpPr>
      <p:grpSpPr>
        <a:xfrm>
          <a:off x="0" y="0"/>
          <a:ext cx="0" cy="0"/>
          <a:chOff x="0" y="0"/>
          <a:chExt cx="0" cy="0"/>
        </a:xfrm>
      </p:grpSpPr>
      <p:sp>
        <p:nvSpPr>
          <p:cNvPr id="2" name="Title 1"/>
          <p:cNvSpPr>
            <a:spLocks noGrp="1"/>
          </p:cNvSpPr>
          <p:nvPr>
            <p:ph type="title"/>
          </p:nvPr>
        </p:nvSpPr>
        <p:spPr>
          <a:xfrm>
            <a:off x="381000" y="3717032"/>
            <a:ext cx="8300207" cy="609600"/>
          </a:xfrm>
        </p:spPr>
        <p:txBody>
          <a:bodyPr/>
          <a:lstStyle>
            <a:lvl1pPr>
              <a:defRPr b="1"/>
            </a:lvl1pPr>
          </a:lstStyle>
          <a:p>
            <a:r>
              <a:rPr lang="en-US" smtClean="0"/>
              <a:t>Click to edit Master title style</a:t>
            </a:r>
            <a:endParaRPr lang="en-US" dirty="0"/>
          </a:p>
        </p:txBody>
      </p:sp>
      <p:sp>
        <p:nvSpPr>
          <p:cNvPr id="5" name="Text Placeholder 4"/>
          <p:cNvSpPr>
            <a:spLocks noGrp="1"/>
          </p:cNvSpPr>
          <p:nvPr>
            <p:ph type="body" sz="quarter" idx="10" hasCustomPrompt="1"/>
          </p:nvPr>
        </p:nvSpPr>
        <p:spPr>
          <a:xfrm>
            <a:off x="380999" y="3276600"/>
            <a:ext cx="8305801" cy="387798"/>
          </a:xfrm>
        </p:spPr>
        <p:txBody>
          <a:bodyPr/>
          <a:lstStyle>
            <a:lvl1pPr marL="0" indent="0">
              <a:buNone/>
              <a:defRPr>
                <a:solidFill>
                  <a:schemeClr val="tx1">
                    <a:lumMod val="50000"/>
                  </a:schemeClr>
                </a:solidFill>
              </a:defRPr>
            </a:lvl1pPr>
          </a:lstStyle>
          <a:p>
            <a:pPr lvl="0"/>
            <a:r>
              <a:rPr lang="en-US" dirty="0" smtClean="0"/>
              <a:t>&lt;Title&gt;</a:t>
            </a:r>
            <a:endParaRPr lang="en-US" dirty="0"/>
          </a:p>
        </p:txBody>
      </p:sp>
    </p:spTree>
    <p:extLst>
      <p:ext uri="{BB962C8B-B14F-4D97-AF65-F5344CB8AC3E}">
        <p14:creationId xmlns:p14="http://schemas.microsoft.com/office/powerpoint/2010/main" val="226214444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60"/>
            <a:ext cx="8321675" cy="624840"/>
          </a:xfrm>
          <a:noFill/>
          <a:ln w="9525">
            <a:noFill/>
            <a:miter lim="800000"/>
            <a:headEnd/>
            <a:tailEnd/>
          </a:ln>
        </p:spPr>
        <p:txBody>
          <a:bodyPr vert="horz" wrap="square" lIns="0" tIns="0" rIns="0" bIns="0" numCol="1" anchor="t" anchorCtr="0" compatLnSpc="1">
            <a:prstTxWarp prst="textNoShape">
              <a:avLst/>
            </a:prstTxWarp>
            <a:noAutofit/>
          </a:bodyPr>
          <a:lstStyle>
            <a:lvl1pPr>
              <a:defRPr lang="en-US" sz="4000" dirty="0">
                <a:solidFill>
                  <a:schemeClr val="bg1"/>
                </a:solidFill>
                <a:effectLst/>
                <a:latin typeface="+mj-lt"/>
                <a:ea typeface="+mj-ea"/>
                <a:cs typeface="+mj-cs"/>
              </a:defRPr>
            </a:lvl1pPr>
          </a:lstStyle>
          <a:p>
            <a:pPr lvl="0" algn="l" rtl="0" eaLnBrk="0" fontAlgn="base" hangingPunct="0">
              <a:lnSpc>
                <a:spcPct val="90000"/>
              </a:lnSpc>
              <a:spcBef>
                <a:spcPct val="0"/>
              </a:spcBef>
              <a:spcAft>
                <a:spcPct val="0"/>
              </a:spcAft>
            </a:pPr>
            <a:r>
              <a:rPr lang="en-US" smtClean="0"/>
              <a:t>Click to edit Master title style</a:t>
            </a:r>
            <a:endParaRPr lang="en-US" dirty="0"/>
          </a:p>
        </p:txBody>
      </p:sp>
      <p:sp>
        <p:nvSpPr>
          <p:cNvPr id="3" name="Content Placeholder 2"/>
          <p:cNvSpPr>
            <a:spLocks noGrp="1"/>
          </p:cNvSpPr>
          <p:nvPr>
            <p:ph idx="1"/>
          </p:nvPr>
        </p:nvSpPr>
        <p:spPr>
          <a:xfrm>
            <a:off x="467544" y="1066800"/>
            <a:ext cx="8320088" cy="5181600"/>
          </a:xfrm>
        </p:spPr>
        <p:txBody>
          <a:bodyPr/>
          <a:lstStyle>
            <a:lvl1pPr>
              <a:defRPr>
                <a:effectLst/>
              </a:defRPr>
            </a:lvl1pPr>
            <a:lvl2pPr>
              <a:defRPr>
                <a:effectLst/>
              </a:defRPr>
            </a:lvl2pPr>
            <a:lvl3pPr>
              <a:defRPr>
                <a:effectLst/>
              </a:defRPr>
            </a:lvl3pPr>
            <a:lvl4pPr>
              <a:defRPr>
                <a:effectLst/>
              </a:defRPr>
            </a:lvl4pPr>
            <a:lvl5pPr>
              <a:defRPr>
                <a:effect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60"/>
            <a:ext cx="8229600" cy="578964"/>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67544" y="108874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08820"/>
            <a:ext cx="4040188" cy="431734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008" y="108874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08820"/>
            <a:ext cx="4041775" cy="431734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60"/>
            <a:ext cx="8229600" cy="614968"/>
          </a:xfrm>
        </p:spPr>
        <p:txBody>
          <a:bodyPr/>
          <a:lstStyle>
            <a:lvl1pPr>
              <a:defRPr/>
            </a:lvl1pPr>
          </a:lstStyle>
          <a:p>
            <a:r>
              <a:rPr lang="en-US" smtClean="0"/>
              <a:t>Click to edit Master title style</a:t>
            </a:r>
            <a:endParaRPr lang="en-US" dirty="0"/>
          </a:p>
        </p:txBody>
      </p:sp>
      <p:sp>
        <p:nvSpPr>
          <p:cNvPr id="4" name="Content Placeholder 3"/>
          <p:cNvSpPr>
            <a:spLocks noGrp="1"/>
          </p:cNvSpPr>
          <p:nvPr>
            <p:ph sz="half" idx="2"/>
          </p:nvPr>
        </p:nvSpPr>
        <p:spPr>
          <a:xfrm>
            <a:off x="457200" y="1088740"/>
            <a:ext cx="4040188" cy="50374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088740"/>
            <a:ext cx="4041775" cy="50374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211653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60"/>
            <a:ext cx="8321675" cy="609398"/>
          </a:xfrm>
          <a:noFill/>
          <a:ln w="9525">
            <a:noFill/>
            <a:miter lim="800000"/>
            <a:headEnd/>
            <a:tailEnd/>
          </a:ln>
        </p:spPr>
        <p:txBody>
          <a:bodyPr vert="horz" wrap="square" lIns="0" tIns="0" rIns="0" bIns="0" numCol="1" anchor="t" anchorCtr="0" compatLnSpc="1">
            <a:prstTxWarp prst="textNoShape">
              <a:avLst/>
            </a:prstTxWarp>
            <a:noAutofit/>
          </a:bodyPr>
          <a:lstStyle>
            <a:lvl1pPr>
              <a:defRPr lang="en-US" sz="4000" dirty="0">
                <a:solidFill>
                  <a:schemeClr val="bg1"/>
                </a:solidFill>
                <a:effectLst/>
                <a:latin typeface="+mj-lt"/>
                <a:ea typeface="+mj-ea"/>
                <a:cs typeface="+mj-cs"/>
              </a:defRPr>
            </a:lvl1pPr>
          </a:lstStyle>
          <a:p>
            <a:pPr lvl="0" algn="l" rtl="0" eaLnBrk="0" fontAlgn="base" hangingPunct="0">
              <a:lnSpc>
                <a:spcPct val="90000"/>
              </a:lnSpc>
              <a:spcBef>
                <a:spcPct val="0"/>
              </a:spcBef>
              <a:spcAft>
                <a:spcPct val="0"/>
              </a:spcAft>
            </a:pPr>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icrosoft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descr="ms-logo-YPOP-BR.png"/>
          <p:cNvPicPr>
            <a:picLocks noChangeAspect="1"/>
          </p:cNvPicPr>
          <p:nvPr/>
        </p:nvPicPr>
        <p:blipFill>
          <a:blip r:embed="rId3"/>
          <a:stretch>
            <a:fillRect/>
          </a:stretch>
        </p:blipFill>
        <p:spPr>
          <a:xfrm>
            <a:off x="1676400" y="2452578"/>
            <a:ext cx="5630254" cy="1091134"/>
          </a:xfrm>
          <a:prstGeom prst="rect">
            <a:avLst/>
          </a:prstGeom>
        </p:spPr>
      </p:pic>
      <p:sp>
        <p:nvSpPr>
          <p:cNvPr id="3" name="Text Box 3"/>
          <p:cNvSpPr txBox="1">
            <a:spLocks noChangeArrowheads="1"/>
          </p:cNvSpPr>
          <p:nvPr/>
        </p:nvSpPr>
        <p:spPr bwMode="blackWhite">
          <a:xfrm>
            <a:off x="381000" y="6083573"/>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rtl="0" eaLnBrk="0" hangingPunct="0"/>
            <a:r>
              <a:rPr lang="en-US" sz="700" kern="1200" dirty="0">
                <a:solidFill>
                  <a:srgbClr val="FFFFFF"/>
                </a:solidFill>
                <a:latin typeface="Segoe" pitchFamily="34" charset="0"/>
                <a:ea typeface="+mn-ea"/>
                <a:cs typeface="Arial" charset="0"/>
              </a:rPr>
              <a:t>© 2008 Microsoft Corporation. All rights reserved. Microsoft, Windows, Windows Vista and other product names are or may be registered trademarks and/or trademarks in the U.S. and/or other countries.</a:t>
            </a:r>
          </a:p>
          <a:p>
            <a:pPr algn="ctr" defTabSz="914099" rtl="0" eaLnBrk="0" hangingPunct="0"/>
            <a:r>
              <a:rPr lang="en-US" sz="700" kern="1200" dirty="0">
                <a:solidFill>
                  <a:srgbClr val="FFFFFF"/>
                </a:solidFill>
                <a:latin typeface="Segoe" pitchFamily="34" charset="0"/>
                <a:ea typeface="+mn-ea"/>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kern="1200" dirty="0">
                <a:solidFill>
                  <a:srgbClr val="FFFFFF"/>
                </a:solidFill>
                <a:latin typeface="Segoe" pitchFamily="34" charset="0"/>
                <a:ea typeface="+mn-ea"/>
                <a:cs typeface="Arial" charset="0"/>
              </a:rPr>
            </a:br>
            <a:r>
              <a:rPr lang="en-US" sz="700" kern="1200" dirty="0">
                <a:solidFill>
                  <a:srgbClr val="FFFFFF"/>
                </a:solidFill>
                <a:latin typeface="Segoe" pitchFamily="34" charset="0"/>
                <a:ea typeface="+mn-ea"/>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Q&amp;A">
    <p:spTree>
      <p:nvGrpSpPr>
        <p:cNvPr id="1" name=""/>
        <p:cNvGrpSpPr/>
        <p:nvPr/>
      </p:nvGrpSpPr>
      <p:grpSpPr>
        <a:xfrm>
          <a:off x="0" y="0"/>
          <a:ext cx="0" cy="0"/>
          <a:chOff x="0" y="0"/>
          <a:chExt cx="0" cy="0"/>
        </a:xfrm>
      </p:grpSpPr>
      <p:sp>
        <p:nvSpPr>
          <p:cNvPr id="11" name="TextBox 10"/>
          <p:cNvSpPr txBox="1"/>
          <p:nvPr/>
        </p:nvSpPr>
        <p:spPr>
          <a:xfrm>
            <a:off x="2286000" y="1143000"/>
            <a:ext cx="2106667" cy="3416320"/>
          </a:xfrm>
          <a:prstGeom prst="rect">
            <a:avLst/>
          </a:prstGeom>
          <a:noFill/>
        </p:spPr>
        <p:txBody>
          <a:bodyPr wrap="none" rtlCol="0">
            <a:spAutoFit/>
          </a:bodyPr>
          <a:lstStyle/>
          <a:p>
            <a:r>
              <a:rPr lang="en-US" sz="21600" dirty="0" smtClean="0">
                <a:solidFill>
                  <a:schemeClr val="bg2"/>
                </a:solidFill>
                <a:effectLst>
                  <a:outerShdw blurRad="38100" dist="38100" dir="2700000" algn="tl">
                    <a:srgbClr val="000000">
                      <a:alpha val="43137"/>
                    </a:srgbClr>
                  </a:outerShdw>
                </a:effectLst>
                <a:latin typeface="Candara" pitchFamily="34" charset="0"/>
              </a:rPr>
              <a:t>Q</a:t>
            </a:r>
            <a:endParaRPr lang="en-US" sz="21600" dirty="0">
              <a:solidFill>
                <a:schemeClr val="bg2"/>
              </a:solidFill>
              <a:effectLst>
                <a:outerShdw blurRad="38100" dist="38100" dir="2700000" algn="tl">
                  <a:srgbClr val="000000">
                    <a:alpha val="43137"/>
                  </a:srgbClr>
                </a:outerShdw>
              </a:effectLst>
              <a:latin typeface="Candara" pitchFamily="34" charset="0"/>
            </a:endParaRPr>
          </a:p>
        </p:txBody>
      </p:sp>
      <p:sp>
        <p:nvSpPr>
          <p:cNvPr id="12" name="TextBox 11"/>
          <p:cNvSpPr txBox="1"/>
          <p:nvPr/>
        </p:nvSpPr>
        <p:spPr>
          <a:xfrm>
            <a:off x="5022870" y="1752600"/>
            <a:ext cx="1891865" cy="3416320"/>
          </a:xfrm>
          <a:prstGeom prst="rect">
            <a:avLst/>
          </a:prstGeom>
          <a:noFill/>
        </p:spPr>
        <p:txBody>
          <a:bodyPr wrap="none" rtlCol="0">
            <a:spAutoFit/>
          </a:bodyPr>
          <a:lstStyle/>
          <a:p>
            <a:r>
              <a:rPr lang="en-US" sz="21600" dirty="0" smtClean="0">
                <a:solidFill>
                  <a:schemeClr val="bg2"/>
                </a:solidFill>
                <a:effectLst>
                  <a:outerShdw blurRad="38100" dist="38100" dir="2700000" algn="tl">
                    <a:srgbClr val="000000">
                      <a:alpha val="43137"/>
                    </a:srgbClr>
                  </a:outerShdw>
                </a:effectLst>
                <a:latin typeface="Candara" pitchFamily="34" charset="0"/>
              </a:rPr>
              <a:t>A</a:t>
            </a:r>
            <a:endParaRPr lang="en-US" sz="21600" dirty="0">
              <a:solidFill>
                <a:schemeClr val="bg2"/>
              </a:solidFill>
              <a:effectLst>
                <a:outerShdw blurRad="38100" dist="38100" dir="2700000" algn="tl">
                  <a:srgbClr val="000000">
                    <a:alpha val="43137"/>
                  </a:srgbClr>
                </a:outerShdw>
              </a:effectLst>
              <a:latin typeface="Candara" pitchFamily="34" charset="0"/>
            </a:endParaRPr>
          </a:p>
        </p:txBody>
      </p:sp>
      <p:sp>
        <p:nvSpPr>
          <p:cNvPr id="13" name="TextBox 12"/>
          <p:cNvSpPr txBox="1"/>
          <p:nvPr/>
        </p:nvSpPr>
        <p:spPr>
          <a:xfrm>
            <a:off x="4191000" y="2896850"/>
            <a:ext cx="971741" cy="1446550"/>
          </a:xfrm>
          <a:prstGeom prst="rect">
            <a:avLst/>
          </a:prstGeom>
          <a:noFill/>
        </p:spPr>
        <p:txBody>
          <a:bodyPr wrap="none" rtlCol="0">
            <a:spAutoFit/>
          </a:bodyPr>
          <a:lstStyle/>
          <a:p>
            <a:r>
              <a:rPr lang="en-US" sz="8800" dirty="0" smtClean="0">
                <a:solidFill>
                  <a:schemeClr val="bg2"/>
                </a:solidFill>
                <a:effectLst>
                  <a:outerShdw blurRad="38100" dist="38100" dir="2700000" algn="tl">
                    <a:srgbClr val="000000">
                      <a:alpha val="43137"/>
                    </a:srgbClr>
                  </a:outerShdw>
                </a:effectLst>
              </a:rPr>
              <a:t>&amp;</a:t>
            </a:r>
            <a:endParaRPr lang="en-US" sz="8800" dirty="0">
              <a:solidFill>
                <a:schemeClr val="bg2"/>
              </a:solidFill>
              <a:effectLst>
                <a:outerShdw blurRad="38100" dist="38100" dir="2700000" algn="tl">
                  <a:srgbClr val="000000">
                    <a:alpha val="43137"/>
                  </a:srgbClr>
                </a:outerShdw>
              </a:effectLst>
            </a:endParaRPr>
          </a:p>
        </p:txBody>
      </p:sp>
      <p:sp>
        <p:nvSpPr>
          <p:cNvPr id="5" name="TextBox 4"/>
          <p:cNvSpPr txBox="1"/>
          <p:nvPr/>
        </p:nvSpPr>
        <p:spPr>
          <a:xfrm>
            <a:off x="2286000" y="1143000"/>
            <a:ext cx="2106667" cy="3416320"/>
          </a:xfrm>
          <a:prstGeom prst="rect">
            <a:avLst/>
          </a:prstGeom>
          <a:noFill/>
        </p:spPr>
        <p:txBody>
          <a:bodyPr wrap="none" rtlCol="0">
            <a:spAutoFit/>
          </a:bodyPr>
          <a:lstStyle/>
          <a:p>
            <a:r>
              <a:rPr lang="en-US" sz="21600" dirty="0" smtClean="0">
                <a:solidFill>
                  <a:schemeClr val="bg2"/>
                </a:solidFill>
                <a:effectLst>
                  <a:outerShdw blurRad="38100" dist="38100" dir="2700000" algn="tl">
                    <a:srgbClr val="000000">
                      <a:alpha val="43137"/>
                    </a:srgbClr>
                  </a:outerShdw>
                </a:effectLst>
                <a:latin typeface="Candara" pitchFamily="34" charset="0"/>
              </a:rPr>
              <a:t>Q</a:t>
            </a:r>
            <a:endParaRPr lang="en-US" sz="21600" dirty="0">
              <a:solidFill>
                <a:schemeClr val="bg2"/>
              </a:solidFill>
              <a:effectLst>
                <a:outerShdw blurRad="38100" dist="38100" dir="2700000" algn="tl">
                  <a:srgbClr val="000000">
                    <a:alpha val="43137"/>
                  </a:srgbClr>
                </a:outerShdw>
              </a:effectLst>
              <a:latin typeface="Candara" pitchFamily="34" charset="0"/>
            </a:endParaRPr>
          </a:p>
        </p:txBody>
      </p:sp>
      <p:sp>
        <p:nvSpPr>
          <p:cNvPr id="6" name="TextBox 5"/>
          <p:cNvSpPr txBox="1"/>
          <p:nvPr/>
        </p:nvSpPr>
        <p:spPr>
          <a:xfrm>
            <a:off x="5022870" y="1752600"/>
            <a:ext cx="1891865" cy="3416320"/>
          </a:xfrm>
          <a:prstGeom prst="rect">
            <a:avLst/>
          </a:prstGeom>
          <a:noFill/>
        </p:spPr>
        <p:txBody>
          <a:bodyPr wrap="none" rtlCol="0">
            <a:spAutoFit/>
          </a:bodyPr>
          <a:lstStyle/>
          <a:p>
            <a:r>
              <a:rPr lang="en-US" sz="21600" dirty="0" smtClean="0">
                <a:solidFill>
                  <a:schemeClr val="bg2"/>
                </a:solidFill>
                <a:effectLst>
                  <a:outerShdw blurRad="38100" dist="38100" dir="2700000" algn="tl">
                    <a:srgbClr val="000000">
                      <a:alpha val="43137"/>
                    </a:srgbClr>
                  </a:outerShdw>
                </a:effectLst>
                <a:latin typeface="Candara" pitchFamily="34" charset="0"/>
              </a:rPr>
              <a:t>A</a:t>
            </a:r>
            <a:endParaRPr lang="en-US" sz="21600" dirty="0">
              <a:solidFill>
                <a:schemeClr val="bg2"/>
              </a:solidFill>
              <a:effectLst>
                <a:outerShdw blurRad="38100" dist="38100" dir="2700000" algn="tl">
                  <a:srgbClr val="000000">
                    <a:alpha val="43137"/>
                  </a:srgbClr>
                </a:outerShdw>
              </a:effectLst>
              <a:latin typeface="Candara" pitchFamily="34" charset="0"/>
            </a:endParaRPr>
          </a:p>
        </p:txBody>
      </p:sp>
      <p:sp>
        <p:nvSpPr>
          <p:cNvPr id="7" name="TextBox 6"/>
          <p:cNvSpPr txBox="1"/>
          <p:nvPr/>
        </p:nvSpPr>
        <p:spPr>
          <a:xfrm>
            <a:off x="4191000" y="2896850"/>
            <a:ext cx="971741" cy="1446550"/>
          </a:xfrm>
          <a:prstGeom prst="rect">
            <a:avLst/>
          </a:prstGeom>
          <a:noFill/>
        </p:spPr>
        <p:txBody>
          <a:bodyPr wrap="none" rtlCol="0">
            <a:spAutoFit/>
          </a:bodyPr>
          <a:lstStyle/>
          <a:p>
            <a:r>
              <a:rPr lang="en-US" sz="8800" dirty="0" smtClean="0">
                <a:solidFill>
                  <a:schemeClr val="bg2"/>
                </a:solidFill>
                <a:effectLst>
                  <a:outerShdw blurRad="38100" dist="38100" dir="2700000" algn="tl">
                    <a:srgbClr val="000000">
                      <a:alpha val="43137"/>
                    </a:srgbClr>
                  </a:outerShdw>
                </a:effectLst>
              </a:rPr>
              <a:t>&amp;</a:t>
            </a:r>
            <a:endParaRPr lang="en-US" sz="8800" dirty="0">
              <a:solidFill>
                <a:schemeClr val="bg2"/>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65760"/>
            <a:ext cx="8321675" cy="609600"/>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p>
            <a:pPr lvl="0"/>
            <a:r>
              <a:rPr lang="en-US" smtClean="0"/>
              <a:t>Click to edit Master title style</a:t>
            </a:r>
            <a:endParaRPr lang="en-US" dirty="0" smtClean="0"/>
          </a:p>
        </p:txBody>
      </p:sp>
      <p:sp>
        <p:nvSpPr>
          <p:cNvPr id="1032" name="Rectangle 8"/>
          <p:cNvSpPr>
            <a:spLocks noGrp="1" noChangeArrowheads="1"/>
          </p:cNvSpPr>
          <p:nvPr>
            <p:ph type="body" idx="1"/>
          </p:nvPr>
        </p:nvSpPr>
        <p:spPr bwMode="auto">
          <a:xfrm>
            <a:off x="467544" y="1088740"/>
            <a:ext cx="8320088" cy="193899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TextBox 3"/>
          <p:cNvSpPr txBox="1"/>
          <p:nvPr/>
        </p:nvSpPr>
        <p:spPr>
          <a:xfrm>
            <a:off x="6067792" y="6401519"/>
            <a:ext cx="2926080" cy="457200"/>
          </a:xfrm>
          <a:prstGeom prst="rect">
            <a:avLst/>
          </a:prstGeom>
          <a:noFill/>
        </p:spPr>
        <p:txBody>
          <a:bodyPr wrap="square" rtlCol="0" anchor="ctr">
            <a:noAutofit/>
          </a:bodyPr>
          <a:lstStyle/>
          <a:p>
            <a:pPr algn="r" rtl="0" fontAlgn="base">
              <a:spcBef>
                <a:spcPct val="0"/>
              </a:spcBef>
              <a:spcAft>
                <a:spcPct val="0"/>
              </a:spcAft>
            </a:pPr>
            <a:r>
              <a:rPr lang="en-US" sz="1200" kern="1200" dirty="0" smtClean="0">
                <a:solidFill>
                  <a:srgbClr val="FFFFFF"/>
                </a:solidFill>
                <a:latin typeface="Segoe"/>
                <a:ea typeface="+mn-ea"/>
                <a:cs typeface="+mn-cs"/>
              </a:rPr>
              <a:t>    </a:t>
            </a:r>
            <a:fld id="{0E3FD99C-B34B-4A94-B48B-DDD52BF86808}" type="slidenum">
              <a:rPr lang="en-US" sz="1200" kern="1200" smtClean="0">
                <a:solidFill>
                  <a:srgbClr val="FFFFFF"/>
                </a:solidFill>
                <a:latin typeface="Segoe"/>
                <a:ea typeface="+mn-ea"/>
                <a:cs typeface="+mn-cs"/>
              </a:rPr>
              <a:pPr algn="r" rtl="0" fontAlgn="base">
                <a:spcBef>
                  <a:spcPct val="0"/>
                </a:spcBef>
                <a:spcAft>
                  <a:spcPct val="0"/>
                </a:spcAft>
              </a:pPr>
              <a:t>‹#›</a:t>
            </a:fld>
            <a:endParaRPr lang="en-US" sz="1200" kern="1200" dirty="0">
              <a:solidFill>
                <a:srgbClr val="FFFFFF"/>
              </a:solidFill>
              <a:latin typeface="Segoe"/>
              <a:ea typeface="+mn-ea"/>
              <a:cs typeface="+mn-cs"/>
            </a:endParaRPr>
          </a:p>
        </p:txBody>
      </p:sp>
      <p:pic>
        <p:nvPicPr>
          <p:cNvPr id="5" name="Picture 4" descr="SQL_CAT_small.png"/>
          <p:cNvPicPr>
            <a:picLocks noChangeAspect="1"/>
          </p:cNvPicPr>
          <p:nvPr/>
        </p:nvPicPr>
        <p:blipFill>
          <a:blip r:embed="rId14"/>
          <a:srcRect/>
          <a:stretch>
            <a:fillRect/>
          </a:stretch>
        </p:blipFill>
        <p:spPr bwMode="auto">
          <a:xfrm>
            <a:off x="107504" y="6477289"/>
            <a:ext cx="540060" cy="305659"/>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1" r:id="rId10"/>
    <p:sldLayoutId id="2147483672" r:id="rId11"/>
  </p:sldLayoutIdLst>
  <p:transition>
    <p:fade/>
  </p:transition>
  <p:timing>
    <p:tnLst>
      <p:par>
        <p:cTn id="1" dur="indefinite" restart="never" nodeType="tmRoot"/>
      </p:par>
    </p:tnLst>
  </p:timing>
  <p:txStyles>
    <p:titleStyle>
      <a:lvl1pPr algn="l" rtl="0" eaLnBrk="1" fontAlgn="base" hangingPunct="1">
        <a:lnSpc>
          <a:spcPct val="90000"/>
        </a:lnSpc>
        <a:spcBef>
          <a:spcPct val="0"/>
        </a:spcBef>
        <a:spcAft>
          <a:spcPct val="0"/>
        </a:spcAft>
        <a:defRPr sz="4000">
          <a:solidFill>
            <a:schemeClr val="bg1"/>
          </a:solidFill>
          <a:effectLst/>
          <a:latin typeface="+mj-lt"/>
          <a:ea typeface="+mj-ea"/>
          <a:cs typeface="+mj-cs"/>
        </a:defRPr>
      </a:lvl1pPr>
      <a:lvl2pPr algn="l" rtl="0" eaLnBrk="1" fontAlgn="base" hangingPunct="1">
        <a:lnSpc>
          <a:spcPct val="90000"/>
        </a:lnSpc>
        <a:spcBef>
          <a:spcPct val="0"/>
        </a:spcBef>
        <a:spcAft>
          <a:spcPct val="0"/>
        </a:spcAft>
        <a:defRPr sz="4400">
          <a:solidFill>
            <a:srgbClr val="FFCC00"/>
          </a:solidFill>
          <a:effectLst>
            <a:outerShdw blurRad="38100" dist="38100" dir="2700000" algn="tl">
              <a:srgbClr val="C0C0C0"/>
            </a:outerShdw>
          </a:effectLst>
          <a:latin typeface="Segoe" pitchFamily="34" charset="0"/>
        </a:defRPr>
      </a:lvl2pPr>
      <a:lvl3pPr algn="l" rtl="0" eaLnBrk="1" fontAlgn="base" hangingPunct="1">
        <a:lnSpc>
          <a:spcPct val="90000"/>
        </a:lnSpc>
        <a:spcBef>
          <a:spcPct val="0"/>
        </a:spcBef>
        <a:spcAft>
          <a:spcPct val="0"/>
        </a:spcAft>
        <a:defRPr sz="4400">
          <a:solidFill>
            <a:srgbClr val="FFCC00"/>
          </a:solidFill>
          <a:effectLst>
            <a:outerShdw blurRad="38100" dist="38100" dir="2700000" algn="tl">
              <a:srgbClr val="C0C0C0"/>
            </a:outerShdw>
          </a:effectLst>
          <a:latin typeface="Segoe" pitchFamily="34" charset="0"/>
        </a:defRPr>
      </a:lvl3pPr>
      <a:lvl4pPr algn="l" rtl="0" eaLnBrk="1" fontAlgn="base" hangingPunct="1">
        <a:lnSpc>
          <a:spcPct val="90000"/>
        </a:lnSpc>
        <a:spcBef>
          <a:spcPct val="0"/>
        </a:spcBef>
        <a:spcAft>
          <a:spcPct val="0"/>
        </a:spcAft>
        <a:defRPr sz="4400">
          <a:solidFill>
            <a:srgbClr val="FFCC00"/>
          </a:solidFill>
          <a:effectLst>
            <a:outerShdw blurRad="38100" dist="38100" dir="2700000" algn="tl">
              <a:srgbClr val="C0C0C0"/>
            </a:outerShdw>
          </a:effectLst>
          <a:latin typeface="Segoe" pitchFamily="34" charset="0"/>
        </a:defRPr>
      </a:lvl4pPr>
      <a:lvl5pPr algn="l" rtl="0" eaLnBrk="1" fontAlgn="base" hangingPunct="1">
        <a:lnSpc>
          <a:spcPct val="90000"/>
        </a:lnSpc>
        <a:spcBef>
          <a:spcPct val="0"/>
        </a:spcBef>
        <a:spcAft>
          <a:spcPct val="0"/>
        </a:spcAft>
        <a:defRPr sz="4400">
          <a:solidFill>
            <a:srgbClr val="FFCC00"/>
          </a:solidFill>
          <a:effectLst>
            <a:outerShdw blurRad="38100" dist="38100" dir="2700000" algn="tl">
              <a:srgbClr val="C0C0C0"/>
            </a:outerShdw>
          </a:effectLst>
          <a:latin typeface="Segoe" pitchFamily="34" charset="0"/>
        </a:defRPr>
      </a:lvl5pPr>
      <a:lvl6pPr marL="457200" algn="l" rtl="0" eaLnBrk="1" fontAlgn="base" hangingPunct="1">
        <a:lnSpc>
          <a:spcPct val="90000"/>
        </a:lnSpc>
        <a:spcBef>
          <a:spcPct val="0"/>
        </a:spcBef>
        <a:spcAft>
          <a:spcPct val="0"/>
        </a:spcAft>
        <a:defRPr sz="4400">
          <a:solidFill>
            <a:schemeClr val="folHlink"/>
          </a:solidFill>
          <a:effectLst>
            <a:outerShdw blurRad="38100" dist="38100" dir="2700000" algn="tl">
              <a:srgbClr val="C0C0C0"/>
            </a:outerShdw>
          </a:effectLst>
          <a:latin typeface="Segoe" pitchFamily="34" charset="0"/>
        </a:defRPr>
      </a:lvl6pPr>
      <a:lvl7pPr marL="914400" algn="l" rtl="0" eaLnBrk="1" fontAlgn="base" hangingPunct="1">
        <a:lnSpc>
          <a:spcPct val="90000"/>
        </a:lnSpc>
        <a:spcBef>
          <a:spcPct val="0"/>
        </a:spcBef>
        <a:spcAft>
          <a:spcPct val="0"/>
        </a:spcAft>
        <a:defRPr sz="4400">
          <a:solidFill>
            <a:schemeClr val="folHlink"/>
          </a:solidFill>
          <a:effectLst>
            <a:outerShdw blurRad="38100" dist="38100" dir="2700000" algn="tl">
              <a:srgbClr val="C0C0C0"/>
            </a:outerShdw>
          </a:effectLst>
          <a:latin typeface="Segoe" pitchFamily="34" charset="0"/>
        </a:defRPr>
      </a:lvl7pPr>
      <a:lvl8pPr marL="1371600" algn="l" rtl="0" eaLnBrk="1" fontAlgn="base" hangingPunct="1">
        <a:lnSpc>
          <a:spcPct val="90000"/>
        </a:lnSpc>
        <a:spcBef>
          <a:spcPct val="0"/>
        </a:spcBef>
        <a:spcAft>
          <a:spcPct val="0"/>
        </a:spcAft>
        <a:defRPr sz="4400">
          <a:solidFill>
            <a:schemeClr val="folHlink"/>
          </a:solidFill>
          <a:effectLst>
            <a:outerShdw blurRad="38100" dist="38100" dir="2700000" algn="tl">
              <a:srgbClr val="C0C0C0"/>
            </a:outerShdw>
          </a:effectLst>
          <a:latin typeface="Segoe" pitchFamily="34" charset="0"/>
        </a:defRPr>
      </a:lvl8pPr>
      <a:lvl9pPr marL="1828800" algn="l" rtl="0" eaLnBrk="1" fontAlgn="base" hangingPunct="1">
        <a:lnSpc>
          <a:spcPct val="90000"/>
        </a:lnSpc>
        <a:spcBef>
          <a:spcPct val="0"/>
        </a:spcBef>
        <a:spcAft>
          <a:spcPct val="0"/>
        </a:spcAft>
        <a:defRPr sz="4400">
          <a:solidFill>
            <a:schemeClr val="folHlink"/>
          </a:solidFill>
          <a:effectLst>
            <a:outerShdw blurRad="38100" dist="38100" dir="2700000" algn="tl">
              <a:srgbClr val="C0C0C0"/>
            </a:outerShdw>
          </a:effectLst>
          <a:latin typeface="Segoe" pitchFamily="34" charset="0"/>
        </a:defRPr>
      </a:lvl9pPr>
    </p:titleStyle>
    <p:bodyStyle>
      <a:lvl1pPr marL="342900" indent="-342900" algn="l" rtl="0" eaLnBrk="1" fontAlgn="base" hangingPunct="1">
        <a:lnSpc>
          <a:spcPct val="90000"/>
        </a:lnSpc>
        <a:spcBef>
          <a:spcPts val="0"/>
        </a:spcBef>
        <a:spcAft>
          <a:spcPts val="900"/>
        </a:spcAft>
        <a:buClr>
          <a:schemeClr val="bg1"/>
        </a:buClr>
        <a:buSzPct val="85000"/>
        <a:buFont typeface="Wingdings" pitchFamily="2" charset="2"/>
        <a:buChar char="§"/>
        <a:defRPr sz="2800">
          <a:solidFill>
            <a:schemeClr val="bg2"/>
          </a:solidFill>
          <a:effectLst/>
          <a:latin typeface="+mn-lt"/>
          <a:ea typeface="+mn-ea"/>
          <a:cs typeface="+mn-cs"/>
        </a:defRPr>
      </a:lvl1pPr>
      <a:lvl2pPr marL="684213" indent="-230188" algn="l" rtl="0" eaLnBrk="1" fontAlgn="base" hangingPunct="1">
        <a:lnSpc>
          <a:spcPct val="90000"/>
        </a:lnSpc>
        <a:spcBef>
          <a:spcPts val="0"/>
        </a:spcBef>
        <a:spcAft>
          <a:spcPts val="900"/>
        </a:spcAft>
        <a:buClr>
          <a:schemeClr val="bg1"/>
        </a:buClr>
        <a:buSzPct val="85000"/>
        <a:buFont typeface="Wingdings" pitchFamily="2" charset="2"/>
        <a:buChar char="§"/>
        <a:defRPr sz="2000">
          <a:solidFill>
            <a:schemeClr val="bg2"/>
          </a:solidFill>
          <a:effectLst/>
          <a:latin typeface="+mn-lt"/>
        </a:defRPr>
      </a:lvl2pPr>
      <a:lvl3pPr marL="1146175" indent="-231775" algn="l" rtl="0" eaLnBrk="1" fontAlgn="base" hangingPunct="1">
        <a:lnSpc>
          <a:spcPct val="90000"/>
        </a:lnSpc>
        <a:spcBef>
          <a:spcPts val="0"/>
        </a:spcBef>
        <a:spcAft>
          <a:spcPts val="900"/>
        </a:spcAft>
        <a:buClr>
          <a:schemeClr val="bg1"/>
        </a:buClr>
        <a:buSzPct val="85000"/>
        <a:buFont typeface="Wingdings" pitchFamily="2" charset="2"/>
        <a:buChar char="§"/>
        <a:defRPr sz="2000">
          <a:solidFill>
            <a:schemeClr val="bg2"/>
          </a:solidFill>
          <a:effectLst/>
          <a:latin typeface="+mn-lt"/>
        </a:defRPr>
      </a:lvl3pPr>
      <a:lvl4pPr marL="1600200" indent="-228600" algn="l" rtl="0" eaLnBrk="1" fontAlgn="base" hangingPunct="1">
        <a:lnSpc>
          <a:spcPct val="90000"/>
        </a:lnSpc>
        <a:spcBef>
          <a:spcPts val="0"/>
        </a:spcBef>
        <a:spcAft>
          <a:spcPts val="900"/>
        </a:spcAft>
        <a:buClr>
          <a:schemeClr val="bg1"/>
        </a:buClr>
        <a:buSzPct val="85000"/>
        <a:buFont typeface="Wingdings" pitchFamily="2" charset="2"/>
        <a:buChar char="§"/>
        <a:defRPr sz="2000">
          <a:solidFill>
            <a:schemeClr val="bg2"/>
          </a:solidFill>
          <a:effectLst/>
          <a:latin typeface="+mn-lt"/>
        </a:defRPr>
      </a:lvl4pPr>
      <a:lvl5pPr marL="2054225" indent="-225425" algn="l" rtl="0" eaLnBrk="1" fontAlgn="base" hangingPunct="1">
        <a:lnSpc>
          <a:spcPct val="90000"/>
        </a:lnSpc>
        <a:spcBef>
          <a:spcPts val="0"/>
        </a:spcBef>
        <a:spcAft>
          <a:spcPts val="900"/>
        </a:spcAft>
        <a:buClr>
          <a:schemeClr val="bg1"/>
        </a:buClr>
        <a:buSzPct val="85000"/>
        <a:buFont typeface="Wingdings" pitchFamily="2" charset="2"/>
        <a:buChar char="§"/>
        <a:defRPr sz="2000">
          <a:solidFill>
            <a:schemeClr val="bg2"/>
          </a:solidFill>
          <a:effectLst/>
          <a:latin typeface="+mn-lt"/>
        </a:defRPr>
      </a:lvl5pPr>
      <a:lvl6pPr marL="2755900" indent="-366713" algn="l" rtl="0" eaLnBrk="1" fontAlgn="base" hangingPunct="1">
        <a:lnSpc>
          <a:spcPct val="90000"/>
        </a:lnSpc>
        <a:spcBef>
          <a:spcPct val="30000"/>
        </a:spcBef>
        <a:spcAft>
          <a:spcPct val="0"/>
        </a:spcAft>
        <a:buClr>
          <a:schemeClr val="tx2"/>
        </a:buClr>
        <a:buSzPct val="85000"/>
        <a:buFont typeface="Wingdings 2" pitchFamily="18" charset="2"/>
        <a:buBlip>
          <a:blip r:embed="rId15"/>
        </a:buBlip>
        <a:defRPr sz="2000">
          <a:solidFill>
            <a:schemeClr val="bg2"/>
          </a:solidFill>
          <a:effectLst>
            <a:outerShdw blurRad="38100" dist="38100" dir="2700000" algn="tl">
              <a:srgbClr val="C0C0C0"/>
            </a:outerShdw>
          </a:effectLst>
          <a:latin typeface="+mn-lt"/>
        </a:defRPr>
      </a:lvl6pPr>
      <a:lvl7pPr marL="3213100" indent="-366713" algn="l" rtl="0" eaLnBrk="1" fontAlgn="base" hangingPunct="1">
        <a:lnSpc>
          <a:spcPct val="90000"/>
        </a:lnSpc>
        <a:spcBef>
          <a:spcPct val="30000"/>
        </a:spcBef>
        <a:spcAft>
          <a:spcPct val="0"/>
        </a:spcAft>
        <a:buClr>
          <a:schemeClr val="tx2"/>
        </a:buClr>
        <a:buSzPct val="85000"/>
        <a:buFont typeface="Wingdings 2" pitchFamily="18" charset="2"/>
        <a:buBlip>
          <a:blip r:embed="rId15"/>
        </a:buBlip>
        <a:defRPr sz="2000">
          <a:solidFill>
            <a:schemeClr val="bg2"/>
          </a:solidFill>
          <a:effectLst>
            <a:outerShdw blurRad="38100" dist="38100" dir="2700000" algn="tl">
              <a:srgbClr val="C0C0C0"/>
            </a:outerShdw>
          </a:effectLst>
          <a:latin typeface="+mn-lt"/>
        </a:defRPr>
      </a:lvl7pPr>
      <a:lvl8pPr marL="3670300" indent="-366713" algn="l" rtl="0" eaLnBrk="1" fontAlgn="base" hangingPunct="1">
        <a:lnSpc>
          <a:spcPct val="90000"/>
        </a:lnSpc>
        <a:spcBef>
          <a:spcPct val="30000"/>
        </a:spcBef>
        <a:spcAft>
          <a:spcPct val="0"/>
        </a:spcAft>
        <a:buClr>
          <a:schemeClr val="tx2"/>
        </a:buClr>
        <a:buSzPct val="85000"/>
        <a:buFont typeface="Wingdings 2" pitchFamily="18" charset="2"/>
        <a:buBlip>
          <a:blip r:embed="rId15"/>
        </a:buBlip>
        <a:defRPr sz="2000">
          <a:solidFill>
            <a:schemeClr val="bg2"/>
          </a:solidFill>
          <a:effectLst>
            <a:outerShdw blurRad="38100" dist="38100" dir="2700000" algn="tl">
              <a:srgbClr val="C0C0C0"/>
            </a:outerShdw>
          </a:effectLst>
          <a:latin typeface="+mn-lt"/>
        </a:defRPr>
      </a:lvl8pPr>
      <a:lvl9pPr marL="4127500" indent="-366713" algn="l" rtl="0" eaLnBrk="1" fontAlgn="base" hangingPunct="1">
        <a:lnSpc>
          <a:spcPct val="90000"/>
        </a:lnSpc>
        <a:spcBef>
          <a:spcPct val="30000"/>
        </a:spcBef>
        <a:spcAft>
          <a:spcPct val="0"/>
        </a:spcAft>
        <a:buClr>
          <a:schemeClr val="tx2"/>
        </a:buClr>
        <a:buSzPct val="85000"/>
        <a:buFont typeface="Wingdings 2" pitchFamily="18" charset="2"/>
        <a:buBlip>
          <a:blip r:embed="rId15"/>
        </a:buBlip>
        <a:defRPr sz="2000">
          <a:solidFill>
            <a:schemeClr val="bg2"/>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notesSlide" Target="../notesSlides/notesSlide7.xml"/><Relationship Id="rId7" Type="http://schemas.openxmlformats.org/officeDocument/2006/relationships/oleObject" Target="file:///C:\Users\Alexeik\Documents\Partition%20Table.vsd\Drawing\~Page-1\Data%20table" TargetMode="External"/><Relationship Id="rId2" Type="http://schemas.openxmlformats.org/officeDocument/2006/relationships/slideLayout" Target="../slideLayouts/slideLayout11.xml"/><Relationship Id="rId1" Type="http://schemas.openxmlformats.org/officeDocument/2006/relationships/vmlDrawing" Target="../drawings/vmlDrawing1.vml"/><Relationship Id="rId6" Type="http://schemas.openxmlformats.org/officeDocument/2006/relationships/image" Target="../media/image10.emf"/><Relationship Id="rId5" Type="http://schemas.openxmlformats.org/officeDocument/2006/relationships/oleObject" Target="file:///C:\Users\Alexeik\Documents\Partition%20Table.vsd\Drawing\~Page-1\Data%20table.4" TargetMode="External"/><Relationship Id="rId4" Type="http://schemas.openxmlformats.org/officeDocument/2006/relationships/image" Target="../media/image13.png"/><Relationship Id="rId9" Type="http://schemas.openxmlformats.org/officeDocument/2006/relationships/image" Target="../media/image12.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a-DK" dirty="0" smtClean="0"/>
              <a:t>Relational Modeling for Extreme DW Scale</a:t>
            </a:r>
            <a:endParaRPr lang="en-US" dirty="0"/>
          </a:p>
        </p:txBody>
      </p:sp>
      <p:sp>
        <p:nvSpPr>
          <p:cNvPr id="3" name="Subtitle 2"/>
          <p:cNvSpPr>
            <a:spLocks noGrp="1"/>
          </p:cNvSpPr>
          <p:nvPr>
            <p:ph type="subTitle" idx="1"/>
          </p:nvPr>
        </p:nvSpPr>
        <p:spPr>
          <a:xfrm>
            <a:off x="457200" y="3886200"/>
            <a:ext cx="4953000" cy="2903872"/>
          </a:xfrm>
        </p:spPr>
        <p:txBody>
          <a:bodyPr/>
          <a:lstStyle/>
          <a:p>
            <a:r>
              <a:rPr lang="da-DK" b="1" dirty="0" smtClean="0"/>
              <a:t>Thomas Kejser</a:t>
            </a:r>
          </a:p>
          <a:p>
            <a:r>
              <a:rPr lang="da-DK" dirty="0" smtClean="0"/>
              <a:t>Principal Program </a:t>
            </a:r>
            <a:r>
              <a:rPr lang="da-DK" dirty="0" smtClean="0"/>
              <a:t>Manager</a:t>
            </a:r>
          </a:p>
          <a:p>
            <a:r>
              <a:rPr lang="da-DK" smtClean="0"/>
              <a:t>Tkejser@microsoft.com</a:t>
            </a:r>
            <a:endParaRPr lang="da-DK" dirty="0" smtClean="0"/>
          </a:p>
          <a:p>
            <a:r>
              <a:rPr lang="da-DK" b="1" dirty="0" smtClean="0"/>
              <a:t>Alexei Khayako</a:t>
            </a:r>
          </a:p>
          <a:p>
            <a:r>
              <a:rPr lang="da-DK" dirty="0" smtClean="0"/>
              <a:t>Program Manager </a:t>
            </a:r>
            <a:r>
              <a:rPr lang="da-DK" dirty="0" smtClean="0"/>
              <a:t>II</a:t>
            </a:r>
          </a:p>
          <a:p>
            <a:r>
              <a:rPr lang="da-DK" dirty="0" smtClean="0"/>
              <a:t>alexeik@microsoft.com</a:t>
            </a:r>
            <a:endParaRPr lang="en-US" dirty="0"/>
          </a:p>
        </p:txBody>
      </p:sp>
    </p:spTree>
    <p:extLst>
      <p:ext uri="{BB962C8B-B14F-4D97-AF65-F5344CB8AC3E}">
        <p14:creationId xmlns:p14="http://schemas.microsoft.com/office/powerpoint/2010/main" val="1952053124"/>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The ”mini EDW”</a:t>
            </a:r>
            <a:endParaRPr lang="en-US" dirty="0"/>
          </a:p>
        </p:txBody>
      </p:sp>
      <p:sp>
        <p:nvSpPr>
          <p:cNvPr id="3" name="Content Placeholder 2"/>
          <p:cNvSpPr>
            <a:spLocks noGrp="1"/>
          </p:cNvSpPr>
          <p:nvPr>
            <p:ph idx="1"/>
          </p:nvPr>
        </p:nvSpPr>
        <p:spPr>
          <a:xfrm>
            <a:off x="467544" y="1066800"/>
            <a:ext cx="8320088" cy="6412525"/>
          </a:xfrm>
        </p:spPr>
        <p:txBody>
          <a:bodyPr/>
          <a:lstStyle/>
          <a:p>
            <a:r>
              <a:rPr lang="da-DK" dirty="0" smtClean="0"/>
              <a:t>There are often </a:t>
            </a:r>
            <a:r>
              <a:rPr lang="da-DK" dirty="0" smtClean="0"/>
              <a:t>design advantages </a:t>
            </a:r>
            <a:r>
              <a:rPr lang="da-DK" dirty="0" smtClean="0"/>
              <a:t>of physically storing the ”agreed subset of the truth”</a:t>
            </a:r>
          </a:p>
          <a:p>
            <a:pPr lvl="1"/>
            <a:r>
              <a:rPr lang="da-DK" dirty="0" smtClean="0"/>
              <a:t>Certain subsets of data are commonly re-used </a:t>
            </a:r>
          </a:p>
          <a:p>
            <a:pPr lvl="1"/>
            <a:r>
              <a:rPr lang="da-DK" dirty="0" smtClean="0"/>
              <a:t>Example: Dimensions, especially typical view of history</a:t>
            </a:r>
          </a:p>
          <a:p>
            <a:pPr lvl="1"/>
            <a:r>
              <a:rPr lang="da-DK" dirty="0" smtClean="0"/>
              <a:t>Materialising these common data source will often lead to storage and ETL efficiency</a:t>
            </a:r>
          </a:p>
          <a:p>
            <a:r>
              <a:rPr lang="da-DK" dirty="0" smtClean="0"/>
              <a:t>A tactical data mart (with any EDW) – can often be used as a prototype that allows you to explore what those common subsets are</a:t>
            </a:r>
          </a:p>
          <a:p>
            <a:endParaRPr lang="da-DK" dirty="0" smtClean="0"/>
          </a:p>
          <a:p>
            <a:r>
              <a:rPr lang="da-DK" dirty="0" smtClean="0"/>
              <a:t>There are also advantages to storing ”looked up” versions of facts</a:t>
            </a:r>
            <a:r>
              <a:rPr lang="da-DK" dirty="0" smtClean="0"/>
              <a:t>.... </a:t>
            </a:r>
            <a:r>
              <a:rPr lang="da-DK" dirty="0" smtClean="0"/>
              <a:t>More about this later</a:t>
            </a:r>
            <a:endParaRPr lang="da-DK" dirty="0" smtClean="0"/>
          </a:p>
          <a:p>
            <a:endParaRPr lang="da-DK" dirty="0" smtClean="0"/>
          </a:p>
          <a:p>
            <a:endParaRPr lang="en-US" dirty="0" smtClean="0"/>
          </a:p>
          <a:p>
            <a:endParaRPr lang="en-US" dirty="0"/>
          </a:p>
        </p:txBody>
      </p:sp>
    </p:spTree>
    <p:extLst>
      <p:ext uri="{BB962C8B-B14F-4D97-AF65-F5344CB8AC3E}">
        <p14:creationId xmlns:p14="http://schemas.microsoft.com/office/powerpoint/2010/main" val="8682037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Queries</a:t>
            </a:r>
            <a:endParaRPr lang="en-US" dirty="0"/>
          </a:p>
        </p:txBody>
      </p:sp>
      <p:sp>
        <p:nvSpPr>
          <p:cNvPr id="3" name="Text Placeholder 2"/>
          <p:cNvSpPr>
            <a:spLocks noGrp="1"/>
          </p:cNvSpPr>
          <p:nvPr>
            <p:ph type="body" sz="quarter" idx="10"/>
          </p:nvPr>
        </p:nvSpPr>
        <p:spPr>
          <a:xfrm>
            <a:off x="381000" y="1447799"/>
            <a:ext cx="8382000" cy="5355312"/>
          </a:xfrm>
        </p:spPr>
        <p:txBody>
          <a:bodyPr/>
          <a:lstStyle/>
          <a:p>
            <a:r>
              <a:rPr lang="en-US" b="1" dirty="0"/>
              <a:t>Key Question: How is the data used? </a:t>
            </a:r>
            <a:endParaRPr lang="en-US" b="1" dirty="0" smtClean="0"/>
          </a:p>
          <a:p>
            <a:r>
              <a:rPr lang="en-US" dirty="0" smtClean="0"/>
              <a:t>Identify </a:t>
            </a:r>
            <a:r>
              <a:rPr lang="en-US" dirty="0" smtClean="0"/>
              <a:t>key queries that the business run in day-to-day work. </a:t>
            </a:r>
            <a:endParaRPr lang="en-US" dirty="0" smtClean="0"/>
          </a:p>
          <a:p>
            <a:r>
              <a:rPr lang="en-US" dirty="0" smtClean="0"/>
              <a:t>Telco </a:t>
            </a:r>
            <a:r>
              <a:rPr lang="en-US" dirty="0" smtClean="0"/>
              <a:t>Examples:</a:t>
            </a:r>
            <a:endParaRPr lang="en-US" dirty="0" smtClean="0"/>
          </a:p>
          <a:p>
            <a:pPr lvl="1"/>
            <a:r>
              <a:rPr lang="en-US" dirty="0" smtClean="0"/>
              <a:t>Report: One subscriber behavior within period of time ( e.g. billing for specific service)</a:t>
            </a:r>
          </a:p>
          <a:p>
            <a:pPr lvl="1"/>
            <a:r>
              <a:rPr lang="en-US" dirty="0"/>
              <a:t>Report: One subscriber </a:t>
            </a:r>
            <a:r>
              <a:rPr lang="en-US" dirty="0" smtClean="0"/>
              <a:t>behavior with specific pattern </a:t>
            </a:r>
            <a:r>
              <a:rPr lang="en-US" dirty="0"/>
              <a:t>( e.g. </a:t>
            </a:r>
            <a:r>
              <a:rPr lang="en-US" dirty="0" smtClean="0"/>
              <a:t>validation query)</a:t>
            </a:r>
          </a:p>
          <a:p>
            <a:pPr lvl="1"/>
            <a:r>
              <a:rPr lang="en-US" dirty="0" smtClean="0"/>
              <a:t>Report: All subscribers activities within specific time ( feeding billing system or AS)</a:t>
            </a:r>
          </a:p>
          <a:p>
            <a:pPr lvl="1"/>
            <a:r>
              <a:rPr lang="en-US" dirty="0" smtClean="0"/>
              <a:t>Report: all subscribers with specific pattern ( like outgoing calls into other cell networks)</a:t>
            </a:r>
          </a:p>
          <a:p>
            <a:pPr lvl="1"/>
            <a:r>
              <a:rPr lang="da-DK" dirty="0" smtClean="0"/>
              <a:t>Report: All subscribers activity in specific area code / switch network</a:t>
            </a:r>
            <a:endParaRPr lang="en-US" dirty="0" smtClean="0"/>
          </a:p>
          <a:p>
            <a:endParaRPr lang="en-US" b="1" dirty="0"/>
          </a:p>
        </p:txBody>
      </p:sp>
    </p:spTree>
    <p:extLst>
      <p:ext uri="{BB962C8B-B14F-4D97-AF65-F5344CB8AC3E}">
        <p14:creationId xmlns:p14="http://schemas.microsoft.com/office/powerpoint/2010/main" val="224210235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Driven </a:t>
            </a:r>
            <a:r>
              <a:rPr lang="en-US" dirty="0" smtClean="0"/>
              <a:t>approach”</a:t>
            </a:r>
            <a:endParaRPr lang="en-US" dirty="0"/>
          </a:p>
        </p:txBody>
      </p:sp>
      <p:sp>
        <p:nvSpPr>
          <p:cNvPr id="3" name="Content Placeholder 2"/>
          <p:cNvSpPr>
            <a:spLocks noGrp="1"/>
          </p:cNvSpPr>
          <p:nvPr>
            <p:ph idx="1"/>
          </p:nvPr>
        </p:nvSpPr>
        <p:spPr>
          <a:xfrm>
            <a:off x="410281" y="1057819"/>
            <a:ext cx="8320088" cy="387798"/>
          </a:xfrm>
        </p:spPr>
        <p:txBody>
          <a:bodyPr/>
          <a:lstStyle/>
          <a:p>
            <a:r>
              <a:rPr lang="en-US" dirty="0" smtClean="0"/>
              <a:t>Does it look like a bad design?</a:t>
            </a: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7319" y="2027084"/>
            <a:ext cx="6936325" cy="41764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271891" y="1445617"/>
            <a:ext cx="7704856" cy="369332"/>
          </a:xfrm>
          <a:prstGeom prst="rect">
            <a:avLst/>
          </a:prstGeom>
          <a:noFill/>
        </p:spPr>
        <p:txBody>
          <a:bodyPr wrap="square" rtlCol="0">
            <a:spAutoFit/>
          </a:bodyPr>
          <a:lstStyle/>
          <a:p>
            <a:r>
              <a:rPr lang="en-US" dirty="0" smtClean="0"/>
              <a:t>Does it look like a bad design? </a:t>
            </a:r>
            <a:endParaRPr lang="en-US" dirty="0"/>
          </a:p>
        </p:txBody>
      </p:sp>
      <p:sp>
        <p:nvSpPr>
          <p:cNvPr id="7" name="TextBox 6"/>
          <p:cNvSpPr txBox="1"/>
          <p:nvPr/>
        </p:nvSpPr>
        <p:spPr>
          <a:xfrm>
            <a:off x="3491881" y="1442309"/>
            <a:ext cx="4890120" cy="584775"/>
          </a:xfrm>
          <a:prstGeom prst="rect">
            <a:avLst/>
          </a:prstGeom>
          <a:solidFill>
            <a:schemeClr val="tx2"/>
          </a:solidFill>
          <a:ln>
            <a:solidFill>
              <a:schemeClr val="bg1"/>
            </a:solidFill>
          </a:ln>
        </p:spPr>
        <p:txBody>
          <a:bodyPr wrap="square" rtlCol="0">
            <a:spAutoFit/>
          </a:bodyPr>
          <a:lstStyle/>
          <a:p>
            <a:r>
              <a:rPr lang="en-US" sz="3200" b="1" dirty="0" smtClean="0">
                <a:solidFill>
                  <a:srgbClr val="FF0000"/>
                </a:solidFill>
              </a:rPr>
              <a:t>Customer “Dimension”</a:t>
            </a:r>
            <a:endParaRPr lang="en-US" sz="3200" b="1" dirty="0">
              <a:solidFill>
                <a:srgbClr val="FF0000"/>
              </a:solidFill>
            </a:endParaRP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276872"/>
            <a:ext cx="6936325"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3131840" y="2179483"/>
            <a:ext cx="4564360" cy="584775"/>
          </a:xfrm>
          <a:prstGeom prst="rect">
            <a:avLst/>
          </a:prstGeom>
          <a:solidFill>
            <a:schemeClr val="tx2"/>
          </a:solidFill>
          <a:ln>
            <a:solidFill>
              <a:schemeClr val="bg1"/>
            </a:solidFill>
          </a:ln>
        </p:spPr>
        <p:txBody>
          <a:bodyPr wrap="square" rtlCol="0">
            <a:spAutoFit/>
          </a:bodyPr>
          <a:lstStyle/>
          <a:p>
            <a:r>
              <a:rPr lang="en-US" sz="3200" b="1" dirty="0" smtClean="0">
                <a:solidFill>
                  <a:srgbClr val="FF0000"/>
                </a:solidFill>
              </a:rPr>
              <a:t>Product “Dimension”</a:t>
            </a:r>
            <a:endParaRPr lang="en-US" sz="3200" b="1" dirty="0">
              <a:solidFill>
                <a:srgbClr val="FF0000"/>
              </a:solidFill>
            </a:endParaRPr>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6156" y="2715816"/>
            <a:ext cx="6936325"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2515478" y="2924944"/>
            <a:ext cx="4418721" cy="584775"/>
          </a:xfrm>
          <a:prstGeom prst="rect">
            <a:avLst/>
          </a:prstGeom>
          <a:solidFill>
            <a:schemeClr val="tx2"/>
          </a:solidFill>
          <a:ln>
            <a:solidFill>
              <a:schemeClr val="bg1"/>
            </a:solidFill>
          </a:ln>
        </p:spPr>
        <p:txBody>
          <a:bodyPr wrap="square" rtlCol="0">
            <a:spAutoFit/>
          </a:bodyPr>
          <a:lstStyle/>
          <a:p>
            <a:r>
              <a:rPr lang="en-US" sz="3200" b="1" dirty="0" smtClean="0">
                <a:solidFill>
                  <a:srgbClr val="FF0000"/>
                </a:solidFill>
              </a:rPr>
              <a:t>Sales “Dimension”</a:t>
            </a:r>
            <a:endParaRPr lang="en-US" sz="3200" b="1" dirty="0">
              <a:solidFill>
                <a:srgbClr val="FF0000"/>
              </a:solidFill>
            </a:endParaRPr>
          </a:p>
        </p:txBody>
      </p:sp>
      <p:sp>
        <p:nvSpPr>
          <p:cNvPr id="12" name="TextBox 11"/>
          <p:cNvSpPr txBox="1"/>
          <p:nvPr/>
        </p:nvSpPr>
        <p:spPr>
          <a:xfrm>
            <a:off x="902025" y="3733800"/>
            <a:ext cx="7251375" cy="2062103"/>
          </a:xfrm>
          <a:prstGeom prst="rect">
            <a:avLst/>
          </a:prstGeom>
          <a:solidFill>
            <a:schemeClr val="bg1"/>
          </a:solidFill>
          <a:ln>
            <a:solidFill>
              <a:schemeClr val="tx1"/>
            </a:solidFill>
          </a:ln>
        </p:spPr>
        <p:txBody>
          <a:bodyPr wrap="square" rtlCol="0">
            <a:spAutoFit/>
          </a:bodyPr>
          <a:lstStyle/>
          <a:p>
            <a:r>
              <a:rPr lang="en-US" sz="3200" dirty="0"/>
              <a:t>SELECT ALL  Customers from Geography  = 'Country' WHERE PRODUCT = 'Product' and </a:t>
            </a:r>
            <a:r>
              <a:rPr lang="en-US" sz="3200" dirty="0" err="1"/>
              <a:t>SalesAmount</a:t>
            </a:r>
            <a:r>
              <a:rPr lang="en-US" sz="3200" dirty="0"/>
              <a:t> &gt; '$100USD' </a:t>
            </a:r>
            <a:endParaRPr lang="en-US" sz="3200" b="1" dirty="0">
              <a:solidFill>
                <a:srgbClr val="FF0000"/>
              </a:solidFill>
            </a:endParaRPr>
          </a:p>
        </p:txBody>
      </p:sp>
    </p:spTree>
    <p:extLst>
      <p:ext uri="{BB962C8B-B14F-4D97-AF65-F5344CB8AC3E}">
        <p14:creationId xmlns:p14="http://schemas.microsoft.com/office/powerpoint/2010/main" val="182230842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0-#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0-#ppt_w/2"/>
                                          </p:val>
                                        </p:tav>
                                        <p:tav tm="100000">
                                          <p:val>
                                            <p:strVal val="#ppt_x"/>
                                          </p:val>
                                        </p:tav>
                                      </p:tavLst>
                                    </p:anim>
                                    <p:anim calcmode="lin" valueType="num">
                                      <p:cBhvr additive="base">
                                        <p:cTn id="32"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Sizing for madness!</a:t>
            </a:r>
            <a:endParaRPr lang="en-US" dirty="0"/>
          </a:p>
        </p:txBody>
      </p:sp>
      <p:sp>
        <p:nvSpPr>
          <p:cNvPr id="3" name="Content Placeholder 2"/>
          <p:cNvSpPr>
            <a:spLocks noGrp="1"/>
          </p:cNvSpPr>
          <p:nvPr>
            <p:ph idx="1"/>
          </p:nvPr>
        </p:nvSpPr>
        <p:spPr>
          <a:xfrm>
            <a:off x="467544" y="1066800"/>
            <a:ext cx="8320088" cy="5309146"/>
          </a:xfrm>
        </p:spPr>
        <p:txBody>
          <a:bodyPr/>
          <a:lstStyle/>
          <a:p>
            <a:r>
              <a:rPr lang="en-US" dirty="0" smtClean="0"/>
              <a:t>Storage </a:t>
            </a:r>
            <a:r>
              <a:rPr lang="en-US" dirty="0" smtClean="0"/>
              <a:t>cache 4GB-512 </a:t>
            </a:r>
            <a:r>
              <a:rPr lang="en-US" dirty="0" smtClean="0"/>
              <a:t>GB</a:t>
            </a:r>
          </a:p>
          <a:p>
            <a:r>
              <a:rPr lang="en-US" dirty="0" smtClean="0"/>
              <a:t>200K IOPS sec</a:t>
            </a:r>
          </a:p>
          <a:p>
            <a:r>
              <a:rPr lang="en-US" dirty="0" smtClean="0"/>
              <a:t>Up to 2 </a:t>
            </a:r>
            <a:r>
              <a:rPr lang="en-US" dirty="0" smtClean="0"/>
              <a:t>PB storage</a:t>
            </a:r>
          </a:p>
          <a:p>
            <a:pPr lvl="1"/>
            <a:r>
              <a:rPr lang="en-US" dirty="0" smtClean="0"/>
              <a:t>Remember: growth unlimited</a:t>
            </a:r>
            <a:endParaRPr lang="en-US" dirty="0" smtClean="0"/>
          </a:p>
          <a:p>
            <a:endParaRPr lang="en-US" dirty="0"/>
          </a:p>
          <a:p>
            <a:r>
              <a:rPr lang="en-US" dirty="0" smtClean="0"/>
              <a:t>Server 8 CPU </a:t>
            </a:r>
            <a:r>
              <a:rPr lang="en-US" dirty="0" smtClean="0"/>
              <a:t>with 8 </a:t>
            </a:r>
            <a:r>
              <a:rPr lang="en-US" dirty="0" smtClean="0"/>
              <a:t>cores </a:t>
            </a:r>
          </a:p>
          <a:p>
            <a:pPr marL="0" indent="0">
              <a:buNone/>
            </a:pPr>
            <a:r>
              <a:rPr lang="en-US" dirty="0" smtClean="0"/>
              <a:t>   each</a:t>
            </a:r>
          </a:p>
          <a:p>
            <a:r>
              <a:rPr lang="en-US" dirty="0" smtClean="0"/>
              <a:t>2TB </a:t>
            </a:r>
            <a:r>
              <a:rPr lang="en-US" dirty="0" smtClean="0"/>
              <a:t>memory</a:t>
            </a:r>
          </a:p>
          <a:p>
            <a:endParaRPr lang="en-US" dirty="0"/>
          </a:p>
          <a:p>
            <a:pPr marL="0" indent="0">
              <a:buNone/>
            </a:pPr>
            <a:r>
              <a:rPr lang="en-US" dirty="0" smtClean="0"/>
              <a:t>How can you be confident</a:t>
            </a:r>
          </a:p>
          <a:p>
            <a:pPr marL="0" indent="0">
              <a:buNone/>
            </a:pPr>
            <a:r>
              <a:rPr lang="en-US" dirty="0"/>
              <a:t>t</a:t>
            </a:r>
            <a:r>
              <a:rPr lang="en-US" dirty="0" smtClean="0"/>
              <a:t>his will support</a:t>
            </a:r>
            <a:r>
              <a:rPr lang="ru-RU" dirty="0" smtClean="0"/>
              <a:t> </a:t>
            </a:r>
            <a:r>
              <a:rPr lang="en-US" dirty="0" smtClean="0"/>
              <a:t>t</a:t>
            </a:r>
            <a:r>
              <a:rPr lang="en-US" dirty="0" smtClean="0"/>
              <a:t>he model? </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762000"/>
            <a:ext cx="270510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2590800"/>
            <a:ext cx="38100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4074748"/>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Sizing HW for Data Warehousing</a:t>
            </a:r>
            <a:endParaRPr lang="en-US" dirty="0"/>
          </a:p>
        </p:txBody>
      </p:sp>
      <p:sp>
        <p:nvSpPr>
          <p:cNvPr id="3" name="Content Placeholder 2"/>
          <p:cNvSpPr>
            <a:spLocks noGrp="1"/>
          </p:cNvSpPr>
          <p:nvPr>
            <p:ph idx="1"/>
          </p:nvPr>
        </p:nvSpPr>
        <p:spPr>
          <a:xfrm>
            <a:off x="457200" y="2514600"/>
            <a:ext cx="8320088" cy="1832809"/>
          </a:xfrm>
        </p:spPr>
        <p:txBody>
          <a:bodyPr/>
          <a:lstStyle/>
          <a:p>
            <a:pPr marL="0" indent="0" algn="ctr">
              <a:buNone/>
            </a:pPr>
            <a:r>
              <a:rPr lang="en-US" sz="4800" b="1" dirty="0" smtClean="0"/>
              <a:t>You can’t model the HW until you modeled the data</a:t>
            </a:r>
          </a:p>
          <a:p>
            <a:pPr marL="0" indent="0" algn="ctr">
              <a:buNone/>
            </a:pPr>
            <a:endParaRPr lang="en-US" b="1" dirty="0"/>
          </a:p>
        </p:txBody>
      </p:sp>
    </p:spTree>
    <p:extLst>
      <p:ext uri="{BB962C8B-B14F-4D97-AF65-F5344CB8AC3E}">
        <p14:creationId xmlns:p14="http://schemas.microsoft.com/office/powerpoint/2010/main" val="360296443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Logical Partitioning Strategy</a:t>
            </a:r>
            <a:endParaRPr lang="en-US" dirty="0"/>
          </a:p>
        </p:txBody>
      </p:sp>
      <p:sp>
        <p:nvSpPr>
          <p:cNvPr id="3" name="Text Placeholder 2"/>
          <p:cNvSpPr>
            <a:spLocks noGrp="1"/>
          </p:cNvSpPr>
          <p:nvPr>
            <p:ph type="body" sz="quarter" idx="10"/>
          </p:nvPr>
        </p:nvSpPr>
        <p:spPr>
          <a:xfrm>
            <a:off x="381000" y="1447799"/>
            <a:ext cx="8382000" cy="4733604"/>
          </a:xfrm>
        </p:spPr>
        <p:txBody>
          <a:bodyPr/>
          <a:lstStyle/>
          <a:p>
            <a:r>
              <a:rPr lang="da-DK" dirty="0" smtClean="0"/>
              <a:t>Three different options</a:t>
            </a:r>
          </a:p>
          <a:p>
            <a:pPr lvl="1"/>
            <a:r>
              <a:rPr lang="da-DK" dirty="0" smtClean="0"/>
              <a:t>Functional Partitioning – partition by subject area</a:t>
            </a:r>
          </a:p>
          <a:p>
            <a:pPr lvl="2"/>
            <a:r>
              <a:rPr lang="da-DK" dirty="0"/>
              <a:t>E</a:t>
            </a:r>
            <a:r>
              <a:rPr lang="da-DK" dirty="0" smtClean="0"/>
              <a:t>xample: Seperate Call Detail Records and Customer Invoices</a:t>
            </a:r>
          </a:p>
          <a:p>
            <a:pPr lvl="1"/>
            <a:r>
              <a:rPr lang="da-DK" dirty="0" smtClean="0"/>
              <a:t>Date partitioning – By some time interval.</a:t>
            </a:r>
          </a:p>
          <a:p>
            <a:pPr lvl="2"/>
            <a:r>
              <a:rPr lang="da-DK" dirty="0" smtClean="0"/>
              <a:t>Example: Split by 2010, 2009, 2008 record</a:t>
            </a:r>
          </a:p>
          <a:p>
            <a:pPr lvl="1"/>
            <a:r>
              <a:rPr lang="da-DK" dirty="0" smtClean="0"/>
              <a:t>Key/User partitioning – By some key that is queried together</a:t>
            </a:r>
          </a:p>
          <a:p>
            <a:pPr lvl="2"/>
            <a:r>
              <a:rPr lang="da-DK" dirty="0" smtClean="0"/>
              <a:t>Example: Partitiong by area code or customer</a:t>
            </a:r>
          </a:p>
          <a:p>
            <a:r>
              <a:rPr lang="da-DK" dirty="0" smtClean="0"/>
              <a:t>These are ALSO business requirements</a:t>
            </a:r>
            <a:endParaRPr lang="en-US" dirty="0"/>
          </a:p>
        </p:txBody>
      </p:sp>
    </p:spTree>
    <p:extLst>
      <p:ext uri="{BB962C8B-B14F-4D97-AF65-F5344CB8AC3E}">
        <p14:creationId xmlns:p14="http://schemas.microsoft.com/office/powerpoint/2010/main" val="322966311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Keys to Partitioning</a:t>
            </a:r>
            <a:endParaRPr lang="en-US" dirty="0"/>
          </a:p>
        </p:txBody>
      </p:sp>
      <p:sp>
        <p:nvSpPr>
          <p:cNvPr id="3" name="Text Placeholder 2"/>
          <p:cNvSpPr>
            <a:spLocks noGrp="1"/>
          </p:cNvSpPr>
          <p:nvPr>
            <p:ph type="body" sz="quarter" idx="10"/>
          </p:nvPr>
        </p:nvSpPr>
        <p:spPr>
          <a:xfrm>
            <a:off x="381000" y="1447799"/>
            <a:ext cx="8382000" cy="6574107"/>
          </a:xfrm>
        </p:spPr>
        <p:txBody>
          <a:bodyPr/>
          <a:lstStyle/>
          <a:p>
            <a:r>
              <a:rPr lang="da-DK" dirty="0" smtClean="0"/>
              <a:t>Central challenge</a:t>
            </a:r>
            <a:r>
              <a:rPr lang="da-DK" dirty="0"/>
              <a:t>: Data locality</a:t>
            </a:r>
          </a:p>
          <a:p>
            <a:pPr lvl="1"/>
            <a:r>
              <a:rPr lang="da-DK" dirty="0" smtClean="0"/>
              <a:t>Used together = stored together</a:t>
            </a:r>
          </a:p>
          <a:p>
            <a:pPr lvl="1"/>
            <a:r>
              <a:rPr lang="da-DK" dirty="0" smtClean="0"/>
              <a:t>Network traffic is expensive</a:t>
            </a:r>
          </a:p>
          <a:p>
            <a:r>
              <a:rPr lang="da-DK" dirty="0" smtClean="0"/>
              <a:t>Logical partitioning must map properly to physics</a:t>
            </a:r>
          </a:p>
          <a:p>
            <a:pPr lvl="1"/>
            <a:r>
              <a:rPr lang="da-DK" dirty="0" smtClean="0"/>
              <a:t>Avoid pie in the sky architectures</a:t>
            </a:r>
          </a:p>
          <a:p>
            <a:pPr lvl="1"/>
            <a:r>
              <a:rPr lang="da-DK" dirty="0" smtClean="0"/>
              <a:t>c = 300K km/s no matter what you do</a:t>
            </a:r>
          </a:p>
          <a:p>
            <a:pPr lvl="1"/>
            <a:r>
              <a:rPr lang="da-DK" dirty="0" smtClean="0"/>
              <a:t>Example: </a:t>
            </a:r>
          </a:p>
          <a:p>
            <a:pPr lvl="2"/>
            <a:r>
              <a:rPr lang="da-DK" dirty="0" smtClean="0"/>
              <a:t>Latency of I/O operation: 1-5ms (best case)</a:t>
            </a:r>
            <a:endParaRPr lang="da-DK" dirty="0"/>
          </a:p>
          <a:p>
            <a:pPr lvl="2"/>
            <a:r>
              <a:rPr lang="da-DK" dirty="0" smtClean="0"/>
              <a:t>Latency of network link: 1ms</a:t>
            </a:r>
          </a:p>
          <a:p>
            <a:pPr lvl="2"/>
            <a:r>
              <a:rPr lang="da-DK" dirty="0" smtClean="0"/>
              <a:t>Latency of memory access: 300ns</a:t>
            </a:r>
          </a:p>
          <a:p>
            <a:pPr lvl="1"/>
            <a:endParaRPr lang="da-DK" dirty="0" smtClean="0"/>
          </a:p>
          <a:p>
            <a:endParaRPr lang="da-DK" dirty="0"/>
          </a:p>
          <a:p>
            <a:endParaRPr lang="en-US" dirty="0"/>
          </a:p>
        </p:txBody>
      </p:sp>
    </p:spTree>
    <p:extLst>
      <p:ext uri="{BB962C8B-B14F-4D97-AF65-F5344CB8AC3E}">
        <p14:creationId xmlns:p14="http://schemas.microsoft.com/office/powerpoint/2010/main" val="2111380062"/>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a:t>Partitioning Functionality in SQL</a:t>
            </a:r>
            <a:endParaRPr lang="en-US" dirty="0"/>
          </a:p>
        </p:txBody>
      </p:sp>
      <p:sp>
        <p:nvSpPr>
          <p:cNvPr id="3" name="Text Placeholder 2"/>
          <p:cNvSpPr>
            <a:spLocks noGrp="1"/>
          </p:cNvSpPr>
          <p:nvPr>
            <p:ph type="body" idx="1"/>
          </p:nvPr>
        </p:nvSpPr>
        <p:spPr>
          <a:xfrm>
            <a:off x="381000" y="1794049"/>
            <a:ext cx="4114800" cy="346249"/>
          </a:xfrm>
        </p:spPr>
        <p:txBody>
          <a:bodyPr/>
          <a:lstStyle/>
          <a:p>
            <a:r>
              <a:rPr lang="da-DK" dirty="0" smtClean="0"/>
              <a:t>Local Partitioned View</a:t>
            </a:r>
            <a:endParaRPr lang="en-US" dirty="0"/>
          </a:p>
        </p:txBody>
      </p:sp>
      <p:sp>
        <p:nvSpPr>
          <p:cNvPr id="4" name="Content Placeholder 3"/>
          <p:cNvSpPr>
            <a:spLocks noGrp="1"/>
          </p:cNvSpPr>
          <p:nvPr>
            <p:ph sz="half" idx="2"/>
          </p:nvPr>
        </p:nvSpPr>
        <p:spPr>
          <a:xfrm>
            <a:off x="380998" y="2272656"/>
            <a:ext cx="8151441" cy="4925964"/>
          </a:xfrm>
        </p:spPr>
        <p:txBody>
          <a:bodyPr/>
          <a:lstStyle/>
          <a:p>
            <a:r>
              <a:rPr lang="da-DK" dirty="0" smtClean="0"/>
              <a:t>Pro:</a:t>
            </a:r>
          </a:p>
          <a:p>
            <a:pPr lvl="1"/>
            <a:r>
              <a:rPr lang="da-DK" dirty="0" smtClean="0"/>
              <a:t>Online ”switching”</a:t>
            </a:r>
          </a:p>
          <a:p>
            <a:pPr lvl="1"/>
            <a:r>
              <a:rPr lang="da-DK" dirty="0" smtClean="0"/>
              <a:t>”Online” Index Rebuild</a:t>
            </a:r>
          </a:p>
          <a:p>
            <a:pPr lvl="1"/>
            <a:r>
              <a:rPr lang="da-DK" dirty="0" smtClean="0"/>
              <a:t>Statistics Smaller</a:t>
            </a:r>
          </a:p>
          <a:p>
            <a:r>
              <a:rPr lang="da-DK" dirty="0" smtClean="0"/>
              <a:t>Con:</a:t>
            </a:r>
          </a:p>
          <a:p>
            <a:pPr lvl="1"/>
            <a:r>
              <a:rPr lang="da-DK" dirty="0" smtClean="0"/>
              <a:t>Have to manage views </a:t>
            </a:r>
          </a:p>
          <a:p>
            <a:pPr lvl="1"/>
            <a:r>
              <a:rPr lang="da-DK" dirty="0" smtClean="0"/>
              <a:t>Have to manage </a:t>
            </a:r>
            <a:r>
              <a:rPr lang="da-DK" dirty="0" smtClean="0"/>
              <a:t>constraints</a:t>
            </a:r>
            <a:endParaRPr lang="da-DK" dirty="0" smtClean="0"/>
          </a:p>
          <a:p>
            <a:pPr lvl="1"/>
            <a:r>
              <a:rPr lang="da-DK" dirty="0" smtClean="0"/>
              <a:t>Limited number of </a:t>
            </a:r>
            <a:r>
              <a:rPr lang="da-DK" dirty="0" smtClean="0"/>
              <a:t>partitions (255)</a:t>
            </a:r>
            <a:endParaRPr lang="da-DK" dirty="0" smtClean="0"/>
          </a:p>
          <a:p>
            <a:pPr lvl="1"/>
            <a:endParaRPr lang="da-DK" dirty="0"/>
          </a:p>
          <a:p>
            <a:pPr marL="0" indent="0">
              <a:buNone/>
            </a:pPr>
            <a:r>
              <a:rPr lang="en-US" sz="2800" b="1" dirty="0" smtClean="0"/>
              <a:t>Mix: Partitioned View and Partitioning</a:t>
            </a:r>
            <a:endParaRPr lang="en-US" sz="2800" b="1" dirty="0"/>
          </a:p>
          <a:p>
            <a:pPr marL="0" indent="0">
              <a:buNone/>
            </a:pPr>
            <a:endParaRPr lang="da-DK" dirty="0" smtClean="0"/>
          </a:p>
          <a:p>
            <a:pPr>
              <a:buFont typeface="Arial" pitchFamily="34" charset="0"/>
              <a:buChar char="•"/>
            </a:pPr>
            <a:endParaRPr lang="en-US" dirty="0"/>
          </a:p>
        </p:txBody>
      </p:sp>
      <p:sp>
        <p:nvSpPr>
          <p:cNvPr id="5" name="Text Placeholder 4"/>
          <p:cNvSpPr>
            <a:spLocks noGrp="1"/>
          </p:cNvSpPr>
          <p:nvPr>
            <p:ph type="body" sz="quarter" idx="3"/>
          </p:nvPr>
        </p:nvSpPr>
        <p:spPr>
          <a:xfrm>
            <a:off x="4645981" y="1794049"/>
            <a:ext cx="4117019" cy="346249"/>
          </a:xfrm>
        </p:spPr>
        <p:txBody>
          <a:bodyPr/>
          <a:lstStyle/>
          <a:p>
            <a:r>
              <a:rPr lang="da-DK" dirty="0" smtClean="0"/>
              <a:t>Table Partitioning</a:t>
            </a:r>
            <a:endParaRPr lang="en-US" dirty="0"/>
          </a:p>
        </p:txBody>
      </p:sp>
      <p:sp>
        <p:nvSpPr>
          <p:cNvPr id="6" name="Content Placeholder 5"/>
          <p:cNvSpPr>
            <a:spLocks noGrp="1"/>
          </p:cNvSpPr>
          <p:nvPr>
            <p:ph sz="quarter" idx="4"/>
          </p:nvPr>
        </p:nvSpPr>
        <p:spPr>
          <a:xfrm>
            <a:off x="4645026" y="2272656"/>
            <a:ext cx="4117974" cy="3965701"/>
          </a:xfrm>
        </p:spPr>
        <p:txBody>
          <a:bodyPr/>
          <a:lstStyle/>
          <a:p>
            <a:r>
              <a:rPr lang="da-DK" dirty="0" smtClean="0"/>
              <a:t>Pro:</a:t>
            </a:r>
          </a:p>
          <a:p>
            <a:pPr lvl="1"/>
            <a:r>
              <a:rPr lang="da-DK" dirty="0" smtClean="0"/>
              <a:t>Less objects in database</a:t>
            </a:r>
          </a:p>
          <a:p>
            <a:pPr lvl="1"/>
            <a:r>
              <a:rPr lang="da-DK" dirty="0" smtClean="0"/>
              <a:t>More partitions (</a:t>
            </a:r>
            <a:r>
              <a:rPr lang="da-DK" dirty="0" smtClean="0"/>
              <a:t>1000 or 15K)</a:t>
            </a:r>
            <a:endParaRPr lang="da-DK" dirty="0" smtClean="0"/>
          </a:p>
          <a:p>
            <a:r>
              <a:rPr lang="da-DK" dirty="0" smtClean="0"/>
              <a:t>Con:</a:t>
            </a:r>
          </a:p>
          <a:p>
            <a:pPr lvl="1"/>
            <a:r>
              <a:rPr lang="da-DK" dirty="0" smtClean="0"/>
              <a:t>No online switch (SCH-M locks)</a:t>
            </a:r>
          </a:p>
          <a:p>
            <a:pPr lvl="1"/>
            <a:r>
              <a:rPr lang="da-DK" dirty="0" smtClean="0"/>
              <a:t>Index rebuild only online on full table</a:t>
            </a:r>
          </a:p>
          <a:p>
            <a:pPr lvl="1"/>
            <a:r>
              <a:rPr lang="da-DK" dirty="0" smtClean="0"/>
              <a:t>Statistics only per table (Though filtered stats help)</a:t>
            </a:r>
          </a:p>
          <a:p>
            <a:pPr lvl="1"/>
            <a:endParaRPr lang="en-US" dirty="0"/>
          </a:p>
        </p:txBody>
      </p:sp>
    </p:spTree>
    <p:extLst>
      <p:ext uri="{BB962C8B-B14F-4D97-AF65-F5344CB8AC3E}">
        <p14:creationId xmlns:p14="http://schemas.microsoft.com/office/powerpoint/2010/main" val="2496279833"/>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 On Date</a:t>
            </a:r>
            <a:endParaRPr lang="en-US" dirty="0"/>
          </a:p>
        </p:txBody>
      </p:sp>
      <p:sp>
        <p:nvSpPr>
          <p:cNvPr id="3" name="Text Placeholder 2"/>
          <p:cNvSpPr>
            <a:spLocks noGrp="1"/>
          </p:cNvSpPr>
          <p:nvPr>
            <p:ph type="body" sz="quarter" idx="10"/>
          </p:nvPr>
        </p:nvSpPr>
        <p:spPr>
          <a:xfrm>
            <a:off x="381000" y="1447799"/>
            <a:ext cx="8382000" cy="2903872"/>
          </a:xfrm>
        </p:spPr>
        <p:txBody>
          <a:bodyPr/>
          <a:lstStyle/>
          <a:p>
            <a:r>
              <a:rPr lang="en-US" dirty="0" smtClean="0"/>
              <a:t>Partitioned </a:t>
            </a:r>
            <a:r>
              <a:rPr lang="en-US" dirty="0"/>
              <a:t>fact </a:t>
            </a:r>
            <a:r>
              <a:rPr lang="en-US" dirty="0" smtClean="0"/>
              <a:t>table based on date</a:t>
            </a:r>
          </a:p>
          <a:p>
            <a:pPr marL="0" indent="0">
              <a:buNone/>
            </a:pPr>
            <a:r>
              <a:rPr lang="en-US" dirty="0" smtClean="0"/>
              <a:t>    Sliding window scenario</a:t>
            </a:r>
          </a:p>
          <a:p>
            <a:endParaRPr lang="en-US" dirty="0"/>
          </a:p>
          <a:p>
            <a:pPr marL="0" indent="0">
              <a:buNone/>
            </a:pPr>
            <a:endParaRPr lang="en-US" dirty="0"/>
          </a:p>
          <a:p>
            <a:pPr marL="0" indent="0">
              <a:buNone/>
            </a:pPr>
            <a:endParaRPr lang="en-US" dirty="0"/>
          </a:p>
          <a:p>
            <a:endParaRPr lang="en-US" dirty="0"/>
          </a:p>
        </p:txBody>
      </p:sp>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7" y="2478044"/>
            <a:ext cx="5400600"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Object 4"/>
          <p:cNvGraphicFramePr>
            <a:graphicFrameLocks noChangeAspect="1"/>
          </p:cNvGraphicFramePr>
          <p:nvPr>
            <p:extLst>
              <p:ext uri="{D42A27DB-BD31-4B8C-83A1-F6EECF244321}">
                <p14:modId xmlns:p14="http://schemas.microsoft.com/office/powerpoint/2010/main" val="1730569957"/>
              </p:ext>
            </p:extLst>
          </p:nvPr>
        </p:nvGraphicFramePr>
        <p:xfrm>
          <a:off x="6632335" y="3538401"/>
          <a:ext cx="950913" cy="906711"/>
        </p:xfrm>
        <a:graphic>
          <a:graphicData uri="http://schemas.openxmlformats.org/presentationml/2006/ole">
            <mc:AlternateContent xmlns:mc="http://schemas.openxmlformats.org/markup-compatibility/2006">
              <mc:Choice xmlns:v="urn:schemas-microsoft-com:vml" Requires="v">
                <p:oleObj spid="_x0000_s1083" name="Visio" r:id="rId5" imgW="950136" imgH="950119" progId="Visio.Drawing.11">
                  <p:link updateAutomatic="1"/>
                </p:oleObj>
              </mc:Choice>
              <mc:Fallback>
                <p:oleObj name="Visio" r:id="rId5" imgW="950136" imgH="950119" progId="Visio.Drawing.11">
                  <p:link updateAutomatic="1"/>
                  <p:pic>
                    <p:nvPicPr>
                      <p:cNvPr id="0" name=""/>
                      <p:cNvPicPr/>
                      <p:nvPr/>
                    </p:nvPicPr>
                    <p:blipFill>
                      <a:blip r:embed="rId6"/>
                      <a:stretch>
                        <a:fillRect/>
                      </a:stretch>
                    </p:blipFill>
                    <p:spPr>
                      <a:xfrm>
                        <a:off x="6632335" y="3538401"/>
                        <a:ext cx="950913" cy="906711"/>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318599760"/>
              </p:ext>
            </p:extLst>
          </p:nvPr>
        </p:nvGraphicFramePr>
        <p:xfrm>
          <a:off x="884784" y="4185084"/>
          <a:ext cx="950913" cy="950913"/>
        </p:xfrm>
        <a:graphic>
          <a:graphicData uri="http://schemas.openxmlformats.org/presentationml/2006/ole">
            <mc:AlternateContent xmlns:mc="http://schemas.openxmlformats.org/markup-compatibility/2006">
              <mc:Choice xmlns:v="urn:schemas-microsoft-com:vml" Requires="v">
                <p:oleObj spid="_x0000_s1084" name="Visio" r:id="rId7" imgW="950136" imgH="950119" progId="Visio.Drawing.11">
                  <p:link updateAutomatic="1"/>
                </p:oleObj>
              </mc:Choice>
              <mc:Fallback>
                <p:oleObj name="Visio" r:id="rId7" imgW="950136" imgH="950119" progId="Visio.Drawing.11">
                  <p:link updateAutomatic="1"/>
                  <p:pic>
                    <p:nvPicPr>
                      <p:cNvPr id="0" name=""/>
                      <p:cNvPicPr/>
                      <p:nvPr/>
                    </p:nvPicPr>
                    <p:blipFill>
                      <a:blip r:embed="rId8"/>
                      <a:stretch>
                        <a:fillRect/>
                      </a:stretch>
                    </p:blipFill>
                    <p:spPr>
                      <a:xfrm>
                        <a:off x="884784" y="4185084"/>
                        <a:ext cx="950913" cy="950913"/>
                      </a:xfrm>
                      <a:prstGeom prst="rect">
                        <a:avLst/>
                      </a:prstGeom>
                    </p:spPr>
                  </p:pic>
                </p:oleObj>
              </mc:Fallback>
            </mc:AlternateContent>
          </a:graphicData>
        </a:graphic>
      </p:graphicFrame>
      <p:sp>
        <p:nvSpPr>
          <p:cNvPr id="10" name="Up Arrow 9"/>
          <p:cNvSpPr/>
          <p:nvPr/>
        </p:nvSpPr>
        <p:spPr bwMode="auto">
          <a:xfrm rot="13370920">
            <a:off x="1885063" y="3847011"/>
            <a:ext cx="288032" cy="1105278"/>
          </a:xfrm>
          <a:prstGeom prst="up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gradFill>
                <a:gsLst>
                  <a:gs pos="0">
                    <a:srgbClr val="FFFFFF"/>
                  </a:gs>
                  <a:gs pos="100000">
                    <a:srgbClr val="FFFFFF"/>
                  </a:gs>
                </a:gsLst>
                <a:lin ang="5400000" scaled="0"/>
              </a:gradFill>
            </a:endParaRPr>
          </a:p>
        </p:txBody>
      </p:sp>
      <p:sp>
        <p:nvSpPr>
          <p:cNvPr id="11" name="Up Arrow 10"/>
          <p:cNvSpPr/>
          <p:nvPr/>
        </p:nvSpPr>
        <p:spPr bwMode="auto">
          <a:xfrm>
            <a:off x="7041538" y="3924351"/>
            <a:ext cx="484632" cy="978408"/>
          </a:xfrm>
          <a:prstGeom prst="up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gradFill>
                <a:gsLst>
                  <a:gs pos="0">
                    <a:srgbClr val="FFFFFF"/>
                  </a:gs>
                  <a:gs pos="100000">
                    <a:srgbClr val="FFFFFF"/>
                  </a:gs>
                </a:gsLst>
                <a:lin ang="5400000" scaled="0"/>
              </a:gradFill>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3845149394"/>
              </p:ext>
            </p:extLst>
          </p:nvPr>
        </p:nvGraphicFramePr>
        <p:xfrm>
          <a:off x="6760840" y="5029200"/>
          <a:ext cx="950913" cy="950913"/>
        </p:xfrm>
        <a:graphic>
          <a:graphicData uri="http://schemas.openxmlformats.org/presentationml/2006/ole">
            <mc:AlternateContent xmlns:mc="http://schemas.openxmlformats.org/markup-compatibility/2006">
              <mc:Choice xmlns:v="urn:schemas-microsoft-com:vml" Requires="v">
                <p:oleObj spid="_x0000_s1085" name="Visio" r:id="rId7" imgW="950136" imgH="950119" progId="Visio.Drawing.11">
                  <p:link updateAutomatic="1"/>
                </p:oleObj>
              </mc:Choice>
              <mc:Fallback>
                <p:oleObj name="Visio" r:id="rId7" imgW="950136" imgH="950119" progId="Visio.Drawing.11">
                  <p:link updateAutomatic="1"/>
                  <p:pic>
                    <p:nvPicPr>
                      <p:cNvPr id="0" name=""/>
                      <p:cNvPicPr/>
                      <p:nvPr/>
                    </p:nvPicPr>
                    <p:blipFill>
                      <a:blip r:embed="rId9"/>
                      <a:stretch>
                        <a:fillRect/>
                      </a:stretch>
                    </p:blipFill>
                    <p:spPr>
                      <a:xfrm>
                        <a:off x="6760840" y="5029200"/>
                        <a:ext cx="950913" cy="950913"/>
                      </a:xfrm>
                      <a:prstGeom prst="rect">
                        <a:avLst/>
                      </a:prstGeom>
                    </p:spPr>
                  </p:pic>
                </p:oleObj>
              </mc:Fallback>
            </mc:AlternateContent>
          </a:graphicData>
        </a:graphic>
      </p:graphicFrame>
    </p:spTree>
    <p:extLst>
      <p:ext uri="{BB962C8B-B14F-4D97-AF65-F5344CB8AC3E}">
        <p14:creationId xmlns:p14="http://schemas.microsoft.com/office/powerpoint/2010/main" val="31642782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31"/>
                                        </p:tgtEl>
                                        <p:attrNameLst>
                                          <p:attrName>style.visibility</p:attrName>
                                        </p:attrNameLst>
                                      </p:cBhvr>
                                      <p:to>
                                        <p:strVal val="visible"/>
                                      </p:to>
                                    </p:set>
                                    <p:anim calcmode="lin" valueType="num">
                                      <p:cBhvr>
                                        <p:cTn id="7" dur="500" fill="hold"/>
                                        <p:tgtEl>
                                          <p:spTgt spid="1031"/>
                                        </p:tgtEl>
                                        <p:attrNameLst>
                                          <p:attrName>ppt_w</p:attrName>
                                        </p:attrNameLst>
                                      </p:cBhvr>
                                      <p:tavLst>
                                        <p:tav tm="0">
                                          <p:val>
                                            <p:fltVal val="0"/>
                                          </p:val>
                                        </p:tav>
                                        <p:tav tm="100000">
                                          <p:val>
                                            <p:strVal val="#ppt_w"/>
                                          </p:val>
                                        </p:tav>
                                      </p:tavLst>
                                    </p:anim>
                                    <p:anim calcmode="lin" valueType="num">
                                      <p:cBhvr>
                                        <p:cTn id="8" dur="500" fill="hold"/>
                                        <p:tgtEl>
                                          <p:spTgt spid="1031"/>
                                        </p:tgtEl>
                                        <p:attrNameLst>
                                          <p:attrName>ppt_h</p:attrName>
                                        </p:attrNameLst>
                                      </p:cBhvr>
                                      <p:tavLst>
                                        <p:tav tm="0">
                                          <p:val>
                                            <p:fltVal val="0"/>
                                          </p:val>
                                        </p:tav>
                                        <p:tav tm="100000">
                                          <p:val>
                                            <p:strVal val="#ppt_h"/>
                                          </p:val>
                                        </p:tav>
                                      </p:tavLst>
                                    </p:anim>
                                    <p:animEffect transition="in" filter="fade">
                                      <p:cBhvr>
                                        <p:cTn id="9" dur="500"/>
                                        <p:tgtEl>
                                          <p:spTgt spid="1031"/>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1000"/>
                                        <p:tgtEl>
                                          <p:spTgt spid="11"/>
                                        </p:tgtEl>
                                      </p:cBhvr>
                                    </p:animEffect>
                                    <p:anim calcmode="lin" valueType="num">
                                      <p:cBhvr>
                                        <p:cTn id="33" dur="1000" fill="hold"/>
                                        <p:tgtEl>
                                          <p:spTgt spid="11"/>
                                        </p:tgtEl>
                                        <p:attrNameLst>
                                          <p:attrName>ppt_x</p:attrName>
                                        </p:attrNameLst>
                                      </p:cBhvr>
                                      <p:tavLst>
                                        <p:tav tm="0">
                                          <p:val>
                                            <p:strVal val="#ppt_x"/>
                                          </p:val>
                                        </p:tav>
                                        <p:tav tm="100000">
                                          <p:val>
                                            <p:strVal val="#ppt_x"/>
                                          </p:val>
                                        </p:tav>
                                      </p:tavLst>
                                    </p:anim>
                                    <p:anim calcmode="lin" valueType="num">
                                      <p:cBhvr>
                                        <p:cTn id="3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1000"/>
                                        <p:tgtEl>
                                          <p:spTgt spid="6"/>
                                        </p:tgtEl>
                                      </p:cBhvr>
                                    </p:animEffect>
                                    <p:anim calcmode="lin" valueType="num">
                                      <p:cBhvr>
                                        <p:cTn id="45" dur="1000" fill="hold"/>
                                        <p:tgtEl>
                                          <p:spTgt spid="6"/>
                                        </p:tgtEl>
                                        <p:attrNameLst>
                                          <p:attrName>ppt_x</p:attrName>
                                        </p:attrNameLst>
                                      </p:cBhvr>
                                      <p:tavLst>
                                        <p:tav tm="0">
                                          <p:val>
                                            <p:strVal val="#ppt_x"/>
                                          </p:val>
                                        </p:tav>
                                        <p:tav tm="100000">
                                          <p:val>
                                            <p:strVal val="#ppt_x"/>
                                          </p:val>
                                        </p:tav>
                                      </p:tavLst>
                                    </p:anim>
                                    <p:anim calcmode="lin" valueType="num">
                                      <p:cBhvr>
                                        <p:cTn id="4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example: Telco scenario</a:t>
            </a:r>
            <a:endParaRPr lang="en-US" dirty="0"/>
          </a:p>
        </p:txBody>
      </p:sp>
      <p:sp>
        <p:nvSpPr>
          <p:cNvPr id="3" name="Text Placeholder 2"/>
          <p:cNvSpPr>
            <a:spLocks noGrp="1"/>
          </p:cNvSpPr>
          <p:nvPr>
            <p:ph type="body" sz="quarter" idx="10"/>
          </p:nvPr>
        </p:nvSpPr>
        <p:spPr>
          <a:xfrm>
            <a:off x="304800" y="1447800"/>
            <a:ext cx="8382000" cy="4081117"/>
          </a:xfrm>
        </p:spPr>
        <p:txBody>
          <a:bodyPr/>
          <a:lstStyle/>
          <a:p>
            <a:r>
              <a:rPr lang="en-US" dirty="0" smtClean="0"/>
              <a:t>Telecom companies with requirements </a:t>
            </a:r>
          </a:p>
          <a:p>
            <a:pPr lvl="1"/>
            <a:r>
              <a:rPr lang="en-US" dirty="0" smtClean="0"/>
              <a:t>Loading up to 1 TB data a day</a:t>
            </a:r>
          </a:p>
          <a:p>
            <a:pPr lvl="2"/>
            <a:r>
              <a:rPr lang="en-US" dirty="0" smtClean="0"/>
              <a:t>Need to load data in </a:t>
            </a:r>
            <a:r>
              <a:rPr lang="en-US" b="1" dirty="0" smtClean="0">
                <a:solidFill>
                  <a:srgbClr val="FF0000"/>
                </a:solidFill>
              </a:rPr>
              <a:t>parallel streams</a:t>
            </a:r>
            <a:r>
              <a:rPr lang="en-US" dirty="0" smtClean="0">
                <a:solidFill>
                  <a:srgbClr val="FF0000"/>
                </a:solidFill>
              </a:rPr>
              <a:t> </a:t>
            </a:r>
            <a:r>
              <a:rPr lang="en-US" dirty="0" smtClean="0"/>
              <a:t>due to the limited loading window or due to the data availability requirements</a:t>
            </a:r>
          </a:p>
          <a:p>
            <a:pPr lvl="2"/>
            <a:r>
              <a:rPr lang="en-US" dirty="0" smtClean="0"/>
              <a:t>Refresh data in analytical systems 4 times a day </a:t>
            </a:r>
          </a:p>
          <a:p>
            <a:pPr lvl="1"/>
            <a:r>
              <a:rPr lang="en-US" b="1" dirty="0" smtClean="0">
                <a:solidFill>
                  <a:srgbClr val="FF0000"/>
                </a:solidFill>
              </a:rPr>
              <a:t>Long history </a:t>
            </a:r>
            <a:r>
              <a:rPr lang="en-US" dirty="0" smtClean="0"/>
              <a:t>should be on-line (3-5 years). Typically legal restrictions</a:t>
            </a:r>
          </a:p>
          <a:p>
            <a:pPr lvl="1"/>
            <a:r>
              <a:rPr lang="en-US" dirty="0" smtClean="0"/>
              <a:t> Most of the data consumed by analytical and reporting tools 	</a:t>
            </a:r>
          </a:p>
          <a:p>
            <a:pPr lvl="2"/>
            <a:r>
              <a:rPr lang="en-US" dirty="0" smtClean="0"/>
              <a:t>Big and long running SELECTs</a:t>
            </a:r>
          </a:p>
          <a:p>
            <a:pPr lvl="1"/>
            <a:r>
              <a:rPr lang="en-US" dirty="0" smtClean="0"/>
              <a:t>Some ad-hoc query against current period of time</a:t>
            </a:r>
          </a:p>
          <a:p>
            <a:pPr lvl="2"/>
            <a:r>
              <a:rPr lang="en-US" dirty="0" smtClean="0"/>
              <a:t>Fraud detection queries</a:t>
            </a:r>
            <a:endParaRPr lang="en-US" dirty="0"/>
          </a:p>
        </p:txBody>
      </p:sp>
    </p:spTree>
    <p:extLst>
      <p:ext uri="{BB962C8B-B14F-4D97-AF65-F5344CB8AC3E}">
        <p14:creationId xmlns:p14="http://schemas.microsoft.com/office/powerpoint/2010/main" val="40212301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Decisions That Matter</a:t>
            </a:r>
            <a:endParaRPr lang="en-US" dirty="0"/>
          </a:p>
        </p:txBody>
      </p:sp>
      <p:sp>
        <p:nvSpPr>
          <p:cNvPr id="3" name="Content Placeholder 2"/>
          <p:cNvSpPr>
            <a:spLocks noGrp="1"/>
          </p:cNvSpPr>
          <p:nvPr>
            <p:ph idx="1"/>
          </p:nvPr>
        </p:nvSpPr>
        <p:spPr>
          <a:xfrm>
            <a:off x="467544" y="1066800"/>
            <a:ext cx="8320088" cy="5147563"/>
          </a:xfrm>
        </p:spPr>
        <p:txBody>
          <a:bodyPr/>
          <a:lstStyle/>
          <a:p>
            <a:r>
              <a:rPr lang="da-DK" sz="2400" dirty="0" smtClean="0"/>
              <a:t>Depending on which author you read, different names are thrown around for the ”same” thing</a:t>
            </a:r>
          </a:p>
          <a:p>
            <a:pPr lvl="1"/>
            <a:r>
              <a:rPr lang="da-DK" sz="1800" dirty="0" smtClean="0"/>
              <a:t>Staging/ODS/Archive</a:t>
            </a:r>
          </a:p>
          <a:p>
            <a:pPr lvl="1"/>
            <a:r>
              <a:rPr lang="da-DK" sz="1800" dirty="0" smtClean="0"/>
              <a:t>EDW/DW/Hub</a:t>
            </a:r>
          </a:p>
          <a:p>
            <a:pPr lvl="1"/>
            <a:r>
              <a:rPr lang="da-DK" sz="1800" dirty="0" smtClean="0"/>
              <a:t>Data Mart, Exploration Mart, Report Layer</a:t>
            </a:r>
          </a:p>
          <a:p>
            <a:pPr lvl="1"/>
            <a:r>
              <a:rPr lang="da-DK" sz="1800" dirty="0" smtClean="0"/>
              <a:t>Etc... ad nauseum</a:t>
            </a:r>
          </a:p>
          <a:p>
            <a:r>
              <a:rPr lang="da-DK" sz="2400" dirty="0" smtClean="0"/>
              <a:t>Let’s cut to the chase and cut out the theoretical bollox. </a:t>
            </a:r>
          </a:p>
          <a:p>
            <a:r>
              <a:rPr lang="da-DK" sz="2400" dirty="0" smtClean="0"/>
              <a:t>We will have two major types of objects in our diagrams</a:t>
            </a:r>
          </a:p>
          <a:p>
            <a:pPr lvl="1"/>
            <a:r>
              <a:rPr lang="da-DK" sz="1800" dirty="0" smtClean="0"/>
              <a:t>Storage – Where data is PHYSICALLY stored (it is on disk!)</a:t>
            </a:r>
          </a:p>
          <a:p>
            <a:pPr lvl="1"/>
            <a:r>
              <a:rPr lang="da-DK" sz="1800" dirty="0" smtClean="0"/>
              <a:t>Transformations – where data is moved from one storage area to another</a:t>
            </a:r>
          </a:p>
          <a:p>
            <a:r>
              <a:rPr lang="da-DK" sz="2400" dirty="0" smtClean="0"/>
              <a:t>A storage object has a ”model” of the data</a:t>
            </a:r>
          </a:p>
          <a:p>
            <a:pPr lvl="1"/>
            <a:endParaRPr lang="da-DK" sz="1800" dirty="0" smtClean="0"/>
          </a:p>
          <a:p>
            <a:endParaRPr lang="da-DK" sz="2400" dirty="0" smtClean="0"/>
          </a:p>
        </p:txBody>
      </p:sp>
    </p:spTree>
    <p:extLst>
      <p:ext uri="{BB962C8B-B14F-4D97-AF65-F5344CB8AC3E}">
        <p14:creationId xmlns:p14="http://schemas.microsoft.com/office/powerpoint/2010/main" val="2493398943"/>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movement </a:t>
            </a:r>
            <a:endParaRPr lang="en-US" dirty="0"/>
          </a:p>
        </p:txBody>
      </p:sp>
      <p:sp>
        <p:nvSpPr>
          <p:cNvPr id="3" name="Text Placeholder 2"/>
          <p:cNvSpPr>
            <a:spLocks noGrp="1"/>
          </p:cNvSpPr>
          <p:nvPr>
            <p:ph type="body" sz="quarter" idx="10"/>
          </p:nvPr>
        </p:nvSpPr>
        <p:spPr/>
        <p:txBody>
          <a:bodyPr/>
          <a:lstStyle/>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381000" y="1447800"/>
            <a:ext cx="8654480" cy="4659762"/>
          </a:xfrm>
          <a:prstGeom prst="rect">
            <a:avLst/>
          </a:prstGeom>
          <a:noFill/>
          <a:ln>
            <a:noFill/>
          </a:ln>
        </p:spPr>
      </p:pic>
      <p:sp>
        <p:nvSpPr>
          <p:cNvPr id="5" name="Double Brace 4"/>
          <p:cNvSpPr/>
          <p:nvPr/>
        </p:nvSpPr>
        <p:spPr>
          <a:xfrm>
            <a:off x="2627784" y="1700808"/>
            <a:ext cx="4608512" cy="4608512"/>
          </a:xfrm>
          <a:prstGeom prst="bracePair">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6338258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498598"/>
          </a:xfrm>
        </p:spPr>
        <p:txBody>
          <a:bodyPr/>
          <a:lstStyle/>
          <a:p>
            <a:r>
              <a:rPr lang="da-DK" sz="3600" dirty="0" smtClean="0"/>
              <a:t>Designing multi level partitioning</a:t>
            </a:r>
            <a:endParaRPr lang="en-US" sz="3600" dirty="0"/>
          </a:p>
        </p:txBody>
      </p:sp>
      <p:sp>
        <p:nvSpPr>
          <p:cNvPr id="5" name="Rectangle 4"/>
          <p:cNvSpPr/>
          <p:nvPr/>
        </p:nvSpPr>
        <p:spPr bwMode="auto">
          <a:xfrm>
            <a:off x="2915816" y="2492896"/>
            <a:ext cx="2664296"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150</a:t>
            </a:r>
            <a:endParaRPr lang="en-US" sz="2000" dirty="0" smtClean="0">
              <a:solidFill>
                <a:schemeClr val="bg1"/>
              </a:solidFill>
            </a:endParaRPr>
          </a:p>
        </p:txBody>
      </p:sp>
      <p:sp>
        <p:nvSpPr>
          <p:cNvPr id="6" name="Rectangle 5"/>
          <p:cNvSpPr/>
          <p:nvPr/>
        </p:nvSpPr>
        <p:spPr bwMode="auto">
          <a:xfrm>
            <a:off x="2915816" y="3068960"/>
            <a:ext cx="2664296"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151</a:t>
            </a:r>
            <a:endParaRPr lang="en-US" sz="2000" dirty="0" smtClean="0">
              <a:solidFill>
                <a:schemeClr val="bg1"/>
              </a:solidFill>
            </a:endParaRPr>
          </a:p>
        </p:txBody>
      </p:sp>
      <p:sp>
        <p:nvSpPr>
          <p:cNvPr id="7" name="Rectangle 6"/>
          <p:cNvSpPr/>
          <p:nvPr/>
        </p:nvSpPr>
        <p:spPr bwMode="auto">
          <a:xfrm>
            <a:off x="2905269" y="3645024"/>
            <a:ext cx="2664296"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152</a:t>
            </a:r>
            <a:endParaRPr lang="en-US" sz="2000" dirty="0" smtClean="0">
              <a:solidFill>
                <a:schemeClr val="bg1"/>
              </a:solidFill>
            </a:endParaRPr>
          </a:p>
        </p:txBody>
      </p:sp>
      <p:sp>
        <p:nvSpPr>
          <p:cNvPr id="8" name="Rectangle 7"/>
          <p:cNvSpPr/>
          <p:nvPr/>
        </p:nvSpPr>
        <p:spPr bwMode="auto">
          <a:xfrm>
            <a:off x="2905269" y="4221088"/>
            <a:ext cx="2664296"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153</a:t>
            </a:r>
            <a:endParaRPr lang="en-US" sz="2000" dirty="0" smtClean="0">
              <a:solidFill>
                <a:schemeClr val="bg1"/>
              </a:solidFill>
            </a:endParaRPr>
          </a:p>
        </p:txBody>
      </p:sp>
      <p:sp>
        <p:nvSpPr>
          <p:cNvPr id="11" name="Rectangle 10"/>
          <p:cNvSpPr/>
          <p:nvPr/>
        </p:nvSpPr>
        <p:spPr bwMode="auto">
          <a:xfrm>
            <a:off x="2915816" y="1916832"/>
            <a:ext cx="2664296" cy="576064"/>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gradFill>
                  <a:gsLst>
                    <a:gs pos="0">
                      <a:srgbClr val="FFFFFF"/>
                    </a:gs>
                    <a:gs pos="100000">
                      <a:srgbClr val="FFFFFF"/>
                    </a:gs>
                  </a:gsLst>
                  <a:lin ang="5400000" scaled="0"/>
                </a:gradFill>
              </a:rPr>
              <a:t>MSCFY2009</a:t>
            </a:r>
            <a:endParaRPr lang="en-US" sz="2000" dirty="0" smtClean="0">
              <a:gradFill>
                <a:gsLst>
                  <a:gs pos="0">
                    <a:srgbClr val="FFFFFF"/>
                  </a:gs>
                  <a:gs pos="100000">
                    <a:srgbClr val="FFFFFF"/>
                  </a:gs>
                </a:gsLst>
                <a:lin ang="5400000" scaled="0"/>
              </a:gradFill>
            </a:endParaRPr>
          </a:p>
        </p:txBody>
      </p:sp>
      <p:sp>
        <p:nvSpPr>
          <p:cNvPr id="13" name="Right Arrow 12"/>
          <p:cNvSpPr/>
          <p:nvPr/>
        </p:nvSpPr>
        <p:spPr bwMode="auto">
          <a:xfrm>
            <a:off x="1439652" y="2653747"/>
            <a:ext cx="1465617" cy="196754"/>
          </a:xfrm>
          <a:prstGeom prs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gradFill>
                <a:gsLst>
                  <a:gs pos="0">
                    <a:srgbClr val="FFFFFF"/>
                  </a:gs>
                  <a:gs pos="100000">
                    <a:srgbClr val="FFFFFF"/>
                  </a:gs>
                </a:gsLst>
                <a:lin ang="5400000" scaled="0"/>
              </a:gradFill>
            </a:endParaRPr>
          </a:p>
        </p:txBody>
      </p:sp>
      <p:sp>
        <p:nvSpPr>
          <p:cNvPr id="12" name="Snip Single Corner Rectangle 11"/>
          <p:cNvSpPr/>
          <p:nvPr/>
        </p:nvSpPr>
        <p:spPr bwMode="auto">
          <a:xfrm>
            <a:off x="827584" y="2608108"/>
            <a:ext cx="612068" cy="288032"/>
          </a:xfrm>
          <a:prstGeom prst="snip1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1200" dirty="0" smtClean="0">
                <a:solidFill>
                  <a:schemeClr val="bg1"/>
                </a:solidFill>
              </a:rPr>
              <a:t>CSV</a:t>
            </a:r>
            <a:endParaRPr lang="en-US" sz="1200" dirty="0" smtClean="0">
              <a:solidFill>
                <a:schemeClr val="bg1"/>
              </a:solidFill>
            </a:endParaRPr>
          </a:p>
        </p:txBody>
      </p:sp>
      <p:sp>
        <p:nvSpPr>
          <p:cNvPr id="16" name="Right Arrow 15"/>
          <p:cNvSpPr/>
          <p:nvPr/>
        </p:nvSpPr>
        <p:spPr bwMode="auto">
          <a:xfrm>
            <a:off x="1439652" y="3258615"/>
            <a:ext cx="1465617" cy="196754"/>
          </a:xfrm>
          <a:prstGeom prs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gradFill>
                <a:gsLst>
                  <a:gs pos="0">
                    <a:srgbClr val="FFFFFF"/>
                  </a:gs>
                  <a:gs pos="100000">
                    <a:srgbClr val="FFFFFF"/>
                  </a:gs>
                </a:gsLst>
                <a:lin ang="5400000" scaled="0"/>
              </a:gradFill>
            </a:endParaRPr>
          </a:p>
        </p:txBody>
      </p:sp>
      <p:sp>
        <p:nvSpPr>
          <p:cNvPr id="18" name="Right Arrow 17"/>
          <p:cNvSpPr/>
          <p:nvPr/>
        </p:nvSpPr>
        <p:spPr bwMode="auto">
          <a:xfrm>
            <a:off x="1439652" y="3834679"/>
            <a:ext cx="1465617" cy="196754"/>
          </a:xfrm>
          <a:prstGeom prs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gradFill>
                <a:gsLst>
                  <a:gs pos="0">
                    <a:srgbClr val="FFFFFF"/>
                  </a:gs>
                  <a:gs pos="100000">
                    <a:srgbClr val="FFFFFF"/>
                  </a:gs>
                </a:gsLst>
                <a:lin ang="5400000" scaled="0"/>
              </a:gradFill>
            </a:endParaRPr>
          </a:p>
        </p:txBody>
      </p:sp>
      <p:sp>
        <p:nvSpPr>
          <p:cNvPr id="20" name="Right Arrow 19"/>
          <p:cNvSpPr/>
          <p:nvPr/>
        </p:nvSpPr>
        <p:spPr bwMode="auto">
          <a:xfrm>
            <a:off x="1439652" y="4410743"/>
            <a:ext cx="1465617" cy="196754"/>
          </a:xfrm>
          <a:prstGeom prs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gradFill>
                <a:gsLst>
                  <a:gs pos="0">
                    <a:srgbClr val="FFFFFF"/>
                  </a:gs>
                  <a:gs pos="100000">
                    <a:srgbClr val="FFFFFF"/>
                  </a:gs>
                </a:gsLst>
                <a:lin ang="5400000" scaled="0"/>
              </a:gradFill>
            </a:endParaRPr>
          </a:p>
        </p:txBody>
      </p:sp>
      <p:sp>
        <p:nvSpPr>
          <p:cNvPr id="22" name="Snip Single Corner Rectangle 21"/>
          <p:cNvSpPr/>
          <p:nvPr/>
        </p:nvSpPr>
        <p:spPr bwMode="auto">
          <a:xfrm>
            <a:off x="836001" y="3212976"/>
            <a:ext cx="612068" cy="288032"/>
          </a:xfrm>
          <a:prstGeom prst="snip1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1200" dirty="0" smtClean="0">
                <a:solidFill>
                  <a:schemeClr val="bg1"/>
                </a:solidFill>
              </a:rPr>
              <a:t>CSV</a:t>
            </a:r>
            <a:endParaRPr lang="en-US" sz="1200" dirty="0" smtClean="0">
              <a:solidFill>
                <a:schemeClr val="bg1"/>
              </a:solidFill>
            </a:endParaRPr>
          </a:p>
        </p:txBody>
      </p:sp>
      <p:sp>
        <p:nvSpPr>
          <p:cNvPr id="23" name="Snip Single Corner Rectangle 22"/>
          <p:cNvSpPr/>
          <p:nvPr/>
        </p:nvSpPr>
        <p:spPr bwMode="auto">
          <a:xfrm>
            <a:off x="836001" y="3789040"/>
            <a:ext cx="612068" cy="288032"/>
          </a:xfrm>
          <a:prstGeom prst="snip1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1200" dirty="0" smtClean="0">
                <a:solidFill>
                  <a:schemeClr val="bg1"/>
                </a:solidFill>
              </a:rPr>
              <a:t>CSV</a:t>
            </a:r>
            <a:endParaRPr lang="en-US" sz="1200" dirty="0" smtClean="0">
              <a:solidFill>
                <a:schemeClr val="bg1"/>
              </a:solidFill>
            </a:endParaRPr>
          </a:p>
        </p:txBody>
      </p:sp>
      <p:sp>
        <p:nvSpPr>
          <p:cNvPr id="24" name="Snip Single Corner Rectangle 23"/>
          <p:cNvSpPr/>
          <p:nvPr/>
        </p:nvSpPr>
        <p:spPr bwMode="auto">
          <a:xfrm>
            <a:off x="827584" y="4365104"/>
            <a:ext cx="612068" cy="288032"/>
          </a:xfrm>
          <a:prstGeom prst="snip1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1200" dirty="0" smtClean="0">
                <a:solidFill>
                  <a:schemeClr val="bg1"/>
                </a:solidFill>
              </a:rPr>
              <a:t>CSV</a:t>
            </a:r>
            <a:endParaRPr lang="en-US" sz="1200" dirty="0" smtClean="0">
              <a:solidFill>
                <a:schemeClr val="bg1"/>
              </a:solidFill>
            </a:endParaRPr>
          </a:p>
        </p:txBody>
      </p:sp>
      <p:sp>
        <p:nvSpPr>
          <p:cNvPr id="25" name="TextBox 24"/>
          <p:cNvSpPr txBox="1"/>
          <p:nvPr/>
        </p:nvSpPr>
        <p:spPr>
          <a:xfrm>
            <a:off x="6042588" y="2007416"/>
            <a:ext cx="2952328" cy="1508105"/>
          </a:xfrm>
          <a:prstGeom prst="rect">
            <a:avLst/>
          </a:prstGeom>
          <a:noFill/>
        </p:spPr>
        <p:txBody>
          <a:bodyPr wrap="square" lIns="0" tIns="0" rIns="0" bIns="0" rtlCol="0">
            <a:spAutoFit/>
          </a:bodyPr>
          <a:lstStyle/>
          <a:p>
            <a:r>
              <a:rPr lang="da-DK" sz="1400" b="1" dirty="0" smtClean="0">
                <a:solidFill>
                  <a:schemeClr val="bg1">
                    <a:lumMod val="75000"/>
                  </a:schemeClr>
                </a:solidFill>
                <a:latin typeface="Courier New" pitchFamily="49" charset="0"/>
                <a:cs typeface="Courier New" pitchFamily="49" charset="0"/>
              </a:rPr>
              <a:t>SELECT</a:t>
            </a:r>
            <a:r>
              <a:rPr lang="da-DK" sz="1400" dirty="0" smtClean="0">
                <a:solidFill>
                  <a:schemeClr val="bg1">
                    <a:lumMod val="75000"/>
                  </a:schemeClr>
                </a:solidFill>
                <a:latin typeface="Courier New" pitchFamily="49" charset="0"/>
                <a:cs typeface="Courier New" pitchFamily="49" charset="0"/>
              </a:rPr>
              <a:t> ...</a:t>
            </a:r>
          </a:p>
          <a:p>
            <a:r>
              <a:rPr lang="da-DK" sz="1400" b="1" dirty="0" smtClean="0">
                <a:solidFill>
                  <a:schemeClr val="bg1">
                    <a:lumMod val="75000"/>
                  </a:schemeClr>
                </a:solidFill>
                <a:latin typeface="Courier New" pitchFamily="49" charset="0"/>
                <a:cs typeface="Courier New" pitchFamily="49" charset="0"/>
              </a:rPr>
              <a:t>FROM</a:t>
            </a:r>
            <a:r>
              <a:rPr lang="da-DK" sz="1400" dirty="0" smtClean="0">
                <a:solidFill>
                  <a:schemeClr val="bg1">
                    <a:lumMod val="75000"/>
                  </a:schemeClr>
                </a:solidFill>
                <a:latin typeface="Courier New" pitchFamily="49" charset="0"/>
                <a:cs typeface="Courier New" pitchFamily="49" charset="0"/>
              </a:rPr>
              <a:t> FactCDR</a:t>
            </a:r>
          </a:p>
          <a:p>
            <a:r>
              <a:rPr lang="da-DK" sz="1400" b="1" dirty="0" smtClean="0">
                <a:solidFill>
                  <a:schemeClr val="bg1">
                    <a:lumMod val="75000"/>
                  </a:schemeClr>
                </a:solidFill>
                <a:latin typeface="Courier New" pitchFamily="49" charset="0"/>
                <a:cs typeface="Courier New" pitchFamily="49" charset="0"/>
              </a:rPr>
              <a:t>WHERE</a:t>
            </a:r>
            <a:r>
              <a:rPr lang="da-DK" sz="1400" dirty="0" smtClean="0">
                <a:solidFill>
                  <a:schemeClr val="bg1">
                    <a:lumMod val="75000"/>
                  </a:schemeClr>
                </a:solidFill>
                <a:latin typeface="Courier New" pitchFamily="49" charset="0"/>
                <a:cs typeface="Courier New" pitchFamily="49" charset="0"/>
              </a:rPr>
              <a:t> </a:t>
            </a:r>
          </a:p>
          <a:p>
            <a:r>
              <a:rPr lang="da-DK" sz="1400" b="1" dirty="0" smtClean="0">
                <a:solidFill>
                  <a:schemeClr val="accent2"/>
                </a:solidFill>
                <a:latin typeface="Courier New" pitchFamily="49" charset="0"/>
                <a:cs typeface="Courier New" pitchFamily="49" charset="0"/>
              </a:rPr>
              <a:t> PhoneNumber </a:t>
            </a:r>
            <a:r>
              <a:rPr lang="da-DK" sz="1400" dirty="0" smtClean="0">
                <a:solidFill>
                  <a:schemeClr val="bg1">
                    <a:lumMod val="75000"/>
                  </a:schemeClr>
                </a:solidFill>
                <a:latin typeface="Courier New" pitchFamily="49" charset="0"/>
                <a:cs typeface="Courier New" pitchFamily="49" charset="0"/>
              </a:rPr>
              <a:t>= 425314159265</a:t>
            </a:r>
          </a:p>
          <a:p>
            <a:r>
              <a:rPr lang="da-DK" sz="1400" b="1" dirty="0" smtClean="0">
                <a:solidFill>
                  <a:schemeClr val="bg1">
                    <a:lumMod val="75000"/>
                  </a:schemeClr>
                </a:solidFill>
                <a:latin typeface="Courier New" pitchFamily="49" charset="0"/>
                <a:cs typeface="Courier New" pitchFamily="49" charset="0"/>
              </a:rPr>
              <a:t>AND</a:t>
            </a:r>
            <a:r>
              <a:rPr lang="da-DK" sz="1400" dirty="0" smtClean="0">
                <a:solidFill>
                  <a:schemeClr val="bg1">
                    <a:lumMod val="75000"/>
                  </a:schemeClr>
                </a:solidFill>
                <a:latin typeface="Courier New" pitchFamily="49" charset="0"/>
                <a:cs typeface="Courier New" pitchFamily="49" charset="0"/>
              </a:rPr>
              <a:t> </a:t>
            </a:r>
          </a:p>
          <a:p>
            <a:r>
              <a:rPr lang="da-DK" sz="1400" b="1" dirty="0" smtClean="0">
                <a:solidFill>
                  <a:schemeClr val="accent2"/>
                </a:solidFill>
                <a:latin typeface="Courier New" pitchFamily="49" charset="0"/>
                <a:cs typeface="Courier New" pitchFamily="49" charset="0"/>
              </a:rPr>
              <a:t> ChargingDateTime</a:t>
            </a:r>
            <a:r>
              <a:rPr lang="da-DK" sz="1400" dirty="0" smtClean="0">
                <a:solidFill>
                  <a:schemeClr val="accent2"/>
                </a:solidFill>
                <a:latin typeface="Courier New" pitchFamily="49" charset="0"/>
                <a:cs typeface="Courier New" pitchFamily="49" charset="0"/>
              </a:rPr>
              <a:t> </a:t>
            </a:r>
            <a:r>
              <a:rPr lang="da-DK" sz="1400" dirty="0" smtClean="0">
                <a:solidFill>
                  <a:schemeClr val="bg1">
                    <a:lumMod val="75000"/>
                  </a:schemeClr>
                </a:solidFill>
                <a:latin typeface="Courier New" pitchFamily="49" charset="0"/>
                <a:cs typeface="Courier New" pitchFamily="49" charset="0"/>
              </a:rPr>
              <a:t>= 20090125</a:t>
            </a:r>
            <a:endParaRPr lang="en-US" sz="1400" dirty="0" err="1" smtClean="0">
              <a:solidFill>
                <a:schemeClr val="bg1">
                  <a:lumMod val="75000"/>
                </a:schemeClr>
              </a:solidFill>
              <a:latin typeface="Courier New" pitchFamily="49" charset="0"/>
              <a:cs typeface="Courier New" pitchFamily="49" charset="0"/>
            </a:endParaRPr>
          </a:p>
        </p:txBody>
      </p:sp>
      <p:sp>
        <p:nvSpPr>
          <p:cNvPr id="26" name="TextBox 25"/>
          <p:cNvSpPr txBox="1"/>
          <p:nvPr/>
        </p:nvSpPr>
        <p:spPr>
          <a:xfrm>
            <a:off x="2888434" y="5085184"/>
            <a:ext cx="3168352" cy="738664"/>
          </a:xfrm>
          <a:prstGeom prst="rect">
            <a:avLst/>
          </a:prstGeom>
          <a:noFill/>
        </p:spPr>
        <p:txBody>
          <a:bodyPr wrap="square" lIns="0" tIns="0" rIns="0" bIns="0" rtlCol="0">
            <a:spAutoFit/>
          </a:bodyPr>
          <a:lstStyle/>
          <a:p>
            <a:r>
              <a:rPr lang="da-DK" sz="1200" b="1" dirty="0" smtClean="0">
                <a:solidFill>
                  <a:schemeClr val="bg1">
                    <a:lumMod val="75000"/>
                  </a:schemeClr>
                </a:solidFill>
                <a:latin typeface="Courier New" pitchFamily="49" charset="0"/>
                <a:cs typeface="Courier New" pitchFamily="49" charset="0"/>
              </a:rPr>
              <a:t>CREATE CLUSTERED INDEX </a:t>
            </a:r>
            <a:r>
              <a:rPr lang="da-DK" sz="1200" dirty="0" smtClean="0">
                <a:solidFill>
                  <a:schemeClr val="bg1">
                    <a:lumMod val="75000"/>
                  </a:schemeClr>
                </a:solidFill>
                <a:latin typeface="Courier New" pitchFamily="49" charset="0"/>
                <a:cs typeface="Courier New" pitchFamily="49" charset="0"/>
              </a:rPr>
              <a:t>CIX_Date</a:t>
            </a:r>
          </a:p>
          <a:p>
            <a:r>
              <a:rPr lang="da-DK" sz="1200" b="1" dirty="0" smtClean="0">
                <a:solidFill>
                  <a:schemeClr val="bg1">
                    <a:lumMod val="75000"/>
                  </a:schemeClr>
                </a:solidFill>
                <a:latin typeface="Courier New" pitchFamily="49" charset="0"/>
                <a:cs typeface="Courier New" pitchFamily="49" charset="0"/>
              </a:rPr>
              <a:t>ON</a:t>
            </a:r>
            <a:r>
              <a:rPr lang="da-DK" sz="1200" dirty="0" smtClean="0">
                <a:solidFill>
                  <a:schemeClr val="bg1">
                    <a:lumMod val="75000"/>
                  </a:schemeClr>
                </a:solidFill>
                <a:latin typeface="Courier New" pitchFamily="49" charset="0"/>
                <a:cs typeface="Courier New" pitchFamily="49" charset="0"/>
              </a:rPr>
              <a:t> MSCFY2009(</a:t>
            </a:r>
            <a:r>
              <a:rPr lang="de-DE" sz="1200" b="1" dirty="0" err="1">
                <a:solidFill>
                  <a:schemeClr val="accent6">
                    <a:lumMod val="50000"/>
                  </a:schemeClr>
                </a:solidFill>
              </a:rPr>
              <a:t>ChargingDateTime</a:t>
            </a:r>
            <a:r>
              <a:rPr lang="de-DE" sz="1200" b="1" dirty="0" smtClean="0">
                <a:solidFill>
                  <a:schemeClr val="accent6">
                    <a:lumMod val="50000"/>
                  </a:schemeClr>
                </a:solidFill>
              </a:rPr>
              <a:t>,  </a:t>
            </a:r>
            <a:r>
              <a:rPr lang="de-DE" sz="1200" b="1" dirty="0" err="1" smtClean="0">
                <a:solidFill>
                  <a:schemeClr val="accent6">
                    <a:lumMod val="50000"/>
                  </a:schemeClr>
                </a:solidFill>
              </a:rPr>
              <a:t>CarrierCode,PhoneNumber</a:t>
            </a:r>
            <a:r>
              <a:rPr lang="da-DK" sz="1200" b="1" dirty="0" smtClean="0">
                <a:solidFill>
                  <a:schemeClr val="accent6">
                    <a:lumMod val="50000"/>
                  </a:schemeClr>
                </a:solidFill>
                <a:latin typeface="Courier New" pitchFamily="49" charset="0"/>
                <a:cs typeface="Courier New" pitchFamily="49" charset="0"/>
              </a:rPr>
              <a:t>)</a:t>
            </a:r>
          </a:p>
          <a:p>
            <a:endParaRPr lang="en-US" sz="1200" dirty="0" err="1" smtClean="0">
              <a:solidFill>
                <a:schemeClr val="bg1">
                  <a:lumMod val="75000"/>
                </a:schemeClr>
              </a:solidFill>
              <a:latin typeface="Courier New" pitchFamily="49" charset="0"/>
              <a:cs typeface="Courier New" pitchFamily="49" charset="0"/>
            </a:endParaRPr>
          </a:p>
        </p:txBody>
      </p:sp>
      <p:cxnSp>
        <p:nvCxnSpPr>
          <p:cNvPr id="28" name="Straight Arrow Connector 27"/>
          <p:cNvCxnSpPr>
            <a:stCxn id="25" idx="1"/>
            <a:endCxn id="5" idx="3"/>
          </p:cNvCxnSpPr>
          <p:nvPr/>
        </p:nvCxnSpPr>
        <p:spPr>
          <a:xfrm flipH="1">
            <a:off x="5580112" y="2761469"/>
            <a:ext cx="462476" cy="1945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80629105"/>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64797"/>
          </a:xfrm>
        </p:spPr>
        <p:txBody>
          <a:bodyPr/>
          <a:lstStyle/>
          <a:p>
            <a:r>
              <a:rPr lang="da-DK" dirty="0" smtClean="0"/>
              <a:t>Example: Multi Level Partitoning</a:t>
            </a:r>
            <a:endParaRPr lang="en-US" dirty="0"/>
          </a:p>
        </p:txBody>
      </p:sp>
      <p:sp>
        <p:nvSpPr>
          <p:cNvPr id="5" name="Rectangle 4"/>
          <p:cNvSpPr/>
          <p:nvPr/>
        </p:nvSpPr>
        <p:spPr bwMode="auto">
          <a:xfrm>
            <a:off x="1881133" y="3429000"/>
            <a:ext cx="2525554"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150</a:t>
            </a:r>
            <a:endParaRPr lang="en-US" sz="2000" dirty="0" smtClean="0">
              <a:solidFill>
                <a:schemeClr val="bg1"/>
              </a:solidFill>
            </a:endParaRPr>
          </a:p>
        </p:txBody>
      </p:sp>
      <p:sp>
        <p:nvSpPr>
          <p:cNvPr id="6" name="Rectangle 5"/>
          <p:cNvSpPr/>
          <p:nvPr/>
        </p:nvSpPr>
        <p:spPr bwMode="auto">
          <a:xfrm>
            <a:off x="1881131" y="4005064"/>
            <a:ext cx="2525555"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151</a:t>
            </a:r>
            <a:endParaRPr lang="en-US" sz="2000" dirty="0" smtClean="0">
              <a:solidFill>
                <a:schemeClr val="bg1"/>
              </a:solidFill>
            </a:endParaRPr>
          </a:p>
        </p:txBody>
      </p:sp>
      <p:sp>
        <p:nvSpPr>
          <p:cNvPr id="7" name="Rectangle 6"/>
          <p:cNvSpPr/>
          <p:nvPr/>
        </p:nvSpPr>
        <p:spPr bwMode="auto">
          <a:xfrm>
            <a:off x="1881130" y="4581128"/>
            <a:ext cx="2515009"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152</a:t>
            </a:r>
            <a:endParaRPr lang="en-US" sz="2000" dirty="0" smtClean="0">
              <a:solidFill>
                <a:schemeClr val="bg1"/>
              </a:solidFill>
            </a:endParaRPr>
          </a:p>
        </p:txBody>
      </p:sp>
      <p:sp>
        <p:nvSpPr>
          <p:cNvPr id="8" name="Rectangle 7"/>
          <p:cNvSpPr/>
          <p:nvPr/>
        </p:nvSpPr>
        <p:spPr bwMode="auto">
          <a:xfrm>
            <a:off x="1881132" y="5157192"/>
            <a:ext cx="2515007"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153</a:t>
            </a:r>
            <a:endParaRPr lang="en-US" sz="2000" dirty="0" smtClean="0">
              <a:solidFill>
                <a:schemeClr val="bg1"/>
              </a:solidFill>
            </a:endParaRPr>
          </a:p>
        </p:txBody>
      </p:sp>
      <p:sp>
        <p:nvSpPr>
          <p:cNvPr id="9" name="Rectangle 8"/>
          <p:cNvSpPr/>
          <p:nvPr/>
        </p:nvSpPr>
        <p:spPr bwMode="auto">
          <a:xfrm>
            <a:off x="1881133" y="2852936"/>
            <a:ext cx="2525554" cy="576064"/>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gradFill>
                  <a:gsLst>
                    <a:gs pos="0">
                      <a:srgbClr val="FFFFFF"/>
                    </a:gs>
                    <a:gs pos="100000">
                      <a:srgbClr val="FFFFFF"/>
                    </a:gs>
                  </a:gsLst>
                  <a:lin ang="5400000" scaled="0"/>
                </a:gradFill>
              </a:rPr>
              <a:t>MSCFY2009</a:t>
            </a:r>
            <a:endParaRPr lang="en-US" sz="2000" dirty="0" smtClean="0">
              <a:gradFill>
                <a:gsLst>
                  <a:gs pos="0">
                    <a:srgbClr val="FFFFFF"/>
                  </a:gs>
                  <a:gs pos="100000">
                    <a:srgbClr val="FFFFFF"/>
                  </a:gs>
                </a:gsLst>
                <a:lin ang="5400000" scaled="0"/>
              </a:gradFill>
            </a:endParaRPr>
          </a:p>
        </p:txBody>
      </p:sp>
      <p:sp>
        <p:nvSpPr>
          <p:cNvPr id="10" name="Rectangle 9"/>
          <p:cNvSpPr/>
          <p:nvPr/>
        </p:nvSpPr>
        <p:spPr bwMode="auto">
          <a:xfrm>
            <a:off x="4694719" y="3429000"/>
            <a:ext cx="2544281"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150</a:t>
            </a:r>
            <a:endParaRPr lang="en-US" sz="2000" dirty="0" smtClean="0">
              <a:solidFill>
                <a:schemeClr val="bg1"/>
              </a:solidFill>
            </a:endParaRPr>
          </a:p>
        </p:txBody>
      </p:sp>
      <p:sp>
        <p:nvSpPr>
          <p:cNvPr id="11" name="Rectangle 10"/>
          <p:cNvSpPr/>
          <p:nvPr/>
        </p:nvSpPr>
        <p:spPr bwMode="auto">
          <a:xfrm>
            <a:off x="4694719" y="4005064"/>
            <a:ext cx="2544281"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151</a:t>
            </a:r>
            <a:endParaRPr lang="en-US" sz="2000" dirty="0" smtClean="0">
              <a:solidFill>
                <a:schemeClr val="bg1"/>
              </a:solidFill>
            </a:endParaRPr>
          </a:p>
        </p:txBody>
      </p:sp>
      <p:sp>
        <p:nvSpPr>
          <p:cNvPr id="12" name="Rectangle 11"/>
          <p:cNvSpPr/>
          <p:nvPr/>
        </p:nvSpPr>
        <p:spPr bwMode="auto">
          <a:xfrm>
            <a:off x="4684172" y="4581128"/>
            <a:ext cx="2554828"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152</a:t>
            </a:r>
            <a:endParaRPr lang="en-US" sz="2000" dirty="0" smtClean="0">
              <a:solidFill>
                <a:schemeClr val="bg1"/>
              </a:solidFill>
            </a:endParaRPr>
          </a:p>
        </p:txBody>
      </p:sp>
      <p:sp>
        <p:nvSpPr>
          <p:cNvPr id="13" name="Rectangle 12"/>
          <p:cNvSpPr/>
          <p:nvPr/>
        </p:nvSpPr>
        <p:spPr bwMode="auto">
          <a:xfrm>
            <a:off x="4684172" y="5157192"/>
            <a:ext cx="2554828"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Area Code: 153</a:t>
            </a:r>
            <a:endParaRPr lang="en-US" sz="2000" dirty="0" smtClean="0">
              <a:solidFill>
                <a:schemeClr val="bg1"/>
              </a:solidFill>
            </a:endParaRPr>
          </a:p>
        </p:txBody>
      </p:sp>
      <p:sp>
        <p:nvSpPr>
          <p:cNvPr id="14" name="Rectangle 13"/>
          <p:cNvSpPr/>
          <p:nvPr/>
        </p:nvSpPr>
        <p:spPr bwMode="auto">
          <a:xfrm>
            <a:off x="4694719" y="2852936"/>
            <a:ext cx="2544281" cy="576064"/>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gradFill>
                  <a:gsLst>
                    <a:gs pos="0">
                      <a:srgbClr val="FFFFFF"/>
                    </a:gs>
                    <a:gs pos="100000">
                      <a:srgbClr val="FFFFFF"/>
                    </a:gs>
                  </a:gsLst>
                  <a:lin ang="5400000" scaled="0"/>
                </a:gradFill>
              </a:rPr>
              <a:t>FactCDR_2010</a:t>
            </a:r>
            <a:endParaRPr lang="en-US" sz="2000" dirty="0" smtClean="0">
              <a:gradFill>
                <a:gsLst>
                  <a:gs pos="0">
                    <a:srgbClr val="FFFFFF"/>
                  </a:gs>
                  <a:gs pos="100000">
                    <a:srgbClr val="FFFFFF"/>
                  </a:gs>
                </a:gsLst>
                <a:lin ang="5400000" scaled="0"/>
              </a:gradFill>
            </a:endParaRPr>
          </a:p>
        </p:txBody>
      </p:sp>
      <p:sp>
        <p:nvSpPr>
          <p:cNvPr id="15" name="Rectangle 14"/>
          <p:cNvSpPr/>
          <p:nvPr/>
        </p:nvSpPr>
        <p:spPr bwMode="auto">
          <a:xfrm>
            <a:off x="1881132" y="1124744"/>
            <a:ext cx="5357868" cy="5760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FactMSC (view)</a:t>
            </a:r>
            <a:endParaRPr lang="en-US" sz="2000" dirty="0" smtClean="0">
              <a:solidFill>
                <a:schemeClr val="bg1"/>
              </a:solidFill>
            </a:endParaRPr>
          </a:p>
        </p:txBody>
      </p:sp>
      <p:sp>
        <p:nvSpPr>
          <p:cNvPr id="16" name="TextBox 15"/>
          <p:cNvSpPr txBox="1"/>
          <p:nvPr/>
        </p:nvSpPr>
        <p:spPr>
          <a:xfrm>
            <a:off x="68862" y="3428998"/>
            <a:ext cx="2520280" cy="1661993"/>
          </a:xfrm>
          <a:prstGeom prst="rect">
            <a:avLst/>
          </a:prstGeom>
          <a:noFill/>
        </p:spPr>
        <p:txBody>
          <a:bodyPr wrap="square" lIns="0" tIns="0" rIns="0" bIns="0" rtlCol="0">
            <a:spAutoFit/>
          </a:bodyPr>
          <a:lstStyle/>
          <a:p>
            <a:r>
              <a:rPr lang="en-US" sz="1200" b="1" dirty="0">
                <a:solidFill>
                  <a:schemeClr val="bg1">
                    <a:lumMod val="75000"/>
                  </a:schemeClr>
                </a:solidFill>
                <a:latin typeface="Courier New" pitchFamily="49" charset="0"/>
                <a:cs typeface="Courier New" pitchFamily="49" charset="0"/>
              </a:rPr>
              <a:t>ALTER TABLE </a:t>
            </a:r>
            <a:endParaRPr lang="en-US" sz="1200" b="1" dirty="0" smtClean="0">
              <a:solidFill>
                <a:schemeClr val="bg1">
                  <a:lumMod val="75000"/>
                </a:schemeClr>
              </a:solidFill>
              <a:latin typeface="Courier New" pitchFamily="49" charset="0"/>
              <a:cs typeface="Courier New" pitchFamily="49" charset="0"/>
            </a:endParaRPr>
          </a:p>
          <a:p>
            <a:r>
              <a:rPr lang="en-US" sz="1200" dirty="0" smtClean="0">
                <a:solidFill>
                  <a:schemeClr val="bg1">
                    <a:lumMod val="75000"/>
                  </a:schemeClr>
                </a:solidFill>
                <a:latin typeface="Courier New" pitchFamily="49" charset="0"/>
                <a:cs typeface="Courier New" pitchFamily="49" charset="0"/>
              </a:rPr>
              <a:t>dbo.MSCFY2009 </a:t>
            </a:r>
          </a:p>
          <a:p>
            <a:r>
              <a:rPr lang="en-US" sz="1200" b="1" dirty="0" smtClean="0">
                <a:solidFill>
                  <a:schemeClr val="bg1">
                    <a:lumMod val="75000"/>
                  </a:schemeClr>
                </a:solidFill>
                <a:latin typeface="Courier New" pitchFamily="49" charset="0"/>
                <a:cs typeface="Courier New" pitchFamily="49" charset="0"/>
              </a:rPr>
              <a:t>ADD </a:t>
            </a:r>
            <a:r>
              <a:rPr lang="en-US" sz="1200" b="1" dirty="0">
                <a:solidFill>
                  <a:schemeClr val="bg1">
                    <a:lumMod val="75000"/>
                  </a:schemeClr>
                </a:solidFill>
                <a:latin typeface="Courier New" pitchFamily="49" charset="0"/>
                <a:cs typeface="Courier New" pitchFamily="49" charset="0"/>
              </a:rPr>
              <a:t>CONSTRAINT </a:t>
            </a:r>
            <a:endParaRPr lang="en-US" sz="1200" b="1" dirty="0" smtClean="0">
              <a:solidFill>
                <a:schemeClr val="bg1">
                  <a:lumMod val="75000"/>
                </a:schemeClr>
              </a:solidFill>
              <a:latin typeface="Courier New" pitchFamily="49" charset="0"/>
              <a:cs typeface="Courier New" pitchFamily="49" charset="0"/>
            </a:endParaRPr>
          </a:p>
          <a:p>
            <a:r>
              <a:rPr lang="en-US" sz="1200" dirty="0" smtClean="0">
                <a:solidFill>
                  <a:schemeClr val="bg1">
                    <a:lumMod val="75000"/>
                  </a:schemeClr>
                </a:solidFill>
                <a:latin typeface="Courier New" pitchFamily="49" charset="0"/>
                <a:cs typeface="Courier New" pitchFamily="49" charset="0"/>
              </a:rPr>
              <a:t>CK_DATE </a:t>
            </a:r>
            <a:r>
              <a:rPr lang="en-US" sz="1200" dirty="0">
                <a:solidFill>
                  <a:schemeClr val="bg1">
                    <a:lumMod val="75000"/>
                  </a:schemeClr>
                </a:solidFill>
                <a:latin typeface="Courier New" pitchFamily="49" charset="0"/>
                <a:cs typeface="Courier New" pitchFamily="49" charset="0"/>
              </a:rPr>
              <a:t>CHECK </a:t>
            </a:r>
            <a:r>
              <a:rPr lang="en-US" sz="1200" dirty="0" smtClean="0">
                <a:solidFill>
                  <a:schemeClr val="bg1">
                    <a:lumMod val="75000"/>
                  </a:schemeClr>
                </a:solidFill>
                <a:latin typeface="Courier New" pitchFamily="49" charset="0"/>
                <a:cs typeface="Courier New" pitchFamily="49" charset="0"/>
              </a:rPr>
              <a:t>(</a:t>
            </a:r>
          </a:p>
          <a:p>
            <a:r>
              <a:rPr lang="en-US" sz="1200" dirty="0" smtClean="0">
                <a:solidFill>
                  <a:srgbClr val="C00000"/>
                </a:solidFill>
                <a:latin typeface="Courier New" pitchFamily="49" charset="0"/>
                <a:cs typeface="Courier New" pitchFamily="49" charset="0"/>
              </a:rPr>
              <a:t>[</a:t>
            </a:r>
            <a:r>
              <a:rPr lang="en-US" sz="1200" dirty="0" err="1">
                <a:solidFill>
                  <a:srgbClr val="C00000"/>
                </a:solidFill>
                <a:latin typeface="Courier New" pitchFamily="49" charset="0"/>
                <a:cs typeface="Courier New" pitchFamily="49" charset="0"/>
              </a:rPr>
              <a:t>ChargingDateTime</a:t>
            </a:r>
            <a:r>
              <a:rPr lang="en-US" sz="1200" dirty="0" smtClean="0">
                <a:solidFill>
                  <a:srgbClr val="C00000"/>
                </a:solidFill>
                <a:latin typeface="Courier New" pitchFamily="49" charset="0"/>
                <a:cs typeface="Courier New" pitchFamily="49" charset="0"/>
              </a:rPr>
              <a:t>]</a:t>
            </a:r>
          </a:p>
          <a:p>
            <a:r>
              <a:rPr lang="en-US" sz="1200" dirty="0" smtClean="0">
                <a:solidFill>
                  <a:srgbClr val="C00000"/>
                </a:solidFill>
                <a:latin typeface="Courier New" pitchFamily="49" charset="0"/>
                <a:cs typeface="Courier New" pitchFamily="49" charset="0"/>
              </a:rPr>
              <a:t> </a:t>
            </a:r>
            <a:r>
              <a:rPr lang="en-US" sz="1200" dirty="0">
                <a:solidFill>
                  <a:srgbClr val="C00000"/>
                </a:solidFill>
                <a:latin typeface="Courier New" pitchFamily="49" charset="0"/>
                <a:cs typeface="Courier New" pitchFamily="49" charset="0"/>
              </a:rPr>
              <a:t>&gt;= '2009-01-01' </a:t>
            </a:r>
            <a:endParaRPr lang="en-US" sz="1200" dirty="0" smtClean="0">
              <a:solidFill>
                <a:srgbClr val="C00000"/>
              </a:solidFill>
              <a:latin typeface="Courier New" pitchFamily="49" charset="0"/>
              <a:cs typeface="Courier New" pitchFamily="49" charset="0"/>
            </a:endParaRPr>
          </a:p>
          <a:p>
            <a:r>
              <a:rPr lang="en-US" sz="1200" b="1" dirty="0" smtClean="0">
                <a:solidFill>
                  <a:schemeClr val="bg1">
                    <a:lumMod val="75000"/>
                  </a:schemeClr>
                </a:solidFill>
                <a:latin typeface="Courier New" pitchFamily="49" charset="0"/>
                <a:cs typeface="Courier New" pitchFamily="49" charset="0"/>
              </a:rPr>
              <a:t>and </a:t>
            </a:r>
          </a:p>
          <a:p>
            <a:r>
              <a:rPr lang="en-US" sz="1200" dirty="0" smtClean="0">
                <a:solidFill>
                  <a:srgbClr val="C00000"/>
                </a:solidFill>
                <a:latin typeface="Courier New" pitchFamily="49" charset="0"/>
                <a:cs typeface="Courier New" pitchFamily="49" charset="0"/>
              </a:rPr>
              <a:t>[</a:t>
            </a:r>
            <a:r>
              <a:rPr lang="en-US" sz="1200" dirty="0" err="1">
                <a:solidFill>
                  <a:srgbClr val="C00000"/>
                </a:solidFill>
                <a:latin typeface="Courier New" pitchFamily="49" charset="0"/>
                <a:cs typeface="Courier New" pitchFamily="49" charset="0"/>
              </a:rPr>
              <a:t>ChargingDateTime</a:t>
            </a:r>
            <a:r>
              <a:rPr lang="en-US" sz="1200" dirty="0" smtClean="0">
                <a:solidFill>
                  <a:srgbClr val="C00000"/>
                </a:solidFill>
                <a:latin typeface="Courier New" pitchFamily="49" charset="0"/>
                <a:cs typeface="Courier New" pitchFamily="49" charset="0"/>
              </a:rPr>
              <a:t>]</a:t>
            </a:r>
          </a:p>
          <a:p>
            <a:r>
              <a:rPr lang="en-US" sz="1200" dirty="0" smtClean="0">
                <a:solidFill>
                  <a:srgbClr val="C00000"/>
                </a:solidFill>
                <a:latin typeface="Courier New" pitchFamily="49" charset="0"/>
                <a:cs typeface="Courier New" pitchFamily="49" charset="0"/>
              </a:rPr>
              <a:t> </a:t>
            </a:r>
            <a:r>
              <a:rPr lang="en-US" sz="1200" dirty="0">
                <a:solidFill>
                  <a:srgbClr val="C00000"/>
                </a:solidFill>
                <a:latin typeface="Courier New" pitchFamily="49" charset="0"/>
                <a:cs typeface="Courier New" pitchFamily="49" charset="0"/>
              </a:rPr>
              <a:t>&lt;'2010-01-01</a:t>
            </a:r>
            <a:r>
              <a:rPr lang="en-US" sz="1200" dirty="0" smtClean="0">
                <a:solidFill>
                  <a:srgbClr val="C00000"/>
                </a:solidFill>
                <a:latin typeface="Courier New" pitchFamily="49" charset="0"/>
                <a:cs typeface="Courier New" pitchFamily="49" charset="0"/>
              </a:rPr>
              <a:t>')</a:t>
            </a:r>
            <a:endParaRPr lang="en-US" sz="1200" dirty="0">
              <a:solidFill>
                <a:srgbClr val="C00000"/>
              </a:solidFill>
              <a:latin typeface="Courier New" pitchFamily="49" charset="0"/>
              <a:cs typeface="Courier New" pitchFamily="49" charset="0"/>
            </a:endParaRPr>
          </a:p>
        </p:txBody>
      </p:sp>
      <p:sp>
        <p:nvSpPr>
          <p:cNvPr id="17" name="TextBox 16"/>
          <p:cNvSpPr txBox="1"/>
          <p:nvPr/>
        </p:nvSpPr>
        <p:spPr>
          <a:xfrm>
            <a:off x="7391400" y="3429000"/>
            <a:ext cx="2520280" cy="2031325"/>
          </a:xfrm>
          <a:prstGeom prst="rect">
            <a:avLst/>
          </a:prstGeom>
          <a:noFill/>
        </p:spPr>
        <p:txBody>
          <a:bodyPr wrap="square" lIns="0" tIns="0" rIns="0" bIns="0" rtlCol="0">
            <a:spAutoFit/>
          </a:bodyPr>
          <a:lstStyle/>
          <a:p>
            <a:r>
              <a:rPr lang="en-US" sz="1200" b="1" dirty="0">
                <a:solidFill>
                  <a:schemeClr val="bg1"/>
                </a:solidFill>
                <a:latin typeface="Courier New" pitchFamily="49" charset="0"/>
                <a:cs typeface="Courier New" pitchFamily="49" charset="0"/>
              </a:rPr>
              <a:t>ALTER TABLE </a:t>
            </a:r>
            <a:endParaRPr lang="en-US" sz="1200" b="1" dirty="0" smtClean="0">
              <a:solidFill>
                <a:schemeClr val="bg1"/>
              </a:solidFill>
              <a:latin typeface="Courier New" pitchFamily="49" charset="0"/>
              <a:cs typeface="Courier New" pitchFamily="49" charset="0"/>
            </a:endParaRPr>
          </a:p>
          <a:p>
            <a:r>
              <a:rPr lang="en-US" sz="1200" dirty="0" smtClean="0">
                <a:solidFill>
                  <a:schemeClr val="bg1"/>
                </a:solidFill>
                <a:latin typeface="Courier New" pitchFamily="49" charset="0"/>
                <a:cs typeface="Courier New" pitchFamily="49" charset="0"/>
              </a:rPr>
              <a:t>dbo.MSCFY2010 </a:t>
            </a:r>
          </a:p>
          <a:p>
            <a:r>
              <a:rPr lang="en-US" sz="1200" b="1" dirty="0" smtClean="0">
                <a:solidFill>
                  <a:schemeClr val="bg1"/>
                </a:solidFill>
                <a:latin typeface="Courier New" pitchFamily="49" charset="0"/>
                <a:cs typeface="Courier New" pitchFamily="49" charset="0"/>
              </a:rPr>
              <a:t>ADD </a:t>
            </a:r>
            <a:r>
              <a:rPr lang="en-US" sz="1200" b="1" dirty="0">
                <a:solidFill>
                  <a:schemeClr val="bg1"/>
                </a:solidFill>
                <a:latin typeface="Courier New" pitchFamily="49" charset="0"/>
                <a:cs typeface="Courier New" pitchFamily="49" charset="0"/>
              </a:rPr>
              <a:t>CONSTRAINT </a:t>
            </a:r>
            <a:endParaRPr lang="en-US" sz="1200" b="1" dirty="0" smtClean="0">
              <a:solidFill>
                <a:schemeClr val="bg1"/>
              </a:solidFill>
              <a:latin typeface="Courier New" pitchFamily="49" charset="0"/>
              <a:cs typeface="Courier New" pitchFamily="49" charset="0"/>
            </a:endParaRPr>
          </a:p>
          <a:p>
            <a:r>
              <a:rPr lang="en-US" sz="1200" dirty="0" smtClean="0">
                <a:solidFill>
                  <a:schemeClr val="bg1"/>
                </a:solidFill>
                <a:latin typeface="Courier New" pitchFamily="49" charset="0"/>
                <a:cs typeface="Courier New" pitchFamily="49" charset="0"/>
              </a:rPr>
              <a:t>CK_DATE_2010 CHECK </a:t>
            </a:r>
          </a:p>
          <a:p>
            <a:r>
              <a:rPr lang="en-US" sz="1200" dirty="0" smtClean="0">
                <a:solidFill>
                  <a:schemeClr val="bg1"/>
                </a:solidFill>
                <a:latin typeface="Courier New" pitchFamily="49" charset="0"/>
                <a:cs typeface="Courier New" pitchFamily="49" charset="0"/>
              </a:rPr>
              <a:t>(</a:t>
            </a:r>
          </a:p>
          <a:p>
            <a:r>
              <a:rPr lang="en-US" sz="1200" dirty="0" smtClean="0">
                <a:solidFill>
                  <a:srgbClr val="C00000"/>
                </a:solidFill>
                <a:latin typeface="Courier New" pitchFamily="49" charset="0"/>
                <a:cs typeface="Courier New" pitchFamily="49" charset="0"/>
              </a:rPr>
              <a:t>[</a:t>
            </a:r>
            <a:r>
              <a:rPr lang="en-US" sz="1200" dirty="0" err="1">
                <a:solidFill>
                  <a:srgbClr val="C00000"/>
                </a:solidFill>
                <a:latin typeface="Courier New" pitchFamily="49" charset="0"/>
                <a:cs typeface="Courier New" pitchFamily="49" charset="0"/>
              </a:rPr>
              <a:t>ChargingDateTime</a:t>
            </a:r>
            <a:r>
              <a:rPr lang="en-US" sz="1200" dirty="0" smtClean="0">
                <a:solidFill>
                  <a:srgbClr val="C00000"/>
                </a:solidFill>
                <a:latin typeface="Courier New" pitchFamily="49" charset="0"/>
                <a:cs typeface="Courier New" pitchFamily="49" charset="0"/>
              </a:rPr>
              <a:t>]</a:t>
            </a:r>
          </a:p>
          <a:p>
            <a:r>
              <a:rPr lang="en-US" sz="1200" dirty="0" smtClean="0">
                <a:solidFill>
                  <a:srgbClr val="C00000"/>
                </a:solidFill>
                <a:latin typeface="Courier New" pitchFamily="49" charset="0"/>
                <a:cs typeface="Courier New" pitchFamily="49" charset="0"/>
              </a:rPr>
              <a:t> </a:t>
            </a:r>
            <a:r>
              <a:rPr lang="en-US" sz="1200" dirty="0">
                <a:solidFill>
                  <a:srgbClr val="C00000"/>
                </a:solidFill>
                <a:latin typeface="Courier New" pitchFamily="49" charset="0"/>
                <a:cs typeface="Courier New" pitchFamily="49" charset="0"/>
              </a:rPr>
              <a:t>&gt;=</a:t>
            </a:r>
            <a:r>
              <a:rPr lang="en-US" sz="1200" dirty="0" smtClean="0">
                <a:solidFill>
                  <a:srgbClr val="C00000"/>
                </a:solidFill>
                <a:latin typeface="Courier New" pitchFamily="49" charset="0"/>
                <a:cs typeface="Courier New" pitchFamily="49" charset="0"/>
              </a:rPr>
              <a:t>'2010-01-01‘</a:t>
            </a:r>
          </a:p>
          <a:p>
            <a:r>
              <a:rPr lang="en-US" sz="1200" dirty="0" smtClean="0">
                <a:solidFill>
                  <a:schemeClr val="bg1"/>
                </a:solidFill>
                <a:latin typeface="Courier New" pitchFamily="49" charset="0"/>
                <a:cs typeface="Courier New" pitchFamily="49" charset="0"/>
              </a:rPr>
              <a:t> and</a:t>
            </a:r>
          </a:p>
          <a:p>
            <a:r>
              <a:rPr lang="en-US" sz="1200" dirty="0" smtClean="0">
                <a:solidFill>
                  <a:srgbClr val="C00000"/>
                </a:solidFill>
                <a:latin typeface="Courier New" pitchFamily="49" charset="0"/>
                <a:cs typeface="Courier New" pitchFamily="49" charset="0"/>
              </a:rPr>
              <a:t>[</a:t>
            </a:r>
            <a:r>
              <a:rPr lang="en-US" sz="1200" dirty="0" err="1">
                <a:solidFill>
                  <a:srgbClr val="C00000"/>
                </a:solidFill>
                <a:latin typeface="Courier New" pitchFamily="49" charset="0"/>
                <a:cs typeface="Courier New" pitchFamily="49" charset="0"/>
              </a:rPr>
              <a:t>ChargingDateTime</a:t>
            </a:r>
            <a:r>
              <a:rPr lang="en-US" sz="1200" dirty="0" smtClean="0">
                <a:solidFill>
                  <a:srgbClr val="C00000"/>
                </a:solidFill>
                <a:latin typeface="Courier New" pitchFamily="49" charset="0"/>
                <a:cs typeface="Courier New" pitchFamily="49" charset="0"/>
              </a:rPr>
              <a:t>]</a:t>
            </a:r>
          </a:p>
          <a:p>
            <a:r>
              <a:rPr lang="en-US" sz="1200" dirty="0" smtClean="0">
                <a:solidFill>
                  <a:srgbClr val="C00000"/>
                </a:solidFill>
                <a:latin typeface="Courier New" pitchFamily="49" charset="0"/>
                <a:cs typeface="Courier New" pitchFamily="49" charset="0"/>
              </a:rPr>
              <a:t>&lt;</a:t>
            </a:r>
            <a:r>
              <a:rPr lang="en-US" sz="1200" dirty="0">
                <a:solidFill>
                  <a:srgbClr val="C00000"/>
                </a:solidFill>
                <a:latin typeface="Courier New" pitchFamily="49" charset="0"/>
                <a:cs typeface="Courier New" pitchFamily="49" charset="0"/>
              </a:rPr>
              <a:t>'2011-01-01')</a:t>
            </a:r>
          </a:p>
          <a:p>
            <a:r>
              <a:rPr lang="de-DE" sz="1200" dirty="0">
                <a:solidFill>
                  <a:schemeClr val="bg1"/>
                </a:solidFill>
                <a:latin typeface="Courier New" pitchFamily="49" charset="0"/>
                <a:cs typeface="Courier New" pitchFamily="49" charset="0"/>
              </a:rPr>
              <a:t>GO</a:t>
            </a:r>
            <a:endParaRPr lang="en-US" sz="1200" dirty="0" err="1" smtClean="0">
              <a:solidFill>
                <a:schemeClr val="bg1"/>
              </a:solidFill>
              <a:latin typeface="Courier New" pitchFamily="49" charset="0"/>
              <a:cs typeface="Courier New" pitchFamily="49" charset="0"/>
            </a:endParaRPr>
          </a:p>
        </p:txBody>
      </p:sp>
      <p:sp>
        <p:nvSpPr>
          <p:cNvPr id="18" name="TextBox 17"/>
          <p:cNvSpPr txBox="1"/>
          <p:nvPr/>
        </p:nvSpPr>
        <p:spPr>
          <a:xfrm>
            <a:off x="1881133" y="1790137"/>
            <a:ext cx="5627171" cy="553998"/>
          </a:xfrm>
          <a:prstGeom prst="rect">
            <a:avLst/>
          </a:prstGeom>
          <a:noFill/>
        </p:spPr>
        <p:txBody>
          <a:bodyPr wrap="square" lIns="0" tIns="0" rIns="0" bIns="0" rtlCol="0">
            <a:spAutoFit/>
          </a:bodyPr>
          <a:lstStyle/>
          <a:p>
            <a:r>
              <a:rPr lang="da-DK" sz="1200" b="1" dirty="0" smtClean="0">
                <a:gradFill>
                  <a:gsLst>
                    <a:gs pos="0">
                      <a:schemeClr val="tx1"/>
                    </a:gs>
                    <a:gs pos="86000">
                      <a:schemeClr val="tx1"/>
                    </a:gs>
                  </a:gsLst>
                  <a:lin ang="5400000" scaled="0"/>
                </a:gradFill>
                <a:latin typeface="Courier New" pitchFamily="49" charset="0"/>
                <a:cs typeface="Courier New" pitchFamily="49" charset="0"/>
              </a:rPr>
              <a:t>SELECT ... FROM ALTER </a:t>
            </a:r>
            <a:r>
              <a:rPr lang="da-DK" sz="1200" dirty="0" smtClean="0">
                <a:gradFill>
                  <a:gsLst>
                    <a:gs pos="0">
                      <a:schemeClr val="tx1"/>
                    </a:gs>
                    <a:gs pos="86000">
                      <a:schemeClr val="tx1"/>
                    </a:gs>
                  </a:gsLst>
                  <a:lin ang="5400000" scaled="0"/>
                </a:gradFill>
                <a:latin typeface="Courier New" pitchFamily="49" charset="0"/>
                <a:cs typeface="Courier New" pitchFamily="49" charset="0"/>
              </a:rPr>
              <a:t>dbo.FactCDR_2010</a:t>
            </a:r>
          </a:p>
          <a:p>
            <a:r>
              <a:rPr lang="da-DK" sz="1200" b="1" dirty="0" smtClean="0">
                <a:gradFill>
                  <a:gsLst>
                    <a:gs pos="0">
                      <a:schemeClr val="tx1"/>
                    </a:gs>
                    <a:gs pos="86000">
                      <a:schemeClr val="tx1"/>
                    </a:gs>
                  </a:gsLst>
                  <a:lin ang="5400000" scaled="0"/>
                </a:gradFill>
                <a:latin typeface="Courier New" pitchFamily="49" charset="0"/>
                <a:cs typeface="Courier New" pitchFamily="49" charset="0"/>
              </a:rPr>
              <a:t>UNION ALL</a:t>
            </a:r>
          </a:p>
          <a:p>
            <a:r>
              <a:rPr lang="da-DK" sz="1200" b="1" dirty="0">
                <a:gradFill>
                  <a:gsLst>
                    <a:gs pos="0">
                      <a:schemeClr val="tx1"/>
                    </a:gs>
                    <a:gs pos="86000">
                      <a:schemeClr val="tx1"/>
                    </a:gs>
                  </a:gsLst>
                  <a:lin ang="5400000" scaled="0"/>
                </a:gradFill>
                <a:latin typeface="Courier New" pitchFamily="49" charset="0"/>
                <a:cs typeface="Courier New" pitchFamily="49" charset="0"/>
              </a:rPr>
              <a:t>SELECT ... FROM ALTER </a:t>
            </a:r>
            <a:r>
              <a:rPr lang="da-DK" sz="1200" dirty="0">
                <a:gradFill>
                  <a:gsLst>
                    <a:gs pos="0">
                      <a:schemeClr val="tx1"/>
                    </a:gs>
                    <a:gs pos="86000">
                      <a:schemeClr val="tx1"/>
                    </a:gs>
                  </a:gsLst>
                  <a:lin ang="5400000" scaled="0"/>
                </a:gradFill>
                <a:latin typeface="Courier New" pitchFamily="49" charset="0"/>
                <a:cs typeface="Courier New" pitchFamily="49" charset="0"/>
              </a:rPr>
              <a:t>dbo.FactCDR_2009</a:t>
            </a:r>
            <a:endParaRPr lang="en-US" sz="1200" dirty="0" err="1" smtClean="0">
              <a:gradFill>
                <a:gsLst>
                  <a:gs pos="0">
                    <a:schemeClr val="tx1"/>
                  </a:gs>
                  <a:gs pos="86000">
                    <a:schemeClr val="tx1"/>
                  </a:gs>
                </a:gsLst>
                <a:lin ang="5400000" scaled="0"/>
              </a:gradFill>
              <a:latin typeface="Courier New" pitchFamily="49" charset="0"/>
              <a:cs typeface="Courier New" pitchFamily="49" charset="0"/>
            </a:endParaRPr>
          </a:p>
        </p:txBody>
      </p:sp>
      <p:sp>
        <p:nvSpPr>
          <p:cNvPr id="19" name="Rectangle 18"/>
          <p:cNvSpPr/>
          <p:nvPr/>
        </p:nvSpPr>
        <p:spPr bwMode="auto">
          <a:xfrm>
            <a:off x="1881132" y="1124744"/>
            <a:ext cx="5357867" cy="4608512"/>
          </a:xfrm>
          <a:prstGeom prst="rect">
            <a:avLst/>
          </a:prstGeom>
          <a:noFill/>
          <a:ln>
            <a:prstDash val="sysDot"/>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gradFill>
                <a:gsLst>
                  <a:gs pos="0">
                    <a:srgbClr val="FFFFFF"/>
                  </a:gs>
                  <a:gs pos="100000">
                    <a:srgbClr val="FFFFFF"/>
                  </a:gs>
                </a:gsLst>
                <a:lin ang="5400000" scaled="0"/>
              </a:gradFill>
            </a:endParaRPr>
          </a:p>
        </p:txBody>
      </p:sp>
      <p:sp>
        <p:nvSpPr>
          <p:cNvPr id="22" name="TextBox 21"/>
          <p:cNvSpPr txBox="1"/>
          <p:nvPr/>
        </p:nvSpPr>
        <p:spPr>
          <a:xfrm>
            <a:off x="2589142" y="5830136"/>
            <a:ext cx="3999082" cy="553998"/>
          </a:xfrm>
          <a:prstGeom prst="rect">
            <a:avLst/>
          </a:prstGeom>
          <a:noFill/>
        </p:spPr>
        <p:txBody>
          <a:bodyPr wrap="square" lIns="0" tIns="0" rIns="0" bIns="0" rtlCol="0">
            <a:spAutoFit/>
          </a:bodyPr>
          <a:lstStyle/>
          <a:p>
            <a:r>
              <a:rPr lang="da-DK" sz="1200" b="1" dirty="0" smtClean="0">
                <a:solidFill>
                  <a:schemeClr val="bg1">
                    <a:lumMod val="75000"/>
                  </a:schemeClr>
                </a:solidFill>
                <a:latin typeface="Courier New" pitchFamily="49" charset="0"/>
                <a:cs typeface="Courier New" pitchFamily="49" charset="0"/>
              </a:rPr>
              <a:t>CREATE CLUSTERED INDEX </a:t>
            </a:r>
            <a:r>
              <a:rPr lang="da-DK" sz="1200" dirty="0" smtClean="0">
                <a:solidFill>
                  <a:schemeClr val="bg1">
                    <a:lumMod val="75000"/>
                  </a:schemeClr>
                </a:solidFill>
                <a:latin typeface="Courier New" pitchFamily="49" charset="0"/>
                <a:cs typeface="Courier New" pitchFamily="49" charset="0"/>
              </a:rPr>
              <a:t>CIX_Customer</a:t>
            </a:r>
          </a:p>
          <a:p>
            <a:r>
              <a:rPr lang="da-DK" sz="1200" b="1" dirty="0" smtClean="0">
                <a:solidFill>
                  <a:schemeClr val="bg1">
                    <a:lumMod val="75000"/>
                  </a:schemeClr>
                </a:solidFill>
                <a:latin typeface="Courier New" pitchFamily="49" charset="0"/>
                <a:cs typeface="Courier New" pitchFamily="49" charset="0"/>
              </a:rPr>
              <a:t>ON</a:t>
            </a:r>
            <a:r>
              <a:rPr lang="da-DK" sz="1200" dirty="0" smtClean="0">
                <a:solidFill>
                  <a:schemeClr val="bg1">
                    <a:lumMod val="75000"/>
                  </a:schemeClr>
                </a:solidFill>
                <a:latin typeface="Courier New" pitchFamily="49" charset="0"/>
                <a:cs typeface="Courier New" pitchFamily="49" charset="0"/>
              </a:rPr>
              <a:t> MSCFY2009(</a:t>
            </a:r>
            <a:r>
              <a:rPr lang="da-DK" sz="1200" b="1" dirty="0" smtClean="0">
                <a:solidFill>
                  <a:schemeClr val="bg1">
                    <a:lumMod val="75000"/>
                  </a:schemeClr>
                </a:solidFill>
                <a:latin typeface="Courier New" pitchFamily="49" charset="0"/>
                <a:cs typeface="Courier New" pitchFamily="49" charset="0"/>
              </a:rPr>
              <a:t>SCarrierCode</a:t>
            </a:r>
            <a:r>
              <a:rPr lang="da-DK" sz="1200" dirty="0" smtClean="0">
                <a:solidFill>
                  <a:schemeClr val="bg1">
                    <a:lumMod val="75000"/>
                  </a:schemeClr>
                </a:solidFill>
                <a:latin typeface="Courier New" pitchFamily="49" charset="0"/>
                <a:cs typeface="Courier New" pitchFamily="49" charset="0"/>
              </a:rPr>
              <a:t>, </a:t>
            </a:r>
            <a:r>
              <a:rPr lang="da-DK" sz="1200" b="1" dirty="0" smtClean="0">
                <a:solidFill>
                  <a:schemeClr val="bg1">
                    <a:lumMod val="75000"/>
                  </a:schemeClr>
                </a:solidFill>
                <a:latin typeface="Courier New" pitchFamily="49" charset="0"/>
                <a:cs typeface="Courier New" pitchFamily="49" charset="0"/>
              </a:rPr>
              <a:t>PhoneNumber</a:t>
            </a:r>
            <a:r>
              <a:rPr lang="da-DK" sz="1200" dirty="0" smtClean="0">
                <a:solidFill>
                  <a:schemeClr val="bg1">
                    <a:lumMod val="75000"/>
                  </a:schemeClr>
                </a:solidFill>
                <a:latin typeface="Courier New" pitchFamily="49" charset="0"/>
                <a:cs typeface="Courier New" pitchFamily="49" charset="0"/>
              </a:rPr>
              <a:t>)</a:t>
            </a:r>
          </a:p>
          <a:p>
            <a:endParaRPr lang="en-US" sz="1200" dirty="0" err="1" smtClean="0">
              <a:solidFill>
                <a:schemeClr val="bg1">
                  <a:lumMod val="75000"/>
                </a:schemeClr>
              </a:solidFill>
              <a:latin typeface="Courier New" pitchFamily="49" charset="0"/>
              <a:cs typeface="Courier New" pitchFamily="49" charset="0"/>
            </a:endParaRPr>
          </a:p>
        </p:txBody>
      </p:sp>
    </p:spTree>
    <p:extLst>
      <p:ext uri="{BB962C8B-B14F-4D97-AF65-F5344CB8AC3E}">
        <p14:creationId xmlns:p14="http://schemas.microsoft.com/office/powerpoint/2010/main" val="1095146545"/>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124200"/>
            <a:ext cx="8382000" cy="666385"/>
          </a:xfrm>
        </p:spPr>
        <p:txBody>
          <a:bodyPr/>
          <a:lstStyle/>
          <a:p>
            <a:pPr marL="0" indent="0" algn="ctr"/>
            <a:r>
              <a:rPr lang="en-US" sz="5400" dirty="0"/>
              <a:t>Multi layer partitioning</a:t>
            </a:r>
            <a:br>
              <a:rPr lang="en-US" sz="5400" dirty="0"/>
            </a:br>
            <a:r>
              <a:rPr lang="en-US" sz="5400" dirty="0"/>
              <a:t>DEMO</a:t>
            </a:r>
            <a:br>
              <a:rPr lang="en-US" sz="5400" dirty="0"/>
            </a:br>
            <a:endParaRPr lang="en-US" sz="5400" dirty="0"/>
          </a:p>
        </p:txBody>
      </p:sp>
    </p:spTree>
    <p:extLst>
      <p:ext uri="{BB962C8B-B14F-4D97-AF65-F5344CB8AC3E}">
        <p14:creationId xmlns:p14="http://schemas.microsoft.com/office/powerpoint/2010/main" val="904765872"/>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979" y="377714"/>
            <a:ext cx="8321675" cy="624840"/>
          </a:xfrm>
        </p:spPr>
        <p:txBody>
          <a:bodyPr/>
          <a:lstStyle/>
          <a:p>
            <a:r>
              <a:rPr lang="da-DK" sz="3600" dirty="0" smtClean="0"/>
              <a:t>How quickly can you get it there?</a:t>
            </a:r>
            <a:endParaRPr lang="en-US" sz="3600" dirty="0"/>
          </a:p>
        </p:txBody>
      </p:sp>
      <p:sp>
        <p:nvSpPr>
          <p:cNvPr id="4" name="Flowchart: Magnetic Disk 3"/>
          <p:cNvSpPr/>
          <p:nvPr/>
        </p:nvSpPr>
        <p:spPr bwMode="auto">
          <a:xfrm>
            <a:off x="2362200" y="1371601"/>
            <a:ext cx="1600200" cy="18288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2400" b="1" i="0" u="none" strike="noStrike" cap="none" normalizeH="0" baseline="0" dirty="0" smtClean="0">
                <a:ln>
                  <a:noFill/>
                </a:ln>
                <a:solidFill>
                  <a:schemeClr val="tx1"/>
                </a:solidFill>
                <a:effectLst/>
                <a:latin typeface="Arial" charset="0"/>
              </a:rPr>
              <a:t>”EDW”</a:t>
            </a:r>
            <a:endParaRPr kumimoji="0" lang="en-US" sz="2400" b="1" i="0" u="none" strike="noStrike" cap="none" normalizeH="0" baseline="0" dirty="0" smtClean="0">
              <a:ln>
                <a:noFill/>
              </a:ln>
              <a:solidFill>
                <a:schemeClr val="tx1"/>
              </a:solidFill>
              <a:effectLst/>
              <a:latin typeface="Arial" charset="0"/>
            </a:endParaRPr>
          </a:p>
        </p:txBody>
      </p:sp>
      <p:sp>
        <p:nvSpPr>
          <p:cNvPr id="5" name="Flowchart: Magnetic Disk 4"/>
          <p:cNvSpPr/>
          <p:nvPr/>
        </p:nvSpPr>
        <p:spPr bwMode="auto">
          <a:xfrm>
            <a:off x="-3124200" y="1868905"/>
            <a:ext cx="3848100" cy="4465721"/>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b"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a-DK" sz="4400" b="1" i="0" u="none" strike="noStrike" cap="none" normalizeH="0" baseline="0" dirty="0" smtClean="0">
              <a:ln>
                <a:noFill/>
              </a:ln>
              <a:solidFill>
                <a:schemeClr val="tx1"/>
              </a:solidFill>
              <a:effectLst/>
              <a:latin typeface="Arial" charset="0"/>
            </a:endParaRPr>
          </a:p>
        </p:txBody>
      </p:sp>
      <p:sp>
        <p:nvSpPr>
          <p:cNvPr id="6" name="Flowchart: Magnetic Disk 5"/>
          <p:cNvSpPr/>
          <p:nvPr/>
        </p:nvSpPr>
        <p:spPr bwMode="auto">
          <a:xfrm>
            <a:off x="4800600" y="1066800"/>
            <a:ext cx="800100" cy="8382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400" b="1" i="0" u="none" strike="noStrike" cap="none" normalizeH="0" baseline="0" dirty="0" smtClean="0">
                <a:ln>
                  <a:noFill/>
                </a:ln>
                <a:solidFill>
                  <a:schemeClr val="tx1"/>
                </a:solidFill>
                <a:effectLst/>
                <a:latin typeface="Arial" charset="0"/>
              </a:rPr>
              <a:t>Mart</a:t>
            </a:r>
          </a:p>
          <a:p>
            <a:pPr marL="0" marR="0" indent="0" algn="ctr" defTabSz="914400" rtl="0" eaLnBrk="1" fontAlgn="base" latinLnBrk="0" hangingPunct="1">
              <a:lnSpc>
                <a:spcPct val="100000"/>
              </a:lnSpc>
              <a:spcBef>
                <a:spcPct val="0"/>
              </a:spcBef>
              <a:spcAft>
                <a:spcPct val="0"/>
              </a:spcAft>
              <a:buClrTx/>
              <a:buSzTx/>
              <a:buFontTx/>
              <a:buNone/>
              <a:tabLst/>
            </a:pPr>
            <a:r>
              <a:rPr lang="da-DK" sz="1400" b="1" dirty="0" smtClean="0">
                <a:solidFill>
                  <a:schemeClr val="tx1"/>
                </a:solidFill>
                <a:latin typeface="Arial" charset="0"/>
              </a:rPr>
              <a:t>M1</a:t>
            </a:r>
            <a:endParaRPr kumimoji="0" lang="en-US" sz="1400" b="1" i="0" u="none" strike="noStrike" cap="none" normalizeH="0" baseline="0" dirty="0" smtClean="0">
              <a:ln>
                <a:noFill/>
              </a:ln>
              <a:solidFill>
                <a:schemeClr val="tx1"/>
              </a:solidFill>
              <a:effectLst/>
              <a:latin typeface="Arial" charset="0"/>
            </a:endParaRPr>
          </a:p>
        </p:txBody>
      </p:sp>
      <p:sp>
        <p:nvSpPr>
          <p:cNvPr id="7" name="Flowchart: Magnetic Disk 6"/>
          <p:cNvSpPr/>
          <p:nvPr/>
        </p:nvSpPr>
        <p:spPr bwMode="auto">
          <a:xfrm>
            <a:off x="4800600" y="2057400"/>
            <a:ext cx="800100" cy="685801"/>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tx1"/>
                </a:solidFill>
                <a:effectLst/>
                <a:latin typeface="Arial" charset="0"/>
              </a:rPr>
              <a:t>Mart</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tx1"/>
                </a:solidFill>
                <a:latin typeface="Arial" charset="0"/>
              </a:rPr>
              <a:t>M2</a:t>
            </a:r>
            <a:endParaRPr kumimoji="0" lang="en-US" sz="1200" b="1" i="0" u="none" strike="noStrike" cap="none" normalizeH="0" baseline="0" dirty="0" smtClean="0">
              <a:ln>
                <a:noFill/>
              </a:ln>
              <a:solidFill>
                <a:schemeClr val="tx1"/>
              </a:solidFill>
              <a:effectLst/>
              <a:latin typeface="Arial" charset="0"/>
            </a:endParaRPr>
          </a:p>
        </p:txBody>
      </p:sp>
      <p:sp>
        <p:nvSpPr>
          <p:cNvPr id="8" name="Cube 7"/>
          <p:cNvSpPr/>
          <p:nvPr/>
        </p:nvSpPr>
        <p:spPr bwMode="auto">
          <a:xfrm>
            <a:off x="4800600" y="2895601"/>
            <a:ext cx="800100" cy="609600"/>
          </a:xfrm>
          <a:prstGeom prst="cube">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800" b="1" i="0" u="none" strike="noStrike" cap="none" normalizeH="0" baseline="0" dirty="0" smtClean="0">
                <a:ln>
                  <a:noFill/>
                </a:ln>
                <a:solidFill>
                  <a:schemeClr val="bg2"/>
                </a:solidFill>
                <a:effectLst/>
                <a:latin typeface="Arial" charset="0"/>
              </a:rPr>
              <a:t>M3</a:t>
            </a:r>
            <a:endParaRPr kumimoji="0" lang="en-US" sz="1800" b="1" i="0" u="none" strike="noStrike" cap="none" normalizeH="0" baseline="0" dirty="0" smtClean="0">
              <a:ln>
                <a:noFill/>
              </a:ln>
              <a:solidFill>
                <a:schemeClr val="bg2"/>
              </a:solidFill>
              <a:effectLst/>
              <a:latin typeface="Arial" charset="0"/>
            </a:endParaRPr>
          </a:p>
        </p:txBody>
      </p:sp>
      <p:cxnSp>
        <p:nvCxnSpPr>
          <p:cNvPr id="10" name="Straight Connector 9"/>
          <p:cNvCxnSpPr/>
          <p:nvPr/>
        </p:nvCxnSpPr>
        <p:spPr bwMode="auto">
          <a:xfrm>
            <a:off x="990600" y="3733800"/>
            <a:ext cx="8001000" cy="0"/>
          </a:xfrm>
          <a:prstGeom prst="line">
            <a:avLst/>
          </a:prstGeom>
          <a:ln>
            <a:prstDash val="sysDot"/>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13" name="Right Arrow 12"/>
          <p:cNvSpPr/>
          <p:nvPr/>
        </p:nvSpPr>
        <p:spPr bwMode="auto">
          <a:xfrm rot="1653973">
            <a:off x="3996827" y="2718954"/>
            <a:ext cx="762000"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4" name="Right Arrow 13"/>
          <p:cNvSpPr/>
          <p:nvPr/>
        </p:nvSpPr>
        <p:spPr bwMode="auto">
          <a:xfrm rot="20148180">
            <a:off x="4004180" y="1233865"/>
            <a:ext cx="762000"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5" name="Right Arrow 14"/>
          <p:cNvSpPr/>
          <p:nvPr/>
        </p:nvSpPr>
        <p:spPr bwMode="auto">
          <a:xfrm>
            <a:off x="4004180" y="2045369"/>
            <a:ext cx="762000"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6" name="Flowchart: Magnetic Disk 15"/>
          <p:cNvSpPr/>
          <p:nvPr/>
        </p:nvSpPr>
        <p:spPr bwMode="auto">
          <a:xfrm>
            <a:off x="4919586" y="3920289"/>
            <a:ext cx="800100" cy="8382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400" b="1" i="0" u="none" strike="noStrike" cap="none" normalizeH="0" baseline="0" dirty="0" smtClean="0">
                <a:ln>
                  <a:noFill/>
                </a:ln>
                <a:solidFill>
                  <a:schemeClr val="tx1"/>
                </a:solidFill>
                <a:effectLst/>
                <a:latin typeface="Arial" charset="0"/>
              </a:rPr>
              <a:t>Mart</a:t>
            </a:r>
          </a:p>
          <a:p>
            <a:pPr marL="0" marR="0" indent="0" algn="ctr" defTabSz="914400" rtl="0" eaLnBrk="1" fontAlgn="base" latinLnBrk="0" hangingPunct="1">
              <a:lnSpc>
                <a:spcPct val="100000"/>
              </a:lnSpc>
              <a:spcBef>
                <a:spcPct val="0"/>
              </a:spcBef>
              <a:spcAft>
                <a:spcPct val="0"/>
              </a:spcAft>
              <a:buClrTx/>
              <a:buSzTx/>
              <a:buFontTx/>
              <a:buNone/>
              <a:tabLst/>
            </a:pPr>
            <a:r>
              <a:rPr lang="da-DK" sz="1400" b="1" dirty="0" smtClean="0">
                <a:solidFill>
                  <a:schemeClr val="tx1"/>
                </a:solidFill>
                <a:latin typeface="Arial" charset="0"/>
              </a:rPr>
              <a:t>M1</a:t>
            </a:r>
            <a:endParaRPr kumimoji="0" lang="en-US" sz="1400" b="1" i="0" u="none" strike="noStrike" cap="none" normalizeH="0" baseline="0" dirty="0" smtClean="0">
              <a:ln>
                <a:noFill/>
              </a:ln>
              <a:solidFill>
                <a:schemeClr val="tx1"/>
              </a:solidFill>
              <a:effectLst/>
              <a:latin typeface="Arial" charset="0"/>
            </a:endParaRPr>
          </a:p>
        </p:txBody>
      </p:sp>
      <p:sp>
        <p:nvSpPr>
          <p:cNvPr id="17" name="Flowchart: Magnetic Disk 16"/>
          <p:cNvSpPr/>
          <p:nvPr/>
        </p:nvSpPr>
        <p:spPr bwMode="auto">
          <a:xfrm>
            <a:off x="4919586" y="4910889"/>
            <a:ext cx="800100" cy="685801"/>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tx1"/>
                </a:solidFill>
                <a:effectLst/>
                <a:latin typeface="Arial" charset="0"/>
              </a:rPr>
              <a:t>Mart</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tx1"/>
                </a:solidFill>
                <a:latin typeface="Arial" charset="0"/>
              </a:rPr>
              <a:t>M2</a:t>
            </a:r>
            <a:endParaRPr kumimoji="0" lang="en-US" sz="1200" b="1" i="0" u="none" strike="noStrike" cap="none" normalizeH="0" baseline="0" dirty="0" smtClean="0">
              <a:ln>
                <a:noFill/>
              </a:ln>
              <a:solidFill>
                <a:schemeClr val="tx1"/>
              </a:solidFill>
              <a:effectLst/>
              <a:latin typeface="Arial" charset="0"/>
            </a:endParaRPr>
          </a:p>
        </p:txBody>
      </p:sp>
      <p:sp>
        <p:nvSpPr>
          <p:cNvPr id="18" name="Cube 17"/>
          <p:cNvSpPr/>
          <p:nvPr/>
        </p:nvSpPr>
        <p:spPr bwMode="auto">
          <a:xfrm>
            <a:off x="4919586" y="5749090"/>
            <a:ext cx="800100" cy="609600"/>
          </a:xfrm>
          <a:prstGeom prst="cube">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800" b="1" i="0" u="none" strike="noStrike" cap="none" normalizeH="0" baseline="0" dirty="0" smtClean="0">
                <a:ln>
                  <a:noFill/>
                </a:ln>
                <a:solidFill>
                  <a:schemeClr val="bg2"/>
                </a:solidFill>
                <a:effectLst/>
                <a:latin typeface="Arial" charset="0"/>
              </a:rPr>
              <a:t>M3</a:t>
            </a:r>
            <a:endParaRPr kumimoji="0" lang="en-US" sz="1800" b="1" i="0" u="none" strike="noStrike" cap="none" normalizeH="0" baseline="0" dirty="0" smtClean="0">
              <a:ln>
                <a:noFill/>
              </a:ln>
              <a:solidFill>
                <a:schemeClr val="bg2"/>
              </a:solidFill>
              <a:effectLst/>
              <a:latin typeface="Arial" charset="0"/>
            </a:endParaRPr>
          </a:p>
        </p:txBody>
      </p:sp>
      <p:sp>
        <p:nvSpPr>
          <p:cNvPr id="19" name="Right Arrow 18"/>
          <p:cNvSpPr/>
          <p:nvPr/>
        </p:nvSpPr>
        <p:spPr bwMode="auto">
          <a:xfrm>
            <a:off x="823163" y="4015539"/>
            <a:ext cx="4042281"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20" name="Right Arrow 19"/>
          <p:cNvSpPr/>
          <p:nvPr/>
        </p:nvSpPr>
        <p:spPr bwMode="auto">
          <a:xfrm>
            <a:off x="839206" y="4910889"/>
            <a:ext cx="4042281"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21" name="Right Arrow 20"/>
          <p:cNvSpPr/>
          <p:nvPr/>
        </p:nvSpPr>
        <p:spPr bwMode="auto">
          <a:xfrm>
            <a:off x="786393" y="5710990"/>
            <a:ext cx="4042281"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22" name="Right Arrow 21"/>
          <p:cNvSpPr/>
          <p:nvPr/>
        </p:nvSpPr>
        <p:spPr bwMode="auto">
          <a:xfrm rot="20513913">
            <a:off x="759622" y="2532648"/>
            <a:ext cx="1575807"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24" name="TextBox 23"/>
          <p:cNvSpPr txBox="1"/>
          <p:nvPr/>
        </p:nvSpPr>
        <p:spPr>
          <a:xfrm>
            <a:off x="7483642" y="3784706"/>
            <a:ext cx="1524000" cy="461665"/>
          </a:xfrm>
          <a:prstGeom prst="rect">
            <a:avLst/>
          </a:prstGeom>
          <a:noFill/>
        </p:spPr>
        <p:txBody>
          <a:bodyPr wrap="square" rtlCol="0">
            <a:spAutoFit/>
          </a:bodyPr>
          <a:lstStyle/>
          <a:p>
            <a:pPr algn="r"/>
            <a:r>
              <a:rPr lang="da-DK" sz="2400" dirty="0" smtClean="0">
                <a:solidFill>
                  <a:schemeClr val="bg2"/>
                </a:solidFill>
              </a:rPr>
              <a:t>”Kimball”</a:t>
            </a:r>
            <a:endParaRPr lang="en-US" sz="2400" dirty="0">
              <a:solidFill>
                <a:schemeClr val="bg2"/>
              </a:solidFill>
            </a:endParaRPr>
          </a:p>
        </p:txBody>
      </p:sp>
      <p:sp>
        <p:nvSpPr>
          <p:cNvPr id="25" name="TextBox 24"/>
          <p:cNvSpPr txBox="1"/>
          <p:nvPr/>
        </p:nvSpPr>
        <p:spPr>
          <a:xfrm>
            <a:off x="7467600" y="3044542"/>
            <a:ext cx="1524000" cy="461665"/>
          </a:xfrm>
          <a:prstGeom prst="rect">
            <a:avLst/>
          </a:prstGeom>
          <a:noFill/>
        </p:spPr>
        <p:txBody>
          <a:bodyPr wrap="square" rtlCol="0">
            <a:spAutoFit/>
          </a:bodyPr>
          <a:lstStyle/>
          <a:p>
            <a:pPr algn="r"/>
            <a:r>
              <a:rPr lang="da-DK" sz="2400" dirty="0" smtClean="0">
                <a:solidFill>
                  <a:schemeClr val="bg2"/>
                </a:solidFill>
              </a:rPr>
              <a:t>”Inmon”</a:t>
            </a:r>
            <a:endParaRPr lang="en-US" sz="2400" dirty="0">
              <a:solidFill>
                <a:schemeClr val="bg2"/>
              </a:solidFill>
            </a:endParaRPr>
          </a:p>
        </p:txBody>
      </p:sp>
      <p:sp>
        <p:nvSpPr>
          <p:cNvPr id="26" name="TextBox 25"/>
          <p:cNvSpPr txBox="1"/>
          <p:nvPr/>
        </p:nvSpPr>
        <p:spPr>
          <a:xfrm rot="5400000">
            <a:off x="-737755" y="4047003"/>
            <a:ext cx="2149642" cy="584775"/>
          </a:xfrm>
          <a:prstGeom prst="rect">
            <a:avLst/>
          </a:prstGeom>
          <a:noFill/>
        </p:spPr>
        <p:txBody>
          <a:bodyPr wrap="square" rtlCol="0">
            <a:spAutoFit/>
          </a:bodyPr>
          <a:lstStyle/>
          <a:p>
            <a:pPr algn="ctr"/>
            <a:r>
              <a:rPr lang="en-US" sz="3200" b="1" dirty="0" smtClean="0"/>
              <a:t>SODA</a:t>
            </a:r>
            <a:endParaRPr lang="en-US" sz="3200" b="1" dirty="0"/>
          </a:p>
        </p:txBody>
      </p:sp>
      <p:cxnSp>
        <p:nvCxnSpPr>
          <p:cNvPr id="28" name="Straight Connector 27"/>
          <p:cNvCxnSpPr/>
          <p:nvPr/>
        </p:nvCxnSpPr>
        <p:spPr bwMode="auto">
          <a:xfrm>
            <a:off x="773102" y="1219200"/>
            <a:ext cx="62494" cy="5257800"/>
          </a:xfrm>
          <a:prstGeom prst="line">
            <a:avLst/>
          </a:prstGeom>
          <a:noFill/>
          <a:ln w="47625" cap="flat" cmpd="sng" algn="ctr">
            <a:solidFill>
              <a:srgbClr val="C00000"/>
            </a:solidFill>
            <a:prstDash val="dash"/>
            <a:round/>
            <a:headEnd type="none" w="med" len="med"/>
            <a:tailEnd type="none" w="med" len="med"/>
          </a:ln>
          <a:effectLst/>
        </p:spPr>
      </p:cxnSp>
      <p:cxnSp>
        <p:nvCxnSpPr>
          <p:cNvPr id="32" name="Straight Connector 31"/>
          <p:cNvCxnSpPr/>
          <p:nvPr/>
        </p:nvCxnSpPr>
        <p:spPr bwMode="auto">
          <a:xfrm>
            <a:off x="2209800" y="1162457"/>
            <a:ext cx="31247" cy="2701089"/>
          </a:xfrm>
          <a:prstGeom prst="line">
            <a:avLst/>
          </a:prstGeom>
          <a:noFill/>
          <a:ln w="47625" cap="flat" cmpd="sng" algn="ctr">
            <a:solidFill>
              <a:srgbClr val="C00000"/>
            </a:solidFill>
            <a:prstDash val="dash"/>
            <a:round/>
            <a:headEnd type="none" w="med" len="med"/>
            <a:tailEnd type="none" w="med" len="med"/>
          </a:ln>
          <a:effectLst/>
        </p:spPr>
      </p:cxnSp>
      <p:cxnSp>
        <p:nvCxnSpPr>
          <p:cNvPr id="35" name="Straight Connector 34"/>
          <p:cNvCxnSpPr/>
          <p:nvPr/>
        </p:nvCxnSpPr>
        <p:spPr bwMode="auto">
          <a:xfrm>
            <a:off x="4039701" y="1170563"/>
            <a:ext cx="31247" cy="2701089"/>
          </a:xfrm>
          <a:prstGeom prst="line">
            <a:avLst/>
          </a:prstGeom>
          <a:noFill/>
          <a:ln w="47625" cap="flat" cmpd="sng" algn="ctr">
            <a:solidFill>
              <a:srgbClr val="C00000"/>
            </a:solidFill>
            <a:prstDash val="dash"/>
            <a:round/>
            <a:headEnd type="none" w="med" len="med"/>
            <a:tailEnd type="none" w="med" len="med"/>
          </a:ln>
          <a:effectLst/>
        </p:spPr>
      </p:cxnSp>
      <p:cxnSp>
        <p:nvCxnSpPr>
          <p:cNvPr id="36" name="Straight Connector 35"/>
          <p:cNvCxnSpPr/>
          <p:nvPr/>
        </p:nvCxnSpPr>
        <p:spPr bwMode="auto">
          <a:xfrm>
            <a:off x="4706972" y="1147011"/>
            <a:ext cx="31247" cy="2701089"/>
          </a:xfrm>
          <a:prstGeom prst="line">
            <a:avLst/>
          </a:prstGeom>
          <a:noFill/>
          <a:ln w="47625" cap="flat" cmpd="sng" algn="ctr">
            <a:solidFill>
              <a:srgbClr val="C00000"/>
            </a:solidFill>
            <a:prstDash val="dash"/>
            <a:round/>
            <a:headEnd type="none" w="med" len="med"/>
            <a:tailEnd type="none" w="med" len="med"/>
          </a:ln>
          <a:effectLst/>
        </p:spPr>
      </p:cxnSp>
      <p:cxnSp>
        <p:nvCxnSpPr>
          <p:cNvPr id="37" name="Straight Connector 36"/>
          <p:cNvCxnSpPr/>
          <p:nvPr/>
        </p:nvCxnSpPr>
        <p:spPr bwMode="auto">
          <a:xfrm>
            <a:off x="4691349" y="3813931"/>
            <a:ext cx="31247" cy="2701089"/>
          </a:xfrm>
          <a:prstGeom prst="line">
            <a:avLst/>
          </a:prstGeom>
          <a:noFill/>
          <a:ln w="47625" cap="flat" cmpd="sng" algn="ctr">
            <a:solidFill>
              <a:srgbClr val="C00000"/>
            </a:solidFill>
            <a:prstDash val="dash"/>
            <a:round/>
            <a:headEnd type="none" w="med" len="med"/>
            <a:tailEnd type="none" w="med" len="med"/>
          </a:ln>
          <a:effectLst/>
        </p:spPr>
      </p:cxnSp>
      <p:cxnSp>
        <p:nvCxnSpPr>
          <p:cNvPr id="39" name="Elbow Connector 38"/>
          <p:cNvCxnSpPr/>
          <p:nvPr/>
        </p:nvCxnSpPr>
        <p:spPr bwMode="auto">
          <a:xfrm flipV="1">
            <a:off x="839206" y="3581400"/>
            <a:ext cx="1294394" cy="1"/>
          </a:xfrm>
          <a:prstGeom prst="bentConnector3">
            <a:avLst/>
          </a:prstGeom>
          <a:noFill/>
          <a:ln w="60325" cap="flat" cmpd="sng" algn="ctr">
            <a:solidFill>
              <a:srgbClr val="C00000"/>
            </a:solidFill>
            <a:prstDash val="solid"/>
            <a:round/>
            <a:headEnd type="none" w="med" len="med"/>
            <a:tailEnd type="arrow"/>
          </a:ln>
          <a:effectLst/>
        </p:spPr>
      </p:cxnSp>
      <p:cxnSp>
        <p:nvCxnSpPr>
          <p:cNvPr id="41" name="Elbow Connector 40"/>
          <p:cNvCxnSpPr/>
          <p:nvPr/>
        </p:nvCxnSpPr>
        <p:spPr bwMode="auto">
          <a:xfrm flipV="1">
            <a:off x="2362200" y="3581402"/>
            <a:ext cx="1600200" cy="1"/>
          </a:xfrm>
          <a:prstGeom prst="bentConnector3">
            <a:avLst/>
          </a:prstGeom>
          <a:noFill/>
          <a:ln w="60325" cap="flat" cmpd="sng" algn="ctr">
            <a:solidFill>
              <a:srgbClr val="C00000"/>
            </a:solidFill>
            <a:prstDash val="solid"/>
            <a:round/>
            <a:headEnd type="none" w="med" len="med"/>
            <a:tailEnd type="arrow"/>
          </a:ln>
          <a:effectLst/>
        </p:spPr>
      </p:cxnSp>
      <p:cxnSp>
        <p:nvCxnSpPr>
          <p:cNvPr id="43" name="Elbow Connector 42"/>
          <p:cNvCxnSpPr/>
          <p:nvPr/>
        </p:nvCxnSpPr>
        <p:spPr bwMode="auto">
          <a:xfrm>
            <a:off x="4142543" y="3602476"/>
            <a:ext cx="485274" cy="1"/>
          </a:xfrm>
          <a:prstGeom prst="bentConnector3">
            <a:avLst/>
          </a:prstGeom>
          <a:noFill/>
          <a:ln w="60325" cap="flat" cmpd="sng" algn="ctr">
            <a:solidFill>
              <a:srgbClr val="C00000"/>
            </a:solidFill>
            <a:prstDash val="solid"/>
            <a:round/>
            <a:headEnd type="none" w="med" len="med"/>
            <a:tailEnd type="arrow"/>
          </a:ln>
          <a:effectLst/>
        </p:spPr>
      </p:cxnSp>
      <p:cxnSp>
        <p:nvCxnSpPr>
          <p:cNvPr id="49" name="Straight Connector 48"/>
          <p:cNvCxnSpPr/>
          <p:nvPr/>
        </p:nvCxnSpPr>
        <p:spPr bwMode="auto">
          <a:xfrm>
            <a:off x="5719902" y="1147011"/>
            <a:ext cx="31247" cy="2701089"/>
          </a:xfrm>
          <a:prstGeom prst="line">
            <a:avLst/>
          </a:prstGeom>
          <a:noFill/>
          <a:ln w="47625" cap="flat" cmpd="sng" algn="ctr">
            <a:solidFill>
              <a:srgbClr val="C00000"/>
            </a:solidFill>
            <a:prstDash val="dash"/>
            <a:round/>
            <a:headEnd type="none" w="med" len="med"/>
            <a:tailEnd type="none" w="med" len="med"/>
          </a:ln>
          <a:effectLst/>
        </p:spPr>
      </p:cxnSp>
      <p:cxnSp>
        <p:nvCxnSpPr>
          <p:cNvPr id="50" name="Elbow Connector 49"/>
          <p:cNvCxnSpPr/>
          <p:nvPr/>
        </p:nvCxnSpPr>
        <p:spPr bwMode="auto">
          <a:xfrm>
            <a:off x="4803217" y="3602477"/>
            <a:ext cx="916469" cy="1"/>
          </a:xfrm>
          <a:prstGeom prst="bentConnector3">
            <a:avLst/>
          </a:prstGeom>
          <a:noFill/>
          <a:ln w="60325" cap="flat" cmpd="sng" algn="ctr">
            <a:solidFill>
              <a:srgbClr val="C00000"/>
            </a:solidFill>
            <a:prstDash val="solid"/>
            <a:round/>
            <a:headEnd type="none" w="med" len="med"/>
            <a:tailEnd type="arrow"/>
          </a:ln>
          <a:effectLst/>
        </p:spPr>
      </p:cxnSp>
      <p:sp>
        <p:nvSpPr>
          <p:cNvPr id="52" name="TextBox 51"/>
          <p:cNvSpPr txBox="1"/>
          <p:nvPr/>
        </p:nvSpPr>
        <p:spPr>
          <a:xfrm>
            <a:off x="2282168" y="849868"/>
            <a:ext cx="441603" cy="369332"/>
          </a:xfrm>
          <a:prstGeom prst="rect">
            <a:avLst/>
          </a:prstGeom>
          <a:noFill/>
        </p:spPr>
        <p:txBody>
          <a:bodyPr wrap="square" rtlCol="0">
            <a:spAutoFit/>
          </a:bodyPr>
          <a:lstStyle/>
          <a:p>
            <a:r>
              <a:rPr lang="en-US" b="1" i="1" dirty="0" smtClean="0">
                <a:solidFill>
                  <a:srgbClr val="C00000"/>
                </a:solidFill>
              </a:rPr>
              <a:t>t1</a:t>
            </a:r>
            <a:endParaRPr lang="en-US" b="1" i="1" dirty="0">
              <a:solidFill>
                <a:srgbClr val="C00000"/>
              </a:solidFill>
            </a:endParaRPr>
          </a:p>
        </p:txBody>
      </p:sp>
      <p:sp>
        <p:nvSpPr>
          <p:cNvPr id="53" name="TextBox 52"/>
          <p:cNvSpPr txBox="1"/>
          <p:nvPr/>
        </p:nvSpPr>
        <p:spPr>
          <a:xfrm>
            <a:off x="839206" y="870407"/>
            <a:ext cx="441603" cy="369332"/>
          </a:xfrm>
          <a:prstGeom prst="rect">
            <a:avLst/>
          </a:prstGeom>
          <a:noFill/>
        </p:spPr>
        <p:txBody>
          <a:bodyPr wrap="square" rtlCol="0">
            <a:spAutoFit/>
          </a:bodyPr>
          <a:lstStyle/>
          <a:p>
            <a:r>
              <a:rPr lang="en-US" b="1" i="1" dirty="0" smtClean="0">
                <a:solidFill>
                  <a:srgbClr val="C00000"/>
                </a:solidFill>
              </a:rPr>
              <a:t>t0</a:t>
            </a:r>
            <a:endParaRPr lang="en-US" b="1" i="1" dirty="0">
              <a:solidFill>
                <a:srgbClr val="C00000"/>
              </a:solidFill>
            </a:endParaRPr>
          </a:p>
        </p:txBody>
      </p:sp>
      <p:sp>
        <p:nvSpPr>
          <p:cNvPr id="54" name="TextBox 53"/>
          <p:cNvSpPr txBox="1"/>
          <p:nvPr/>
        </p:nvSpPr>
        <p:spPr>
          <a:xfrm>
            <a:off x="5882197" y="3735623"/>
            <a:ext cx="441603" cy="369332"/>
          </a:xfrm>
          <a:prstGeom prst="rect">
            <a:avLst/>
          </a:prstGeom>
          <a:noFill/>
        </p:spPr>
        <p:txBody>
          <a:bodyPr wrap="square" rtlCol="0">
            <a:spAutoFit/>
          </a:bodyPr>
          <a:lstStyle/>
          <a:p>
            <a:r>
              <a:rPr lang="en-US" b="1" i="1" dirty="0" smtClean="0">
                <a:solidFill>
                  <a:srgbClr val="C00000"/>
                </a:solidFill>
              </a:rPr>
              <a:t>t2</a:t>
            </a:r>
            <a:endParaRPr lang="en-US" b="1" i="1" dirty="0">
              <a:solidFill>
                <a:srgbClr val="C00000"/>
              </a:solidFill>
            </a:endParaRPr>
          </a:p>
        </p:txBody>
      </p:sp>
      <p:sp>
        <p:nvSpPr>
          <p:cNvPr id="55" name="TextBox 54"/>
          <p:cNvSpPr txBox="1"/>
          <p:nvPr/>
        </p:nvSpPr>
        <p:spPr>
          <a:xfrm>
            <a:off x="4800600" y="817888"/>
            <a:ext cx="441603" cy="369332"/>
          </a:xfrm>
          <a:prstGeom prst="rect">
            <a:avLst/>
          </a:prstGeom>
          <a:noFill/>
        </p:spPr>
        <p:txBody>
          <a:bodyPr wrap="square" rtlCol="0">
            <a:spAutoFit/>
          </a:bodyPr>
          <a:lstStyle/>
          <a:p>
            <a:r>
              <a:rPr lang="en-US" b="1" i="1" dirty="0" smtClean="0">
                <a:solidFill>
                  <a:srgbClr val="C00000"/>
                </a:solidFill>
              </a:rPr>
              <a:t>t3</a:t>
            </a:r>
            <a:endParaRPr lang="en-US" b="1" i="1" dirty="0">
              <a:solidFill>
                <a:srgbClr val="C00000"/>
              </a:solidFill>
            </a:endParaRPr>
          </a:p>
        </p:txBody>
      </p:sp>
      <p:sp>
        <p:nvSpPr>
          <p:cNvPr id="56" name="TextBox 55"/>
          <p:cNvSpPr txBox="1"/>
          <p:nvPr/>
        </p:nvSpPr>
        <p:spPr>
          <a:xfrm>
            <a:off x="5751149" y="876573"/>
            <a:ext cx="441603" cy="369332"/>
          </a:xfrm>
          <a:prstGeom prst="rect">
            <a:avLst/>
          </a:prstGeom>
          <a:noFill/>
        </p:spPr>
        <p:txBody>
          <a:bodyPr wrap="square" rtlCol="0">
            <a:spAutoFit/>
          </a:bodyPr>
          <a:lstStyle/>
          <a:p>
            <a:r>
              <a:rPr lang="en-US" b="1" i="1" dirty="0" smtClean="0">
                <a:solidFill>
                  <a:srgbClr val="C00000"/>
                </a:solidFill>
              </a:rPr>
              <a:t>t4</a:t>
            </a:r>
            <a:endParaRPr lang="en-US" b="1" i="1" dirty="0">
              <a:solidFill>
                <a:srgbClr val="C00000"/>
              </a:solidFill>
            </a:endParaRPr>
          </a:p>
        </p:txBody>
      </p:sp>
      <p:sp>
        <p:nvSpPr>
          <p:cNvPr id="57" name="TextBox 56"/>
          <p:cNvSpPr txBox="1"/>
          <p:nvPr/>
        </p:nvSpPr>
        <p:spPr>
          <a:xfrm>
            <a:off x="6084218" y="1557714"/>
            <a:ext cx="2798848" cy="954107"/>
          </a:xfrm>
          <a:prstGeom prst="rect">
            <a:avLst/>
          </a:prstGeom>
          <a:noFill/>
        </p:spPr>
        <p:txBody>
          <a:bodyPr wrap="square" rtlCol="0">
            <a:spAutoFit/>
          </a:bodyPr>
          <a:lstStyle/>
          <a:p>
            <a:r>
              <a:rPr lang="en-US" sz="2000" b="1" dirty="0" smtClean="0">
                <a:solidFill>
                  <a:srgbClr val="C00000"/>
                </a:solidFill>
              </a:rPr>
              <a:t>T</a:t>
            </a:r>
            <a:r>
              <a:rPr lang="en-US" sz="1050" b="1" i="1" dirty="0" smtClean="0">
                <a:solidFill>
                  <a:srgbClr val="C00000"/>
                </a:solidFill>
              </a:rPr>
              <a:t>(data visible to end user)</a:t>
            </a:r>
            <a:r>
              <a:rPr lang="en-US" b="1" i="1" dirty="0" smtClean="0">
                <a:solidFill>
                  <a:srgbClr val="C00000"/>
                </a:solidFill>
              </a:rPr>
              <a:t>= </a:t>
            </a:r>
          </a:p>
          <a:p>
            <a:r>
              <a:rPr lang="en-US" b="1" i="1" dirty="0" smtClean="0">
                <a:solidFill>
                  <a:srgbClr val="C00000"/>
                </a:solidFill>
                <a:latin typeface="Symbol" pitchFamily="18" charset="2"/>
              </a:rPr>
              <a:t>D</a:t>
            </a:r>
            <a:r>
              <a:rPr lang="en-US" b="1" i="1" dirty="0" smtClean="0">
                <a:solidFill>
                  <a:srgbClr val="C00000"/>
                </a:solidFill>
              </a:rPr>
              <a:t>t1 +</a:t>
            </a:r>
            <a:r>
              <a:rPr lang="en-US" b="1" i="1" dirty="0" smtClean="0">
                <a:solidFill>
                  <a:srgbClr val="C00000"/>
                </a:solidFill>
                <a:latin typeface="Symbol" pitchFamily="18" charset="2"/>
              </a:rPr>
              <a:t>D</a:t>
            </a:r>
            <a:r>
              <a:rPr lang="en-US" b="1" i="1" dirty="0" smtClean="0">
                <a:solidFill>
                  <a:srgbClr val="C00000"/>
                </a:solidFill>
              </a:rPr>
              <a:t>t2 +</a:t>
            </a:r>
            <a:r>
              <a:rPr lang="en-US" b="1" i="1" dirty="0" smtClean="0">
                <a:solidFill>
                  <a:srgbClr val="C00000"/>
                </a:solidFill>
                <a:latin typeface="Symbol" pitchFamily="18" charset="2"/>
              </a:rPr>
              <a:t>D</a:t>
            </a:r>
            <a:r>
              <a:rPr lang="en-US" b="1" i="1" dirty="0" smtClean="0">
                <a:solidFill>
                  <a:srgbClr val="C00000"/>
                </a:solidFill>
              </a:rPr>
              <a:t>t3 +</a:t>
            </a:r>
            <a:r>
              <a:rPr lang="en-US" b="1" i="1" dirty="0" smtClean="0">
                <a:solidFill>
                  <a:srgbClr val="C00000"/>
                </a:solidFill>
                <a:latin typeface="Symbol" pitchFamily="18" charset="2"/>
              </a:rPr>
              <a:t>D</a:t>
            </a:r>
            <a:r>
              <a:rPr lang="en-US" b="1" i="1" dirty="0" smtClean="0">
                <a:solidFill>
                  <a:srgbClr val="C00000"/>
                </a:solidFill>
              </a:rPr>
              <a:t>t4</a:t>
            </a:r>
            <a:endParaRPr lang="en-US" b="1" i="1" dirty="0">
              <a:solidFill>
                <a:srgbClr val="C00000"/>
              </a:solidFill>
              <a:latin typeface="Symbol" pitchFamily="18" charset="2"/>
            </a:endParaRPr>
          </a:p>
          <a:p>
            <a:endParaRPr lang="en-US" b="1" i="1" dirty="0">
              <a:solidFill>
                <a:srgbClr val="C00000"/>
              </a:solidFill>
              <a:latin typeface="Symbol" pitchFamily="18" charset="2"/>
            </a:endParaRPr>
          </a:p>
        </p:txBody>
      </p:sp>
      <p:sp>
        <p:nvSpPr>
          <p:cNvPr id="58" name="TextBox 57"/>
          <p:cNvSpPr txBox="1"/>
          <p:nvPr/>
        </p:nvSpPr>
        <p:spPr>
          <a:xfrm>
            <a:off x="990600" y="3863546"/>
            <a:ext cx="441603" cy="369332"/>
          </a:xfrm>
          <a:prstGeom prst="rect">
            <a:avLst/>
          </a:prstGeom>
          <a:noFill/>
        </p:spPr>
        <p:txBody>
          <a:bodyPr wrap="square" rtlCol="0">
            <a:spAutoFit/>
          </a:bodyPr>
          <a:lstStyle/>
          <a:p>
            <a:r>
              <a:rPr lang="en-US" b="1" i="1" dirty="0" smtClean="0">
                <a:solidFill>
                  <a:srgbClr val="C00000"/>
                </a:solidFill>
              </a:rPr>
              <a:t>t0</a:t>
            </a:r>
            <a:endParaRPr lang="en-US" b="1" i="1" dirty="0">
              <a:solidFill>
                <a:srgbClr val="C00000"/>
              </a:solidFill>
            </a:endParaRPr>
          </a:p>
        </p:txBody>
      </p:sp>
      <p:cxnSp>
        <p:nvCxnSpPr>
          <p:cNvPr id="59" name="Straight Connector 58"/>
          <p:cNvCxnSpPr/>
          <p:nvPr/>
        </p:nvCxnSpPr>
        <p:spPr bwMode="auto">
          <a:xfrm>
            <a:off x="5834018" y="3733800"/>
            <a:ext cx="31247" cy="2701089"/>
          </a:xfrm>
          <a:prstGeom prst="line">
            <a:avLst/>
          </a:prstGeom>
          <a:noFill/>
          <a:ln w="47625" cap="flat" cmpd="sng" algn="ctr">
            <a:solidFill>
              <a:srgbClr val="C00000"/>
            </a:solidFill>
            <a:prstDash val="dash"/>
            <a:round/>
            <a:headEnd type="none" w="med" len="med"/>
            <a:tailEnd type="none" w="med" len="med"/>
          </a:ln>
          <a:effectLst/>
        </p:spPr>
      </p:cxnSp>
      <p:cxnSp>
        <p:nvCxnSpPr>
          <p:cNvPr id="60" name="Elbow Connector 59"/>
          <p:cNvCxnSpPr/>
          <p:nvPr/>
        </p:nvCxnSpPr>
        <p:spPr bwMode="auto">
          <a:xfrm flipV="1">
            <a:off x="900328" y="6435187"/>
            <a:ext cx="3822267" cy="2"/>
          </a:xfrm>
          <a:prstGeom prst="bentConnector3">
            <a:avLst/>
          </a:prstGeom>
          <a:noFill/>
          <a:ln w="60325" cap="flat" cmpd="sng" algn="ctr">
            <a:solidFill>
              <a:srgbClr val="C00000"/>
            </a:solidFill>
            <a:prstDash val="solid"/>
            <a:round/>
            <a:headEnd type="none" w="med" len="med"/>
            <a:tailEnd type="arrow"/>
          </a:ln>
          <a:effectLst/>
        </p:spPr>
      </p:cxnSp>
      <p:cxnSp>
        <p:nvCxnSpPr>
          <p:cNvPr id="62" name="Elbow Connector 61"/>
          <p:cNvCxnSpPr/>
          <p:nvPr/>
        </p:nvCxnSpPr>
        <p:spPr bwMode="auto">
          <a:xfrm>
            <a:off x="4799601" y="6434889"/>
            <a:ext cx="1034417" cy="1"/>
          </a:xfrm>
          <a:prstGeom prst="bentConnector3">
            <a:avLst/>
          </a:prstGeom>
          <a:noFill/>
          <a:ln w="60325" cap="flat" cmpd="sng" algn="ctr">
            <a:solidFill>
              <a:srgbClr val="C00000"/>
            </a:solidFill>
            <a:prstDash val="solid"/>
            <a:round/>
            <a:headEnd type="none" w="med" len="med"/>
            <a:tailEnd type="arrow"/>
          </a:ln>
          <a:effectLst/>
        </p:spPr>
      </p:cxnSp>
      <p:sp>
        <p:nvSpPr>
          <p:cNvPr id="64" name="TextBox 63"/>
          <p:cNvSpPr txBox="1"/>
          <p:nvPr/>
        </p:nvSpPr>
        <p:spPr>
          <a:xfrm>
            <a:off x="4721417" y="3732433"/>
            <a:ext cx="441603" cy="369332"/>
          </a:xfrm>
          <a:prstGeom prst="rect">
            <a:avLst/>
          </a:prstGeom>
          <a:noFill/>
        </p:spPr>
        <p:txBody>
          <a:bodyPr wrap="square" rtlCol="0">
            <a:spAutoFit/>
          </a:bodyPr>
          <a:lstStyle/>
          <a:p>
            <a:r>
              <a:rPr lang="en-US" b="1" i="1" dirty="0" smtClean="0">
                <a:solidFill>
                  <a:srgbClr val="C00000"/>
                </a:solidFill>
              </a:rPr>
              <a:t>t1</a:t>
            </a:r>
            <a:endParaRPr lang="en-US" b="1" i="1" dirty="0">
              <a:solidFill>
                <a:srgbClr val="C00000"/>
              </a:solidFill>
            </a:endParaRPr>
          </a:p>
        </p:txBody>
      </p:sp>
      <p:sp>
        <p:nvSpPr>
          <p:cNvPr id="65" name="TextBox 64"/>
          <p:cNvSpPr txBox="1"/>
          <p:nvPr/>
        </p:nvSpPr>
        <p:spPr>
          <a:xfrm>
            <a:off x="4251091" y="970288"/>
            <a:ext cx="441603" cy="369332"/>
          </a:xfrm>
          <a:prstGeom prst="rect">
            <a:avLst/>
          </a:prstGeom>
          <a:noFill/>
        </p:spPr>
        <p:txBody>
          <a:bodyPr wrap="square" rtlCol="0">
            <a:spAutoFit/>
          </a:bodyPr>
          <a:lstStyle/>
          <a:p>
            <a:r>
              <a:rPr lang="en-US" b="1" i="1" dirty="0" smtClean="0">
                <a:solidFill>
                  <a:srgbClr val="C00000"/>
                </a:solidFill>
              </a:rPr>
              <a:t>t2</a:t>
            </a:r>
            <a:endParaRPr lang="en-US" b="1" i="1" dirty="0">
              <a:solidFill>
                <a:srgbClr val="C00000"/>
              </a:solidFill>
            </a:endParaRPr>
          </a:p>
        </p:txBody>
      </p:sp>
      <p:sp>
        <p:nvSpPr>
          <p:cNvPr id="66" name="TextBox 65"/>
          <p:cNvSpPr txBox="1"/>
          <p:nvPr/>
        </p:nvSpPr>
        <p:spPr>
          <a:xfrm>
            <a:off x="5971950" y="4339390"/>
            <a:ext cx="2798848" cy="954107"/>
          </a:xfrm>
          <a:prstGeom prst="rect">
            <a:avLst/>
          </a:prstGeom>
          <a:noFill/>
        </p:spPr>
        <p:txBody>
          <a:bodyPr wrap="square" rtlCol="0">
            <a:spAutoFit/>
          </a:bodyPr>
          <a:lstStyle/>
          <a:p>
            <a:r>
              <a:rPr lang="en-US" sz="2000" b="1" dirty="0" smtClean="0">
                <a:solidFill>
                  <a:srgbClr val="C00000"/>
                </a:solidFill>
              </a:rPr>
              <a:t>T</a:t>
            </a:r>
            <a:r>
              <a:rPr lang="en-US" sz="1050" b="1" i="1" dirty="0" smtClean="0">
                <a:solidFill>
                  <a:srgbClr val="C00000"/>
                </a:solidFill>
              </a:rPr>
              <a:t>(data visible to end user)</a:t>
            </a:r>
            <a:r>
              <a:rPr lang="en-US" b="1" i="1" dirty="0" smtClean="0">
                <a:solidFill>
                  <a:srgbClr val="C00000"/>
                </a:solidFill>
              </a:rPr>
              <a:t>= </a:t>
            </a:r>
          </a:p>
          <a:p>
            <a:r>
              <a:rPr lang="en-US" b="1" i="1" dirty="0" smtClean="0">
                <a:solidFill>
                  <a:srgbClr val="C00000"/>
                </a:solidFill>
                <a:latin typeface="Symbol" pitchFamily="18" charset="2"/>
              </a:rPr>
              <a:t>D</a:t>
            </a:r>
            <a:r>
              <a:rPr lang="en-US" b="1" i="1" dirty="0" smtClean="0">
                <a:solidFill>
                  <a:srgbClr val="C00000"/>
                </a:solidFill>
              </a:rPr>
              <a:t>t1 +</a:t>
            </a:r>
            <a:r>
              <a:rPr lang="en-US" b="1" i="1" dirty="0" smtClean="0">
                <a:solidFill>
                  <a:srgbClr val="C00000"/>
                </a:solidFill>
                <a:latin typeface="Symbol" pitchFamily="18" charset="2"/>
              </a:rPr>
              <a:t>D</a:t>
            </a:r>
            <a:r>
              <a:rPr lang="en-US" b="1" i="1" dirty="0" smtClean="0">
                <a:solidFill>
                  <a:srgbClr val="C00000"/>
                </a:solidFill>
              </a:rPr>
              <a:t>t2 </a:t>
            </a:r>
            <a:endParaRPr lang="en-US" b="1" i="1" dirty="0">
              <a:solidFill>
                <a:srgbClr val="C00000"/>
              </a:solidFill>
              <a:latin typeface="Symbol" pitchFamily="18" charset="2"/>
            </a:endParaRPr>
          </a:p>
          <a:p>
            <a:endParaRPr lang="en-US" b="1" i="1" dirty="0">
              <a:solidFill>
                <a:srgbClr val="C00000"/>
              </a:solidFill>
              <a:latin typeface="Symbol" pitchFamily="18" charset="2"/>
            </a:endParaRPr>
          </a:p>
        </p:txBody>
      </p:sp>
    </p:spTree>
    <p:extLst>
      <p:ext uri="{BB962C8B-B14F-4D97-AF65-F5344CB8AC3E}">
        <p14:creationId xmlns:p14="http://schemas.microsoft.com/office/powerpoint/2010/main" val="671166196"/>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Where do we Spend the Load Time?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33177974"/>
              </p:ext>
            </p:extLst>
          </p:nvPr>
        </p:nvGraphicFramePr>
        <p:xfrm>
          <a:off x="381000" y="1143000"/>
          <a:ext cx="8320087" cy="5181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05207529"/>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What is a ”good Key”?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85997615"/>
              </p:ext>
            </p:extLst>
          </p:nvPr>
        </p:nvGraphicFramePr>
        <p:xfrm>
          <a:off x="468313" y="914400"/>
          <a:ext cx="8320088" cy="5217160"/>
        </p:xfrm>
        <a:graphic>
          <a:graphicData uri="http://schemas.openxmlformats.org/drawingml/2006/table">
            <a:tbl>
              <a:tblPr firstRow="1" bandRow="1">
                <a:tableStyleId>{5C22544A-7EE6-4342-B048-85BDC9FD1C3A}</a:tableStyleId>
              </a:tblPr>
              <a:tblGrid>
                <a:gridCol w="4160044"/>
                <a:gridCol w="4160044"/>
              </a:tblGrid>
              <a:tr h="523240">
                <a:tc>
                  <a:txBody>
                    <a:bodyPr/>
                    <a:lstStyle/>
                    <a:p>
                      <a:r>
                        <a:rPr lang="da-DK" sz="1400" dirty="0" smtClean="0"/>
                        <a:t>Characteristic</a:t>
                      </a:r>
                      <a:endParaRPr lang="en-US" sz="1400" dirty="0"/>
                    </a:p>
                  </a:txBody>
                  <a:tcPr/>
                </a:tc>
                <a:tc>
                  <a:txBody>
                    <a:bodyPr/>
                    <a:lstStyle/>
                    <a:p>
                      <a:r>
                        <a:rPr lang="da-DK" sz="1400" dirty="0" smtClean="0"/>
                        <a:t>WHY?</a:t>
                      </a:r>
                      <a:endParaRPr lang="en-US" sz="1400" dirty="0"/>
                    </a:p>
                  </a:txBody>
                  <a:tcPr/>
                </a:tc>
              </a:tr>
              <a:tr h="370840">
                <a:tc>
                  <a:txBody>
                    <a:bodyPr/>
                    <a:lstStyle/>
                    <a:p>
                      <a:r>
                        <a:rPr lang="da-DK" sz="1400" dirty="0" smtClean="0"/>
                        <a:t>It is small</a:t>
                      </a:r>
                      <a:endParaRPr lang="en-US" sz="1400" dirty="0"/>
                    </a:p>
                  </a:txBody>
                  <a:tcPr/>
                </a:tc>
                <a:tc>
                  <a:txBody>
                    <a:bodyPr/>
                    <a:lstStyle/>
                    <a:p>
                      <a:r>
                        <a:rPr lang="da-DK" sz="1400" dirty="0" smtClean="0"/>
                        <a:t>Because you can fit more of them in memory</a:t>
                      </a:r>
                      <a:r>
                        <a:rPr lang="da-DK" sz="1400" baseline="0" dirty="0" smtClean="0"/>
                        <a:t> and do less I/O when you cannot</a:t>
                      </a:r>
                      <a:endParaRPr lang="en-US" sz="1400" dirty="0"/>
                    </a:p>
                  </a:txBody>
                  <a:tcPr/>
                </a:tc>
              </a:tr>
              <a:tr h="370840">
                <a:tc>
                  <a:txBody>
                    <a:bodyPr/>
                    <a:lstStyle/>
                    <a:p>
                      <a:r>
                        <a:rPr lang="da-DK" sz="1400" dirty="0" smtClean="0"/>
                        <a:t>It is an integer</a:t>
                      </a:r>
                      <a:endParaRPr lang="en-US" sz="1400" dirty="0"/>
                    </a:p>
                  </a:txBody>
                  <a:tcPr/>
                </a:tc>
                <a:tc>
                  <a:txBody>
                    <a:bodyPr/>
                    <a:lstStyle/>
                    <a:p>
                      <a:r>
                        <a:rPr lang="da-DK" sz="1400" dirty="0" smtClean="0"/>
                        <a:t>Because CPUs work (A LOT) faster with integers</a:t>
                      </a:r>
                      <a:r>
                        <a:rPr lang="da-DK" sz="1400" baseline="0" dirty="0" smtClean="0"/>
                        <a:t> and this is not going to change anytime soon</a:t>
                      </a:r>
                      <a:endParaRPr lang="en-US" sz="1400" dirty="0"/>
                    </a:p>
                  </a:txBody>
                  <a:tcPr/>
                </a:tc>
              </a:tr>
              <a:tr h="370840">
                <a:tc>
                  <a:txBody>
                    <a:bodyPr/>
                    <a:lstStyle/>
                    <a:p>
                      <a:r>
                        <a:rPr lang="da-DK" sz="1400" dirty="0" smtClean="0"/>
                        <a:t>Once</a:t>
                      </a:r>
                      <a:r>
                        <a:rPr lang="da-DK" sz="1400" baseline="0" dirty="0" smtClean="0"/>
                        <a:t> assigned to an entity, it never changes</a:t>
                      </a:r>
                      <a:endParaRPr lang="en-US" sz="1400" dirty="0"/>
                    </a:p>
                  </a:txBody>
                  <a:tcPr/>
                </a:tc>
                <a:tc>
                  <a:txBody>
                    <a:bodyPr/>
                    <a:lstStyle/>
                    <a:p>
                      <a:r>
                        <a:rPr lang="da-DK" sz="1400" dirty="0" smtClean="0"/>
                        <a:t>Because we want to be able to change the entity without walking a massive dependency tree of other entities that depend on it (the normalization argument)</a:t>
                      </a:r>
                      <a:endParaRPr lang="en-US" sz="1400" dirty="0"/>
                    </a:p>
                  </a:txBody>
                  <a:tcPr/>
                </a:tc>
              </a:tr>
              <a:tr h="370840">
                <a:tc>
                  <a:txBody>
                    <a:bodyPr/>
                    <a:lstStyle/>
                    <a:p>
                      <a:r>
                        <a:rPr lang="da-DK" sz="1400" dirty="0" smtClean="0"/>
                        <a:t>It is never re-used</a:t>
                      </a:r>
                      <a:endParaRPr lang="en-US" sz="1400" dirty="0"/>
                    </a:p>
                  </a:txBody>
                  <a:tcPr/>
                </a:tc>
                <a:tc>
                  <a:txBody>
                    <a:bodyPr/>
                    <a:lstStyle/>
                    <a:p>
                      <a:r>
                        <a:rPr lang="da-DK" sz="1400" dirty="0" smtClean="0"/>
                        <a:t>Because we don’t like to see new entities magically inherit data that we thought was deleted.</a:t>
                      </a:r>
                      <a:endParaRPr lang="en-US" sz="1400" dirty="0"/>
                    </a:p>
                  </a:txBody>
                  <a:tcPr/>
                </a:tc>
              </a:tr>
              <a:tr h="370840">
                <a:tc>
                  <a:txBody>
                    <a:bodyPr/>
                    <a:lstStyle/>
                    <a:p>
                      <a:r>
                        <a:rPr lang="da-DK" sz="1400" dirty="0" smtClean="0"/>
                        <a:t>Corrolary: It is big enough to never be reused</a:t>
                      </a:r>
                      <a:endParaRPr lang="en-US" sz="1400" dirty="0"/>
                    </a:p>
                  </a:txBody>
                  <a:tcPr/>
                </a:tc>
                <a:tc>
                  <a:txBody>
                    <a:bodyPr/>
                    <a:lstStyle/>
                    <a:p>
                      <a:r>
                        <a:rPr lang="da-DK" sz="1400" dirty="0" smtClean="0"/>
                        <a:t>As per above. And we know that bit packing helps us.</a:t>
                      </a:r>
                      <a:endParaRPr lang="en-US" sz="1400" dirty="0"/>
                    </a:p>
                  </a:txBody>
                  <a:tcPr/>
                </a:tc>
              </a:tr>
              <a:tr h="370840">
                <a:tc>
                  <a:txBody>
                    <a:bodyPr/>
                    <a:lstStyle/>
                    <a:p>
                      <a:r>
                        <a:rPr lang="da-DK" sz="1400" dirty="0" smtClean="0"/>
                        <a:t>It is ”stupid”,</a:t>
                      </a:r>
                      <a:r>
                        <a:rPr lang="da-DK" sz="1400" baseline="0" dirty="0" smtClean="0"/>
                        <a:t> containing no information about the entity it refers to</a:t>
                      </a:r>
                      <a:endParaRPr lang="en-US" sz="1400" dirty="0"/>
                    </a:p>
                  </a:txBody>
                  <a:tcPr/>
                </a:tc>
                <a:tc>
                  <a:txBody>
                    <a:bodyPr/>
                    <a:lstStyle/>
                    <a:p>
                      <a:r>
                        <a:rPr lang="da-DK" sz="1400" dirty="0" smtClean="0"/>
                        <a:t>Because even though he entity may change, they key should not. (exception: Time does</a:t>
                      </a:r>
                      <a:r>
                        <a:rPr lang="da-DK" sz="1400" baseline="0" dirty="0" smtClean="0"/>
                        <a:t> not change!)</a:t>
                      </a:r>
                      <a:r>
                        <a:rPr lang="da-DK" sz="1400" dirty="0" smtClean="0"/>
                        <a:t> </a:t>
                      </a:r>
                      <a:endParaRPr lang="en-US" sz="1400" dirty="0"/>
                    </a:p>
                  </a:txBody>
                  <a:tcPr/>
                </a:tc>
              </a:tr>
              <a:tr h="370840">
                <a:tc>
                  <a:txBody>
                    <a:bodyPr/>
                    <a:lstStyle/>
                    <a:p>
                      <a:r>
                        <a:rPr lang="da-DK" sz="1400" dirty="0" smtClean="0"/>
                        <a:t>Is should NOT be remembed by users</a:t>
                      </a:r>
                      <a:endParaRPr lang="en-US" sz="1400" dirty="0"/>
                    </a:p>
                  </a:txBody>
                  <a:tcPr/>
                </a:tc>
                <a:tc>
                  <a:txBody>
                    <a:bodyPr/>
                    <a:lstStyle/>
                    <a:p>
                      <a:r>
                        <a:rPr lang="da-DK" sz="1400" dirty="0" smtClean="0"/>
                        <a:t>We</a:t>
                      </a:r>
                      <a:r>
                        <a:rPr lang="da-DK" sz="1400" baseline="0" dirty="0" smtClean="0"/>
                        <a:t> want users to know the key exists, but not to access it directly. </a:t>
                      </a:r>
                    </a:p>
                    <a:p>
                      <a:endParaRPr lang="da-DK" sz="1400" baseline="0" dirty="0" smtClean="0"/>
                    </a:p>
                    <a:p>
                      <a:r>
                        <a:rPr lang="da-DK" sz="1400" baseline="0" dirty="0" smtClean="0"/>
                        <a:t>The key is only meant to be joined on by users and requested by machines</a:t>
                      </a:r>
                      <a:endParaRPr lang="en-US" sz="1400" dirty="0"/>
                    </a:p>
                  </a:txBody>
                  <a:tcPr/>
                </a:tc>
              </a:tr>
            </a:tbl>
          </a:graphicData>
        </a:graphic>
      </p:graphicFrame>
    </p:spTree>
    <p:extLst>
      <p:ext uri="{BB962C8B-B14F-4D97-AF65-F5344CB8AC3E}">
        <p14:creationId xmlns:p14="http://schemas.microsoft.com/office/powerpoint/2010/main" val="602464522"/>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The Problem with Source Systems</a:t>
            </a:r>
            <a:endParaRPr lang="en-US" dirty="0"/>
          </a:p>
        </p:txBody>
      </p:sp>
      <p:sp>
        <p:nvSpPr>
          <p:cNvPr id="3" name="Content Placeholder 2"/>
          <p:cNvSpPr>
            <a:spLocks noGrp="1"/>
          </p:cNvSpPr>
          <p:nvPr>
            <p:ph idx="1"/>
          </p:nvPr>
        </p:nvSpPr>
        <p:spPr>
          <a:xfrm>
            <a:off x="467544" y="1066800"/>
            <a:ext cx="8320088" cy="5410712"/>
          </a:xfrm>
        </p:spPr>
        <p:txBody>
          <a:bodyPr/>
          <a:lstStyle/>
          <a:p>
            <a:r>
              <a:rPr lang="da-DK" dirty="0" smtClean="0"/>
              <a:t>We need good keys, especially as data grows larger</a:t>
            </a:r>
          </a:p>
          <a:p>
            <a:r>
              <a:rPr lang="da-DK" dirty="0"/>
              <a:t>S</a:t>
            </a:r>
            <a:r>
              <a:rPr lang="da-DK" dirty="0" smtClean="0"/>
              <a:t>ource systems often fail to provide good keys</a:t>
            </a:r>
          </a:p>
          <a:p>
            <a:pPr lvl="1"/>
            <a:r>
              <a:rPr lang="da-DK" dirty="0" smtClean="0"/>
              <a:t>Because they are often made by programmers, not data modelers</a:t>
            </a:r>
          </a:p>
          <a:p>
            <a:pPr lvl="1"/>
            <a:r>
              <a:rPr lang="da-DK" dirty="0" smtClean="0"/>
              <a:t>Because sometimes, having a key be memorable is useful to a source system</a:t>
            </a:r>
          </a:p>
          <a:p>
            <a:r>
              <a:rPr lang="da-DK" dirty="0" smtClean="0"/>
              <a:t>We may be tempted to trust a source system for good keys</a:t>
            </a:r>
          </a:p>
          <a:p>
            <a:pPr lvl="1"/>
            <a:r>
              <a:rPr lang="da-DK" dirty="0" smtClean="0"/>
              <a:t>But that would be like trusting a source system to deliver clean data</a:t>
            </a:r>
          </a:p>
          <a:p>
            <a:pPr lvl="1"/>
            <a:r>
              <a:rPr lang="da-DK" dirty="0" smtClean="0"/>
              <a:t>... Which is never going to happen</a:t>
            </a:r>
            <a:endParaRPr lang="da-DK" dirty="0"/>
          </a:p>
          <a:p>
            <a:r>
              <a:rPr lang="da-DK" b="1" dirty="0" smtClean="0"/>
              <a:t>Do not rely on source system to deliver good keys. </a:t>
            </a:r>
          </a:p>
          <a:p>
            <a:r>
              <a:rPr lang="da-DK" dirty="0" smtClean="0"/>
              <a:t>No seriously – don’t!</a:t>
            </a:r>
            <a:endParaRPr lang="en-US" dirty="0"/>
          </a:p>
        </p:txBody>
      </p:sp>
    </p:spTree>
    <p:extLst>
      <p:ext uri="{BB962C8B-B14F-4D97-AF65-F5344CB8AC3E}">
        <p14:creationId xmlns:p14="http://schemas.microsoft.com/office/powerpoint/2010/main" val="116688000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 calcmode="lin" valueType="num">
                                      <p:cBhvr additive="base">
                                        <p:cTn id="1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The Problem with Surrogate Keys</a:t>
            </a:r>
            <a:endParaRPr lang="en-US" dirty="0"/>
          </a:p>
        </p:txBody>
      </p:sp>
      <p:sp>
        <p:nvSpPr>
          <p:cNvPr id="3" name="Content Placeholder 2"/>
          <p:cNvSpPr>
            <a:spLocks noGrp="1"/>
          </p:cNvSpPr>
          <p:nvPr>
            <p:ph idx="1"/>
          </p:nvPr>
        </p:nvSpPr>
        <p:spPr>
          <a:xfrm>
            <a:off x="467544" y="1066800"/>
            <a:ext cx="8320088" cy="4464299"/>
          </a:xfrm>
        </p:spPr>
        <p:txBody>
          <a:bodyPr/>
          <a:lstStyle/>
          <a:p>
            <a:r>
              <a:rPr lang="da-DK" dirty="0" smtClean="0"/>
              <a:t>Surrogate keys serve two main purposes:</a:t>
            </a:r>
          </a:p>
          <a:p>
            <a:pPr marL="514350" indent="-514350">
              <a:buFont typeface="+mj-lt"/>
              <a:buAutoNum type="arabicPeriod"/>
            </a:pPr>
            <a:endParaRPr lang="da-DK" dirty="0" smtClean="0"/>
          </a:p>
          <a:p>
            <a:pPr marL="514350" indent="-514350">
              <a:buFont typeface="+mj-lt"/>
              <a:buAutoNum type="arabicPeriod"/>
            </a:pPr>
            <a:r>
              <a:rPr lang="da-DK" dirty="0" smtClean="0"/>
              <a:t>They act as small, integer keys</a:t>
            </a:r>
          </a:p>
          <a:p>
            <a:pPr marL="514350" indent="-514350">
              <a:buFont typeface="+mj-lt"/>
              <a:buAutoNum type="arabicPeriod"/>
            </a:pPr>
            <a:r>
              <a:rPr lang="da-DK" dirty="0" smtClean="0"/>
              <a:t>They act as ”history trackers”</a:t>
            </a:r>
          </a:p>
          <a:p>
            <a:endParaRPr lang="da-DK" dirty="0"/>
          </a:p>
          <a:p>
            <a:r>
              <a:rPr lang="da-DK" dirty="0" smtClean="0"/>
              <a:t>Because we may change our mind about how we track history, </a:t>
            </a:r>
            <a:r>
              <a:rPr lang="da-DK" b="1" dirty="0" smtClean="0"/>
              <a:t>they are not good keys</a:t>
            </a:r>
          </a:p>
          <a:p>
            <a:pPr lvl="1"/>
            <a:r>
              <a:rPr lang="da-DK" dirty="0" smtClean="0"/>
              <a:t>Observe: this is only relevant when we want to display type-2 dimensions to the user</a:t>
            </a:r>
          </a:p>
          <a:p>
            <a:endParaRPr lang="en-US" dirty="0"/>
          </a:p>
        </p:txBody>
      </p:sp>
    </p:spTree>
    <p:extLst>
      <p:ext uri="{BB962C8B-B14F-4D97-AF65-F5344CB8AC3E}">
        <p14:creationId xmlns:p14="http://schemas.microsoft.com/office/powerpoint/2010/main" val="3134313160"/>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From the Source to the End-User</a:t>
            </a:r>
            <a:endParaRPr lang="en-US" dirty="0"/>
          </a:p>
        </p:txBody>
      </p:sp>
      <p:sp>
        <p:nvSpPr>
          <p:cNvPr id="3" name="Content Placeholder 2"/>
          <p:cNvSpPr>
            <a:spLocks noGrp="1"/>
          </p:cNvSpPr>
          <p:nvPr>
            <p:ph idx="1"/>
          </p:nvPr>
        </p:nvSpPr>
        <p:spPr>
          <a:xfrm>
            <a:off x="467544" y="1066800"/>
            <a:ext cx="8320088" cy="3914918"/>
          </a:xfrm>
        </p:spPr>
        <p:txBody>
          <a:bodyPr/>
          <a:lstStyle/>
          <a:p>
            <a:r>
              <a:rPr lang="da-DK" dirty="0" smtClean="0"/>
              <a:t>Assumptions:</a:t>
            </a:r>
          </a:p>
          <a:p>
            <a:pPr lvl="1"/>
            <a:r>
              <a:rPr lang="da-DK" dirty="0" smtClean="0"/>
              <a:t>Source does not deliver ”good keys”</a:t>
            </a:r>
          </a:p>
          <a:p>
            <a:pPr lvl="1"/>
            <a:r>
              <a:rPr lang="da-DK" dirty="0" smtClean="0"/>
              <a:t>End users want dimensional models or at least model with history tracking</a:t>
            </a:r>
          </a:p>
          <a:p>
            <a:r>
              <a:rPr lang="da-DK" dirty="0" smtClean="0"/>
              <a:t>We need:</a:t>
            </a:r>
          </a:p>
          <a:p>
            <a:pPr lvl="1"/>
            <a:r>
              <a:rPr lang="da-DK" dirty="0" smtClean="0"/>
              <a:t>To map the source key to a ”good key”</a:t>
            </a:r>
          </a:p>
          <a:p>
            <a:pPr lvl="2"/>
            <a:r>
              <a:rPr lang="da-DK" dirty="0" smtClean="0"/>
              <a:t>because only good keys are worth storing</a:t>
            </a:r>
          </a:p>
          <a:p>
            <a:pPr lvl="1"/>
            <a:r>
              <a:rPr lang="da-DK" dirty="0" smtClean="0"/>
              <a:t>To map the ”good key” to a surrogate key (which is ”not good”)</a:t>
            </a:r>
          </a:p>
          <a:p>
            <a:pPr lvl="1"/>
            <a:r>
              <a:rPr lang="da-DK" dirty="0" smtClean="0"/>
              <a:t>To reduce the time we spend on doing key lookups</a:t>
            </a:r>
          </a:p>
          <a:p>
            <a:pPr lvl="1"/>
            <a:endParaRPr lang="en-US" dirty="0"/>
          </a:p>
        </p:txBody>
      </p:sp>
    </p:spTree>
    <p:extLst>
      <p:ext uri="{BB962C8B-B14F-4D97-AF65-F5344CB8AC3E}">
        <p14:creationId xmlns:p14="http://schemas.microsoft.com/office/powerpoint/2010/main" val="39806988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z="3600" dirty="0" smtClean="0"/>
              <a:t>Fundamental Architecture – ”Staging”</a:t>
            </a:r>
            <a:endParaRPr lang="en-US" sz="3600" dirty="0"/>
          </a:p>
        </p:txBody>
      </p:sp>
      <p:sp>
        <p:nvSpPr>
          <p:cNvPr id="8" name="Flowchart: Magnetic Disk 7"/>
          <p:cNvSpPr/>
          <p:nvPr/>
        </p:nvSpPr>
        <p:spPr bwMode="auto">
          <a:xfrm>
            <a:off x="4682289" y="1051760"/>
            <a:ext cx="3848100" cy="4465721"/>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b"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4400" b="1" i="0" u="none" strike="noStrike" cap="none" normalizeH="0" baseline="0" dirty="0" smtClean="0">
                <a:ln>
                  <a:noFill/>
                </a:ln>
                <a:solidFill>
                  <a:schemeClr val="tx1"/>
                </a:solidFill>
                <a:effectLst/>
                <a:latin typeface="Arial" charset="0"/>
              </a:rPr>
              <a:t>”Staging”</a:t>
            </a:r>
            <a:endParaRPr kumimoji="0" lang="en-US" sz="4400" b="1" i="0" u="none" strike="noStrike" cap="none" normalizeH="0" baseline="0" dirty="0" smtClean="0">
              <a:ln>
                <a:noFill/>
              </a:ln>
              <a:solidFill>
                <a:schemeClr val="tx1"/>
              </a:solidFill>
              <a:effectLst/>
              <a:latin typeface="Arial" charset="0"/>
            </a:endParaRPr>
          </a:p>
        </p:txBody>
      </p:sp>
      <p:sp>
        <p:nvSpPr>
          <p:cNvPr id="10" name="Right Arrow 9"/>
          <p:cNvSpPr/>
          <p:nvPr/>
        </p:nvSpPr>
        <p:spPr bwMode="auto">
          <a:xfrm>
            <a:off x="1596189" y="1532021"/>
            <a:ext cx="533400" cy="729916"/>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1" name="Right Arrow 10"/>
          <p:cNvSpPr/>
          <p:nvPr/>
        </p:nvSpPr>
        <p:spPr bwMode="auto">
          <a:xfrm>
            <a:off x="3424990" y="1634289"/>
            <a:ext cx="1257300" cy="52538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2" name="Right Arrow 11"/>
          <p:cNvSpPr/>
          <p:nvPr/>
        </p:nvSpPr>
        <p:spPr bwMode="auto">
          <a:xfrm>
            <a:off x="1600200" y="3024938"/>
            <a:ext cx="3086100" cy="52538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3" name="Right Arrow 12"/>
          <p:cNvSpPr/>
          <p:nvPr/>
        </p:nvSpPr>
        <p:spPr bwMode="auto">
          <a:xfrm>
            <a:off x="1596189" y="4031580"/>
            <a:ext cx="3086100" cy="52538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6" name="Flowchart: Document 5"/>
          <p:cNvSpPr/>
          <p:nvPr/>
        </p:nvSpPr>
        <p:spPr bwMode="auto">
          <a:xfrm>
            <a:off x="304800" y="4061660"/>
            <a:ext cx="1295400" cy="990600"/>
          </a:xfrm>
          <a:prstGeom prst="flowChartDocumen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b="1" dirty="0" smtClean="0">
                <a:solidFill>
                  <a:schemeClr val="bg1"/>
                </a:solidFill>
                <a:latin typeface="Arial" charset="0"/>
              </a:rPr>
              <a:t>Source</a:t>
            </a:r>
          </a:p>
          <a:p>
            <a:pPr marL="0" marR="0" indent="0" algn="ctr" defTabSz="914400" rtl="0" eaLnBrk="1" fontAlgn="base" latinLnBrk="0" hangingPunct="1">
              <a:lnSpc>
                <a:spcPct val="100000"/>
              </a:lnSpc>
              <a:spcBef>
                <a:spcPct val="0"/>
              </a:spcBef>
              <a:spcAft>
                <a:spcPct val="0"/>
              </a:spcAft>
              <a:buClrTx/>
              <a:buSzTx/>
              <a:buFontTx/>
              <a:buNone/>
              <a:tabLst/>
            </a:pPr>
            <a:r>
              <a:rPr kumimoji="0" lang="da-DK" sz="1800" b="1" i="0" u="none" strike="noStrike" cap="none" normalizeH="0" baseline="0" dirty="0">
                <a:ln>
                  <a:noFill/>
                </a:ln>
                <a:solidFill>
                  <a:schemeClr val="bg1"/>
                </a:solidFill>
                <a:effectLst/>
                <a:latin typeface="Arial" charset="0"/>
              </a:rPr>
              <a:t>C</a:t>
            </a:r>
            <a:endParaRPr kumimoji="0" lang="en-US" sz="1800" b="1" i="0" u="none" strike="noStrike" cap="none" normalizeH="0" baseline="0" dirty="0" smtClean="0">
              <a:ln>
                <a:noFill/>
              </a:ln>
              <a:solidFill>
                <a:schemeClr val="bg1"/>
              </a:solidFill>
              <a:effectLst/>
              <a:latin typeface="Arial" charset="0"/>
            </a:endParaRPr>
          </a:p>
        </p:txBody>
      </p:sp>
      <p:sp>
        <p:nvSpPr>
          <p:cNvPr id="5" name="Flowchart: Magnetic Disk 4"/>
          <p:cNvSpPr/>
          <p:nvPr/>
        </p:nvSpPr>
        <p:spPr bwMode="auto">
          <a:xfrm>
            <a:off x="300789" y="2675021"/>
            <a:ext cx="1295400" cy="12192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800" b="1" i="0" u="none" strike="noStrike" cap="none" normalizeH="0" baseline="0" dirty="0" smtClean="0">
                <a:ln>
                  <a:noFill/>
                </a:ln>
                <a:solidFill>
                  <a:schemeClr val="tx1"/>
                </a:solidFill>
                <a:effectLst/>
                <a:latin typeface="Arial" charset="0"/>
              </a:rPr>
              <a:t>Source</a:t>
            </a:r>
          </a:p>
          <a:p>
            <a:pPr marL="0" marR="0" indent="0" algn="ctr" defTabSz="914400" rtl="0" eaLnBrk="1" fontAlgn="base" latinLnBrk="0" hangingPunct="1">
              <a:lnSpc>
                <a:spcPct val="100000"/>
              </a:lnSpc>
              <a:spcBef>
                <a:spcPct val="0"/>
              </a:spcBef>
              <a:spcAft>
                <a:spcPct val="0"/>
              </a:spcAft>
              <a:buClrTx/>
              <a:buSzTx/>
              <a:buFontTx/>
              <a:buNone/>
              <a:tabLst/>
            </a:pPr>
            <a:r>
              <a:rPr lang="da-DK" b="1" dirty="0">
                <a:solidFill>
                  <a:schemeClr val="tx1"/>
                </a:solidFill>
                <a:latin typeface="Arial" charset="0"/>
              </a:rPr>
              <a:t>B</a:t>
            </a:r>
            <a:endParaRPr kumimoji="0" lang="en-US" sz="1800" b="1" i="0" u="none" strike="noStrike" cap="none" normalizeH="0" baseline="0" dirty="0" smtClean="0">
              <a:ln>
                <a:noFill/>
              </a:ln>
              <a:solidFill>
                <a:schemeClr val="tx1"/>
              </a:solidFill>
              <a:effectLst/>
              <a:latin typeface="Arial" charset="0"/>
            </a:endParaRPr>
          </a:p>
        </p:txBody>
      </p:sp>
      <p:sp>
        <p:nvSpPr>
          <p:cNvPr id="4" name="Flowchart: Magnetic Disk 3"/>
          <p:cNvSpPr/>
          <p:nvPr/>
        </p:nvSpPr>
        <p:spPr bwMode="auto">
          <a:xfrm>
            <a:off x="300789" y="1287379"/>
            <a:ext cx="1295400" cy="12192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800" b="1" i="0" u="none" strike="noStrike" cap="none" normalizeH="0" baseline="0" dirty="0" smtClean="0">
                <a:ln>
                  <a:noFill/>
                </a:ln>
                <a:solidFill>
                  <a:schemeClr val="tx1"/>
                </a:solidFill>
                <a:effectLst/>
                <a:latin typeface="Arial" charset="0"/>
              </a:rPr>
              <a:t>Source</a:t>
            </a:r>
          </a:p>
          <a:p>
            <a:pPr marL="0" marR="0" indent="0" algn="ctr" defTabSz="914400" rtl="0" eaLnBrk="1" fontAlgn="base" latinLnBrk="0" hangingPunct="1">
              <a:lnSpc>
                <a:spcPct val="100000"/>
              </a:lnSpc>
              <a:spcBef>
                <a:spcPct val="0"/>
              </a:spcBef>
              <a:spcAft>
                <a:spcPct val="0"/>
              </a:spcAft>
              <a:buClrTx/>
              <a:buSzTx/>
              <a:buFontTx/>
              <a:buNone/>
              <a:tabLst/>
            </a:pPr>
            <a:r>
              <a:rPr lang="da-DK" b="1" dirty="0" smtClean="0">
                <a:solidFill>
                  <a:schemeClr val="tx1"/>
                </a:solidFill>
                <a:latin typeface="Arial" charset="0"/>
              </a:rPr>
              <a:t>A</a:t>
            </a:r>
            <a:endParaRPr kumimoji="0" lang="en-US" sz="1800" b="1" i="0" u="none" strike="noStrike" cap="none" normalizeH="0" baseline="0" dirty="0" smtClean="0">
              <a:ln>
                <a:noFill/>
              </a:ln>
              <a:solidFill>
                <a:schemeClr val="tx1"/>
              </a:solidFill>
              <a:effectLst/>
              <a:latin typeface="Arial" charset="0"/>
            </a:endParaRPr>
          </a:p>
        </p:txBody>
      </p:sp>
      <p:sp>
        <p:nvSpPr>
          <p:cNvPr id="7" name="Flowchart: Magnetic Disk 6"/>
          <p:cNvSpPr/>
          <p:nvPr/>
        </p:nvSpPr>
        <p:spPr bwMode="auto">
          <a:xfrm>
            <a:off x="2129589" y="1287379"/>
            <a:ext cx="1295400" cy="12192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800" b="1" i="0" u="none" strike="noStrike" cap="none" normalizeH="0" baseline="0" dirty="0" smtClean="0">
                <a:ln>
                  <a:noFill/>
                </a:ln>
                <a:solidFill>
                  <a:schemeClr val="tx1"/>
                </a:solidFill>
                <a:effectLst/>
                <a:latin typeface="Arial" charset="0"/>
              </a:rPr>
              <a:t>”ODS”</a:t>
            </a:r>
            <a:endParaRPr kumimoji="0" lang="en-US" sz="1800" b="1" i="0" u="none" strike="noStrike" cap="none" normalizeH="0" baseline="0" dirty="0" smtClean="0">
              <a:ln>
                <a:noFill/>
              </a:ln>
              <a:solidFill>
                <a:schemeClr val="tx1"/>
              </a:solidFill>
              <a:effectLst/>
              <a:latin typeface="Arial" charset="0"/>
            </a:endParaRPr>
          </a:p>
        </p:txBody>
      </p:sp>
      <p:sp>
        <p:nvSpPr>
          <p:cNvPr id="14" name="Right Arrow 13"/>
          <p:cNvSpPr/>
          <p:nvPr/>
        </p:nvSpPr>
        <p:spPr bwMode="auto">
          <a:xfrm>
            <a:off x="1596189" y="5525501"/>
            <a:ext cx="7239000" cy="489109"/>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600" b="1" i="0" u="none" strike="noStrike" cap="none" normalizeH="0" baseline="0" dirty="0" smtClean="0">
                <a:ln>
                  <a:noFill/>
                </a:ln>
                <a:solidFill>
                  <a:schemeClr val="bg2"/>
                </a:solidFill>
                <a:effectLst/>
                <a:latin typeface="Arial" charset="0"/>
              </a:rPr>
              <a:t>Magic Memory Pipeline</a:t>
            </a:r>
            <a:endParaRPr kumimoji="0" lang="en-US" sz="1800" b="1" i="0" u="none" strike="noStrike" cap="none" normalizeH="0" baseline="0" dirty="0" smtClean="0">
              <a:ln>
                <a:noFill/>
              </a:ln>
              <a:solidFill>
                <a:schemeClr val="bg2"/>
              </a:solidFill>
              <a:effectLst/>
              <a:latin typeface="Arial" charset="0"/>
            </a:endParaRPr>
          </a:p>
        </p:txBody>
      </p:sp>
      <p:sp>
        <p:nvSpPr>
          <p:cNvPr id="15" name="Flowchart: Magnetic Disk 14"/>
          <p:cNvSpPr/>
          <p:nvPr/>
        </p:nvSpPr>
        <p:spPr bwMode="auto">
          <a:xfrm>
            <a:off x="304800" y="5120439"/>
            <a:ext cx="1295400" cy="12192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800" b="1" i="0" u="none" strike="noStrike" cap="none" normalizeH="0" baseline="0" dirty="0" smtClean="0">
                <a:ln>
                  <a:noFill/>
                </a:ln>
                <a:solidFill>
                  <a:schemeClr val="tx1"/>
                </a:solidFill>
                <a:effectLst/>
                <a:latin typeface="Arial" charset="0"/>
              </a:rPr>
              <a:t>Source</a:t>
            </a:r>
          </a:p>
          <a:p>
            <a:pPr marL="0" marR="0" indent="0" algn="ctr" defTabSz="914400" rtl="0" eaLnBrk="1" fontAlgn="base" latinLnBrk="0" hangingPunct="1">
              <a:lnSpc>
                <a:spcPct val="100000"/>
              </a:lnSpc>
              <a:spcBef>
                <a:spcPct val="0"/>
              </a:spcBef>
              <a:spcAft>
                <a:spcPct val="0"/>
              </a:spcAft>
              <a:buClrTx/>
              <a:buSzTx/>
              <a:buFontTx/>
              <a:buNone/>
              <a:tabLst/>
            </a:pPr>
            <a:r>
              <a:rPr lang="da-DK" b="1" dirty="0">
                <a:solidFill>
                  <a:schemeClr val="tx1"/>
                </a:solidFill>
                <a:latin typeface="Arial" charset="0"/>
              </a:rPr>
              <a:t>D</a:t>
            </a:r>
            <a:endParaRPr kumimoji="0" lang="en-US" sz="1800" b="1" i="0" u="none" strike="noStrike" cap="none" normalizeH="0" baseline="0" dirty="0" smtClean="0">
              <a:ln>
                <a:noFill/>
              </a:ln>
              <a:solidFill>
                <a:schemeClr val="tx1"/>
              </a:solidFill>
              <a:effectLst/>
              <a:latin typeface="Arial" charset="0"/>
            </a:endParaRPr>
          </a:p>
        </p:txBody>
      </p:sp>
      <p:sp>
        <p:nvSpPr>
          <p:cNvPr id="16" name="Rectangle 15"/>
          <p:cNvSpPr/>
          <p:nvPr/>
        </p:nvSpPr>
        <p:spPr bwMode="auto">
          <a:xfrm>
            <a:off x="5105400" y="3250533"/>
            <a:ext cx="914400" cy="8622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Staged</a:t>
            </a:r>
          </a:p>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1"/>
                </a:solidFill>
                <a:effectLst/>
                <a:latin typeface="Arial" charset="0"/>
              </a:rPr>
              <a:t>Tables</a:t>
            </a:r>
            <a:endParaRPr kumimoji="0" lang="en-US" sz="1200" b="1" i="0" u="none" strike="noStrike" cap="none" normalizeH="0" baseline="0" dirty="0" smtClean="0">
              <a:ln>
                <a:noFill/>
              </a:ln>
              <a:solidFill>
                <a:schemeClr val="bg1"/>
              </a:solidFill>
              <a:effectLst/>
              <a:latin typeface="Arial" charset="0"/>
            </a:endParaRPr>
          </a:p>
        </p:txBody>
      </p:sp>
      <p:sp>
        <p:nvSpPr>
          <p:cNvPr id="17" name="Rectangle 16"/>
          <p:cNvSpPr/>
          <p:nvPr/>
        </p:nvSpPr>
        <p:spPr bwMode="auto">
          <a:xfrm>
            <a:off x="5105400" y="2997869"/>
            <a:ext cx="914400"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Arial" charset="0"/>
            </a:endParaRPr>
          </a:p>
        </p:txBody>
      </p:sp>
      <p:sp>
        <p:nvSpPr>
          <p:cNvPr id="18" name="Rectangle 17"/>
          <p:cNvSpPr/>
          <p:nvPr/>
        </p:nvSpPr>
        <p:spPr bwMode="auto">
          <a:xfrm>
            <a:off x="6858000" y="3250533"/>
            <a:ext cx="914400" cy="8622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Staged</a:t>
            </a:r>
          </a:p>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1"/>
                </a:solidFill>
                <a:effectLst/>
                <a:latin typeface="Arial" charset="0"/>
              </a:rPr>
              <a:t>Tables</a:t>
            </a:r>
            <a:endParaRPr kumimoji="0" lang="en-US" sz="1200" b="1" i="0" u="none" strike="noStrike" cap="none" normalizeH="0" baseline="0" dirty="0" smtClean="0">
              <a:ln>
                <a:noFill/>
              </a:ln>
              <a:solidFill>
                <a:schemeClr val="bg1"/>
              </a:solidFill>
              <a:effectLst/>
              <a:latin typeface="Arial" charset="0"/>
            </a:endParaRPr>
          </a:p>
        </p:txBody>
      </p:sp>
      <p:sp>
        <p:nvSpPr>
          <p:cNvPr id="19" name="Rectangle 18"/>
          <p:cNvSpPr/>
          <p:nvPr/>
        </p:nvSpPr>
        <p:spPr bwMode="auto">
          <a:xfrm>
            <a:off x="6858000" y="2997869"/>
            <a:ext cx="914400"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Arial" charset="0"/>
            </a:endParaRPr>
          </a:p>
        </p:txBody>
      </p:sp>
      <p:sp>
        <p:nvSpPr>
          <p:cNvPr id="20" name="Curved Down Arrow 19"/>
          <p:cNvSpPr/>
          <p:nvPr/>
        </p:nvSpPr>
        <p:spPr bwMode="auto">
          <a:xfrm>
            <a:off x="5791200" y="2796843"/>
            <a:ext cx="1319463" cy="654715"/>
          </a:xfrm>
          <a:prstGeom prst="curvedDown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595104685"/>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Straight Connector 17"/>
          <p:cNvCxnSpPr/>
          <p:nvPr/>
        </p:nvCxnSpPr>
        <p:spPr bwMode="auto">
          <a:xfrm>
            <a:off x="4114800" y="1164654"/>
            <a:ext cx="0" cy="5181600"/>
          </a:xfrm>
          <a:prstGeom prst="line">
            <a:avLst/>
          </a:prstGeom>
          <a:ln>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17" name="Straight Connector 16"/>
          <p:cNvCxnSpPr/>
          <p:nvPr/>
        </p:nvCxnSpPr>
        <p:spPr bwMode="auto">
          <a:xfrm>
            <a:off x="1346113" y="1164654"/>
            <a:ext cx="0" cy="5181600"/>
          </a:xfrm>
          <a:prstGeom prst="line">
            <a:avLst/>
          </a:prstGeom>
          <a:ln>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2" name="Title 1"/>
          <p:cNvSpPr>
            <a:spLocks noGrp="1"/>
          </p:cNvSpPr>
          <p:nvPr>
            <p:ph type="title"/>
          </p:nvPr>
        </p:nvSpPr>
        <p:spPr/>
        <p:txBody>
          <a:bodyPr/>
          <a:lstStyle/>
          <a:p>
            <a:r>
              <a:rPr lang="da-DK" dirty="0" smtClean="0"/>
              <a:t>Life of a Fact Table</a:t>
            </a:r>
            <a:endParaRPr lang="en-US" dirty="0"/>
          </a:p>
        </p:txBody>
      </p:sp>
      <p:sp>
        <p:nvSpPr>
          <p:cNvPr id="4" name="Rectangle 3"/>
          <p:cNvSpPr/>
          <p:nvPr/>
        </p:nvSpPr>
        <p:spPr bwMode="auto">
          <a:xfrm>
            <a:off x="76200" y="2323097"/>
            <a:ext cx="914400" cy="8622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Order </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Lines</a:t>
            </a:r>
            <a:endParaRPr kumimoji="0" lang="en-US" sz="1200" b="1" i="0" u="none" strike="noStrike" cap="none" normalizeH="0" baseline="0" dirty="0" smtClean="0">
              <a:ln>
                <a:noFill/>
              </a:ln>
              <a:solidFill>
                <a:schemeClr val="bg1"/>
              </a:solidFill>
              <a:effectLst/>
              <a:latin typeface="Arial" charset="0"/>
            </a:endParaRPr>
          </a:p>
        </p:txBody>
      </p:sp>
      <p:sp>
        <p:nvSpPr>
          <p:cNvPr id="5" name="Rectangle 4"/>
          <p:cNvSpPr/>
          <p:nvPr/>
        </p:nvSpPr>
        <p:spPr bwMode="auto">
          <a:xfrm>
            <a:off x="76200" y="2070433"/>
            <a:ext cx="914400"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Arial" charset="0"/>
            </a:endParaRPr>
          </a:p>
        </p:txBody>
      </p:sp>
      <p:sp>
        <p:nvSpPr>
          <p:cNvPr id="10" name="Rectangle 9"/>
          <p:cNvSpPr/>
          <p:nvPr/>
        </p:nvSpPr>
        <p:spPr bwMode="auto">
          <a:xfrm>
            <a:off x="76200" y="3777108"/>
            <a:ext cx="914400" cy="8622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Order</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Headers</a:t>
            </a:r>
          </a:p>
        </p:txBody>
      </p:sp>
      <p:sp>
        <p:nvSpPr>
          <p:cNvPr id="11" name="Rectangle 10"/>
          <p:cNvSpPr/>
          <p:nvPr/>
        </p:nvSpPr>
        <p:spPr bwMode="auto">
          <a:xfrm>
            <a:off x="76200" y="3524444"/>
            <a:ext cx="914400"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Arial"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4208493679"/>
              </p:ext>
            </p:extLst>
          </p:nvPr>
        </p:nvGraphicFramePr>
        <p:xfrm>
          <a:off x="1701626" y="2084470"/>
          <a:ext cx="2118560" cy="1143000"/>
        </p:xfrm>
        <a:graphic>
          <a:graphicData uri="http://schemas.openxmlformats.org/drawingml/2006/table">
            <a:tbl>
              <a:tblPr firstRow="1" bandRow="1">
                <a:tableStyleId>{5C22544A-7EE6-4342-B048-85BDC9FD1C3A}</a:tableStyleId>
              </a:tblPr>
              <a:tblGrid>
                <a:gridCol w="1059280"/>
                <a:gridCol w="1059280"/>
              </a:tblGrid>
              <a:tr h="202291">
                <a:tc>
                  <a:txBody>
                    <a:bodyPr/>
                    <a:lstStyle/>
                    <a:p>
                      <a:r>
                        <a:rPr lang="da-DK" sz="900" dirty="0" smtClean="0"/>
                        <a:t>Column</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c>
                  <a:txBody>
                    <a:bodyPr/>
                    <a:lstStyle/>
                    <a:p>
                      <a:r>
                        <a:rPr lang="da-DK" sz="900" dirty="0" smtClean="0"/>
                        <a:t>Type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r>
              <a:tr h="202291">
                <a:tc>
                  <a:txBody>
                    <a:bodyPr/>
                    <a:lstStyle/>
                    <a:p>
                      <a:r>
                        <a:rPr lang="da-DK" sz="900" dirty="0" smtClean="0"/>
                        <a:t>ProductKey</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c>
                  <a:txBody>
                    <a:bodyPr/>
                    <a:lstStyle/>
                    <a:p>
                      <a:r>
                        <a:rPr lang="da-DK" sz="900" dirty="0" smtClean="0"/>
                        <a:t>CHAR(10)</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Amount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DECIMAL(10,2)</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OrderKey</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Price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da-DK" sz="900" dirty="0" smtClean="0"/>
                        <a:t>DECIMAL(15,2)</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4195784177"/>
              </p:ext>
            </p:extLst>
          </p:nvPr>
        </p:nvGraphicFramePr>
        <p:xfrm>
          <a:off x="1673552" y="3724972"/>
          <a:ext cx="2118560" cy="1143000"/>
        </p:xfrm>
        <a:graphic>
          <a:graphicData uri="http://schemas.openxmlformats.org/drawingml/2006/table">
            <a:tbl>
              <a:tblPr firstRow="1" bandRow="1">
                <a:tableStyleId>{5C22544A-7EE6-4342-B048-85BDC9FD1C3A}</a:tableStyleId>
              </a:tblPr>
              <a:tblGrid>
                <a:gridCol w="1059280"/>
                <a:gridCol w="1059280"/>
              </a:tblGrid>
              <a:tr h="202291">
                <a:tc>
                  <a:txBody>
                    <a:bodyPr/>
                    <a:lstStyle/>
                    <a:p>
                      <a:r>
                        <a:rPr lang="da-DK" sz="900" dirty="0" smtClean="0"/>
                        <a:t>Column</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c>
                  <a:txBody>
                    <a:bodyPr/>
                    <a:lstStyle/>
                    <a:p>
                      <a:r>
                        <a:rPr lang="da-DK" sz="900" dirty="0" smtClean="0"/>
                        <a:t>Type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r>
              <a:tr h="202291">
                <a:tc>
                  <a:txBody>
                    <a:bodyPr/>
                    <a:lstStyle/>
                    <a:p>
                      <a:r>
                        <a:rPr lang="da-DK" sz="900" dirty="0" smtClean="0"/>
                        <a:t>CustomerKey</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c>
                  <a:txBody>
                    <a:bodyPr/>
                    <a:lstStyle/>
                    <a:p>
                      <a:r>
                        <a:rPr lang="da-DK" sz="900" dirty="0" smtClean="0"/>
                        <a:t>CHAR(10)</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OrderKey</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Date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DATETIME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Internal_ID</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VARCHAR(20)</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bl>
          </a:graphicData>
        </a:graphic>
      </p:graphicFrame>
      <p:sp>
        <p:nvSpPr>
          <p:cNvPr id="14" name="Right Arrow 13"/>
          <p:cNvSpPr/>
          <p:nvPr/>
        </p:nvSpPr>
        <p:spPr bwMode="auto">
          <a:xfrm>
            <a:off x="990600" y="3933116"/>
            <a:ext cx="711026" cy="550247"/>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400" b="1" i="0" u="none" strike="noStrike" cap="none" normalizeH="0" baseline="0" dirty="0" smtClean="0">
                <a:ln>
                  <a:noFill/>
                </a:ln>
                <a:solidFill>
                  <a:schemeClr val="bg2"/>
                </a:solidFill>
                <a:effectLst/>
                <a:latin typeface="Arial" charset="0"/>
              </a:rPr>
              <a:t>Copy</a:t>
            </a:r>
            <a:endParaRPr kumimoji="0" lang="en-US" sz="1400" b="1" i="0" u="none" strike="noStrike" cap="none" normalizeH="0" baseline="0" dirty="0" smtClean="0">
              <a:ln>
                <a:noFill/>
              </a:ln>
              <a:solidFill>
                <a:schemeClr val="bg2"/>
              </a:solidFill>
              <a:effectLst/>
              <a:latin typeface="Arial" charset="0"/>
            </a:endParaRPr>
          </a:p>
        </p:txBody>
      </p:sp>
      <p:sp>
        <p:nvSpPr>
          <p:cNvPr id="8" name="Right Arrow 7"/>
          <p:cNvSpPr/>
          <p:nvPr/>
        </p:nvSpPr>
        <p:spPr bwMode="auto">
          <a:xfrm>
            <a:off x="990600" y="2430379"/>
            <a:ext cx="711026" cy="550247"/>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400" b="1" i="0" u="none" strike="noStrike" cap="none" normalizeH="0" baseline="0" dirty="0" smtClean="0">
                <a:ln>
                  <a:noFill/>
                </a:ln>
                <a:solidFill>
                  <a:schemeClr val="bg2"/>
                </a:solidFill>
                <a:effectLst/>
                <a:latin typeface="Arial" charset="0"/>
              </a:rPr>
              <a:t>Copy</a:t>
            </a:r>
            <a:endParaRPr kumimoji="0" lang="en-US" sz="1400" b="1" i="0" u="none" strike="noStrike" cap="none" normalizeH="0" baseline="0" dirty="0" smtClean="0">
              <a:ln>
                <a:noFill/>
              </a:ln>
              <a:solidFill>
                <a:schemeClr val="bg2"/>
              </a:solidFill>
              <a:effectLst/>
              <a:latin typeface="Arial" charset="0"/>
            </a:endParaRPr>
          </a:p>
        </p:txBody>
      </p:sp>
      <p:sp>
        <p:nvSpPr>
          <p:cNvPr id="15" name="Right Arrow 14"/>
          <p:cNvSpPr/>
          <p:nvPr/>
        </p:nvSpPr>
        <p:spPr bwMode="auto">
          <a:xfrm>
            <a:off x="3886200" y="2467477"/>
            <a:ext cx="939626" cy="177786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ctr" anchorCtr="0" compatLnSpc="1">
            <a:prstTxWarp prst="textNoShape">
              <a:avLst/>
            </a:prstTxWarp>
            <a:noAutofit/>
          </a:bodyPr>
          <a:lstStyle/>
          <a:p>
            <a:pPr marL="0" marR="0" indent="0"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2"/>
                </a:solidFill>
                <a:effectLst/>
                <a:latin typeface="Arial" charset="0"/>
              </a:rPr>
              <a:t>Lookup</a:t>
            </a:r>
          </a:p>
          <a:p>
            <a:pPr marL="0" marR="0" indent="0" defTabSz="914400" rtl="0" eaLnBrk="1" fontAlgn="base" latinLnBrk="0" hangingPunct="1">
              <a:lnSpc>
                <a:spcPct val="100000"/>
              </a:lnSpc>
              <a:spcBef>
                <a:spcPct val="0"/>
              </a:spcBef>
              <a:spcAft>
                <a:spcPct val="0"/>
              </a:spcAft>
              <a:buClrTx/>
              <a:buSzTx/>
              <a:buFontTx/>
              <a:buNone/>
              <a:tabLst/>
            </a:pPr>
            <a:endParaRPr lang="da-DK" sz="1100" b="1" dirty="0">
              <a:solidFill>
                <a:schemeClr val="bg2"/>
              </a:solidFill>
              <a:latin typeface="Arial" charset="0"/>
            </a:endParaRPr>
          </a:p>
          <a:p>
            <a:pPr marL="0" marR="0" indent="0" defTabSz="914400" rtl="0" eaLnBrk="1" fontAlgn="base" latinLnBrk="0" hangingPunct="1">
              <a:lnSpc>
                <a:spcPct val="100000"/>
              </a:lnSpc>
              <a:spcBef>
                <a:spcPct val="0"/>
              </a:spcBef>
              <a:spcAft>
                <a:spcPct val="0"/>
              </a:spcAft>
              <a:buClrTx/>
              <a:buSzTx/>
              <a:buFontTx/>
              <a:buNone/>
              <a:tabLst/>
            </a:pPr>
            <a:r>
              <a:rPr lang="da-DK" sz="1200" b="1" dirty="0" smtClean="0">
                <a:solidFill>
                  <a:schemeClr val="bg2"/>
                </a:solidFill>
                <a:latin typeface="Arial" charset="0"/>
              </a:rPr>
              <a:t>+ Join</a:t>
            </a:r>
          </a:p>
          <a:p>
            <a:pPr marL="0" marR="0" indent="0" defTabSz="914400" rtl="0" eaLnBrk="1" fontAlgn="base" latinLnBrk="0" hangingPunct="1">
              <a:lnSpc>
                <a:spcPct val="100000"/>
              </a:lnSpc>
              <a:spcBef>
                <a:spcPct val="0"/>
              </a:spcBef>
              <a:spcAft>
                <a:spcPct val="0"/>
              </a:spcAft>
              <a:buClrTx/>
              <a:buSzTx/>
              <a:buFontTx/>
              <a:buNone/>
              <a:tabLst/>
            </a:pPr>
            <a:r>
              <a:rPr lang="da-DK" sz="1200" b="1" dirty="0" smtClean="0">
                <a:solidFill>
                  <a:schemeClr val="bg2"/>
                </a:solidFill>
                <a:latin typeface="Arial" charset="0"/>
              </a:rPr>
              <a:t>+ Project</a:t>
            </a:r>
            <a:endParaRPr lang="da-DK" sz="1200" b="1" dirty="0">
              <a:solidFill>
                <a:schemeClr val="bg2"/>
              </a:solidFill>
              <a:latin typeface="Arial" charset="0"/>
            </a:endParaRPr>
          </a:p>
        </p:txBody>
      </p:sp>
      <p:sp>
        <p:nvSpPr>
          <p:cNvPr id="19" name="TextBox 18"/>
          <p:cNvSpPr txBox="1"/>
          <p:nvPr/>
        </p:nvSpPr>
        <p:spPr>
          <a:xfrm>
            <a:off x="1346113" y="6025048"/>
            <a:ext cx="2768687" cy="369332"/>
          </a:xfrm>
          <a:prstGeom prst="rect">
            <a:avLst/>
          </a:prstGeom>
          <a:noFill/>
        </p:spPr>
        <p:txBody>
          <a:bodyPr wrap="square" rtlCol="0">
            <a:spAutoFit/>
          </a:bodyPr>
          <a:lstStyle/>
          <a:p>
            <a:pPr algn="ctr"/>
            <a:r>
              <a:rPr lang="da-DK" dirty="0" smtClean="0">
                <a:solidFill>
                  <a:schemeClr val="bg2"/>
                </a:solidFill>
              </a:rPr>
              <a:t>SODA</a:t>
            </a:r>
            <a:endParaRPr lang="en-US" dirty="0">
              <a:solidFill>
                <a:schemeClr val="bg2"/>
              </a:solidFill>
            </a:endParaRPr>
          </a:p>
        </p:txBody>
      </p:sp>
      <p:sp>
        <p:nvSpPr>
          <p:cNvPr id="20" name="TextBox 19"/>
          <p:cNvSpPr txBox="1"/>
          <p:nvPr/>
        </p:nvSpPr>
        <p:spPr>
          <a:xfrm>
            <a:off x="-152400" y="6025048"/>
            <a:ext cx="1498513" cy="369332"/>
          </a:xfrm>
          <a:prstGeom prst="rect">
            <a:avLst/>
          </a:prstGeom>
          <a:noFill/>
        </p:spPr>
        <p:txBody>
          <a:bodyPr wrap="square" rtlCol="0">
            <a:spAutoFit/>
          </a:bodyPr>
          <a:lstStyle/>
          <a:p>
            <a:pPr algn="ctr"/>
            <a:r>
              <a:rPr lang="da-DK" dirty="0" smtClean="0">
                <a:solidFill>
                  <a:schemeClr val="bg2"/>
                </a:solidFill>
              </a:rPr>
              <a:t>Source</a:t>
            </a:r>
            <a:endParaRPr lang="en-US" dirty="0">
              <a:solidFill>
                <a:schemeClr val="bg2"/>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401859747"/>
              </p:ext>
            </p:extLst>
          </p:nvPr>
        </p:nvGraphicFramePr>
        <p:xfrm>
          <a:off x="4837858" y="2917254"/>
          <a:ext cx="1715342" cy="1143000"/>
        </p:xfrm>
        <a:graphic>
          <a:graphicData uri="http://schemas.openxmlformats.org/drawingml/2006/table">
            <a:tbl>
              <a:tblPr firstRow="1" bandRow="1">
                <a:tableStyleId>{5C22544A-7EE6-4342-B048-85BDC9FD1C3A}</a:tableStyleId>
              </a:tblPr>
              <a:tblGrid>
                <a:gridCol w="857671"/>
                <a:gridCol w="857671"/>
              </a:tblGrid>
              <a:tr h="202291">
                <a:tc>
                  <a:txBody>
                    <a:bodyPr/>
                    <a:lstStyle/>
                    <a:p>
                      <a:r>
                        <a:rPr lang="da-DK" sz="900" dirty="0" smtClean="0"/>
                        <a:t>Column</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c>
                  <a:txBody>
                    <a:bodyPr/>
                    <a:lstStyle/>
                    <a:p>
                      <a:r>
                        <a:rPr lang="da-DK" sz="900" dirty="0" smtClean="0"/>
                        <a:t>Type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r>
              <a:tr h="202291">
                <a:tc>
                  <a:txBody>
                    <a:bodyPr/>
                    <a:lstStyle/>
                    <a:p>
                      <a:r>
                        <a:rPr lang="da-DK" sz="900" dirty="0" smtClean="0"/>
                        <a:t>ID_Product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ID_Customer</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ID_Date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Sale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MONEY</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bl>
          </a:graphicData>
        </a:graphic>
      </p:graphicFrame>
      <p:sp>
        <p:nvSpPr>
          <p:cNvPr id="22" name="Rectangle 21"/>
          <p:cNvSpPr/>
          <p:nvPr/>
        </p:nvSpPr>
        <p:spPr bwMode="auto">
          <a:xfrm>
            <a:off x="5197642" y="2059310"/>
            <a:ext cx="914400" cy="52757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ID_Product</a:t>
            </a:r>
            <a:endParaRPr kumimoji="0" lang="en-US" sz="1200" b="1" i="0" u="none" strike="noStrike" cap="none" normalizeH="0" baseline="0" dirty="0" smtClean="0">
              <a:ln>
                <a:noFill/>
              </a:ln>
              <a:solidFill>
                <a:schemeClr val="bg1"/>
              </a:solidFill>
              <a:effectLst/>
              <a:latin typeface="Arial" charset="0"/>
            </a:endParaRPr>
          </a:p>
        </p:txBody>
      </p:sp>
      <p:sp>
        <p:nvSpPr>
          <p:cNvPr id="23" name="Rectangle 22"/>
          <p:cNvSpPr/>
          <p:nvPr/>
        </p:nvSpPr>
        <p:spPr bwMode="auto">
          <a:xfrm>
            <a:off x="5197642" y="1806646"/>
            <a:ext cx="914400"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1"/>
                </a:solidFill>
                <a:effectLst/>
                <a:latin typeface="Arial" charset="0"/>
              </a:rPr>
              <a:t>Product</a:t>
            </a:r>
            <a:endParaRPr kumimoji="0" lang="en-US" sz="1200" b="1" i="0" u="none" strike="noStrike" cap="none" normalizeH="0" baseline="0" dirty="0" smtClean="0">
              <a:ln>
                <a:noFill/>
              </a:ln>
              <a:solidFill>
                <a:schemeClr val="bg1"/>
              </a:solidFill>
              <a:effectLst/>
              <a:latin typeface="Arial" charset="0"/>
            </a:endParaRPr>
          </a:p>
        </p:txBody>
      </p:sp>
      <p:sp>
        <p:nvSpPr>
          <p:cNvPr id="24" name="Rectangle 23"/>
          <p:cNvSpPr/>
          <p:nvPr/>
        </p:nvSpPr>
        <p:spPr bwMode="auto">
          <a:xfrm>
            <a:off x="5693524" y="1048853"/>
            <a:ext cx="914400" cy="52757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ID_Product</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SK</a:t>
            </a:r>
            <a:r>
              <a:rPr kumimoji="0" lang="da-DK" sz="1200" b="1" i="0" u="none" strike="noStrike" cap="none" normalizeH="0" baseline="0" dirty="0" smtClean="0">
                <a:ln>
                  <a:noFill/>
                </a:ln>
                <a:solidFill>
                  <a:schemeClr val="bg1"/>
                </a:solidFill>
                <a:effectLst/>
                <a:latin typeface="Arial" charset="0"/>
              </a:rPr>
              <a:t>_Product</a:t>
            </a:r>
            <a:endParaRPr kumimoji="0" lang="en-US" sz="1200" b="1" i="0" u="none" strike="noStrike" cap="none" normalizeH="0" baseline="0" dirty="0" smtClean="0">
              <a:ln>
                <a:noFill/>
              </a:ln>
              <a:solidFill>
                <a:schemeClr val="bg1"/>
              </a:solidFill>
              <a:effectLst/>
              <a:latin typeface="Arial" charset="0"/>
            </a:endParaRPr>
          </a:p>
        </p:txBody>
      </p:sp>
      <p:sp>
        <p:nvSpPr>
          <p:cNvPr id="25" name="Rectangle 24"/>
          <p:cNvSpPr/>
          <p:nvPr/>
        </p:nvSpPr>
        <p:spPr bwMode="auto">
          <a:xfrm>
            <a:off x="5693524" y="693921"/>
            <a:ext cx="914400" cy="354932"/>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1"/>
                </a:solidFill>
                <a:effectLst/>
                <a:latin typeface="Arial" charset="0"/>
              </a:rPr>
              <a:t>Product</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History</a:t>
            </a:r>
            <a:endParaRPr kumimoji="0" lang="en-US" sz="1200" b="1" i="0" u="none" strike="noStrike" cap="none" normalizeH="0" baseline="0" dirty="0" smtClean="0">
              <a:ln>
                <a:noFill/>
              </a:ln>
              <a:solidFill>
                <a:schemeClr val="bg1"/>
              </a:solidFill>
              <a:effectLst/>
              <a:latin typeface="Arial" charset="0"/>
            </a:endParaRPr>
          </a:p>
        </p:txBody>
      </p:sp>
      <p:cxnSp>
        <p:nvCxnSpPr>
          <p:cNvPr id="27" name="Straight Connector 26"/>
          <p:cNvCxnSpPr/>
          <p:nvPr/>
        </p:nvCxnSpPr>
        <p:spPr bwMode="auto">
          <a:xfrm>
            <a:off x="3810000" y="2072640"/>
            <a:ext cx="76200" cy="907986"/>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31" name="Straight Connector 30"/>
          <p:cNvCxnSpPr/>
          <p:nvPr/>
        </p:nvCxnSpPr>
        <p:spPr bwMode="auto">
          <a:xfrm flipV="1">
            <a:off x="3810000" y="3777108"/>
            <a:ext cx="76200" cy="862264"/>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36" name="Straight Connector 35"/>
          <p:cNvCxnSpPr>
            <a:stCxn id="23" idx="0"/>
            <a:endCxn id="24" idx="2"/>
          </p:cNvCxnSpPr>
          <p:nvPr/>
        </p:nvCxnSpPr>
        <p:spPr bwMode="auto">
          <a:xfrm flipV="1">
            <a:off x="5654842" y="1576427"/>
            <a:ext cx="495882" cy="230219"/>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7" name="Straight Connector 36"/>
          <p:cNvCxnSpPr>
            <a:stCxn id="22" idx="2"/>
            <a:endCxn id="21" idx="0"/>
          </p:cNvCxnSpPr>
          <p:nvPr/>
        </p:nvCxnSpPr>
        <p:spPr bwMode="auto">
          <a:xfrm>
            <a:off x="5654842" y="2586884"/>
            <a:ext cx="40687" cy="330370"/>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41" name="Rectangle 40"/>
          <p:cNvSpPr/>
          <p:nvPr/>
        </p:nvSpPr>
        <p:spPr bwMode="auto">
          <a:xfrm>
            <a:off x="4584743" y="4639372"/>
            <a:ext cx="914400" cy="52757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050" b="1" dirty="0" smtClean="0">
                <a:solidFill>
                  <a:schemeClr val="bg1"/>
                </a:solidFill>
                <a:latin typeface="Arial" charset="0"/>
              </a:rPr>
              <a:t>ID_Customer</a:t>
            </a:r>
            <a:endParaRPr kumimoji="0" lang="en-US" sz="1050" b="1" i="0" u="none" strike="noStrike" cap="none" normalizeH="0" baseline="0" dirty="0" smtClean="0">
              <a:ln>
                <a:noFill/>
              </a:ln>
              <a:solidFill>
                <a:schemeClr val="bg1"/>
              </a:solidFill>
              <a:effectLst/>
              <a:latin typeface="Arial" charset="0"/>
            </a:endParaRPr>
          </a:p>
        </p:txBody>
      </p:sp>
      <p:sp>
        <p:nvSpPr>
          <p:cNvPr id="42" name="Rectangle 41"/>
          <p:cNvSpPr/>
          <p:nvPr/>
        </p:nvSpPr>
        <p:spPr bwMode="auto">
          <a:xfrm>
            <a:off x="4584743" y="4386708"/>
            <a:ext cx="914400"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1"/>
                </a:solidFill>
                <a:effectLst/>
                <a:latin typeface="Arial" charset="0"/>
              </a:rPr>
              <a:t>Customer</a:t>
            </a:r>
            <a:endParaRPr kumimoji="0" lang="en-US" sz="1200" b="1" i="0" u="none" strike="noStrike" cap="none" normalizeH="0" baseline="0" dirty="0" smtClean="0">
              <a:ln>
                <a:noFill/>
              </a:ln>
              <a:solidFill>
                <a:schemeClr val="bg1"/>
              </a:solidFill>
              <a:effectLst/>
              <a:latin typeface="Arial" charset="0"/>
            </a:endParaRPr>
          </a:p>
        </p:txBody>
      </p:sp>
      <p:sp>
        <p:nvSpPr>
          <p:cNvPr id="43" name="Rectangle 42"/>
          <p:cNvSpPr/>
          <p:nvPr/>
        </p:nvSpPr>
        <p:spPr bwMode="auto">
          <a:xfrm>
            <a:off x="5975684" y="5557065"/>
            <a:ext cx="914400" cy="52757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050" b="1" dirty="0" smtClean="0">
                <a:solidFill>
                  <a:schemeClr val="bg1"/>
                </a:solidFill>
                <a:latin typeface="Arial" charset="0"/>
              </a:rPr>
              <a:t>ID_Customer</a:t>
            </a:r>
          </a:p>
          <a:p>
            <a:pPr marL="0" marR="0" indent="0" algn="ctr" defTabSz="914400" rtl="0" eaLnBrk="1" fontAlgn="base" latinLnBrk="0" hangingPunct="1">
              <a:lnSpc>
                <a:spcPct val="100000"/>
              </a:lnSpc>
              <a:spcBef>
                <a:spcPct val="0"/>
              </a:spcBef>
              <a:spcAft>
                <a:spcPct val="0"/>
              </a:spcAft>
              <a:buClrTx/>
              <a:buSzTx/>
              <a:buFontTx/>
              <a:buNone/>
              <a:tabLst/>
            </a:pPr>
            <a:r>
              <a:rPr kumimoji="0" lang="da-DK" sz="1050" b="1" i="0" u="none" strike="noStrike" cap="none" normalizeH="0" baseline="0" dirty="0" smtClean="0">
                <a:ln>
                  <a:noFill/>
                </a:ln>
                <a:solidFill>
                  <a:schemeClr val="bg1"/>
                </a:solidFill>
                <a:effectLst/>
                <a:latin typeface="Arial" charset="0"/>
              </a:rPr>
              <a:t>SK_Customer</a:t>
            </a:r>
            <a:endParaRPr kumimoji="0" lang="en-US" sz="1050" b="1" i="0" u="none" strike="noStrike" cap="none" normalizeH="0" baseline="0" dirty="0" smtClean="0">
              <a:ln>
                <a:noFill/>
              </a:ln>
              <a:solidFill>
                <a:schemeClr val="bg1"/>
              </a:solidFill>
              <a:effectLst/>
              <a:latin typeface="Arial" charset="0"/>
            </a:endParaRPr>
          </a:p>
        </p:txBody>
      </p:sp>
      <p:sp>
        <p:nvSpPr>
          <p:cNvPr id="44" name="Rectangle 43"/>
          <p:cNvSpPr/>
          <p:nvPr/>
        </p:nvSpPr>
        <p:spPr bwMode="auto">
          <a:xfrm>
            <a:off x="5975684" y="5125933"/>
            <a:ext cx="914400" cy="431132"/>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1"/>
                </a:solidFill>
                <a:effectLst/>
                <a:latin typeface="Arial" charset="0"/>
              </a:rPr>
              <a:t>Customer</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History</a:t>
            </a:r>
            <a:endParaRPr kumimoji="0" lang="en-US" sz="1200" b="1" i="0" u="none" strike="noStrike" cap="none" normalizeH="0" baseline="0" dirty="0" smtClean="0">
              <a:ln>
                <a:noFill/>
              </a:ln>
              <a:solidFill>
                <a:schemeClr val="bg1"/>
              </a:solidFill>
              <a:effectLst/>
              <a:latin typeface="Arial" charset="0"/>
            </a:endParaRPr>
          </a:p>
        </p:txBody>
      </p:sp>
      <p:cxnSp>
        <p:nvCxnSpPr>
          <p:cNvPr id="45" name="Straight Connector 44"/>
          <p:cNvCxnSpPr>
            <a:stCxn id="42" idx="0"/>
            <a:endCxn id="21" idx="2"/>
          </p:cNvCxnSpPr>
          <p:nvPr/>
        </p:nvCxnSpPr>
        <p:spPr bwMode="auto">
          <a:xfrm flipV="1">
            <a:off x="5041943" y="4060254"/>
            <a:ext cx="653586" cy="32645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9" name="Straight Connector 48"/>
          <p:cNvCxnSpPr>
            <a:stCxn id="44" idx="0"/>
            <a:endCxn id="41" idx="3"/>
          </p:cNvCxnSpPr>
          <p:nvPr/>
        </p:nvCxnSpPr>
        <p:spPr bwMode="auto">
          <a:xfrm flipH="1" flipV="1">
            <a:off x="5499143" y="4903159"/>
            <a:ext cx="933741" cy="22277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57" name="TextBox 56"/>
          <p:cNvSpPr txBox="1"/>
          <p:nvPr/>
        </p:nvSpPr>
        <p:spPr>
          <a:xfrm>
            <a:off x="4114800" y="6000439"/>
            <a:ext cx="2768687" cy="369332"/>
          </a:xfrm>
          <a:prstGeom prst="rect">
            <a:avLst/>
          </a:prstGeom>
          <a:noFill/>
        </p:spPr>
        <p:txBody>
          <a:bodyPr wrap="square" rtlCol="0">
            <a:spAutoFit/>
          </a:bodyPr>
          <a:lstStyle/>
          <a:p>
            <a:pPr algn="ctr"/>
            <a:r>
              <a:rPr lang="da-DK" dirty="0" smtClean="0">
                <a:solidFill>
                  <a:schemeClr val="bg2"/>
                </a:solidFill>
              </a:rPr>
              <a:t>”EDW”</a:t>
            </a:r>
            <a:endParaRPr lang="en-US" dirty="0">
              <a:solidFill>
                <a:schemeClr val="bg2"/>
              </a:solidFill>
            </a:endParaRPr>
          </a:p>
        </p:txBody>
      </p:sp>
      <p:cxnSp>
        <p:nvCxnSpPr>
          <p:cNvPr id="58" name="Straight Connector 57"/>
          <p:cNvCxnSpPr/>
          <p:nvPr/>
        </p:nvCxnSpPr>
        <p:spPr bwMode="auto">
          <a:xfrm>
            <a:off x="7118103" y="1212780"/>
            <a:ext cx="0" cy="5181600"/>
          </a:xfrm>
          <a:prstGeom prst="line">
            <a:avLst/>
          </a:prstGeom>
          <a:ln>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59" name="Right Arrow 58"/>
          <p:cNvSpPr/>
          <p:nvPr/>
        </p:nvSpPr>
        <p:spPr bwMode="auto">
          <a:xfrm>
            <a:off x="6646866" y="2442605"/>
            <a:ext cx="744534" cy="1882229"/>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ctr" anchorCtr="0" compatLnSpc="1">
            <a:prstTxWarp prst="textNoShape">
              <a:avLst/>
            </a:prstTxWarp>
            <a:noAutofit/>
          </a:bodyPr>
          <a:lstStyle/>
          <a:p>
            <a:pPr marL="0" marR="0" indent="0"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2"/>
                </a:solidFill>
                <a:effectLst/>
                <a:latin typeface="Arial" charset="0"/>
              </a:rPr>
              <a:t>Mart </a:t>
            </a:r>
          </a:p>
          <a:p>
            <a:pPr marL="0" marR="0" indent="0"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2"/>
                </a:solidFill>
                <a:effectLst/>
                <a:latin typeface="Arial" charset="0"/>
              </a:rPr>
              <a:t>Reload</a:t>
            </a:r>
          </a:p>
          <a:p>
            <a:pPr marL="0" marR="0" indent="0"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2"/>
                </a:solidFill>
                <a:effectLst/>
                <a:latin typeface="Arial" charset="0"/>
              </a:rPr>
              <a:t>Lookup </a:t>
            </a:r>
          </a:p>
          <a:p>
            <a:pPr marL="0" marR="0" indent="0" defTabSz="914400" rtl="0" eaLnBrk="1" fontAlgn="base" latinLnBrk="0" hangingPunct="1">
              <a:lnSpc>
                <a:spcPct val="100000"/>
              </a:lnSpc>
              <a:spcBef>
                <a:spcPct val="0"/>
              </a:spcBef>
              <a:spcAft>
                <a:spcPct val="0"/>
              </a:spcAft>
              <a:buClrTx/>
              <a:buSzTx/>
              <a:buFontTx/>
              <a:buNone/>
              <a:tabLst/>
            </a:pPr>
            <a:endParaRPr lang="da-DK" sz="1200" b="1" dirty="0" smtClean="0">
              <a:solidFill>
                <a:schemeClr val="bg2"/>
              </a:solidFill>
              <a:latin typeface="Arial" charset="0"/>
            </a:endParaRPr>
          </a:p>
          <a:p>
            <a:pPr marL="0" marR="0" indent="0" defTabSz="914400" rtl="0" eaLnBrk="1" fontAlgn="base" latinLnBrk="0" hangingPunct="1">
              <a:lnSpc>
                <a:spcPct val="100000"/>
              </a:lnSpc>
              <a:spcBef>
                <a:spcPct val="0"/>
              </a:spcBef>
              <a:spcAft>
                <a:spcPct val="0"/>
              </a:spcAft>
              <a:buClrTx/>
              <a:buSzTx/>
              <a:buFontTx/>
              <a:buNone/>
              <a:tabLst/>
            </a:pPr>
            <a:r>
              <a:rPr lang="da-DK" sz="1200" b="1" dirty="0" smtClean="0">
                <a:solidFill>
                  <a:schemeClr val="bg2"/>
                </a:solidFill>
                <a:latin typeface="Arial" charset="0"/>
              </a:rPr>
              <a:t>+ Agg</a:t>
            </a:r>
            <a:endParaRPr lang="da-DK" sz="1200" b="1" dirty="0">
              <a:solidFill>
                <a:schemeClr val="bg2"/>
              </a:solidFill>
              <a:latin typeface="Arial" charset="0"/>
            </a:endParaRPr>
          </a:p>
        </p:txBody>
      </p:sp>
      <p:graphicFrame>
        <p:nvGraphicFramePr>
          <p:cNvPr id="60" name="Table 59"/>
          <p:cNvGraphicFramePr>
            <a:graphicFrameLocks noGrp="1"/>
          </p:cNvGraphicFramePr>
          <p:nvPr>
            <p:extLst>
              <p:ext uri="{D42A27DB-BD31-4B8C-83A1-F6EECF244321}">
                <p14:modId xmlns:p14="http://schemas.microsoft.com/office/powerpoint/2010/main" val="3186666952"/>
              </p:ext>
            </p:extLst>
          </p:nvPr>
        </p:nvGraphicFramePr>
        <p:xfrm>
          <a:off x="7428657" y="2950143"/>
          <a:ext cx="1711332" cy="1143000"/>
        </p:xfrm>
        <a:graphic>
          <a:graphicData uri="http://schemas.openxmlformats.org/drawingml/2006/table">
            <a:tbl>
              <a:tblPr firstRow="1" bandRow="1">
                <a:tableStyleId>{5C22544A-7EE6-4342-B048-85BDC9FD1C3A}</a:tableStyleId>
              </a:tblPr>
              <a:tblGrid>
                <a:gridCol w="855666"/>
                <a:gridCol w="855666"/>
              </a:tblGrid>
              <a:tr h="202291">
                <a:tc>
                  <a:txBody>
                    <a:bodyPr/>
                    <a:lstStyle/>
                    <a:p>
                      <a:r>
                        <a:rPr lang="da-DK" sz="900" dirty="0" smtClean="0"/>
                        <a:t>Column</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c>
                  <a:txBody>
                    <a:bodyPr/>
                    <a:lstStyle/>
                    <a:p>
                      <a:r>
                        <a:rPr lang="da-DK" sz="900" dirty="0" smtClean="0"/>
                        <a:t>Type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r>
              <a:tr h="202291">
                <a:tc>
                  <a:txBody>
                    <a:bodyPr/>
                    <a:lstStyle/>
                    <a:p>
                      <a:r>
                        <a:rPr lang="da-DK" sz="900" dirty="0" smtClean="0"/>
                        <a:t>SK_Product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SK_Customer</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SK_Date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Sale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MONEY</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bl>
          </a:graphicData>
        </a:graphic>
      </p:graphicFrame>
      <p:sp>
        <p:nvSpPr>
          <p:cNvPr id="65" name="TextBox 64"/>
          <p:cNvSpPr txBox="1"/>
          <p:nvPr/>
        </p:nvSpPr>
        <p:spPr>
          <a:xfrm>
            <a:off x="7149475" y="6025048"/>
            <a:ext cx="1994525" cy="369332"/>
          </a:xfrm>
          <a:prstGeom prst="rect">
            <a:avLst/>
          </a:prstGeom>
          <a:noFill/>
        </p:spPr>
        <p:txBody>
          <a:bodyPr wrap="square" rtlCol="0">
            <a:spAutoFit/>
          </a:bodyPr>
          <a:lstStyle/>
          <a:p>
            <a:pPr algn="ctr"/>
            <a:r>
              <a:rPr lang="da-DK" dirty="0" smtClean="0">
                <a:solidFill>
                  <a:schemeClr val="bg2"/>
                </a:solidFill>
              </a:rPr>
              <a:t>Data Mart</a:t>
            </a:r>
            <a:endParaRPr lang="en-US" dirty="0">
              <a:solidFill>
                <a:schemeClr val="bg2"/>
              </a:solidFill>
            </a:endParaRPr>
          </a:p>
        </p:txBody>
      </p:sp>
      <p:sp>
        <p:nvSpPr>
          <p:cNvPr id="66" name="Rectangle 65"/>
          <p:cNvSpPr/>
          <p:nvPr/>
        </p:nvSpPr>
        <p:spPr bwMode="auto">
          <a:xfrm>
            <a:off x="4848726" y="2664590"/>
            <a:ext cx="1692751"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Sales</a:t>
            </a:r>
            <a:endParaRPr kumimoji="0" lang="en-US" sz="1200" b="1" i="0" u="none" strike="noStrike" cap="none" normalizeH="0" baseline="0" dirty="0" smtClean="0">
              <a:ln>
                <a:noFill/>
              </a:ln>
              <a:solidFill>
                <a:schemeClr val="bg1"/>
              </a:solidFill>
              <a:effectLst/>
              <a:latin typeface="Arial" charset="0"/>
            </a:endParaRPr>
          </a:p>
        </p:txBody>
      </p:sp>
      <p:sp>
        <p:nvSpPr>
          <p:cNvPr id="67" name="Rectangle 66"/>
          <p:cNvSpPr/>
          <p:nvPr/>
        </p:nvSpPr>
        <p:spPr bwMode="auto">
          <a:xfrm>
            <a:off x="1701626" y="1831337"/>
            <a:ext cx="2108374"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Stage.Order Lines</a:t>
            </a:r>
            <a:endParaRPr kumimoji="0" lang="en-US" sz="1200" b="1" i="0" u="none" strike="noStrike" cap="none" normalizeH="0" baseline="0" dirty="0" smtClean="0">
              <a:ln>
                <a:noFill/>
              </a:ln>
              <a:solidFill>
                <a:schemeClr val="bg1"/>
              </a:solidFill>
              <a:effectLst/>
              <a:latin typeface="Arial" charset="0"/>
            </a:endParaRPr>
          </a:p>
        </p:txBody>
      </p:sp>
      <p:sp>
        <p:nvSpPr>
          <p:cNvPr id="68" name="Rectangle 67"/>
          <p:cNvSpPr/>
          <p:nvPr/>
        </p:nvSpPr>
        <p:spPr bwMode="auto">
          <a:xfrm>
            <a:off x="1676269" y="3490982"/>
            <a:ext cx="2108374"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Stage.Order Headers</a:t>
            </a:r>
            <a:endParaRPr kumimoji="0" lang="en-US" sz="1200" b="1" i="0" u="none" strike="noStrike" cap="none" normalizeH="0" baseline="0" dirty="0" smtClean="0">
              <a:ln>
                <a:noFill/>
              </a:ln>
              <a:solidFill>
                <a:schemeClr val="bg1"/>
              </a:solidFill>
              <a:effectLst/>
              <a:latin typeface="Arial" charset="0"/>
            </a:endParaRPr>
          </a:p>
        </p:txBody>
      </p:sp>
    </p:spTree>
    <p:extLst>
      <p:ext uri="{BB962C8B-B14F-4D97-AF65-F5344CB8AC3E}">
        <p14:creationId xmlns:p14="http://schemas.microsoft.com/office/powerpoint/2010/main" val="4041482923"/>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BETWEEN two Worlds</a:t>
            </a:r>
            <a:endParaRPr lang="en-US" dirty="0"/>
          </a:p>
        </p:txBody>
      </p:sp>
      <p:sp>
        <p:nvSpPr>
          <p:cNvPr id="4" name="Content Placeholder 3"/>
          <p:cNvSpPr>
            <a:spLocks noGrp="1"/>
          </p:cNvSpPr>
          <p:nvPr>
            <p:ph sz="half" idx="2"/>
          </p:nvPr>
        </p:nvSpPr>
        <p:spPr>
          <a:xfrm>
            <a:off x="457200" y="1088741"/>
            <a:ext cx="4040188" cy="2973122"/>
          </a:xfrm>
        </p:spPr>
        <p:txBody>
          <a:bodyPr/>
          <a:lstStyle/>
          <a:p>
            <a:pPr marL="0" indent="0">
              <a:buNone/>
            </a:pPr>
            <a:r>
              <a:rPr lang="da-DK" sz="2000" dirty="0" smtClean="0"/>
              <a:t>Consider again the join needed to the right:</a:t>
            </a:r>
          </a:p>
          <a:p>
            <a:pPr marL="0" indent="0">
              <a:buNone/>
            </a:pPr>
            <a:endParaRPr lang="da-DK" sz="1200" b="1" dirty="0" smtClean="0">
              <a:latin typeface="Courier New" pitchFamily="49" charset="0"/>
              <a:cs typeface="Courier New" pitchFamily="49" charset="0"/>
            </a:endParaRPr>
          </a:p>
          <a:p>
            <a:pPr marL="0" indent="0">
              <a:buNone/>
            </a:pPr>
            <a:r>
              <a:rPr lang="da-DK" sz="1200" b="1" dirty="0" smtClean="0">
                <a:latin typeface="Courier New" pitchFamily="49" charset="0"/>
                <a:cs typeface="Courier New" pitchFamily="49" charset="0"/>
              </a:rPr>
              <a:t>SELECT </a:t>
            </a:r>
            <a:r>
              <a:rPr lang="da-DK" sz="1200" dirty="0" smtClean="0">
                <a:latin typeface="Courier New" pitchFamily="49" charset="0"/>
                <a:cs typeface="Courier New" pitchFamily="49" charset="0"/>
              </a:rPr>
              <a:t>...</a:t>
            </a:r>
          </a:p>
          <a:p>
            <a:pPr marL="0" indent="0">
              <a:buNone/>
            </a:pPr>
            <a:r>
              <a:rPr lang="da-DK" sz="1200" b="1" dirty="0" smtClean="0">
                <a:latin typeface="Courier New" pitchFamily="49" charset="0"/>
                <a:cs typeface="Courier New" pitchFamily="49" charset="0"/>
              </a:rPr>
              <a:t>FROM </a:t>
            </a:r>
            <a:r>
              <a:rPr lang="da-DK" sz="1200" dirty="0" smtClean="0">
                <a:latin typeface="Courier New" pitchFamily="49" charset="0"/>
                <a:cs typeface="Courier New" pitchFamily="49" charset="0"/>
              </a:rPr>
              <a:t>Sales S</a:t>
            </a:r>
          </a:p>
          <a:p>
            <a:pPr marL="0" indent="0">
              <a:buNone/>
            </a:pPr>
            <a:r>
              <a:rPr lang="da-DK" sz="1200" b="1" dirty="0" smtClean="0">
                <a:latin typeface="Courier New" pitchFamily="49" charset="0"/>
                <a:cs typeface="Courier New" pitchFamily="49" charset="0"/>
              </a:rPr>
              <a:t>JOIN </a:t>
            </a:r>
            <a:r>
              <a:rPr lang="da-DK" sz="1200" dirty="0" smtClean="0">
                <a:latin typeface="Courier New" pitchFamily="49" charset="0"/>
                <a:cs typeface="Courier New" pitchFamily="49" charset="0"/>
              </a:rPr>
              <a:t>Product_History P</a:t>
            </a:r>
          </a:p>
          <a:p>
            <a:pPr marL="0" indent="0">
              <a:buNone/>
            </a:pPr>
            <a:r>
              <a:rPr lang="da-DK" sz="1200" b="1" dirty="0" smtClean="0">
                <a:latin typeface="Courier New" pitchFamily="49" charset="0"/>
                <a:cs typeface="Courier New" pitchFamily="49" charset="0"/>
              </a:rPr>
              <a:t>ON </a:t>
            </a:r>
            <a:r>
              <a:rPr lang="da-DK" sz="1200" dirty="0" smtClean="0">
                <a:latin typeface="Courier New" pitchFamily="49" charset="0"/>
                <a:cs typeface="Courier New" pitchFamily="49" charset="0"/>
              </a:rPr>
              <a:t>S.ID_Product = P.ID_Product</a:t>
            </a:r>
          </a:p>
          <a:p>
            <a:pPr marL="0" indent="0">
              <a:buNone/>
            </a:pPr>
            <a:r>
              <a:rPr lang="da-DK" sz="1200" dirty="0" smtClean="0">
                <a:latin typeface="Courier New" pitchFamily="49" charset="0"/>
                <a:cs typeface="Courier New" pitchFamily="49" charset="0"/>
              </a:rPr>
              <a:t>  </a:t>
            </a:r>
            <a:r>
              <a:rPr lang="da-DK" sz="1200" b="1" dirty="0" smtClean="0">
                <a:latin typeface="Courier New" pitchFamily="49" charset="0"/>
                <a:cs typeface="Courier New" pitchFamily="49" charset="0"/>
              </a:rPr>
              <a:t>AND </a:t>
            </a:r>
            <a:r>
              <a:rPr lang="da-DK" sz="1200" dirty="0" smtClean="0">
                <a:latin typeface="Courier New" pitchFamily="49" charset="0"/>
                <a:cs typeface="Courier New" pitchFamily="49" charset="0"/>
              </a:rPr>
              <a:t>ID_Date </a:t>
            </a:r>
            <a:r>
              <a:rPr lang="en-US" sz="1200" b="1" dirty="0" smtClean="0">
                <a:latin typeface="Courier New" pitchFamily="49" charset="0"/>
                <a:cs typeface="Courier New" pitchFamily="49" charset="0"/>
              </a:rPr>
              <a:t>BETWEEN </a:t>
            </a:r>
            <a:r>
              <a:rPr lang="en-US" sz="1200" dirty="0" err="1" smtClean="0">
                <a:latin typeface="Courier New" pitchFamily="49" charset="0"/>
                <a:cs typeface="Courier New" pitchFamily="49" charset="0"/>
              </a:rPr>
              <a:t>P.Valid_From</a:t>
            </a:r>
            <a:r>
              <a:rPr lang="en-US" sz="1200" dirty="0" smtClean="0">
                <a:latin typeface="Courier New" pitchFamily="49" charset="0"/>
                <a:cs typeface="Courier New" pitchFamily="49" charset="0"/>
              </a:rPr>
              <a:t> </a:t>
            </a:r>
          </a:p>
          <a:p>
            <a:pPr marL="0" indent="0">
              <a:buNone/>
            </a:pP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AND </a:t>
            </a:r>
            <a:r>
              <a:rPr lang="en-US" sz="1200" dirty="0" err="1" smtClean="0">
                <a:latin typeface="Courier New" pitchFamily="49" charset="0"/>
                <a:cs typeface="Courier New" pitchFamily="49" charset="0"/>
              </a:rPr>
              <a:t>Valid_To</a:t>
            </a:r>
            <a:endParaRPr lang="en-US" sz="1200" dirty="0" smtClean="0">
              <a:latin typeface="Courier New" pitchFamily="49" charset="0"/>
              <a:cs typeface="Courier New" pitchFamily="49" charset="0"/>
            </a:endParaRPr>
          </a:p>
          <a:p>
            <a:pPr marL="0" indent="0">
              <a:buNone/>
            </a:pPr>
            <a:endParaRPr lang="da-DK" dirty="0"/>
          </a:p>
        </p:txBody>
      </p:sp>
      <p:graphicFrame>
        <p:nvGraphicFramePr>
          <p:cNvPr id="6" name="Table 5"/>
          <p:cNvGraphicFramePr>
            <a:graphicFrameLocks noGrp="1"/>
          </p:cNvGraphicFramePr>
          <p:nvPr>
            <p:extLst>
              <p:ext uri="{D42A27DB-BD31-4B8C-83A1-F6EECF244321}">
                <p14:modId xmlns:p14="http://schemas.microsoft.com/office/powerpoint/2010/main" val="2348574939"/>
              </p:ext>
            </p:extLst>
          </p:nvPr>
        </p:nvGraphicFramePr>
        <p:xfrm>
          <a:off x="4982572" y="3909349"/>
          <a:ext cx="1715342" cy="1143000"/>
        </p:xfrm>
        <a:graphic>
          <a:graphicData uri="http://schemas.openxmlformats.org/drawingml/2006/table">
            <a:tbl>
              <a:tblPr firstRow="1" bandRow="1">
                <a:tableStyleId>{5C22544A-7EE6-4342-B048-85BDC9FD1C3A}</a:tableStyleId>
              </a:tblPr>
              <a:tblGrid>
                <a:gridCol w="857671"/>
                <a:gridCol w="857671"/>
              </a:tblGrid>
              <a:tr h="202291">
                <a:tc>
                  <a:txBody>
                    <a:bodyPr/>
                    <a:lstStyle/>
                    <a:p>
                      <a:r>
                        <a:rPr lang="da-DK" sz="900" dirty="0" smtClean="0"/>
                        <a:t>Column</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c>
                  <a:txBody>
                    <a:bodyPr/>
                    <a:lstStyle/>
                    <a:p>
                      <a:r>
                        <a:rPr lang="da-DK" sz="900" dirty="0" smtClean="0"/>
                        <a:t>Type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r>
              <a:tr h="202291">
                <a:tc>
                  <a:txBody>
                    <a:bodyPr/>
                    <a:lstStyle/>
                    <a:p>
                      <a:r>
                        <a:rPr lang="da-DK" sz="900" dirty="0" smtClean="0"/>
                        <a:t>ID_Product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ID_Customer</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ID_Date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Sale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MONEY</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bl>
          </a:graphicData>
        </a:graphic>
      </p:graphicFrame>
      <p:sp>
        <p:nvSpPr>
          <p:cNvPr id="7" name="Rectangle 6"/>
          <p:cNvSpPr/>
          <p:nvPr/>
        </p:nvSpPr>
        <p:spPr bwMode="auto">
          <a:xfrm>
            <a:off x="5342356" y="3051405"/>
            <a:ext cx="914400" cy="52757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ID_Product</a:t>
            </a:r>
            <a:endParaRPr kumimoji="0" lang="en-US" sz="1200" b="1" i="0" u="none" strike="noStrike" cap="none" normalizeH="0" baseline="0" dirty="0" smtClean="0">
              <a:ln>
                <a:noFill/>
              </a:ln>
              <a:solidFill>
                <a:schemeClr val="bg1"/>
              </a:solidFill>
              <a:effectLst/>
              <a:latin typeface="Arial" charset="0"/>
            </a:endParaRPr>
          </a:p>
        </p:txBody>
      </p:sp>
      <p:sp>
        <p:nvSpPr>
          <p:cNvPr id="8" name="Rectangle 7"/>
          <p:cNvSpPr/>
          <p:nvPr/>
        </p:nvSpPr>
        <p:spPr bwMode="auto">
          <a:xfrm>
            <a:off x="5342356" y="2798741"/>
            <a:ext cx="914400"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1"/>
                </a:solidFill>
                <a:effectLst/>
                <a:latin typeface="Arial" charset="0"/>
              </a:rPr>
              <a:t>Product</a:t>
            </a:r>
            <a:endParaRPr kumimoji="0" lang="en-US" sz="1200" b="1" i="0" u="none" strike="noStrike" cap="none" normalizeH="0" baseline="0" dirty="0" smtClean="0">
              <a:ln>
                <a:noFill/>
              </a:ln>
              <a:solidFill>
                <a:schemeClr val="bg1"/>
              </a:solidFill>
              <a:effectLst/>
              <a:latin typeface="Arial" charset="0"/>
            </a:endParaRPr>
          </a:p>
        </p:txBody>
      </p:sp>
      <p:sp>
        <p:nvSpPr>
          <p:cNvPr id="9" name="Rectangle 8"/>
          <p:cNvSpPr/>
          <p:nvPr/>
        </p:nvSpPr>
        <p:spPr bwMode="auto">
          <a:xfrm>
            <a:off x="5838238" y="1698758"/>
            <a:ext cx="914400" cy="8697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0" tIns="0" rIns="0" bIns="0" numCol="1" rtlCol="0" anchor="ctr" anchorCtr="0" compatLnSpc="1">
            <a:prstTxWarp prst="textNoShape">
              <a:avLst/>
            </a:prstTxWarp>
            <a:noAutofit/>
          </a:bodyPr>
          <a:lstStyle/>
          <a:p>
            <a:pPr marL="0" marR="0" indent="0"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 ID_Product</a:t>
            </a:r>
          </a:p>
          <a:p>
            <a:pPr marL="0" marR="0" indent="0"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 SK</a:t>
            </a:r>
            <a:r>
              <a:rPr kumimoji="0" lang="da-DK" sz="1200" b="1" i="0" u="none" strike="noStrike" cap="none" normalizeH="0" baseline="0" dirty="0" smtClean="0">
                <a:ln>
                  <a:noFill/>
                </a:ln>
                <a:solidFill>
                  <a:schemeClr val="bg1"/>
                </a:solidFill>
                <a:effectLst/>
                <a:latin typeface="Arial" charset="0"/>
              </a:rPr>
              <a:t>_Product</a:t>
            </a:r>
          </a:p>
          <a:p>
            <a:pPr marL="0" marR="0" indent="0"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 Valid_From</a:t>
            </a:r>
          </a:p>
          <a:p>
            <a:pPr marL="0" marR="0" indent="0"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1"/>
                </a:solidFill>
                <a:effectLst/>
                <a:latin typeface="Arial" charset="0"/>
              </a:rPr>
              <a:t> Valid_To</a:t>
            </a:r>
            <a:endParaRPr kumimoji="0" lang="en-US" sz="1200" b="1" i="0" u="none" strike="noStrike" cap="none" normalizeH="0" baseline="0" dirty="0" smtClean="0">
              <a:ln>
                <a:noFill/>
              </a:ln>
              <a:solidFill>
                <a:schemeClr val="bg1"/>
              </a:solidFill>
              <a:effectLst/>
              <a:latin typeface="Arial" charset="0"/>
            </a:endParaRPr>
          </a:p>
        </p:txBody>
      </p:sp>
      <p:sp>
        <p:nvSpPr>
          <p:cNvPr id="10" name="Rectangle 9"/>
          <p:cNvSpPr/>
          <p:nvPr/>
        </p:nvSpPr>
        <p:spPr bwMode="auto">
          <a:xfrm>
            <a:off x="5838238" y="1343826"/>
            <a:ext cx="914400" cy="354932"/>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bg1"/>
                </a:solidFill>
                <a:effectLst/>
                <a:latin typeface="Arial" charset="0"/>
              </a:rPr>
              <a:t>Product</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History</a:t>
            </a:r>
            <a:endParaRPr kumimoji="0" lang="en-US" sz="1200" b="1" i="0" u="none" strike="noStrike" cap="none" normalizeH="0" baseline="0" dirty="0" smtClean="0">
              <a:ln>
                <a:noFill/>
              </a:ln>
              <a:solidFill>
                <a:schemeClr val="bg1"/>
              </a:solidFill>
              <a:effectLst/>
              <a:latin typeface="Arial" charset="0"/>
            </a:endParaRPr>
          </a:p>
        </p:txBody>
      </p:sp>
      <p:cxnSp>
        <p:nvCxnSpPr>
          <p:cNvPr id="11" name="Straight Connector 10"/>
          <p:cNvCxnSpPr>
            <a:stCxn id="8" idx="0"/>
            <a:endCxn id="9" idx="2"/>
          </p:cNvCxnSpPr>
          <p:nvPr/>
        </p:nvCxnSpPr>
        <p:spPr bwMode="auto">
          <a:xfrm flipV="1">
            <a:off x="5799556" y="2568522"/>
            <a:ext cx="495882" cy="230219"/>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2" name="Straight Connector 11"/>
          <p:cNvCxnSpPr>
            <a:stCxn id="7" idx="2"/>
            <a:endCxn id="6" idx="0"/>
          </p:cNvCxnSpPr>
          <p:nvPr/>
        </p:nvCxnSpPr>
        <p:spPr bwMode="auto">
          <a:xfrm>
            <a:off x="5799556" y="3578979"/>
            <a:ext cx="40687" cy="330370"/>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3" name="Rectangle 12"/>
          <p:cNvSpPr/>
          <p:nvPr/>
        </p:nvSpPr>
        <p:spPr bwMode="auto">
          <a:xfrm>
            <a:off x="4993440" y="3656685"/>
            <a:ext cx="1692751" cy="25266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bg1"/>
                </a:solidFill>
                <a:latin typeface="Arial" charset="0"/>
              </a:rPr>
              <a:t>Sales</a:t>
            </a:r>
            <a:endParaRPr kumimoji="0" lang="en-US" sz="1200" b="1" i="0" u="none" strike="noStrike" cap="none" normalizeH="0" baseline="0" dirty="0" smtClean="0">
              <a:ln>
                <a:noFill/>
              </a:ln>
              <a:solidFill>
                <a:schemeClr val="bg1"/>
              </a:solidFill>
              <a:effectLst/>
              <a:latin typeface="Arial"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255449122"/>
              </p:ext>
            </p:extLst>
          </p:nvPr>
        </p:nvGraphicFramePr>
        <p:xfrm>
          <a:off x="7215709" y="2974128"/>
          <a:ext cx="1711332" cy="914400"/>
        </p:xfrm>
        <a:graphic>
          <a:graphicData uri="http://schemas.openxmlformats.org/drawingml/2006/table">
            <a:tbl>
              <a:tblPr firstRow="1" bandRow="1">
                <a:tableStyleId>{5C22544A-7EE6-4342-B048-85BDC9FD1C3A}</a:tableStyleId>
              </a:tblPr>
              <a:tblGrid>
                <a:gridCol w="855666"/>
                <a:gridCol w="855666"/>
              </a:tblGrid>
              <a:tr h="202291">
                <a:tc>
                  <a:txBody>
                    <a:bodyPr/>
                    <a:lstStyle/>
                    <a:p>
                      <a:r>
                        <a:rPr lang="da-DK" sz="900" dirty="0" smtClean="0"/>
                        <a:t>Column</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c>
                  <a:txBody>
                    <a:bodyPr/>
                    <a:lstStyle/>
                    <a:p>
                      <a:r>
                        <a:rPr lang="da-DK" sz="900" dirty="0" smtClean="0"/>
                        <a:t>Type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r>
              <a:tr h="202291">
                <a:tc>
                  <a:txBody>
                    <a:bodyPr/>
                    <a:lstStyle/>
                    <a:p>
                      <a:r>
                        <a:rPr lang="da-DK" sz="900" dirty="0" smtClean="0"/>
                        <a:t>SK_Product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SK_Customer</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INT</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02291">
                <a:tc>
                  <a:txBody>
                    <a:bodyPr/>
                    <a:lstStyle/>
                    <a:p>
                      <a:r>
                        <a:rPr lang="da-DK" sz="900" dirty="0" smtClean="0"/>
                        <a:t>Sale</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da-DK" sz="900" dirty="0" smtClean="0"/>
                        <a:t>MONEY</a:t>
                      </a:r>
                      <a:endParaRPr lang="en-US" sz="900" dirty="0"/>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bl>
          </a:graphicData>
        </a:graphic>
      </p:graphicFrame>
      <p:sp>
        <p:nvSpPr>
          <p:cNvPr id="16" name="Right Arrow 15"/>
          <p:cNvSpPr/>
          <p:nvPr/>
        </p:nvSpPr>
        <p:spPr bwMode="auto">
          <a:xfrm>
            <a:off x="6429839" y="2457901"/>
            <a:ext cx="744534" cy="1882229"/>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ctr" anchorCtr="0" compatLnSpc="1">
            <a:prstTxWarp prst="textNoShape">
              <a:avLst/>
            </a:prstTxWarp>
            <a:noAutofit/>
          </a:bodyPr>
          <a:lstStyle/>
          <a:p>
            <a:pPr marL="0" marR="0" indent="0" defTabSz="914400" rtl="0" eaLnBrk="1" fontAlgn="base" latinLnBrk="0" hangingPunct="1">
              <a:lnSpc>
                <a:spcPct val="100000"/>
              </a:lnSpc>
              <a:spcBef>
                <a:spcPct val="0"/>
              </a:spcBef>
              <a:spcAft>
                <a:spcPct val="0"/>
              </a:spcAft>
              <a:buClrTx/>
              <a:buSzTx/>
              <a:buFontTx/>
              <a:buNone/>
              <a:tabLst/>
            </a:pPr>
            <a:endParaRPr lang="da-DK" sz="1200" b="1" dirty="0">
              <a:solidFill>
                <a:schemeClr val="bg2"/>
              </a:solidFill>
              <a:latin typeface="Arial" charset="0"/>
            </a:endParaRPr>
          </a:p>
        </p:txBody>
      </p:sp>
      <p:sp>
        <p:nvSpPr>
          <p:cNvPr id="18" name="Content Placeholder 2"/>
          <p:cNvSpPr>
            <a:spLocks noGrp="1"/>
          </p:cNvSpPr>
          <p:nvPr>
            <p:ph idx="4294967295"/>
          </p:nvPr>
        </p:nvSpPr>
        <p:spPr>
          <a:xfrm>
            <a:off x="228600" y="3894053"/>
            <a:ext cx="4419600" cy="2209800"/>
          </a:xfrm>
          <a:prstGeom prst="rect">
            <a:avLst/>
          </a:prstGeom>
        </p:spPr>
        <p:txBody>
          <a:bodyPr/>
          <a:lstStyle/>
          <a:p>
            <a:pPr marL="112712" indent="0">
              <a:buNone/>
            </a:pPr>
            <a:r>
              <a:rPr lang="en-US" sz="2000" dirty="0" smtClean="0"/>
              <a:t>What is this going to do to our optimizer?</a:t>
            </a:r>
          </a:p>
          <a:p>
            <a:pPr marL="112712" indent="0">
              <a:buNone/>
            </a:pPr>
            <a:r>
              <a:rPr lang="en-US" sz="2000" dirty="0" smtClean="0"/>
              <a:t>There are no useful statistics to serve this “BETWEEN” estimate</a:t>
            </a:r>
          </a:p>
          <a:p>
            <a:pPr marL="112712" indent="0">
              <a:buNone/>
            </a:pPr>
            <a:r>
              <a:rPr lang="en-US" sz="2000" dirty="0" smtClean="0"/>
              <a:t>Do you REALLY want to let users lose on a model like this?</a:t>
            </a:r>
            <a:endParaRPr lang="en-US" sz="2000" dirty="0"/>
          </a:p>
        </p:txBody>
      </p:sp>
    </p:spTree>
    <p:extLst>
      <p:ext uri="{BB962C8B-B14F-4D97-AF65-F5344CB8AC3E}">
        <p14:creationId xmlns:p14="http://schemas.microsoft.com/office/powerpoint/2010/main" val="2479642813"/>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High Level Architecture - Summary</a:t>
            </a:r>
            <a:endParaRPr lang="en-US" dirty="0"/>
          </a:p>
        </p:txBody>
      </p:sp>
      <p:sp>
        <p:nvSpPr>
          <p:cNvPr id="3" name="Content Placeholder 2"/>
          <p:cNvSpPr>
            <a:spLocks noGrp="1"/>
          </p:cNvSpPr>
          <p:nvPr>
            <p:ph idx="1"/>
          </p:nvPr>
        </p:nvSpPr>
        <p:spPr>
          <a:xfrm>
            <a:off x="467544" y="1066800"/>
            <a:ext cx="8320088" cy="4805931"/>
          </a:xfrm>
        </p:spPr>
        <p:txBody>
          <a:bodyPr/>
          <a:lstStyle/>
          <a:p>
            <a:r>
              <a:rPr lang="da-DK" sz="2400" dirty="0" smtClean="0"/>
              <a:t>EDW may be useful as intermediate storage of ”agreed results”</a:t>
            </a:r>
          </a:p>
          <a:p>
            <a:pPr lvl="1"/>
            <a:r>
              <a:rPr lang="da-DK" sz="1800" dirty="0" smtClean="0"/>
              <a:t>Perform as many operations as possible</a:t>
            </a:r>
          </a:p>
          <a:p>
            <a:pPr lvl="1"/>
            <a:r>
              <a:rPr lang="da-DK" sz="1800" dirty="0" smtClean="0"/>
              <a:t>Rely on SODA to do ”replay”</a:t>
            </a:r>
          </a:p>
          <a:p>
            <a:pPr lvl="1"/>
            <a:r>
              <a:rPr lang="da-DK" sz="1800" dirty="0" smtClean="0"/>
              <a:t>Fast ETL replay is not that hard to design! (Get the slides from my pre-con)</a:t>
            </a:r>
          </a:p>
          <a:p>
            <a:r>
              <a:rPr lang="da-DK" sz="2400" dirty="0" smtClean="0"/>
              <a:t>Do not rely on source systems for keys, optimize for optimal data types</a:t>
            </a:r>
          </a:p>
          <a:p>
            <a:r>
              <a:rPr lang="da-DK" sz="2400" dirty="0" smtClean="0"/>
              <a:t>Assumptions we can make now:</a:t>
            </a:r>
          </a:p>
          <a:p>
            <a:pPr lvl="1"/>
            <a:r>
              <a:rPr lang="da-DK" sz="1800" dirty="0" smtClean="0"/>
              <a:t>All key are integers</a:t>
            </a:r>
          </a:p>
          <a:p>
            <a:pPr lvl="1"/>
            <a:r>
              <a:rPr lang="da-DK" sz="1800" dirty="0" smtClean="0"/>
              <a:t>Data is never lost = We can model, and throw away data that is not needed. Optimize for fastest possible access</a:t>
            </a:r>
          </a:p>
          <a:p>
            <a:pPr lvl="1"/>
            <a:r>
              <a:rPr lang="da-DK" sz="1800" dirty="0" smtClean="0"/>
              <a:t>All data is joined on just one key</a:t>
            </a:r>
          </a:p>
          <a:p>
            <a:pPr lvl="1"/>
            <a:r>
              <a:rPr lang="da-DK" sz="1800" dirty="0" smtClean="0"/>
              <a:t>Tables are ”pre projected” – only the columns we need are present</a:t>
            </a:r>
            <a:endParaRPr lang="en-US" sz="1800" dirty="0"/>
          </a:p>
        </p:txBody>
      </p:sp>
    </p:spTree>
    <p:extLst>
      <p:ext uri="{BB962C8B-B14F-4D97-AF65-F5344CB8AC3E}">
        <p14:creationId xmlns:p14="http://schemas.microsoft.com/office/powerpoint/2010/main" val="3497213300"/>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To Normalize or not to Normalize</a:t>
            </a:r>
          </a:p>
        </p:txBody>
      </p:sp>
      <p:sp>
        <p:nvSpPr>
          <p:cNvPr id="5" name="Text Placeholder 4"/>
          <p:cNvSpPr>
            <a:spLocks noGrp="1"/>
          </p:cNvSpPr>
          <p:nvPr>
            <p:ph type="body" idx="1"/>
          </p:nvPr>
        </p:nvSpPr>
        <p:spPr>
          <a:xfrm>
            <a:off x="467544" y="1396103"/>
            <a:ext cx="4040188" cy="332399"/>
          </a:xfrm>
        </p:spPr>
        <p:txBody>
          <a:bodyPr/>
          <a:lstStyle/>
          <a:p>
            <a:r>
              <a:rPr lang="en-US" dirty="0" smtClean="0"/>
              <a:t>Normalize</a:t>
            </a:r>
            <a:endParaRPr lang="en-US" dirty="0"/>
          </a:p>
        </p:txBody>
      </p:sp>
      <p:sp>
        <p:nvSpPr>
          <p:cNvPr id="6" name="Content Placeholder 5"/>
          <p:cNvSpPr>
            <a:spLocks noGrp="1"/>
          </p:cNvSpPr>
          <p:nvPr>
            <p:ph sz="half" idx="2"/>
          </p:nvPr>
        </p:nvSpPr>
        <p:spPr>
          <a:xfrm>
            <a:off x="457200" y="1808820"/>
            <a:ext cx="4040188" cy="4108817"/>
          </a:xfrm>
        </p:spPr>
        <p:txBody>
          <a:bodyPr/>
          <a:lstStyle/>
          <a:p>
            <a:r>
              <a:rPr lang="en-US" sz="2000" dirty="0" smtClean="0"/>
              <a:t>Less Storage</a:t>
            </a:r>
          </a:p>
          <a:p>
            <a:r>
              <a:rPr lang="en-US" sz="2000" dirty="0" smtClean="0"/>
              <a:t>More flexibility/maintainability</a:t>
            </a:r>
          </a:p>
          <a:p>
            <a:pPr lvl="1"/>
            <a:r>
              <a:rPr lang="en-US" sz="1800" dirty="0" smtClean="0"/>
              <a:t>Less impact of data model changes</a:t>
            </a:r>
          </a:p>
          <a:p>
            <a:pPr lvl="1"/>
            <a:r>
              <a:rPr lang="en-US" sz="1800" dirty="0" smtClean="0"/>
              <a:t>Can join in many interesting ways </a:t>
            </a:r>
          </a:p>
          <a:p>
            <a:r>
              <a:rPr lang="en-US" sz="2000" dirty="0" smtClean="0"/>
              <a:t>Easier to maintain</a:t>
            </a:r>
          </a:p>
          <a:p>
            <a:r>
              <a:rPr lang="en-US" sz="2000" dirty="0" smtClean="0"/>
              <a:t>Easier to load </a:t>
            </a:r>
            <a:r>
              <a:rPr lang="en-US" sz="1600" dirty="0" smtClean="0"/>
              <a:t>(really?)</a:t>
            </a:r>
            <a:endParaRPr lang="en-US" sz="2000" dirty="0" smtClean="0"/>
          </a:p>
          <a:p>
            <a:r>
              <a:rPr lang="en-US" sz="2000" dirty="0" smtClean="0"/>
              <a:t>“History is never lost”</a:t>
            </a:r>
          </a:p>
          <a:p>
            <a:r>
              <a:rPr lang="en-US" sz="2000" dirty="0" smtClean="0"/>
              <a:t>The EDW engine should handle it for me</a:t>
            </a:r>
          </a:p>
          <a:p>
            <a:pPr lvl="1"/>
            <a:r>
              <a:rPr lang="en-US" sz="1800" dirty="0" smtClean="0"/>
              <a:t>i.e. Teradata/PDW/</a:t>
            </a:r>
            <a:r>
              <a:rPr lang="en-US" sz="1800" dirty="0" err="1" smtClean="0"/>
              <a:t>Hadoop</a:t>
            </a:r>
            <a:r>
              <a:rPr lang="en-US" sz="1800" dirty="0" smtClean="0"/>
              <a:t> etc..</a:t>
            </a:r>
            <a:endParaRPr lang="en-US" sz="1800" dirty="0"/>
          </a:p>
        </p:txBody>
      </p:sp>
      <p:sp>
        <p:nvSpPr>
          <p:cNvPr id="7" name="Text Placeholder 6"/>
          <p:cNvSpPr>
            <a:spLocks noGrp="1"/>
          </p:cNvSpPr>
          <p:nvPr>
            <p:ph type="body" sz="quarter" idx="3"/>
          </p:nvPr>
        </p:nvSpPr>
        <p:spPr>
          <a:xfrm>
            <a:off x="4644008" y="1396103"/>
            <a:ext cx="4041775" cy="332399"/>
          </a:xfrm>
        </p:spPr>
        <p:txBody>
          <a:bodyPr/>
          <a:lstStyle/>
          <a:p>
            <a:r>
              <a:rPr lang="en-US" dirty="0" err="1" smtClean="0"/>
              <a:t>Dimensionalize</a:t>
            </a:r>
            <a:endParaRPr lang="en-US" dirty="0"/>
          </a:p>
        </p:txBody>
      </p:sp>
      <p:sp>
        <p:nvSpPr>
          <p:cNvPr id="8" name="Content Placeholder 7"/>
          <p:cNvSpPr>
            <a:spLocks noGrp="1"/>
          </p:cNvSpPr>
          <p:nvPr>
            <p:ph sz="quarter" idx="4"/>
          </p:nvPr>
        </p:nvSpPr>
        <p:spPr>
          <a:xfrm>
            <a:off x="4645025" y="1808820"/>
            <a:ext cx="4041775" cy="2788456"/>
          </a:xfrm>
        </p:spPr>
        <p:txBody>
          <a:bodyPr/>
          <a:lstStyle/>
          <a:p>
            <a:r>
              <a:rPr lang="en-US" dirty="0" smtClean="0"/>
              <a:t>Faster queries/</a:t>
            </a:r>
            <a:r>
              <a:rPr lang="en-US" dirty="0"/>
              <a:t>j</a:t>
            </a:r>
            <a:r>
              <a:rPr lang="en-US" dirty="0" smtClean="0"/>
              <a:t>oins</a:t>
            </a:r>
          </a:p>
          <a:p>
            <a:r>
              <a:rPr lang="en-US" dirty="0" smtClean="0"/>
              <a:t>More column store friendly</a:t>
            </a:r>
          </a:p>
          <a:p>
            <a:r>
              <a:rPr lang="en-US" dirty="0" smtClean="0"/>
              <a:t>Understandable by users</a:t>
            </a:r>
          </a:p>
          <a:p>
            <a:r>
              <a:rPr lang="en-US" dirty="0" smtClean="0"/>
              <a:t>Less chances for optimizers to make mistakes</a:t>
            </a:r>
          </a:p>
          <a:p>
            <a:pPr lvl="1"/>
            <a:r>
              <a:rPr lang="en-US" dirty="0" smtClean="0"/>
              <a:t>Predictable performance</a:t>
            </a:r>
            <a:endParaRPr lang="en-US" dirty="0"/>
          </a:p>
        </p:txBody>
      </p:sp>
    </p:spTree>
    <p:extLst>
      <p:ext uri="{BB962C8B-B14F-4D97-AF65-F5344CB8AC3E}">
        <p14:creationId xmlns:p14="http://schemas.microsoft.com/office/powerpoint/2010/main" val="350194070"/>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Magic Fairy Dust Joins!</a:t>
            </a:r>
            <a:endParaRPr lang="en-US" dirty="0"/>
          </a:p>
        </p:txBody>
      </p:sp>
      <p:sp>
        <p:nvSpPr>
          <p:cNvPr id="4" name="Content Placeholder 3"/>
          <p:cNvSpPr>
            <a:spLocks noGrp="1"/>
          </p:cNvSpPr>
          <p:nvPr>
            <p:ph idx="1"/>
          </p:nvPr>
        </p:nvSpPr>
        <p:spPr>
          <a:xfrm>
            <a:off x="467544" y="1066800"/>
            <a:ext cx="8320088" cy="387798"/>
          </a:xfrm>
        </p:spPr>
        <p:txBody>
          <a:bodyPr/>
          <a:lstStyle/>
          <a:p>
            <a:r>
              <a:rPr lang="en-US" dirty="0" smtClean="0"/>
              <a:t>Get the predictable plan!</a:t>
            </a:r>
            <a:endParaRPr lang="en-US" dirty="0" smtClean="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19300"/>
            <a:ext cx="9067800" cy="2522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954103"/>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Sizing when you know the model</a:t>
            </a:r>
            <a:endParaRPr lang="en-US" dirty="0"/>
          </a:p>
        </p:txBody>
      </p:sp>
      <p:sp>
        <p:nvSpPr>
          <p:cNvPr id="3" name="Content Placeholder 2"/>
          <p:cNvSpPr>
            <a:spLocks noGrp="1"/>
          </p:cNvSpPr>
          <p:nvPr>
            <p:ph idx="1"/>
          </p:nvPr>
        </p:nvSpPr>
        <p:spPr>
          <a:xfrm>
            <a:off x="467544" y="1066800"/>
            <a:ext cx="8320088" cy="1957459"/>
          </a:xfrm>
        </p:spPr>
        <p:txBody>
          <a:bodyPr/>
          <a:lstStyle/>
          <a:p>
            <a:r>
              <a:rPr lang="en-US" sz="2400" dirty="0" smtClean="0"/>
              <a:t>Prototype system</a:t>
            </a:r>
          </a:p>
          <a:p>
            <a:r>
              <a:rPr lang="en-US" sz="2400" dirty="0" smtClean="0"/>
              <a:t>Identify main system load through the set query types</a:t>
            </a:r>
          </a:p>
          <a:p>
            <a:pPr lvl="1"/>
            <a:r>
              <a:rPr lang="en-US" sz="1800" dirty="0" smtClean="0"/>
              <a:t>Scan queries balance </a:t>
            </a:r>
            <a:r>
              <a:rPr lang="en-US" sz="1800" dirty="0" smtClean="0"/>
              <a:t>vs</a:t>
            </a:r>
            <a:r>
              <a:rPr lang="en-US" sz="1800" dirty="0"/>
              <a:t>.</a:t>
            </a:r>
            <a:r>
              <a:rPr lang="en-US" sz="1800" dirty="0" smtClean="0"/>
              <a:t> </a:t>
            </a:r>
            <a:r>
              <a:rPr lang="en-US" sz="1800" dirty="0" smtClean="0"/>
              <a:t>look up </a:t>
            </a:r>
            <a:r>
              <a:rPr lang="en-US" sz="1800" dirty="0" smtClean="0"/>
              <a:t>queries</a:t>
            </a:r>
          </a:p>
          <a:p>
            <a:pPr lvl="1"/>
            <a:r>
              <a:rPr lang="en-US" sz="1800" dirty="0" smtClean="0"/>
              <a:t>If you do dimensional, you will normally get good scan</a:t>
            </a:r>
            <a:endParaRPr lang="en-US" sz="1800" dirty="0" smtClean="0"/>
          </a:p>
          <a:p>
            <a:r>
              <a:rPr lang="en-US" sz="2400" dirty="0" smtClean="0"/>
              <a:t>Use the approach from Fast Track core calculator</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2213" y="3447758"/>
            <a:ext cx="6172200" cy="3410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2604275"/>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0944028"/>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89376123"/>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Partitioning for Online Access</a:t>
            </a:r>
            <a:endParaRPr lang="en-US" dirty="0"/>
          </a:p>
        </p:txBody>
      </p:sp>
      <p:sp>
        <p:nvSpPr>
          <p:cNvPr id="4" name="Rectangle 3"/>
          <p:cNvSpPr/>
          <p:nvPr/>
        </p:nvSpPr>
        <p:spPr bwMode="auto">
          <a:xfrm>
            <a:off x="2422775" y="3870617"/>
            <a:ext cx="2664296"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2010-01 to 2010-07</a:t>
            </a:r>
            <a:endParaRPr lang="en-US" sz="2000" dirty="0" smtClean="0">
              <a:solidFill>
                <a:schemeClr val="bg1"/>
              </a:solidFill>
            </a:endParaRPr>
          </a:p>
        </p:txBody>
      </p:sp>
      <p:sp>
        <p:nvSpPr>
          <p:cNvPr id="5" name="Rectangle 4"/>
          <p:cNvSpPr/>
          <p:nvPr/>
        </p:nvSpPr>
        <p:spPr bwMode="auto">
          <a:xfrm>
            <a:off x="2424110" y="4446681"/>
            <a:ext cx="2664296"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2009</a:t>
            </a:r>
            <a:endParaRPr lang="en-US" sz="2000" dirty="0" smtClean="0">
              <a:solidFill>
                <a:schemeClr val="bg1"/>
              </a:solidFill>
            </a:endParaRPr>
          </a:p>
        </p:txBody>
      </p:sp>
      <p:sp>
        <p:nvSpPr>
          <p:cNvPr id="6" name="Rectangle 5"/>
          <p:cNvSpPr/>
          <p:nvPr/>
        </p:nvSpPr>
        <p:spPr bwMode="auto">
          <a:xfrm>
            <a:off x="2421440" y="5022745"/>
            <a:ext cx="2664296"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2008</a:t>
            </a:r>
            <a:endParaRPr lang="en-US" sz="2000" dirty="0" smtClean="0">
              <a:solidFill>
                <a:schemeClr val="bg1"/>
              </a:solidFill>
            </a:endParaRPr>
          </a:p>
        </p:txBody>
      </p:sp>
      <p:sp>
        <p:nvSpPr>
          <p:cNvPr id="7" name="Rectangle 6"/>
          <p:cNvSpPr/>
          <p:nvPr/>
        </p:nvSpPr>
        <p:spPr bwMode="auto">
          <a:xfrm>
            <a:off x="2421440" y="5598808"/>
            <a:ext cx="2664296"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2007</a:t>
            </a:r>
            <a:endParaRPr lang="en-US" sz="2000" dirty="0" smtClean="0">
              <a:solidFill>
                <a:schemeClr val="bg1"/>
              </a:solidFill>
            </a:endParaRPr>
          </a:p>
        </p:txBody>
      </p:sp>
      <p:sp>
        <p:nvSpPr>
          <p:cNvPr id="8" name="Rectangle 7"/>
          <p:cNvSpPr/>
          <p:nvPr/>
        </p:nvSpPr>
        <p:spPr bwMode="auto">
          <a:xfrm>
            <a:off x="2421440" y="3309021"/>
            <a:ext cx="2664296" cy="576064"/>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gradFill>
                  <a:gsLst>
                    <a:gs pos="0">
                      <a:srgbClr val="FFFFFF"/>
                    </a:gs>
                    <a:gs pos="100000">
                      <a:srgbClr val="FFFFFF"/>
                    </a:gs>
                  </a:gsLst>
                  <a:lin ang="5400000" scaled="0"/>
                </a:gradFill>
              </a:rPr>
              <a:t>FactMSC_History</a:t>
            </a:r>
            <a:endParaRPr lang="en-US" sz="2000" dirty="0" smtClean="0">
              <a:gradFill>
                <a:gsLst>
                  <a:gs pos="0">
                    <a:srgbClr val="FFFFFF"/>
                  </a:gs>
                  <a:gs pos="100000">
                    <a:srgbClr val="FFFFFF"/>
                  </a:gs>
                </a:gsLst>
                <a:lin ang="5400000" scaled="0"/>
              </a:gradFill>
            </a:endParaRPr>
          </a:p>
        </p:txBody>
      </p:sp>
      <p:sp>
        <p:nvSpPr>
          <p:cNvPr id="9" name="Rectangle 8"/>
          <p:cNvSpPr/>
          <p:nvPr/>
        </p:nvSpPr>
        <p:spPr bwMode="auto">
          <a:xfrm>
            <a:off x="2437217" y="1340768"/>
            <a:ext cx="2664296" cy="576064"/>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gradFill>
                  <a:gsLst>
                    <a:gs pos="0">
                      <a:srgbClr val="FFFFFF"/>
                    </a:gs>
                    <a:gs pos="100000">
                      <a:srgbClr val="FFFFFF"/>
                    </a:gs>
                  </a:gsLst>
                  <a:lin ang="5400000" scaled="0"/>
                </a:gradFill>
              </a:rPr>
              <a:t>FactMSC_Online</a:t>
            </a:r>
            <a:endParaRPr lang="en-US" sz="2000" dirty="0" smtClean="0">
              <a:gradFill>
                <a:gsLst>
                  <a:gs pos="0">
                    <a:srgbClr val="FFFFFF"/>
                  </a:gs>
                  <a:gs pos="100000">
                    <a:srgbClr val="FFFFFF"/>
                  </a:gs>
                </a:gsLst>
                <a:lin ang="5400000" scaled="0"/>
              </a:gradFill>
            </a:endParaRPr>
          </a:p>
        </p:txBody>
      </p:sp>
      <p:sp>
        <p:nvSpPr>
          <p:cNvPr id="10" name="Rectangle 9"/>
          <p:cNvSpPr/>
          <p:nvPr/>
        </p:nvSpPr>
        <p:spPr bwMode="auto">
          <a:xfrm>
            <a:off x="2437217" y="1916832"/>
            <a:ext cx="2664296"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2000" dirty="0" smtClean="0">
                <a:solidFill>
                  <a:schemeClr val="bg1"/>
                </a:solidFill>
              </a:rPr>
              <a:t>2010-08</a:t>
            </a:r>
            <a:endParaRPr lang="en-US" sz="2000" dirty="0" smtClean="0">
              <a:solidFill>
                <a:schemeClr val="bg1"/>
              </a:solidFill>
            </a:endParaRPr>
          </a:p>
        </p:txBody>
      </p:sp>
      <p:sp>
        <p:nvSpPr>
          <p:cNvPr id="11" name="Right Arrow 10"/>
          <p:cNvSpPr/>
          <p:nvPr/>
        </p:nvSpPr>
        <p:spPr bwMode="auto">
          <a:xfrm>
            <a:off x="683568" y="1556792"/>
            <a:ext cx="1743102" cy="936104"/>
          </a:xfrm>
          <a:prstGeom prs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1600" dirty="0" smtClean="0">
                <a:solidFill>
                  <a:schemeClr val="bg1"/>
                </a:solidFill>
              </a:rPr>
              <a:t>INSERT / UPDATE</a:t>
            </a:r>
            <a:endParaRPr lang="en-US" sz="1600" dirty="0" smtClean="0">
              <a:solidFill>
                <a:schemeClr val="bg1"/>
              </a:solidFill>
            </a:endParaRPr>
          </a:p>
        </p:txBody>
      </p:sp>
      <p:sp>
        <p:nvSpPr>
          <p:cNvPr id="12" name="Rectangle 11"/>
          <p:cNvSpPr/>
          <p:nvPr/>
        </p:nvSpPr>
        <p:spPr bwMode="auto">
          <a:xfrm>
            <a:off x="5486400" y="1340768"/>
            <a:ext cx="1173832" cy="4834105"/>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1600" dirty="0" smtClean="0">
                <a:solidFill>
                  <a:schemeClr val="bg1"/>
                </a:solidFill>
              </a:rPr>
              <a:t>MSCFact</a:t>
            </a:r>
          </a:p>
          <a:p>
            <a:pPr algn="ctr" defTabSz="914099" fontAlgn="base">
              <a:spcBef>
                <a:spcPct val="0"/>
              </a:spcBef>
              <a:spcAft>
                <a:spcPct val="0"/>
              </a:spcAft>
            </a:pPr>
            <a:r>
              <a:rPr lang="da-DK" sz="1600" dirty="0" smtClean="0">
                <a:solidFill>
                  <a:schemeClr val="bg1"/>
                </a:solidFill>
              </a:rPr>
              <a:t>(View)</a:t>
            </a:r>
            <a:endParaRPr lang="en-US" sz="1600" dirty="0" smtClean="0">
              <a:solidFill>
                <a:schemeClr val="bg1"/>
              </a:solidFill>
            </a:endParaRPr>
          </a:p>
        </p:txBody>
      </p:sp>
      <p:sp>
        <p:nvSpPr>
          <p:cNvPr id="14" name="Rectangle 13"/>
          <p:cNvSpPr/>
          <p:nvPr/>
        </p:nvSpPr>
        <p:spPr bwMode="auto">
          <a:xfrm>
            <a:off x="2421440" y="1340768"/>
            <a:ext cx="4238792" cy="4834104"/>
          </a:xfrm>
          <a:prstGeom prst="rect">
            <a:avLst/>
          </a:prstGeom>
          <a:noFill/>
          <a:ln>
            <a:prstDash val="sysDot"/>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gradFill>
                <a:gsLst>
                  <a:gs pos="0">
                    <a:srgbClr val="FFFFFF"/>
                  </a:gs>
                  <a:gs pos="100000">
                    <a:srgbClr val="FFFFFF"/>
                  </a:gs>
                </a:gsLst>
                <a:lin ang="5400000" scaled="0"/>
              </a:gradFill>
            </a:endParaRPr>
          </a:p>
        </p:txBody>
      </p:sp>
      <p:sp>
        <p:nvSpPr>
          <p:cNvPr id="15" name="TextBox 14"/>
          <p:cNvSpPr txBox="1"/>
          <p:nvPr/>
        </p:nvSpPr>
        <p:spPr>
          <a:xfrm>
            <a:off x="6948264" y="3255064"/>
            <a:ext cx="1944216" cy="615553"/>
          </a:xfrm>
          <a:prstGeom prst="rect">
            <a:avLst/>
          </a:prstGeom>
          <a:noFill/>
        </p:spPr>
        <p:txBody>
          <a:bodyPr wrap="square" lIns="0" tIns="0" rIns="0" bIns="0" rtlCol="0">
            <a:spAutoFit/>
          </a:bodyPr>
          <a:lstStyle/>
          <a:p>
            <a:r>
              <a:rPr lang="da-DK" sz="2000" b="1" dirty="0" smtClean="0">
                <a:gradFill>
                  <a:gsLst>
                    <a:gs pos="0">
                      <a:schemeClr val="tx1"/>
                    </a:gs>
                    <a:gs pos="86000">
                      <a:schemeClr val="tx1"/>
                    </a:gs>
                  </a:gsLst>
                  <a:lin ang="5400000" scaled="0"/>
                </a:gradFill>
                <a:latin typeface="Courier New" pitchFamily="49" charset="0"/>
                <a:cs typeface="Courier New" pitchFamily="49" charset="0"/>
              </a:rPr>
              <a:t>SELECT</a:t>
            </a:r>
            <a:r>
              <a:rPr lang="da-DK" sz="2000" dirty="0" smtClean="0">
                <a:gradFill>
                  <a:gsLst>
                    <a:gs pos="0">
                      <a:schemeClr val="tx1"/>
                    </a:gs>
                    <a:gs pos="86000">
                      <a:schemeClr val="tx1"/>
                    </a:gs>
                  </a:gsLst>
                  <a:lin ang="5400000" scaled="0"/>
                </a:gradFill>
                <a:latin typeface="Courier New" pitchFamily="49" charset="0"/>
                <a:cs typeface="Courier New" pitchFamily="49" charset="0"/>
              </a:rPr>
              <a:t> ...</a:t>
            </a:r>
          </a:p>
          <a:p>
            <a:r>
              <a:rPr lang="da-DK" sz="2000" b="1" dirty="0" smtClean="0">
                <a:gradFill>
                  <a:gsLst>
                    <a:gs pos="0">
                      <a:schemeClr val="tx1"/>
                    </a:gs>
                    <a:gs pos="86000">
                      <a:schemeClr val="tx1"/>
                    </a:gs>
                  </a:gsLst>
                  <a:lin ang="5400000" scaled="0"/>
                </a:gradFill>
                <a:latin typeface="Courier New" pitchFamily="49" charset="0"/>
                <a:cs typeface="Courier New" pitchFamily="49" charset="0"/>
              </a:rPr>
              <a:t>FROM</a:t>
            </a:r>
            <a:r>
              <a:rPr lang="da-DK" sz="2000" dirty="0" smtClean="0">
                <a:gradFill>
                  <a:gsLst>
                    <a:gs pos="0">
                      <a:schemeClr val="tx1"/>
                    </a:gs>
                    <a:gs pos="86000">
                      <a:schemeClr val="tx1"/>
                    </a:gs>
                  </a:gsLst>
                  <a:lin ang="5400000" scaled="0"/>
                </a:gradFill>
                <a:latin typeface="Courier New" pitchFamily="49" charset="0"/>
                <a:cs typeface="Courier New" pitchFamily="49" charset="0"/>
              </a:rPr>
              <a:t> FactCDR</a:t>
            </a:r>
          </a:p>
        </p:txBody>
      </p:sp>
      <p:sp>
        <p:nvSpPr>
          <p:cNvPr id="17" name="Left-Right Arrow 16"/>
          <p:cNvSpPr/>
          <p:nvPr/>
        </p:nvSpPr>
        <p:spPr bwMode="auto">
          <a:xfrm>
            <a:off x="817345" y="4288587"/>
            <a:ext cx="1580162" cy="835940"/>
          </a:xfrm>
          <a:prstGeom prst="lef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da-DK" sz="1200" dirty="0" smtClean="0">
                <a:solidFill>
                  <a:schemeClr val="bg1"/>
                </a:solidFill>
              </a:rPr>
              <a:t>ALTER VIEW +</a:t>
            </a:r>
          </a:p>
          <a:p>
            <a:pPr algn="ctr" defTabSz="914099" fontAlgn="base">
              <a:spcBef>
                <a:spcPct val="0"/>
              </a:spcBef>
              <a:spcAft>
                <a:spcPct val="0"/>
              </a:spcAft>
            </a:pPr>
            <a:r>
              <a:rPr lang="da-DK" sz="1200" dirty="0" smtClean="0">
                <a:solidFill>
                  <a:schemeClr val="bg1"/>
                </a:solidFill>
              </a:rPr>
              <a:t>SWITCH</a:t>
            </a:r>
            <a:endParaRPr lang="en-US" sz="1200" dirty="0" smtClean="0">
              <a:solidFill>
                <a:schemeClr val="bg1"/>
              </a:solidFill>
            </a:endParaRPr>
          </a:p>
        </p:txBody>
      </p:sp>
      <p:sp>
        <p:nvSpPr>
          <p:cNvPr id="18" name="Rectangle 17"/>
          <p:cNvSpPr/>
          <p:nvPr/>
        </p:nvSpPr>
        <p:spPr bwMode="auto">
          <a:xfrm>
            <a:off x="0" y="4418525"/>
            <a:ext cx="841278" cy="576064"/>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chemeClr val="bg1"/>
              </a:solidFill>
            </a:endParaRPr>
          </a:p>
        </p:txBody>
      </p:sp>
    </p:spTree>
    <p:extLst>
      <p:ext uri="{BB962C8B-B14F-4D97-AF65-F5344CB8AC3E}">
        <p14:creationId xmlns:p14="http://schemas.microsoft.com/office/powerpoint/2010/main" val="106685094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Staging/ODS/Achive (SODA)</a:t>
            </a:r>
            <a:endParaRPr lang="en-US" dirty="0"/>
          </a:p>
        </p:txBody>
      </p:sp>
      <p:sp>
        <p:nvSpPr>
          <p:cNvPr id="3" name="Content Placeholder 2"/>
          <p:cNvSpPr>
            <a:spLocks noGrp="1"/>
          </p:cNvSpPr>
          <p:nvPr>
            <p:ph idx="1"/>
          </p:nvPr>
        </p:nvSpPr>
        <p:spPr>
          <a:xfrm>
            <a:off x="467544" y="1066800"/>
            <a:ext cx="8320088" cy="4648965"/>
          </a:xfrm>
        </p:spPr>
        <p:txBody>
          <a:bodyPr/>
          <a:lstStyle/>
          <a:p>
            <a:r>
              <a:rPr lang="da-DK" sz="2000" dirty="0" smtClean="0"/>
              <a:t>Two Purposes</a:t>
            </a:r>
          </a:p>
          <a:p>
            <a:pPr lvl="1"/>
            <a:r>
              <a:rPr lang="da-DK" sz="1600" dirty="0" smtClean="0"/>
              <a:t>Store Extracts of the source system</a:t>
            </a:r>
          </a:p>
          <a:p>
            <a:pPr lvl="2"/>
            <a:r>
              <a:rPr lang="da-DK" sz="1600" dirty="0" smtClean="0"/>
              <a:t>Temporary or semi-permanent?</a:t>
            </a:r>
          </a:p>
          <a:p>
            <a:pPr lvl="1"/>
            <a:r>
              <a:rPr lang="da-DK" sz="1600" dirty="0" smtClean="0"/>
              <a:t>Physical (disk) storage of intermedia result sets</a:t>
            </a:r>
          </a:p>
          <a:p>
            <a:r>
              <a:rPr lang="da-DK" sz="2000" dirty="0" smtClean="0"/>
              <a:t>Sometimes, more than one layer of source system storage</a:t>
            </a:r>
          </a:p>
          <a:p>
            <a:pPr lvl="1"/>
            <a:r>
              <a:rPr lang="da-DK" sz="1600" dirty="0" smtClean="0"/>
              <a:t>Different teams will often invent a new name for every new layer (for example: will call it ODS if the name staging is already taken)</a:t>
            </a:r>
          </a:p>
          <a:p>
            <a:pPr lvl="1"/>
            <a:r>
              <a:rPr lang="da-DK" sz="1600" dirty="0" smtClean="0"/>
              <a:t>Infrastructure tend to fight this notion of multiple copies of data</a:t>
            </a:r>
          </a:p>
          <a:p>
            <a:pPr lvl="1"/>
            <a:r>
              <a:rPr lang="da-DK" sz="1600" dirty="0" smtClean="0"/>
              <a:t>But: </a:t>
            </a:r>
            <a:r>
              <a:rPr lang="da-DK" sz="1600" i="1" dirty="0" smtClean="0"/>
              <a:t>”One Version of the Truth”</a:t>
            </a:r>
            <a:r>
              <a:rPr lang="da-DK" sz="1600" dirty="0" smtClean="0"/>
              <a:t> != one storage model of all data</a:t>
            </a:r>
          </a:p>
          <a:p>
            <a:r>
              <a:rPr lang="da-DK" sz="2000" dirty="0" smtClean="0"/>
              <a:t>Intermedia Results:</a:t>
            </a:r>
          </a:p>
          <a:p>
            <a:pPr lvl="1"/>
            <a:r>
              <a:rPr lang="da-DK" sz="1600" dirty="0" smtClean="0"/>
              <a:t>Serves as an extended tempdb that survives server failure</a:t>
            </a:r>
          </a:p>
          <a:p>
            <a:pPr lvl="1"/>
            <a:r>
              <a:rPr lang="da-DK" sz="1600" dirty="0" smtClean="0"/>
              <a:t>Will say no more about this – the occasional benefits of intermediate result stores obvious to people who have written large scale ETL</a:t>
            </a:r>
          </a:p>
          <a:p>
            <a:r>
              <a:rPr lang="da-DK" sz="2400" dirty="0" smtClean="0"/>
              <a:t>Staging/ODS/Archieve = SODA (</a:t>
            </a:r>
            <a:r>
              <a:rPr lang="da-DK" sz="2400" u="sng" dirty="0" smtClean="0"/>
              <a:t>S</a:t>
            </a:r>
            <a:r>
              <a:rPr lang="da-DK" sz="2400" dirty="0" smtClean="0"/>
              <a:t>illy </a:t>
            </a:r>
            <a:r>
              <a:rPr lang="da-DK" sz="2400" u="sng" dirty="0" smtClean="0"/>
              <a:t>O</a:t>
            </a:r>
            <a:r>
              <a:rPr lang="da-DK" sz="2400" dirty="0" smtClean="0"/>
              <a:t>rg </a:t>
            </a:r>
            <a:r>
              <a:rPr lang="da-DK" sz="2400" u="sng" dirty="0" smtClean="0"/>
              <a:t>D</a:t>
            </a:r>
            <a:r>
              <a:rPr lang="da-DK" sz="2400" dirty="0" smtClean="0"/>
              <a:t>riven </a:t>
            </a:r>
            <a:r>
              <a:rPr lang="da-DK" sz="2400" u="sng" dirty="0" smtClean="0"/>
              <a:t>A</a:t>
            </a:r>
            <a:r>
              <a:rPr lang="da-DK" sz="2400" dirty="0" smtClean="0"/>
              <a:t>byss)</a:t>
            </a:r>
          </a:p>
        </p:txBody>
      </p:sp>
    </p:spTree>
    <p:extLst>
      <p:ext uri="{BB962C8B-B14F-4D97-AF65-F5344CB8AC3E}">
        <p14:creationId xmlns:p14="http://schemas.microsoft.com/office/powerpoint/2010/main" val="151070973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More about Source Extracts</a:t>
            </a:r>
            <a:endParaRPr lang="en-US" dirty="0"/>
          </a:p>
        </p:txBody>
      </p:sp>
      <p:sp>
        <p:nvSpPr>
          <p:cNvPr id="3" name="Content Placeholder 2"/>
          <p:cNvSpPr>
            <a:spLocks noGrp="1"/>
          </p:cNvSpPr>
          <p:nvPr>
            <p:ph idx="1"/>
          </p:nvPr>
        </p:nvSpPr>
        <p:spPr>
          <a:xfrm>
            <a:off x="467544" y="1066800"/>
            <a:ext cx="8320088" cy="4962897"/>
          </a:xfrm>
        </p:spPr>
        <p:txBody>
          <a:bodyPr/>
          <a:lstStyle/>
          <a:p>
            <a:r>
              <a:rPr lang="da-DK" dirty="0" smtClean="0"/>
              <a:t>Source Extracts can be either temporary or Semi-Permanent</a:t>
            </a:r>
          </a:p>
          <a:p>
            <a:r>
              <a:rPr lang="da-DK" dirty="0" smtClean="0"/>
              <a:t>Semi-Permanent has BIG advantages</a:t>
            </a:r>
          </a:p>
          <a:p>
            <a:pPr lvl="1"/>
            <a:r>
              <a:rPr lang="da-DK" dirty="0" smtClean="0"/>
              <a:t>Granularity choices can be reversed</a:t>
            </a:r>
          </a:p>
          <a:p>
            <a:pPr lvl="1"/>
            <a:r>
              <a:rPr lang="da-DK" dirty="0" smtClean="0"/>
              <a:t>Source system may ”forget” data, but we will not</a:t>
            </a:r>
          </a:p>
          <a:p>
            <a:pPr lvl="1"/>
            <a:r>
              <a:rPr lang="da-DK" dirty="0" smtClean="0"/>
              <a:t>Can ”replay” a source if deciding to change model, WITHOUT disturbing the source system again</a:t>
            </a:r>
          </a:p>
          <a:p>
            <a:r>
              <a:rPr lang="da-DK" dirty="0" smtClean="0"/>
              <a:t>Permanent Source Extracts protect business users against under specification</a:t>
            </a:r>
          </a:p>
          <a:p>
            <a:pPr lvl="1"/>
            <a:r>
              <a:rPr lang="da-DK" dirty="0" smtClean="0"/>
              <a:t>And lets us talk seriously about the data model that delivers the value</a:t>
            </a:r>
          </a:p>
          <a:p>
            <a:pPr lvl="1"/>
            <a:r>
              <a:rPr lang="da-DK" dirty="0" smtClean="0"/>
              <a:t>Agree on data rentention contracts with each source – but don’t over design</a:t>
            </a:r>
            <a:endParaRPr lang="en-US" dirty="0"/>
          </a:p>
        </p:txBody>
      </p:sp>
    </p:spTree>
    <p:extLst>
      <p:ext uri="{BB962C8B-B14F-4D97-AF65-F5344CB8AC3E}">
        <p14:creationId xmlns:p14="http://schemas.microsoft.com/office/powerpoint/2010/main" val="700088247"/>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Cost of SODA</a:t>
            </a:r>
            <a:endParaRPr lang="en-US" dirty="0"/>
          </a:p>
        </p:txBody>
      </p:sp>
      <p:sp>
        <p:nvSpPr>
          <p:cNvPr id="3" name="Content Placeholder 2"/>
          <p:cNvSpPr>
            <a:spLocks noGrp="1"/>
          </p:cNvSpPr>
          <p:nvPr>
            <p:ph idx="1"/>
          </p:nvPr>
        </p:nvSpPr>
        <p:spPr>
          <a:xfrm>
            <a:off x="467544" y="1066800"/>
            <a:ext cx="8320088" cy="5623078"/>
          </a:xfrm>
        </p:spPr>
        <p:txBody>
          <a:bodyPr/>
          <a:lstStyle/>
          <a:p>
            <a:r>
              <a:rPr lang="da-DK" sz="2000" dirty="0" smtClean="0"/>
              <a:t>Storage CAN be  cheap </a:t>
            </a:r>
          </a:p>
          <a:p>
            <a:pPr lvl="1"/>
            <a:r>
              <a:rPr lang="da-DK" sz="1600" dirty="0" smtClean="0"/>
              <a:t>SATA </a:t>
            </a:r>
            <a:r>
              <a:rPr lang="da-DK" sz="1600" dirty="0"/>
              <a:t>or </a:t>
            </a:r>
            <a:r>
              <a:rPr lang="da-DK" sz="1600" dirty="0" smtClean="0"/>
              <a:t>tape for source extracts</a:t>
            </a:r>
          </a:p>
          <a:p>
            <a:pPr lvl="1"/>
            <a:r>
              <a:rPr lang="da-DK" sz="1600" dirty="0" smtClean="0"/>
              <a:t>Agree with source on retention policy</a:t>
            </a:r>
          </a:p>
          <a:p>
            <a:pPr lvl="1"/>
            <a:r>
              <a:rPr lang="da-DK" sz="1600" dirty="0" smtClean="0"/>
              <a:t>A single, well known access pattern (no users here)</a:t>
            </a:r>
          </a:p>
          <a:p>
            <a:pPr lvl="1"/>
            <a:r>
              <a:rPr lang="da-DK" sz="1600" dirty="0" smtClean="0"/>
              <a:t>Easily distributed between servers, no need for a ”mega base”</a:t>
            </a:r>
          </a:p>
          <a:p>
            <a:pPr lvl="2"/>
            <a:r>
              <a:rPr lang="da-DK" sz="1600" dirty="0" smtClean="0"/>
              <a:t>Can use cheap DAS on each machine</a:t>
            </a:r>
          </a:p>
          <a:p>
            <a:pPr lvl="1"/>
            <a:r>
              <a:rPr lang="da-DK" sz="1600" i="1" dirty="0" smtClean="0"/>
              <a:t>”OK, so you cannot guarantee that you will keep 3 years of data around for easy access? No problem – we will store it for you at price X. We can always clean it up if you change your mind. Get you money back any time”</a:t>
            </a:r>
            <a:endParaRPr lang="da-DK" sz="1600" i="1" dirty="0"/>
          </a:p>
          <a:p>
            <a:r>
              <a:rPr lang="da-DK" sz="2000" dirty="0"/>
              <a:t>Do NOT fall </a:t>
            </a:r>
            <a:r>
              <a:rPr lang="da-DK" sz="2000" dirty="0" smtClean="0"/>
              <a:t>into the trap of modelling the source! </a:t>
            </a:r>
          </a:p>
          <a:p>
            <a:pPr lvl="1"/>
            <a:r>
              <a:rPr lang="da-DK" sz="1600" dirty="0" smtClean="0"/>
              <a:t>Bare minimum effort. Sources are silly, but let later phase ETL deal with that</a:t>
            </a:r>
          </a:p>
          <a:p>
            <a:pPr lvl="1"/>
            <a:r>
              <a:rPr lang="da-DK" sz="1600" dirty="0" smtClean="0"/>
              <a:t>Do NOT try to over optimize data source – use data types that are guaranteed to hold the source extract that yield no errors</a:t>
            </a:r>
          </a:p>
          <a:p>
            <a:r>
              <a:rPr lang="da-DK" sz="2000" dirty="0" smtClean="0"/>
              <a:t>Save money on source re-extracts. You will most likely have to do it several times</a:t>
            </a:r>
          </a:p>
          <a:p>
            <a:pPr lvl="1"/>
            <a:r>
              <a:rPr lang="da-DK" sz="1600" dirty="0" smtClean="0"/>
              <a:t>Agily to remodel during development and growth of data</a:t>
            </a:r>
            <a:endParaRPr lang="da-DK" sz="1600" dirty="0"/>
          </a:p>
          <a:p>
            <a:endParaRPr lang="en-US" sz="2000" dirty="0"/>
          </a:p>
        </p:txBody>
      </p:sp>
    </p:spTree>
    <p:extLst>
      <p:ext uri="{BB962C8B-B14F-4D97-AF65-F5344CB8AC3E}">
        <p14:creationId xmlns:p14="http://schemas.microsoft.com/office/powerpoint/2010/main" val="268592826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z="3600" dirty="0" smtClean="0"/>
              <a:t>Fundamental Architecture – To the User!</a:t>
            </a:r>
            <a:endParaRPr lang="en-US" sz="3600" dirty="0"/>
          </a:p>
        </p:txBody>
      </p:sp>
      <p:sp>
        <p:nvSpPr>
          <p:cNvPr id="4" name="Flowchart: Magnetic Disk 3"/>
          <p:cNvSpPr/>
          <p:nvPr/>
        </p:nvSpPr>
        <p:spPr bwMode="auto">
          <a:xfrm>
            <a:off x="2362200" y="1371601"/>
            <a:ext cx="1600200" cy="18288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2400" b="1" i="0" u="none" strike="noStrike" cap="none" normalizeH="0" baseline="0" dirty="0" smtClean="0">
                <a:ln>
                  <a:noFill/>
                </a:ln>
                <a:solidFill>
                  <a:schemeClr val="tx1"/>
                </a:solidFill>
                <a:effectLst/>
                <a:latin typeface="Arial" charset="0"/>
              </a:rPr>
              <a:t>”EDW”</a:t>
            </a:r>
            <a:endParaRPr kumimoji="0" lang="en-US" sz="2400" b="1" i="0" u="none" strike="noStrike" cap="none" normalizeH="0" baseline="0" dirty="0" smtClean="0">
              <a:ln>
                <a:noFill/>
              </a:ln>
              <a:solidFill>
                <a:schemeClr val="tx1"/>
              </a:solidFill>
              <a:effectLst/>
              <a:latin typeface="Arial" charset="0"/>
            </a:endParaRPr>
          </a:p>
        </p:txBody>
      </p:sp>
      <p:sp>
        <p:nvSpPr>
          <p:cNvPr id="5" name="Flowchart: Magnetic Disk 4"/>
          <p:cNvSpPr/>
          <p:nvPr/>
        </p:nvSpPr>
        <p:spPr bwMode="auto">
          <a:xfrm>
            <a:off x="-3124200" y="1868905"/>
            <a:ext cx="3848100" cy="4465721"/>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b"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a-DK" sz="4400" b="1" i="0" u="none" strike="noStrike" cap="none" normalizeH="0" baseline="0" dirty="0" smtClean="0">
              <a:ln>
                <a:noFill/>
              </a:ln>
              <a:solidFill>
                <a:schemeClr val="tx1"/>
              </a:solidFill>
              <a:effectLst/>
              <a:latin typeface="Arial" charset="0"/>
            </a:endParaRPr>
          </a:p>
        </p:txBody>
      </p:sp>
      <p:sp>
        <p:nvSpPr>
          <p:cNvPr id="6" name="Flowchart: Magnetic Disk 5"/>
          <p:cNvSpPr/>
          <p:nvPr/>
        </p:nvSpPr>
        <p:spPr bwMode="auto">
          <a:xfrm>
            <a:off x="4800600" y="1066800"/>
            <a:ext cx="800100" cy="8382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400" b="1" i="0" u="none" strike="noStrike" cap="none" normalizeH="0" baseline="0" dirty="0" smtClean="0">
                <a:ln>
                  <a:noFill/>
                </a:ln>
                <a:solidFill>
                  <a:schemeClr val="tx1"/>
                </a:solidFill>
                <a:effectLst/>
                <a:latin typeface="Arial" charset="0"/>
              </a:rPr>
              <a:t>Mart</a:t>
            </a:r>
          </a:p>
          <a:p>
            <a:pPr marL="0" marR="0" indent="0" algn="ctr" defTabSz="914400" rtl="0" eaLnBrk="1" fontAlgn="base" latinLnBrk="0" hangingPunct="1">
              <a:lnSpc>
                <a:spcPct val="100000"/>
              </a:lnSpc>
              <a:spcBef>
                <a:spcPct val="0"/>
              </a:spcBef>
              <a:spcAft>
                <a:spcPct val="0"/>
              </a:spcAft>
              <a:buClrTx/>
              <a:buSzTx/>
              <a:buFontTx/>
              <a:buNone/>
              <a:tabLst/>
            </a:pPr>
            <a:r>
              <a:rPr lang="da-DK" sz="1400" b="1" dirty="0" smtClean="0">
                <a:solidFill>
                  <a:schemeClr val="tx1"/>
                </a:solidFill>
                <a:latin typeface="Arial" charset="0"/>
              </a:rPr>
              <a:t>M1</a:t>
            </a:r>
            <a:endParaRPr kumimoji="0" lang="en-US" sz="1400" b="1" i="0" u="none" strike="noStrike" cap="none" normalizeH="0" baseline="0" dirty="0" smtClean="0">
              <a:ln>
                <a:noFill/>
              </a:ln>
              <a:solidFill>
                <a:schemeClr val="tx1"/>
              </a:solidFill>
              <a:effectLst/>
              <a:latin typeface="Arial" charset="0"/>
            </a:endParaRPr>
          </a:p>
        </p:txBody>
      </p:sp>
      <p:sp>
        <p:nvSpPr>
          <p:cNvPr id="7" name="Flowchart: Magnetic Disk 6"/>
          <p:cNvSpPr/>
          <p:nvPr/>
        </p:nvSpPr>
        <p:spPr bwMode="auto">
          <a:xfrm>
            <a:off x="4800600" y="2057400"/>
            <a:ext cx="800100" cy="685801"/>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tx1"/>
                </a:solidFill>
                <a:effectLst/>
                <a:latin typeface="Arial" charset="0"/>
              </a:rPr>
              <a:t>Mart</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tx1"/>
                </a:solidFill>
                <a:latin typeface="Arial" charset="0"/>
              </a:rPr>
              <a:t>M2</a:t>
            </a:r>
            <a:endParaRPr kumimoji="0" lang="en-US" sz="1200" b="1" i="0" u="none" strike="noStrike" cap="none" normalizeH="0" baseline="0" dirty="0" smtClean="0">
              <a:ln>
                <a:noFill/>
              </a:ln>
              <a:solidFill>
                <a:schemeClr val="tx1"/>
              </a:solidFill>
              <a:effectLst/>
              <a:latin typeface="Arial" charset="0"/>
            </a:endParaRPr>
          </a:p>
        </p:txBody>
      </p:sp>
      <p:sp>
        <p:nvSpPr>
          <p:cNvPr id="8" name="Cube 7"/>
          <p:cNvSpPr/>
          <p:nvPr/>
        </p:nvSpPr>
        <p:spPr bwMode="auto">
          <a:xfrm>
            <a:off x="4800600" y="2895601"/>
            <a:ext cx="800100" cy="609600"/>
          </a:xfrm>
          <a:prstGeom prst="cube">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800" b="1" i="0" u="none" strike="noStrike" cap="none" normalizeH="0" baseline="0" dirty="0" smtClean="0">
                <a:ln>
                  <a:noFill/>
                </a:ln>
                <a:solidFill>
                  <a:schemeClr val="bg2"/>
                </a:solidFill>
                <a:effectLst/>
                <a:latin typeface="Arial" charset="0"/>
              </a:rPr>
              <a:t>M3</a:t>
            </a:r>
            <a:endParaRPr kumimoji="0" lang="en-US" sz="1800" b="1" i="0" u="none" strike="noStrike" cap="none" normalizeH="0" baseline="0" dirty="0" smtClean="0">
              <a:ln>
                <a:noFill/>
              </a:ln>
              <a:solidFill>
                <a:schemeClr val="bg2"/>
              </a:solidFill>
              <a:effectLst/>
              <a:latin typeface="Arial" charset="0"/>
            </a:endParaRPr>
          </a:p>
        </p:txBody>
      </p:sp>
      <p:cxnSp>
        <p:nvCxnSpPr>
          <p:cNvPr id="10" name="Straight Connector 9"/>
          <p:cNvCxnSpPr/>
          <p:nvPr/>
        </p:nvCxnSpPr>
        <p:spPr bwMode="auto">
          <a:xfrm>
            <a:off x="990600" y="3733800"/>
            <a:ext cx="8001000" cy="0"/>
          </a:xfrm>
          <a:prstGeom prst="line">
            <a:avLst/>
          </a:prstGeom>
          <a:ln>
            <a:prstDash val="sysDot"/>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13" name="Right Arrow 12"/>
          <p:cNvSpPr/>
          <p:nvPr/>
        </p:nvSpPr>
        <p:spPr bwMode="auto">
          <a:xfrm rot="1653973">
            <a:off x="3996827" y="2718954"/>
            <a:ext cx="762000"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4" name="Right Arrow 13"/>
          <p:cNvSpPr/>
          <p:nvPr/>
        </p:nvSpPr>
        <p:spPr bwMode="auto">
          <a:xfrm rot="20148180">
            <a:off x="4004180" y="1233865"/>
            <a:ext cx="762000"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5" name="Right Arrow 14"/>
          <p:cNvSpPr/>
          <p:nvPr/>
        </p:nvSpPr>
        <p:spPr bwMode="auto">
          <a:xfrm>
            <a:off x="4004180" y="2045369"/>
            <a:ext cx="762000"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non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6" name="Flowchart: Magnetic Disk 15"/>
          <p:cNvSpPr/>
          <p:nvPr/>
        </p:nvSpPr>
        <p:spPr bwMode="auto">
          <a:xfrm>
            <a:off x="4919586" y="3920289"/>
            <a:ext cx="800100" cy="838200"/>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400" b="1" i="0" u="none" strike="noStrike" cap="none" normalizeH="0" baseline="0" dirty="0" smtClean="0">
                <a:ln>
                  <a:noFill/>
                </a:ln>
                <a:solidFill>
                  <a:schemeClr val="tx1"/>
                </a:solidFill>
                <a:effectLst/>
                <a:latin typeface="Arial" charset="0"/>
              </a:rPr>
              <a:t>Mart</a:t>
            </a:r>
          </a:p>
          <a:p>
            <a:pPr marL="0" marR="0" indent="0" algn="ctr" defTabSz="914400" rtl="0" eaLnBrk="1" fontAlgn="base" latinLnBrk="0" hangingPunct="1">
              <a:lnSpc>
                <a:spcPct val="100000"/>
              </a:lnSpc>
              <a:spcBef>
                <a:spcPct val="0"/>
              </a:spcBef>
              <a:spcAft>
                <a:spcPct val="0"/>
              </a:spcAft>
              <a:buClrTx/>
              <a:buSzTx/>
              <a:buFontTx/>
              <a:buNone/>
              <a:tabLst/>
            </a:pPr>
            <a:r>
              <a:rPr lang="da-DK" sz="1400" b="1" dirty="0" smtClean="0">
                <a:solidFill>
                  <a:schemeClr val="tx1"/>
                </a:solidFill>
                <a:latin typeface="Arial" charset="0"/>
              </a:rPr>
              <a:t>M1</a:t>
            </a:r>
            <a:endParaRPr kumimoji="0" lang="en-US" sz="1400" b="1" i="0" u="none" strike="noStrike" cap="none" normalizeH="0" baseline="0" dirty="0" smtClean="0">
              <a:ln>
                <a:noFill/>
              </a:ln>
              <a:solidFill>
                <a:schemeClr val="tx1"/>
              </a:solidFill>
              <a:effectLst/>
              <a:latin typeface="Arial" charset="0"/>
            </a:endParaRPr>
          </a:p>
        </p:txBody>
      </p:sp>
      <p:sp>
        <p:nvSpPr>
          <p:cNvPr id="17" name="Flowchart: Magnetic Disk 16"/>
          <p:cNvSpPr/>
          <p:nvPr/>
        </p:nvSpPr>
        <p:spPr bwMode="auto">
          <a:xfrm>
            <a:off x="4919586" y="4910889"/>
            <a:ext cx="800100" cy="685801"/>
          </a:xfrm>
          <a:prstGeom prst="flowChartMagneticDisk">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200" b="1" i="0" u="none" strike="noStrike" cap="none" normalizeH="0" baseline="0" dirty="0" smtClean="0">
                <a:ln>
                  <a:noFill/>
                </a:ln>
                <a:solidFill>
                  <a:schemeClr val="tx1"/>
                </a:solidFill>
                <a:effectLst/>
                <a:latin typeface="Arial" charset="0"/>
              </a:rPr>
              <a:t>Mart</a:t>
            </a:r>
          </a:p>
          <a:p>
            <a:pPr marL="0" marR="0" indent="0" algn="ctr" defTabSz="914400" rtl="0" eaLnBrk="1" fontAlgn="base" latinLnBrk="0" hangingPunct="1">
              <a:lnSpc>
                <a:spcPct val="100000"/>
              </a:lnSpc>
              <a:spcBef>
                <a:spcPct val="0"/>
              </a:spcBef>
              <a:spcAft>
                <a:spcPct val="0"/>
              </a:spcAft>
              <a:buClrTx/>
              <a:buSzTx/>
              <a:buFontTx/>
              <a:buNone/>
              <a:tabLst/>
            </a:pPr>
            <a:r>
              <a:rPr lang="da-DK" sz="1200" b="1" dirty="0" smtClean="0">
                <a:solidFill>
                  <a:schemeClr val="tx1"/>
                </a:solidFill>
                <a:latin typeface="Arial" charset="0"/>
              </a:rPr>
              <a:t>M2</a:t>
            </a:r>
            <a:endParaRPr kumimoji="0" lang="en-US" sz="1200" b="1" i="0" u="none" strike="noStrike" cap="none" normalizeH="0" baseline="0" dirty="0" smtClean="0">
              <a:ln>
                <a:noFill/>
              </a:ln>
              <a:solidFill>
                <a:schemeClr val="tx1"/>
              </a:solidFill>
              <a:effectLst/>
              <a:latin typeface="Arial" charset="0"/>
            </a:endParaRPr>
          </a:p>
        </p:txBody>
      </p:sp>
      <p:sp>
        <p:nvSpPr>
          <p:cNvPr id="18" name="Cube 17"/>
          <p:cNvSpPr/>
          <p:nvPr/>
        </p:nvSpPr>
        <p:spPr bwMode="auto">
          <a:xfrm>
            <a:off x="4919586" y="5749090"/>
            <a:ext cx="800100" cy="609600"/>
          </a:xfrm>
          <a:prstGeom prst="cube">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none" lIns="0" tIns="0" rIns="0" bIns="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a-DK" sz="1800" b="1" i="0" u="none" strike="noStrike" cap="none" normalizeH="0" baseline="0" dirty="0" smtClean="0">
                <a:ln>
                  <a:noFill/>
                </a:ln>
                <a:solidFill>
                  <a:schemeClr val="bg2"/>
                </a:solidFill>
                <a:effectLst/>
                <a:latin typeface="Arial" charset="0"/>
              </a:rPr>
              <a:t>M3</a:t>
            </a:r>
            <a:endParaRPr kumimoji="0" lang="en-US" sz="1800" b="1" i="0" u="none" strike="noStrike" cap="none" normalizeH="0" baseline="0" dirty="0" smtClean="0">
              <a:ln>
                <a:noFill/>
              </a:ln>
              <a:solidFill>
                <a:schemeClr val="bg2"/>
              </a:solidFill>
              <a:effectLst/>
              <a:latin typeface="Arial" charset="0"/>
            </a:endParaRPr>
          </a:p>
        </p:txBody>
      </p:sp>
      <p:sp>
        <p:nvSpPr>
          <p:cNvPr id="19" name="Right Arrow 18"/>
          <p:cNvSpPr/>
          <p:nvPr/>
        </p:nvSpPr>
        <p:spPr bwMode="auto">
          <a:xfrm>
            <a:off x="823163" y="4015539"/>
            <a:ext cx="4042281"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20" name="Right Arrow 19"/>
          <p:cNvSpPr/>
          <p:nvPr/>
        </p:nvSpPr>
        <p:spPr bwMode="auto">
          <a:xfrm>
            <a:off x="839206" y="4910889"/>
            <a:ext cx="4042281"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21" name="Right Arrow 20"/>
          <p:cNvSpPr/>
          <p:nvPr/>
        </p:nvSpPr>
        <p:spPr bwMode="auto">
          <a:xfrm>
            <a:off x="786393" y="5710990"/>
            <a:ext cx="4042281"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22" name="Right Arrow 21"/>
          <p:cNvSpPr/>
          <p:nvPr/>
        </p:nvSpPr>
        <p:spPr bwMode="auto">
          <a:xfrm rot="20513913">
            <a:off x="759622" y="2532648"/>
            <a:ext cx="1575807" cy="647700"/>
          </a:xfrm>
          <a:prstGeom prst="rightArrow">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24" name="TextBox 23"/>
          <p:cNvSpPr txBox="1"/>
          <p:nvPr/>
        </p:nvSpPr>
        <p:spPr>
          <a:xfrm>
            <a:off x="7483642" y="3784706"/>
            <a:ext cx="1524000" cy="461665"/>
          </a:xfrm>
          <a:prstGeom prst="rect">
            <a:avLst/>
          </a:prstGeom>
          <a:noFill/>
        </p:spPr>
        <p:txBody>
          <a:bodyPr wrap="square" rtlCol="0">
            <a:spAutoFit/>
          </a:bodyPr>
          <a:lstStyle/>
          <a:p>
            <a:pPr algn="r"/>
            <a:r>
              <a:rPr lang="da-DK" sz="2400" dirty="0" smtClean="0">
                <a:solidFill>
                  <a:schemeClr val="bg2"/>
                </a:solidFill>
              </a:rPr>
              <a:t>”Kimball”</a:t>
            </a:r>
            <a:endParaRPr lang="en-US" sz="2400" dirty="0">
              <a:solidFill>
                <a:schemeClr val="bg2"/>
              </a:solidFill>
            </a:endParaRPr>
          </a:p>
        </p:txBody>
      </p:sp>
      <p:sp>
        <p:nvSpPr>
          <p:cNvPr id="25" name="TextBox 24"/>
          <p:cNvSpPr txBox="1"/>
          <p:nvPr/>
        </p:nvSpPr>
        <p:spPr>
          <a:xfrm>
            <a:off x="7467600" y="3044542"/>
            <a:ext cx="1524000" cy="461665"/>
          </a:xfrm>
          <a:prstGeom prst="rect">
            <a:avLst/>
          </a:prstGeom>
          <a:noFill/>
        </p:spPr>
        <p:txBody>
          <a:bodyPr wrap="square" rtlCol="0">
            <a:spAutoFit/>
          </a:bodyPr>
          <a:lstStyle/>
          <a:p>
            <a:pPr algn="r"/>
            <a:r>
              <a:rPr lang="da-DK" sz="2400" dirty="0" smtClean="0">
                <a:solidFill>
                  <a:schemeClr val="bg2"/>
                </a:solidFill>
              </a:rPr>
              <a:t>”Inmon”</a:t>
            </a:r>
            <a:endParaRPr lang="en-US" sz="2400" dirty="0">
              <a:solidFill>
                <a:schemeClr val="bg2"/>
              </a:solidFill>
            </a:endParaRPr>
          </a:p>
        </p:txBody>
      </p:sp>
      <p:sp>
        <p:nvSpPr>
          <p:cNvPr id="26" name="TextBox 25"/>
          <p:cNvSpPr txBox="1"/>
          <p:nvPr/>
        </p:nvSpPr>
        <p:spPr>
          <a:xfrm rot="5400000">
            <a:off x="-737755" y="4047003"/>
            <a:ext cx="2149642" cy="584775"/>
          </a:xfrm>
          <a:prstGeom prst="rect">
            <a:avLst/>
          </a:prstGeom>
          <a:noFill/>
        </p:spPr>
        <p:txBody>
          <a:bodyPr wrap="square" rtlCol="0">
            <a:spAutoFit/>
          </a:bodyPr>
          <a:lstStyle/>
          <a:p>
            <a:pPr algn="ctr"/>
            <a:r>
              <a:rPr lang="en-US" sz="3200" b="1" dirty="0" smtClean="0"/>
              <a:t>SODA</a:t>
            </a:r>
            <a:endParaRPr lang="en-US" sz="3200" b="1" dirty="0"/>
          </a:p>
        </p:txBody>
      </p:sp>
    </p:spTree>
    <p:extLst>
      <p:ext uri="{BB962C8B-B14F-4D97-AF65-F5344CB8AC3E}">
        <p14:creationId xmlns:p14="http://schemas.microsoft.com/office/powerpoint/2010/main" val="335077983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To EDW or not to EDW? </a:t>
            </a:r>
            <a:endParaRPr lang="en-US" dirty="0"/>
          </a:p>
        </p:txBody>
      </p:sp>
      <p:sp>
        <p:nvSpPr>
          <p:cNvPr id="3" name="Content Placeholder 2"/>
          <p:cNvSpPr>
            <a:spLocks noGrp="1"/>
          </p:cNvSpPr>
          <p:nvPr>
            <p:ph idx="1"/>
          </p:nvPr>
        </p:nvSpPr>
        <p:spPr>
          <a:xfrm>
            <a:off x="467544" y="1066800"/>
            <a:ext cx="8320088" cy="5309146"/>
          </a:xfrm>
        </p:spPr>
        <p:txBody>
          <a:bodyPr/>
          <a:lstStyle/>
          <a:p>
            <a:r>
              <a:rPr lang="da-DK" sz="2400" dirty="0" smtClean="0"/>
              <a:t>Don’t fall into the ”Inmon trap”: </a:t>
            </a:r>
          </a:p>
          <a:p>
            <a:pPr lvl="1"/>
            <a:r>
              <a:rPr lang="da-DK" sz="1800" b="1" dirty="0" smtClean="0"/>
              <a:t>Step 1:</a:t>
            </a:r>
            <a:r>
              <a:rPr lang="da-DK" sz="1800" dirty="0" smtClean="0"/>
              <a:t> Overplan the EDW, make it a company wide effort</a:t>
            </a:r>
          </a:p>
          <a:p>
            <a:pPr lvl="1"/>
            <a:r>
              <a:rPr lang="da-DK" sz="1800" b="1" dirty="0" smtClean="0"/>
              <a:t>Step 2: </a:t>
            </a:r>
            <a:r>
              <a:rPr lang="da-DK" sz="1800" dirty="0" smtClean="0"/>
              <a:t>Recite: ”one version of the truth” = one database to rule them all</a:t>
            </a:r>
          </a:p>
          <a:p>
            <a:pPr lvl="1"/>
            <a:r>
              <a:rPr lang="da-DK" sz="1800" b="1" dirty="0" smtClean="0"/>
              <a:t>Step 3:</a:t>
            </a:r>
            <a:r>
              <a:rPr lang="da-DK" sz="1800" dirty="0" smtClean="0"/>
              <a:t> Evaluate enormous database requirements that protect your investment long term, can handle that your business is expected to grow 100% every year the next 5 years, with no futher capatial expenditure on hardware</a:t>
            </a:r>
          </a:p>
          <a:p>
            <a:pPr lvl="2"/>
            <a:r>
              <a:rPr lang="da-DK" sz="1800" dirty="0" smtClean="0"/>
              <a:t>If rational thinking kicks in, go to step 2</a:t>
            </a:r>
          </a:p>
          <a:p>
            <a:pPr lvl="1"/>
            <a:r>
              <a:rPr lang="da-DK" sz="1800" dirty="0" smtClean="0"/>
              <a:t>Repeast 2-3 until you get fired or end up executing on a politically motivated/compromised, idiotic and useless model...</a:t>
            </a:r>
          </a:p>
          <a:p>
            <a:r>
              <a:rPr lang="da-DK" sz="2400" dirty="0" smtClean="0"/>
              <a:t>This is often motivated by the fear of losing data</a:t>
            </a:r>
          </a:p>
          <a:p>
            <a:pPr lvl="1"/>
            <a:r>
              <a:rPr lang="da-DK" sz="1800" dirty="0" smtClean="0"/>
              <a:t>Recall: We no longer need to fear that we throw away data</a:t>
            </a:r>
          </a:p>
          <a:p>
            <a:pPr lvl="2"/>
            <a:r>
              <a:rPr lang="da-DK" sz="1800" dirty="0" smtClean="0"/>
              <a:t>The SODA has a copy for ”quick replay”</a:t>
            </a:r>
          </a:p>
          <a:p>
            <a:pPr lvl="2"/>
            <a:r>
              <a:rPr lang="da-DK" sz="1800" dirty="0" smtClean="0"/>
              <a:t>Our copy is a ”stupid” copy that is versioned with the ETL</a:t>
            </a:r>
          </a:p>
          <a:p>
            <a:pPr lvl="2"/>
            <a:r>
              <a:rPr lang="da-DK" sz="1800" dirty="0" smtClean="0"/>
              <a:t>Should we desire data expansion, we will rewrite an rerun the ETL to support it</a:t>
            </a:r>
            <a:endParaRPr lang="da-DK" sz="1800" dirty="0"/>
          </a:p>
        </p:txBody>
      </p:sp>
    </p:spTree>
    <p:extLst>
      <p:ext uri="{BB962C8B-B14F-4D97-AF65-F5344CB8AC3E}">
        <p14:creationId xmlns:p14="http://schemas.microsoft.com/office/powerpoint/2010/main" val="33956254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fade">
                                      <p:cBhvr>
                                        <p:cTn id="40" dur="500"/>
                                        <p:tgtEl>
                                          <p:spTgt spid="3">
                                            <p:txEl>
                                              <p:pRg st="7" end="7"/>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fade">
                                      <p:cBhvr>
                                        <p:cTn id="43" dur="500"/>
                                        <p:tgtEl>
                                          <p:spTgt spid="3">
                                            <p:txEl>
                                              <p:pRg st="8" end="8"/>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fade">
                                      <p:cBhvr>
                                        <p:cTn id="46" dur="500"/>
                                        <p:tgtEl>
                                          <p:spTgt spid="3">
                                            <p:txEl>
                                              <p:pRg st="9" end="9"/>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Effect transition="in" filter="fade">
                                      <p:cBhvr>
                                        <p:cTn id="49"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 Business Requirements</a:t>
            </a:r>
            <a:endParaRPr lang="en-US" dirty="0"/>
          </a:p>
        </p:txBody>
      </p:sp>
      <p:sp>
        <p:nvSpPr>
          <p:cNvPr id="3" name="Text Placeholder 2"/>
          <p:cNvSpPr>
            <a:spLocks noGrp="1"/>
          </p:cNvSpPr>
          <p:nvPr>
            <p:ph type="body" sz="quarter" idx="10"/>
          </p:nvPr>
        </p:nvSpPr>
        <p:spPr>
          <a:xfrm>
            <a:off x="381000" y="1052735"/>
            <a:ext cx="8382000" cy="5752344"/>
          </a:xfrm>
        </p:spPr>
        <p:txBody>
          <a:bodyPr/>
          <a:lstStyle/>
          <a:p>
            <a:pPr marL="0" indent="0">
              <a:buNone/>
            </a:pPr>
            <a:r>
              <a:rPr lang="en-US" dirty="0" smtClean="0"/>
              <a:t>Examp</a:t>
            </a:r>
            <a:r>
              <a:rPr lang="en-US" dirty="0" smtClean="0"/>
              <a:t>les:</a:t>
            </a:r>
            <a:endParaRPr lang="en-US" dirty="0"/>
          </a:p>
          <a:p>
            <a:r>
              <a:rPr lang="en-US" dirty="0" smtClean="0"/>
              <a:t>Data must be </a:t>
            </a:r>
            <a:r>
              <a:rPr lang="en-US" dirty="0" err="1" smtClean="0"/>
              <a:t>queryable</a:t>
            </a:r>
            <a:r>
              <a:rPr lang="en-US" dirty="0" smtClean="0"/>
              <a:t> in … seconds</a:t>
            </a:r>
          </a:p>
          <a:p>
            <a:r>
              <a:rPr lang="en-US" dirty="0" smtClean="0"/>
              <a:t>Reports contain users activity from the last hour</a:t>
            </a:r>
          </a:p>
          <a:p>
            <a:r>
              <a:rPr lang="en-US" dirty="0" smtClean="0"/>
              <a:t>In case of legal inquiry, data from last year must be </a:t>
            </a:r>
            <a:r>
              <a:rPr lang="en-US" dirty="0" err="1" smtClean="0"/>
              <a:t>accesible</a:t>
            </a:r>
            <a:endParaRPr lang="en-US" dirty="0" smtClean="0"/>
          </a:p>
          <a:p>
            <a:pPr lvl="1"/>
            <a:r>
              <a:rPr lang="da-DK" dirty="0" smtClean="0"/>
              <a:t>Or: Keep older (up to 7 years) online but slow</a:t>
            </a:r>
            <a:endParaRPr lang="en-US" dirty="0" smtClean="0"/>
          </a:p>
          <a:p>
            <a:r>
              <a:rPr lang="en-US" dirty="0" smtClean="0"/>
              <a:t>In case of disaster at least last 3 days must be </a:t>
            </a:r>
            <a:r>
              <a:rPr lang="en-US" dirty="0" err="1" smtClean="0"/>
              <a:t>queryable</a:t>
            </a:r>
            <a:r>
              <a:rPr lang="en-US" dirty="0" smtClean="0"/>
              <a:t> shortly after recovery</a:t>
            </a:r>
          </a:p>
          <a:p>
            <a:pPr lvl="1"/>
            <a:r>
              <a:rPr lang="da-DK" dirty="0" smtClean="0"/>
              <a:t>Note the deeper specification</a:t>
            </a:r>
          </a:p>
          <a:p>
            <a:r>
              <a:rPr lang="da-DK" b="1" dirty="0" smtClean="0"/>
              <a:t>Key </a:t>
            </a:r>
            <a:r>
              <a:rPr lang="da-DK" b="1" dirty="0" smtClean="0"/>
              <a:t>takeaway</a:t>
            </a:r>
            <a:r>
              <a:rPr lang="en-US" b="1" dirty="0"/>
              <a:t>s</a:t>
            </a:r>
            <a:r>
              <a:rPr lang="da-DK" b="1" dirty="0" smtClean="0"/>
              <a:t>:</a:t>
            </a:r>
            <a:r>
              <a:rPr lang="da-DK" dirty="0" smtClean="0"/>
              <a:t> </a:t>
            </a:r>
          </a:p>
          <a:p>
            <a:pPr lvl="1"/>
            <a:r>
              <a:rPr lang="da-DK" dirty="0" smtClean="0"/>
              <a:t>Agree </a:t>
            </a:r>
            <a:r>
              <a:rPr lang="da-DK" dirty="0" smtClean="0"/>
              <a:t>on latencies, data loss and retention policy up </a:t>
            </a:r>
            <a:r>
              <a:rPr lang="da-DK" dirty="0" smtClean="0"/>
              <a:t>front</a:t>
            </a:r>
          </a:p>
          <a:p>
            <a:pPr lvl="1"/>
            <a:r>
              <a:rPr lang="da-DK" dirty="0" smtClean="0"/>
              <a:t>The model must serve data fast, if you can’t serve it, why build it?</a:t>
            </a:r>
            <a:endParaRPr lang="en-US" dirty="0" smtClean="0"/>
          </a:p>
          <a:p>
            <a:endParaRPr lang="en-US" dirty="0"/>
          </a:p>
        </p:txBody>
      </p:sp>
    </p:spTree>
    <p:extLst>
      <p:ext uri="{BB962C8B-B14F-4D97-AF65-F5344CB8AC3E}">
        <p14:creationId xmlns:p14="http://schemas.microsoft.com/office/powerpoint/2010/main" val="284477416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QLCA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4_Visual Blue template_Arial">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4_Visual Blue template_Arial 1">
        <a:dk1>
          <a:srgbClr val="000000"/>
        </a:dk1>
        <a:lt1>
          <a:srgbClr val="FFFFFF"/>
        </a:lt1>
        <a:dk2>
          <a:srgbClr val="000099"/>
        </a:dk2>
        <a:lt2>
          <a:srgbClr val="FFB601"/>
        </a:lt2>
        <a:accent1>
          <a:srgbClr val="F6DA8A"/>
        </a:accent1>
        <a:accent2>
          <a:srgbClr val="25BB42"/>
        </a:accent2>
        <a:accent3>
          <a:srgbClr val="AAAACA"/>
        </a:accent3>
        <a:accent4>
          <a:srgbClr val="DADADA"/>
        </a:accent4>
        <a:accent5>
          <a:srgbClr val="FAEAC4"/>
        </a:accent5>
        <a:accent6>
          <a:srgbClr val="20A93B"/>
        </a:accent6>
        <a:hlink>
          <a:srgbClr val="1E89E2"/>
        </a:hlink>
        <a:folHlink>
          <a:srgbClr val="ED780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0</TotalTime>
  <Words>2830</Words>
  <Application>Microsoft Office PowerPoint</Application>
  <PresentationFormat>On-screen Show (4:3)</PresentationFormat>
  <Paragraphs>528</Paragraphs>
  <Slides>38</Slides>
  <Notes>8</Notes>
  <HiddenSlides>0</HiddenSlides>
  <MMClips>0</MMClips>
  <ScaleCrop>false</ScaleCrop>
  <HeadingPairs>
    <vt:vector size="6" baseType="variant">
      <vt:variant>
        <vt:lpstr>Theme</vt:lpstr>
      </vt:variant>
      <vt:variant>
        <vt:i4>1</vt:i4>
      </vt:variant>
      <vt:variant>
        <vt:lpstr>Links</vt:lpstr>
      </vt:variant>
      <vt:variant>
        <vt:i4>3</vt:i4>
      </vt:variant>
      <vt:variant>
        <vt:lpstr>Slide Titles</vt:lpstr>
      </vt:variant>
      <vt:variant>
        <vt:i4>38</vt:i4>
      </vt:variant>
    </vt:vector>
  </HeadingPairs>
  <TitlesOfParts>
    <vt:vector size="42" baseType="lpstr">
      <vt:lpstr>SQLCAT</vt:lpstr>
      <vt:lpstr>C:\Users\Alexeik\Documents\Partition Table.vsd\Drawing\~Page-1\Data table.4</vt:lpstr>
      <vt:lpstr>C:\Users\Alexeik\Documents\Partition Table.vsd\Drawing\~Page-1\Data table</vt:lpstr>
      <vt:lpstr>C:\Users\Alexeik\Documents\Partition Table.vsd\Drawing\~Page-1\Data table</vt:lpstr>
      <vt:lpstr>Relational Modeling for Extreme DW Scale</vt:lpstr>
      <vt:lpstr>Decisions That Matter</vt:lpstr>
      <vt:lpstr>Fundamental Architecture – ”Staging”</vt:lpstr>
      <vt:lpstr>Staging/ODS/Achive (SODA)</vt:lpstr>
      <vt:lpstr>More about Source Extracts</vt:lpstr>
      <vt:lpstr>Cost of SODA</vt:lpstr>
      <vt:lpstr>Fundamental Architecture – To the User!</vt:lpstr>
      <vt:lpstr>To EDW or not to EDW? </vt:lpstr>
      <vt:lpstr>Collect Business Requirements</vt:lpstr>
      <vt:lpstr>The ”mini EDW”</vt:lpstr>
      <vt:lpstr>Business Queries</vt:lpstr>
      <vt:lpstr>“IT Driven approach”</vt:lpstr>
      <vt:lpstr>Sizing for madness!</vt:lpstr>
      <vt:lpstr>Sizing HW for Data Warehousing</vt:lpstr>
      <vt:lpstr>Logical Partitioning Strategy</vt:lpstr>
      <vt:lpstr>Keys to Partitioning</vt:lpstr>
      <vt:lpstr>Partitioning Functionality in SQL</vt:lpstr>
      <vt:lpstr>Partitioning On Date</vt:lpstr>
      <vt:lpstr>Customer example: Telco scenario</vt:lpstr>
      <vt:lpstr>Data movement </vt:lpstr>
      <vt:lpstr>Designing multi level partitioning</vt:lpstr>
      <vt:lpstr>Example: Multi Level Partitoning</vt:lpstr>
      <vt:lpstr>Multi layer partitioning DEMO </vt:lpstr>
      <vt:lpstr>How quickly can you get it there?</vt:lpstr>
      <vt:lpstr>Where do we Spend the Load Time?</vt:lpstr>
      <vt:lpstr>What is a ”good Key”?</vt:lpstr>
      <vt:lpstr>The Problem with Source Systems</vt:lpstr>
      <vt:lpstr>The Problem with Surrogate Keys</vt:lpstr>
      <vt:lpstr>From the Source to the End-User</vt:lpstr>
      <vt:lpstr>Life of a Fact Table</vt:lpstr>
      <vt:lpstr>BETWEEN two Worlds</vt:lpstr>
      <vt:lpstr>High Level Architecture - Summary</vt:lpstr>
      <vt:lpstr>To Normalize or not to Normalize</vt:lpstr>
      <vt:lpstr>Magic Fairy Dust Joins!</vt:lpstr>
      <vt:lpstr>Sizing when you know the model</vt:lpstr>
      <vt:lpstr>PowerPoint Presentation</vt:lpstr>
      <vt:lpstr>PowerPoint Presentation</vt:lpstr>
      <vt:lpstr>Partitioning for Online Access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Kejser</dc:creator>
  <cp:lastModifiedBy>Alexei Khalyako</cp:lastModifiedBy>
  <cp:revision>50</cp:revision>
  <dcterms:created xsi:type="dcterms:W3CDTF">2006-08-16T00:00:00Z</dcterms:created>
  <dcterms:modified xsi:type="dcterms:W3CDTF">2011-04-08T12:27:17Z</dcterms:modified>
</cp:coreProperties>
</file>