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8" r:id="rId3"/>
    <p:sldId id="355" r:id="rId4"/>
    <p:sldId id="381" r:id="rId5"/>
    <p:sldId id="358" r:id="rId6"/>
    <p:sldId id="346" r:id="rId7"/>
    <p:sldId id="382" r:id="rId8"/>
    <p:sldId id="356" r:id="rId9"/>
    <p:sldId id="370" r:id="rId10"/>
    <p:sldId id="376" r:id="rId11"/>
    <p:sldId id="377" r:id="rId12"/>
    <p:sldId id="371" r:id="rId13"/>
    <p:sldId id="379" r:id="rId14"/>
    <p:sldId id="380" r:id="rId15"/>
    <p:sldId id="383" r:id="rId16"/>
    <p:sldId id="367" r:id="rId17"/>
    <p:sldId id="369" r:id="rId18"/>
    <p:sldId id="36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Font typeface="Wingdings" charset="2"/>
      <a:buChar char="§"/>
      <a:defRPr sz="2400" b="1" kern="1200">
        <a:solidFill>
          <a:schemeClr val="tx1"/>
        </a:solidFill>
        <a:latin typeface="Verdana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Font typeface="Wingdings" charset="2"/>
      <a:buChar char="§"/>
      <a:defRPr sz="2400" b="1" kern="1200">
        <a:solidFill>
          <a:schemeClr val="tx1"/>
        </a:solidFill>
        <a:latin typeface="Verdana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Font typeface="Wingdings" charset="2"/>
      <a:buChar char="§"/>
      <a:defRPr sz="2400" b="1" kern="1200">
        <a:solidFill>
          <a:schemeClr val="tx1"/>
        </a:solidFill>
        <a:latin typeface="Verdana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Font typeface="Wingdings" charset="2"/>
      <a:buChar char="§"/>
      <a:defRPr sz="2400" b="1" kern="1200">
        <a:solidFill>
          <a:schemeClr val="tx1"/>
        </a:solidFill>
        <a:latin typeface="Verdana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Font typeface="Wingdings" charset="2"/>
      <a:buChar char="§"/>
      <a:defRPr sz="2400" b="1" kern="1200">
        <a:solidFill>
          <a:schemeClr val="tx1"/>
        </a:solidFill>
        <a:latin typeface="Verdana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Verdana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Verdana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Verdana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Verdan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69696"/>
    <a:srgbClr val="FFFFFF"/>
    <a:srgbClr val="FF0000"/>
    <a:srgbClr val="808080"/>
    <a:srgbClr val="FF9900"/>
    <a:srgbClr val="C0C0C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84800" autoAdjust="0"/>
  </p:normalViewPr>
  <p:slideViewPr>
    <p:cSldViewPr>
      <p:cViewPr>
        <p:scale>
          <a:sx n="100" d="100"/>
          <a:sy n="100" d="100"/>
        </p:scale>
        <p:origin x="-19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>
                <a:latin typeface="Times New Roman" charset="0"/>
              </a:defRPr>
            </a:lvl1pPr>
          </a:lstStyle>
          <a:p>
            <a:endParaRPr lang="en-GB" dirty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>
                <a:latin typeface="Times New Roman" charset="0"/>
              </a:defRPr>
            </a:lvl1pPr>
          </a:lstStyle>
          <a:p>
            <a:endParaRPr lang="en-GB" dirty="0"/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>
                <a:latin typeface="Times New Roman" charset="0"/>
              </a:defRPr>
            </a:lvl1pPr>
          </a:lstStyle>
          <a:p>
            <a:endParaRPr lang="en-GB" dirty="0"/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>
                <a:latin typeface="Times New Roman" charset="0"/>
              </a:defRPr>
            </a:lvl1pPr>
          </a:lstStyle>
          <a:p>
            <a:fld id="{73191F5D-C0DB-A941-88C4-F718ABF094F0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932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25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>
                <a:latin typeface="Times New Roman" charset="0"/>
              </a:defRPr>
            </a:lvl1pPr>
          </a:lstStyle>
          <a:p>
            <a:fld id="{6333F9D0-F295-6D4F-9D8C-94A205135E7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65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CCD00-EF43-E747-B600-026D04B24DB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Create</a:t>
            </a:r>
            <a:r>
              <a:rPr lang="en-GB" baseline="0" dirty="0" smtClean="0"/>
              <a:t> the Store Size Large business rule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Validate the model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F9D0-F295-6D4F-9D8C-94A205135E7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61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State</a:t>
            </a:r>
            <a:r>
              <a:rPr lang="en-GB" baseline="0" dirty="0" smtClean="0"/>
              <a:t> machine workflows </a:t>
            </a:r>
            <a:r>
              <a:rPr lang="en-GB" baseline="0" smtClean="0"/>
              <a:t>- </a:t>
            </a:r>
            <a:r>
              <a:rPr lang="en-GB" smtClean="0"/>
              <a:t>activities </a:t>
            </a:r>
            <a:r>
              <a:rPr lang="en-GB" dirty="0" smtClean="0"/>
              <a:t>are called on the basis of 'state' of different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F9D0-F295-6D4F-9D8C-94A205135E7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61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F9D0-F295-6D4F-9D8C-94A205135E7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6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-Use Customer</a:t>
            </a:r>
            <a:r>
              <a:rPr lang="en-GB" baseline="0" dirty="0" smtClean="0"/>
              <a:t> needs to be in Sales, CRM, Marketing</a:t>
            </a:r>
            <a:endParaRPr lang="en-GB" dirty="0" smtClean="0"/>
          </a:p>
          <a:p>
            <a:r>
              <a:rPr lang="en-GB" dirty="0" smtClean="0"/>
              <a:t>-No single version of the</a:t>
            </a:r>
            <a:r>
              <a:rPr lang="en-GB" baseline="0" dirty="0" smtClean="0"/>
              <a:t> truth – this just increases exponentially for each new system that gets added over the years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F9D0-F295-6D4F-9D8C-94A205135E7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6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Each system</a:t>
            </a:r>
            <a:r>
              <a:rPr lang="en-GB" baseline="0" dirty="0" smtClean="0"/>
              <a:t> needs master data entities – that can’t change – but something must provide a control layer to stop the problems that I mentioned earlier.</a:t>
            </a:r>
          </a:p>
          <a:p>
            <a:r>
              <a:rPr lang="en-GB" baseline="0" dirty="0" smtClean="0"/>
              <a:t>Analytical and Operational MDM</a:t>
            </a:r>
          </a:p>
          <a:p>
            <a:r>
              <a:rPr lang="en-GB" baseline="0" dirty="0" smtClean="0"/>
              <a:t>David </a:t>
            </a:r>
            <a:r>
              <a:rPr lang="en-GB" baseline="0" dirty="0" err="1" smtClean="0"/>
              <a:t>Loshin</a:t>
            </a:r>
            <a:r>
              <a:rPr lang="en-GB" baseline="0" dirty="0" smtClean="0"/>
              <a:t> book on MDM worth reading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F9D0-F295-6D4F-9D8C-94A205135E7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61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</a:t>
            </a:r>
            <a:r>
              <a:rPr lang="en-GB" baseline="0" dirty="0" smtClean="0"/>
              <a:t> that Master Data </a:t>
            </a:r>
            <a:r>
              <a:rPr lang="en-GB" baseline="0" smtClean="0"/>
              <a:t>Manager </a:t>
            </a:r>
            <a:r>
              <a:rPr lang="en-GB" baseline="0" smtClean="0"/>
              <a:t>serves two </a:t>
            </a:r>
            <a:r>
              <a:rPr lang="en-GB" baseline="0" dirty="0" smtClean="0"/>
              <a:t>purposes – an Admin Tool and a front end for the User.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F9D0-F295-6D4F-9D8C-94A205135E7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2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Primarily</a:t>
            </a:r>
            <a:r>
              <a:rPr lang="en-GB" baseline="0" dirty="0" smtClean="0"/>
              <a:t> designed to ensure the data quality: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baseline="0" dirty="0" smtClean="0"/>
              <a:t>People could be directly entering data into the MDM hub, e.g. the MDM tool can be used to create a new attribute that doesn’t exist in the source system. A user can then be prompted to enter data, but we want to validate that they do fill this in, and put it in the correct format.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baseline="0" dirty="0" smtClean="0"/>
              <a:t>Cleaning and conforming – this may be applying defaults.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 smtClean="0"/>
              <a:t>Generating data – so that new attribute that I mentioned – we may be able to use some logic to say that we can auto fill that in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 smtClean="0"/>
              <a:t>Workflow – If the user enters a value of an attribute that meets certain criteria, then we may want initiate an approval process.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F9D0-F295-6D4F-9D8C-94A205135E7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6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As</a:t>
            </a:r>
            <a:r>
              <a:rPr lang="en-GB" baseline="0" dirty="0" smtClean="0"/>
              <a:t> Master Data Manager serves as the admin tool and front end, this is where the business rules are created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Simple expressions – note there is no ELSE, just an IF…THEN</a:t>
            </a:r>
          </a:p>
          <a:p>
            <a:pPr marL="171450" indent="-171450"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F9D0-F295-6D4F-9D8C-94A205135E7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61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F9D0-F295-6D4F-9D8C-94A205135E7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61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Say that default value and change value are more or less the same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The</a:t>
            </a:r>
            <a:r>
              <a:rPr lang="en-GB" baseline="0" dirty="0" smtClean="0"/>
              <a:t> Validation rule type is the important one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The External Action rule types can kick off a SharePoint workflow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F9D0-F295-6D4F-9D8C-94A205135E7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6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--UI actually generates</a:t>
            </a:r>
            <a:r>
              <a:rPr lang="en-GB" baseline="0" dirty="0" smtClean="0"/>
              <a:t> a stored procedure</a:t>
            </a:r>
          </a:p>
          <a:p>
            <a:r>
              <a:rPr lang="en-GB" baseline="0" dirty="0" smtClean="0"/>
              <a:t>--Kicked off by Service Broker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F9D0-F295-6D4F-9D8C-94A205135E7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6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5656" y="6021288"/>
            <a:ext cx="2133600" cy="365125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4/19/2011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2027"/>
            <a:ext cx="2458742" cy="841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fld id="{C119B06F-9175-E342-B4B3-D1D01B687710}" type="datetime5">
              <a:rPr lang="en-US" smtClean="0"/>
              <a:pPr/>
              <a:t>19-Apr-11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9560"/>
            <a:ext cx="1187624" cy="406451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fld id="{C119B06F-9175-E342-B4B3-D1D01B687710}" type="datetime5">
              <a:rPr lang="en-US" smtClean="0"/>
              <a:pPr/>
              <a:t>19-Apr-11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9560"/>
            <a:ext cx="1187624" cy="406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4/19/2011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fld id="{C119B06F-9175-E342-B4B3-D1D01B687710}" type="datetime5">
              <a:rPr lang="en-US" smtClean="0"/>
              <a:pPr/>
              <a:t>19-Apr-11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9560"/>
            <a:ext cx="1187624" cy="40645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4/19/2011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     </a:t>
            </a:r>
            <a:fld id="{C119B06F-9175-E342-B4B3-D1D01B687710}" type="datetime5">
              <a:rPr lang="en-US" smtClean="0"/>
              <a:pPr/>
              <a:t>19-Apr-11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80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cktpub.com/microsoft-sql-server-2008-r2-master-data-services/book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://mdmboo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adatis.co.uk/" TargetMode="External"/><Relationship Id="rId5" Type="http://schemas.openxmlformats.org/officeDocument/2006/relationships/hyperlink" Target="http://sqlblog.com/blogs/mds_team/" TargetMode="External"/><Relationship Id="rId4" Type="http://schemas.openxmlformats.org/officeDocument/2006/relationships/hyperlink" Target="http://technet.microsoft.com/en-us/library/ee633763.asp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03848" y="4149080"/>
            <a:ext cx="2664296" cy="1008112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Jeremy </a:t>
            </a:r>
            <a:r>
              <a:rPr lang="en-GB" sz="2800" dirty="0" smtClean="0">
                <a:solidFill>
                  <a:schemeClr val="tx1"/>
                </a:solidFill>
              </a:rPr>
              <a:t>Kashel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BI 200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088232"/>
          </a:xfrm>
        </p:spPr>
        <p:txBody>
          <a:bodyPr/>
          <a:lstStyle/>
          <a:p>
            <a:r>
              <a:rPr lang="en-GB" sz="3600" dirty="0" smtClean="0"/>
              <a:t>Business Rules and</a:t>
            </a:r>
            <a:br>
              <a:rPr lang="en-GB" sz="3600" dirty="0" smtClean="0"/>
            </a:br>
            <a:r>
              <a:rPr lang="en-GB" sz="3600" dirty="0" smtClean="0"/>
              <a:t>SharePoint Workflow with </a:t>
            </a:r>
            <a:br>
              <a:rPr lang="en-GB" sz="3600" dirty="0" smtClean="0"/>
            </a:br>
            <a:r>
              <a:rPr lang="en-GB" sz="3600" dirty="0" smtClean="0"/>
              <a:t>Master Data </a:t>
            </a:r>
            <a:r>
              <a:rPr lang="en-GB" sz="3600" dirty="0" smtClean="0"/>
              <a:t>Services (MDS</a:t>
            </a:r>
            <a:r>
              <a:rPr lang="en-GB" sz="3600" dirty="0" smtClean="0"/>
              <a:t>)</a:t>
            </a:r>
            <a:endParaRPr lang="en-GB" sz="3600" dirty="0"/>
          </a:p>
        </p:txBody>
      </p:sp>
      <p:pic>
        <p:nvPicPr>
          <p:cNvPr id="7" name="Picture 6" descr="cid:image001.jpg@01CB8D76.AF0F64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071" y="5537026"/>
            <a:ext cx="3019425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"/>
    </mc:Choice>
    <mc:Fallback xmlns="">
      <p:transition spd="slow" advTm="224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Conditions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661" y="1628800"/>
            <a:ext cx="35665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Simple Logical Statements</a:t>
            </a:r>
          </a:p>
          <a:p>
            <a:r>
              <a:rPr lang="en-GB" sz="2800" dirty="0" smtClean="0"/>
              <a:t>Operate on Attributes or Constants</a:t>
            </a:r>
          </a:p>
          <a:p>
            <a:pPr lvl="1"/>
            <a:r>
              <a:rPr lang="en-GB" sz="2400" dirty="0" smtClean="0"/>
              <a:t>E.g. Product Category = Bikes</a:t>
            </a:r>
          </a:p>
          <a:p>
            <a:pPr lvl="0"/>
            <a:r>
              <a:rPr lang="en-GB" sz="2800" dirty="0" smtClean="0">
                <a:solidFill>
                  <a:prstClr val="black"/>
                </a:solidFill>
              </a:rPr>
              <a:t>Multiple conditions can be joined together with AND, OR</a:t>
            </a:r>
          </a:p>
          <a:p>
            <a:endParaRPr lang="en-GB" dirty="0" smtClean="0"/>
          </a:p>
        </p:txBody>
      </p:sp>
      <p:pic>
        <p:nvPicPr>
          <p:cNvPr id="7" name="Picture 6" descr="cid:image001.jpg@01CB8D76.AF0F647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280"/>
            <a:ext cx="252028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0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Actions</a:t>
            </a:r>
            <a:endParaRPr lang="en-GB" sz="3600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Fire when a condition is true</a:t>
            </a:r>
          </a:p>
          <a:p>
            <a:r>
              <a:rPr lang="en-GB" sz="2800" dirty="0" smtClean="0"/>
              <a:t>Four Rule Types:</a:t>
            </a:r>
          </a:p>
          <a:p>
            <a:pPr lvl="1"/>
            <a:r>
              <a:rPr lang="en-GB" sz="2400" dirty="0" smtClean="0"/>
              <a:t>Default Value</a:t>
            </a:r>
          </a:p>
          <a:p>
            <a:pPr lvl="1"/>
            <a:r>
              <a:rPr lang="en-GB" sz="2400" dirty="0" smtClean="0"/>
              <a:t>Change Value</a:t>
            </a:r>
          </a:p>
          <a:p>
            <a:pPr lvl="1"/>
            <a:r>
              <a:rPr lang="en-GB" sz="2400" dirty="0" smtClean="0"/>
              <a:t>Validation</a:t>
            </a:r>
          </a:p>
          <a:p>
            <a:pPr lvl="1"/>
            <a:r>
              <a:rPr lang="en-GB" sz="2400" dirty="0" smtClean="0"/>
              <a:t>External Action</a:t>
            </a:r>
          </a:p>
          <a:p>
            <a:endParaRPr lang="en-GB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392488" cy="344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cid:image001.jpg@01CB8D76.AF0F647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280"/>
            <a:ext cx="252028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0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Business Rules Architecture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Start as expressions in the front end</a:t>
            </a:r>
          </a:p>
          <a:p>
            <a:r>
              <a:rPr lang="en-GB" sz="2800" dirty="0" smtClean="0"/>
              <a:t>A stored procedure is created per entity, per model</a:t>
            </a:r>
          </a:p>
          <a:p>
            <a:r>
              <a:rPr lang="en-GB" sz="2800" dirty="0" smtClean="0"/>
              <a:t>Service Broker is used to run the stored procedure</a:t>
            </a:r>
          </a:p>
          <a:p>
            <a:r>
              <a:rPr lang="en-GB" sz="2800" dirty="0" smtClean="0"/>
              <a:t>This happens when:</a:t>
            </a:r>
          </a:p>
          <a:p>
            <a:pPr lvl="1"/>
            <a:r>
              <a:rPr lang="en-GB" sz="2400" dirty="0" smtClean="0"/>
              <a:t>A member is edited</a:t>
            </a:r>
          </a:p>
          <a:p>
            <a:pPr lvl="1"/>
            <a:r>
              <a:rPr lang="en-GB" sz="2400" dirty="0" smtClean="0"/>
              <a:t>A member is created</a:t>
            </a:r>
          </a:p>
          <a:p>
            <a:pPr lvl="1"/>
            <a:r>
              <a:rPr lang="en-GB" sz="2400" dirty="0" smtClean="0"/>
              <a:t>The version is validated</a:t>
            </a:r>
          </a:p>
        </p:txBody>
      </p:sp>
      <p:pic>
        <p:nvPicPr>
          <p:cNvPr id="6" name="Picture 5" descr="cid:image001.jpg@01CB8D76.AF0F64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280"/>
            <a:ext cx="252028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7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Demo 1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Creating an MDS business rule</a:t>
            </a:r>
          </a:p>
          <a:p>
            <a:r>
              <a:rPr lang="en-GB" sz="2800" dirty="0" smtClean="0"/>
              <a:t>Validating a model to see the business rule work</a:t>
            </a:r>
          </a:p>
        </p:txBody>
      </p:sp>
      <p:pic>
        <p:nvPicPr>
          <p:cNvPr id="6" name="Picture 5" descr="cid:image001.jpg@01CB8D76.AF0F64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280"/>
            <a:ext cx="252028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1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SharePoint Workflow Introduction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Based on Windows Workflow Foundation (WWF)</a:t>
            </a:r>
          </a:p>
          <a:p>
            <a:r>
              <a:rPr lang="en-GB" sz="2800" dirty="0" smtClean="0"/>
              <a:t>Created in Visual Studio 2010 or SharePoint Designer</a:t>
            </a:r>
          </a:p>
          <a:p>
            <a:r>
              <a:rPr lang="en-GB" sz="2800" dirty="0" smtClean="0"/>
              <a:t>Can be used for long-running processes</a:t>
            </a:r>
            <a:endParaRPr lang="en-GB" sz="2800" dirty="0"/>
          </a:p>
          <a:p>
            <a:r>
              <a:rPr lang="en-GB" sz="2800" dirty="0" smtClean="0"/>
              <a:t>Sequential workflows</a:t>
            </a:r>
          </a:p>
          <a:p>
            <a:r>
              <a:rPr lang="en-GB" sz="2800" dirty="0" smtClean="0"/>
              <a:t>State machine workflows</a:t>
            </a:r>
          </a:p>
          <a:p>
            <a:r>
              <a:rPr lang="en-GB" sz="2800" dirty="0" smtClean="0"/>
              <a:t>Useful for:</a:t>
            </a:r>
          </a:p>
          <a:p>
            <a:pPr lvl="1"/>
            <a:r>
              <a:rPr lang="en-GB" sz="2400" dirty="0" smtClean="0"/>
              <a:t>Multi-tiered approval</a:t>
            </a:r>
          </a:p>
          <a:p>
            <a:pPr lvl="1"/>
            <a:r>
              <a:rPr lang="en-GB" sz="2400" dirty="0" smtClean="0"/>
              <a:t>Task delegation and collaboration</a:t>
            </a:r>
          </a:p>
          <a:p>
            <a:pPr lvl="1"/>
            <a:r>
              <a:rPr lang="en-GB" sz="2400" dirty="0" smtClean="0"/>
              <a:t>Customisation and complex workflow</a:t>
            </a:r>
          </a:p>
          <a:p>
            <a:pPr marL="457200" lvl="1" indent="0">
              <a:buNone/>
            </a:pPr>
            <a:endParaRPr lang="en-GB" sz="2400" dirty="0" smtClean="0"/>
          </a:p>
        </p:txBody>
      </p:sp>
      <p:pic>
        <p:nvPicPr>
          <p:cNvPr id="6" name="Picture 5" descr="cid:image001.jpg@01CB8D76.AF0F64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280"/>
            <a:ext cx="252028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9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Demo 2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Create a SharePoint Workflow</a:t>
            </a:r>
          </a:p>
          <a:p>
            <a:r>
              <a:rPr lang="en-GB" sz="2800" dirty="0" smtClean="0"/>
              <a:t>Binding the Workflow to MDS</a:t>
            </a:r>
          </a:p>
          <a:p>
            <a:r>
              <a:rPr lang="en-GB" sz="2800" dirty="0" smtClean="0"/>
              <a:t>Kicking off the SharePoint Workflow via MDS</a:t>
            </a:r>
          </a:p>
        </p:txBody>
      </p:sp>
      <p:pic>
        <p:nvPicPr>
          <p:cNvPr id="6" name="Picture 5" descr="cid:image001.jpg@01CB8D76.AF0F64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280"/>
            <a:ext cx="252028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5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Summary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Master Data – reference data or nouns of the business</a:t>
            </a:r>
          </a:p>
          <a:p>
            <a:r>
              <a:rPr lang="en-GB" sz="2800" dirty="0" smtClean="0"/>
              <a:t>Business Rules used to enforce data quality</a:t>
            </a:r>
          </a:p>
          <a:p>
            <a:r>
              <a:rPr lang="en-GB" sz="2800" dirty="0" smtClean="0"/>
              <a:t>IF…..THEN statements created in Master Data Manager</a:t>
            </a:r>
          </a:p>
          <a:p>
            <a:r>
              <a:rPr lang="en-GB" sz="2800" dirty="0" smtClean="0"/>
              <a:t>SharePoint integration – kick off a SharePoint workflow</a:t>
            </a:r>
          </a:p>
          <a:p>
            <a:r>
              <a:rPr lang="en-GB" sz="2800" dirty="0" smtClean="0"/>
              <a:t>Business Rules can run from the front end or when data is loaded from an external source</a:t>
            </a:r>
          </a:p>
          <a:p>
            <a:pPr marL="0" indent="0">
              <a:buNone/>
            </a:pPr>
            <a:endParaRPr lang="en-GB" sz="2800" dirty="0" smtClean="0"/>
          </a:p>
          <a:p>
            <a:endParaRPr lang="en-GB" sz="2800" dirty="0" smtClean="0"/>
          </a:p>
        </p:txBody>
      </p:sp>
      <p:pic>
        <p:nvPicPr>
          <p:cNvPr id="5" name="Picture 4" descr="cid:image001.jpg@01CB8D76.AF0F64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280"/>
            <a:ext cx="252028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0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Resources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dirty="0" smtClean="0"/>
              <a:t>David </a:t>
            </a:r>
            <a:r>
              <a:rPr lang="en-GB" sz="2800" dirty="0" err="1" smtClean="0"/>
              <a:t>Loshin</a:t>
            </a:r>
            <a:r>
              <a:rPr lang="en-GB" sz="2800" dirty="0" smtClean="0"/>
              <a:t> – Master </a:t>
            </a:r>
            <a:r>
              <a:rPr lang="en-GB" sz="2800" dirty="0"/>
              <a:t>Data Management - </a:t>
            </a:r>
            <a:r>
              <a:rPr lang="en-GB" sz="2800" dirty="0">
                <a:hlinkClick r:id="rId2"/>
              </a:rPr>
              <a:t>http://mdmbook.com</a:t>
            </a:r>
            <a:r>
              <a:rPr lang="en-GB" sz="2800" dirty="0" smtClean="0">
                <a:hlinkClick r:id="rId2"/>
              </a:rPr>
              <a:t>/</a:t>
            </a:r>
            <a:endParaRPr lang="en-GB" sz="2800" dirty="0" smtClean="0"/>
          </a:p>
          <a:p>
            <a:r>
              <a:rPr lang="en-GB" sz="2800" dirty="0"/>
              <a:t>Adatis - Master Data Services - </a:t>
            </a:r>
            <a:r>
              <a:rPr lang="en-GB" sz="2800" dirty="0">
                <a:hlinkClick r:id="rId3"/>
              </a:rPr>
              <a:t>http://</a:t>
            </a:r>
            <a:r>
              <a:rPr lang="en-GB" sz="2800" dirty="0" smtClean="0">
                <a:hlinkClick r:id="rId3"/>
              </a:rPr>
              <a:t>www.packtpub.com/microsoft-sql-server-2008-r2-master-data-services/book</a:t>
            </a:r>
            <a:endParaRPr lang="en-GB" sz="2800" dirty="0" smtClean="0"/>
          </a:p>
          <a:p>
            <a:r>
              <a:rPr lang="en-GB" sz="2800" dirty="0" smtClean="0"/>
              <a:t>Master Data Services TechNet </a:t>
            </a:r>
            <a:r>
              <a:rPr lang="en-GB" sz="2800" dirty="0"/>
              <a:t>- </a:t>
            </a:r>
            <a:r>
              <a:rPr lang="en-GB" sz="2800" dirty="0">
                <a:hlinkClick r:id="rId4"/>
              </a:rPr>
              <a:t>http://</a:t>
            </a:r>
            <a:r>
              <a:rPr lang="en-GB" sz="2800" dirty="0" smtClean="0">
                <a:hlinkClick r:id="rId4"/>
              </a:rPr>
              <a:t>technet.microsoft.com/en-us/library/ee633763.aspx</a:t>
            </a:r>
            <a:endParaRPr lang="en-GB" sz="2800" dirty="0" smtClean="0"/>
          </a:p>
          <a:p>
            <a:r>
              <a:rPr lang="en-GB" sz="2800" dirty="0" smtClean="0"/>
              <a:t>MDS Team Blog </a:t>
            </a:r>
            <a:r>
              <a:rPr lang="en-GB" sz="2800" dirty="0"/>
              <a:t>- </a:t>
            </a:r>
            <a:r>
              <a:rPr lang="en-GB" sz="2800" dirty="0">
                <a:hlinkClick r:id="rId5"/>
              </a:rPr>
              <a:t>http://sqlblog.com/blogs/mds_team</a:t>
            </a:r>
            <a:r>
              <a:rPr lang="en-GB" sz="2800" dirty="0" smtClean="0">
                <a:hlinkClick r:id="rId5"/>
              </a:rPr>
              <a:t>/</a:t>
            </a:r>
            <a:endParaRPr lang="en-GB" sz="2800" dirty="0"/>
          </a:p>
          <a:p>
            <a:r>
              <a:rPr lang="en-GB" sz="2800" dirty="0" smtClean="0"/>
              <a:t>Adatis Blogs - </a:t>
            </a:r>
            <a:r>
              <a:rPr lang="en-GB" sz="2800" dirty="0" smtClean="0">
                <a:hlinkClick r:id="rId6"/>
              </a:rPr>
              <a:t>http://blogs.adatis.co.uk</a:t>
            </a:r>
            <a:endParaRPr lang="en-GB" sz="2800" dirty="0" smtClean="0"/>
          </a:p>
          <a:p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endParaRPr lang="en-GB" sz="2800" dirty="0" smtClean="0"/>
          </a:p>
        </p:txBody>
      </p:sp>
      <p:pic>
        <p:nvPicPr>
          <p:cNvPr id="5" name="Picture 4" descr="cid:image001.jpg@01CB8D76.AF0F647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280"/>
            <a:ext cx="252028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82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Questions</a:t>
            </a:r>
            <a:br>
              <a:rPr lang="en-GB" sz="3600" dirty="0" smtClean="0"/>
            </a:br>
            <a:r>
              <a:rPr lang="en-GB" sz="3600" dirty="0" smtClean="0"/>
              <a:t>?</a:t>
            </a:r>
            <a:endParaRPr lang="en-GB" sz="3600" dirty="0"/>
          </a:p>
        </p:txBody>
      </p:sp>
      <p:pic>
        <p:nvPicPr>
          <p:cNvPr id="4" name="Picture 3" descr="cid:image001.jpg@01CB8D76.AF0F64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280"/>
            <a:ext cx="252028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60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Agenda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08512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Master Data &amp; Master Data Management</a:t>
            </a:r>
          </a:p>
          <a:p>
            <a:r>
              <a:rPr lang="en-GB" sz="2800" dirty="0" smtClean="0"/>
              <a:t>The </a:t>
            </a:r>
            <a:r>
              <a:rPr lang="en-GB" sz="2800" dirty="0"/>
              <a:t>Need for Business </a:t>
            </a:r>
            <a:r>
              <a:rPr lang="en-GB" sz="2800" dirty="0" smtClean="0"/>
              <a:t>Rules</a:t>
            </a:r>
          </a:p>
          <a:p>
            <a:r>
              <a:rPr lang="en-GB" sz="2800" dirty="0"/>
              <a:t>Master Data Services </a:t>
            </a:r>
            <a:r>
              <a:rPr lang="en-GB" sz="2800" dirty="0" smtClean="0"/>
              <a:t>Introduction</a:t>
            </a:r>
          </a:p>
          <a:p>
            <a:r>
              <a:rPr lang="en-GB" sz="2800" dirty="0" smtClean="0"/>
              <a:t>Business Rules in MDS</a:t>
            </a:r>
          </a:p>
          <a:p>
            <a:r>
              <a:rPr lang="en-GB" sz="2800" dirty="0" smtClean="0"/>
              <a:t>Business Rules Architecture &amp; Model Validation</a:t>
            </a:r>
          </a:p>
          <a:p>
            <a:r>
              <a:rPr lang="en-GB" sz="2800" dirty="0" smtClean="0"/>
              <a:t>Basic Business Rules Demo</a:t>
            </a:r>
          </a:p>
          <a:p>
            <a:r>
              <a:rPr lang="en-GB" sz="2800" dirty="0" smtClean="0"/>
              <a:t>SharePoint Workflow and MDS Demo</a:t>
            </a:r>
          </a:p>
          <a:p>
            <a:r>
              <a:rPr lang="en-GB" sz="2800" dirty="0" smtClean="0"/>
              <a:t>Summary</a:t>
            </a:r>
          </a:p>
          <a:p>
            <a:r>
              <a:rPr lang="en-GB" sz="2800" dirty="0" smtClean="0"/>
              <a:t>Questions</a:t>
            </a:r>
            <a:endParaRPr lang="en-GB" sz="2800" dirty="0"/>
          </a:p>
        </p:txBody>
      </p:sp>
      <p:pic>
        <p:nvPicPr>
          <p:cNvPr id="5" name="Picture 4" descr="cid:image001.jpg@01CB8D76.AF0F64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280"/>
            <a:ext cx="252028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5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16"/>
    </mc:Choice>
    <mc:Fallback xmlns="">
      <p:transition spd="slow" advTm="12491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What is Master Data?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The reference data or nouns of the business, e.g. Product, Customer, Supplier</a:t>
            </a:r>
          </a:p>
          <a:p>
            <a:r>
              <a:rPr lang="en-GB" sz="2800" dirty="0" smtClean="0"/>
              <a:t>Non-Transactional Data of the business</a:t>
            </a:r>
          </a:p>
          <a:p>
            <a:r>
              <a:rPr lang="en-GB" sz="2800" dirty="0" smtClean="0"/>
              <a:t>Resides in:</a:t>
            </a:r>
          </a:p>
          <a:p>
            <a:pPr lvl="1"/>
            <a:r>
              <a:rPr lang="en-GB" sz="2400" dirty="0" smtClean="0"/>
              <a:t>ERP Systems</a:t>
            </a:r>
          </a:p>
          <a:p>
            <a:pPr lvl="1"/>
            <a:r>
              <a:rPr lang="en-GB" sz="2400" dirty="0" smtClean="0"/>
              <a:t>Fulfilment Systems</a:t>
            </a:r>
          </a:p>
          <a:p>
            <a:pPr lvl="1"/>
            <a:r>
              <a:rPr lang="en-GB" sz="2400" dirty="0" smtClean="0"/>
              <a:t>Other LOB Systems / Databases</a:t>
            </a:r>
          </a:p>
          <a:p>
            <a:pPr lvl="1"/>
            <a:r>
              <a:rPr lang="en-GB" sz="2400" dirty="0" smtClean="0"/>
              <a:t>SharePoint Lists</a:t>
            </a:r>
          </a:p>
          <a:p>
            <a:pPr lvl="1"/>
            <a:r>
              <a:rPr lang="en-GB" sz="2400" dirty="0" smtClean="0"/>
              <a:t>Spread sheets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55976" y="3356992"/>
            <a:ext cx="1143000" cy="872380"/>
            <a:chOff x="836903" y="5837607"/>
            <a:chExt cx="1143000" cy="872380"/>
          </a:xfrm>
        </p:grpSpPr>
        <p:sp>
          <p:nvSpPr>
            <p:cNvPr id="7" name="Can 6"/>
            <p:cNvSpPr/>
            <p:nvPr/>
          </p:nvSpPr>
          <p:spPr bwMode="invGray">
            <a:xfrm>
              <a:off x="836903" y="5837607"/>
              <a:ext cx="1143000" cy="872380"/>
            </a:xfrm>
            <a:prstGeom prst="can">
              <a:avLst>
                <a:gd name="adj" fmla="val 39436"/>
              </a:avLst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70000">
                  <a:schemeClr val="tx2">
                    <a:lumMod val="60000"/>
                    <a:lumOff val="40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  <a:effectLst>
              <a:outerShdw blurRad="190500" dir="5400000" rotWithShape="0">
                <a:schemeClr val="tx2">
                  <a:lumMod val="75000"/>
                </a:scheme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u="sng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8" name="Picture 5" descr="C:\Program Files\Microsoft Resource DVD Artwork\DVD_ART\BoxShots_Logos\Microsoft Dynamics\Dynamics-Brand signature\MS Dynamics logo reverse v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invGray">
            <a:xfrm>
              <a:off x="898658" y="6197600"/>
              <a:ext cx="1019489" cy="36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17" y="3150244"/>
            <a:ext cx="15541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119993" y="3353519"/>
            <a:ext cx="1143000" cy="872380"/>
            <a:chOff x="3337093" y="5817766"/>
            <a:chExt cx="1143000" cy="872380"/>
          </a:xfrm>
        </p:grpSpPr>
        <p:sp>
          <p:nvSpPr>
            <p:cNvPr id="9" name="Can 8"/>
            <p:cNvSpPr/>
            <p:nvPr/>
          </p:nvSpPr>
          <p:spPr bwMode="invGray">
            <a:xfrm>
              <a:off x="3337093" y="5817766"/>
              <a:ext cx="1143000" cy="872380"/>
            </a:xfrm>
            <a:prstGeom prst="can">
              <a:avLst>
                <a:gd name="adj" fmla="val 39436"/>
              </a:avLst>
            </a:prstGeom>
            <a:gradFill>
              <a:gsLst>
                <a:gs pos="0">
                  <a:schemeClr val="tx2"/>
                </a:gs>
                <a:gs pos="50000">
                  <a:schemeClr val="tx2"/>
                </a:gs>
                <a:gs pos="7000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  <a:effectLst>
              <a:outerShdw blurRad="190500" dir="5400000" rotWithShape="0">
                <a:schemeClr val="tx2">
                  <a:lumMod val="75000"/>
                </a:scheme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u="sng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" name="Picture 3" descr="\\showsrus\images\LOGOS\GEN_LOGO\S\SAP logo med.png"/>
            <p:cNvPicPr>
              <a:picLocks noChangeAspect="1" noChangeArrowheads="1"/>
            </p:cNvPicPr>
            <p:nvPr/>
          </p:nvPicPr>
          <p:blipFill>
            <a:blip r:embed="rId4" cstate="email">
              <a:lum bright="10000"/>
            </a:blip>
            <a:srcRect/>
            <a:stretch>
              <a:fillRect/>
            </a:stretch>
          </p:blipFill>
          <p:spPr bwMode="invGray">
            <a:xfrm>
              <a:off x="3632432" y="6292552"/>
              <a:ext cx="68825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90002"/>
            <a:ext cx="940668" cy="92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427535"/>
            <a:ext cx="1800199" cy="116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cid:image001.jpg@01CB8D76.AF0F647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280"/>
            <a:ext cx="252028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5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What Problems Can Occur With Master Data?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dirty="0" smtClean="0"/>
              <a:t>No enterprise business has a single </a:t>
            </a:r>
            <a:r>
              <a:rPr lang="en-GB" sz="2800" dirty="0"/>
              <a:t>s</a:t>
            </a:r>
            <a:r>
              <a:rPr lang="en-GB" sz="2800" dirty="0" smtClean="0"/>
              <a:t>ystem</a:t>
            </a:r>
          </a:p>
          <a:p>
            <a:r>
              <a:rPr lang="en-GB" sz="2800" dirty="0" smtClean="0"/>
              <a:t>The same master </a:t>
            </a:r>
            <a:r>
              <a:rPr lang="en-GB" sz="2800" dirty="0"/>
              <a:t>d</a:t>
            </a:r>
            <a:r>
              <a:rPr lang="en-GB" sz="2800" dirty="0" smtClean="0"/>
              <a:t>ata entities must exist across different systems, e.g. Customer </a:t>
            </a:r>
          </a:p>
          <a:p>
            <a:r>
              <a:rPr lang="en-GB" sz="2800" dirty="0" smtClean="0"/>
              <a:t>This can cause problems:</a:t>
            </a:r>
          </a:p>
          <a:p>
            <a:pPr lvl="1"/>
            <a:r>
              <a:rPr lang="en-GB" sz="2400" dirty="0" smtClean="0"/>
              <a:t>Systems may hold the same data in different ways, e.g. first name/surname Vs. full name</a:t>
            </a:r>
          </a:p>
          <a:p>
            <a:pPr lvl="1"/>
            <a:r>
              <a:rPr lang="en-GB" sz="2400" dirty="0"/>
              <a:t>Different customers in different system, e.g. </a:t>
            </a:r>
            <a:r>
              <a:rPr lang="en-GB" sz="2400" dirty="0" smtClean="0"/>
              <a:t>banks or CRM/sales</a:t>
            </a:r>
          </a:p>
          <a:p>
            <a:pPr lvl="1"/>
            <a:r>
              <a:rPr lang="en-GB" sz="2400" dirty="0" smtClean="0"/>
              <a:t>No single version of the truth</a:t>
            </a:r>
          </a:p>
          <a:p>
            <a:r>
              <a:rPr lang="en-GB" sz="2800" dirty="0" smtClean="0"/>
              <a:t>Reporting Requirements</a:t>
            </a:r>
          </a:p>
          <a:p>
            <a:pPr lvl="1"/>
            <a:r>
              <a:rPr lang="en-GB" sz="2400" dirty="0" smtClean="0"/>
              <a:t>Assign a product to a hierarchy</a:t>
            </a:r>
            <a:endParaRPr lang="en-GB" sz="2400" dirty="0"/>
          </a:p>
        </p:txBody>
      </p:sp>
      <p:pic>
        <p:nvPicPr>
          <p:cNvPr id="7" name="Picture 6" descr="cid:image001.jpg@01CB8D76.AF0F64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280"/>
            <a:ext cx="252028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0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Master Data Management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 smtClean="0"/>
          </a:p>
          <a:p>
            <a:r>
              <a:rPr lang="en-US" sz="2800" dirty="0" smtClean="0"/>
              <a:t>Master </a:t>
            </a:r>
            <a:r>
              <a:rPr lang="en-US" sz="2800" dirty="0"/>
              <a:t>Data </a:t>
            </a:r>
            <a:r>
              <a:rPr lang="en-US" sz="2800" dirty="0" smtClean="0"/>
              <a:t>Management (MDM) </a:t>
            </a:r>
            <a:r>
              <a:rPr lang="en-US" sz="2800" dirty="0"/>
              <a:t>is a set of tools and processes that aim to deliver a single clean and consistent view of each master data entity that exists within the organization</a:t>
            </a:r>
            <a:r>
              <a:rPr lang="en-US" sz="2800" dirty="0" smtClean="0"/>
              <a:t>.</a:t>
            </a:r>
          </a:p>
          <a:p>
            <a:r>
              <a:rPr lang="en-GB" sz="2800" dirty="0" smtClean="0"/>
              <a:t>Centralise</a:t>
            </a:r>
            <a:r>
              <a:rPr lang="en-US" sz="2800" dirty="0" smtClean="0"/>
              <a:t> data</a:t>
            </a:r>
          </a:p>
          <a:p>
            <a:pPr lvl="1"/>
            <a:r>
              <a:rPr lang="en-US" sz="2400" dirty="0" smtClean="0"/>
              <a:t>ETL from source systems</a:t>
            </a:r>
          </a:p>
          <a:p>
            <a:pPr lvl="1"/>
            <a:r>
              <a:rPr lang="en-US" sz="2400" dirty="0" smtClean="0"/>
              <a:t>Using MDM tool as a source</a:t>
            </a:r>
          </a:p>
          <a:p>
            <a:r>
              <a:rPr lang="en-US" sz="2800" dirty="0" smtClean="0"/>
              <a:t>Clean and confirm data</a:t>
            </a:r>
          </a:p>
          <a:p>
            <a:r>
              <a:rPr lang="en-US" sz="2800" dirty="0" smtClean="0"/>
              <a:t>Policies and procedures</a:t>
            </a:r>
          </a:p>
          <a:p>
            <a:endParaRPr lang="en-US" sz="2800" dirty="0" smtClean="0"/>
          </a:p>
          <a:p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43475"/>
            <a:ext cx="1656184" cy="204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id:image001.jpg@01CB8D76.AF0F647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280"/>
            <a:ext cx="252028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2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Master Data Services Overview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 smtClean="0"/>
              <a:t>Microsoft's Master Data Management product</a:t>
            </a:r>
          </a:p>
          <a:p>
            <a:r>
              <a:rPr lang="en-GB" sz="2800" dirty="0" smtClean="0"/>
              <a:t>Introduced in 2008 R2 (Enterprise &amp; Data Centre editions)</a:t>
            </a:r>
          </a:p>
          <a:p>
            <a:r>
              <a:rPr lang="en-GB" sz="2800" dirty="0" smtClean="0"/>
              <a:t>SQL Server database</a:t>
            </a:r>
          </a:p>
          <a:p>
            <a:r>
              <a:rPr lang="en-GB" sz="2800" dirty="0" smtClean="0"/>
              <a:t>Web front end – Master Data Manager</a:t>
            </a:r>
          </a:p>
          <a:p>
            <a:r>
              <a:rPr lang="en-GB" sz="2800" dirty="0" smtClean="0"/>
              <a:t>Modelling capability</a:t>
            </a:r>
          </a:p>
          <a:p>
            <a:r>
              <a:rPr lang="en-GB" sz="2800" dirty="0" smtClean="0"/>
              <a:t>Data entry for master data entities</a:t>
            </a:r>
          </a:p>
          <a:p>
            <a:r>
              <a:rPr lang="en-GB" sz="2800" dirty="0" smtClean="0"/>
              <a:t>Business rules &amp; workflow</a:t>
            </a:r>
          </a:p>
          <a:p>
            <a:r>
              <a:rPr lang="en-GB" sz="2800" dirty="0" smtClean="0"/>
              <a:t>SharePoint integration</a:t>
            </a:r>
          </a:p>
          <a:p>
            <a:r>
              <a:rPr lang="en-GB" sz="2800" dirty="0" smtClean="0"/>
              <a:t>Versioning</a:t>
            </a:r>
          </a:p>
          <a:p>
            <a:r>
              <a:rPr lang="en-GB" sz="2800" dirty="0" smtClean="0"/>
              <a:t>Security</a:t>
            </a:r>
          </a:p>
          <a:p>
            <a:endParaRPr lang="en-GB" sz="2800" dirty="0" smtClean="0"/>
          </a:p>
        </p:txBody>
      </p:sp>
      <p:pic>
        <p:nvPicPr>
          <p:cNvPr id="5" name="Picture 4" descr="cid:image001.jpg@01CB8D76.AF0F64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280"/>
            <a:ext cx="252028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8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69"/>
    </mc:Choice>
    <mc:Fallback xmlns="">
      <p:transition spd="slow" advTm="9976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MDS – Typical Architecture</a:t>
            </a:r>
            <a:endParaRPr lang="en-GB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04888"/>
            <a:ext cx="916305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cid:image001.jpg@01CB8D76.AF0F64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280"/>
            <a:ext cx="252028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38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69"/>
    </mc:Choice>
    <mc:Fallback xmlns="">
      <p:transition spd="slow" advTm="9976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Need for Business Rules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Data </a:t>
            </a:r>
            <a:r>
              <a:rPr lang="en-GB" sz="2800" dirty="0"/>
              <a:t>q</a:t>
            </a:r>
            <a:r>
              <a:rPr lang="en-GB" sz="2800" dirty="0" smtClean="0"/>
              <a:t>uality</a:t>
            </a:r>
          </a:p>
          <a:p>
            <a:pPr lvl="1"/>
            <a:r>
              <a:rPr lang="en-GB" sz="2400" dirty="0"/>
              <a:t>Validation in a front </a:t>
            </a:r>
            <a:r>
              <a:rPr lang="en-GB" sz="2400" dirty="0" smtClean="0"/>
              <a:t>end, e.g. preventing blank fields</a:t>
            </a:r>
          </a:p>
          <a:p>
            <a:pPr lvl="1"/>
            <a:r>
              <a:rPr lang="en-GB" sz="2400" dirty="0" smtClean="0"/>
              <a:t>Cleaning and conforming, e.g. default values</a:t>
            </a:r>
          </a:p>
          <a:p>
            <a:r>
              <a:rPr lang="en-GB" sz="2800" dirty="0" smtClean="0"/>
              <a:t>Generating </a:t>
            </a:r>
            <a:r>
              <a:rPr lang="en-GB" sz="2800" dirty="0"/>
              <a:t>d</a:t>
            </a:r>
            <a:r>
              <a:rPr lang="en-GB" sz="2800" dirty="0" smtClean="0"/>
              <a:t>ata</a:t>
            </a:r>
          </a:p>
          <a:p>
            <a:pPr lvl="1"/>
            <a:r>
              <a:rPr lang="en-GB" sz="2400" dirty="0" smtClean="0"/>
              <a:t>E.g. Auto classifying customers</a:t>
            </a:r>
          </a:p>
          <a:p>
            <a:pPr lvl="0"/>
            <a:r>
              <a:rPr lang="en-GB" sz="2800" dirty="0" smtClean="0">
                <a:solidFill>
                  <a:prstClr val="black"/>
                </a:solidFill>
              </a:rPr>
              <a:t>Workflow and notifications</a:t>
            </a:r>
          </a:p>
          <a:p>
            <a:pPr lvl="1"/>
            <a:r>
              <a:rPr lang="en-GB" sz="2400" dirty="0" smtClean="0">
                <a:solidFill>
                  <a:prstClr val="black"/>
                </a:solidFill>
              </a:rPr>
              <a:t>Flag up to a specific person based on a condition</a:t>
            </a:r>
            <a:endParaRPr lang="en-GB" sz="2400" dirty="0">
              <a:solidFill>
                <a:prstClr val="black"/>
              </a:solidFill>
            </a:endParaRPr>
          </a:p>
          <a:p>
            <a:endParaRPr lang="en-GB" dirty="0" smtClean="0"/>
          </a:p>
        </p:txBody>
      </p:sp>
      <p:pic>
        <p:nvPicPr>
          <p:cNvPr id="7" name="Picture 6" descr="cid:image001.jpg@01CB8D76.AF0F64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280"/>
            <a:ext cx="252028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Business Rules in MDS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Created in Master Data </a:t>
            </a:r>
            <a:r>
              <a:rPr lang="en-GB" sz="2800" dirty="0" smtClean="0"/>
              <a:t>Manager</a:t>
            </a:r>
          </a:p>
          <a:p>
            <a:r>
              <a:rPr lang="en-GB" sz="2800" dirty="0" smtClean="0"/>
              <a:t>Expressions IF….THEN</a:t>
            </a:r>
          </a:p>
          <a:p>
            <a:r>
              <a:rPr lang="en-GB" sz="2800" dirty="0" smtClean="0"/>
              <a:t>Conditions</a:t>
            </a:r>
            <a:r>
              <a:rPr lang="en-GB" sz="2800" dirty="0"/>
              <a:t> </a:t>
            </a:r>
            <a:r>
              <a:rPr lang="en-GB" sz="2800" dirty="0" smtClean="0"/>
              <a:t>and Actions – can change values</a:t>
            </a:r>
          </a:p>
          <a:p>
            <a:r>
              <a:rPr lang="en-GB" sz="2800" dirty="0" smtClean="0"/>
              <a:t>Notifications and Workflow</a:t>
            </a:r>
          </a:p>
          <a:p>
            <a:r>
              <a:rPr lang="en-GB" sz="2800" dirty="0" smtClean="0"/>
              <a:t>Priority</a:t>
            </a:r>
          </a:p>
          <a:p>
            <a:r>
              <a:rPr lang="en-GB" sz="2800" dirty="0" smtClean="0"/>
              <a:t>Fired when:</a:t>
            </a:r>
          </a:p>
          <a:p>
            <a:pPr lvl="1"/>
            <a:r>
              <a:rPr lang="en-GB" sz="2400" dirty="0" smtClean="0"/>
              <a:t>Users make certain changes in the front end</a:t>
            </a:r>
          </a:p>
          <a:p>
            <a:pPr lvl="1"/>
            <a:r>
              <a:rPr lang="en-GB" sz="2400" dirty="0" smtClean="0"/>
              <a:t>Data is loaded into MDS from an external data source</a:t>
            </a:r>
          </a:p>
        </p:txBody>
      </p:sp>
      <p:pic>
        <p:nvPicPr>
          <p:cNvPr id="7" name="Picture 6" descr="cid:image001.jpg@01CB8D76.AF0F64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280"/>
            <a:ext cx="252028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5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11775</TotalTime>
  <Words>962</Words>
  <Application>Microsoft Office PowerPoint</Application>
  <PresentationFormat>On-screen Show (4:3)</PresentationFormat>
  <Paragraphs>153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Business Rules and SharePoint Workflow with  Master Data Services (MDS)</vt:lpstr>
      <vt:lpstr>Agenda</vt:lpstr>
      <vt:lpstr>What is Master Data?</vt:lpstr>
      <vt:lpstr>What Problems Can Occur With Master Data?</vt:lpstr>
      <vt:lpstr>Master Data Management</vt:lpstr>
      <vt:lpstr>Master Data Services Overview</vt:lpstr>
      <vt:lpstr>MDS – Typical Architecture</vt:lpstr>
      <vt:lpstr>The Need for Business Rules</vt:lpstr>
      <vt:lpstr>Business Rules in MDS</vt:lpstr>
      <vt:lpstr>Conditions</vt:lpstr>
      <vt:lpstr>Actions</vt:lpstr>
      <vt:lpstr>Business Rules Architecture</vt:lpstr>
      <vt:lpstr>Demo 1</vt:lpstr>
      <vt:lpstr>SharePoint Workflow Introduction</vt:lpstr>
      <vt:lpstr>Demo 2</vt:lpstr>
      <vt:lpstr>Summary</vt:lpstr>
      <vt:lpstr>Resources</vt:lpstr>
      <vt:lpstr>Questions ?</vt:lpstr>
    </vt:vector>
  </TitlesOfParts>
  <Company>Teradata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Teradata USPs</dc:title>
  <dc:creator>Hermann Woestefeld</dc:creator>
  <cp:lastModifiedBy>Jeremy Kashel</cp:lastModifiedBy>
  <cp:revision>329</cp:revision>
  <cp:lastPrinted>2002-12-04T17:58:30Z</cp:lastPrinted>
  <dcterms:created xsi:type="dcterms:W3CDTF">2010-03-05T00:04:38Z</dcterms:created>
  <dcterms:modified xsi:type="dcterms:W3CDTF">2011-04-19T08:44:29Z</dcterms:modified>
</cp:coreProperties>
</file>