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2" r:id="rId3"/>
    <p:sldId id="257" r:id="rId4"/>
    <p:sldId id="259" r:id="rId5"/>
    <p:sldId id="260" r:id="rId6"/>
    <p:sldId id="291" r:id="rId7"/>
    <p:sldId id="266" r:id="rId8"/>
    <p:sldId id="267" r:id="rId9"/>
    <p:sldId id="258" r:id="rId10"/>
    <p:sldId id="262" r:id="rId11"/>
    <p:sldId id="274" r:id="rId12"/>
    <p:sldId id="263" r:id="rId13"/>
    <p:sldId id="271" r:id="rId14"/>
    <p:sldId id="284" r:id="rId15"/>
    <p:sldId id="285" r:id="rId16"/>
    <p:sldId id="277" r:id="rId17"/>
    <p:sldId id="272" r:id="rId18"/>
    <p:sldId id="278" r:id="rId19"/>
    <p:sldId id="270" r:id="rId20"/>
    <p:sldId id="288" r:id="rId21"/>
    <p:sldId id="264" r:id="rId22"/>
    <p:sldId id="276" r:id="rId23"/>
    <p:sldId id="275" r:id="rId24"/>
    <p:sldId id="273" r:id="rId25"/>
    <p:sldId id="289" r:id="rId26"/>
    <p:sldId id="269" r:id="rId27"/>
    <p:sldId id="292" r:id="rId28"/>
    <p:sldId id="268" r:id="rId29"/>
    <p:sldId id="279" r:id="rId30"/>
    <p:sldId id="280" r:id="rId31"/>
    <p:sldId id="281" r:id="rId32"/>
    <p:sldId id="286" r:id="rId33"/>
    <p:sldId id="287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6554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[Book1]Sheet4!PivotTable1</c:name>
    <c:fmtId val="7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Sheet4!$B$3:$B$4</c:f>
              <c:strCache>
                <c:ptCount val="1"/>
                <c:pt idx="0">
                  <c:v>Custom</c:v>
                </c:pt>
              </c:strCache>
            </c:strRef>
          </c:tx>
          <c:invertIfNegative val="0"/>
          <c:cat>
            <c:strRef>
              <c:f>Sheet4!$A$5:$A$12</c:f>
              <c:strCache>
                <c:ptCount val="7"/>
                <c:pt idx="0">
                  <c:v>100000</c:v>
                </c:pt>
                <c:pt idx="1">
                  <c:v>500000</c:v>
                </c:pt>
                <c:pt idx="2">
                  <c:v>1000000</c:v>
                </c:pt>
                <c:pt idx="3">
                  <c:v>5000000</c:v>
                </c:pt>
                <c:pt idx="4">
                  <c:v>10000000</c:v>
                </c:pt>
                <c:pt idx="5">
                  <c:v>20000000</c:v>
                </c:pt>
                <c:pt idx="6">
                  <c:v>31999680</c:v>
                </c:pt>
              </c:strCache>
            </c:strRef>
          </c:cat>
          <c:val>
            <c:numRef>
              <c:f>Sheet4!$B$5:$B$12</c:f>
              <c:numCache>
                <c:formatCode>General</c:formatCode>
                <c:ptCount val="7"/>
                <c:pt idx="0">
                  <c:v>27.619047619047599</c:v>
                </c:pt>
                <c:pt idx="1">
                  <c:v>30.313236780060599</c:v>
                </c:pt>
                <c:pt idx="2">
                  <c:v>29.683048433048398</c:v>
                </c:pt>
                <c:pt idx="3">
                  <c:v>29.049887374912299</c:v>
                </c:pt>
                <c:pt idx="4">
                  <c:v>29.737582856623899</c:v>
                </c:pt>
                <c:pt idx="5">
                  <c:v>29.9725382502942</c:v>
                </c:pt>
                <c:pt idx="6">
                  <c:v>29.4419731034127</c:v>
                </c:pt>
              </c:numCache>
            </c:numRef>
          </c:val>
        </c:ser>
        <c:ser>
          <c:idx val="1"/>
          <c:order val="1"/>
          <c:tx>
            <c:strRef>
              <c:f>Sheet4!$C$3:$C$4</c:f>
              <c:strCache>
                <c:ptCount val="1"/>
                <c:pt idx="0">
                  <c:v>Script</c:v>
                </c:pt>
              </c:strCache>
            </c:strRef>
          </c:tx>
          <c:invertIfNegative val="0"/>
          <c:cat>
            <c:strRef>
              <c:f>Sheet4!$A$5:$A$12</c:f>
              <c:strCache>
                <c:ptCount val="7"/>
                <c:pt idx="0">
                  <c:v>100000</c:v>
                </c:pt>
                <c:pt idx="1">
                  <c:v>500000</c:v>
                </c:pt>
                <c:pt idx="2">
                  <c:v>1000000</c:v>
                </c:pt>
                <c:pt idx="3">
                  <c:v>5000000</c:v>
                </c:pt>
                <c:pt idx="4">
                  <c:v>10000000</c:v>
                </c:pt>
                <c:pt idx="5">
                  <c:v>20000000</c:v>
                </c:pt>
                <c:pt idx="6">
                  <c:v>31999680</c:v>
                </c:pt>
              </c:strCache>
            </c:strRef>
          </c:cat>
          <c:val>
            <c:numRef>
              <c:f>Sheet4!$C$5:$C$12</c:f>
              <c:numCache>
                <c:formatCode>General</c:formatCode>
                <c:ptCount val="7"/>
                <c:pt idx="0">
                  <c:v>72.380952380952294</c:v>
                </c:pt>
                <c:pt idx="1">
                  <c:v>69.686763219939294</c:v>
                </c:pt>
                <c:pt idx="2">
                  <c:v>70.316951566951502</c:v>
                </c:pt>
                <c:pt idx="3">
                  <c:v>70.950112625087598</c:v>
                </c:pt>
                <c:pt idx="4">
                  <c:v>70.262417143375998</c:v>
                </c:pt>
                <c:pt idx="5">
                  <c:v>70.027461749705694</c:v>
                </c:pt>
                <c:pt idx="6">
                  <c:v>70.558026896587194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4161152"/>
        <c:axId val="75813632"/>
      </c:barChart>
      <c:catAx>
        <c:axId val="74161152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crossAx val="75813632"/>
        <c:crosses val="autoZero"/>
        <c:auto val="1"/>
        <c:lblAlgn val="ctr"/>
        <c:lblOffset val="100"/>
        <c:noMultiLvlLbl val="0"/>
      </c:catAx>
      <c:valAx>
        <c:axId val="758136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74161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56166-4E68-4A56-97D3-D2CC155FA745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94B67-E7BC-41D7-9A4A-3444AD1A83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93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E5AE5-15DB-42C2-8546-D0317016CDF8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7FA2C-BA5A-45E8-8F62-CA43A66BB1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took a number of false starts with custom</a:t>
            </a:r>
            <a:r>
              <a:rPr lang="en-GB" baseline="0" dirty="0" smtClean="0"/>
              <a:t> components, but after a bug fix to a script used in multiple packages ( and multiple times in each) enough was enough.  </a:t>
            </a:r>
          </a:p>
          <a:p>
            <a:r>
              <a:rPr lang="en-GB" baseline="0" dirty="0" smtClean="0"/>
              <a:t>We are not going to dive to deep into the process, but I want you to go away with enough confidence , and a bit of code, to try for yourselves.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If you are uncomfortable with .NET development , that’s fine , being a data professional </a:t>
            </a:r>
            <a:r>
              <a:rPr lang="en-GB" baseline="0" dirty="0" err="1" smtClean="0"/>
              <a:t>im</a:t>
            </a:r>
            <a:r>
              <a:rPr lang="en-GB" baseline="0" dirty="0" smtClean="0"/>
              <a:t> not either.</a:t>
            </a:r>
          </a:p>
          <a:p>
            <a:r>
              <a:rPr lang="en-GB" baseline="0" dirty="0" smtClean="0"/>
              <a:t>Going to concentrate on the Flow of a component and the SSIS interfaces not .NET development per se.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So at work you may need to buddy up with a developer,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4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100 = 10.0 = 2008</a:t>
            </a:r>
          </a:p>
          <a:p>
            <a:r>
              <a:rPr lang="en-GB" dirty="0" smtClean="0"/>
              <a:t>90 = 9.0 = 2005</a:t>
            </a:r>
          </a:p>
          <a:p>
            <a:endParaRPr lang="en-GB" dirty="0" smtClean="0"/>
          </a:p>
          <a:p>
            <a:r>
              <a:rPr lang="en-GB" dirty="0" smtClean="0"/>
              <a:t>BOL Still list </a:t>
            </a:r>
            <a:r>
              <a:rPr lang="en-GB" dirty="0" err="1" smtClean="0"/>
              <a:t>denali</a:t>
            </a:r>
            <a:r>
              <a:rPr lang="en-GB" dirty="0" smtClean="0"/>
              <a:t> as 100 , changes??</a:t>
            </a:r>
          </a:p>
          <a:p>
            <a:endParaRPr lang="en-GB" dirty="0" smtClean="0"/>
          </a:p>
          <a:p>
            <a:r>
              <a:rPr lang="en-GB" dirty="0" smtClean="0"/>
              <a:t>Metadata = Data about</a:t>
            </a:r>
            <a:r>
              <a:rPr lang="en-GB" baseline="0" dirty="0" smtClean="0"/>
              <a:t> data,  in the case the inputs and outputs.  The number of them and the definitions of their columns</a:t>
            </a:r>
          </a:p>
          <a:p>
            <a:endParaRPr lang="en-GB" baseline="0" dirty="0" smtClean="0"/>
          </a:p>
          <a:p>
            <a:r>
              <a:rPr lang="en-GB" baseline="0" dirty="0" smtClean="0"/>
              <a:t>Virtual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56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100 = 10.0 = 2008</a:t>
            </a:r>
          </a:p>
          <a:p>
            <a:r>
              <a:rPr lang="en-GB" dirty="0" smtClean="0"/>
              <a:t>90 = 9.0 = 2005</a:t>
            </a:r>
          </a:p>
          <a:p>
            <a:endParaRPr lang="en-GB" dirty="0" smtClean="0"/>
          </a:p>
          <a:p>
            <a:r>
              <a:rPr lang="en-GB" dirty="0" smtClean="0"/>
              <a:t>Metadata = Data about</a:t>
            </a:r>
            <a:r>
              <a:rPr lang="en-GB" baseline="0" dirty="0" smtClean="0"/>
              <a:t> data,  in the case the inputs and outputs.  The number of them and the definitions of their columns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56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656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default icons , so not essential. But does</a:t>
            </a:r>
            <a:r>
              <a:rPr lang="en-GB" baseline="0" dirty="0" smtClean="0"/>
              <a:t> make the data flow easier to understand if a meaningful icon can be used</a:t>
            </a:r>
          </a:p>
          <a:p>
            <a:endParaRPr lang="en-GB" baseline="0" dirty="0" smtClean="0"/>
          </a:p>
          <a:p>
            <a:r>
              <a:rPr lang="en-GB" baseline="0" dirty="0" smtClean="0"/>
              <a:t>256 Colours works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340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 design</a:t>
            </a:r>
            <a:r>
              <a:rPr lang="en-GB" baseline="0" dirty="0" smtClean="0"/>
              <a:t> time methods we are generally responding to user actions within the Bids environment.</a:t>
            </a:r>
          </a:p>
          <a:p>
            <a:endParaRPr lang="en-GB" dirty="0" smtClean="0"/>
          </a:p>
          <a:p>
            <a:r>
              <a:rPr lang="en-GB" dirty="0" err="1" smtClean="0"/>
              <a:t>ProvideComponentProperties</a:t>
            </a:r>
            <a:r>
              <a:rPr lang="en-GB" baseline="0" dirty="0" smtClean="0"/>
              <a:t> , initial metadata of the component.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Validate – Check that the metadata is clean and the code that will execute at run time will operate as expected.</a:t>
            </a:r>
          </a:p>
          <a:p>
            <a:r>
              <a:rPr lang="en-GB" baseline="0" dirty="0" smtClean="0"/>
              <a:t>VS_ISVALID – All is ok , the component can and will run with this meta data</a:t>
            </a:r>
          </a:p>
          <a:p>
            <a:r>
              <a:rPr lang="en-GB" baseline="0" dirty="0" smtClean="0"/>
              <a:t>VS_ISBROKEN – Metadata is ‘wrong’ the user need to do some work in BIDS to resolve.</a:t>
            </a:r>
          </a:p>
          <a:p>
            <a:r>
              <a:rPr lang="en-GB" baseline="0" dirty="0" smtClean="0"/>
              <a:t>2 Severe errors</a:t>
            </a:r>
          </a:p>
          <a:p>
            <a:r>
              <a:rPr lang="en-GB" baseline="0" dirty="0" smtClean="0"/>
              <a:t>VS_NEEDNEEDMETADATA – Contains Errors that can be fixed in </a:t>
            </a:r>
            <a:r>
              <a:rPr lang="en-GB" baseline="0" dirty="0" err="1" smtClean="0"/>
              <a:t>ReinitializeMetaData</a:t>
            </a:r>
            <a:endParaRPr lang="en-GB" baseline="0" dirty="0" smtClean="0"/>
          </a:p>
          <a:p>
            <a:r>
              <a:rPr lang="en-GB" baseline="0" dirty="0" smtClean="0"/>
              <a:t>VS_CORRUPT – Calls </a:t>
            </a:r>
            <a:r>
              <a:rPr lang="en-GB" baseline="0" dirty="0" err="1" smtClean="0"/>
              <a:t>ProvideComponentsProperties</a:t>
            </a:r>
            <a:r>
              <a:rPr lang="en-GB" baseline="0" dirty="0" smtClean="0"/>
              <a:t>, Start Over….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18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use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MessageBox’s</a:t>
            </a:r>
            <a:r>
              <a:rPr lang="en-GB" baseline="0" dirty="0" smtClean="0"/>
              <a:t> , which is simple though a pain.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 debug</a:t>
            </a:r>
            <a:r>
              <a:rPr lang="en-GB" baseline="0" dirty="0" smtClean="0"/>
              <a:t> design time functionality run BIDS as the “Start external program”</a:t>
            </a:r>
          </a:p>
          <a:p>
            <a:r>
              <a:rPr lang="en-GB" baseline="0" dirty="0" smtClean="0"/>
              <a:t>Run time , run </a:t>
            </a:r>
            <a:r>
              <a:rPr lang="en-GB" baseline="0" dirty="0" err="1" smtClean="0"/>
              <a:t>dtexec</a:t>
            </a:r>
            <a:r>
              <a:rPr lang="en-GB" baseline="0" dirty="0" smtClean="0"/>
              <a:t> with a package that is setup to execute you component, don’t run bids.  It </a:t>
            </a:r>
            <a:r>
              <a:rPr lang="en-GB" baseline="0" dirty="0" err="1" smtClean="0"/>
              <a:t>doesent</a:t>
            </a:r>
            <a:r>
              <a:rPr lang="en-GB" baseline="0" dirty="0" smtClean="0"/>
              <a:t> capture the runtime events properly.</a:t>
            </a:r>
          </a:p>
          <a:p>
            <a:endParaRPr lang="en-GB" dirty="0" smtClean="0"/>
          </a:p>
          <a:p>
            <a:r>
              <a:rPr lang="en-GB" dirty="0" smtClean="0"/>
              <a:t>Bug in VS2010</a:t>
            </a:r>
            <a:r>
              <a:rPr lang="en-GB" baseline="0" dirty="0" smtClean="0"/>
              <a:t> , step over is treated as run to completion with 3.5 framework components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042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Within you</a:t>
            </a:r>
            <a:r>
              <a:rPr lang="en-GB" baseline="0" dirty="0" smtClean="0"/>
              <a:t>r class that has overridden</a:t>
            </a:r>
            <a:r>
              <a:rPr lang="en-GB" dirty="0" smtClean="0"/>
              <a:t> </a:t>
            </a:r>
            <a:r>
              <a:rPr lang="en-GB" dirty="0" err="1" smtClean="0"/>
              <a:t>PipelineComponent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PreExecute</a:t>
            </a:r>
            <a:r>
              <a:rPr lang="en-GB" dirty="0" smtClean="0"/>
              <a:t> – Interrogate</a:t>
            </a:r>
            <a:r>
              <a:rPr lang="en-GB" baseline="0" dirty="0" smtClean="0"/>
              <a:t> Metadata</a:t>
            </a:r>
          </a:p>
          <a:p>
            <a:r>
              <a:rPr lang="en-GB" baseline="0" dirty="0" err="1" smtClean="0"/>
              <a:t>PrimeOutput</a:t>
            </a:r>
            <a:r>
              <a:rPr lang="en-GB" baseline="0" dirty="0" smtClean="0"/>
              <a:t> – passes in references to the output buffers , in this case only one which is copied to </a:t>
            </a:r>
            <a:r>
              <a:rPr lang="en-GB" baseline="0" dirty="0" err="1" smtClean="0"/>
              <a:t>outputbuffer</a:t>
            </a:r>
            <a:endParaRPr lang="en-GB" baseline="0" dirty="0" smtClean="0"/>
          </a:p>
          <a:p>
            <a:r>
              <a:rPr lang="en-GB" baseline="0" dirty="0" err="1" smtClean="0"/>
              <a:t>ProcessInput</a:t>
            </a:r>
            <a:r>
              <a:rPr lang="en-GB" baseline="0" dirty="0" smtClean="0"/>
              <a:t> – loop while </a:t>
            </a:r>
            <a:r>
              <a:rPr lang="en-GB" baseline="0" dirty="0" err="1" smtClean="0"/>
              <a:t>NextRow</a:t>
            </a:r>
            <a:r>
              <a:rPr lang="en-GB" baseline="0" dirty="0" smtClean="0"/>
              <a:t>() returns true , If the last buffer has been sent then </a:t>
            </a:r>
            <a:r>
              <a:rPr lang="en-GB" baseline="0" dirty="0" err="1" smtClean="0"/>
              <a:t>buffer.EndOfRowset</a:t>
            </a:r>
            <a:r>
              <a:rPr lang="en-GB" baseline="0" dirty="0" smtClean="0"/>
              <a:t> set True</a:t>
            </a:r>
          </a:p>
          <a:p>
            <a:r>
              <a:rPr lang="en-GB" baseline="0" dirty="0" smtClean="0"/>
              <a:t>You must call </a:t>
            </a:r>
            <a:r>
              <a:rPr lang="en-GB" baseline="0" dirty="0" err="1" smtClean="0"/>
              <a:t>SetEndOfRowSet</a:t>
            </a:r>
            <a:r>
              <a:rPr lang="en-GB" baseline="0" dirty="0" smtClean="0"/>
              <a:t> on each buffer else wont complete , will stay ‘yellow’ forever.</a:t>
            </a:r>
          </a:p>
          <a:p>
            <a:r>
              <a:rPr lang="en-GB" baseline="0" dirty="0" err="1" smtClean="0"/>
              <a:t>PostExecute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HouseKeeping</a:t>
            </a:r>
            <a:r>
              <a:rPr lang="en-GB" baseline="0" dirty="0" smtClean="0"/>
              <a:t> , tidying up , closing connections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1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Pre – execute – Interrogate</a:t>
            </a:r>
            <a:r>
              <a:rPr lang="en-GB" baseline="0" dirty="0" smtClean="0"/>
              <a:t> the </a:t>
            </a:r>
            <a:r>
              <a:rPr lang="en-GB" baseline="0" dirty="0" err="1" smtClean="0"/>
              <a:t>MetaData</a:t>
            </a:r>
            <a:r>
              <a:rPr lang="en-GB" baseline="0" dirty="0" smtClean="0"/>
              <a:t> to build any required runtime objects , also find the </a:t>
            </a:r>
            <a:r>
              <a:rPr lang="en-GB" baseline="0" dirty="0" err="1" smtClean="0"/>
              <a:t>BufferColumnID’s</a:t>
            </a:r>
            <a:r>
              <a:rPr lang="en-GB" baseline="0" dirty="0" smtClean="0"/>
              <a:t> based upon the </a:t>
            </a:r>
            <a:r>
              <a:rPr lang="en-GB" baseline="0" dirty="0" err="1" smtClean="0"/>
              <a:t>LineageId’s</a:t>
            </a:r>
            <a:r>
              <a:rPr lang="en-GB" baseline="0" dirty="0" smtClean="0"/>
              <a:t> of the </a:t>
            </a:r>
            <a:r>
              <a:rPr lang="en-GB" baseline="0" dirty="0" err="1" smtClean="0"/>
              <a:t>inputcolumn</a:t>
            </a:r>
            <a:r>
              <a:rPr lang="en-GB" baseline="0" dirty="0" smtClean="0"/>
              <a:t> metadata using </a:t>
            </a:r>
            <a:r>
              <a:rPr lang="en-GB" baseline="0" dirty="0" err="1" smtClean="0"/>
              <a:t>FindColumnByLineageID</a:t>
            </a:r>
            <a:r>
              <a:rPr lang="en-GB" baseline="0" dirty="0" smtClean="0"/>
              <a:t> in the </a:t>
            </a:r>
            <a:r>
              <a:rPr lang="en-GB" baseline="0" dirty="0" err="1" smtClean="0"/>
              <a:t>BufferManager</a:t>
            </a:r>
            <a:r>
              <a:rPr lang="en-GB" baseline="0" dirty="0" smtClean="0"/>
              <a:t> component.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Prime output , capture reference to the </a:t>
            </a:r>
            <a:r>
              <a:rPr lang="en-GB" baseline="0" dirty="0" err="1" smtClean="0"/>
              <a:t>outputbuffer</a:t>
            </a:r>
            <a:r>
              <a:rPr lang="en-GB" baseline="0" dirty="0" smtClean="0"/>
              <a:t>(s) , of type </a:t>
            </a:r>
            <a:r>
              <a:rPr lang="en-GB" baseline="0" dirty="0" err="1" smtClean="0"/>
              <a:t>PipelineBuffer</a:t>
            </a:r>
            <a:r>
              <a:rPr lang="en-GB" baseline="0" dirty="0" smtClean="0"/>
              <a:t>, for reference later.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744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Avoid referencing</a:t>
            </a:r>
            <a:r>
              <a:rPr lang="en-GB" baseline="0" dirty="0" smtClean="0"/>
              <a:t> meta data within the process input function , they are not optimized for performance.</a:t>
            </a:r>
          </a:p>
          <a:p>
            <a:r>
              <a:rPr lang="en-GB" baseline="0" dirty="0" smtClean="0"/>
              <a:t>Do all the </a:t>
            </a:r>
            <a:r>
              <a:rPr lang="en-GB" baseline="0" dirty="0" err="1" smtClean="0"/>
              <a:t>interogation</a:t>
            </a:r>
            <a:r>
              <a:rPr lang="en-GB" baseline="0" dirty="0" smtClean="0"/>
              <a:t> within the </a:t>
            </a:r>
            <a:r>
              <a:rPr lang="en-GB" baseline="0" dirty="0" err="1" smtClean="0"/>
              <a:t>preexecute</a:t>
            </a:r>
            <a:r>
              <a:rPr lang="en-GB" baseline="0" dirty="0" smtClean="0"/>
              <a:t> function.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Very important to set </a:t>
            </a:r>
            <a:r>
              <a:rPr lang="en-GB" baseline="0" dirty="0" err="1" smtClean="0"/>
              <a:t>SetEndOfRowset</a:t>
            </a:r>
            <a:r>
              <a:rPr lang="en-GB" baseline="0" dirty="0" smtClean="0"/>
              <a:t> when done , otherwise the task will not finish. Downstream will still be expecting rows.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90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Pipeline buffer class methods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63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script in</a:t>
            </a:r>
            <a:r>
              <a:rPr lang="en-GB" baseline="0" dirty="0" smtClean="0"/>
              <a:t> the first place ?,  although very rich in functionality , it would me impossible for </a:t>
            </a:r>
            <a:r>
              <a:rPr lang="en-GB" baseline="0" dirty="0" err="1" smtClean="0"/>
              <a:t>Msoft</a:t>
            </a:r>
            <a:r>
              <a:rPr lang="en-GB" baseline="0" dirty="0" smtClean="0"/>
              <a:t> to deliver 100% of the functionality that we all need as standard.  I will need different tasks to you…</a:t>
            </a:r>
          </a:p>
          <a:p>
            <a:endParaRPr lang="en-GB" baseline="0" dirty="0" smtClean="0"/>
          </a:p>
          <a:p>
            <a:r>
              <a:rPr lang="en-GB" baseline="0" dirty="0" smtClean="0"/>
              <a:t>A simple example, for something that is not provided as standard and would be a good candidate for scripting.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aggregate transformation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89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Taking</a:t>
            </a:r>
            <a:r>
              <a:rPr lang="en-GB" baseline="0" dirty="0" smtClean="0"/>
              <a:t> a really simplistic view….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Async</a:t>
            </a:r>
            <a:r>
              <a:rPr lang="en-GB" baseline="0" dirty="0" smtClean="0"/>
              <a:t> ‘create’ a new dataset , sync adds columns to an existing one.</a:t>
            </a:r>
          </a:p>
          <a:p>
            <a:r>
              <a:rPr lang="en-GB" baseline="0" dirty="0" err="1" smtClean="0"/>
              <a:t>SynchronousInputID</a:t>
            </a:r>
            <a:r>
              <a:rPr lang="en-GB" baseline="0" dirty="0" smtClean="0"/>
              <a:t> ‘ties’ the input and output together if synchronous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We still write to the </a:t>
            </a:r>
            <a:r>
              <a:rPr lang="en-GB" baseline="0" dirty="0" err="1" smtClean="0"/>
              <a:t>outputbuffer</a:t>
            </a:r>
            <a:r>
              <a:rPr lang="en-GB" baseline="0" dirty="0" smtClean="0"/>
              <a:t> as an </a:t>
            </a:r>
            <a:r>
              <a:rPr lang="en-GB" baseline="0" dirty="0" err="1" smtClean="0"/>
              <a:t>async</a:t>
            </a:r>
            <a:r>
              <a:rPr lang="en-GB" baseline="0" dirty="0" smtClean="0"/>
              <a:t> component , SSIS handles the tying of the output and input together to allow for the one-2-one nature.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9278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</a:t>
            </a:r>
            <a:r>
              <a:rPr lang="en-GB" baseline="0" dirty="0" smtClean="0"/>
              <a:t> do you need a UI, you don’t.</a:t>
            </a:r>
          </a:p>
          <a:p>
            <a:r>
              <a:rPr lang="en-GB" baseline="0" dirty="0" smtClean="0"/>
              <a:t>Consider the code we have been talking about,  we have hardcoded the columns we need.</a:t>
            </a:r>
          </a:p>
          <a:p>
            <a:r>
              <a:rPr lang="en-GB" baseline="0" dirty="0" smtClean="0"/>
              <a:t>Our Key column is called NUM the column that we want the min MAX of is called RNUM</a:t>
            </a:r>
          </a:p>
          <a:p>
            <a:r>
              <a:rPr lang="en-GB" baseline="0" dirty="0" smtClean="0"/>
              <a:t>It works but very limiting….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29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Going back to</a:t>
            </a:r>
            <a:r>
              <a:rPr lang="en-GB" baseline="0" dirty="0" smtClean="0"/>
              <a:t> the aggregation component we pick our columns and the operation on each of them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160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need a class that implements the </a:t>
            </a:r>
            <a:r>
              <a:rPr lang="en-GB" dirty="0" err="1" smtClean="0"/>
              <a:t>IDTSComponentUI</a:t>
            </a:r>
            <a:r>
              <a:rPr lang="en-GB" dirty="0" smtClean="0"/>
              <a:t> interface.</a:t>
            </a:r>
          </a:p>
          <a:p>
            <a:r>
              <a:rPr lang="en-GB" dirty="0" smtClean="0"/>
              <a:t>This</a:t>
            </a:r>
            <a:r>
              <a:rPr lang="en-GB" baseline="0" dirty="0" smtClean="0"/>
              <a:t> class is then registered into the main component by using the </a:t>
            </a:r>
            <a:r>
              <a:rPr lang="en-GB" baseline="0" dirty="0" err="1" smtClean="0"/>
              <a:t>UITypeName</a:t>
            </a:r>
            <a:r>
              <a:rPr lang="en-GB" baseline="0" dirty="0" smtClean="0"/>
              <a:t> Property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GACTUIL</a:t>
            </a:r>
            <a:r>
              <a:rPr lang="en-GB" baseline="0" dirty="0" smtClean="0"/>
              <a:t> –L to find public key or using explorer in \windows\assembly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997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defining</a:t>
            </a:r>
            <a:r>
              <a:rPr lang="en-GB" baseline="0" dirty="0" smtClean="0"/>
              <a:t> within a separate DLL from the component class , then needs signing and installing in GAC as the main class</a:t>
            </a:r>
          </a:p>
          <a:p>
            <a:endParaRPr lang="en-GB" dirty="0" smtClean="0"/>
          </a:p>
          <a:p>
            <a:r>
              <a:rPr lang="en-GB" dirty="0" smtClean="0"/>
              <a:t>Within the class that implements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IDTSComponentUI</a:t>
            </a:r>
            <a:r>
              <a:rPr lang="en-GB" baseline="0" dirty="0" smtClean="0"/>
              <a:t>,</a:t>
            </a:r>
          </a:p>
          <a:p>
            <a:r>
              <a:rPr lang="en-GB" baseline="0" dirty="0" smtClean="0"/>
              <a:t>2 Most important functions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Intialize</a:t>
            </a:r>
            <a:r>
              <a:rPr lang="en-GB" baseline="0" dirty="0" smtClean="0"/>
              <a:t> , store the metadata to a local </a:t>
            </a:r>
            <a:r>
              <a:rPr lang="en-GB" baseline="0" dirty="0" err="1" smtClean="0"/>
              <a:t>var</a:t>
            </a:r>
            <a:r>
              <a:rPr lang="en-GB" baseline="0" dirty="0" smtClean="0"/>
              <a:t> .</a:t>
            </a:r>
          </a:p>
          <a:p>
            <a:r>
              <a:rPr lang="en-GB" baseline="0" dirty="0" smtClean="0"/>
              <a:t>Pass that to the dialog to update on OK.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Edit ,  actually do the editing,   Must return true if the metadata has changed , else false.</a:t>
            </a:r>
          </a:p>
          <a:p>
            <a:r>
              <a:rPr lang="en-GB" baseline="0" dirty="0" smtClean="0"/>
              <a:t>Typically , and simply , fire a standard win form that will modify accept the input and upon OK update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99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997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Like SSIS , we have a steep</a:t>
            </a:r>
            <a:r>
              <a:rPr lang="en-GB" baseline="0" dirty="0" smtClean="0"/>
              <a:t> learning curve.  Its not a simple ABC process , a whole solution is required to even start to run test and play with the functionality.  Updating the metadata is all very well , but if you </a:t>
            </a:r>
            <a:r>
              <a:rPr lang="en-GB" baseline="0" dirty="0" err="1" smtClean="0"/>
              <a:t>arent</a:t>
            </a:r>
            <a:r>
              <a:rPr lang="en-GB" baseline="0" dirty="0" smtClean="0"/>
              <a:t> processing that at runtime can you be sure you are doing it right ?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Reusability – Unlike scripting which has to be debugged fixed updated cut pasted copied many time </a:t>
            </a:r>
            <a:r>
              <a:rPr lang="en-GB" baseline="0" dirty="0" smtClean="0"/>
              <a:t>repeatedly </a:t>
            </a:r>
            <a:r>
              <a:rPr lang="en-GB" baseline="0" dirty="0" smtClean="0"/>
              <a:t>, we have a single point of code.</a:t>
            </a:r>
          </a:p>
          <a:p>
            <a:r>
              <a:rPr lang="en-GB" baseline="0" dirty="0" smtClean="0"/>
              <a:t>One update will fix all instances on  that machine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Potentially Faster – as demonstrated , in this case it is faster by a significant margin , but that cant be guaranteed.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.Net</a:t>
            </a:r>
            <a:r>
              <a:rPr lang="en-GB" baseline="0" dirty="0" smtClean="0"/>
              <a:t> Skills – Data </a:t>
            </a:r>
            <a:r>
              <a:rPr lang="en-GB" baseline="0" dirty="0" err="1" smtClean="0"/>
              <a:t>professionalls</a:t>
            </a:r>
            <a:r>
              <a:rPr lang="en-GB" baseline="0" dirty="0" smtClean="0"/>
              <a:t> may find it tricky in the early stages, but one we understand the concepts and flow of the engine then will become easier.  Hopefully you can find a friendly developer to help you out.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781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Any questions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4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Why would you choose</a:t>
            </a:r>
            <a:r>
              <a:rPr lang="en-GB" baseline="0" dirty="0" smtClean="0"/>
              <a:t> a component over scripting ?</a:t>
            </a:r>
          </a:p>
          <a:p>
            <a:endParaRPr lang="en-GB" dirty="0" smtClean="0"/>
          </a:p>
          <a:p>
            <a:r>
              <a:rPr lang="en-GB" dirty="0" smtClean="0"/>
              <a:t>Reusability</a:t>
            </a:r>
            <a:r>
              <a:rPr lang="en-GB" baseline="0" dirty="0" smtClean="0"/>
              <a:t> is the BIG win</a:t>
            </a:r>
          </a:p>
          <a:p>
            <a:endParaRPr lang="en-GB" baseline="0" dirty="0" smtClean="0"/>
          </a:p>
          <a:p>
            <a:r>
              <a:rPr lang="en-GB" baseline="0" dirty="0" smtClean="0"/>
              <a:t>Performance : Generally faster , I </a:t>
            </a:r>
            <a:r>
              <a:rPr lang="en-GB" baseline="0" dirty="0" err="1" smtClean="0"/>
              <a:t>havent</a:t>
            </a:r>
            <a:r>
              <a:rPr lang="en-GB" baseline="0" dirty="0" smtClean="0"/>
              <a:t> made a component run slower that the equiv. script</a:t>
            </a:r>
          </a:p>
          <a:p>
            <a:endParaRPr lang="en-GB" baseline="0" dirty="0" smtClean="0"/>
          </a:p>
          <a:p>
            <a:r>
              <a:rPr lang="en-GB" baseline="0" dirty="0" smtClean="0"/>
              <a:t>Documentation is good on </a:t>
            </a:r>
            <a:r>
              <a:rPr lang="en-GB" baseline="0" dirty="0" err="1" smtClean="0"/>
              <a:t>msdn</a:t>
            </a:r>
            <a:r>
              <a:rPr lang="en-GB" baseline="0" dirty="0" smtClean="0"/>
              <a:t> , though not a </a:t>
            </a:r>
            <a:r>
              <a:rPr lang="en-GB" baseline="0" dirty="0" err="1" smtClean="0"/>
              <a:t>howto</a:t>
            </a:r>
            <a:r>
              <a:rPr lang="en-GB" baseline="0" dirty="0" smtClean="0"/>
              <a:t> guide.  Documentation tells you in isolation what each method /member does and its expected inputs but not a guide </a:t>
            </a:r>
            <a:r>
              <a:rPr lang="en-GB" baseline="0" dirty="0" err="1" smtClean="0"/>
              <a:t>guide</a:t>
            </a:r>
            <a:r>
              <a:rPr lang="en-GB" baseline="0" dirty="0" smtClean="0"/>
              <a:t> of the whole process.</a:t>
            </a:r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8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1-Scripting.</a:t>
            </a:r>
          </a:p>
          <a:p>
            <a:endParaRPr lang="en-GB" dirty="0" smtClean="0"/>
          </a:p>
          <a:p>
            <a:r>
              <a:rPr lang="en-GB" dirty="0" smtClean="0"/>
              <a:t>String min max , the</a:t>
            </a:r>
            <a:r>
              <a:rPr lang="en-GB" baseline="0" dirty="0" smtClean="0"/>
              <a:t> standard aggregate on support </a:t>
            </a:r>
            <a:r>
              <a:rPr lang="en-GB" baseline="0" dirty="0" err="1" smtClean="0"/>
              <a:t>numerics</a:t>
            </a:r>
            <a:r>
              <a:rPr lang="en-GB" baseline="0" dirty="0" smtClean="0"/>
              <a:t> and date/times.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1-MinmaxScr  - Show input data in grid and  output in grid and step thro code.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396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0" dirty="0" smtClean="0"/>
              <a:t> mil , 5 mill , 10 , 20 31.8 mill rows , not much difference in the relative speed of execution</a:t>
            </a:r>
          </a:p>
          <a:p>
            <a:r>
              <a:rPr lang="en-GB" baseline="0" dirty="0" smtClean="0"/>
              <a:t>Thru </a:t>
            </a:r>
            <a:r>
              <a:rPr lang="en-GB" baseline="0" dirty="0" err="1" smtClean="0"/>
              <a:t>DTExec</a:t>
            </a:r>
            <a:r>
              <a:rPr lang="en-GB" baseline="0" dirty="0" smtClean="0"/>
              <a:t> average </a:t>
            </a:r>
            <a:r>
              <a:rPr lang="en-GB" baseline="0" dirty="0" err="1" smtClean="0"/>
              <a:t>ms</a:t>
            </a:r>
            <a:r>
              <a:rPr lang="en-GB" baseline="0" dirty="0" smtClean="0"/>
              <a:t> of 20 runs each.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Startup</a:t>
            </a:r>
            <a:r>
              <a:rPr lang="en-GB" dirty="0" smtClean="0"/>
              <a:t> costs</a:t>
            </a:r>
            <a:r>
              <a:rPr lang="en-GB" baseline="0" dirty="0" smtClean="0"/>
              <a:t> ? Custom very slightly quicker (75 </a:t>
            </a:r>
            <a:r>
              <a:rPr lang="en-GB" baseline="0" dirty="0" err="1" smtClean="0"/>
              <a:t>vs</a:t>
            </a:r>
            <a:r>
              <a:rPr lang="en-GB" baseline="0" dirty="0" smtClean="0"/>
              <a:t> 89 </a:t>
            </a:r>
            <a:r>
              <a:rPr lang="en-GB" baseline="0" dirty="0" err="1" smtClean="0"/>
              <a:t>ms</a:t>
            </a:r>
            <a:r>
              <a:rPr lang="en-GB" baseline="0" dirty="0" smtClean="0"/>
              <a:t> for 10 row input)  TBH, probably doing something wrong if you care!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Im</a:t>
            </a:r>
            <a:r>
              <a:rPr lang="en-GB" baseline="0" dirty="0" smtClean="0"/>
              <a:t> not making the outright statement that a custom component is faster , slightly faster I have seen in this case a lot faster , in others same cost.</a:t>
            </a:r>
          </a:p>
          <a:p>
            <a:r>
              <a:rPr lang="en-GB" baseline="0" dirty="0" smtClean="0"/>
              <a:t>I very much doubt you could create a component that runs slower though, obviously assuming that the guts of it is </a:t>
            </a:r>
            <a:r>
              <a:rPr lang="en-GB" baseline="0" dirty="0" err="1" smtClean="0"/>
              <a:t>performant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31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Express is fine</a:t>
            </a:r>
            <a:r>
              <a:rPr lang="en-GB" baseline="0" dirty="0" smtClean="0"/>
              <a:t> but does not support post-build events which can be a pain for us.</a:t>
            </a:r>
          </a:p>
          <a:p>
            <a:r>
              <a:rPr lang="en-GB" baseline="0" dirty="0" smtClean="0"/>
              <a:t>Debugging will also be a pain.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29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698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a post build event to call a batch file to</a:t>
            </a:r>
            <a:r>
              <a:rPr lang="en-GB" baseline="0" dirty="0" smtClean="0"/>
              <a:t> </a:t>
            </a:r>
            <a:r>
              <a:rPr lang="en-GB" dirty="0" smtClean="0"/>
              <a:t>copy the </a:t>
            </a:r>
            <a:r>
              <a:rPr lang="en-GB" dirty="0" err="1" smtClean="0"/>
              <a:t>dll</a:t>
            </a:r>
            <a:r>
              <a:rPr lang="en-GB" dirty="0" smtClean="0"/>
              <a:t> file and then install in the </a:t>
            </a:r>
            <a:r>
              <a:rPr lang="en-GB" dirty="0" err="1" smtClean="0"/>
              <a:t>gac</a:t>
            </a:r>
            <a:r>
              <a:rPr lang="en-GB" dirty="0" smtClean="0"/>
              <a:t>.</a:t>
            </a:r>
            <a:r>
              <a:rPr lang="en-GB" baseline="0" dirty="0" smtClean="0"/>
              <a:t>  </a:t>
            </a:r>
          </a:p>
          <a:p>
            <a:r>
              <a:rPr lang="en-GB" baseline="0" dirty="0" smtClean="0"/>
              <a:t>Means that visual studio must run in administrative mode to do this.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7FA2C-BA5A-45E8-8F62-CA43A66BB15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5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611152B-F874-4C44-B761-A6C93FA427FB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CBE6ADF-2C04-4A08-9F06-5C33C89A514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ballantyne@live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b/michen/archive/2010/05/24/ssis-custom-component-performance-tidbit.asp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136078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ballantyne@live.co.uk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SSIS Custom Components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Dave </a:t>
            </a:r>
            <a:r>
              <a:rPr lang="en-GB" dirty="0" err="1" smtClean="0"/>
              <a:t>Ballantyne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dave.ballantyne@live.co.uk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davebally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95185100"/>
      </p:ext>
    </p:extLst>
  </p:cSld>
  <p:clrMapOvr>
    <a:masterClrMapping/>
  </p:clrMapOvr>
  <p:transition spd="slow" advTm="5909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Target Framework 3.5 (Advanced compile options)</a:t>
            </a:r>
          </a:p>
          <a:p>
            <a:r>
              <a:rPr lang="en-GB" dirty="0" smtClean="0"/>
              <a:t>Sign the </a:t>
            </a:r>
            <a:r>
              <a:rPr lang="en-GB" dirty="0" err="1" smtClean="0"/>
              <a:t>assembley</a:t>
            </a:r>
            <a:endParaRPr lang="en-GB" dirty="0" smtClean="0"/>
          </a:p>
          <a:p>
            <a:r>
              <a:rPr lang="en-GB" dirty="0" smtClean="0"/>
              <a:t>Add References</a:t>
            </a:r>
            <a:r>
              <a:rPr lang="en-GB" sz="1600" dirty="0" smtClean="0"/>
              <a:t>(Program file(x86)/&lt;</a:t>
            </a:r>
            <a:r>
              <a:rPr lang="en-GB" sz="1600" dirty="0" err="1" smtClean="0"/>
              <a:t>SqlServer</a:t>
            </a:r>
            <a:r>
              <a:rPr lang="en-GB" sz="1600" dirty="0"/>
              <a:t>&gt;/</a:t>
            </a:r>
            <a:r>
              <a:rPr lang="en-GB" sz="1600" dirty="0" smtClean="0"/>
              <a:t>100/</a:t>
            </a:r>
            <a:r>
              <a:rPr lang="en-GB" sz="1600" dirty="0" err="1" smtClean="0"/>
              <a:t>sdk</a:t>
            </a:r>
            <a:r>
              <a:rPr lang="en-GB" sz="1600" dirty="0" smtClean="0"/>
              <a:t>/Assemblies)</a:t>
            </a:r>
          </a:p>
          <a:p>
            <a:pPr lvl="1"/>
            <a:r>
              <a:rPr lang="en-GB" dirty="0" err="1"/>
              <a:t>Microsoft.SqlServer.DTSPipelineWrap</a:t>
            </a:r>
            <a:endParaRPr lang="en-GB" dirty="0"/>
          </a:p>
          <a:p>
            <a:pPr lvl="1"/>
            <a:r>
              <a:rPr lang="en-GB" dirty="0" err="1"/>
              <a:t>Microsoft.SqlServer.DTSRuntimeWrap</a:t>
            </a:r>
            <a:endParaRPr lang="en-GB" dirty="0"/>
          </a:p>
          <a:p>
            <a:pPr lvl="1"/>
            <a:r>
              <a:rPr lang="en-GB" dirty="0" err="1"/>
              <a:t>Microsoft.SqlServer.ManagedDTS</a:t>
            </a:r>
            <a:endParaRPr lang="en-GB" dirty="0"/>
          </a:p>
          <a:p>
            <a:pPr lvl="1"/>
            <a:r>
              <a:rPr lang="en-GB" dirty="0" err="1"/>
              <a:t>Microsoft.SqlServer.PipeLine</a:t>
            </a:r>
            <a:r>
              <a:rPr lang="en-GB" dirty="0"/>
              <a:t> </a:t>
            </a:r>
            <a:r>
              <a:rPr lang="en-GB" dirty="0" smtClean="0"/>
              <a:t>Host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693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 Creation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Inherits </a:t>
            </a:r>
            <a:r>
              <a:rPr lang="en-GB" dirty="0" err="1" smtClean="0"/>
              <a:t>PipelineComponent</a:t>
            </a:r>
            <a:endParaRPr lang="en-GB" dirty="0" smtClean="0"/>
          </a:p>
          <a:p>
            <a:r>
              <a:rPr lang="en-GB" dirty="0"/>
              <a:t>Uses attribute </a:t>
            </a:r>
            <a:r>
              <a:rPr lang="en-GB" dirty="0" err="1" smtClean="0"/>
              <a:t>DtsPipelineComponent</a:t>
            </a:r>
            <a:endParaRPr lang="en-GB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12" y="3037818"/>
            <a:ext cx="5793176" cy="219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387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Build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Copy DLL to </a:t>
            </a:r>
            <a:r>
              <a:rPr lang="en-GB" dirty="0" smtClean="0"/>
              <a:t>“C</a:t>
            </a:r>
            <a:r>
              <a:rPr lang="en-GB" dirty="0"/>
              <a:t>:\Program Files (x86)\Microsoft SQL </a:t>
            </a:r>
            <a:r>
              <a:rPr lang="en-GB" dirty="0" smtClean="0"/>
              <a:t>Server\100\DTS\</a:t>
            </a:r>
            <a:r>
              <a:rPr lang="en-GB" dirty="0" err="1" smtClean="0"/>
              <a:t>PipelineComponents</a:t>
            </a:r>
            <a:r>
              <a:rPr lang="en-GB" dirty="0" smtClean="0"/>
              <a:t>” </a:t>
            </a:r>
          </a:p>
          <a:p>
            <a:r>
              <a:rPr lang="en-GB" dirty="0" smtClean="0"/>
              <a:t>Register to Global </a:t>
            </a:r>
            <a:r>
              <a:rPr lang="en-GB" dirty="0" err="1" smtClean="0"/>
              <a:t>Assembley</a:t>
            </a:r>
            <a:r>
              <a:rPr lang="en-GB" dirty="0" smtClean="0"/>
              <a:t> Cache using GACUTIL</a:t>
            </a:r>
          </a:p>
          <a:p>
            <a:r>
              <a:rPr lang="en-GB" dirty="0" smtClean="0"/>
              <a:t>Must Restart BIDS</a:t>
            </a:r>
          </a:p>
          <a:p>
            <a:r>
              <a:rPr lang="en-GB" dirty="0" smtClean="0"/>
              <a:t>For first use “Choose </a:t>
            </a:r>
            <a:r>
              <a:rPr lang="en-GB" dirty="0" err="1" smtClean="0"/>
              <a:t>Items”,”SSIS</a:t>
            </a:r>
            <a:r>
              <a:rPr lang="en-GB" dirty="0" smtClean="0"/>
              <a:t> Data Flow Components” ,tick Component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365104"/>
            <a:ext cx="6048672" cy="142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265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IDTSComponentMetaData</a:t>
            </a:r>
            <a:r>
              <a:rPr lang="en-GB" b="1" dirty="0" smtClean="0"/>
              <a:t>100</a:t>
            </a:r>
            <a:endParaRPr lang="en-GB" b="1" dirty="0"/>
          </a:p>
          <a:p>
            <a:r>
              <a:rPr lang="en-GB" dirty="0" err="1"/>
              <a:t>PipelineComponent.ComponentMetaData</a:t>
            </a:r>
            <a:endParaRPr lang="en-GB" dirty="0"/>
          </a:p>
          <a:p>
            <a:r>
              <a:rPr lang="en-GB" dirty="0" smtClean="0"/>
              <a:t>Describes the Component to the engine</a:t>
            </a:r>
          </a:p>
          <a:p>
            <a:r>
              <a:rPr lang="en-GB" dirty="0" smtClean="0"/>
              <a:t>Inputs, Outputs</a:t>
            </a:r>
          </a:p>
          <a:p>
            <a:r>
              <a:rPr lang="en-GB" dirty="0" smtClean="0"/>
              <a:t>Custom data held within IDTSCustomProperty100</a:t>
            </a:r>
          </a:p>
          <a:p>
            <a:pPr lvl="1"/>
            <a:r>
              <a:rPr lang="en-GB" dirty="0" smtClean="0"/>
              <a:t>Most level s of object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1814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Inputs – IDTSInput100</a:t>
            </a:r>
          </a:p>
          <a:p>
            <a:pPr lvl="1"/>
            <a:r>
              <a:rPr lang="en-GB" dirty="0" smtClean="0"/>
              <a:t>Exposed via </a:t>
            </a:r>
            <a:r>
              <a:rPr lang="en-GB" dirty="0" err="1" smtClean="0"/>
              <a:t>InputCollection</a:t>
            </a:r>
            <a:r>
              <a:rPr lang="en-GB" dirty="0" smtClean="0"/>
              <a:t> member in </a:t>
            </a:r>
            <a:r>
              <a:rPr lang="en-GB" dirty="0" err="1" smtClean="0"/>
              <a:t>MetaData</a:t>
            </a:r>
            <a:endParaRPr lang="en-GB" dirty="0" smtClean="0"/>
          </a:p>
          <a:p>
            <a:pPr lvl="1"/>
            <a:r>
              <a:rPr lang="en-GB" dirty="0" smtClean="0"/>
              <a:t>One instance for each attached input</a:t>
            </a:r>
          </a:p>
          <a:p>
            <a:pPr lvl="1"/>
            <a:r>
              <a:rPr lang="en-GB" dirty="0" smtClean="0"/>
              <a:t>Contains virtual column collection</a:t>
            </a:r>
          </a:p>
          <a:p>
            <a:pPr lvl="2"/>
            <a:r>
              <a:rPr lang="en-GB" dirty="0" smtClean="0"/>
              <a:t>Accessed with </a:t>
            </a:r>
            <a:r>
              <a:rPr lang="en-GB" dirty="0" err="1" smtClean="0"/>
              <a:t>GetVirtualInput</a:t>
            </a:r>
            <a:r>
              <a:rPr lang="en-GB" dirty="0" smtClean="0"/>
              <a:t>() member</a:t>
            </a:r>
          </a:p>
          <a:p>
            <a:pPr lvl="2"/>
            <a:r>
              <a:rPr lang="en-GB" dirty="0" smtClean="0"/>
              <a:t>View of the IDTSOutput100 of the Upstream component</a:t>
            </a:r>
          </a:p>
          <a:p>
            <a:pPr lvl="2"/>
            <a:r>
              <a:rPr lang="en-GB" dirty="0"/>
              <a:t>IDTSVirtualInputColumn100 </a:t>
            </a:r>
            <a:endParaRPr lang="en-GB" dirty="0" smtClean="0"/>
          </a:p>
          <a:p>
            <a:pPr lvl="1"/>
            <a:r>
              <a:rPr lang="en-GB" dirty="0" smtClean="0"/>
              <a:t>Input Column Collection</a:t>
            </a:r>
          </a:p>
          <a:p>
            <a:pPr lvl="2"/>
            <a:r>
              <a:rPr lang="en-GB" dirty="0" smtClean="0"/>
              <a:t>Accessed </a:t>
            </a:r>
            <a:r>
              <a:rPr lang="en-GB" dirty="0"/>
              <a:t>with </a:t>
            </a:r>
            <a:r>
              <a:rPr lang="en-GB" dirty="0" err="1" smtClean="0"/>
              <a:t>InputColumnCollection</a:t>
            </a:r>
            <a:endParaRPr lang="en-GB" dirty="0" smtClean="0"/>
          </a:p>
          <a:p>
            <a:pPr lvl="2"/>
            <a:r>
              <a:rPr lang="en-GB" dirty="0" smtClean="0"/>
              <a:t>Those that are used in the component</a:t>
            </a:r>
          </a:p>
          <a:p>
            <a:pPr lvl="2"/>
            <a:r>
              <a:rPr lang="en-GB" dirty="0"/>
              <a:t>IDTSInputColumn100</a:t>
            </a:r>
          </a:p>
          <a:p>
            <a:pPr lvl="1"/>
            <a:r>
              <a:rPr lang="en-GB" dirty="0" err="1" smtClean="0"/>
              <a:t>SetUsageType</a:t>
            </a:r>
            <a:r>
              <a:rPr lang="en-GB" dirty="0" smtClean="0"/>
              <a:t> used to add the virtual column to the input column</a:t>
            </a:r>
          </a:p>
        </p:txBody>
      </p:sp>
    </p:spTree>
    <p:extLst>
      <p:ext uri="{BB962C8B-B14F-4D97-AF65-F5344CB8AC3E}">
        <p14:creationId xmlns:p14="http://schemas.microsoft.com/office/powerpoint/2010/main" val="101715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Outputs – IDTSOutput100</a:t>
            </a:r>
          </a:p>
          <a:p>
            <a:pPr lvl="1"/>
            <a:r>
              <a:rPr lang="en-GB" dirty="0" smtClean="0"/>
              <a:t>Exposed via </a:t>
            </a:r>
            <a:r>
              <a:rPr lang="en-GB" dirty="0" err="1" smtClean="0"/>
              <a:t>OutputCollection</a:t>
            </a:r>
            <a:r>
              <a:rPr lang="en-GB" dirty="0" smtClean="0"/>
              <a:t> member in </a:t>
            </a:r>
            <a:r>
              <a:rPr lang="en-GB" dirty="0" err="1" smtClean="0"/>
              <a:t>MetaData</a:t>
            </a:r>
            <a:endParaRPr lang="en-GB" dirty="0" smtClean="0"/>
          </a:p>
          <a:p>
            <a:pPr lvl="1"/>
            <a:r>
              <a:rPr lang="en-GB" dirty="0" smtClean="0"/>
              <a:t>One class for each output</a:t>
            </a:r>
          </a:p>
          <a:p>
            <a:pPr lvl="1"/>
            <a:r>
              <a:rPr lang="en-GB" dirty="0" smtClean="0"/>
              <a:t>output Column Collection</a:t>
            </a:r>
          </a:p>
          <a:p>
            <a:pPr lvl="2"/>
            <a:r>
              <a:rPr lang="en-GB" dirty="0" smtClean="0"/>
              <a:t>Accessed </a:t>
            </a:r>
            <a:r>
              <a:rPr lang="en-GB" dirty="0"/>
              <a:t>with </a:t>
            </a:r>
            <a:r>
              <a:rPr lang="en-GB" dirty="0" err="1" smtClean="0"/>
              <a:t>OutputColumnCollection</a:t>
            </a:r>
            <a:endParaRPr lang="en-GB" dirty="0"/>
          </a:p>
          <a:p>
            <a:pPr lvl="2"/>
            <a:r>
              <a:rPr lang="en-GB" dirty="0" smtClean="0"/>
              <a:t>IDTSOutputColumn100</a:t>
            </a:r>
            <a:endParaRPr lang="en-GB" dirty="0"/>
          </a:p>
          <a:p>
            <a:r>
              <a:rPr lang="en-GB" dirty="0" smtClean="0"/>
              <a:t>Dispositions – Errors</a:t>
            </a:r>
          </a:p>
          <a:p>
            <a:pPr lvl="1"/>
            <a:r>
              <a:rPr lang="en-GB" dirty="0" smtClean="0"/>
              <a:t>Set </a:t>
            </a:r>
            <a:r>
              <a:rPr lang="en-GB" dirty="0" err="1" smtClean="0"/>
              <a:t>IsErrorOut</a:t>
            </a:r>
            <a:r>
              <a:rPr lang="en-GB" dirty="0" smtClean="0"/>
              <a:t> on IDTSOutput100 </a:t>
            </a:r>
          </a:p>
        </p:txBody>
      </p:sp>
    </p:spTree>
    <p:extLst>
      <p:ext uri="{BB962C8B-B14F-4D97-AF65-F5344CB8AC3E}">
        <p14:creationId xmlns:p14="http://schemas.microsoft.com/office/powerpoint/2010/main" val="67886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Size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16*16 For </a:t>
            </a:r>
            <a:r>
              <a:rPr lang="en-GB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ToolBox</a:t>
            </a:r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32*32 For Design Surface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Order of “</a:t>
            </a:r>
            <a:r>
              <a:rPr lang="en-GB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IconResources</a:t>
            </a:r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” is </a:t>
            </a:r>
            <a:r>
              <a:rPr lang="en-GB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important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dirty="0">
                <a:solidFill>
                  <a:prstClr val="black">
                    <a:lumMod val="50000"/>
                    <a:lumOff val="50000"/>
                  </a:prstClr>
                </a:solidFill>
              </a:rPr>
              <a:t>Build action must be “Embedded Resource”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94" y="2862262"/>
            <a:ext cx="4468813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118" y="4431143"/>
            <a:ext cx="2811764" cy="2312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1740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Errors and warnings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FireError</a:t>
            </a:r>
            <a:endParaRPr lang="en-GB" dirty="0" smtClean="0"/>
          </a:p>
          <a:p>
            <a:pPr lvl="1"/>
            <a:r>
              <a:rPr lang="en-GB" dirty="0" smtClean="0"/>
              <a:t>At design or run time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04" y="2817611"/>
            <a:ext cx="7476191" cy="295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150" y="3249659"/>
            <a:ext cx="3085714" cy="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1907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Errors and warnings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FireWarning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76" y="2276872"/>
            <a:ext cx="4619048" cy="304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23" y="2852936"/>
            <a:ext cx="1780953" cy="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552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Time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</a:p>
          <a:p>
            <a:pPr lvl="1"/>
            <a:r>
              <a:rPr lang="en-GB" dirty="0" err="1" smtClean="0"/>
              <a:t>ProvideComponentProperties</a:t>
            </a:r>
            <a:endParaRPr lang="en-GB" dirty="0" smtClean="0"/>
          </a:p>
          <a:p>
            <a:pPr lvl="2"/>
            <a:r>
              <a:rPr lang="en-GB" dirty="0" smtClean="0"/>
              <a:t>Define initial  metadata of component</a:t>
            </a:r>
          </a:p>
          <a:p>
            <a:pPr lvl="1"/>
            <a:r>
              <a:rPr lang="en-GB" dirty="0" smtClean="0"/>
              <a:t>Validate</a:t>
            </a:r>
          </a:p>
          <a:p>
            <a:pPr lvl="2"/>
            <a:r>
              <a:rPr lang="en-GB" dirty="0" smtClean="0"/>
              <a:t>Tests the metadata is correct</a:t>
            </a:r>
          </a:p>
          <a:p>
            <a:pPr lvl="1"/>
            <a:r>
              <a:rPr lang="en-GB" dirty="0" err="1" smtClean="0"/>
              <a:t>ReinitializeMetaData</a:t>
            </a:r>
            <a:endParaRPr lang="en-GB" dirty="0" smtClean="0"/>
          </a:p>
          <a:p>
            <a:pPr lvl="2"/>
            <a:r>
              <a:rPr lang="en-GB" dirty="0" smtClean="0"/>
              <a:t>Fix the metadata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2513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new functionality not provided as standard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2276872"/>
            <a:ext cx="1266667" cy="4285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085" y="2276872"/>
            <a:ext cx="2295238" cy="82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702" y="3933056"/>
            <a:ext cx="1990476" cy="20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455" y="3210205"/>
            <a:ext cx="3229973" cy="12095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0236546"/>
      </p:ext>
    </p:extLst>
  </p:cSld>
  <p:clrMapOvr>
    <a:masterClrMapping/>
  </p:clrMapOvr>
  <p:transition spd="slow" advTm="7009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Debug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428" y="2029848"/>
            <a:ext cx="6057143" cy="3666667"/>
          </a:xfrm>
        </p:spPr>
      </p:pic>
    </p:spTree>
    <p:extLst>
      <p:ext uri="{BB962C8B-B14F-4D97-AF65-F5344CB8AC3E}">
        <p14:creationId xmlns:p14="http://schemas.microsoft.com/office/powerpoint/2010/main" val="36486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 a simple component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4577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Run-Time Processing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438467" y="3074409"/>
            <a:ext cx="8018437" cy="925204"/>
            <a:chOff x="438467" y="3074409"/>
            <a:chExt cx="8018437" cy="925204"/>
          </a:xfrm>
        </p:grpSpPr>
        <p:sp>
          <p:nvSpPr>
            <p:cNvPr id="8" name="Freeform 7"/>
            <p:cNvSpPr/>
            <p:nvPr/>
          </p:nvSpPr>
          <p:spPr>
            <a:xfrm>
              <a:off x="438467" y="3074409"/>
              <a:ext cx="1542007" cy="925204"/>
            </a:xfrm>
            <a:custGeom>
              <a:avLst/>
              <a:gdLst>
                <a:gd name="connsiteX0" fmla="*/ 0 w 1542007"/>
                <a:gd name="connsiteY0" fmla="*/ 92520 h 925204"/>
                <a:gd name="connsiteX1" fmla="*/ 92520 w 1542007"/>
                <a:gd name="connsiteY1" fmla="*/ 0 h 925204"/>
                <a:gd name="connsiteX2" fmla="*/ 1449487 w 1542007"/>
                <a:gd name="connsiteY2" fmla="*/ 0 h 925204"/>
                <a:gd name="connsiteX3" fmla="*/ 1542007 w 1542007"/>
                <a:gd name="connsiteY3" fmla="*/ 92520 h 925204"/>
                <a:gd name="connsiteX4" fmla="*/ 1542007 w 1542007"/>
                <a:gd name="connsiteY4" fmla="*/ 832684 h 925204"/>
                <a:gd name="connsiteX5" fmla="*/ 1449487 w 1542007"/>
                <a:gd name="connsiteY5" fmla="*/ 925204 h 925204"/>
                <a:gd name="connsiteX6" fmla="*/ 92520 w 1542007"/>
                <a:gd name="connsiteY6" fmla="*/ 925204 h 925204"/>
                <a:gd name="connsiteX7" fmla="*/ 0 w 1542007"/>
                <a:gd name="connsiteY7" fmla="*/ 832684 h 925204"/>
                <a:gd name="connsiteX8" fmla="*/ 0 w 1542007"/>
                <a:gd name="connsiteY8" fmla="*/ 92520 h 92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007" h="925204">
                  <a:moveTo>
                    <a:pt x="0" y="92520"/>
                  </a:moveTo>
                  <a:cubicBezTo>
                    <a:pt x="0" y="41423"/>
                    <a:pt x="41423" y="0"/>
                    <a:pt x="92520" y="0"/>
                  </a:cubicBezTo>
                  <a:lnTo>
                    <a:pt x="1449487" y="0"/>
                  </a:lnTo>
                  <a:cubicBezTo>
                    <a:pt x="1500584" y="0"/>
                    <a:pt x="1542007" y="41423"/>
                    <a:pt x="1542007" y="92520"/>
                  </a:cubicBezTo>
                  <a:lnTo>
                    <a:pt x="1542007" y="832684"/>
                  </a:lnTo>
                  <a:cubicBezTo>
                    <a:pt x="1542007" y="883781"/>
                    <a:pt x="1500584" y="925204"/>
                    <a:pt x="1449487" y="925204"/>
                  </a:cubicBezTo>
                  <a:lnTo>
                    <a:pt x="92520" y="925204"/>
                  </a:lnTo>
                  <a:cubicBezTo>
                    <a:pt x="41423" y="925204"/>
                    <a:pt x="0" y="883781"/>
                    <a:pt x="0" y="832684"/>
                  </a:cubicBezTo>
                  <a:lnTo>
                    <a:pt x="0" y="92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678" tIns="95678" rIns="95678" bIns="9567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smtClean="0"/>
                <a:t>Pre-Execute</a:t>
              </a:r>
              <a:endParaRPr lang="en-GB" sz="1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34675" y="3345803"/>
              <a:ext cx="326905" cy="382417"/>
            </a:xfrm>
            <a:custGeom>
              <a:avLst/>
              <a:gdLst>
                <a:gd name="connsiteX0" fmla="*/ 0 w 326905"/>
                <a:gd name="connsiteY0" fmla="*/ 76483 h 382417"/>
                <a:gd name="connsiteX1" fmla="*/ 163453 w 326905"/>
                <a:gd name="connsiteY1" fmla="*/ 76483 h 382417"/>
                <a:gd name="connsiteX2" fmla="*/ 163453 w 326905"/>
                <a:gd name="connsiteY2" fmla="*/ 0 h 382417"/>
                <a:gd name="connsiteX3" fmla="*/ 326905 w 326905"/>
                <a:gd name="connsiteY3" fmla="*/ 191209 h 382417"/>
                <a:gd name="connsiteX4" fmla="*/ 163453 w 326905"/>
                <a:gd name="connsiteY4" fmla="*/ 382417 h 382417"/>
                <a:gd name="connsiteX5" fmla="*/ 163453 w 326905"/>
                <a:gd name="connsiteY5" fmla="*/ 305934 h 382417"/>
                <a:gd name="connsiteX6" fmla="*/ 0 w 326905"/>
                <a:gd name="connsiteY6" fmla="*/ 305934 h 382417"/>
                <a:gd name="connsiteX7" fmla="*/ 0 w 326905"/>
                <a:gd name="connsiteY7" fmla="*/ 76483 h 3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905" h="382417">
                  <a:moveTo>
                    <a:pt x="0" y="76483"/>
                  </a:moveTo>
                  <a:lnTo>
                    <a:pt x="163453" y="76483"/>
                  </a:lnTo>
                  <a:lnTo>
                    <a:pt x="163453" y="0"/>
                  </a:lnTo>
                  <a:lnTo>
                    <a:pt x="326905" y="191209"/>
                  </a:lnTo>
                  <a:lnTo>
                    <a:pt x="163453" y="382417"/>
                  </a:lnTo>
                  <a:lnTo>
                    <a:pt x="163453" y="305934"/>
                  </a:lnTo>
                  <a:lnTo>
                    <a:pt x="0" y="305934"/>
                  </a:lnTo>
                  <a:lnTo>
                    <a:pt x="0" y="7648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6483" rIns="98071" bIns="7648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597277" y="3074409"/>
              <a:ext cx="1542007" cy="925204"/>
            </a:xfrm>
            <a:custGeom>
              <a:avLst/>
              <a:gdLst>
                <a:gd name="connsiteX0" fmla="*/ 0 w 1542007"/>
                <a:gd name="connsiteY0" fmla="*/ 92520 h 925204"/>
                <a:gd name="connsiteX1" fmla="*/ 92520 w 1542007"/>
                <a:gd name="connsiteY1" fmla="*/ 0 h 925204"/>
                <a:gd name="connsiteX2" fmla="*/ 1449487 w 1542007"/>
                <a:gd name="connsiteY2" fmla="*/ 0 h 925204"/>
                <a:gd name="connsiteX3" fmla="*/ 1542007 w 1542007"/>
                <a:gd name="connsiteY3" fmla="*/ 92520 h 925204"/>
                <a:gd name="connsiteX4" fmla="*/ 1542007 w 1542007"/>
                <a:gd name="connsiteY4" fmla="*/ 832684 h 925204"/>
                <a:gd name="connsiteX5" fmla="*/ 1449487 w 1542007"/>
                <a:gd name="connsiteY5" fmla="*/ 925204 h 925204"/>
                <a:gd name="connsiteX6" fmla="*/ 92520 w 1542007"/>
                <a:gd name="connsiteY6" fmla="*/ 925204 h 925204"/>
                <a:gd name="connsiteX7" fmla="*/ 0 w 1542007"/>
                <a:gd name="connsiteY7" fmla="*/ 832684 h 925204"/>
                <a:gd name="connsiteX8" fmla="*/ 0 w 1542007"/>
                <a:gd name="connsiteY8" fmla="*/ 92520 h 92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007" h="925204">
                  <a:moveTo>
                    <a:pt x="0" y="92520"/>
                  </a:moveTo>
                  <a:cubicBezTo>
                    <a:pt x="0" y="41423"/>
                    <a:pt x="41423" y="0"/>
                    <a:pt x="92520" y="0"/>
                  </a:cubicBezTo>
                  <a:lnTo>
                    <a:pt x="1449487" y="0"/>
                  </a:lnTo>
                  <a:cubicBezTo>
                    <a:pt x="1500584" y="0"/>
                    <a:pt x="1542007" y="41423"/>
                    <a:pt x="1542007" y="92520"/>
                  </a:cubicBezTo>
                  <a:lnTo>
                    <a:pt x="1542007" y="832684"/>
                  </a:lnTo>
                  <a:cubicBezTo>
                    <a:pt x="1542007" y="883781"/>
                    <a:pt x="1500584" y="925204"/>
                    <a:pt x="1449487" y="925204"/>
                  </a:cubicBezTo>
                  <a:lnTo>
                    <a:pt x="92520" y="925204"/>
                  </a:lnTo>
                  <a:cubicBezTo>
                    <a:pt x="41423" y="925204"/>
                    <a:pt x="0" y="883781"/>
                    <a:pt x="0" y="832684"/>
                  </a:cubicBezTo>
                  <a:lnTo>
                    <a:pt x="0" y="92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678" tIns="95678" rIns="95678" bIns="9567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err="1" smtClean="0"/>
                <a:t>PrimeOutput</a:t>
              </a:r>
              <a:endParaRPr lang="en-GB" sz="18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293485" y="3345803"/>
              <a:ext cx="326905" cy="382417"/>
            </a:xfrm>
            <a:custGeom>
              <a:avLst/>
              <a:gdLst>
                <a:gd name="connsiteX0" fmla="*/ 0 w 326905"/>
                <a:gd name="connsiteY0" fmla="*/ 76483 h 382417"/>
                <a:gd name="connsiteX1" fmla="*/ 163453 w 326905"/>
                <a:gd name="connsiteY1" fmla="*/ 76483 h 382417"/>
                <a:gd name="connsiteX2" fmla="*/ 163453 w 326905"/>
                <a:gd name="connsiteY2" fmla="*/ 0 h 382417"/>
                <a:gd name="connsiteX3" fmla="*/ 326905 w 326905"/>
                <a:gd name="connsiteY3" fmla="*/ 191209 h 382417"/>
                <a:gd name="connsiteX4" fmla="*/ 163453 w 326905"/>
                <a:gd name="connsiteY4" fmla="*/ 382417 h 382417"/>
                <a:gd name="connsiteX5" fmla="*/ 163453 w 326905"/>
                <a:gd name="connsiteY5" fmla="*/ 305934 h 382417"/>
                <a:gd name="connsiteX6" fmla="*/ 0 w 326905"/>
                <a:gd name="connsiteY6" fmla="*/ 305934 h 382417"/>
                <a:gd name="connsiteX7" fmla="*/ 0 w 326905"/>
                <a:gd name="connsiteY7" fmla="*/ 76483 h 3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905" h="382417">
                  <a:moveTo>
                    <a:pt x="0" y="76483"/>
                  </a:moveTo>
                  <a:lnTo>
                    <a:pt x="163453" y="76483"/>
                  </a:lnTo>
                  <a:lnTo>
                    <a:pt x="163453" y="0"/>
                  </a:lnTo>
                  <a:lnTo>
                    <a:pt x="326905" y="191209"/>
                  </a:lnTo>
                  <a:lnTo>
                    <a:pt x="163453" y="382417"/>
                  </a:lnTo>
                  <a:lnTo>
                    <a:pt x="163453" y="305934"/>
                  </a:lnTo>
                  <a:lnTo>
                    <a:pt x="0" y="305934"/>
                  </a:lnTo>
                  <a:lnTo>
                    <a:pt x="0" y="7648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6483" rIns="98071" bIns="7648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56087" y="3074409"/>
              <a:ext cx="1542007" cy="925204"/>
            </a:xfrm>
            <a:custGeom>
              <a:avLst/>
              <a:gdLst>
                <a:gd name="connsiteX0" fmla="*/ 0 w 1542007"/>
                <a:gd name="connsiteY0" fmla="*/ 92520 h 925204"/>
                <a:gd name="connsiteX1" fmla="*/ 92520 w 1542007"/>
                <a:gd name="connsiteY1" fmla="*/ 0 h 925204"/>
                <a:gd name="connsiteX2" fmla="*/ 1449487 w 1542007"/>
                <a:gd name="connsiteY2" fmla="*/ 0 h 925204"/>
                <a:gd name="connsiteX3" fmla="*/ 1542007 w 1542007"/>
                <a:gd name="connsiteY3" fmla="*/ 92520 h 925204"/>
                <a:gd name="connsiteX4" fmla="*/ 1542007 w 1542007"/>
                <a:gd name="connsiteY4" fmla="*/ 832684 h 925204"/>
                <a:gd name="connsiteX5" fmla="*/ 1449487 w 1542007"/>
                <a:gd name="connsiteY5" fmla="*/ 925204 h 925204"/>
                <a:gd name="connsiteX6" fmla="*/ 92520 w 1542007"/>
                <a:gd name="connsiteY6" fmla="*/ 925204 h 925204"/>
                <a:gd name="connsiteX7" fmla="*/ 0 w 1542007"/>
                <a:gd name="connsiteY7" fmla="*/ 832684 h 925204"/>
                <a:gd name="connsiteX8" fmla="*/ 0 w 1542007"/>
                <a:gd name="connsiteY8" fmla="*/ 92520 h 92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007" h="925204">
                  <a:moveTo>
                    <a:pt x="0" y="92520"/>
                  </a:moveTo>
                  <a:cubicBezTo>
                    <a:pt x="0" y="41423"/>
                    <a:pt x="41423" y="0"/>
                    <a:pt x="92520" y="0"/>
                  </a:cubicBezTo>
                  <a:lnTo>
                    <a:pt x="1449487" y="0"/>
                  </a:lnTo>
                  <a:cubicBezTo>
                    <a:pt x="1500584" y="0"/>
                    <a:pt x="1542007" y="41423"/>
                    <a:pt x="1542007" y="92520"/>
                  </a:cubicBezTo>
                  <a:lnTo>
                    <a:pt x="1542007" y="832684"/>
                  </a:lnTo>
                  <a:cubicBezTo>
                    <a:pt x="1542007" y="883781"/>
                    <a:pt x="1500584" y="925204"/>
                    <a:pt x="1449487" y="925204"/>
                  </a:cubicBezTo>
                  <a:lnTo>
                    <a:pt x="92520" y="925204"/>
                  </a:lnTo>
                  <a:cubicBezTo>
                    <a:pt x="41423" y="925204"/>
                    <a:pt x="0" y="883781"/>
                    <a:pt x="0" y="832684"/>
                  </a:cubicBezTo>
                  <a:lnTo>
                    <a:pt x="0" y="92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678" tIns="95678" rIns="95678" bIns="9567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err="1" smtClean="0"/>
                <a:t>ProcessInput</a:t>
              </a:r>
              <a:endParaRPr lang="en-GB" sz="18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452295" y="3345803"/>
              <a:ext cx="326905" cy="382417"/>
            </a:xfrm>
            <a:custGeom>
              <a:avLst/>
              <a:gdLst>
                <a:gd name="connsiteX0" fmla="*/ 0 w 326905"/>
                <a:gd name="connsiteY0" fmla="*/ 76483 h 382417"/>
                <a:gd name="connsiteX1" fmla="*/ 163453 w 326905"/>
                <a:gd name="connsiteY1" fmla="*/ 76483 h 382417"/>
                <a:gd name="connsiteX2" fmla="*/ 163453 w 326905"/>
                <a:gd name="connsiteY2" fmla="*/ 0 h 382417"/>
                <a:gd name="connsiteX3" fmla="*/ 326905 w 326905"/>
                <a:gd name="connsiteY3" fmla="*/ 191209 h 382417"/>
                <a:gd name="connsiteX4" fmla="*/ 163453 w 326905"/>
                <a:gd name="connsiteY4" fmla="*/ 382417 h 382417"/>
                <a:gd name="connsiteX5" fmla="*/ 163453 w 326905"/>
                <a:gd name="connsiteY5" fmla="*/ 305934 h 382417"/>
                <a:gd name="connsiteX6" fmla="*/ 0 w 326905"/>
                <a:gd name="connsiteY6" fmla="*/ 305934 h 382417"/>
                <a:gd name="connsiteX7" fmla="*/ 0 w 326905"/>
                <a:gd name="connsiteY7" fmla="*/ 76483 h 38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905" h="382417">
                  <a:moveTo>
                    <a:pt x="0" y="76483"/>
                  </a:moveTo>
                  <a:lnTo>
                    <a:pt x="163453" y="76483"/>
                  </a:lnTo>
                  <a:lnTo>
                    <a:pt x="163453" y="0"/>
                  </a:lnTo>
                  <a:lnTo>
                    <a:pt x="326905" y="191209"/>
                  </a:lnTo>
                  <a:lnTo>
                    <a:pt x="163453" y="382417"/>
                  </a:lnTo>
                  <a:lnTo>
                    <a:pt x="163453" y="305934"/>
                  </a:lnTo>
                  <a:lnTo>
                    <a:pt x="0" y="305934"/>
                  </a:lnTo>
                  <a:lnTo>
                    <a:pt x="0" y="76483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6483" rIns="98071" bIns="7648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14897" y="3074409"/>
              <a:ext cx="1542007" cy="925204"/>
            </a:xfrm>
            <a:custGeom>
              <a:avLst/>
              <a:gdLst>
                <a:gd name="connsiteX0" fmla="*/ 0 w 1542007"/>
                <a:gd name="connsiteY0" fmla="*/ 92520 h 925204"/>
                <a:gd name="connsiteX1" fmla="*/ 92520 w 1542007"/>
                <a:gd name="connsiteY1" fmla="*/ 0 h 925204"/>
                <a:gd name="connsiteX2" fmla="*/ 1449487 w 1542007"/>
                <a:gd name="connsiteY2" fmla="*/ 0 h 925204"/>
                <a:gd name="connsiteX3" fmla="*/ 1542007 w 1542007"/>
                <a:gd name="connsiteY3" fmla="*/ 92520 h 925204"/>
                <a:gd name="connsiteX4" fmla="*/ 1542007 w 1542007"/>
                <a:gd name="connsiteY4" fmla="*/ 832684 h 925204"/>
                <a:gd name="connsiteX5" fmla="*/ 1449487 w 1542007"/>
                <a:gd name="connsiteY5" fmla="*/ 925204 h 925204"/>
                <a:gd name="connsiteX6" fmla="*/ 92520 w 1542007"/>
                <a:gd name="connsiteY6" fmla="*/ 925204 h 925204"/>
                <a:gd name="connsiteX7" fmla="*/ 0 w 1542007"/>
                <a:gd name="connsiteY7" fmla="*/ 832684 h 925204"/>
                <a:gd name="connsiteX8" fmla="*/ 0 w 1542007"/>
                <a:gd name="connsiteY8" fmla="*/ 92520 h 92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2007" h="925204">
                  <a:moveTo>
                    <a:pt x="0" y="92520"/>
                  </a:moveTo>
                  <a:cubicBezTo>
                    <a:pt x="0" y="41423"/>
                    <a:pt x="41423" y="0"/>
                    <a:pt x="92520" y="0"/>
                  </a:cubicBezTo>
                  <a:lnTo>
                    <a:pt x="1449487" y="0"/>
                  </a:lnTo>
                  <a:cubicBezTo>
                    <a:pt x="1500584" y="0"/>
                    <a:pt x="1542007" y="41423"/>
                    <a:pt x="1542007" y="92520"/>
                  </a:cubicBezTo>
                  <a:lnTo>
                    <a:pt x="1542007" y="832684"/>
                  </a:lnTo>
                  <a:cubicBezTo>
                    <a:pt x="1542007" y="883781"/>
                    <a:pt x="1500584" y="925204"/>
                    <a:pt x="1449487" y="925204"/>
                  </a:cubicBezTo>
                  <a:lnTo>
                    <a:pt x="92520" y="925204"/>
                  </a:lnTo>
                  <a:cubicBezTo>
                    <a:pt x="41423" y="925204"/>
                    <a:pt x="0" y="883781"/>
                    <a:pt x="0" y="832684"/>
                  </a:cubicBezTo>
                  <a:lnTo>
                    <a:pt x="0" y="9252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678" tIns="95678" rIns="95678" bIns="9567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800" kern="1200" dirty="0" err="1" smtClean="0"/>
                <a:t>PostExecute</a:t>
              </a:r>
              <a:endParaRPr lang="en-GB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11608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PreExecute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Setup the runtime objects</a:t>
            </a:r>
          </a:p>
          <a:p>
            <a:r>
              <a:rPr lang="en-GB" dirty="0" smtClean="0"/>
              <a:t>Interrogate the Metadata and buffer manager</a:t>
            </a:r>
          </a:p>
          <a:p>
            <a:r>
              <a:rPr lang="en-GB" dirty="0" smtClean="0"/>
              <a:t>Find the </a:t>
            </a:r>
            <a:r>
              <a:rPr lang="en-GB" dirty="0" err="1" smtClean="0"/>
              <a:t>colindex</a:t>
            </a:r>
            <a:r>
              <a:rPr lang="en-GB" dirty="0" smtClean="0"/>
              <a:t>(s) in buffers based on metadata</a:t>
            </a:r>
          </a:p>
          <a:p>
            <a:pPr lvl="1"/>
            <a:r>
              <a:rPr lang="en-GB" dirty="0" err="1" smtClean="0"/>
              <a:t>BufferManager.FindColumnByLineageID</a:t>
            </a:r>
            <a:r>
              <a:rPr lang="en-GB" dirty="0" smtClean="0"/>
              <a:t>(</a:t>
            </a:r>
            <a:r>
              <a:rPr lang="en-GB" dirty="0" err="1" smtClean="0"/>
              <a:t>InputId,InputCol.LineageId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89599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GB" smtClean="0"/>
              <a:t>PrimeOutput</a:t>
            </a:r>
            <a:endParaRPr lang="en-GB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06431"/>
            <a:ext cx="8229600" cy="73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Input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Loop on </a:t>
            </a:r>
            <a:r>
              <a:rPr lang="en-GB" dirty="0" err="1" smtClean="0"/>
              <a:t>buffer.NextRow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 err="1" smtClean="0"/>
              <a:t>buffer.EndOfRowset</a:t>
            </a:r>
            <a:r>
              <a:rPr lang="en-GB" dirty="0" smtClean="0"/>
              <a:t> is true set </a:t>
            </a:r>
            <a:r>
              <a:rPr lang="en-GB" dirty="0" err="1" smtClean="0"/>
              <a:t>outputBuffer.SetEndOfRowset</a:t>
            </a:r>
            <a:r>
              <a:rPr lang="en-GB" dirty="0" smtClean="0"/>
              <a:t>()</a:t>
            </a:r>
          </a:p>
          <a:p>
            <a:r>
              <a:rPr lang="en-GB" dirty="0" err="1" smtClean="0"/>
              <a:t>MetaData</a:t>
            </a:r>
            <a:r>
              <a:rPr lang="en-GB" dirty="0" smtClean="0"/>
              <a:t> functions are </a:t>
            </a:r>
            <a:r>
              <a:rPr lang="en-GB" dirty="0" smtClean="0">
                <a:hlinkClick r:id="rId3"/>
              </a:rPr>
              <a:t>not optimized for performance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12" y="3787666"/>
            <a:ext cx="8315325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06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PipelineBuffer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for both input and output buffer</a:t>
            </a:r>
          </a:p>
          <a:p>
            <a:r>
              <a:rPr lang="en-GB" dirty="0" smtClean="0"/>
              <a:t>Get&lt;</a:t>
            </a:r>
            <a:r>
              <a:rPr lang="en-GB" dirty="0" err="1" smtClean="0"/>
              <a:t>DataType</a:t>
            </a:r>
            <a:r>
              <a:rPr lang="en-GB" dirty="0" smtClean="0"/>
              <a:t>&gt; and Set &lt;</a:t>
            </a:r>
            <a:r>
              <a:rPr lang="en-GB" dirty="0" err="1" smtClean="0"/>
              <a:t>DataType</a:t>
            </a:r>
            <a:r>
              <a:rPr lang="en-GB" dirty="0" smtClean="0"/>
              <a:t>&gt;</a:t>
            </a:r>
          </a:p>
          <a:p>
            <a:pPr lvl="1"/>
            <a:r>
              <a:rPr lang="en-GB" dirty="0" err="1" smtClean="0"/>
              <a:t>SetString</a:t>
            </a:r>
            <a:r>
              <a:rPr lang="en-GB" dirty="0" smtClean="0"/>
              <a:t>  / </a:t>
            </a:r>
            <a:r>
              <a:rPr lang="en-GB" dirty="0" err="1" smtClean="0"/>
              <a:t>GetString</a:t>
            </a:r>
            <a:endParaRPr lang="en-GB" dirty="0" smtClean="0"/>
          </a:p>
          <a:p>
            <a:pPr lvl="1"/>
            <a:r>
              <a:rPr lang="en-GB" dirty="0" smtClean="0"/>
              <a:t>SetInt32 / GetInt32</a:t>
            </a:r>
          </a:p>
          <a:p>
            <a:r>
              <a:rPr lang="en-GB" dirty="0" err="1" smtClean="0"/>
              <a:t>AddRow</a:t>
            </a:r>
            <a:endParaRPr lang="en-GB" dirty="0" smtClean="0"/>
          </a:p>
          <a:p>
            <a:pPr lvl="1"/>
            <a:r>
              <a:rPr lang="en-GB" dirty="0" smtClean="0"/>
              <a:t>Insert and move to new row</a:t>
            </a:r>
          </a:p>
          <a:p>
            <a:r>
              <a:rPr lang="en-GB" dirty="0" err="1" smtClean="0"/>
              <a:t>SetEndOfRowset</a:t>
            </a:r>
            <a:endParaRPr lang="en-GB" dirty="0" smtClean="0"/>
          </a:p>
          <a:p>
            <a:pPr lvl="1"/>
            <a:r>
              <a:rPr lang="en-GB" dirty="0" smtClean="0"/>
              <a:t>After final row has been </a:t>
            </a:r>
            <a:r>
              <a:rPr lang="en-GB" dirty="0" err="1" smtClean="0"/>
              <a:t>poplulated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4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 Or </a:t>
            </a:r>
            <a:r>
              <a:rPr lang="en-GB" dirty="0" err="1" smtClean="0"/>
              <a:t>Async</a:t>
            </a:r>
            <a:r>
              <a:rPr lang="en-GB" dirty="0" smtClean="0"/>
              <a:t>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Sync</a:t>
            </a:r>
          </a:p>
          <a:p>
            <a:pPr lvl="1"/>
            <a:r>
              <a:rPr lang="en-GB" dirty="0" smtClean="0"/>
              <a:t>Add columns to existing data flow</a:t>
            </a:r>
          </a:p>
          <a:p>
            <a:pPr lvl="1"/>
            <a:r>
              <a:rPr lang="en-GB" dirty="0" err="1" smtClean="0"/>
              <a:t>SynchronousInputID</a:t>
            </a:r>
            <a:r>
              <a:rPr lang="en-GB" dirty="0" smtClean="0"/>
              <a:t> of output = ID of input</a:t>
            </a:r>
          </a:p>
          <a:p>
            <a:r>
              <a:rPr lang="en-GB" dirty="0" err="1" smtClean="0"/>
              <a:t>Async</a:t>
            </a:r>
            <a:endParaRPr lang="en-GB" dirty="0" smtClean="0"/>
          </a:p>
          <a:p>
            <a:pPr lvl="1"/>
            <a:r>
              <a:rPr lang="en-GB" dirty="0" smtClean="0"/>
              <a:t>Create new data flow  buffer</a:t>
            </a:r>
          </a:p>
          <a:p>
            <a:pPr lvl="1"/>
            <a:r>
              <a:rPr lang="en-GB" dirty="0" err="1" smtClean="0"/>
              <a:t>SynchronousInputID</a:t>
            </a:r>
            <a:r>
              <a:rPr lang="en-GB" dirty="0" smtClean="0"/>
              <a:t> =0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3704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RunTime</a:t>
            </a:r>
            <a:r>
              <a:rPr lang="en-GB" dirty="0" smtClean="0"/>
              <a:t> execution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6888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276872"/>
            <a:ext cx="7333334" cy="2933334"/>
          </a:xfrm>
        </p:spPr>
      </p:pic>
    </p:spTree>
    <p:extLst>
      <p:ext uri="{BB962C8B-B14F-4D97-AF65-F5344CB8AC3E}">
        <p14:creationId xmlns:p14="http://schemas.microsoft.com/office/powerpoint/2010/main" val="1564275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095" y="1600200"/>
            <a:ext cx="6271809" cy="4525963"/>
          </a:xfrm>
        </p:spPr>
      </p:pic>
    </p:spTree>
    <p:extLst>
      <p:ext uri="{BB962C8B-B14F-4D97-AF65-F5344CB8AC3E}">
        <p14:creationId xmlns:p14="http://schemas.microsoft.com/office/powerpoint/2010/main" val="405525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Reusability</a:t>
            </a:r>
          </a:p>
          <a:p>
            <a:pPr lvl="1"/>
            <a:r>
              <a:rPr lang="en-GB" dirty="0" smtClean="0"/>
              <a:t>Component is a DLL</a:t>
            </a:r>
          </a:p>
          <a:p>
            <a:pPr lvl="1"/>
            <a:r>
              <a:rPr lang="en-GB" dirty="0" smtClean="0"/>
              <a:t>Single code base</a:t>
            </a:r>
          </a:p>
          <a:p>
            <a:pPr lvl="1"/>
            <a:r>
              <a:rPr lang="en-GB" dirty="0" smtClean="0"/>
              <a:t>Can be used multiple times in a single project</a:t>
            </a:r>
          </a:p>
          <a:p>
            <a:pPr lvl="1"/>
            <a:r>
              <a:rPr lang="en-GB" dirty="0" smtClean="0"/>
              <a:t>Can be shared across multiple projects</a:t>
            </a:r>
          </a:p>
          <a:p>
            <a:pPr lvl="1"/>
            <a:r>
              <a:rPr lang="en-GB" dirty="0" smtClean="0"/>
              <a:t>Easy to test Component version</a:t>
            </a:r>
          </a:p>
          <a:p>
            <a:r>
              <a:rPr lang="en-GB" dirty="0" smtClean="0"/>
              <a:t>Performance</a:t>
            </a:r>
          </a:p>
          <a:p>
            <a:pPr lvl="1"/>
            <a:r>
              <a:rPr lang="en-GB" dirty="0" smtClean="0"/>
              <a:t>Faster than scripting </a:t>
            </a:r>
          </a:p>
          <a:p>
            <a:r>
              <a:rPr lang="en-GB" dirty="0" smtClean="0"/>
              <a:t>Well </a:t>
            </a:r>
            <a:r>
              <a:rPr lang="en-GB" dirty="0" smtClean="0">
                <a:hlinkClick r:id="rId3"/>
              </a:rPr>
              <a:t>documented</a:t>
            </a:r>
            <a:endParaRPr lang="en-GB" dirty="0" smtClean="0"/>
          </a:p>
          <a:p>
            <a:pPr lvl="1"/>
            <a:r>
              <a:rPr lang="en-GB" dirty="0" smtClean="0"/>
              <a:t>Though not a how-to guide</a:t>
            </a:r>
          </a:p>
          <a:p>
            <a:pPr lvl="1"/>
            <a:endParaRPr lang="en-GB" dirty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6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Class </a:t>
            </a:r>
            <a:r>
              <a:rPr lang="en-GB" dirty="0"/>
              <a:t>that implements </a:t>
            </a:r>
            <a:r>
              <a:rPr lang="en-GB" dirty="0" err="1" smtClean="0"/>
              <a:t>IDtsComponentUI</a:t>
            </a:r>
            <a:endParaRPr lang="en-GB" dirty="0" smtClean="0"/>
          </a:p>
          <a:p>
            <a:r>
              <a:rPr lang="en-GB" dirty="0" smtClean="0"/>
              <a:t>Registered to the component class with </a:t>
            </a:r>
            <a:r>
              <a:rPr lang="en-GB" dirty="0" err="1" smtClean="0"/>
              <a:t>UITypeName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PublicKeyToken</a:t>
            </a:r>
            <a:r>
              <a:rPr lang="en-GB" dirty="0" smtClean="0"/>
              <a:t> is found with GACUTIL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47508"/>
            <a:ext cx="7632848" cy="96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00808"/>
            <a:ext cx="8229600" cy="2511996"/>
          </a:xfrm>
        </p:spPr>
      </p:pic>
    </p:spTree>
    <p:extLst>
      <p:ext uri="{BB962C8B-B14F-4D97-AF65-F5344CB8AC3E}">
        <p14:creationId xmlns:p14="http://schemas.microsoft.com/office/powerpoint/2010/main" val="15780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Demo 4</a:t>
            </a:r>
          </a:p>
          <a:p>
            <a:pPr lvl="1"/>
            <a:r>
              <a:rPr lang="en-GB" dirty="0" smtClean="0"/>
              <a:t>User interface </a:t>
            </a:r>
          </a:p>
          <a:p>
            <a:pPr lvl="1"/>
            <a:r>
              <a:rPr lang="en-GB" dirty="0" smtClean="0"/>
              <a:t>UI Code Step Through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1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 SSIS , large learning curve</a:t>
            </a:r>
          </a:p>
          <a:p>
            <a:r>
              <a:rPr lang="en-GB" dirty="0" smtClean="0"/>
              <a:t>Reusability </a:t>
            </a:r>
          </a:p>
          <a:p>
            <a:r>
              <a:rPr lang="en-GB" dirty="0" smtClean="0"/>
              <a:t>Potentially Faster ?</a:t>
            </a:r>
          </a:p>
          <a:p>
            <a:r>
              <a:rPr lang="en-GB" dirty="0" err="1" smtClean="0"/>
              <a:t>.Net</a:t>
            </a:r>
            <a:r>
              <a:rPr lang="en-GB" dirty="0" smtClean="0"/>
              <a:t> skills are required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233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46" y="620689"/>
            <a:ext cx="7772400" cy="2016223"/>
          </a:xfrm>
        </p:spPr>
        <p:txBody>
          <a:bodyPr/>
          <a:lstStyle/>
          <a:p>
            <a:r>
              <a:rPr lang="en-GB" dirty="0" smtClean="0"/>
              <a:t>SSIS Custom Components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Dave </a:t>
            </a:r>
            <a:r>
              <a:rPr lang="en-GB" dirty="0" err="1" smtClean="0"/>
              <a:t>Ballantyne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dave.ballantyne@live.co.uk</a:t>
            </a:r>
            <a:endParaRPr lang="en-GB" dirty="0" smtClean="0"/>
          </a:p>
          <a:p>
            <a:r>
              <a:rPr lang="en-GB" dirty="0" smtClean="0"/>
              <a:t>@</a:t>
            </a:r>
            <a:r>
              <a:rPr lang="en-GB" dirty="0" err="1" smtClean="0"/>
              <a:t>davebally</a:t>
            </a:r>
            <a:endParaRPr lang="en-GB" dirty="0" smtClean="0"/>
          </a:p>
        </p:txBody>
      </p:sp>
      <p:pic>
        <p:nvPicPr>
          <p:cNvPr id="2050" name="Picture 2" descr="C:\Users\Dave\AppData\Local\Microsoft\Windows Live Mail\WLMDSS.tmp\WLME705.tmp\kentnetsqlusergrou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7812360" cy="193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332187"/>
      </p:ext>
    </p:extLst>
  </p:cSld>
  <p:clrMapOvr>
    <a:masterClrMapping/>
  </p:clrMapOvr>
  <p:transition spd="slow" advTm="5909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Component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Connections</a:t>
            </a:r>
          </a:p>
          <a:p>
            <a:r>
              <a:rPr lang="en-GB" dirty="0" smtClean="0"/>
              <a:t>Log Providers</a:t>
            </a:r>
          </a:p>
          <a:p>
            <a:r>
              <a:rPr lang="en-GB" dirty="0" smtClean="0"/>
              <a:t>For Each Loops</a:t>
            </a:r>
          </a:p>
          <a:p>
            <a:r>
              <a:rPr lang="en-GB" dirty="0" smtClean="0"/>
              <a:t>Control Flow Tasks</a:t>
            </a:r>
          </a:p>
          <a:p>
            <a:r>
              <a:rPr lang="en-GB" dirty="0" smtClean="0"/>
              <a:t>Data Flow Pipeline Component</a:t>
            </a:r>
          </a:p>
          <a:p>
            <a:r>
              <a:rPr lang="en-GB" dirty="0" smtClean="0"/>
              <a:t>Custom User Interface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3008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Pipeline Component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Sources</a:t>
            </a:r>
          </a:p>
          <a:p>
            <a:r>
              <a:rPr lang="en-GB" dirty="0" smtClean="0"/>
              <a:t>Transforms</a:t>
            </a:r>
          </a:p>
          <a:p>
            <a:r>
              <a:rPr lang="en-GB" dirty="0" smtClean="0"/>
              <a:t>Destinations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82" y="3527102"/>
            <a:ext cx="7465836" cy="8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403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Design/Run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Time</a:t>
            </a:r>
          </a:p>
          <a:p>
            <a:pPr lvl="1"/>
            <a:r>
              <a:rPr lang="en-GB" dirty="0" smtClean="0"/>
              <a:t>Work done in BIDS</a:t>
            </a:r>
          </a:p>
          <a:p>
            <a:pPr lvl="1"/>
            <a:r>
              <a:rPr lang="en-GB" dirty="0" smtClean="0"/>
              <a:t>attachments / detachments</a:t>
            </a:r>
          </a:p>
          <a:p>
            <a:pPr lvl="1"/>
            <a:r>
              <a:rPr lang="en-GB" dirty="0" smtClean="0"/>
              <a:t>Validation</a:t>
            </a:r>
          </a:p>
          <a:p>
            <a:pPr lvl="1"/>
            <a:r>
              <a:rPr lang="en-GB" dirty="0" smtClean="0"/>
              <a:t>Column usage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Run Time</a:t>
            </a:r>
          </a:p>
          <a:p>
            <a:pPr lvl="1"/>
            <a:r>
              <a:rPr lang="en-GB" dirty="0" smtClean="0"/>
              <a:t>Metadata interrogation</a:t>
            </a:r>
          </a:p>
          <a:p>
            <a:pPr lvl="1"/>
            <a:r>
              <a:rPr lang="en-GB" dirty="0" smtClean="0"/>
              <a:t>DTEXEC</a:t>
            </a:r>
          </a:p>
          <a:p>
            <a:pPr lvl="1"/>
            <a:r>
              <a:rPr lang="en-GB" dirty="0" smtClean="0"/>
              <a:t>Flow of data</a:t>
            </a:r>
          </a:p>
        </p:txBody>
      </p:sp>
    </p:spTree>
    <p:extLst>
      <p:ext uri="{BB962C8B-B14F-4D97-AF65-F5344CB8AC3E}">
        <p14:creationId xmlns:p14="http://schemas.microsoft.com/office/powerpoint/2010/main" val="6692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Reuse and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603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Comparison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097910"/>
              </p:ext>
            </p:extLst>
          </p:nvPr>
        </p:nvGraphicFramePr>
        <p:xfrm>
          <a:off x="467544" y="3356992"/>
          <a:ext cx="8291264" cy="283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839453"/>
              </p:ext>
            </p:extLst>
          </p:nvPr>
        </p:nvGraphicFramePr>
        <p:xfrm>
          <a:off x="1863626" y="2209428"/>
          <a:ext cx="54991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952"/>
                <a:gridCol w="595525"/>
                <a:gridCol w="598692"/>
                <a:gridCol w="671549"/>
                <a:gridCol w="608195"/>
                <a:gridCol w="674717"/>
                <a:gridCol w="750741"/>
                <a:gridCol w="71272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100,000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500,000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1,000,000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5,000,000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10,000,000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20,000,000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31,999,680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Custom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261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1,667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7,867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16,375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32,852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51,426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Script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684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2,069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3,949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19,214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38,690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76,755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123,243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8125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 Studio – BIDS is not enough</a:t>
            </a:r>
          </a:p>
          <a:p>
            <a:r>
              <a:rPr lang="en-GB" dirty="0" smtClean="0"/>
              <a:t>Or Visual Basic / C# Express</a:t>
            </a:r>
          </a:p>
          <a:p>
            <a:r>
              <a:rPr lang="en-GB" dirty="0" smtClean="0"/>
              <a:t>Client Tools SDK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919" y="2996952"/>
            <a:ext cx="4606162" cy="347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863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6418</TotalTime>
  <Words>1943</Words>
  <Application>Microsoft Office PowerPoint</Application>
  <PresentationFormat>On-screen Show (4:3)</PresentationFormat>
  <Paragraphs>350</Paragraphs>
  <Slides>34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Executive</vt:lpstr>
      <vt:lpstr>SSIS Custom Components</vt:lpstr>
      <vt:lpstr>Why ?</vt:lpstr>
      <vt:lpstr>Why ?</vt:lpstr>
      <vt:lpstr>Types Of Component</vt:lpstr>
      <vt:lpstr>Pipeline Component Types</vt:lpstr>
      <vt:lpstr>Design/Run Time</vt:lpstr>
      <vt:lpstr>Demo 1</vt:lpstr>
      <vt:lpstr>Performance Comparison</vt:lpstr>
      <vt:lpstr>Requirements</vt:lpstr>
      <vt:lpstr>Starting Out</vt:lpstr>
      <vt:lpstr>Class Creation</vt:lpstr>
      <vt:lpstr>Post Build</vt:lpstr>
      <vt:lpstr>MetaData</vt:lpstr>
      <vt:lpstr>MetaData</vt:lpstr>
      <vt:lpstr>MetaData</vt:lpstr>
      <vt:lpstr>Icons</vt:lpstr>
      <vt:lpstr>Errors and warnings</vt:lpstr>
      <vt:lpstr>Errors and warnings</vt:lpstr>
      <vt:lpstr>Design Time Methods</vt:lpstr>
      <vt:lpstr>Debug</vt:lpstr>
      <vt:lpstr>Demo 2</vt:lpstr>
      <vt:lpstr>Run-Time Processing</vt:lpstr>
      <vt:lpstr>PreExecute</vt:lpstr>
      <vt:lpstr>Process Input</vt:lpstr>
      <vt:lpstr>PipelineBuffer</vt:lpstr>
      <vt:lpstr>Sync Or Async ?</vt:lpstr>
      <vt:lpstr>Demo 3</vt:lpstr>
      <vt:lpstr>User Interface</vt:lpstr>
      <vt:lpstr>User Interface</vt:lpstr>
      <vt:lpstr>User Interface</vt:lpstr>
      <vt:lpstr>User Interface</vt:lpstr>
      <vt:lpstr>User Interface</vt:lpstr>
      <vt:lpstr>Conclusion</vt:lpstr>
      <vt:lpstr>SSIS Custom Components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SSIS Custom Components</dc:title>
  <dc:creator>Dave Ballantyne</dc:creator>
  <cp:lastModifiedBy>Dave Ballantyne</cp:lastModifiedBy>
  <cp:revision>111</cp:revision>
  <dcterms:created xsi:type="dcterms:W3CDTF">2011-03-14T19:27:17Z</dcterms:created>
  <dcterms:modified xsi:type="dcterms:W3CDTF">2011-04-10T08:13:45Z</dcterms:modified>
</cp:coreProperties>
</file>