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9" r:id="rId2"/>
  </p:sldMasterIdLst>
  <p:notesMasterIdLst>
    <p:notesMasterId r:id="rId37"/>
  </p:notesMasterIdLst>
  <p:sldIdLst>
    <p:sldId id="257" r:id="rId3"/>
    <p:sldId id="387" r:id="rId4"/>
    <p:sldId id="414" r:id="rId5"/>
    <p:sldId id="427" r:id="rId6"/>
    <p:sldId id="388" r:id="rId7"/>
    <p:sldId id="401" r:id="rId8"/>
    <p:sldId id="426" r:id="rId9"/>
    <p:sldId id="278" r:id="rId10"/>
    <p:sldId id="374" r:id="rId11"/>
    <p:sldId id="328" r:id="rId12"/>
    <p:sldId id="396" r:id="rId13"/>
    <p:sldId id="416" r:id="rId14"/>
    <p:sldId id="375" r:id="rId15"/>
    <p:sldId id="399" r:id="rId16"/>
    <p:sldId id="398" r:id="rId17"/>
    <p:sldId id="419" r:id="rId18"/>
    <p:sldId id="376" r:id="rId19"/>
    <p:sldId id="417" r:id="rId20"/>
    <p:sldId id="418" r:id="rId21"/>
    <p:sldId id="377" r:id="rId22"/>
    <p:sldId id="420" r:id="rId23"/>
    <p:sldId id="378" r:id="rId24"/>
    <p:sldId id="299" r:id="rId25"/>
    <p:sldId id="350" r:id="rId26"/>
    <p:sldId id="412" r:id="rId27"/>
    <p:sldId id="379" r:id="rId28"/>
    <p:sldId id="424" r:id="rId29"/>
    <p:sldId id="432" r:id="rId30"/>
    <p:sldId id="421" r:id="rId31"/>
    <p:sldId id="422" r:id="rId32"/>
    <p:sldId id="410" r:id="rId33"/>
    <p:sldId id="423" r:id="rId34"/>
    <p:sldId id="390" r:id="rId35"/>
    <p:sldId id="307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0A4"/>
    <a:srgbClr val="3599FD"/>
    <a:srgbClr val="FF3300"/>
    <a:srgbClr val="837457"/>
    <a:srgbClr val="EAEAEC"/>
    <a:srgbClr val="DEDEE0"/>
    <a:srgbClr val="EEEEF0"/>
    <a:srgbClr val="96C53C"/>
    <a:srgbClr val="252525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0" autoAdjust="0"/>
    <p:restoredTop sz="93299" autoAdjust="0"/>
  </p:normalViewPr>
  <p:slideViewPr>
    <p:cSldViewPr snapToGrid="0">
      <p:cViewPr varScale="1">
        <p:scale>
          <a:sx n="75" d="100"/>
          <a:sy n="75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4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734F17-6175-4AC5-9B4D-A4CCABA37CC0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B198F7-A7C1-4661-BD93-6ED6594A88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022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198F7-A7C1-4661-BD93-6ED6594A882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24505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198F7-A7C1-4661-BD93-6ED6594A882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7555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198F7-A7C1-4661-BD93-6ED6594A882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5193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198F7-A7C1-4661-BD93-6ED6594A882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9720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198F7-A7C1-4661-BD93-6ED6594A882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89779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198F7-A7C1-4661-BD93-6ED6594A882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21606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198F7-A7C1-4661-BD93-6ED6594A882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23534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198F7-A7C1-4661-BD93-6ED6594A882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18593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198F7-A7C1-4661-BD93-6ED6594A882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74047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198F7-A7C1-4661-BD93-6ED6594A882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6562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198F7-A7C1-4661-BD93-6ED6594A882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8566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198F7-A7C1-4661-BD93-6ED6594A882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320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198F7-A7C1-4661-BD93-6ED6594A882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0541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198F7-A7C1-4661-BD93-6ED6594A882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46696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198F7-A7C1-4661-BD93-6ED6594A8822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2374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198F7-A7C1-4661-BD93-6ED6594A8822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1627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B198F7-A7C1-4661-BD93-6ED6594A8822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3441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198F7-A7C1-4661-BD93-6ED6594A882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96238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198F7-A7C1-4661-BD93-6ED6594A882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00119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198F7-A7C1-4661-BD93-6ED6594A882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28310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198F7-A7C1-4661-BD93-6ED6594A882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90045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198F7-A7C1-4661-BD93-6ED6594A882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4287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198F7-A7C1-4661-BD93-6ED6594A882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83499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198F7-A7C1-4661-BD93-6ED6594A8822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9959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198F7-A7C1-4661-BD93-6ED6594A882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84716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198F7-A7C1-4661-BD93-6ED6594A882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21690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198F7-A7C1-4661-BD93-6ED6594A8822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594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198F7-A7C1-4661-BD93-6ED6594A882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1582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198F7-A7C1-4661-BD93-6ED6594A882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587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198F7-A7C1-4661-BD93-6ED6594A882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3459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198F7-A7C1-4661-BD93-6ED6594A882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563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198F7-A7C1-4661-BD93-6ED6594A882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619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198F7-A7C1-4661-BD93-6ED6594A882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68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BF18F-168E-48FD-93C8-645A24B4D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939E76-9379-4B90-8611-C8516ECD42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18691-B437-472D-80E4-423165471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7FA67-2B3A-45EE-88E3-0C5C53379765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43CF1B-8A51-4142-9965-535ABF104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976FF-B1D2-44B1-B196-91455E03F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1C732-5FDB-4C72-BACA-06D9FCEAA6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506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5596C-1D42-4E23-8107-2A449C633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36D61A-4202-44A1-88CA-D73103239E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7D537-DF2C-4BC1-8C24-16FBBB074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7FA67-2B3A-45EE-88E3-0C5C53379765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9A2C1-3BD3-49E2-BA9D-82EE3C797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73FBFA-2C49-4D5D-A7EB-6A7D174F4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1C732-5FDB-4C72-BACA-06D9FCEAA6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387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1C1F37-E831-4A62-BA54-7B4137EB6E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A12A64-8498-4BC7-98B4-F8EF2F4E37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A7070-F041-4CA1-BFEC-10EB7D728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7FA67-2B3A-45EE-88E3-0C5C53379765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5E5F8-00BB-4C2D-809A-111F60CA8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C9416-B330-41D8-9F89-4B5E62B68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1C732-5FDB-4C72-BACA-06D9FCEAA6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383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25BAE-E3B4-E14D-AD92-A6474AFF68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102A32-1A5A-4147-A2F7-C4738AA820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59051-5B55-764A-AC54-4005037AF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7A14F-5C88-EE4E-BDFA-6077CA20262E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BD72F-468F-1446-8568-889C1721D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F3EE8E-E5ED-FA45-B54A-F014CDE84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B920A-A608-C245-B4AA-AB9A65273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823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2C313-2E4F-D045-8BBB-EBF0DCB08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4730F-3AC4-3047-8B0B-4DD4A03B1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EDAAF-9805-EF42-94AE-9F13A5ACA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7A14F-5C88-EE4E-BDFA-6077CA20262E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7EEF6D-C8BB-3546-8A21-4EE813AD4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C6E79-FDBC-CD45-B04A-8C59C5245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B920A-A608-C245-B4AA-AB9A65273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139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4E3F4-4200-8F4E-AC18-ECDCF7D3C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DA02A9-07C1-CF4D-B419-729DF7087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8CAFE-69DC-0D44-8FC6-D262F9EC4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7A14F-5C88-EE4E-BDFA-6077CA20262E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F6702-5150-3A48-8084-A7966B2AC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9DDF08-DF2A-424A-80CB-A6F23EC7E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B920A-A608-C245-B4AA-AB9A65273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615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1FE1E-6078-5648-B0B5-AD1585756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96FC6-20B1-404C-B850-3E7E32DECB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DB44EF-80CB-4647-A431-B221ADA084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9664DA-4D80-874C-8734-9623E8C80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7A14F-5C88-EE4E-BDFA-6077CA20262E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0EF6B9-86D5-884B-9825-B67A94149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7F0840-ECF0-CE4A-9782-FB5806C0D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B920A-A608-C245-B4AA-AB9A65273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80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ABD18-82E4-8946-A679-E19D33E0D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D17A9D-3D40-9649-8BF7-9BBE2DC3F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201775-275A-E74B-96E9-301F687698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747DCE-B34A-FC43-B806-6CC593796C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291FD7-C424-D84E-AE2D-A4DEB969FE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818B32-FDBC-7C41-9B45-FD6BE6F32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7A14F-5C88-EE4E-BDFA-6077CA20262E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198E7D-2EB8-5F46-9417-F3AFD2A33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60ACCD-5E92-9042-9099-B1DC64FEA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B920A-A608-C245-B4AA-AB9A65273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578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C5B69-69EE-CF45-BDE9-2AEF942B4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E85848-4729-4343-A128-752F946BC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7A14F-5C88-EE4E-BDFA-6077CA20262E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BED0B6-FE26-2841-9B7A-C73E51006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B43BB3-E2E9-0346-AA94-8C0CE7C06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B920A-A608-C245-B4AA-AB9A65273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3800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78F7BD-BDBB-9849-8EFE-34CDA4B08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7A14F-5C88-EE4E-BDFA-6077CA20262E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D2EF39-14B7-AD42-9381-81B838314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B19696-05B0-0447-9088-81D36EF2B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B920A-A608-C245-B4AA-AB9A65273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056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6F48F-62FB-F04D-9784-B1753B3F3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26884-1606-BE4B-9807-2105D6E17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9992AF-6993-7847-8312-F512E66984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FC8C97-1276-5742-9596-F6044A8EB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7A14F-5C88-EE4E-BDFA-6077CA20262E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4A815F-42E3-C546-9DDC-3C5CEA581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E2DE91-3A09-884E-86DB-41DAAA185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B920A-A608-C245-B4AA-AB9A65273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41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82579-921A-4C5B-A04F-C8AC491C6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2A48B-DD41-4455-B73A-A822224FB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16856E-B392-4DD7-9791-712020324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7FA67-2B3A-45EE-88E3-0C5C53379765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739B8-FCD0-40D5-8B2B-248E2E5EA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1A728-D457-46EF-8B4B-9E3491D52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1C732-5FDB-4C72-BACA-06D9FCEAA6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5114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EEFE4-610A-F742-A64B-CFF13E7E2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0B9422-5E11-BA4B-9BA3-FA34DBFC17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0CD4A4-42FD-814E-86D6-B60A09C356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ED784E-2296-6240-8DAC-D3007F8AC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7A14F-5C88-EE4E-BDFA-6077CA20262E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6F1FD4-3AD9-2B4A-8BE0-E76DC008D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093F9D-9A36-9E49-B0C3-CFF37D5AF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B920A-A608-C245-B4AA-AB9A65273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52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E176B-B7A8-D44B-ACB5-989345F64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FD2539-BAB4-A842-84C3-59CA2E3D4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C32F5-EBE3-134A-8B02-D6DDB9972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7A14F-5C88-EE4E-BDFA-6077CA20262E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4464F-8932-3A46-9418-8A9DA777D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E13AE-2AA4-4F41-89B3-58776BA5C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B920A-A608-C245-B4AA-AB9A65273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7401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5D7DA6-B48B-3F4B-A269-FA77CF745B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519F69-DFF6-6942-9135-257B481CCD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AA149-DEB5-3149-A199-2A6F637E2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7A14F-5C88-EE4E-BDFA-6077CA20262E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0B90E-370D-8E49-9054-8206DEE2C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C0410-7024-E948-BAAD-321753C1A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B920A-A608-C245-B4AA-AB9A65273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05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45D3A-3744-4F2B-AAD9-01E653BAD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7A2FD-D6ED-4FD1-8981-050D76463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8AE02-49DC-449E-AF20-33FC68AD8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7FA67-2B3A-45EE-88E3-0C5C53379765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99ABD4-F8AC-4863-AD4D-416FEBC69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6A76AB-FC3A-453E-A933-9D41507A6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1C732-5FDB-4C72-BACA-06D9FCEAA6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96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614D0-C43E-4A1C-B68E-6D90A4783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A88EC-E4A4-46D2-AC84-96788B6341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B74BE7-9463-4E96-86C2-3A7BA5A08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A542D1-5299-4E50-9879-54D5E95BA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7FA67-2B3A-45EE-88E3-0C5C53379765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BA3BC-5B99-4167-A509-935B7A253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D3F2FF-A316-4714-A219-32B4A2ECB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1C732-5FDB-4C72-BACA-06D9FCEAA6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140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404BF-471A-4C26-AC7C-BC71375BB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F438FA-75C2-4E6D-B0B4-27113165B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AE0D48-8F0E-4E75-8878-4853D2C2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8D8201-40C8-449E-A2F3-B51FBE829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25C1EF-A9FB-4825-B1FA-F78D171B43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4E4F01-7486-430E-BA3F-B930A665B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7FA67-2B3A-45EE-88E3-0C5C53379765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DAD679-A455-4EC2-AF09-FA3E32BFF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D355B8-5EFF-43CE-9761-46F871FAB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1C732-5FDB-4C72-BACA-06D9FCEAA6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05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A46BF-9016-42E3-ACAC-518C3BBED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F2127D-5B78-4E67-B7DF-8AB2224EE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7FA67-2B3A-45EE-88E3-0C5C53379765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CDB749-5D34-4EB7-9DC7-407AF97F4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A777EC-6F2D-4765-B1E4-859A1FDE5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1C732-5FDB-4C72-BACA-06D9FCEAA6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635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AD3FE8-7A4E-418C-B401-B54591EB6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7FA67-2B3A-45EE-88E3-0C5C53379765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1CEC00-7E7B-4004-B9D5-D59D63798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0B0FBB-DD1A-46AD-9150-74C4FFA43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1C732-5FDB-4C72-BACA-06D9FCEAA6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290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F038E-B809-4698-9310-E70DF5F4F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21787-B05E-4DA7-8E10-CD0BCCBDB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0EDE92-5FDC-4130-A2C3-8F6F9A28D8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77BFC4-FC93-4584-8093-1F8A008A6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7FA67-2B3A-45EE-88E3-0C5C53379765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FAD586-48F9-4804-A31F-D2B84D86B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BEE392-476B-4A76-938B-773CE4941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1C732-5FDB-4C72-BACA-06D9FCEAA6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636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1461E-8BD9-4B5B-8F99-D92FD8117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C79123-EE50-45B9-A24C-DCB0B916F7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78EE98-459A-4AB4-BD53-4017E7FF8C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7C828E-65FE-49A9-8F2B-28C1AA69A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7FA67-2B3A-45EE-88E3-0C5C53379765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BE3F5C-18F5-4F6B-8E58-40811127A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2B1723-A830-4356-A859-84C1AD967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1C732-5FDB-4C72-BACA-06D9FCEAA6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554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5BC0BC-11A5-41FB-81AC-3D5E61112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A080A-13A5-47B3-93D3-C3E1A58CF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3A75D7-F91D-4F5F-8396-98C3AF45F1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7FA67-2B3A-45EE-88E3-0C5C53379765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AAF0B-AADE-4861-989E-59A2C7F1CF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8F5666-2BAF-4C6E-B7C7-F36E25955A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1C732-5FDB-4C72-BACA-06D9FCEAA6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818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77BE2C-DB6B-704D-BAA5-7A35D7F49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C104ED-7EFD-F04E-A594-97FDDF996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1715DD-67A1-6B48-A09A-A37D035BF5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7A14F-5C88-EE4E-BDFA-6077CA20262E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FC0E8-7B35-4A42-B5C4-5A852C7D39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3F752-D252-D341-82A5-CA60EA3EE3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B920A-A608-C245-B4AA-AB9A65273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982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svg"/><Relationship Id="rId3" Type="http://schemas.openxmlformats.org/officeDocument/2006/relationships/image" Target="../media/image27.png"/><Relationship Id="rId7" Type="http://schemas.openxmlformats.org/officeDocument/2006/relationships/image" Target="../media/image31.sv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29.sv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svg"/><Relationship Id="rId1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hyperlink" Target="http://commons.wikimedia.org/wiki/File:User_icon_BLACK-01.p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://librarianinblack.net/librarianinblack/adobespies/" TargetMode="External"/><Relationship Id="rId10" Type="http://schemas.openxmlformats.org/officeDocument/2006/relationships/hyperlink" Target="http://commons.wikimedia.org/wiki/File:Icon_robot.svg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43863B72-8760-4267-8507-8E02DA9A0379}"/>
              </a:ext>
            </a:extLst>
          </p:cNvPr>
          <p:cNvSpPr/>
          <p:nvPr/>
        </p:nvSpPr>
        <p:spPr>
          <a:xfrm>
            <a:off x="5127716" y="3221881"/>
            <a:ext cx="1938935" cy="1938935"/>
          </a:xfrm>
          <a:prstGeom prst="ellipse">
            <a:avLst/>
          </a:prstGeom>
          <a:solidFill>
            <a:srgbClr val="FFE0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B91348-C415-4B82-B385-0CB74B06DA1F}"/>
              </a:ext>
            </a:extLst>
          </p:cNvPr>
          <p:cNvSpPr txBox="1"/>
          <p:nvPr/>
        </p:nvSpPr>
        <p:spPr>
          <a:xfrm>
            <a:off x="1136467" y="887799"/>
            <a:ext cx="99190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solidFill>
                  <a:srgbClr val="FFE0A4"/>
                </a:solidFill>
                <a:latin typeface="Broadway" panose="04040905080B02020502" pitchFamily="82" charset="0"/>
                <a:ea typeface="Tahoma" panose="020B0604030504040204" pitchFamily="34" charset="0"/>
                <a:cs typeface="Tahoma" panose="020B0604030504040204" pitchFamily="34" charset="0"/>
              </a:rPr>
              <a:t>8 Steps to Securing </a:t>
            </a:r>
          </a:p>
          <a:p>
            <a:pPr algn="ctr"/>
            <a:r>
              <a:rPr lang="en-GB" sz="7200" dirty="0">
                <a:solidFill>
                  <a:srgbClr val="FFE0A4"/>
                </a:solidFill>
                <a:latin typeface="Broadway" panose="04040905080B02020502" pitchFamily="82" charset="0"/>
                <a:ea typeface="Tahoma" panose="020B0604030504040204" pitchFamily="34" charset="0"/>
                <a:cs typeface="Tahoma" panose="020B0604030504040204" pitchFamily="34" charset="0"/>
              </a:rPr>
              <a:t>Azure Sql PaaS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BAC09B-A380-4CA9-8F4D-D094D25DDBEF}"/>
              </a:ext>
            </a:extLst>
          </p:cNvPr>
          <p:cNvSpPr txBox="1"/>
          <p:nvPr/>
        </p:nvSpPr>
        <p:spPr>
          <a:xfrm>
            <a:off x="1136467" y="5277421"/>
            <a:ext cx="9919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E0A4"/>
                </a:solidFill>
                <a:latin typeface="Broadway" panose="04040905080B02020502" pitchFamily="82" charset="0"/>
                <a:ea typeface="Tahoma" panose="020B0604030504040204" pitchFamily="34" charset="0"/>
                <a:cs typeface="Tahoma" panose="020B0604030504040204" pitchFamily="34" charset="0"/>
              </a:rPr>
              <a:t>Janusz Rokicki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8377F7-9626-4534-B4D8-0C3B1BD36E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399" y="3256238"/>
            <a:ext cx="1881201" cy="18764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198329-5318-4122-BC14-2AB041D2470E}"/>
              </a:ext>
            </a:extLst>
          </p:cNvPr>
          <p:cNvSpPr txBox="1"/>
          <p:nvPr/>
        </p:nvSpPr>
        <p:spPr>
          <a:xfrm>
            <a:off x="1589376" y="3775848"/>
            <a:ext cx="2694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E0A4"/>
                </a:solidFill>
                <a:latin typeface="Broadway" panose="04040905080B02020502" pitchFamily="82" charset="0"/>
                <a:ea typeface="Tahoma" panose="020B0604030504040204" pitchFamily="34" charset="0"/>
                <a:cs typeface="Tahoma" panose="020B0604030504040204" pitchFamily="34" charset="0"/>
              </a:rPr>
              <a:t>March 1st 2019 at 10:20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B52353-839B-4705-BF78-5E4E9E288BD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6936" y="3887911"/>
            <a:ext cx="1478027" cy="60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079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88D93-BF9F-4A39-A05D-3D2ACAA51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879" y="264672"/>
            <a:ext cx="11046241" cy="903743"/>
          </a:xfrm>
        </p:spPr>
        <p:txBody>
          <a:bodyPr>
            <a:noAutofit/>
          </a:bodyPr>
          <a:lstStyle/>
          <a:p>
            <a:r>
              <a:rPr lang="en-GB" sz="5400" dirty="0">
                <a:solidFill>
                  <a:schemeClr val="bg1"/>
                </a:solidFill>
                <a:latin typeface="Consolas" panose="020B0609020204030204" pitchFamily="49" charset="0"/>
              </a:rPr>
              <a:t>Azure Sql PaaS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919BD7-E2A0-4767-9170-9B49C978825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644" y="4203871"/>
            <a:ext cx="871675" cy="8927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C1478-059F-4C46-8765-C6C92E5EACDF}"/>
              </a:ext>
            </a:extLst>
          </p:cNvPr>
          <p:cNvSpPr txBox="1"/>
          <p:nvPr/>
        </p:nvSpPr>
        <p:spPr>
          <a:xfrm>
            <a:off x="1595990" y="2266589"/>
            <a:ext cx="24697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SQL Database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FFF1A10-F1C8-442F-A771-D5D4E5D0A5AE}"/>
              </a:ext>
            </a:extLst>
          </p:cNvPr>
          <p:cNvSpPr txBox="1"/>
          <p:nvPr/>
        </p:nvSpPr>
        <p:spPr>
          <a:xfrm>
            <a:off x="1595990" y="3294535"/>
            <a:ext cx="36876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SQL Data Warehouse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FBC5361-7381-4C53-AE2C-23257A6A2794}"/>
              </a:ext>
            </a:extLst>
          </p:cNvPr>
          <p:cNvSpPr txBox="1"/>
          <p:nvPr/>
        </p:nvSpPr>
        <p:spPr>
          <a:xfrm>
            <a:off x="1602215" y="4322481"/>
            <a:ext cx="28057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SQL Elastic pool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3CD37F9-EBB5-4981-AC1B-86C9E787DABB}"/>
              </a:ext>
            </a:extLst>
          </p:cNvPr>
          <p:cNvSpPr txBox="1"/>
          <p:nvPr/>
        </p:nvSpPr>
        <p:spPr>
          <a:xfrm>
            <a:off x="4740699" y="5793598"/>
            <a:ext cx="39803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SQL Managed Instance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986FF5-759F-439A-B1C1-F3157183A71F}"/>
              </a:ext>
            </a:extLst>
          </p:cNvPr>
          <p:cNvSpPr txBox="1"/>
          <p:nvPr/>
        </p:nvSpPr>
        <p:spPr>
          <a:xfrm>
            <a:off x="8154976" y="2266589"/>
            <a:ext cx="32083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DB for PostgreSQL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18448B9-7738-4AFF-856A-DE8190A670FF}"/>
              </a:ext>
            </a:extLst>
          </p:cNvPr>
          <p:cNvSpPr txBox="1"/>
          <p:nvPr/>
        </p:nvSpPr>
        <p:spPr>
          <a:xfrm>
            <a:off x="8154976" y="3294535"/>
            <a:ext cx="2497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DB for MySQL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EC1974-804D-4755-B38B-556909121E0E}"/>
              </a:ext>
            </a:extLst>
          </p:cNvPr>
          <p:cNvSpPr txBox="1"/>
          <p:nvPr/>
        </p:nvSpPr>
        <p:spPr>
          <a:xfrm>
            <a:off x="8154976" y="4322481"/>
            <a:ext cx="27809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DB for MariaDB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2757C57-1088-4383-90AC-BE72A64BE6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84647" y="4133136"/>
            <a:ext cx="728473" cy="96346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94DB1B39-3967-45C2-998D-18EF10EEFB0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84647" y="3074008"/>
            <a:ext cx="729109" cy="96346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C14D076-EB89-4577-A858-4DCEACF32A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84647" y="2014627"/>
            <a:ext cx="732234" cy="963465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71A30810-F785-4444-B090-3D490C1FF8C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72879" y="3096080"/>
            <a:ext cx="958440" cy="91932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1725B370-E497-4A53-A112-A7AFEB19B2F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72836" y="2014627"/>
            <a:ext cx="758526" cy="9250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5018AFC-68E1-4FF2-A8CF-A8C6A51F2086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2386" y="5663554"/>
            <a:ext cx="860511" cy="84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912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93386-3B22-49C4-BDED-225513A80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38" y="182880"/>
            <a:ext cx="10569668" cy="989303"/>
          </a:xfrm>
          <a:noFill/>
        </p:spPr>
        <p:txBody>
          <a:bodyPr>
            <a:noAutofit/>
          </a:bodyPr>
          <a:lstStyle/>
          <a:p>
            <a:r>
              <a:rPr lang="en-GB" sz="5400" b="1" dirty="0">
                <a:solidFill>
                  <a:schemeClr val="bg1"/>
                </a:solidFill>
                <a:latin typeface="Consolas" panose="020B0609020204030204" pitchFamily="49" charset="0"/>
              </a:rPr>
              <a:t>DEMO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6451F4-88C8-4D1E-8900-23A72452D120}"/>
              </a:ext>
            </a:extLst>
          </p:cNvPr>
          <p:cNvSpPr txBox="1"/>
          <p:nvPr/>
        </p:nvSpPr>
        <p:spPr>
          <a:xfrm>
            <a:off x="1738103" y="1401217"/>
            <a:ext cx="871579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solidFill>
                  <a:schemeClr val="bg1"/>
                </a:solidFill>
                <a:latin typeface="Consolas" panose="020B0609020204030204" pitchFamily="49" charset="0"/>
              </a:rPr>
              <a:t>Azure Security Landscape</a:t>
            </a:r>
          </a:p>
        </p:txBody>
      </p:sp>
    </p:spTree>
    <p:extLst>
      <p:ext uri="{BB962C8B-B14F-4D97-AF65-F5344CB8AC3E}">
        <p14:creationId xmlns:p14="http://schemas.microsoft.com/office/powerpoint/2010/main" val="1910406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93386-3B22-49C4-BDED-225513A80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38" y="182880"/>
            <a:ext cx="10569668" cy="989303"/>
          </a:xfrm>
          <a:noFill/>
        </p:spPr>
        <p:txBody>
          <a:bodyPr>
            <a:noAutofit/>
          </a:bodyPr>
          <a:lstStyle/>
          <a:p>
            <a:r>
              <a:rPr lang="en-GB" sz="5400" b="1" dirty="0">
                <a:solidFill>
                  <a:schemeClr val="bg1"/>
                </a:solidFill>
                <a:latin typeface="Consolas" panose="020B0609020204030204" pitchFamily="49" charset="0"/>
              </a:rPr>
              <a:t>DEMO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6451F4-88C8-4D1E-8900-23A72452D120}"/>
              </a:ext>
            </a:extLst>
          </p:cNvPr>
          <p:cNvSpPr txBox="1"/>
          <p:nvPr/>
        </p:nvSpPr>
        <p:spPr>
          <a:xfrm>
            <a:off x="1738103" y="1905506"/>
            <a:ext cx="87157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solidFill>
                  <a:schemeClr val="bg1"/>
                </a:solidFill>
                <a:latin typeface="Consolas" panose="020B0609020204030204" pitchFamily="49" charset="0"/>
              </a:rPr>
              <a:t>Management Groups</a:t>
            </a:r>
          </a:p>
        </p:txBody>
      </p:sp>
    </p:spTree>
    <p:extLst>
      <p:ext uri="{BB962C8B-B14F-4D97-AF65-F5344CB8AC3E}">
        <p14:creationId xmlns:p14="http://schemas.microsoft.com/office/powerpoint/2010/main" val="1195974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51594F-C8F7-414D-A245-52D50BF25F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086" y="107011"/>
            <a:ext cx="11869828" cy="664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300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93386-3B22-49C4-BDED-225513A80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38" y="182880"/>
            <a:ext cx="10569668" cy="989303"/>
          </a:xfrm>
          <a:noFill/>
        </p:spPr>
        <p:txBody>
          <a:bodyPr>
            <a:noAutofit/>
          </a:bodyPr>
          <a:lstStyle/>
          <a:p>
            <a:r>
              <a:rPr lang="en-GB" sz="5400" b="1" dirty="0">
                <a:solidFill>
                  <a:schemeClr val="bg1"/>
                </a:solidFill>
                <a:latin typeface="Consolas" panose="020B0609020204030204" pitchFamily="49" charset="0"/>
              </a:rPr>
              <a:t>DEMO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6451F4-88C8-4D1E-8900-23A72452D120}"/>
              </a:ext>
            </a:extLst>
          </p:cNvPr>
          <p:cNvSpPr txBox="1"/>
          <p:nvPr/>
        </p:nvSpPr>
        <p:spPr>
          <a:xfrm>
            <a:off x="1760375" y="1172183"/>
            <a:ext cx="871579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olas" panose="020B0609020204030204" pitchFamily="49" charset="0"/>
              </a:rPr>
              <a:t>STP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olas" panose="020B0609020204030204" pitchFamily="49" charset="0"/>
              </a:rPr>
              <a:t>Compliance Manager</a:t>
            </a:r>
          </a:p>
        </p:txBody>
      </p:sp>
    </p:spTree>
    <p:extLst>
      <p:ext uri="{BB962C8B-B14F-4D97-AF65-F5344CB8AC3E}">
        <p14:creationId xmlns:p14="http://schemas.microsoft.com/office/powerpoint/2010/main" val="2706903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93386-3B22-49C4-BDED-225513A80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38" y="182880"/>
            <a:ext cx="10569668" cy="989303"/>
          </a:xfrm>
          <a:noFill/>
        </p:spPr>
        <p:txBody>
          <a:bodyPr>
            <a:noAutofit/>
          </a:bodyPr>
          <a:lstStyle/>
          <a:p>
            <a:r>
              <a:rPr lang="en-GB" sz="5400" b="1" dirty="0">
                <a:solidFill>
                  <a:schemeClr val="bg1"/>
                </a:solidFill>
                <a:latin typeface="Consolas" panose="020B0609020204030204" pitchFamily="49" charset="0"/>
              </a:rPr>
              <a:t>DEMO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6451F4-88C8-4D1E-8900-23A72452D120}"/>
              </a:ext>
            </a:extLst>
          </p:cNvPr>
          <p:cNvSpPr txBox="1"/>
          <p:nvPr/>
        </p:nvSpPr>
        <p:spPr>
          <a:xfrm>
            <a:off x="811166" y="1905506"/>
            <a:ext cx="105696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9600" dirty="0">
                <a:solidFill>
                  <a:prstClr val="white"/>
                </a:solidFill>
                <a:latin typeface="Consolas" panose="020B0609020204030204" pitchFamily="49" charset="0"/>
              </a:rPr>
              <a:t>STP Blueprint </a:t>
            </a:r>
          </a:p>
          <a:p>
            <a:pPr lvl="0" algn="ctr">
              <a:defRPr/>
            </a:pPr>
            <a:r>
              <a:rPr lang="en-GB" sz="9600" dirty="0">
                <a:solidFill>
                  <a:prstClr val="white"/>
                </a:solidFill>
                <a:latin typeface="Consolas" panose="020B0609020204030204" pitchFamily="49" charset="0"/>
              </a:rPr>
              <a:t>TM : </a:t>
            </a:r>
            <a:r>
              <a:rPr lang="en-GB" sz="9600" dirty="0">
                <a:solidFill>
                  <a:schemeClr val="bg1"/>
                </a:solidFill>
                <a:latin typeface="Consolas" panose="020B0609020204030204" pitchFamily="49" charset="0"/>
              </a:rPr>
              <a:t>DW for NIST 800-171</a:t>
            </a:r>
            <a:endParaRPr kumimoji="0" lang="en-GB" sz="96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905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93386-3B22-49C4-BDED-225513A80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38" y="182880"/>
            <a:ext cx="10569668" cy="989303"/>
          </a:xfrm>
          <a:noFill/>
        </p:spPr>
        <p:txBody>
          <a:bodyPr>
            <a:noAutofit/>
          </a:bodyPr>
          <a:lstStyle/>
          <a:p>
            <a:r>
              <a:rPr lang="en-GB" sz="5400" b="1" dirty="0">
                <a:solidFill>
                  <a:schemeClr val="bg1"/>
                </a:solidFill>
                <a:latin typeface="Consolas" panose="020B0609020204030204" pitchFamily="49" charset="0"/>
              </a:rPr>
              <a:t>DEMO 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6451F4-88C8-4D1E-8900-23A72452D120}"/>
              </a:ext>
            </a:extLst>
          </p:cNvPr>
          <p:cNvSpPr txBox="1"/>
          <p:nvPr/>
        </p:nvSpPr>
        <p:spPr>
          <a:xfrm>
            <a:off x="811166" y="1905506"/>
            <a:ext cx="105696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600" dirty="0">
                <a:solidFill>
                  <a:prstClr val="white"/>
                </a:solidFill>
                <a:latin typeface="Consolas" panose="020B0609020204030204" pitchFamily="49" charset="0"/>
              </a:rPr>
              <a:t>Security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600" dirty="0" err="1">
                <a:solidFill>
                  <a:prstClr val="white"/>
                </a:solidFill>
                <a:latin typeface="Consolas" panose="020B0609020204030204" pitchFamily="49" charset="0"/>
              </a:rPr>
              <a:t>Center</a:t>
            </a:r>
            <a:r>
              <a:rPr lang="en-GB" sz="9600" dirty="0">
                <a:solidFill>
                  <a:prstClr val="white"/>
                </a:solidFill>
                <a:latin typeface="Consolas" panose="020B0609020204030204" pitchFamily="49" charset="0"/>
              </a:rPr>
              <a:t> [sic!]</a:t>
            </a:r>
            <a:endParaRPr kumimoji="0" lang="en-GB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3555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BA5118-5D4B-4F3A-A8BE-B3ACA2ADA4F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242" y="350509"/>
            <a:ext cx="12026758" cy="615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418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93386-3B22-49C4-BDED-225513A80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38" y="182880"/>
            <a:ext cx="10569668" cy="989303"/>
          </a:xfrm>
          <a:noFill/>
        </p:spPr>
        <p:txBody>
          <a:bodyPr>
            <a:noAutofit/>
          </a:bodyPr>
          <a:lstStyle/>
          <a:p>
            <a:r>
              <a:rPr lang="en-GB" sz="5400" b="1" dirty="0">
                <a:solidFill>
                  <a:schemeClr val="bg1"/>
                </a:solidFill>
                <a:latin typeface="Consolas" panose="020B0609020204030204" pitchFamily="49" charset="0"/>
              </a:rPr>
              <a:t>DEMO 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6451F4-88C8-4D1E-8900-23A72452D120}"/>
              </a:ext>
            </a:extLst>
          </p:cNvPr>
          <p:cNvSpPr txBox="1"/>
          <p:nvPr/>
        </p:nvSpPr>
        <p:spPr>
          <a:xfrm>
            <a:off x="811166" y="1166842"/>
            <a:ext cx="105696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AAD PIM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for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RBAC</a:t>
            </a:r>
          </a:p>
        </p:txBody>
      </p:sp>
    </p:spTree>
    <p:extLst>
      <p:ext uri="{BB962C8B-B14F-4D97-AF65-F5344CB8AC3E}">
        <p14:creationId xmlns:p14="http://schemas.microsoft.com/office/powerpoint/2010/main" val="527456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93386-3B22-49C4-BDED-225513A80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38" y="182880"/>
            <a:ext cx="10569668" cy="989303"/>
          </a:xfrm>
          <a:noFill/>
        </p:spPr>
        <p:txBody>
          <a:bodyPr>
            <a:noAutofit/>
          </a:bodyPr>
          <a:lstStyle/>
          <a:p>
            <a:r>
              <a:rPr lang="en-GB" sz="5400" b="1" dirty="0">
                <a:solidFill>
                  <a:schemeClr val="bg1"/>
                </a:solidFill>
                <a:latin typeface="Consolas" panose="020B0609020204030204" pitchFamily="49" charset="0"/>
              </a:rPr>
              <a:t>DEMO 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6451F4-88C8-4D1E-8900-23A72452D120}"/>
              </a:ext>
            </a:extLst>
          </p:cNvPr>
          <p:cNvSpPr txBox="1"/>
          <p:nvPr/>
        </p:nvSpPr>
        <p:spPr>
          <a:xfrm>
            <a:off x="833439" y="1905506"/>
            <a:ext cx="105696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Token-based</a:t>
            </a:r>
            <a:r>
              <a:rPr lang="en-GB" sz="9600" dirty="0">
                <a:solidFill>
                  <a:prstClr val="white"/>
                </a:solidFill>
                <a:latin typeface="Consolas" panose="020B0609020204030204" pitchFamily="49" charset="0"/>
              </a:rPr>
              <a:t> Authentication</a:t>
            </a:r>
            <a:endParaRPr kumimoji="0" lang="en-GB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1426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8A46B0F-6BE1-4622-876F-CA0C62739FE4}"/>
              </a:ext>
            </a:extLst>
          </p:cNvPr>
          <p:cNvSpPr txBox="1"/>
          <p:nvPr/>
        </p:nvSpPr>
        <p:spPr>
          <a:xfrm>
            <a:off x="0" y="1074509"/>
            <a:ext cx="12192000" cy="452431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600" dirty="0">
                <a:solidFill>
                  <a:srgbClr val="FFE0A4"/>
                </a:solidFill>
                <a:latin typeface="Broadway" panose="04040905080B02020502" pitchFamily="82" charset="0"/>
                <a:ea typeface="Tahoma" panose="020B0604030504040204" pitchFamily="34" charset="0"/>
                <a:cs typeface="Tahoma" panose="020B0604030504040204" pitchFamily="34" charset="0"/>
              </a:rPr>
              <a:t>Is </a:t>
            </a:r>
            <a:r>
              <a:rPr lang="en-GB" sz="9600" dirty="0">
                <a:solidFill>
                  <a:srgbClr val="00B0F0"/>
                </a:solidFill>
                <a:latin typeface="Broadway" panose="04040905080B02020502" pitchFamily="82" charset="0"/>
                <a:ea typeface="Tahoma" panose="020B0604030504040204" pitchFamily="34" charset="0"/>
                <a:cs typeface="Tahoma" panose="020B0604030504040204" pitchFamily="34" charset="0"/>
              </a:rPr>
              <a:t>CLOUD</a:t>
            </a:r>
            <a:r>
              <a:rPr lang="en-GB" sz="9600" dirty="0">
                <a:solidFill>
                  <a:srgbClr val="FFE0A4"/>
                </a:solidFill>
                <a:latin typeface="Broadway" panose="04040905080B02020502" pitchFamily="8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600" dirty="0">
                <a:solidFill>
                  <a:srgbClr val="FFE0A4"/>
                </a:solidFill>
                <a:latin typeface="Broadway" panose="04040905080B02020502" pitchFamily="82" charset="0"/>
                <a:ea typeface="Tahoma" panose="020B0604030504040204" pitchFamily="34" charset="0"/>
                <a:cs typeface="Tahoma" panose="020B0604030504040204" pitchFamily="34" charset="0"/>
              </a:rPr>
              <a:t>more secure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600" dirty="0">
                <a:solidFill>
                  <a:srgbClr val="FFE0A4"/>
                </a:solidFill>
                <a:latin typeface="Broadway" panose="04040905080B02020502" pitchFamily="82" charset="0"/>
                <a:ea typeface="Tahoma" panose="020B0604030504040204" pitchFamily="34" charset="0"/>
                <a:cs typeface="Tahoma" panose="020B0604030504040204" pitchFamily="34" charset="0"/>
              </a:rPr>
              <a:t>or less secure?</a:t>
            </a:r>
          </a:p>
        </p:txBody>
      </p:sp>
    </p:spTree>
    <p:extLst>
      <p:ext uri="{BB962C8B-B14F-4D97-AF65-F5344CB8AC3E}">
        <p14:creationId xmlns:p14="http://schemas.microsoft.com/office/powerpoint/2010/main" val="2330230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DDC9E6-980A-49DB-9906-4A9E65ABFE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782" y="140961"/>
            <a:ext cx="11862985" cy="657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14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93386-3B22-49C4-BDED-225513A80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38" y="182880"/>
            <a:ext cx="10569668" cy="989303"/>
          </a:xfrm>
          <a:noFill/>
        </p:spPr>
        <p:txBody>
          <a:bodyPr>
            <a:noAutofit/>
          </a:bodyPr>
          <a:lstStyle/>
          <a:p>
            <a:r>
              <a:rPr lang="en-GB" sz="5400" b="1" dirty="0">
                <a:solidFill>
                  <a:schemeClr val="bg1"/>
                </a:solidFill>
                <a:latin typeface="Consolas" panose="020B0609020204030204" pitchFamily="49" charset="0"/>
              </a:rPr>
              <a:t>DEMO 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6451F4-88C8-4D1E-8900-23A72452D120}"/>
              </a:ext>
            </a:extLst>
          </p:cNvPr>
          <p:cNvSpPr txBox="1"/>
          <p:nvPr/>
        </p:nvSpPr>
        <p:spPr>
          <a:xfrm>
            <a:off x="833439" y="1905506"/>
            <a:ext cx="105696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Vulnerability</a:t>
            </a:r>
            <a:br>
              <a:rPr kumimoji="0" lang="en-GB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</a:br>
            <a:r>
              <a:rPr kumimoji="0" lang="en-GB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Assessment</a:t>
            </a:r>
          </a:p>
        </p:txBody>
      </p:sp>
    </p:spTree>
    <p:extLst>
      <p:ext uri="{BB962C8B-B14F-4D97-AF65-F5344CB8AC3E}">
        <p14:creationId xmlns:p14="http://schemas.microsoft.com/office/powerpoint/2010/main" val="3156904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BD0B59-8E6A-41C5-ACB5-7644521531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000" y="33165"/>
            <a:ext cx="11478000" cy="672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6938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7EABB-6F61-42BE-8A5E-8EB939BDB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91802"/>
          </a:xfrm>
        </p:spPr>
        <p:txBody>
          <a:bodyPr>
            <a:normAutofit/>
          </a:bodyPr>
          <a:lstStyle/>
          <a:p>
            <a:r>
              <a:rPr lang="en-GB" sz="5400" b="1" dirty="0"/>
              <a:t>Sql DB/DW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C419F3-40EC-4469-91ED-BBE483B1C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490" y="1001762"/>
            <a:ext cx="9409020" cy="58562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D1B7B8-E639-4025-9A8A-38988DD4EE2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0656" y="4083237"/>
            <a:ext cx="565433" cy="5654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CA2DDB2-D0B3-4E8E-9336-0F22256B33C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7480" y="4083236"/>
            <a:ext cx="565433" cy="5654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4C78238-C4DE-446E-856F-C89D03CE8F0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0962" y="3146283"/>
            <a:ext cx="565433" cy="5654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58026B1-C20F-4E7A-BB4D-98CA11B752B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7225" y="2354803"/>
            <a:ext cx="565433" cy="56543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F87C5E3-AE2D-4727-A8AA-96F6DA9A6DD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7224" y="3781478"/>
            <a:ext cx="565433" cy="5654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65A59C5-7FE1-408E-A2BA-F99BBA947AE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7225" y="5037022"/>
            <a:ext cx="565433" cy="56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53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6109A54-E618-4E6F-8F0D-8CC7EB658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91802"/>
          </a:xfrm>
        </p:spPr>
        <p:txBody>
          <a:bodyPr>
            <a:normAutofit/>
          </a:bodyPr>
          <a:lstStyle/>
          <a:p>
            <a:r>
              <a:rPr lang="en-GB" sz="5400" b="1" dirty="0"/>
              <a:t>Azure Sql Managed Instance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7BFA81-E2CF-4DA5-82E3-E5638EE49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047" y="1191803"/>
            <a:ext cx="7925906" cy="53728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8D46393-E561-4DF0-B610-306B017C0BA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4778" y="3146283"/>
            <a:ext cx="565433" cy="5654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8F7B907-E48E-4B08-BB4D-7968DA5C8C2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9290" y="5100764"/>
            <a:ext cx="565433" cy="5654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48C1254-AA5E-418A-9E60-6CAB6D34601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9289" y="3878228"/>
            <a:ext cx="565433" cy="5654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DEE0BCF-1DEB-40BD-882F-8724AD13B7A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9288" y="2514717"/>
            <a:ext cx="565433" cy="56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7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031F475-DD6C-4591-B63D-D6B8115E3C6E}"/>
              </a:ext>
            </a:extLst>
          </p:cNvPr>
          <p:cNvSpPr txBox="1"/>
          <p:nvPr/>
        </p:nvSpPr>
        <p:spPr>
          <a:xfrm>
            <a:off x="7900986" y="2349699"/>
            <a:ext cx="40767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B050"/>
                </a:solidFill>
                <a:latin typeface="Consolas" panose="020B0609020204030204" pitchFamily="49" charset="0"/>
              </a:rPr>
              <a:t>YES</a:t>
            </a:r>
          </a:p>
          <a:p>
            <a:pPr algn="ctr"/>
            <a:r>
              <a:rPr lang="en-GB" sz="4000" b="1" dirty="0">
                <a:solidFill>
                  <a:srgbClr val="FF3300"/>
                </a:solidFill>
                <a:latin typeface="Consolas" panose="020B0609020204030204" pitchFamily="49" charset="0"/>
              </a:rPr>
              <a:t>YES</a:t>
            </a:r>
          </a:p>
          <a:p>
            <a:pPr algn="ctr"/>
            <a:r>
              <a:rPr lang="en-GB" sz="4000" b="1" dirty="0">
                <a:solidFill>
                  <a:srgbClr val="FF3300"/>
                </a:solidFill>
                <a:latin typeface="Consolas" panose="020B0609020204030204" pitchFamily="49" charset="0"/>
              </a:rPr>
              <a:t>NO</a:t>
            </a:r>
          </a:p>
          <a:p>
            <a:pPr algn="ctr"/>
            <a:r>
              <a:rPr lang="en-GB" sz="4000" b="1" dirty="0">
                <a:solidFill>
                  <a:srgbClr val="FF0000"/>
                </a:solidFill>
                <a:latin typeface="Consolas" panose="020B0609020204030204" pitchFamily="49" charset="0"/>
              </a:rPr>
              <a:t>YES</a:t>
            </a:r>
          </a:p>
          <a:p>
            <a:pPr algn="ctr"/>
            <a:r>
              <a:rPr lang="en-GB" sz="4000" b="1" dirty="0">
                <a:solidFill>
                  <a:srgbClr val="00B050"/>
                </a:solidFill>
                <a:latin typeface="Consolas" panose="020B0609020204030204" pitchFamily="49" charset="0"/>
              </a:rPr>
              <a:t>YES</a:t>
            </a:r>
          </a:p>
          <a:p>
            <a:pPr algn="ctr"/>
            <a:r>
              <a:rPr lang="en-GB" sz="4000" b="1" dirty="0">
                <a:solidFill>
                  <a:srgbClr val="00B050"/>
                </a:solidFill>
                <a:latin typeface="Consolas" panose="020B0609020204030204" pitchFamily="49" charset="0"/>
              </a:rPr>
              <a:t>YES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F21859-B2D8-446E-A580-54BF9C5436EA}"/>
              </a:ext>
            </a:extLst>
          </p:cNvPr>
          <p:cNvSpPr txBox="1"/>
          <p:nvPr/>
        </p:nvSpPr>
        <p:spPr>
          <a:xfrm>
            <a:off x="352425" y="2349699"/>
            <a:ext cx="37623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B050"/>
                </a:solidFill>
                <a:latin typeface="Consolas" panose="020B0609020204030204" pitchFamily="49" charset="0"/>
              </a:rPr>
              <a:t>YES</a:t>
            </a:r>
          </a:p>
          <a:p>
            <a:pPr algn="ctr"/>
            <a:r>
              <a:rPr lang="en-GB" sz="4000" b="1" dirty="0">
                <a:solidFill>
                  <a:srgbClr val="FFFF00"/>
                </a:solidFill>
                <a:latin typeface="Consolas" panose="020B0609020204030204" pitchFamily="49" charset="0"/>
              </a:rPr>
              <a:t>YES</a:t>
            </a:r>
            <a:r>
              <a:rPr lang="en-GB" sz="4000" b="1" dirty="0">
                <a:solidFill>
                  <a:srgbClr val="FF3300"/>
                </a:solidFill>
                <a:latin typeface="Consolas" panose="020B0609020204030204" pitchFamily="49" charset="0"/>
              </a:rPr>
              <a:t> </a:t>
            </a:r>
          </a:p>
          <a:p>
            <a:pPr algn="ctr"/>
            <a:r>
              <a:rPr lang="en-GB" sz="4000" b="1" dirty="0">
                <a:solidFill>
                  <a:srgbClr val="00B050"/>
                </a:solidFill>
                <a:latin typeface="Consolas" panose="020B0609020204030204" pitchFamily="49" charset="0"/>
              </a:rPr>
              <a:t>YES</a:t>
            </a:r>
          </a:p>
          <a:p>
            <a:pPr algn="ctr"/>
            <a:r>
              <a:rPr lang="en-GB" sz="4000" b="1" dirty="0">
                <a:solidFill>
                  <a:srgbClr val="00B050"/>
                </a:solidFill>
                <a:latin typeface="Consolas" panose="020B0609020204030204" pitchFamily="49" charset="0"/>
              </a:rPr>
              <a:t>NO</a:t>
            </a:r>
          </a:p>
          <a:p>
            <a:pPr algn="ctr"/>
            <a:r>
              <a:rPr lang="en-GB" sz="4000" b="1" dirty="0">
                <a:solidFill>
                  <a:srgbClr val="FFFF00"/>
                </a:solidFill>
                <a:latin typeface="Consolas" panose="020B0609020204030204" pitchFamily="49" charset="0"/>
              </a:rPr>
              <a:t>NO</a:t>
            </a:r>
          </a:p>
          <a:p>
            <a:pPr algn="ctr"/>
            <a:r>
              <a:rPr lang="en-GB" sz="4000" b="1" dirty="0">
                <a:solidFill>
                  <a:srgbClr val="FF0000"/>
                </a:solidFill>
                <a:latin typeface="Consolas" panose="020B0609020204030204" pitchFamily="49" charset="0"/>
              </a:rPr>
              <a:t>NO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AD985F-3A92-40A7-8F8D-6266346C1872}"/>
              </a:ext>
            </a:extLst>
          </p:cNvPr>
          <p:cNvSpPr txBox="1"/>
          <p:nvPr/>
        </p:nvSpPr>
        <p:spPr>
          <a:xfrm>
            <a:off x="4000499" y="2349699"/>
            <a:ext cx="37623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Consolas" panose="020B0609020204030204" pitchFamily="49" charset="0"/>
              </a:rPr>
              <a:t>VNET support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Consolas" panose="020B0609020204030204" pitchFamily="49" charset="0"/>
              </a:rPr>
              <a:t>PUBLIC IP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Consolas" panose="020B0609020204030204" pitchFamily="49" charset="0"/>
              </a:rPr>
              <a:t>VPN/ER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Consolas" panose="020B0609020204030204" pitchFamily="49" charset="0"/>
              </a:rPr>
              <a:t>OUTBOUND </a:t>
            </a:r>
            <a:r>
              <a:rPr lang="en-GB" sz="4000" dirty="0" err="1">
                <a:solidFill>
                  <a:schemeClr val="bg1"/>
                </a:solidFill>
                <a:latin typeface="Consolas" panose="020B0609020204030204" pitchFamily="49" charset="0"/>
              </a:rPr>
              <a:t>pIP</a:t>
            </a:r>
            <a:endParaRPr lang="en-GB" sz="40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 algn="ctr"/>
            <a:r>
              <a:rPr lang="en-GB" sz="4000" dirty="0" err="1">
                <a:solidFill>
                  <a:schemeClr val="bg1"/>
                </a:solidFill>
                <a:latin typeface="Consolas" panose="020B0609020204030204" pitchFamily="49" charset="0"/>
              </a:rPr>
              <a:t>iDNS</a:t>
            </a:r>
            <a:r>
              <a:rPr lang="en-GB" sz="4000" dirty="0">
                <a:solidFill>
                  <a:schemeClr val="bg1"/>
                </a:solidFill>
                <a:latin typeface="Consolas" panose="020B0609020204030204" pitchFamily="49" charset="0"/>
              </a:rPr>
              <a:t> support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Consolas" panose="020B0609020204030204" pitchFamily="49" charset="0"/>
              </a:rPr>
              <a:t>GA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11DDED-AAEC-4594-8768-BA722C2728F9}"/>
              </a:ext>
            </a:extLst>
          </p:cNvPr>
          <p:cNvSpPr txBox="1"/>
          <p:nvPr/>
        </p:nvSpPr>
        <p:spPr>
          <a:xfrm>
            <a:off x="8498680" y="428088"/>
            <a:ext cx="28813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  <a:latin typeface="Consolas" panose="020B0609020204030204" pitchFamily="49" charset="0"/>
              </a:rPr>
              <a:t>Service </a:t>
            </a:r>
          </a:p>
          <a:p>
            <a:pPr algn="ctr"/>
            <a:r>
              <a:rPr lang="en-GB" sz="4800" dirty="0">
                <a:solidFill>
                  <a:schemeClr val="bg1"/>
                </a:solidFill>
                <a:latin typeface="Consolas" panose="020B0609020204030204" pitchFamily="49" charset="0"/>
              </a:rPr>
              <a:t>Endpoint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4C9181-81B3-4103-B64F-3E5EF3D70EE7}"/>
              </a:ext>
            </a:extLst>
          </p:cNvPr>
          <p:cNvSpPr txBox="1"/>
          <p:nvPr/>
        </p:nvSpPr>
        <p:spPr>
          <a:xfrm>
            <a:off x="628650" y="433119"/>
            <a:ext cx="32099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  <a:latin typeface="Consolas" panose="020B0609020204030204" pitchFamily="49" charset="0"/>
              </a:rPr>
              <a:t>Interface </a:t>
            </a:r>
          </a:p>
          <a:p>
            <a:pPr algn="ctr"/>
            <a:r>
              <a:rPr lang="en-GB" sz="4800" dirty="0">
                <a:solidFill>
                  <a:schemeClr val="bg1"/>
                </a:solidFill>
                <a:latin typeface="Consolas" panose="020B0609020204030204" pitchFamily="49" charset="0"/>
              </a:rPr>
              <a:t>Endpoint</a:t>
            </a:r>
          </a:p>
        </p:txBody>
      </p:sp>
    </p:spTree>
    <p:extLst>
      <p:ext uri="{BB962C8B-B14F-4D97-AF65-F5344CB8AC3E}">
        <p14:creationId xmlns:p14="http://schemas.microsoft.com/office/powerpoint/2010/main" val="20670462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3D9A71-A6FB-4D18-87D2-1D6C6B78662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433" y="169929"/>
            <a:ext cx="11353134" cy="651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8349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93386-3B22-49C4-BDED-225513A80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38" y="182880"/>
            <a:ext cx="10569668" cy="989303"/>
          </a:xfrm>
          <a:noFill/>
        </p:spPr>
        <p:txBody>
          <a:bodyPr>
            <a:noAutofit/>
          </a:bodyPr>
          <a:lstStyle/>
          <a:p>
            <a:r>
              <a:rPr lang="en-GB" sz="5400" b="1" dirty="0">
                <a:solidFill>
                  <a:schemeClr val="bg1"/>
                </a:solidFill>
                <a:latin typeface="Consolas" panose="020B0609020204030204" pitchFamily="49" charset="0"/>
              </a:rPr>
              <a:t>DEMO 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6451F4-88C8-4D1E-8900-23A72452D120}"/>
              </a:ext>
            </a:extLst>
          </p:cNvPr>
          <p:cNvSpPr txBox="1"/>
          <p:nvPr/>
        </p:nvSpPr>
        <p:spPr>
          <a:xfrm>
            <a:off x="811166" y="1172183"/>
            <a:ext cx="105696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Static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Data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Masking</a:t>
            </a:r>
          </a:p>
        </p:txBody>
      </p:sp>
    </p:spTree>
    <p:extLst>
      <p:ext uri="{BB962C8B-B14F-4D97-AF65-F5344CB8AC3E}">
        <p14:creationId xmlns:p14="http://schemas.microsoft.com/office/powerpoint/2010/main" val="27273029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93386-3B22-49C4-BDED-225513A80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38" y="182880"/>
            <a:ext cx="10569668" cy="989303"/>
          </a:xfrm>
          <a:noFill/>
        </p:spPr>
        <p:txBody>
          <a:bodyPr>
            <a:noAutofit/>
          </a:bodyPr>
          <a:lstStyle/>
          <a:p>
            <a:r>
              <a:rPr lang="en-GB" sz="5400" b="1" dirty="0">
                <a:solidFill>
                  <a:schemeClr val="bg1"/>
                </a:solidFill>
                <a:latin typeface="Consolas" panose="020B0609020204030204" pitchFamily="49" charset="0"/>
              </a:rPr>
              <a:t>DEMO 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6451F4-88C8-4D1E-8900-23A72452D120}"/>
              </a:ext>
            </a:extLst>
          </p:cNvPr>
          <p:cNvSpPr txBox="1"/>
          <p:nvPr/>
        </p:nvSpPr>
        <p:spPr>
          <a:xfrm>
            <a:off x="811166" y="1172183"/>
            <a:ext cx="105696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Azure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Sql DB/DW Permissions</a:t>
            </a:r>
          </a:p>
        </p:txBody>
      </p:sp>
    </p:spTree>
    <p:extLst>
      <p:ext uri="{BB962C8B-B14F-4D97-AF65-F5344CB8AC3E}">
        <p14:creationId xmlns:p14="http://schemas.microsoft.com/office/powerpoint/2010/main" val="1672269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749085-9DD8-458C-AE61-A599558C08B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54" y="694853"/>
            <a:ext cx="12041746" cy="546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718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3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88F54B24-5D4E-48E5-ACE8-A0E5F9612608}"/>
              </a:ext>
            </a:extLst>
          </p:cNvPr>
          <p:cNvSpPr/>
          <p:nvPr/>
        </p:nvSpPr>
        <p:spPr>
          <a:xfrm>
            <a:off x="4080759" y="104"/>
            <a:ext cx="1018671" cy="685789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BD7F96A-BE19-427F-AA5E-803255F81E7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9065" y="3955323"/>
            <a:ext cx="4434344" cy="225042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F02217C-7CB4-444E-A11A-8841D1540FCF}"/>
              </a:ext>
            </a:extLst>
          </p:cNvPr>
          <p:cNvSpPr/>
          <p:nvPr/>
        </p:nvSpPr>
        <p:spPr>
          <a:xfrm>
            <a:off x="93" y="52"/>
            <a:ext cx="4200124" cy="685789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0DC56D-3DD7-496D-8C95-3CACD17290A1}"/>
              </a:ext>
            </a:extLst>
          </p:cNvPr>
          <p:cNvSpPr txBox="1">
            <a:spLocks/>
          </p:cNvSpPr>
          <p:nvPr/>
        </p:nvSpPr>
        <p:spPr>
          <a:xfrm>
            <a:off x="6434493" y="246234"/>
            <a:ext cx="5099459" cy="6611716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7" marR="0" lvl="0" indent="-228597" algn="l" defTabSz="914389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A98D87-8F64-40F6-8B1A-6CE9169FC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564" y="113968"/>
            <a:ext cx="10561977" cy="1325542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             Attack                                     Defence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BC5236E-103D-4D41-B32A-41B64B9DCFE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808925" y="1502032"/>
            <a:ext cx="2614503" cy="26145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74FF321-7D14-4754-9F73-ACC58C8793D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836177" y="1620032"/>
            <a:ext cx="2680120" cy="23785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B1617CE-C736-435C-A9F3-9AE21939A3A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9584" y="4276171"/>
            <a:ext cx="1548912" cy="160873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B28794B-78FD-4CB5-9998-6EBD7AD5FD4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587431" y="1648412"/>
            <a:ext cx="2951279" cy="224343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E3FFFA9-D86A-4D06-8B7B-F08B6DD4636F}"/>
              </a:ext>
            </a:extLst>
          </p:cNvPr>
          <p:cNvSpPr/>
          <p:nvPr/>
        </p:nvSpPr>
        <p:spPr>
          <a:xfrm>
            <a:off x="6096001" y="53"/>
            <a:ext cx="1895783" cy="685789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DA9F9B8-BC9E-4991-9F5B-5236E224299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7700599" y="1620032"/>
            <a:ext cx="2951276" cy="224343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EBF4DE4-4D5B-4488-BD76-B6E68019C537}"/>
              </a:ext>
            </a:extLst>
          </p:cNvPr>
          <p:cNvSpPr/>
          <p:nvPr/>
        </p:nvSpPr>
        <p:spPr>
          <a:xfrm>
            <a:off x="5077329" y="53"/>
            <a:ext cx="1018671" cy="685789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E0D6CE8-9B55-44D8-BEF1-7E27B4CF2DCD}"/>
              </a:ext>
            </a:extLst>
          </p:cNvPr>
          <p:cNvCxnSpPr>
            <a:cxnSpLocks/>
          </p:cNvCxnSpPr>
          <p:nvPr/>
        </p:nvCxnSpPr>
        <p:spPr>
          <a:xfrm flipV="1">
            <a:off x="9267103" y="3955323"/>
            <a:ext cx="0" cy="32084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5811232B-9521-4F4F-9A10-D1C97B06A91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702" y="3955323"/>
            <a:ext cx="4434344" cy="22504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A40EF65-E655-4C4E-A1C3-1D234AA0228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1720" y="4301855"/>
            <a:ext cx="1548912" cy="1608734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9829552-7604-41F6-9252-0A518F8B7F30}"/>
              </a:ext>
            </a:extLst>
          </p:cNvPr>
          <p:cNvCxnSpPr>
            <a:cxnSpLocks/>
          </p:cNvCxnSpPr>
          <p:nvPr/>
        </p:nvCxnSpPr>
        <p:spPr>
          <a:xfrm>
            <a:off x="3955311" y="5355970"/>
            <a:ext cx="4445030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A1C14C6-D62C-4ED8-9F0D-3A96F7D8BA01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3116175" y="3998531"/>
            <a:ext cx="1" cy="30478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F427D25D-76E0-4FE4-8D39-841B0A2168BB}"/>
              </a:ext>
            </a:extLst>
          </p:cNvPr>
          <p:cNvSpPr/>
          <p:nvPr/>
        </p:nvSpPr>
        <p:spPr>
          <a:xfrm>
            <a:off x="9359213" y="1972533"/>
            <a:ext cx="235487" cy="23762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9DC385C-8334-444A-B14B-BBDC0161A2D8}"/>
              </a:ext>
            </a:extLst>
          </p:cNvPr>
          <p:cNvSpPr/>
          <p:nvPr/>
        </p:nvSpPr>
        <p:spPr>
          <a:xfrm>
            <a:off x="8857810" y="1972534"/>
            <a:ext cx="235487" cy="23762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569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7" grpId="0" animBg="1"/>
      <p:bldP spid="2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93386-3B22-49C4-BDED-225513A80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38" y="182880"/>
            <a:ext cx="10569668" cy="989303"/>
          </a:xfrm>
          <a:noFill/>
        </p:spPr>
        <p:txBody>
          <a:bodyPr>
            <a:noAutofit/>
          </a:bodyPr>
          <a:lstStyle/>
          <a:p>
            <a:r>
              <a:rPr lang="en-GB" sz="5400" b="1" dirty="0">
                <a:solidFill>
                  <a:schemeClr val="bg1"/>
                </a:solidFill>
                <a:latin typeface="Consolas" panose="020B0609020204030204" pitchFamily="49" charset="0"/>
              </a:rPr>
              <a:t>DEMO 11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6451F4-88C8-4D1E-8900-23A72452D120}"/>
              </a:ext>
            </a:extLst>
          </p:cNvPr>
          <p:cNvSpPr txBox="1"/>
          <p:nvPr/>
        </p:nvSpPr>
        <p:spPr>
          <a:xfrm>
            <a:off x="811166" y="1166842"/>
            <a:ext cx="105696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AzSK</a:t>
            </a:r>
            <a:r>
              <a:rPr kumimoji="0" lang="en-GB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and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DevOps</a:t>
            </a:r>
          </a:p>
        </p:txBody>
      </p:sp>
    </p:spTree>
    <p:extLst>
      <p:ext uri="{BB962C8B-B14F-4D97-AF65-F5344CB8AC3E}">
        <p14:creationId xmlns:p14="http://schemas.microsoft.com/office/powerpoint/2010/main" val="27867377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EEF23A-4E86-4A91-AD1A-28E1437942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904" y="0"/>
            <a:ext cx="116801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3783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93386-3B22-49C4-BDED-225513A80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38" y="182880"/>
            <a:ext cx="10569668" cy="989303"/>
          </a:xfrm>
          <a:noFill/>
        </p:spPr>
        <p:txBody>
          <a:bodyPr>
            <a:noAutofit/>
          </a:bodyPr>
          <a:lstStyle/>
          <a:p>
            <a:r>
              <a:rPr lang="en-GB" sz="5400" b="1" dirty="0">
                <a:solidFill>
                  <a:schemeClr val="bg1"/>
                </a:solidFill>
                <a:latin typeface="Consolas" panose="020B0609020204030204" pitchFamily="49" charset="0"/>
              </a:rPr>
              <a:t>DEMO 12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6451F4-88C8-4D1E-8900-23A72452D120}"/>
              </a:ext>
            </a:extLst>
          </p:cNvPr>
          <p:cNvSpPr txBox="1"/>
          <p:nvPr/>
        </p:nvSpPr>
        <p:spPr>
          <a:xfrm>
            <a:off x="833439" y="1929195"/>
            <a:ext cx="105696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600" dirty="0">
                <a:solidFill>
                  <a:prstClr val="white"/>
                </a:solidFill>
                <a:latin typeface="Consolas" panose="020B0609020204030204" pitchFamily="49" charset="0"/>
              </a:rPr>
              <a:t>Policy</a:t>
            </a:r>
          </a:p>
          <a:p>
            <a:pPr lvl="0" algn="ctr">
              <a:defRPr/>
            </a:pPr>
            <a:r>
              <a:rPr lang="en-GB" sz="9600" dirty="0">
                <a:solidFill>
                  <a:prstClr val="white"/>
                </a:solidFill>
                <a:latin typeface="Consolas" panose="020B0609020204030204" pitchFamily="49" charset="0"/>
              </a:rPr>
              <a:t>Remediation</a:t>
            </a:r>
          </a:p>
        </p:txBody>
      </p:sp>
    </p:spTree>
    <p:extLst>
      <p:ext uri="{BB962C8B-B14F-4D97-AF65-F5344CB8AC3E}">
        <p14:creationId xmlns:p14="http://schemas.microsoft.com/office/powerpoint/2010/main" val="42374870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B947B65-1922-4F60-A572-DE9CAB98A388}"/>
              </a:ext>
            </a:extLst>
          </p:cNvPr>
          <p:cNvSpPr txBox="1">
            <a:spLocks/>
          </p:cNvSpPr>
          <p:nvPr/>
        </p:nvSpPr>
        <p:spPr>
          <a:xfrm>
            <a:off x="942975" y="2086599"/>
            <a:ext cx="10513547" cy="980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kumimoji="0" lang="en-GB" sz="6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olas" panose="020B0609020204030204" pitchFamily="49" charset="0"/>
              </a:rPr>
              <a:t> Cloud is different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A286AAF-2A63-4B6E-8EAB-ED11A6422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427"/>
            <a:ext cx="10610850" cy="1184886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Consolas" panose="020B0609020204030204" pitchFamily="49" charset="0"/>
              </a:rPr>
              <a:t>Call To Action</a:t>
            </a:r>
            <a:endParaRPr lang="en-GB" sz="6600" b="1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0C1BDC6-3727-4BEF-9DD0-8314A189F22A}"/>
              </a:ext>
            </a:extLst>
          </p:cNvPr>
          <p:cNvSpPr txBox="1">
            <a:spLocks/>
          </p:cNvSpPr>
          <p:nvPr/>
        </p:nvSpPr>
        <p:spPr>
          <a:xfrm>
            <a:off x="942975" y="3067362"/>
            <a:ext cx="10513547" cy="980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kumimoji="0" lang="en-GB" sz="6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olas" panose="020B0609020204030204" pitchFamily="49" charset="0"/>
              </a:rPr>
              <a:t> Zoom out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03E2313-E14A-472D-A73B-9AC41A31AE49}"/>
              </a:ext>
            </a:extLst>
          </p:cNvPr>
          <p:cNvSpPr txBox="1">
            <a:spLocks/>
          </p:cNvSpPr>
          <p:nvPr/>
        </p:nvSpPr>
        <p:spPr>
          <a:xfrm>
            <a:off x="942975" y="4052887"/>
            <a:ext cx="10513547" cy="11069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kumimoji="0" lang="en-GB" sz="6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olas" panose="020B0609020204030204" pitchFamily="49" charset="0"/>
              </a:rPr>
              <a:t> N-step Impact </a:t>
            </a:r>
            <a:r>
              <a:rPr lang="en-GB" sz="6000" dirty="0">
                <a:solidFill>
                  <a:prstClr val="white"/>
                </a:solidFill>
                <a:latin typeface="Consolas" panose="020B0609020204030204" pitchFamily="49" charset="0"/>
              </a:rPr>
              <a:t>M</a:t>
            </a:r>
            <a:r>
              <a:rPr kumimoji="0" lang="en-GB" sz="60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olas" panose="020B0609020204030204" pitchFamily="49" charset="0"/>
              </a:rPr>
              <a:t>odel</a:t>
            </a:r>
            <a:endParaRPr kumimoji="0" lang="en-GB" sz="6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olas" panose="020B0609020204030204" pitchFamily="49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136A6C5-1444-4A52-AC3C-8252604E9471}"/>
              </a:ext>
            </a:extLst>
          </p:cNvPr>
          <p:cNvSpPr txBox="1">
            <a:spLocks/>
          </p:cNvSpPr>
          <p:nvPr/>
        </p:nvSpPr>
        <p:spPr>
          <a:xfrm>
            <a:off x="942975" y="5159838"/>
            <a:ext cx="10513547" cy="1106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kumimoji="0" lang="en-GB" sz="6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olas" panose="020B0609020204030204" pitchFamily="49" charset="0"/>
              </a:rPr>
              <a:t> Security champion</a:t>
            </a:r>
          </a:p>
        </p:txBody>
      </p:sp>
    </p:spTree>
    <p:extLst>
      <p:ext uri="{BB962C8B-B14F-4D97-AF65-F5344CB8AC3E}">
        <p14:creationId xmlns:p14="http://schemas.microsoft.com/office/powerpoint/2010/main" val="319466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446F5538-8792-499A-B6F3-237A47DF438F}"/>
              </a:ext>
            </a:extLst>
          </p:cNvPr>
          <p:cNvSpPr txBox="1">
            <a:spLocks/>
          </p:cNvSpPr>
          <p:nvPr/>
        </p:nvSpPr>
        <p:spPr>
          <a:xfrm>
            <a:off x="0" y="460693"/>
            <a:ext cx="12192000" cy="2829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2200" b="1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BD0201-C3E5-47DD-BE92-22F93CA13792}"/>
              </a:ext>
            </a:extLst>
          </p:cNvPr>
          <p:cNvSpPr txBox="1"/>
          <p:nvPr/>
        </p:nvSpPr>
        <p:spPr>
          <a:xfrm>
            <a:off x="2756896" y="3766553"/>
            <a:ext cx="66782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solidFill>
                  <a:schemeClr val="bg1"/>
                </a:solidFill>
              </a:rPr>
              <a:t>/in/</a:t>
            </a:r>
            <a:r>
              <a:rPr lang="en-GB" sz="6600" dirty="0" err="1">
                <a:solidFill>
                  <a:schemeClr val="bg1"/>
                </a:solidFill>
              </a:rPr>
              <a:t>jrokicki</a:t>
            </a:r>
            <a:r>
              <a:rPr lang="en-GB" sz="6600" dirty="0">
                <a:solidFill>
                  <a:schemeClr val="bg1"/>
                </a:solidFill>
              </a:rPr>
              <a:t>	</a:t>
            </a:r>
          </a:p>
          <a:p>
            <a:r>
              <a:rPr lang="en-GB" sz="6600" b="1" dirty="0">
                <a:solidFill>
                  <a:schemeClr val="bg1"/>
                </a:solidFill>
              </a:rPr>
              <a:t>@</a:t>
            </a:r>
            <a:r>
              <a:rPr lang="en-GB" sz="6600" b="1" dirty="0" err="1">
                <a:solidFill>
                  <a:schemeClr val="bg1"/>
                </a:solidFill>
              </a:rPr>
              <a:t>DATAsic</a:t>
            </a:r>
            <a:r>
              <a:rPr lang="en-GB" sz="6600" dirty="0">
                <a:solidFill>
                  <a:schemeClr val="bg1"/>
                </a:solidFill>
              </a:rPr>
              <a:t>	</a:t>
            </a:r>
          </a:p>
          <a:p>
            <a:r>
              <a:rPr lang="en-GB" sz="6600" dirty="0">
                <a:solidFill>
                  <a:schemeClr val="bg1"/>
                </a:solidFill>
              </a:rPr>
              <a:t>www.DATAsic.com</a:t>
            </a:r>
          </a:p>
        </p:txBody>
      </p:sp>
    </p:spTree>
    <p:extLst>
      <p:ext uri="{BB962C8B-B14F-4D97-AF65-F5344CB8AC3E}">
        <p14:creationId xmlns:p14="http://schemas.microsoft.com/office/powerpoint/2010/main" val="3117578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D832063-D028-4CF7-950D-81AE68010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318" y="132854"/>
            <a:ext cx="10515600" cy="1129564"/>
          </a:xfrm>
        </p:spPr>
        <p:txBody>
          <a:bodyPr>
            <a:normAutofit/>
          </a:bodyPr>
          <a:lstStyle/>
          <a:p>
            <a:r>
              <a:rPr lang="en-GB" sz="6000" dirty="0">
                <a:solidFill>
                  <a:schemeClr val="bg1"/>
                </a:solidFill>
                <a:latin typeface="Consolas" panose="020B0609020204030204" pitchFamily="49" charset="0"/>
              </a:rPr>
              <a:t>Agenda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F63B3CD-DCE7-4AD8-AA9A-15820D0D96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68" y="2037055"/>
            <a:ext cx="2914671" cy="14239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944061A-EA86-45CE-8E9C-72B563A9609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8503" y="2009765"/>
            <a:ext cx="2800370" cy="14192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BAEDA12-78F0-4E30-8B91-F2DB71E9B65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5337" y="2029911"/>
            <a:ext cx="2833708" cy="143352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CE2CEB5-E2C0-4532-BC6F-B6D3F625F4E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5509" y="2027529"/>
            <a:ext cx="2747983" cy="143828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5DDAA6A-1CCB-4730-9982-7BC8379E72F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417" y="4150279"/>
            <a:ext cx="2876571" cy="139066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7B57D8D-1978-4B4D-8156-DE7A22FC606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7546" y="4128847"/>
            <a:ext cx="2862283" cy="143352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2D65A1C-33DD-4B7F-A6CE-364222F9ECE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2006" y="4135990"/>
            <a:ext cx="2800370" cy="141923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039A416-A470-44D2-A2F7-73E7FD440A4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3897" y="4159802"/>
            <a:ext cx="2824183" cy="13954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7F6DD30-F43A-47D8-8BCE-571D8831882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18469" y="1374542"/>
            <a:ext cx="8245297" cy="548345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68A57E3-EFF1-40DE-AA5A-A3721A8DB749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3921" y="4476712"/>
            <a:ext cx="3181373" cy="159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34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2D37E-D4D3-4892-8E8B-1522F6963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790" y="116485"/>
            <a:ext cx="10515600" cy="1129564"/>
          </a:xfrm>
        </p:spPr>
        <p:txBody>
          <a:bodyPr>
            <a:normAutofit/>
          </a:bodyPr>
          <a:lstStyle/>
          <a:p>
            <a:r>
              <a:rPr lang="en-GB" sz="6000" dirty="0">
                <a:solidFill>
                  <a:schemeClr val="bg1"/>
                </a:solidFill>
                <a:latin typeface="Consolas" panose="020B0609020204030204" pitchFamily="49" charset="0"/>
              </a:rPr>
              <a:t>&gt;</a:t>
            </a:r>
            <a:r>
              <a:rPr lang="en-GB" sz="6000" dirty="0" err="1">
                <a:solidFill>
                  <a:schemeClr val="bg1"/>
                </a:solidFill>
                <a:latin typeface="Consolas" panose="020B0609020204030204" pitchFamily="49" charset="0"/>
              </a:rPr>
              <a:t>whoami</a:t>
            </a:r>
            <a:endParaRPr lang="en-GB" sz="6000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4CD1FF-11C0-4275-BDB0-4C3AEE6492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9142" y="4318367"/>
            <a:ext cx="2962651" cy="240715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BFDFFF6-93E8-4FF4-A035-2344143E3D5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0209" y="4318367"/>
            <a:ext cx="2962651" cy="24071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253E9C-0E6D-45AF-8C0D-65182D3FF2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5116" y="1286574"/>
            <a:ext cx="5039428" cy="29912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238CFCA-8BEB-44D7-BBAC-EE97EE99DD9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5395" y="1529266"/>
            <a:ext cx="2962651" cy="24071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BA6C719-5252-4BB9-8124-F05C269F914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954" y="1534246"/>
            <a:ext cx="2962651" cy="240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439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Yubico launches its smallest YubiKey yet | TechCrunch">
            <a:extLst>
              <a:ext uri="{FF2B5EF4-FFF2-40B4-BE49-F238E27FC236}">
                <a16:creationId xmlns:a16="http://schemas.microsoft.com/office/drawing/2014/main" id="{1196FD21-BBB6-447E-A267-9BFEC8048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40769"/>
            <a:ext cx="12517331" cy="789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243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1E022E-C587-459A-BE25-332C10CA64D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537" y="89666"/>
            <a:ext cx="12063211" cy="665291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A237CB-AF8D-4C48-9CC8-53901AFD9BF4}"/>
              </a:ext>
            </a:extLst>
          </p:cNvPr>
          <p:cNvSpPr/>
          <p:nvPr/>
        </p:nvSpPr>
        <p:spPr>
          <a:xfrm>
            <a:off x="5662411" y="-8586"/>
            <a:ext cx="5795493" cy="20262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7B45BC-19EF-4582-B8B7-CFFB082316CD}"/>
              </a:ext>
            </a:extLst>
          </p:cNvPr>
          <p:cNvSpPr/>
          <p:nvPr/>
        </p:nvSpPr>
        <p:spPr>
          <a:xfrm>
            <a:off x="5892084" y="2120234"/>
            <a:ext cx="5795493" cy="189368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6A65A2-B5BA-4737-9203-9089B0BEDA2B}"/>
              </a:ext>
            </a:extLst>
          </p:cNvPr>
          <p:cNvSpPr/>
          <p:nvPr/>
        </p:nvSpPr>
        <p:spPr>
          <a:xfrm>
            <a:off x="6081944" y="3938302"/>
            <a:ext cx="6074536" cy="282144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9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6" grpId="1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8DE60F-6E5F-48A8-B954-39127E3E29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242" y="499592"/>
            <a:ext cx="11881516" cy="585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1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5C4B4-9066-4BF9-A085-EF6F60FB8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81" y="145957"/>
            <a:ext cx="10515439" cy="1171158"/>
          </a:xfrm>
        </p:spPr>
        <p:txBody>
          <a:bodyPr>
            <a:normAutofit/>
          </a:bodyPr>
          <a:lstStyle/>
          <a:p>
            <a:r>
              <a:rPr lang="en-GB" sz="5399" b="1" dirty="0">
                <a:solidFill>
                  <a:schemeClr val="bg1"/>
                </a:solidFill>
                <a:latin typeface="Consolas" panose="020B0609020204030204" pitchFamily="49" charset="0"/>
              </a:rPr>
              <a:t>Shared responsibility model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FF81531-9719-425B-9D86-10D2F1ECFB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30828"/>
              </p:ext>
            </p:extLst>
          </p:nvPr>
        </p:nvGraphicFramePr>
        <p:xfrm>
          <a:off x="92" y="1585637"/>
          <a:ext cx="12191812" cy="5311521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6925452">
                  <a:extLst>
                    <a:ext uri="{9D8B030D-6E8A-4147-A177-3AD203B41FA5}">
                      <a16:colId xmlns:a16="http://schemas.microsoft.com/office/drawing/2014/main" val="2883429474"/>
                    </a:ext>
                  </a:extLst>
                </a:gridCol>
                <a:gridCol w="1316590">
                  <a:extLst>
                    <a:ext uri="{9D8B030D-6E8A-4147-A177-3AD203B41FA5}">
                      <a16:colId xmlns:a16="http://schemas.microsoft.com/office/drawing/2014/main" val="460714307"/>
                    </a:ext>
                  </a:extLst>
                </a:gridCol>
                <a:gridCol w="1316590">
                  <a:extLst>
                    <a:ext uri="{9D8B030D-6E8A-4147-A177-3AD203B41FA5}">
                      <a16:colId xmlns:a16="http://schemas.microsoft.com/office/drawing/2014/main" val="3389383191"/>
                    </a:ext>
                  </a:extLst>
                </a:gridCol>
                <a:gridCol w="1316590">
                  <a:extLst>
                    <a:ext uri="{9D8B030D-6E8A-4147-A177-3AD203B41FA5}">
                      <a16:colId xmlns:a16="http://schemas.microsoft.com/office/drawing/2014/main" val="4160824374"/>
                    </a:ext>
                  </a:extLst>
                </a:gridCol>
                <a:gridCol w="1316590">
                  <a:extLst>
                    <a:ext uri="{9D8B030D-6E8A-4147-A177-3AD203B41FA5}">
                      <a16:colId xmlns:a16="http://schemas.microsoft.com/office/drawing/2014/main" val="1274309306"/>
                    </a:ext>
                  </a:extLst>
                </a:gridCol>
              </a:tblGrid>
              <a:tr h="667349"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marL="91438" marR="91438" marT="45719" marB="45719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err="1">
                          <a:latin typeface="Consolas" panose="020B0609020204030204" pitchFamily="49" charset="0"/>
                        </a:rPr>
                        <a:t>Prem</a:t>
                      </a:r>
                      <a:endParaRPr lang="en-GB" sz="3600" dirty="0">
                        <a:latin typeface="Consolas" panose="020B0609020204030204" pitchFamily="49" charset="0"/>
                      </a:endParaRPr>
                    </a:p>
                  </a:txBody>
                  <a:tcPr marL="91438" marR="91438" marT="45719" marB="4571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onsolas" panose="020B0609020204030204" pitchFamily="49" charset="0"/>
                        </a:rPr>
                        <a:t>IaaS</a:t>
                      </a:r>
                    </a:p>
                  </a:txBody>
                  <a:tcPr marL="91438" marR="91438" marT="45719" marB="4571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onsolas" panose="020B0609020204030204" pitchFamily="49" charset="0"/>
                        </a:rPr>
                        <a:t>PaaS</a:t>
                      </a:r>
                    </a:p>
                  </a:txBody>
                  <a:tcPr marL="91438" marR="91438" marT="45719" marB="4571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onsolas" panose="020B0609020204030204" pitchFamily="49" charset="0"/>
                        </a:rPr>
                        <a:t>SaaS</a:t>
                      </a:r>
                    </a:p>
                  </a:txBody>
                  <a:tcPr marL="91438" marR="91438" marT="45719" marB="45719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382561"/>
                  </a:ext>
                </a:extLst>
              </a:tr>
              <a:tr h="667349">
                <a:tc>
                  <a:txBody>
                    <a:bodyPr/>
                    <a:lstStyle/>
                    <a:p>
                      <a:pPr algn="r"/>
                      <a:r>
                        <a:rPr lang="en-GB" sz="2400" b="0" dirty="0">
                          <a:latin typeface="Consolas" panose="020B0609020204030204" pitchFamily="49" charset="0"/>
                        </a:rPr>
                        <a:t>Data classification &amp; accountability</a:t>
                      </a:r>
                    </a:p>
                  </a:txBody>
                  <a:tcPr marL="91438" marR="91438" marT="45719" marB="45719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rgbClr val="252525"/>
                        </a:solidFill>
                      </a:endParaRPr>
                    </a:p>
                  </a:txBody>
                  <a:tcPr marL="91438" marR="91438" marT="45719" marB="45719" anchor="ctr">
                    <a:lnL>
                      <a:noFill/>
                    </a:lnL>
                    <a:lnT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719" marB="45719" anchor="ctr">
                    <a:lnT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marL="91438" marR="91438" marT="45719" marB="45719" anchor="ctr">
                    <a:lnT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19" marB="45719" anchor="ctr">
                    <a:lnT>
                      <a:noFill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6666"/>
                  </a:ext>
                </a:extLst>
              </a:tr>
              <a:tr h="667349">
                <a:tc>
                  <a:txBody>
                    <a:bodyPr/>
                    <a:lstStyle/>
                    <a:p>
                      <a:pPr algn="r"/>
                      <a:r>
                        <a:rPr lang="en-GB" sz="2400" b="0" dirty="0">
                          <a:latin typeface="Consolas" panose="020B0609020204030204" pitchFamily="49" charset="0"/>
                        </a:rPr>
                        <a:t>Client and end-point protection</a:t>
                      </a:r>
                    </a:p>
                  </a:txBody>
                  <a:tcPr marL="91438" marR="91438" marT="45719" marB="45719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rgbClr val="252525"/>
                        </a:solidFill>
                      </a:endParaRPr>
                    </a:p>
                  </a:txBody>
                  <a:tcPr marL="91438" marR="91438" marT="45719" marB="45719" anchor="ctr">
                    <a:lnL>
                      <a:noFill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719" marB="4571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marL="91438" marR="91438" marT="45719" marB="4571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marL="91438" marR="91438" marT="45719" marB="4571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722638"/>
                  </a:ext>
                </a:extLst>
              </a:tr>
              <a:tr h="667349">
                <a:tc>
                  <a:txBody>
                    <a:bodyPr/>
                    <a:lstStyle/>
                    <a:p>
                      <a:pPr algn="r"/>
                      <a:r>
                        <a:rPr lang="en-GB" sz="2400" b="0" dirty="0">
                          <a:latin typeface="Consolas" panose="020B0609020204030204" pitchFamily="49" charset="0"/>
                        </a:rPr>
                        <a:t>Identity &amp; access management</a:t>
                      </a:r>
                    </a:p>
                  </a:txBody>
                  <a:tcPr marL="91438" marR="91438" marT="45719" marB="45719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rgbClr val="252525"/>
                        </a:solidFill>
                      </a:endParaRPr>
                    </a:p>
                  </a:txBody>
                  <a:tcPr marL="91438" marR="91438" marT="45719" marB="45719" anchor="ctr">
                    <a:lnL>
                      <a:noFill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719" marB="4571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marL="91438" marR="91438" marT="45719" marB="4571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marL="91438" marR="91438" marT="45719" marB="45719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393897"/>
                  </a:ext>
                </a:extLst>
              </a:tr>
              <a:tr h="640070">
                <a:tc>
                  <a:txBody>
                    <a:bodyPr/>
                    <a:lstStyle/>
                    <a:p>
                      <a:pPr algn="r"/>
                      <a:r>
                        <a:rPr lang="en-GB" sz="2400" b="0" dirty="0">
                          <a:latin typeface="Consolas" panose="020B0609020204030204" pitchFamily="49" charset="0"/>
                        </a:rPr>
                        <a:t>Application level controls</a:t>
                      </a:r>
                    </a:p>
                  </a:txBody>
                  <a:tcPr marL="91438" marR="91438" marT="45719" marB="45719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rgbClr val="252525"/>
                        </a:solidFill>
                      </a:endParaRPr>
                    </a:p>
                  </a:txBody>
                  <a:tcPr marL="91438" marR="91438" marT="45719" marB="45719" anchor="ctr">
                    <a:lnL>
                      <a:noFill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719" marB="4571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marL="91438" marR="91438" marT="45719" marB="4571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marL="91438" marR="91438" marT="45719" marB="45719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739177"/>
                  </a:ext>
                </a:extLst>
              </a:tr>
              <a:tr h="667349">
                <a:tc>
                  <a:txBody>
                    <a:bodyPr/>
                    <a:lstStyle/>
                    <a:p>
                      <a:pPr algn="r"/>
                      <a:r>
                        <a:rPr lang="en-GB" sz="2400" b="0" dirty="0">
                          <a:latin typeface="Consolas" panose="020B0609020204030204" pitchFamily="49" charset="0"/>
                        </a:rPr>
                        <a:t>Network controls</a:t>
                      </a:r>
                    </a:p>
                  </a:txBody>
                  <a:tcPr marL="91438" marR="91438" marT="45719" marB="45719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rgbClr val="252525"/>
                        </a:solidFill>
                      </a:endParaRPr>
                    </a:p>
                  </a:txBody>
                  <a:tcPr marL="91438" marR="91438" marT="45719" marB="45719" anchor="ctr">
                    <a:lnL>
                      <a:noFill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marL="91438" marR="91438" marT="45719" marB="4571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marL="91438" marR="91438" marT="45719" marB="45719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marL="91438" marR="91438" marT="45719" marB="45719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025405"/>
                  </a:ext>
                </a:extLst>
              </a:tr>
              <a:tr h="667349">
                <a:tc>
                  <a:txBody>
                    <a:bodyPr/>
                    <a:lstStyle/>
                    <a:p>
                      <a:pPr algn="r"/>
                      <a:r>
                        <a:rPr lang="en-GB" sz="2400" b="0" dirty="0">
                          <a:latin typeface="Consolas" panose="020B0609020204030204" pitchFamily="49" charset="0"/>
                        </a:rPr>
                        <a:t>Host infrastructure</a:t>
                      </a:r>
                    </a:p>
                  </a:txBody>
                  <a:tcPr marL="91438" marR="91438" marT="45719" marB="45719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rgbClr val="252525"/>
                        </a:solidFill>
                      </a:endParaRPr>
                    </a:p>
                  </a:txBody>
                  <a:tcPr marL="91438" marR="91438" marT="45719" marB="45719" anchor="ctr">
                    <a:lnL>
                      <a:noFill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marL="91438" marR="91438" marT="45719" marB="4571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marL="91438" marR="91438" marT="45719" marB="45719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marL="91438" marR="91438" marT="45719" marB="45719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355758"/>
                  </a:ext>
                </a:extLst>
              </a:tr>
              <a:tr h="667349">
                <a:tc>
                  <a:txBody>
                    <a:bodyPr/>
                    <a:lstStyle/>
                    <a:p>
                      <a:pPr algn="r"/>
                      <a:r>
                        <a:rPr lang="en-GB" sz="2400" b="0" dirty="0">
                          <a:latin typeface="Consolas" panose="020B0609020204030204" pitchFamily="49" charset="0"/>
                        </a:rPr>
                        <a:t>Physical Security</a:t>
                      </a:r>
                    </a:p>
                  </a:txBody>
                  <a:tcPr marL="91438" marR="91438" marT="45719" marB="45719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rgbClr val="252525"/>
                        </a:solidFill>
                      </a:endParaRPr>
                    </a:p>
                  </a:txBody>
                  <a:tcPr marL="91438" marR="91438" marT="45719" marB="45719" anchor="ctr">
                    <a:lnL>
                      <a:noFill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marL="91438" marR="91438" marT="45719" marB="45719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marL="91438" marR="91438" marT="45719" marB="45719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marL="91438" marR="91438" marT="45719" marB="45719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900452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ECCAB270-ACF7-4AE6-A3AF-D1DFB3032272}"/>
              </a:ext>
            </a:extLst>
          </p:cNvPr>
          <p:cNvSpPr/>
          <p:nvPr/>
        </p:nvSpPr>
        <p:spPr>
          <a:xfrm>
            <a:off x="9566388" y="1585636"/>
            <a:ext cx="1318221" cy="330199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889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00" row="8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985B7D-4214-447F-848A-685BE74BADCB}">
  <we:reference id="wa104178141" version="3.10.0.19" store="en-US" storeType="OMEX"/>
  <we:alternateReferences>
    <we:reference id="wa104178141" version="3.10.0.19" store="WA10417814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237</Words>
  <Application>Microsoft Office PowerPoint</Application>
  <PresentationFormat>Widescreen</PresentationFormat>
  <Paragraphs>131</Paragraphs>
  <Slides>34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Broadway</vt:lpstr>
      <vt:lpstr>Calibri</vt:lpstr>
      <vt:lpstr>Calibri Light</vt:lpstr>
      <vt:lpstr>Consolas</vt:lpstr>
      <vt:lpstr>Office Theme</vt:lpstr>
      <vt:lpstr>1_Office Theme</vt:lpstr>
      <vt:lpstr>PowerPoint Presentation</vt:lpstr>
      <vt:lpstr>PowerPoint Presentation</vt:lpstr>
      <vt:lpstr>             Attack                                     Defence</vt:lpstr>
      <vt:lpstr>Agenda</vt:lpstr>
      <vt:lpstr>&gt;whoami</vt:lpstr>
      <vt:lpstr>PowerPoint Presentation</vt:lpstr>
      <vt:lpstr>PowerPoint Presentation</vt:lpstr>
      <vt:lpstr>PowerPoint Presentation</vt:lpstr>
      <vt:lpstr>Shared responsibility model</vt:lpstr>
      <vt:lpstr>Azure Sql PaaS</vt:lpstr>
      <vt:lpstr>DEMO 1</vt:lpstr>
      <vt:lpstr>DEMO 2</vt:lpstr>
      <vt:lpstr>PowerPoint Presentation</vt:lpstr>
      <vt:lpstr>DEMO 3</vt:lpstr>
      <vt:lpstr>DEMO 4</vt:lpstr>
      <vt:lpstr>DEMO 5</vt:lpstr>
      <vt:lpstr>PowerPoint Presentation</vt:lpstr>
      <vt:lpstr>DEMO 6</vt:lpstr>
      <vt:lpstr>DEMO 7</vt:lpstr>
      <vt:lpstr>PowerPoint Presentation</vt:lpstr>
      <vt:lpstr>DEMO 8</vt:lpstr>
      <vt:lpstr>PowerPoint Presentation</vt:lpstr>
      <vt:lpstr>Sql DB/DW</vt:lpstr>
      <vt:lpstr>Azure Sql Managed Instance</vt:lpstr>
      <vt:lpstr>PowerPoint Presentation</vt:lpstr>
      <vt:lpstr>PowerPoint Presentation</vt:lpstr>
      <vt:lpstr>DEMO 9</vt:lpstr>
      <vt:lpstr>DEMO 10</vt:lpstr>
      <vt:lpstr>PowerPoint Presentation</vt:lpstr>
      <vt:lpstr>DEMO 11</vt:lpstr>
      <vt:lpstr>PowerPoint Presentation</vt:lpstr>
      <vt:lpstr>DEMO 12</vt:lpstr>
      <vt:lpstr>Call To Action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Autonomous Databases</dc:title>
  <dc:creator>Janusz Rokicki</dc:creator>
  <cp:lastModifiedBy>Jonathan Allen (SQLBits)</cp:lastModifiedBy>
  <cp:revision>945</cp:revision>
  <dcterms:created xsi:type="dcterms:W3CDTF">2017-10-03T21:24:21Z</dcterms:created>
  <dcterms:modified xsi:type="dcterms:W3CDTF">2019-03-08T21:24:59Z</dcterms:modified>
</cp:coreProperties>
</file>