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80" r:id="rId3"/>
    <p:sldId id="257" r:id="rId4"/>
    <p:sldId id="261" r:id="rId5"/>
    <p:sldId id="262" r:id="rId6"/>
    <p:sldId id="278" r:id="rId7"/>
    <p:sldId id="265" r:id="rId8"/>
    <p:sldId id="288" r:id="rId9"/>
    <p:sldId id="289" r:id="rId10"/>
    <p:sldId id="290" r:id="rId11"/>
    <p:sldId id="291" r:id="rId12"/>
    <p:sldId id="266" r:id="rId13"/>
    <p:sldId id="292" r:id="rId14"/>
    <p:sldId id="283" r:id="rId15"/>
    <p:sldId id="284" r:id="rId16"/>
    <p:sldId id="285" r:id="rId17"/>
    <p:sldId id="286" r:id="rId18"/>
    <p:sldId id="287" r:id="rId19"/>
    <p:sldId id="267" r:id="rId20"/>
    <p:sldId id="271" r:id="rId21"/>
    <p:sldId id="282" r:id="rId22"/>
    <p:sldId id="272" r:id="rId23"/>
    <p:sldId id="273" r:id="rId24"/>
    <p:sldId id="281" r:id="rId25"/>
    <p:sldId id="274" r:id="rId26"/>
    <p:sldId id="293" r:id="rId27"/>
    <p:sldId id="275" r:id="rId28"/>
  </p:sldIdLst>
  <p:sldSz cx="9144000" cy="6858000" type="screen4x3"/>
  <p:notesSz cx="6797675" cy="9926638"/>
  <p:defaultTextStyle>
    <a:defPPr>
      <a:defRPr lang="en-US"/>
    </a:defPPr>
    <a:lvl1pPr algn="l" rtl="0" fontAlgn="base">
      <a:spcBef>
        <a:spcPct val="0"/>
      </a:spcBef>
      <a:spcAft>
        <a:spcPct val="0"/>
      </a:spcAft>
      <a:defRPr sz="2800" kern="1200">
        <a:solidFill>
          <a:schemeClr val="tx1"/>
        </a:solidFill>
        <a:latin typeface="Arial Black" pitchFamily="34" charset="0"/>
        <a:ea typeface="ＭＳ Ｐゴシック" pitchFamily="34" charset="-128"/>
        <a:cs typeface="Arial" charset="0"/>
      </a:defRPr>
    </a:lvl1pPr>
    <a:lvl2pPr marL="457200" algn="l" rtl="0" fontAlgn="base">
      <a:spcBef>
        <a:spcPct val="0"/>
      </a:spcBef>
      <a:spcAft>
        <a:spcPct val="0"/>
      </a:spcAft>
      <a:defRPr sz="2800" kern="1200">
        <a:solidFill>
          <a:schemeClr val="tx1"/>
        </a:solidFill>
        <a:latin typeface="Arial Black" pitchFamily="34" charset="0"/>
        <a:ea typeface="ＭＳ Ｐゴシック" pitchFamily="34" charset="-128"/>
        <a:cs typeface="Arial" charset="0"/>
      </a:defRPr>
    </a:lvl2pPr>
    <a:lvl3pPr marL="914400" algn="l" rtl="0" fontAlgn="base">
      <a:spcBef>
        <a:spcPct val="0"/>
      </a:spcBef>
      <a:spcAft>
        <a:spcPct val="0"/>
      </a:spcAft>
      <a:defRPr sz="2800" kern="1200">
        <a:solidFill>
          <a:schemeClr val="tx1"/>
        </a:solidFill>
        <a:latin typeface="Arial Black" pitchFamily="34" charset="0"/>
        <a:ea typeface="ＭＳ Ｐゴシック" pitchFamily="34" charset="-128"/>
        <a:cs typeface="Arial" charset="0"/>
      </a:defRPr>
    </a:lvl3pPr>
    <a:lvl4pPr marL="1371600" algn="l" rtl="0" fontAlgn="base">
      <a:spcBef>
        <a:spcPct val="0"/>
      </a:spcBef>
      <a:spcAft>
        <a:spcPct val="0"/>
      </a:spcAft>
      <a:defRPr sz="2800" kern="1200">
        <a:solidFill>
          <a:schemeClr val="tx1"/>
        </a:solidFill>
        <a:latin typeface="Arial Black" pitchFamily="34" charset="0"/>
        <a:ea typeface="ＭＳ Ｐゴシック" pitchFamily="34" charset="-128"/>
        <a:cs typeface="Arial" charset="0"/>
      </a:defRPr>
    </a:lvl4pPr>
    <a:lvl5pPr marL="1828800" algn="l" rtl="0" fontAlgn="base">
      <a:spcBef>
        <a:spcPct val="0"/>
      </a:spcBef>
      <a:spcAft>
        <a:spcPct val="0"/>
      </a:spcAft>
      <a:defRPr sz="2800" kern="1200">
        <a:solidFill>
          <a:schemeClr val="tx1"/>
        </a:solidFill>
        <a:latin typeface="Arial Black" pitchFamily="34" charset="0"/>
        <a:ea typeface="ＭＳ Ｐゴシック" pitchFamily="34" charset="-128"/>
        <a:cs typeface="Arial" charset="0"/>
      </a:defRPr>
    </a:lvl5pPr>
    <a:lvl6pPr marL="2286000" algn="l" defTabSz="914400" rtl="0" eaLnBrk="1" latinLnBrk="0" hangingPunct="1">
      <a:defRPr sz="2800" kern="1200">
        <a:solidFill>
          <a:schemeClr val="tx1"/>
        </a:solidFill>
        <a:latin typeface="Arial Black" pitchFamily="34" charset="0"/>
        <a:ea typeface="ＭＳ Ｐゴシック" pitchFamily="34" charset="-128"/>
        <a:cs typeface="Arial" charset="0"/>
      </a:defRPr>
    </a:lvl6pPr>
    <a:lvl7pPr marL="2743200" algn="l" defTabSz="914400" rtl="0" eaLnBrk="1" latinLnBrk="0" hangingPunct="1">
      <a:defRPr sz="2800" kern="1200">
        <a:solidFill>
          <a:schemeClr val="tx1"/>
        </a:solidFill>
        <a:latin typeface="Arial Black" pitchFamily="34" charset="0"/>
        <a:ea typeface="ＭＳ Ｐゴシック" pitchFamily="34" charset="-128"/>
        <a:cs typeface="Arial" charset="0"/>
      </a:defRPr>
    </a:lvl7pPr>
    <a:lvl8pPr marL="3200400" algn="l" defTabSz="914400" rtl="0" eaLnBrk="1" latinLnBrk="0" hangingPunct="1">
      <a:defRPr sz="2800" kern="1200">
        <a:solidFill>
          <a:schemeClr val="tx1"/>
        </a:solidFill>
        <a:latin typeface="Arial Black" pitchFamily="34" charset="0"/>
        <a:ea typeface="ＭＳ Ｐゴシック" pitchFamily="34" charset="-128"/>
        <a:cs typeface="Arial" charset="0"/>
      </a:defRPr>
    </a:lvl8pPr>
    <a:lvl9pPr marL="3657600" algn="l" defTabSz="914400" rtl="0" eaLnBrk="1" latinLnBrk="0" hangingPunct="1">
      <a:defRPr sz="2800" kern="1200">
        <a:solidFill>
          <a:schemeClr val="tx1"/>
        </a:solidFill>
        <a:latin typeface="Arial Black" pitchFamily="34"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F0FF"/>
    <a:srgbClr val="0066FF"/>
    <a:srgbClr val="FFFFFF"/>
    <a:srgbClr val="42802A"/>
    <a:srgbClr val="FEFFD5"/>
    <a:srgbClr val="CC00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16" autoAdjust="0"/>
    <p:restoredTop sz="84118" autoAdjust="0"/>
  </p:normalViewPr>
  <p:slideViewPr>
    <p:cSldViewPr>
      <p:cViewPr varScale="1">
        <p:scale>
          <a:sx n="61" d="100"/>
          <a:sy n="61" d="100"/>
        </p:scale>
        <p:origin x="-522" y="-90"/>
      </p:cViewPr>
      <p:guideLst>
        <p:guide orient="horz" pos="2160"/>
        <p:guide pos="2880"/>
        <p:guide pos="38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50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Black" pitchFamily="1" charset="0"/>
                <a:ea typeface="ＭＳ Ｐゴシック" pitchFamily="48" charset="-128"/>
                <a:cs typeface="+mn-cs"/>
              </a:defRPr>
            </a:lvl1pPr>
          </a:lstStyle>
          <a:p>
            <a:pPr>
              <a:defRPr/>
            </a:pPr>
            <a:endParaRPr lang="en-US"/>
          </a:p>
        </p:txBody>
      </p:sp>
      <p:sp>
        <p:nvSpPr>
          <p:cNvPr id="18435"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Black" pitchFamily="1" charset="0"/>
                <a:ea typeface="ＭＳ Ｐゴシック" pitchFamily="48" charset="-128"/>
                <a:cs typeface="+mn-cs"/>
              </a:defRPr>
            </a:lvl1pPr>
          </a:lstStyle>
          <a:p>
            <a:pPr>
              <a:defRPr/>
            </a:pPr>
            <a:endParaRPr lang="en-US"/>
          </a:p>
        </p:txBody>
      </p:sp>
      <p:sp>
        <p:nvSpPr>
          <p:cNvPr id="1843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Black" pitchFamily="1" charset="0"/>
                <a:ea typeface="ＭＳ Ｐゴシック" pitchFamily="48" charset="-128"/>
                <a:cs typeface="+mn-cs"/>
              </a:defRPr>
            </a:lvl1pPr>
          </a:lstStyle>
          <a:p>
            <a:pPr>
              <a:defRPr/>
            </a:pPr>
            <a:endParaRPr lang="en-US"/>
          </a:p>
        </p:txBody>
      </p:sp>
      <p:sp>
        <p:nvSpPr>
          <p:cNvPr id="18437"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Black" pitchFamily="1" charset="0"/>
                <a:ea typeface="ＭＳ Ｐゴシック" pitchFamily="48" charset="-128"/>
                <a:cs typeface="+mn-cs"/>
              </a:defRPr>
            </a:lvl1pPr>
          </a:lstStyle>
          <a:p>
            <a:pPr>
              <a:defRPr/>
            </a:pPr>
            <a:fld id="{99B61E39-D1D5-46A9-B901-FAB4BC721E81}" type="slidenum">
              <a:rPr lang="en-US"/>
              <a:pPr>
                <a:defRPr/>
              </a:pPr>
              <a:t>‹#›</a:t>
            </a:fld>
            <a:endParaRPr lang="en-US"/>
          </a:p>
        </p:txBody>
      </p:sp>
    </p:spTree>
    <p:extLst>
      <p:ext uri="{BB962C8B-B14F-4D97-AF65-F5344CB8AC3E}">
        <p14:creationId xmlns:p14="http://schemas.microsoft.com/office/powerpoint/2010/main" val="174538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pitchFamily="48" charset="-128"/>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pitchFamily="48" charset="-128"/>
                <a:cs typeface="+mn-cs"/>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pitchFamily="48" charset="-128"/>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pitchFamily="48" charset="-128"/>
                <a:cs typeface="+mn-cs"/>
              </a:defRPr>
            </a:lvl1pPr>
          </a:lstStyle>
          <a:p>
            <a:pPr>
              <a:defRPr/>
            </a:pPr>
            <a:fld id="{4B44C9DD-E6BE-4CA6-807F-9B062922D342}" type="slidenum">
              <a:rPr lang="en-US"/>
              <a:pPr>
                <a:defRPr/>
              </a:pPr>
              <a:t>‹#›</a:t>
            </a:fld>
            <a:endParaRPr lang="en-US"/>
          </a:p>
        </p:txBody>
      </p:sp>
    </p:spTree>
    <p:extLst>
      <p:ext uri="{BB962C8B-B14F-4D97-AF65-F5344CB8AC3E}">
        <p14:creationId xmlns:p14="http://schemas.microsoft.com/office/powerpoint/2010/main" val="22748378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4/8/2011 3:42 PM</a:t>
            </a:fld>
            <a:endParaRPr lang="en-US" dirty="0"/>
          </a:p>
        </p:txBody>
      </p:sp>
      <p:sp>
        <p:nvSpPr>
          <p:cNvPr id="6" name="Footer Placeholder 5"/>
          <p:cNvSpPr>
            <a:spLocks noGrp="1"/>
          </p:cNvSpPr>
          <p:nvPr>
            <p:ph type="ftr" sz="quarter" idx="12"/>
          </p:nvPr>
        </p:nvSpPr>
        <p:spPr>
          <a:xfrm>
            <a:off x="0" y="9428583"/>
            <a:ext cx="6117908" cy="496332"/>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17907" y="9428583"/>
            <a:ext cx="678194" cy="496332"/>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16</a:t>
            </a:fld>
            <a:endParaRPr lang="en-US" dirty="0"/>
          </a:p>
        </p:txBody>
      </p:sp>
    </p:spTree>
    <p:extLst>
      <p:ext uri="{BB962C8B-B14F-4D97-AF65-F5344CB8AC3E}">
        <p14:creationId xmlns:p14="http://schemas.microsoft.com/office/powerpoint/2010/main" val="1228845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GB" dirty="0" smtClean="0"/>
              <a:t>No persistence is a biggie.  This means if </a:t>
            </a:r>
            <a:r>
              <a:rPr lang="en-GB" dirty="0" err="1" smtClean="0"/>
              <a:t>StreamInsight</a:t>
            </a:r>
            <a:r>
              <a:rPr lang="en-GB" dirty="0" smtClean="0"/>
              <a:t> fails,</a:t>
            </a:r>
            <a:r>
              <a:rPr lang="en-GB" baseline="0" dirty="0" smtClean="0"/>
              <a:t> the app dev is in charge of making sure that you restart from where you left off.  This is different to some other engines that go through storage first.  The problem there could be that the storing of the data and the retrieval of the data from storage could be expensive.  You can of course pipe to dual destinations</a:t>
            </a:r>
          </a:p>
          <a:p>
            <a:endParaRPr lang="en-GB" baseline="0" dirty="0" smtClean="0"/>
          </a:p>
          <a:p>
            <a:r>
              <a:rPr lang="en-GB" baseline="0" dirty="0" smtClean="0"/>
              <a:t>We are covering Extensibility and the debugging interface</a:t>
            </a:r>
          </a:p>
          <a:p>
            <a:endParaRPr lang="en-GB" baseline="0" dirty="0" smtClean="0"/>
          </a:p>
          <a:p>
            <a:r>
              <a:rPr lang="en-GB" baseline="0" dirty="0" smtClean="0"/>
              <a:t>Does favour </a:t>
            </a:r>
            <a:r>
              <a:rPr lang="en-GB" baseline="0" dirty="0" err="1" smtClean="0"/>
              <a:t>.Net</a:t>
            </a:r>
            <a:r>
              <a:rPr lang="en-GB" baseline="0" dirty="0" smtClean="0"/>
              <a:t> developers.  There is no UI per se so you have to be comfortable with coding.  </a:t>
            </a:r>
            <a:r>
              <a:rPr lang="en-GB" baseline="0" dirty="0" err="1" smtClean="0"/>
              <a:t>Streambase</a:t>
            </a:r>
            <a:r>
              <a:rPr lang="en-GB" baseline="0" dirty="0" smtClean="0"/>
              <a:t> though has an SSIS style UI</a:t>
            </a:r>
          </a:p>
          <a:p>
            <a:endParaRPr lang="en-GB" dirty="0"/>
          </a:p>
        </p:txBody>
      </p:sp>
      <p:sp>
        <p:nvSpPr>
          <p:cNvPr id="4" name="Slide Number Placeholder 3"/>
          <p:cNvSpPr>
            <a:spLocks noGrp="1"/>
          </p:cNvSpPr>
          <p:nvPr>
            <p:ph type="sldNum" sz="quarter" idx="10"/>
          </p:nvPr>
        </p:nvSpPr>
        <p:spPr/>
        <p:txBody>
          <a:bodyPr/>
          <a:lstStyle/>
          <a:p>
            <a:pPr>
              <a:defRPr/>
            </a:pPr>
            <a:fld id="{4B44C9DD-E6BE-4CA6-807F-9B062922D342}" type="slidenum">
              <a:rPr lang="en-US" smtClean="0"/>
              <a:pPr>
                <a:defRPr/>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SQL Server Connections</a:t>
            </a:r>
            <a:endParaRPr lang="en-US"/>
          </a:p>
        </p:txBody>
      </p:sp>
      <p:sp>
        <p:nvSpPr>
          <p:cNvPr id="5" name="Footer Placeholder 4"/>
          <p:cNvSpPr>
            <a:spLocks noGrp="1"/>
          </p:cNvSpPr>
          <p:nvPr>
            <p:ph type="ftr" sz="quarter" idx="11"/>
          </p:nvPr>
        </p:nvSpPr>
        <p:spPr/>
        <p:txBody>
          <a:bodyPr/>
          <a:lstStyle/>
          <a:p>
            <a:pPr>
              <a:defRPr/>
            </a:pPr>
            <a:r>
              <a:rPr lang="en-US" smtClean="0"/>
              <a:t>Updates will be available at http://www.devconnections.com/updates/LasVegas_Fall09/SQL</a:t>
            </a:r>
            <a:endParaRPr lang="en-US"/>
          </a:p>
        </p:txBody>
      </p:sp>
      <p:sp>
        <p:nvSpPr>
          <p:cNvPr id="6" name="Slide Number Placeholder 5"/>
          <p:cNvSpPr>
            <a:spLocks noGrp="1"/>
          </p:cNvSpPr>
          <p:nvPr>
            <p:ph type="sldNum" sz="quarter" idx="12"/>
          </p:nvPr>
        </p:nvSpPr>
        <p:spPr/>
        <p:txBody>
          <a:bodyPr/>
          <a:lstStyle/>
          <a:p>
            <a:pPr>
              <a:defRPr/>
            </a:pPr>
            <a:fld id="{838B076C-0AAE-47F5-9A2B-3C682E13608E}" type="slidenum">
              <a:rPr lang="en-US" smtClean="0"/>
              <a:pPr>
                <a:defRPr/>
              </a:pPr>
              <a:t>20</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21</a:t>
            </a:fld>
            <a:endParaRPr lang="en-US" dirty="0">
              <a:solidFill>
                <a:prstClr val="black"/>
              </a:solidFill>
            </a:endParaRPr>
          </a:p>
        </p:txBody>
      </p:sp>
      <p:sp>
        <p:nvSpPr>
          <p:cNvPr id="5" name="Header Placeholder 4"/>
          <p:cNvSpPr>
            <a:spLocks noGrp="1"/>
          </p:cNvSpPr>
          <p:nvPr>
            <p:ph type="hdr" sz="quarter" idx="11"/>
          </p:nvPr>
        </p:nvSpPr>
        <p:spPr/>
        <p:txBody>
          <a:bodyPr/>
          <a:lstStyle/>
          <a:p>
            <a:r>
              <a:rPr lang="en-US" smtClean="0">
                <a:solidFill>
                  <a:prstClr val="black"/>
                </a:solidFill>
              </a:rPr>
              <a:t>Tech·Ed  North America 2009</a:t>
            </a:r>
            <a:endParaRPr lang="en-US" dirty="0">
              <a:solidFill>
                <a:prstClr val="black"/>
              </a:solidFill>
              <a:latin typeface="Trebuchet MS"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SQL Server Connections</a:t>
            </a:r>
            <a:endParaRPr lang="en-US"/>
          </a:p>
        </p:txBody>
      </p:sp>
      <p:sp>
        <p:nvSpPr>
          <p:cNvPr id="5" name="Footer Placeholder 4"/>
          <p:cNvSpPr>
            <a:spLocks noGrp="1"/>
          </p:cNvSpPr>
          <p:nvPr>
            <p:ph type="ftr" sz="quarter" idx="11"/>
          </p:nvPr>
        </p:nvSpPr>
        <p:spPr/>
        <p:txBody>
          <a:bodyPr/>
          <a:lstStyle/>
          <a:p>
            <a:pPr>
              <a:defRPr/>
            </a:pPr>
            <a:r>
              <a:rPr lang="en-US" smtClean="0"/>
              <a:t>Updates will be available at http://www.devconnections.com/updates/LasVegas_Fall09/SQL</a:t>
            </a:r>
            <a:endParaRPr lang="en-US"/>
          </a:p>
        </p:txBody>
      </p:sp>
      <p:sp>
        <p:nvSpPr>
          <p:cNvPr id="6" name="Slide Number Placeholder 5"/>
          <p:cNvSpPr>
            <a:spLocks noGrp="1"/>
          </p:cNvSpPr>
          <p:nvPr>
            <p:ph type="sldNum" sz="quarter" idx="12"/>
          </p:nvPr>
        </p:nvSpPr>
        <p:spPr/>
        <p:txBody>
          <a:bodyPr/>
          <a:lstStyle/>
          <a:p>
            <a:pPr>
              <a:defRPr/>
            </a:pPr>
            <a:fld id="{838B076C-0AAE-47F5-9A2B-3C682E13608E}" type="slidenum">
              <a:rPr lang="en-US" smtClean="0"/>
              <a:pPr>
                <a:defRPr/>
              </a:pPr>
              <a:t>25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p:spPr>
        <p:txBody>
          <a:bodyPr/>
          <a:lstStyle/>
          <a:p>
            <a:r>
              <a:rPr lang="en-US" smtClean="0">
                <a:cs typeface="Arial" charset="0"/>
              </a:rPr>
              <a:t>MGB 2003</a:t>
            </a:r>
          </a:p>
        </p:txBody>
      </p:sp>
      <p:sp>
        <p:nvSpPr>
          <p:cNvPr id="29699" name="Rectangle 6"/>
          <p:cNvSpPr>
            <a:spLocks noGrp="1" noChangeArrowheads="1"/>
          </p:cNvSpPr>
          <p:nvPr>
            <p:ph type="ftr" sz="quarter" idx="4"/>
          </p:nvPr>
        </p:nvSpPr>
        <p:spPr>
          <a:noFill/>
        </p:spPr>
        <p:txBody>
          <a:bodyPr/>
          <a:lstStyle/>
          <a:p>
            <a:pPr eaLnBrk="1" hangingPunct="1"/>
            <a:r>
              <a:rPr lang="en-US" smtClean="0"/>
              <a:t>© 2003 Microsoft Corporation. All rights reserved.</a:t>
            </a:r>
          </a:p>
          <a:p>
            <a:r>
              <a:rPr lang="en-US" smtClean="0"/>
              <a:t>This presentation is for informational purposes only. Microsoft makes no warranties, express or implied, in this summary.</a:t>
            </a:r>
            <a:endParaRPr lang="en-US" sz="1200" smtClean="0"/>
          </a:p>
        </p:txBody>
      </p:sp>
      <p:sp>
        <p:nvSpPr>
          <p:cNvPr id="29700" name="Rectangle 7"/>
          <p:cNvSpPr>
            <a:spLocks noGrp="1" noChangeArrowheads="1"/>
          </p:cNvSpPr>
          <p:nvPr>
            <p:ph type="sldNum" sz="quarter" idx="5"/>
          </p:nvPr>
        </p:nvSpPr>
        <p:spPr>
          <a:noFill/>
        </p:spPr>
        <p:txBody>
          <a:bodyPr/>
          <a:lstStyle/>
          <a:p>
            <a:fld id="{3E696E07-1BAD-458C-802B-D44D7A32B2CE}" type="slidenum">
              <a:rPr lang="en-US" smtClean="0">
                <a:cs typeface="Arial" charset="0"/>
              </a:rPr>
              <a:pPr/>
              <a:t>27</a:t>
            </a:fld>
            <a:endParaRPr lang="en-US" smtClean="0">
              <a:cs typeface="Arial" charset="0"/>
            </a:endParaRPr>
          </a:p>
        </p:txBody>
      </p:sp>
      <p:sp>
        <p:nvSpPr>
          <p:cNvPr id="29701" name="Rectangle 2"/>
          <p:cNvSpPr>
            <a:spLocks noGrp="1" noRot="1" noChangeAspect="1" noChangeArrowheads="1" noTextEdit="1"/>
          </p:cNvSpPr>
          <p:nvPr>
            <p:ph type="sldImg"/>
          </p:nvPr>
        </p:nvSpPr>
        <p:spPr>
          <a:xfrm>
            <a:off x="917575" y="744538"/>
            <a:ext cx="4962525" cy="3722687"/>
          </a:xfrm>
          <a:ln/>
        </p:spPr>
      </p:sp>
      <p:sp>
        <p:nvSpPr>
          <p:cNvPr id="2970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6</a:t>
            </a:fld>
            <a:endParaRPr lang="en-US"/>
          </a:p>
        </p:txBody>
      </p:sp>
      <p:sp>
        <p:nvSpPr>
          <p:cNvPr id="30722"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r>
              <a:rPr lang="en-US" sz="900" kern="1200" dirty="0" smtClean="0">
                <a:solidFill>
                  <a:schemeClr val="tx1"/>
                </a:solidFill>
                <a:latin typeface="Segoe UI" pitchFamily="34" charset="0"/>
                <a:ea typeface="+mn-ea"/>
                <a:cs typeface="+mn-cs"/>
              </a:rPr>
              <a:t>Presumes at intervals you get units used</a:t>
            </a:r>
            <a:endParaRPr lang="en-US" sz="900" kern="1200" dirty="0">
              <a:solidFill>
                <a:schemeClr val="tx1"/>
              </a:solidFill>
              <a:latin typeface="Segoe UI" pitchFamily="34" charset="0"/>
              <a:ea typeface="+mn-ea"/>
              <a:cs typeface="+mn-cs"/>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4/8/2011</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7</a:t>
            </a:fld>
            <a:endParaRPr lang="en-US"/>
          </a:p>
        </p:txBody>
      </p:sp>
      <p:sp>
        <p:nvSpPr>
          <p:cNvPr id="30722"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r>
              <a:rPr lang="en-US" sz="900" kern="1200" dirty="0" smtClean="0">
                <a:solidFill>
                  <a:schemeClr val="tx1"/>
                </a:solidFill>
                <a:latin typeface="Segoe UI" pitchFamily="34" charset="0"/>
                <a:ea typeface="+mn-ea"/>
                <a:cs typeface="+mn-cs"/>
              </a:rPr>
              <a:t>Will show an example of this.</a:t>
            </a:r>
          </a:p>
          <a:p>
            <a:r>
              <a:rPr lang="en-US" sz="900" kern="1200" dirty="0" smtClean="0">
                <a:solidFill>
                  <a:schemeClr val="tx1"/>
                </a:solidFill>
                <a:latin typeface="Segoe UI" pitchFamily="34" charset="0"/>
                <a:ea typeface="+mn-ea"/>
                <a:cs typeface="+mn-cs"/>
              </a:rPr>
              <a:t>Group by essentially splits</a:t>
            </a:r>
            <a:r>
              <a:rPr lang="en-US" sz="900" kern="1200" baseline="0" dirty="0" smtClean="0">
                <a:solidFill>
                  <a:schemeClr val="tx1"/>
                </a:solidFill>
                <a:latin typeface="Segoe UI" pitchFamily="34" charset="0"/>
                <a:ea typeface="+mn-ea"/>
                <a:cs typeface="+mn-cs"/>
              </a:rPr>
              <a:t> the streams </a:t>
            </a:r>
            <a:endParaRPr lang="en-US" sz="900" kern="1200" dirty="0">
              <a:solidFill>
                <a:schemeClr val="tx1"/>
              </a:solidFill>
              <a:latin typeface="Segoe UI" pitchFamily="34" charset="0"/>
              <a:ea typeface="+mn-ea"/>
              <a:cs typeface="+mn-cs"/>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4/8/2011</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US" dirty="0" smtClean="0"/>
          </a:p>
        </p:txBody>
      </p:sp>
      <p:sp>
        <p:nvSpPr>
          <p:cNvPr id="4" name="Header Placeholder 3"/>
          <p:cNvSpPr>
            <a:spLocks noGrp="1"/>
          </p:cNvSpPr>
          <p:nvPr>
            <p:ph type="hdr" sz="quarter" idx="10"/>
          </p:nvPr>
        </p:nvSpPr>
        <p:spPr/>
        <p:txBody>
          <a:bodyPr/>
          <a:lstStyle/>
          <a:p>
            <a:pPr>
              <a:defRPr/>
            </a:pPr>
            <a:r>
              <a:rPr lang="en-US" smtClean="0"/>
              <a:t>SQL Server Connections</a:t>
            </a:r>
            <a:endParaRPr lang="en-US"/>
          </a:p>
        </p:txBody>
      </p:sp>
      <p:sp>
        <p:nvSpPr>
          <p:cNvPr id="5" name="Footer Placeholder 4"/>
          <p:cNvSpPr>
            <a:spLocks noGrp="1"/>
          </p:cNvSpPr>
          <p:nvPr>
            <p:ph type="ftr" sz="quarter" idx="11"/>
          </p:nvPr>
        </p:nvSpPr>
        <p:spPr/>
        <p:txBody>
          <a:bodyPr/>
          <a:lstStyle/>
          <a:p>
            <a:pPr>
              <a:defRPr/>
            </a:pPr>
            <a:r>
              <a:rPr lang="en-US" smtClean="0"/>
              <a:t>Updates will be available at http://www.devconnections.com/updates/LasVegas_Fall09/SQL</a:t>
            </a:r>
            <a:endParaRPr lang="en-US"/>
          </a:p>
        </p:txBody>
      </p:sp>
      <p:sp>
        <p:nvSpPr>
          <p:cNvPr id="6" name="Slide Number Placeholder 5"/>
          <p:cNvSpPr>
            <a:spLocks noGrp="1"/>
          </p:cNvSpPr>
          <p:nvPr>
            <p:ph type="sldNum" sz="quarter" idx="12"/>
          </p:nvPr>
        </p:nvSpPr>
        <p:spPr/>
        <p:txBody>
          <a:bodyPr/>
          <a:lstStyle/>
          <a:p>
            <a:pPr>
              <a:defRPr/>
            </a:pPr>
            <a:fld id="{838B076C-0AAE-47F5-9A2B-3C682E13608E}" type="slidenum">
              <a:rPr lang="en-US" smtClean="0"/>
              <a:pPr>
                <a:defRPr/>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US" dirty="0" smtClean="0"/>
          </a:p>
        </p:txBody>
      </p:sp>
      <p:sp>
        <p:nvSpPr>
          <p:cNvPr id="4" name="Header Placeholder 3"/>
          <p:cNvSpPr>
            <a:spLocks noGrp="1"/>
          </p:cNvSpPr>
          <p:nvPr>
            <p:ph type="hdr" sz="quarter" idx="10"/>
          </p:nvPr>
        </p:nvSpPr>
        <p:spPr/>
        <p:txBody>
          <a:bodyPr/>
          <a:lstStyle/>
          <a:p>
            <a:pPr>
              <a:defRPr/>
            </a:pPr>
            <a:r>
              <a:rPr lang="en-US" smtClean="0"/>
              <a:t>SQL Server Connections</a:t>
            </a:r>
            <a:endParaRPr lang="en-US"/>
          </a:p>
        </p:txBody>
      </p:sp>
      <p:sp>
        <p:nvSpPr>
          <p:cNvPr id="5" name="Footer Placeholder 4"/>
          <p:cNvSpPr>
            <a:spLocks noGrp="1"/>
          </p:cNvSpPr>
          <p:nvPr>
            <p:ph type="ftr" sz="quarter" idx="11"/>
          </p:nvPr>
        </p:nvSpPr>
        <p:spPr/>
        <p:txBody>
          <a:bodyPr/>
          <a:lstStyle/>
          <a:p>
            <a:pPr>
              <a:defRPr/>
            </a:pPr>
            <a:r>
              <a:rPr lang="en-US" smtClean="0"/>
              <a:t>Updates will be available at http://www.devconnections.com/updates/LasVegas_Fall09/SQL</a:t>
            </a:r>
            <a:endParaRPr lang="en-US"/>
          </a:p>
        </p:txBody>
      </p:sp>
      <p:sp>
        <p:nvSpPr>
          <p:cNvPr id="6" name="Slide Number Placeholder 5"/>
          <p:cNvSpPr>
            <a:spLocks noGrp="1"/>
          </p:cNvSpPr>
          <p:nvPr>
            <p:ph type="sldNum" sz="quarter" idx="12"/>
          </p:nvPr>
        </p:nvSpPr>
        <p:spPr/>
        <p:txBody>
          <a:bodyPr/>
          <a:lstStyle/>
          <a:p>
            <a:pPr>
              <a:defRPr/>
            </a:pPr>
            <a:fld id="{838B076C-0AAE-47F5-9A2B-3C682E13608E}" type="slidenum">
              <a:rPr lang="en-US" smtClean="0"/>
              <a:pPr>
                <a:defRPr/>
              </a:pPr>
              <a:t>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US" dirty="0" smtClean="0"/>
          </a:p>
        </p:txBody>
      </p:sp>
      <p:sp>
        <p:nvSpPr>
          <p:cNvPr id="4" name="Header Placeholder 3"/>
          <p:cNvSpPr>
            <a:spLocks noGrp="1"/>
          </p:cNvSpPr>
          <p:nvPr>
            <p:ph type="hdr" sz="quarter" idx="10"/>
          </p:nvPr>
        </p:nvSpPr>
        <p:spPr/>
        <p:txBody>
          <a:bodyPr/>
          <a:lstStyle/>
          <a:p>
            <a:pPr>
              <a:defRPr/>
            </a:pPr>
            <a:r>
              <a:rPr lang="en-US" smtClean="0"/>
              <a:t>SQL Server Connections</a:t>
            </a:r>
            <a:endParaRPr lang="en-US"/>
          </a:p>
        </p:txBody>
      </p:sp>
      <p:sp>
        <p:nvSpPr>
          <p:cNvPr id="5" name="Footer Placeholder 4"/>
          <p:cNvSpPr>
            <a:spLocks noGrp="1"/>
          </p:cNvSpPr>
          <p:nvPr>
            <p:ph type="ftr" sz="quarter" idx="11"/>
          </p:nvPr>
        </p:nvSpPr>
        <p:spPr/>
        <p:txBody>
          <a:bodyPr/>
          <a:lstStyle/>
          <a:p>
            <a:pPr>
              <a:defRPr/>
            </a:pPr>
            <a:r>
              <a:rPr lang="en-US" smtClean="0"/>
              <a:t>Updates will be available at http://www.devconnections.com/updates/LasVegas_Fall09/SQL</a:t>
            </a:r>
            <a:endParaRPr lang="en-US"/>
          </a:p>
        </p:txBody>
      </p:sp>
      <p:sp>
        <p:nvSpPr>
          <p:cNvPr id="6" name="Slide Number Placeholder 5"/>
          <p:cNvSpPr>
            <a:spLocks noGrp="1"/>
          </p:cNvSpPr>
          <p:nvPr>
            <p:ph type="sldNum" sz="quarter" idx="12"/>
          </p:nvPr>
        </p:nvSpPr>
        <p:spPr/>
        <p:txBody>
          <a:bodyPr/>
          <a:lstStyle/>
          <a:p>
            <a:pPr>
              <a:defRPr/>
            </a:pPr>
            <a:fld id="{838B076C-0AAE-47F5-9A2B-3C682E13608E}" type="slidenum">
              <a:rPr lang="en-US" smtClean="0"/>
              <a:pPr>
                <a:defRPr/>
              </a:pPr>
              <a:t>10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US" dirty="0" smtClean="0"/>
          </a:p>
        </p:txBody>
      </p:sp>
      <p:sp>
        <p:nvSpPr>
          <p:cNvPr id="4" name="Header Placeholder 3"/>
          <p:cNvSpPr>
            <a:spLocks noGrp="1"/>
          </p:cNvSpPr>
          <p:nvPr>
            <p:ph type="hdr" sz="quarter" idx="10"/>
          </p:nvPr>
        </p:nvSpPr>
        <p:spPr/>
        <p:txBody>
          <a:bodyPr/>
          <a:lstStyle/>
          <a:p>
            <a:pPr>
              <a:defRPr/>
            </a:pPr>
            <a:r>
              <a:rPr lang="en-US" smtClean="0"/>
              <a:t>SQL Server Connections</a:t>
            </a:r>
            <a:endParaRPr lang="en-US"/>
          </a:p>
        </p:txBody>
      </p:sp>
      <p:sp>
        <p:nvSpPr>
          <p:cNvPr id="5" name="Footer Placeholder 4"/>
          <p:cNvSpPr>
            <a:spLocks noGrp="1"/>
          </p:cNvSpPr>
          <p:nvPr>
            <p:ph type="ftr" sz="quarter" idx="11"/>
          </p:nvPr>
        </p:nvSpPr>
        <p:spPr/>
        <p:txBody>
          <a:bodyPr/>
          <a:lstStyle/>
          <a:p>
            <a:pPr>
              <a:defRPr/>
            </a:pPr>
            <a:r>
              <a:rPr lang="en-US" smtClean="0"/>
              <a:t>Updates will be available at http://www.devconnections.com/updates/LasVegas_Fall09/SQL</a:t>
            </a:r>
            <a:endParaRPr lang="en-US"/>
          </a:p>
        </p:txBody>
      </p:sp>
      <p:sp>
        <p:nvSpPr>
          <p:cNvPr id="6" name="Slide Number Placeholder 5"/>
          <p:cNvSpPr>
            <a:spLocks noGrp="1"/>
          </p:cNvSpPr>
          <p:nvPr>
            <p:ph type="sldNum" sz="quarter" idx="12"/>
          </p:nvPr>
        </p:nvSpPr>
        <p:spPr/>
        <p:txBody>
          <a:bodyPr/>
          <a:lstStyle/>
          <a:p>
            <a:pPr>
              <a:defRPr/>
            </a:pPr>
            <a:fld id="{838B076C-0AAE-47F5-9A2B-3C682E13608E}" type="slidenum">
              <a:rPr lang="en-US" smtClean="0"/>
              <a:pPr>
                <a:defRPr/>
              </a:pPr>
              <a:t>11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CEP Platform from Microsoft -  Overview</a:t>
            </a:r>
            <a:endParaRPr lang="en-US" dirty="0"/>
          </a:p>
        </p:txBody>
      </p:sp>
      <p:sp>
        <p:nvSpPr>
          <p:cNvPr id="5" name="Slide Number Placeholder 4"/>
          <p:cNvSpPr>
            <a:spLocks noGrp="1"/>
          </p:cNvSpPr>
          <p:nvPr>
            <p:ph type="sldNum" sz="quarter" idx="11"/>
          </p:nvPr>
        </p:nvSpPr>
        <p:spPr/>
        <p:txBody>
          <a:bodyPr/>
          <a:lstStyle/>
          <a:p>
            <a:pPr>
              <a:defRPr/>
            </a:pPr>
            <a:fld id="{02F97FCD-48FC-4A26-9551-168D522696FE}" type="slidenum">
              <a:rPr lang="en-US" smtClean="0"/>
              <a:pPr>
                <a:defRPr/>
              </a:pPr>
              <a:t>12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15</a:t>
            </a:fld>
            <a:endParaRPr lang="en-US" dirty="0"/>
          </a:p>
        </p:txBody>
      </p:sp>
    </p:spTree>
    <p:extLst>
      <p:ext uri="{BB962C8B-B14F-4D97-AF65-F5344CB8AC3E}">
        <p14:creationId xmlns:p14="http://schemas.microsoft.com/office/powerpoint/2010/main" val="1228845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0" y="285729"/>
            <a:ext cx="9144000" cy="1143008"/>
          </a:xfrm>
        </p:spPr>
        <p:txBody>
          <a:bodyPr/>
          <a:lstStyle/>
          <a:p>
            <a:r>
              <a:rPr lang="en-US" dirty="0" smtClean="0"/>
              <a:t>Click to edit Master title style</a:t>
            </a:r>
            <a:endParaRPr lang="nl-NL"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487363"/>
            <a:ext cx="2286000" cy="6065837"/>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0" y="487363"/>
            <a:ext cx="6705600" cy="6065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011238"/>
            <a:ext cx="8382000" cy="1618905"/>
          </a:xfrm>
        </p:spPr>
        <p:txBody>
          <a:bodyPr/>
          <a:lstStyle>
            <a:lvl1pPr>
              <a:lnSpc>
                <a:spcPct val="90000"/>
              </a:lnSpc>
              <a:buSzPct val="100000"/>
              <a:buFont typeface="Arial" pitchFamily="34" charset="0"/>
              <a:buChar char="•"/>
              <a:defRPr>
                <a:gradFill>
                  <a:gsLst>
                    <a:gs pos="0">
                      <a:schemeClr val="bg1"/>
                    </a:gs>
                    <a:gs pos="100000">
                      <a:schemeClr val="bg1"/>
                    </a:gs>
                  </a:gsLst>
                  <a:lin ang="5400000" scaled="0"/>
                </a:gradFill>
                <a:latin typeface="Segoe UI" pitchFamily="34" charset="0"/>
                <a:ea typeface="Segoe UI" pitchFamily="34" charset="0"/>
                <a:cs typeface="Segoe UI" pitchFamily="34" charset="0"/>
              </a:defRPr>
            </a:lvl1pPr>
            <a:lvl2pPr algn="l" defTabSz="914363" rtl="0" eaLnBrk="1" latinLnBrk="0" hangingPunct="1">
              <a:lnSpc>
                <a:spcPct val="90000"/>
              </a:lnSpc>
              <a:spcBef>
                <a:spcPct val="20000"/>
              </a:spcBef>
              <a:buClr>
                <a:schemeClr val="bg1"/>
              </a:buClr>
              <a:buSzPct val="100000"/>
              <a:buFont typeface="Segoe" pitchFamily="34" charset="0"/>
              <a:buChar char="−"/>
              <a:defRPr lang="en-US" sz="2000" kern="1200" dirty="0" smtClean="0">
                <a:gradFill>
                  <a:gsLst>
                    <a:gs pos="0">
                      <a:schemeClr val="bg1"/>
                    </a:gs>
                    <a:gs pos="100000">
                      <a:schemeClr val="bg1"/>
                    </a:gs>
                  </a:gsLst>
                  <a:lin ang="5400000" scaled="0"/>
                </a:gradFill>
                <a:latin typeface="Segoe UI" pitchFamily="34" charset="0"/>
                <a:ea typeface="Segoe UI" pitchFamily="34" charset="0"/>
                <a:cs typeface="Segoe UI" pitchFamily="34" charset="0"/>
              </a:defRPr>
            </a:lvl2pPr>
            <a:lvl3pPr algn="l" defTabSz="914363" rtl="0" eaLnBrk="1" latinLnBrk="0" hangingPunct="1">
              <a:lnSpc>
                <a:spcPct val="90000"/>
              </a:lnSpc>
              <a:spcBef>
                <a:spcPct val="20000"/>
              </a:spcBef>
              <a:buClr>
                <a:schemeClr val="bg1"/>
              </a:buClr>
              <a:buSzPct val="100000"/>
              <a:buFont typeface="Segoe" pitchFamily="34" charset="0"/>
              <a:buChar char="−"/>
              <a:defRPr lang="en-US" sz="1800" kern="1200" dirty="0" smtClean="0">
                <a:gradFill>
                  <a:gsLst>
                    <a:gs pos="0">
                      <a:schemeClr val="bg1"/>
                    </a:gs>
                    <a:gs pos="100000">
                      <a:schemeClr val="bg1"/>
                    </a:gs>
                  </a:gsLst>
                  <a:lin ang="5400000" scaled="0"/>
                </a:gradFill>
                <a:latin typeface="Segoe UI" pitchFamily="34" charset="0"/>
                <a:ea typeface="Segoe UI" pitchFamily="34" charset="0"/>
                <a:cs typeface="Segoe UI" pitchFamily="34" charset="0"/>
              </a:defRPr>
            </a:lvl3pPr>
            <a:lvl4pPr algn="l" defTabSz="914363" rtl="0" eaLnBrk="1" latinLnBrk="0" hangingPunct="1">
              <a:lnSpc>
                <a:spcPct val="90000"/>
              </a:lnSpc>
              <a:spcBef>
                <a:spcPct val="20000"/>
              </a:spcBef>
              <a:buClr>
                <a:schemeClr val="bg1"/>
              </a:buClr>
              <a:buSzPct val="100000"/>
              <a:buFont typeface="Segoe" pitchFamily="34" charset="0"/>
              <a:buChar char="−"/>
              <a:defRPr lang="en-US" sz="1800" kern="1200" dirty="0" smtClean="0">
                <a:gradFill>
                  <a:gsLst>
                    <a:gs pos="0">
                      <a:schemeClr val="bg1"/>
                    </a:gs>
                    <a:gs pos="100000">
                      <a:schemeClr val="bg1"/>
                    </a:gs>
                  </a:gsLst>
                  <a:lin ang="5400000" scaled="0"/>
                </a:gradFill>
                <a:latin typeface="Segoe UI" pitchFamily="34" charset="0"/>
                <a:ea typeface="Segoe UI" pitchFamily="34" charset="0"/>
                <a:cs typeface="Segoe UI" pitchFamily="34" charset="0"/>
              </a:defRPr>
            </a:lvl4pPr>
            <a:lvl5pPr algn="l" defTabSz="914363" rtl="0" eaLnBrk="1" latinLnBrk="0" hangingPunct="1">
              <a:lnSpc>
                <a:spcPct val="90000"/>
              </a:lnSpc>
              <a:spcBef>
                <a:spcPct val="20000"/>
              </a:spcBef>
              <a:buClr>
                <a:schemeClr val="bg1"/>
              </a:buClr>
              <a:buSzPct val="100000"/>
              <a:buFont typeface="Segoe" pitchFamily="34" charset="0"/>
              <a:buChar char="−"/>
              <a:defRPr lang="en-US" sz="1800" kern="1200" dirty="0">
                <a:gradFill>
                  <a:gsLst>
                    <a:gs pos="0">
                      <a:schemeClr val="bg1"/>
                    </a:gs>
                    <a:gs pos="100000">
                      <a:schemeClr val="bg1"/>
                    </a:gs>
                  </a:gsLst>
                  <a:lin ang="5400000" scaled="0"/>
                </a:gradFill>
                <a:latin typeface="Segoe UI" pitchFamily="34" charset="0"/>
                <a:ea typeface="Segoe UI" pitchFamily="34" charset="0"/>
                <a:cs typeface="Segoe U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9144000" cy="1416073"/>
          </a:xfrm>
        </p:spPr>
        <p:txBody>
          <a:bodyPr/>
          <a:lstStyle/>
          <a:p>
            <a:r>
              <a:rPr lang="en-US" dirty="0" smtClean="0"/>
              <a:t>Click to edit Master title style</a:t>
            </a:r>
            <a:endParaRPr lang="nl-NL"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85728"/>
            <a:ext cx="9144000" cy="1344635"/>
          </a:xfrm>
        </p:spPr>
        <p:txBody>
          <a:bodyPr/>
          <a:lstStyle/>
          <a:p>
            <a:r>
              <a:rPr lang="en-US" smtClean="0"/>
              <a:t>Click to edit Master title style</a:t>
            </a:r>
            <a:endParaRPr lang="nl-NL"/>
          </a:p>
        </p:txBody>
      </p:sp>
      <p:sp>
        <p:nvSpPr>
          <p:cNvPr id="3" name="Content Placeholder 2"/>
          <p:cNvSpPr>
            <a:spLocks noGrp="1"/>
          </p:cNvSpPr>
          <p:nvPr>
            <p:ph sz="half" idx="1"/>
          </p:nvPr>
        </p:nvSpPr>
        <p:spPr>
          <a:xfrm>
            <a:off x="685800" y="19812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9812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285728"/>
            <a:ext cx="9144000" cy="1131910"/>
          </a:xfrm>
        </p:spPr>
        <p:txBody>
          <a:bodyPr/>
          <a:lstStyle>
            <a:lvl1pPr>
              <a:defRPr/>
            </a:lvl1pPr>
          </a:lstStyle>
          <a:p>
            <a:r>
              <a:rPr lang="en-US" dirty="0" smtClean="0"/>
              <a:t>Click to edit Master title style</a:t>
            </a:r>
            <a:endParaRPr lang="nl-NL"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285729"/>
            <a:ext cx="9144000" cy="1143008"/>
          </a:xfrm>
        </p:spPr>
        <p:txBody>
          <a:bodyPr/>
          <a:lstStyle/>
          <a:p>
            <a:r>
              <a:rPr lang="en-US" dirty="0" smtClean="0"/>
              <a:t>Click to edit Master title style</a:t>
            </a:r>
            <a:endParaRPr lang="nl-N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30" name="Picture 6" descr="C:\Users\Darren Green\Documents\InstallBannerStyle2000H.jpg"/>
          <p:cNvPicPr>
            <a:picLocks noChangeAspect="1" noChangeArrowheads="1"/>
          </p:cNvPicPr>
          <p:nvPr userDrawn="1"/>
        </p:nvPicPr>
        <p:blipFill>
          <a:blip r:embed="rId14" cstate="print"/>
          <a:srcRect/>
          <a:stretch>
            <a:fillRect/>
          </a:stretch>
        </p:blipFill>
        <p:spPr bwMode="auto">
          <a:xfrm>
            <a:off x="0" y="0"/>
            <a:ext cx="9144000" cy="1280160"/>
          </a:xfrm>
          <a:prstGeom prst="rect">
            <a:avLst/>
          </a:prstGeom>
          <a:noFill/>
        </p:spPr>
      </p:pic>
      <p:sp>
        <p:nvSpPr>
          <p:cNvPr id="1026" name="Rectangle 2"/>
          <p:cNvSpPr>
            <a:spLocks noGrp="1" noChangeArrowheads="1"/>
          </p:cNvSpPr>
          <p:nvPr>
            <p:ph type="title"/>
          </p:nvPr>
        </p:nvSpPr>
        <p:spPr bwMode="auto">
          <a:xfrm>
            <a:off x="0" y="487363"/>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9"/>
          <p:cNvSpPr>
            <a:spLocks noGrp="1" noChangeArrowheads="1"/>
          </p:cNvSpPr>
          <p:nvPr>
            <p:ph type="body" idx="1"/>
          </p:nvPr>
        </p:nvSpPr>
        <p:spPr bwMode="auto">
          <a:xfrm>
            <a:off x="685800" y="19812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lnSpc>
          <a:spcPct val="80000"/>
        </a:lnSpc>
        <a:spcBef>
          <a:spcPct val="0"/>
        </a:spcBef>
        <a:spcAft>
          <a:spcPct val="0"/>
        </a:spcAft>
        <a:defRPr sz="3000">
          <a:solidFill>
            <a:schemeClr val="tx1"/>
          </a:solidFill>
          <a:latin typeface="+mj-lt"/>
          <a:ea typeface="+mj-ea"/>
          <a:cs typeface="+mj-cs"/>
        </a:defRPr>
      </a:lvl1pPr>
      <a:lvl2pPr algn="ctr" rtl="0" eaLnBrk="0" fontAlgn="base" hangingPunct="0">
        <a:lnSpc>
          <a:spcPct val="80000"/>
        </a:lnSpc>
        <a:spcBef>
          <a:spcPct val="0"/>
        </a:spcBef>
        <a:spcAft>
          <a:spcPct val="0"/>
        </a:spcAft>
        <a:defRPr sz="3000">
          <a:solidFill>
            <a:schemeClr val="tx1"/>
          </a:solidFill>
          <a:latin typeface="Arial Black" pitchFamily="1" charset="0"/>
          <a:ea typeface="ＭＳ Ｐゴシック" pitchFamily="48" charset="-128"/>
        </a:defRPr>
      </a:lvl2pPr>
      <a:lvl3pPr algn="ctr" rtl="0" eaLnBrk="0" fontAlgn="base" hangingPunct="0">
        <a:lnSpc>
          <a:spcPct val="80000"/>
        </a:lnSpc>
        <a:spcBef>
          <a:spcPct val="0"/>
        </a:spcBef>
        <a:spcAft>
          <a:spcPct val="0"/>
        </a:spcAft>
        <a:defRPr sz="3000">
          <a:solidFill>
            <a:schemeClr val="tx1"/>
          </a:solidFill>
          <a:latin typeface="Arial Black" pitchFamily="1" charset="0"/>
          <a:ea typeface="ＭＳ Ｐゴシック" pitchFamily="48" charset="-128"/>
        </a:defRPr>
      </a:lvl3pPr>
      <a:lvl4pPr algn="ctr" rtl="0" eaLnBrk="0" fontAlgn="base" hangingPunct="0">
        <a:lnSpc>
          <a:spcPct val="80000"/>
        </a:lnSpc>
        <a:spcBef>
          <a:spcPct val="0"/>
        </a:spcBef>
        <a:spcAft>
          <a:spcPct val="0"/>
        </a:spcAft>
        <a:defRPr sz="3000">
          <a:solidFill>
            <a:schemeClr val="tx1"/>
          </a:solidFill>
          <a:latin typeface="Arial Black" pitchFamily="1" charset="0"/>
          <a:ea typeface="ＭＳ Ｐゴシック" pitchFamily="48" charset="-128"/>
        </a:defRPr>
      </a:lvl4pPr>
      <a:lvl5pPr algn="ctr" rtl="0" eaLnBrk="0" fontAlgn="base" hangingPunct="0">
        <a:lnSpc>
          <a:spcPct val="80000"/>
        </a:lnSpc>
        <a:spcBef>
          <a:spcPct val="0"/>
        </a:spcBef>
        <a:spcAft>
          <a:spcPct val="0"/>
        </a:spcAft>
        <a:defRPr sz="3000">
          <a:solidFill>
            <a:schemeClr val="tx1"/>
          </a:solidFill>
          <a:latin typeface="Arial Black" pitchFamily="1" charset="0"/>
          <a:ea typeface="ＭＳ Ｐゴシック" pitchFamily="48" charset="-128"/>
        </a:defRPr>
      </a:lvl5pPr>
      <a:lvl6pPr marL="457200" algn="ctr" rtl="0" fontAlgn="base">
        <a:lnSpc>
          <a:spcPct val="80000"/>
        </a:lnSpc>
        <a:spcBef>
          <a:spcPct val="0"/>
        </a:spcBef>
        <a:spcAft>
          <a:spcPct val="0"/>
        </a:spcAft>
        <a:defRPr sz="3000">
          <a:solidFill>
            <a:schemeClr val="tx1"/>
          </a:solidFill>
          <a:latin typeface="Arial Black" pitchFamily="1" charset="0"/>
          <a:ea typeface="ＭＳ Ｐゴシック" pitchFamily="48" charset="-128"/>
        </a:defRPr>
      </a:lvl6pPr>
      <a:lvl7pPr marL="914400" algn="ctr" rtl="0" fontAlgn="base">
        <a:lnSpc>
          <a:spcPct val="80000"/>
        </a:lnSpc>
        <a:spcBef>
          <a:spcPct val="0"/>
        </a:spcBef>
        <a:spcAft>
          <a:spcPct val="0"/>
        </a:spcAft>
        <a:defRPr sz="3000">
          <a:solidFill>
            <a:schemeClr val="tx1"/>
          </a:solidFill>
          <a:latin typeface="Arial Black" pitchFamily="1" charset="0"/>
          <a:ea typeface="ＭＳ Ｐゴシック" pitchFamily="48" charset="-128"/>
        </a:defRPr>
      </a:lvl7pPr>
      <a:lvl8pPr marL="1371600" algn="ctr" rtl="0" fontAlgn="base">
        <a:lnSpc>
          <a:spcPct val="80000"/>
        </a:lnSpc>
        <a:spcBef>
          <a:spcPct val="0"/>
        </a:spcBef>
        <a:spcAft>
          <a:spcPct val="0"/>
        </a:spcAft>
        <a:defRPr sz="3000">
          <a:solidFill>
            <a:schemeClr val="tx1"/>
          </a:solidFill>
          <a:latin typeface="Arial Black" pitchFamily="1" charset="0"/>
          <a:ea typeface="ＭＳ Ｐゴシック" pitchFamily="48" charset="-128"/>
        </a:defRPr>
      </a:lvl8pPr>
      <a:lvl9pPr marL="1828800" algn="ctr" rtl="0" fontAlgn="base">
        <a:lnSpc>
          <a:spcPct val="80000"/>
        </a:lnSpc>
        <a:spcBef>
          <a:spcPct val="0"/>
        </a:spcBef>
        <a:spcAft>
          <a:spcPct val="0"/>
        </a:spcAft>
        <a:defRPr sz="3000">
          <a:solidFill>
            <a:schemeClr val="tx1"/>
          </a:solidFill>
          <a:latin typeface="Arial Black" pitchFamily="1" charset="0"/>
          <a:ea typeface="ＭＳ Ｐゴシック" pitchFamily="48" charset="-128"/>
        </a:defRPr>
      </a:lvl9pPr>
    </p:titleStyle>
    <p:bodyStyle>
      <a:lvl1pPr marL="317500" indent="-317500" algn="l" rtl="0" eaLnBrk="0" fontAlgn="base" hangingPunct="0">
        <a:lnSpc>
          <a:spcPct val="90000"/>
        </a:lnSpc>
        <a:spcBef>
          <a:spcPct val="20000"/>
        </a:spcBef>
        <a:spcAft>
          <a:spcPct val="0"/>
        </a:spcAft>
        <a:buChar char="•"/>
        <a:defRPr sz="2400">
          <a:solidFill>
            <a:schemeClr val="tx1"/>
          </a:solidFill>
          <a:latin typeface="+mn-lt"/>
          <a:ea typeface="+mn-ea"/>
          <a:cs typeface="+mn-cs"/>
        </a:defRPr>
      </a:lvl1pPr>
      <a:lvl2pPr marL="749300" indent="-430213" algn="l" rtl="0" eaLnBrk="0" fontAlgn="base" hangingPunct="0">
        <a:spcBef>
          <a:spcPct val="20000"/>
        </a:spcBef>
        <a:spcAft>
          <a:spcPct val="0"/>
        </a:spcAft>
        <a:buChar char="–"/>
        <a:defRPr sz="2400">
          <a:solidFill>
            <a:schemeClr val="tx1"/>
          </a:solidFill>
          <a:latin typeface="Arial" charset="0"/>
          <a:ea typeface="+mn-ea"/>
        </a:defRPr>
      </a:lvl2pPr>
      <a:lvl3pPr marL="1181100" indent="-430213" algn="l" rtl="0" eaLnBrk="0" fontAlgn="base" hangingPunct="0">
        <a:spcBef>
          <a:spcPct val="20000"/>
        </a:spcBef>
        <a:spcAft>
          <a:spcPct val="0"/>
        </a:spcAft>
        <a:buChar char="•"/>
        <a:defRPr sz="2400">
          <a:solidFill>
            <a:schemeClr val="tx1"/>
          </a:solidFill>
          <a:latin typeface="Arial" charset="0"/>
          <a:ea typeface="+mn-ea"/>
        </a:defRPr>
      </a:lvl3pPr>
      <a:lvl4pPr marL="1612900" indent="-430213" algn="l" rtl="0" eaLnBrk="0" fontAlgn="base" hangingPunct="0">
        <a:spcBef>
          <a:spcPct val="20000"/>
        </a:spcBef>
        <a:spcAft>
          <a:spcPct val="0"/>
        </a:spcAft>
        <a:buChar char="–"/>
        <a:defRPr sz="2400">
          <a:solidFill>
            <a:schemeClr val="tx1"/>
          </a:solidFill>
          <a:latin typeface="Arial" charset="0"/>
          <a:ea typeface="+mn-ea"/>
        </a:defRPr>
      </a:lvl4pPr>
      <a:lvl5pPr marL="4525963" indent="-2911475" algn="l" rtl="0" eaLnBrk="0" fontAlgn="base" hangingPunct="0">
        <a:spcBef>
          <a:spcPct val="20000"/>
        </a:spcBef>
        <a:spcAft>
          <a:spcPct val="0"/>
        </a:spcAft>
        <a:buChar char="»"/>
        <a:defRPr sz="2400">
          <a:solidFill>
            <a:schemeClr val="tx1"/>
          </a:solidFill>
          <a:latin typeface="Arial" charset="0"/>
          <a:ea typeface="+mn-ea"/>
        </a:defRPr>
      </a:lvl5pPr>
      <a:lvl6pPr marL="4983163" indent="-2911475" algn="l" rtl="0" fontAlgn="base">
        <a:spcBef>
          <a:spcPct val="20000"/>
        </a:spcBef>
        <a:spcAft>
          <a:spcPct val="0"/>
        </a:spcAft>
        <a:defRPr sz="2400">
          <a:solidFill>
            <a:schemeClr val="tx1"/>
          </a:solidFill>
          <a:latin typeface="Arial" charset="0"/>
          <a:ea typeface="+mn-ea"/>
        </a:defRPr>
      </a:lvl6pPr>
      <a:lvl7pPr marL="5440363" indent="-2911475" algn="l" rtl="0" fontAlgn="base">
        <a:spcBef>
          <a:spcPct val="20000"/>
        </a:spcBef>
        <a:spcAft>
          <a:spcPct val="0"/>
        </a:spcAft>
        <a:defRPr sz="2400">
          <a:solidFill>
            <a:schemeClr val="tx1"/>
          </a:solidFill>
          <a:latin typeface="Arial" charset="0"/>
          <a:ea typeface="+mn-ea"/>
        </a:defRPr>
      </a:lvl7pPr>
      <a:lvl8pPr marL="5897563" indent="-2911475" algn="l" rtl="0" fontAlgn="base">
        <a:spcBef>
          <a:spcPct val="20000"/>
        </a:spcBef>
        <a:spcAft>
          <a:spcPct val="0"/>
        </a:spcAft>
        <a:defRPr sz="2400">
          <a:solidFill>
            <a:schemeClr val="tx1"/>
          </a:solidFill>
          <a:latin typeface="Arial" charset="0"/>
          <a:ea typeface="+mn-ea"/>
        </a:defRPr>
      </a:lvl8pPr>
      <a:lvl9pPr marL="6354763" indent="-2911475" algn="l" rtl="0" fontAlgn="base">
        <a:spcBef>
          <a:spcPct val="20000"/>
        </a:spcBef>
        <a:spcAft>
          <a:spcPct val="0"/>
        </a:spcAft>
        <a:defRPr sz="2400">
          <a:solidFill>
            <a:schemeClr val="tx1"/>
          </a:solidFill>
          <a:latin typeface="Arial" charset="0"/>
          <a:ea typeface="+mn-ea"/>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qldts.com/" TargetMode="External"/><Relationship Id="rId2" Type="http://schemas.openxmlformats.org/officeDocument/2006/relationships/hyperlink" Target="http://www.sqlis.com/" TargetMode="External"/><Relationship Id="rId1" Type="http://schemas.openxmlformats.org/officeDocument/2006/relationships/slideLayout" Target="../slideLayouts/slideLayout2.xml"/><Relationship Id="rId4" Type="http://schemas.openxmlformats.org/officeDocument/2006/relationships/hyperlink" Target="http://www.konesans.com/" TargetMode="External"/></Relationships>
</file>

<file path=ppt/slides/_rels/slide20.xml.rels><?xml version="1.0" encoding="UTF-8" standalone="yes"?>
<Relationships xmlns="http://schemas.openxmlformats.org/package/2006/relationships"><Relationship Id="rId8" Type="http://schemas.openxmlformats.org/officeDocument/2006/relationships/image" Target="../media/image3.emf"/><Relationship Id="rId13" Type="http://schemas.openxmlformats.org/officeDocument/2006/relationships/image" Target="../media/image15.png"/><Relationship Id="rId3" Type="http://schemas.openxmlformats.org/officeDocument/2006/relationships/image" Target="../media/image6.emf"/><Relationship Id="rId7" Type="http://schemas.openxmlformats.org/officeDocument/2006/relationships/image" Target="../media/image10.emf"/><Relationship Id="rId12"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9.emf"/><Relationship Id="rId11" Type="http://schemas.openxmlformats.org/officeDocument/2006/relationships/image" Target="../media/image13.png"/><Relationship Id="rId5" Type="http://schemas.openxmlformats.org/officeDocument/2006/relationships/image" Target="../media/image8.emf"/><Relationship Id="rId10" Type="http://schemas.openxmlformats.org/officeDocument/2006/relationships/image" Target="../media/image12.jpeg"/><Relationship Id="rId4" Type="http://schemas.openxmlformats.org/officeDocument/2006/relationships/image" Target="../media/image7.emf"/><Relationship Id="rId9" Type="http://schemas.openxmlformats.org/officeDocument/2006/relationships/image" Target="../media/image11.png"/></Relationships>
</file>

<file path=ppt/slides/_rels/slide21.xml.rels><?xml version="1.0" encoding="UTF-8" standalone="yes"?>
<Relationships xmlns="http://schemas.openxmlformats.org/package/2006/relationships"><Relationship Id="rId8" Type="http://schemas.openxmlformats.org/officeDocument/2006/relationships/image" Target="../media/image10.emf"/><Relationship Id="rId13" Type="http://schemas.openxmlformats.org/officeDocument/2006/relationships/image" Target="../media/image17.gif"/><Relationship Id="rId3" Type="http://schemas.openxmlformats.org/officeDocument/2006/relationships/image" Target="../media/image11.png"/><Relationship Id="rId7" Type="http://schemas.openxmlformats.org/officeDocument/2006/relationships/image" Target="../media/image9.emf"/><Relationship Id="rId12"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8.emf"/><Relationship Id="rId11" Type="http://schemas.openxmlformats.org/officeDocument/2006/relationships/image" Target="../media/image16.png"/><Relationship Id="rId5" Type="http://schemas.openxmlformats.org/officeDocument/2006/relationships/image" Target="../media/image7.emf"/><Relationship Id="rId10" Type="http://schemas.openxmlformats.org/officeDocument/2006/relationships/image" Target="../media/image12.jpeg"/><Relationship Id="rId4" Type="http://schemas.openxmlformats.org/officeDocument/2006/relationships/image" Target="../media/image6.emf"/><Relationship Id="rId9" Type="http://schemas.openxmlformats.org/officeDocument/2006/relationships/image" Target="../media/image3.emf"/><Relationship Id="rId14" Type="http://schemas.openxmlformats.org/officeDocument/2006/relationships/image" Target="../media/image1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treaminsight.codeplex.com/" TargetMode="External"/><Relationship Id="rId3" Type="http://schemas.openxmlformats.org/officeDocument/2006/relationships/hyperlink" Target="http://go.microsoft.com/fwlink/?LinkId=160598" TargetMode="External"/><Relationship Id="rId7" Type="http://schemas.openxmlformats.org/officeDocument/2006/relationships/hyperlink" Target="http://msdn.microsoft.com/en-us/ee476990.asp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ocial.msdn.microsoft.com/Forums/en-US/streaminsight" TargetMode="External"/><Relationship Id="rId5" Type="http://schemas.openxmlformats.org/officeDocument/2006/relationships/hyperlink" Target="http://blogs.msdn.com/streaminsight/" TargetMode="External"/><Relationship Id="rId4" Type="http://schemas.openxmlformats.org/officeDocument/2006/relationships/hyperlink" Target="http://msdn.microsoft.com/en-us/library/ee362541(SQL.105).aspx" TargetMode="External"/><Relationship Id="rId9" Type="http://schemas.openxmlformats.org/officeDocument/2006/relationships/hyperlink" Target="http://twitter.com/streaminsigh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Microsoft StreamInsight</a:t>
            </a:r>
            <a:br>
              <a:rPr lang="en-US" dirty="0" smtClean="0"/>
            </a:br>
            <a:endParaRPr lang="en-US" dirty="0"/>
          </a:p>
        </p:txBody>
      </p:sp>
      <p:sp>
        <p:nvSpPr>
          <p:cNvPr id="6" name="Subtitle 5"/>
          <p:cNvSpPr>
            <a:spLocks noGrp="1"/>
          </p:cNvSpPr>
          <p:nvPr>
            <p:ph type="subTitle" idx="1"/>
          </p:nvPr>
        </p:nvSpPr>
        <p:spPr/>
        <p:txBody>
          <a:bodyPr/>
          <a:lstStyle/>
          <a:p>
            <a:r>
              <a:rPr lang="en-US" dirty="0" smtClean="0"/>
              <a:t>Allan Mitchell</a:t>
            </a:r>
          </a:p>
          <a:p>
            <a:r>
              <a:rPr lang="en-US" dirty="0" smtClean="0"/>
              <a:t>Konesans Limited</a:t>
            </a:r>
          </a:p>
          <a:p>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419100" y="1412776"/>
            <a:ext cx="8120062" cy="1370262"/>
          </a:xfrm>
          <a:prstGeom prst="rect">
            <a:avLst/>
          </a:prstGeom>
        </p:spPr>
        <p:txBody>
          <a:bodyPr wrap="square">
            <a:normAutofit fontScale="92500" lnSpcReduction="10000"/>
          </a:bodyPr>
          <a:lstStyle/>
          <a:p>
            <a:pPr algn="l" rtl="0"/>
            <a:r>
              <a:rPr lang="en-US" sz="2400" kern="1200" dirty="0" smtClean="0">
                <a:cs typeface="Arial" pitchFamily="34" charset="0"/>
              </a:rPr>
              <a:t>Complex Event </a:t>
            </a:r>
            <a:r>
              <a:rPr lang="en-US" sz="2400" kern="1200" dirty="0">
                <a:cs typeface="Arial" pitchFamily="34" charset="0"/>
              </a:rPr>
              <a:t>Processing (CEP) </a:t>
            </a:r>
            <a:r>
              <a:rPr lang="en-US" sz="2400" kern="1200" dirty="0" smtClean="0">
                <a:cs typeface="Arial" pitchFamily="34" charset="0"/>
              </a:rPr>
              <a:t>is the continuous and incremental processing of event streams from </a:t>
            </a:r>
            <a:r>
              <a:rPr lang="en-US" sz="2400" b="1" kern="1200" dirty="0" smtClean="0">
                <a:cs typeface="Arial" pitchFamily="34" charset="0"/>
              </a:rPr>
              <a:t>multiple sources </a:t>
            </a:r>
            <a:r>
              <a:rPr lang="en-US" sz="2400" kern="1200" dirty="0" smtClean="0">
                <a:cs typeface="Arial" pitchFamily="34" charset="0"/>
              </a:rPr>
              <a:t>based on </a:t>
            </a:r>
            <a:r>
              <a:rPr lang="en-US" sz="2400" b="1" kern="1200" dirty="0" smtClean="0">
                <a:cs typeface="Arial" pitchFamily="34" charset="0"/>
              </a:rPr>
              <a:t>declarative</a:t>
            </a:r>
            <a:r>
              <a:rPr lang="en-US" sz="2400" kern="1200" dirty="0" smtClean="0">
                <a:cs typeface="Arial" pitchFamily="34" charset="0"/>
              </a:rPr>
              <a:t> query and pattern specifications </a:t>
            </a:r>
            <a:r>
              <a:rPr lang="en-US" sz="2400" b="1" kern="1200" dirty="0" smtClean="0">
                <a:cs typeface="Arial" pitchFamily="34" charset="0"/>
              </a:rPr>
              <a:t>with near-zero latency</a:t>
            </a:r>
            <a:r>
              <a:rPr lang="en-US" sz="2400" kern="1200" dirty="0" smtClean="0">
                <a:cs typeface="Arial" pitchFamily="34" charset="0"/>
              </a:rPr>
              <a:t>. </a:t>
            </a:r>
            <a:endParaRPr lang="en-US" sz="2400" kern="1200" dirty="0">
              <a:cs typeface="Arial" pitchFamily="34" charset="0"/>
            </a:endParaRPr>
          </a:p>
        </p:txBody>
      </p:sp>
      <p:graphicFrame>
        <p:nvGraphicFramePr>
          <p:cNvPr id="49" name="Table 48"/>
          <p:cNvGraphicFramePr>
            <a:graphicFrameLocks noGrp="1"/>
          </p:cNvGraphicFramePr>
          <p:nvPr>
            <p:extLst>
              <p:ext uri="{D42A27DB-BD31-4B8C-83A1-F6EECF244321}">
                <p14:modId xmlns:p14="http://schemas.microsoft.com/office/powerpoint/2010/main" val="3090924513"/>
              </p:ext>
            </p:extLst>
          </p:nvPr>
        </p:nvGraphicFramePr>
        <p:xfrm>
          <a:off x="423834" y="2796111"/>
          <a:ext cx="8110566" cy="2103120"/>
        </p:xfrm>
        <a:graphic>
          <a:graphicData uri="http://schemas.openxmlformats.org/drawingml/2006/table">
            <a:tbl>
              <a:tblPr>
                <a:tableStyleId>{BC89EF96-8CEA-46FF-86C4-4CE0E7609802}</a:tableStyleId>
              </a:tblPr>
              <a:tblGrid>
                <a:gridCol w="1831557"/>
                <a:gridCol w="2941057"/>
                <a:gridCol w="3337952"/>
              </a:tblGrid>
              <a:tr h="430402">
                <a:tc>
                  <a:txBody>
                    <a:bodyPr/>
                    <a:lstStyle/>
                    <a:p>
                      <a:endParaRPr lang="en-US" sz="2000" dirty="0">
                        <a:solidFill>
                          <a:schemeClr val="accent5">
                            <a:lumMod val="25000"/>
                          </a:schemeClr>
                        </a:solidFill>
                        <a:latin typeface="+mn-lt"/>
                        <a:cs typeface="Arial" pitchFamily="34" charset="0"/>
                      </a:endParaRPr>
                    </a:p>
                  </a:txBody>
                  <a:tcPr/>
                </a:tc>
                <a:tc>
                  <a:txBody>
                    <a:bodyPr/>
                    <a:lstStyle/>
                    <a:p>
                      <a:r>
                        <a:rPr lang="en-US" sz="2000" dirty="0" smtClean="0"/>
                        <a:t>Database Applications</a:t>
                      </a:r>
                      <a:endParaRPr lang="en-US" sz="2000" b="1" dirty="0">
                        <a:solidFill>
                          <a:schemeClr val="accent5">
                            <a:lumMod val="25000"/>
                          </a:schemeClr>
                        </a:solidFill>
                        <a:latin typeface="+mn-lt"/>
                        <a:cs typeface="Arial" pitchFamily="34" charset="0"/>
                      </a:endParaRPr>
                    </a:p>
                  </a:txBody>
                  <a:tcPr/>
                </a:tc>
                <a:tc>
                  <a:txBody>
                    <a:bodyPr/>
                    <a:lstStyle/>
                    <a:p>
                      <a:r>
                        <a:rPr lang="en-US" sz="2000" dirty="0" smtClean="0"/>
                        <a:t>Event-driven Applications</a:t>
                      </a:r>
                      <a:endParaRPr lang="en-US" sz="2000" b="1" dirty="0">
                        <a:solidFill>
                          <a:schemeClr val="accent5">
                            <a:lumMod val="25000"/>
                          </a:schemeClr>
                        </a:solidFill>
                        <a:latin typeface="+mn-lt"/>
                        <a:cs typeface="Arial" pitchFamily="34" charset="0"/>
                      </a:endParaRPr>
                    </a:p>
                  </a:txBody>
                  <a:tcPr/>
                </a:tc>
              </a:tr>
              <a:tr h="667236">
                <a:tc>
                  <a:txBody>
                    <a:bodyPr/>
                    <a:lstStyle/>
                    <a:p>
                      <a:r>
                        <a:rPr lang="en-US" sz="2000" dirty="0" smtClean="0"/>
                        <a:t>Query</a:t>
                      </a:r>
                      <a:r>
                        <a:rPr lang="en-US" sz="2000" baseline="0" dirty="0" smtClean="0"/>
                        <a:t> Paradigm</a:t>
                      </a:r>
                      <a:endParaRPr lang="en-US" sz="2000" dirty="0">
                        <a:solidFill>
                          <a:schemeClr val="accent5">
                            <a:lumMod val="25000"/>
                          </a:schemeClr>
                        </a:solidFill>
                        <a:latin typeface="+mn-lt"/>
                        <a:cs typeface="Arial" pitchFamily="34" charset="0"/>
                      </a:endParaRPr>
                    </a:p>
                  </a:txBody>
                  <a:tcPr/>
                </a:tc>
                <a:tc>
                  <a:txBody>
                    <a:bodyPr/>
                    <a:lstStyle/>
                    <a:p>
                      <a:r>
                        <a:rPr lang="en-US" sz="2000" dirty="0" smtClean="0"/>
                        <a:t>Ad-hoc queries or requests</a:t>
                      </a:r>
                      <a:endParaRPr lang="en-US" sz="2000" dirty="0">
                        <a:solidFill>
                          <a:schemeClr val="accent5">
                            <a:lumMod val="25000"/>
                          </a:schemeClr>
                        </a:solidFill>
                        <a:latin typeface="+mn-lt"/>
                        <a:cs typeface="Arial" pitchFamily="34" charset="0"/>
                      </a:endParaRPr>
                    </a:p>
                  </a:txBody>
                  <a:tcPr/>
                </a:tc>
                <a:tc>
                  <a:txBody>
                    <a:bodyPr/>
                    <a:lstStyle/>
                    <a:p>
                      <a:r>
                        <a:rPr lang="en-US" sz="2000" baseline="0" dirty="0" smtClean="0"/>
                        <a:t>Continuous standing queries</a:t>
                      </a:r>
                      <a:endParaRPr lang="en-US" sz="2000" dirty="0">
                        <a:solidFill>
                          <a:schemeClr val="accent5">
                            <a:lumMod val="25000"/>
                          </a:schemeClr>
                        </a:solidFill>
                        <a:latin typeface="+mn-lt"/>
                        <a:cs typeface="Arial" pitchFamily="34" charset="0"/>
                      </a:endParaRPr>
                    </a:p>
                  </a:txBody>
                  <a:tcPr/>
                </a:tc>
              </a:tr>
              <a:tr h="476597">
                <a:tc>
                  <a:txBody>
                    <a:bodyPr/>
                    <a:lstStyle/>
                    <a:p>
                      <a:r>
                        <a:rPr lang="en-US" sz="2000" dirty="0" smtClean="0"/>
                        <a:t>Latency</a:t>
                      </a:r>
                      <a:endParaRPr lang="en-US" sz="2000" dirty="0">
                        <a:solidFill>
                          <a:schemeClr val="accent5">
                            <a:lumMod val="25000"/>
                          </a:schemeClr>
                        </a:solidFill>
                        <a:latin typeface="+mn-lt"/>
                        <a:cs typeface="Arial" pitchFamily="34" charset="0"/>
                      </a:endParaRPr>
                    </a:p>
                  </a:txBody>
                  <a:tcPr/>
                </a:tc>
                <a:tc>
                  <a:txBody>
                    <a:bodyPr/>
                    <a:lstStyle/>
                    <a:p>
                      <a:r>
                        <a:rPr lang="en-US" sz="2000" dirty="0" smtClean="0"/>
                        <a:t>Seconds, hours, days</a:t>
                      </a:r>
                      <a:endParaRPr lang="en-US" sz="2000" dirty="0">
                        <a:solidFill>
                          <a:schemeClr val="accent5">
                            <a:lumMod val="25000"/>
                          </a:schemeClr>
                        </a:solidFill>
                        <a:latin typeface="+mn-lt"/>
                        <a:cs typeface="Arial" pitchFamily="34" charset="0"/>
                      </a:endParaRPr>
                    </a:p>
                  </a:txBody>
                  <a:tcPr/>
                </a:tc>
                <a:tc>
                  <a:txBody>
                    <a:bodyPr/>
                    <a:lstStyle/>
                    <a:p>
                      <a:r>
                        <a:rPr lang="en-US" sz="2000" baseline="0" dirty="0" smtClean="0"/>
                        <a:t>Milliseconds or less</a:t>
                      </a:r>
                      <a:endParaRPr lang="en-US" sz="2000" dirty="0">
                        <a:solidFill>
                          <a:schemeClr val="accent5">
                            <a:lumMod val="25000"/>
                          </a:schemeClr>
                        </a:solidFill>
                        <a:latin typeface="+mn-lt"/>
                        <a:cs typeface="Arial" pitchFamily="34" charset="0"/>
                      </a:endParaRPr>
                    </a:p>
                  </a:txBody>
                  <a:tcPr/>
                </a:tc>
              </a:tr>
            </a:tbl>
          </a:graphicData>
        </a:graphic>
      </p:graphicFrame>
      <p:sp>
        <p:nvSpPr>
          <p:cNvPr id="4" name="Title 3"/>
          <p:cNvSpPr>
            <a:spLocks noGrp="1"/>
          </p:cNvSpPr>
          <p:nvPr>
            <p:ph type="title"/>
          </p:nvPr>
        </p:nvSpPr>
        <p:spPr>
          <a:xfrm>
            <a:off x="381000" y="323850"/>
            <a:ext cx="8382000" cy="553998"/>
          </a:xfrm>
        </p:spPr>
        <p:txBody>
          <a:bodyPr>
            <a:normAutofit/>
          </a:bodyPr>
          <a:lstStyle/>
          <a:p>
            <a:r>
              <a:rPr lang="en-US" dirty="0"/>
              <a:t>What is CEP?</a:t>
            </a:r>
          </a:p>
        </p:txBody>
      </p:sp>
    </p:spTree>
    <p:extLst>
      <p:ext uri="{BB962C8B-B14F-4D97-AF65-F5344CB8AC3E}">
        <p14:creationId xmlns:p14="http://schemas.microsoft.com/office/powerpoint/2010/main" val="75877694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419100" y="1412776"/>
            <a:ext cx="8120062" cy="1370262"/>
          </a:xfrm>
          <a:prstGeom prst="rect">
            <a:avLst/>
          </a:prstGeom>
        </p:spPr>
        <p:txBody>
          <a:bodyPr wrap="square">
            <a:normAutofit fontScale="92500" lnSpcReduction="10000"/>
          </a:bodyPr>
          <a:lstStyle/>
          <a:p>
            <a:pPr algn="l" rtl="0"/>
            <a:r>
              <a:rPr lang="en-US" sz="2400" kern="1200" dirty="0" smtClean="0">
                <a:cs typeface="Arial" pitchFamily="34" charset="0"/>
              </a:rPr>
              <a:t>Complex Event </a:t>
            </a:r>
            <a:r>
              <a:rPr lang="en-US" sz="2400" kern="1200" dirty="0">
                <a:cs typeface="Arial" pitchFamily="34" charset="0"/>
              </a:rPr>
              <a:t>Processing (CEP) </a:t>
            </a:r>
            <a:r>
              <a:rPr lang="en-US" sz="2400" kern="1200" dirty="0" smtClean="0">
                <a:cs typeface="Arial" pitchFamily="34" charset="0"/>
              </a:rPr>
              <a:t>is the continuous and incremental processing of event streams from </a:t>
            </a:r>
            <a:r>
              <a:rPr lang="en-US" sz="2400" b="1" kern="1200" dirty="0" smtClean="0">
                <a:cs typeface="Arial" pitchFamily="34" charset="0"/>
              </a:rPr>
              <a:t>multiple sources </a:t>
            </a:r>
            <a:r>
              <a:rPr lang="en-US" sz="2400" kern="1200" dirty="0" smtClean="0">
                <a:cs typeface="Arial" pitchFamily="34" charset="0"/>
              </a:rPr>
              <a:t>based on </a:t>
            </a:r>
            <a:r>
              <a:rPr lang="en-US" sz="2400" b="1" kern="1200" dirty="0" smtClean="0">
                <a:cs typeface="Arial" pitchFamily="34" charset="0"/>
              </a:rPr>
              <a:t>declarative</a:t>
            </a:r>
            <a:r>
              <a:rPr lang="en-US" sz="2400" kern="1200" dirty="0" smtClean="0">
                <a:cs typeface="Arial" pitchFamily="34" charset="0"/>
              </a:rPr>
              <a:t> query and pattern specifications </a:t>
            </a:r>
            <a:r>
              <a:rPr lang="en-US" sz="2400" b="1" kern="1200" dirty="0" smtClean="0">
                <a:cs typeface="Arial" pitchFamily="34" charset="0"/>
              </a:rPr>
              <a:t>with near-zero latency</a:t>
            </a:r>
            <a:r>
              <a:rPr lang="en-US" sz="2400" kern="1200" dirty="0" smtClean="0">
                <a:cs typeface="Arial" pitchFamily="34" charset="0"/>
              </a:rPr>
              <a:t>. </a:t>
            </a:r>
            <a:endParaRPr lang="en-US" sz="2400" kern="1200" dirty="0">
              <a:cs typeface="Arial" pitchFamily="34" charset="0"/>
            </a:endParaRPr>
          </a:p>
        </p:txBody>
      </p:sp>
      <p:graphicFrame>
        <p:nvGraphicFramePr>
          <p:cNvPr id="49" name="Table 48"/>
          <p:cNvGraphicFramePr>
            <a:graphicFrameLocks noGrp="1"/>
          </p:cNvGraphicFramePr>
          <p:nvPr>
            <p:extLst>
              <p:ext uri="{D42A27DB-BD31-4B8C-83A1-F6EECF244321}">
                <p14:modId xmlns:p14="http://schemas.microsoft.com/office/powerpoint/2010/main" val="924335719"/>
              </p:ext>
            </p:extLst>
          </p:nvPr>
        </p:nvGraphicFramePr>
        <p:xfrm>
          <a:off x="423834" y="2796111"/>
          <a:ext cx="8110566" cy="2804160"/>
        </p:xfrm>
        <a:graphic>
          <a:graphicData uri="http://schemas.openxmlformats.org/drawingml/2006/table">
            <a:tbl>
              <a:tblPr>
                <a:tableStyleId>{BC89EF96-8CEA-46FF-86C4-4CE0E7609802}</a:tableStyleId>
              </a:tblPr>
              <a:tblGrid>
                <a:gridCol w="1831557"/>
                <a:gridCol w="2941057"/>
                <a:gridCol w="3337952"/>
              </a:tblGrid>
              <a:tr h="430402">
                <a:tc>
                  <a:txBody>
                    <a:bodyPr/>
                    <a:lstStyle/>
                    <a:p>
                      <a:endParaRPr lang="en-US" sz="2000" dirty="0">
                        <a:solidFill>
                          <a:schemeClr val="accent5">
                            <a:lumMod val="25000"/>
                          </a:schemeClr>
                        </a:solidFill>
                        <a:latin typeface="+mn-lt"/>
                        <a:cs typeface="Arial" pitchFamily="34" charset="0"/>
                      </a:endParaRPr>
                    </a:p>
                  </a:txBody>
                  <a:tcPr/>
                </a:tc>
                <a:tc>
                  <a:txBody>
                    <a:bodyPr/>
                    <a:lstStyle/>
                    <a:p>
                      <a:r>
                        <a:rPr lang="en-US" sz="2000" dirty="0" smtClean="0"/>
                        <a:t>Database Applications</a:t>
                      </a:r>
                      <a:endParaRPr lang="en-US" sz="2000" b="1" dirty="0">
                        <a:solidFill>
                          <a:schemeClr val="accent5">
                            <a:lumMod val="25000"/>
                          </a:schemeClr>
                        </a:solidFill>
                        <a:latin typeface="+mn-lt"/>
                        <a:cs typeface="Arial" pitchFamily="34" charset="0"/>
                      </a:endParaRPr>
                    </a:p>
                  </a:txBody>
                  <a:tcPr/>
                </a:tc>
                <a:tc>
                  <a:txBody>
                    <a:bodyPr/>
                    <a:lstStyle/>
                    <a:p>
                      <a:r>
                        <a:rPr lang="en-US" sz="2000" dirty="0" smtClean="0"/>
                        <a:t>Event-driven Applications</a:t>
                      </a:r>
                      <a:endParaRPr lang="en-US" sz="2000" b="1" dirty="0">
                        <a:solidFill>
                          <a:schemeClr val="accent5">
                            <a:lumMod val="25000"/>
                          </a:schemeClr>
                        </a:solidFill>
                        <a:latin typeface="+mn-lt"/>
                        <a:cs typeface="Arial" pitchFamily="34" charset="0"/>
                      </a:endParaRPr>
                    </a:p>
                  </a:txBody>
                  <a:tcPr/>
                </a:tc>
              </a:tr>
              <a:tr h="667236">
                <a:tc>
                  <a:txBody>
                    <a:bodyPr/>
                    <a:lstStyle/>
                    <a:p>
                      <a:r>
                        <a:rPr lang="en-US" sz="2000" dirty="0" smtClean="0"/>
                        <a:t>Query</a:t>
                      </a:r>
                      <a:r>
                        <a:rPr lang="en-US" sz="2000" baseline="0" dirty="0" smtClean="0"/>
                        <a:t> Paradigm</a:t>
                      </a:r>
                      <a:endParaRPr lang="en-US" sz="2000" dirty="0">
                        <a:solidFill>
                          <a:schemeClr val="accent5">
                            <a:lumMod val="25000"/>
                          </a:schemeClr>
                        </a:solidFill>
                        <a:latin typeface="+mn-lt"/>
                        <a:cs typeface="Arial" pitchFamily="34" charset="0"/>
                      </a:endParaRPr>
                    </a:p>
                  </a:txBody>
                  <a:tcPr/>
                </a:tc>
                <a:tc>
                  <a:txBody>
                    <a:bodyPr/>
                    <a:lstStyle/>
                    <a:p>
                      <a:r>
                        <a:rPr lang="en-US" sz="2000" dirty="0" smtClean="0"/>
                        <a:t>Ad-hoc queries or requests</a:t>
                      </a:r>
                      <a:endParaRPr lang="en-US" sz="2000" dirty="0">
                        <a:solidFill>
                          <a:schemeClr val="accent5">
                            <a:lumMod val="25000"/>
                          </a:schemeClr>
                        </a:solidFill>
                        <a:latin typeface="+mn-lt"/>
                        <a:cs typeface="Arial" pitchFamily="34" charset="0"/>
                      </a:endParaRPr>
                    </a:p>
                  </a:txBody>
                  <a:tcPr/>
                </a:tc>
                <a:tc>
                  <a:txBody>
                    <a:bodyPr/>
                    <a:lstStyle/>
                    <a:p>
                      <a:r>
                        <a:rPr lang="en-US" sz="2000" baseline="0" dirty="0" smtClean="0"/>
                        <a:t>Continuous standing queries</a:t>
                      </a:r>
                      <a:endParaRPr lang="en-US" sz="2000" dirty="0">
                        <a:solidFill>
                          <a:schemeClr val="accent5">
                            <a:lumMod val="25000"/>
                          </a:schemeClr>
                        </a:solidFill>
                        <a:latin typeface="+mn-lt"/>
                        <a:cs typeface="Arial" pitchFamily="34" charset="0"/>
                      </a:endParaRPr>
                    </a:p>
                  </a:txBody>
                  <a:tcPr/>
                </a:tc>
              </a:tr>
              <a:tr h="476597">
                <a:tc>
                  <a:txBody>
                    <a:bodyPr/>
                    <a:lstStyle/>
                    <a:p>
                      <a:r>
                        <a:rPr lang="en-US" sz="2000" dirty="0" smtClean="0"/>
                        <a:t>Latency</a:t>
                      </a:r>
                      <a:endParaRPr lang="en-US" sz="2000" dirty="0">
                        <a:solidFill>
                          <a:schemeClr val="accent5">
                            <a:lumMod val="25000"/>
                          </a:schemeClr>
                        </a:solidFill>
                        <a:latin typeface="+mn-lt"/>
                        <a:cs typeface="Arial" pitchFamily="34" charset="0"/>
                      </a:endParaRPr>
                    </a:p>
                  </a:txBody>
                  <a:tcPr/>
                </a:tc>
                <a:tc>
                  <a:txBody>
                    <a:bodyPr/>
                    <a:lstStyle/>
                    <a:p>
                      <a:r>
                        <a:rPr lang="en-US" sz="2000" dirty="0" smtClean="0"/>
                        <a:t>Seconds, hours, days</a:t>
                      </a:r>
                      <a:endParaRPr lang="en-US" sz="2000" dirty="0">
                        <a:solidFill>
                          <a:schemeClr val="accent5">
                            <a:lumMod val="25000"/>
                          </a:schemeClr>
                        </a:solidFill>
                        <a:latin typeface="+mn-lt"/>
                        <a:cs typeface="Arial" pitchFamily="34" charset="0"/>
                      </a:endParaRPr>
                    </a:p>
                  </a:txBody>
                  <a:tcPr/>
                </a:tc>
                <a:tc>
                  <a:txBody>
                    <a:bodyPr/>
                    <a:lstStyle/>
                    <a:p>
                      <a:r>
                        <a:rPr lang="en-US" sz="2000" baseline="0" dirty="0" smtClean="0"/>
                        <a:t>Milliseconds or less</a:t>
                      </a:r>
                      <a:endParaRPr lang="en-US" sz="2000" dirty="0">
                        <a:solidFill>
                          <a:schemeClr val="accent5">
                            <a:lumMod val="25000"/>
                          </a:schemeClr>
                        </a:solidFill>
                        <a:latin typeface="+mn-lt"/>
                        <a:cs typeface="Arial" pitchFamily="34" charset="0"/>
                      </a:endParaRPr>
                    </a:p>
                  </a:txBody>
                  <a:tcPr/>
                </a:tc>
              </a:tr>
              <a:tr h="538642">
                <a:tc>
                  <a:txBody>
                    <a:bodyPr/>
                    <a:lstStyle/>
                    <a:p>
                      <a:r>
                        <a:rPr lang="en-US" sz="2000" dirty="0" smtClean="0"/>
                        <a:t>Data Query Rate</a:t>
                      </a:r>
                      <a:endParaRPr lang="en-US" sz="2000" dirty="0">
                        <a:solidFill>
                          <a:schemeClr val="accent5">
                            <a:lumMod val="25000"/>
                          </a:schemeClr>
                        </a:solidFill>
                        <a:latin typeface="+mn-lt"/>
                        <a:cs typeface="Arial" pitchFamily="34" charset="0"/>
                      </a:endParaRPr>
                    </a:p>
                  </a:txBody>
                  <a:tcPr/>
                </a:tc>
                <a:tc>
                  <a:txBody>
                    <a:bodyPr/>
                    <a:lstStyle/>
                    <a:p>
                      <a:r>
                        <a:rPr lang="en-US" sz="2000" dirty="0" smtClean="0"/>
                        <a:t>Hundreds</a:t>
                      </a:r>
                      <a:r>
                        <a:rPr lang="en-US" sz="2000" baseline="0" dirty="0" smtClean="0"/>
                        <a:t> of events/sec</a:t>
                      </a:r>
                      <a:endParaRPr lang="en-US" sz="2000" dirty="0">
                        <a:solidFill>
                          <a:schemeClr val="accent5">
                            <a:lumMod val="25000"/>
                          </a:schemeClr>
                        </a:solidFill>
                        <a:latin typeface="+mn-lt"/>
                        <a:cs typeface="Arial" pitchFamily="34" charset="0"/>
                      </a:endParaRPr>
                    </a:p>
                  </a:txBody>
                  <a:tcPr/>
                </a:tc>
                <a:tc>
                  <a:txBody>
                    <a:bodyPr/>
                    <a:lstStyle/>
                    <a:p>
                      <a:r>
                        <a:rPr lang="en-US" sz="2000" dirty="0" smtClean="0"/>
                        <a:t>&gt; Tens</a:t>
                      </a:r>
                      <a:r>
                        <a:rPr lang="en-US" sz="2000" baseline="0" dirty="0" smtClean="0"/>
                        <a:t> of thousands of events/sec</a:t>
                      </a:r>
                      <a:endParaRPr lang="en-US" sz="2000" dirty="0">
                        <a:solidFill>
                          <a:schemeClr val="accent5">
                            <a:lumMod val="25000"/>
                          </a:schemeClr>
                        </a:solidFill>
                        <a:latin typeface="+mn-lt"/>
                        <a:cs typeface="Arial" pitchFamily="34" charset="0"/>
                      </a:endParaRPr>
                    </a:p>
                  </a:txBody>
                  <a:tcPr/>
                </a:tc>
              </a:tr>
            </a:tbl>
          </a:graphicData>
        </a:graphic>
      </p:graphicFrame>
      <p:sp>
        <p:nvSpPr>
          <p:cNvPr id="4" name="Title 3"/>
          <p:cNvSpPr>
            <a:spLocks noGrp="1"/>
          </p:cNvSpPr>
          <p:nvPr>
            <p:ph type="title"/>
          </p:nvPr>
        </p:nvSpPr>
        <p:spPr>
          <a:xfrm>
            <a:off x="381000" y="323850"/>
            <a:ext cx="8382000" cy="553998"/>
          </a:xfrm>
        </p:spPr>
        <p:txBody>
          <a:bodyPr>
            <a:normAutofit/>
          </a:bodyPr>
          <a:lstStyle/>
          <a:p>
            <a:r>
              <a:rPr lang="en-US" dirty="0"/>
              <a:t>What is CEP?</a:t>
            </a:r>
          </a:p>
        </p:txBody>
      </p:sp>
    </p:spTree>
    <p:extLst>
      <p:ext uri="{BB962C8B-B14F-4D97-AF65-F5344CB8AC3E}">
        <p14:creationId xmlns:p14="http://schemas.microsoft.com/office/powerpoint/2010/main" val="138390052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unded Rectangle 29"/>
          <p:cNvSpPr/>
          <p:nvPr/>
        </p:nvSpPr>
        <p:spPr>
          <a:xfrm>
            <a:off x="1323975" y="1257300"/>
            <a:ext cx="3962400" cy="259080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rtl="0" fontAlgn="base">
              <a:spcBef>
                <a:spcPct val="0"/>
              </a:spcBef>
              <a:spcAft>
                <a:spcPct val="0"/>
              </a:spcAft>
            </a:pPr>
            <a:r>
              <a:rPr lang="en-US" sz="2000" kern="1200" dirty="0" smtClean="0">
                <a:solidFill>
                  <a:prstClr val="white"/>
                </a:solidFill>
                <a:latin typeface="Calibri"/>
                <a:ea typeface="+mn-ea"/>
                <a:cs typeface="+mn-cs"/>
              </a:rPr>
              <a:t>Relational Database Applications</a:t>
            </a:r>
            <a:endParaRPr lang="en-US" sz="2000" kern="1200" dirty="0">
              <a:solidFill>
                <a:prstClr val="white"/>
              </a:solidFill>
              <a:latin typeface="Calibri"/>
              <a:ea typeface="+mn-ea"/>
              <a:cs typeface="+mn-cs"/>
            </a:endParaRPr>
          </a:p>
        </p:txBody>
      </p:sp>
      <p:sp>
        <p:nvSpPr>
          <p:cNvPr id="18" name="Rounded Rectangle 17"/>
          <p:cNvSpPr/>
          <p:nvPr/>
        </p:nvSpPr>
        <p:spPr>
          <a:xfrm>
            <a:off x="5667375" y="4076700"/>
            <a:ext cx="2514600" cy="1219200"/>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rtl="0" fontAlgn="base">
              <a:spcBef>
                <a:spcPct val="0"/>
              </a:spcBef>
              <a:spcAft>
                <a:spcPct val="0"/>
              </a:spcAft>
            </a:pPr>
            <a:r>
              <a:rPr lang="en-US" sz="2000" kern="1200" dirty="0">
                <a:solidFill>
                  <a:schemeClr val="tx1"/>
                </a:solidFill>
                <a:latin typeface="Calibri"/>
                <a:ea typeface="+mn-ea"/>
                <a:cs typeface="+mn-cs"/>
              </a:rPr>
              <a:t>        Financial trading Applications</a:t>
            </a:r>
          </a:p>
        </p:txBody>
      </p:sp>
      <p:sp>
        <p:nvSpPr>
          <p:cNvPr id="2" name="Title 1"/>
          <p:cNvSpPr>
            <a:spLocks noGrp="1"/>
          </p:cNvSpPr>
          <p:nvPr>
            <p:ph type="title"/>
          </p:nvPr>
        </p:nvSpPr>
        <p:spPr>
          <a:xfrm>
            <a:off x="0" y="1"/>
            <a:ext cx="7884368" cy="1268759"/>
          </a:xfrm>
        </p:spPr>
        <p:txBody>
          <a:bodyPr>
            <a:noAutofit/>
          </a:bodyPr>
          <a:lstStyle/>
          <a:p>
            <a:r>
              <a:rPr lang="en-US" sz="2800" dirty="0" smtClean="0"/>
              <a:t>Scenarios for Event-Driven Applications</a:t>
            </a:r>
            <a:endParaRPr lang="en-US" sz="2800" dirty="0"/>
          </a:p>
        </p:txBody>
      </p:sp>
      <p:sp>
        <p:nvSpPr>
          <p:cNvPr id="26" name="Slide Number Placeholder 25"/>
          <p:cNvSpPr>
            <a:spLocks noGrp="1"/>
          </p:cNvSpPr>
          <p:nvPr>
            <p:ph type="sldNum" sz="quarter" idx="4294967295"/>
          </p:nvPr>
        </p:nvSpPr>
        <p:spPr>
          <a:xfrm>
            <a:off x="7010400" y="6356350"/>
            <a:ext cx="2133600" cy="365125"/>
          </a:xfrm>
          <a:prstGeom prst="rect">
            <a:avLst/>
          </a:prstGeom>
        </p:spPr>
        <p:txBody>
          <a:bodyPr/>
          <a:lstStyle/>
          <a:p>
            <a:pPr algn="r" rtl="0"/>
            <a:fld id="{9ED8651B-2165-4D02-A109-43FC58648137}" type="slidenum">
              <a:rPr lang="en-US" sz="1200" kern="1200">
                <a:solidFill>
                  <a:prstClr val="black">
                    <a:tint val="75000"/>
                  </a:prstClr>
                </a:solidFill>
                <a:latin typeface="Calibri"/>
                <a:ea typeface="+mn-ea"/>
                <a:cs typeface="+mn-cs"/>
              </a:rPr>
              <a:pPr algn="r" rtl="0"/>
              <a:t>12</a:t>
            </a:fld>
            <a:endParaRPr lang="en-US" sz="1200" kern="1200" dirty="0">
              <a:solidFill>
                <a:prstClr val="black">
                  <a:tint val="75000"/>
                </a:prstClr>
              </a:solidFill>
              <a:latin typeface="Calibri"/>
              <a:ea typeface="+mn-ea"/>
              <a:cs typeface="+mn-cs"/>
            </a:endParaRPr>
          </a:p>
        </p:txBody>
      </p:sp>
      <p:cxnSp>
        <p:nvCxnSpPr>
          <p:cNvPr id="6" name="Straight Arrow Connector 5"/>
          <p:cNvCxnSpPr/>
          <p:nvPr/>
        </p:nvCxnSpPr>
        <p:spPr>
          <a:xfrm>
            <a:off x="1095375" y="5372100"/>
            <a:ext cx="7467600" cy="158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6200000" flipV="1">
            <a:off x="-1053306" y="3225006"/>
            <a:ext cx="4591844" cy="873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924175" y="5840968"/>
            <a:ext cx="4724400" cy="400110"/>
          </a:xfrm>
          <a:prstGeom prst="rect">
            <a:avLst/>
          </a:prstGeom>
          <a:noFill/>
        </p:spPr>
        <p:txBody>
          <a:bodyPr wrap="square" rtlCol="0">
            <a:spAutoFit/>
          </a:bodyPr>
          <a:lstStyle/>
          <a:p>
            <a:pPr algn="l" rtl="0" fontAlgn="base">
              <a:spcBef>
                <a:spcPct val="0"/>
              </a:spcBef>
              <a:spcAft>
                <a:spcPct val="0"/>
              </a:spcAft>
            </a:pPr>
            <a:r>
              <a:rPr lang="en-US" sz="2000" kern="1200" dirty="0">
                <a:latin typeface="Calibri"/>
                <a:ea typeface="+mn-ea"/>
                <a:cs typeface="+mn-cs"/>
              </a:rPr>
              <a:t>Aggregate Data Rate (Events/sec.)</a:t>
            </a:r>
          </a:p>
        </p:txBody>
      </p:sp>
      <p:sp>
        <p:nvSpPr>
          <p:cNvPr id="10" name="TextBox 9"/>
          <p:cNvSpPr txBox="1"/>
          <p:nvPr/>
        </p:nvSpPr>
        <p:spPr>
          <a:xfrm rot="5400000">
            <a:off x="357546" y="8066"/>
            <a:ext cx="492443" cy="2121934"/>
          </a:xfrm>
          <a:prstGeom prst="rect">
            <a:avLst/>
          </a:prstGeom>
          <a:noFill/>
        </p:spPr>
        <p:txBody>
          <a:bodyPr vert="vert270" wrap="square" rtlCol="0" anchor="ctr" anchorCtr="1">
            <a:spAutoFit/>
          </a:bodyPr>
          <a:lstStyle/>
          <a:p>
            <a:pPr algn="l" rtl="0" fontAlgn="base">
              <a:spcBef>
                <a:spcPct val="0"/>
              </a:spcBef>
              <a:spcAft>
                <a:spcPct val="0"/>
              </a:spcAft>
            </a:pPr>
            <a:r>
              <a:rPr lang="en-US" sz="2000" kern="1200" dirty="0">
                <a:latin typeface="Calibri"/>
                <a:ea typeface="+mn-ea"/>
                <a:cs typeface="+mn-cs"/>
              </a:rPr>
              <a:t>Latency</a:t>
            </a:r>
          </a:p>
        </p:txBody>
      </p:sp>
      <p:graphicFrame>
        <p:nvGraphicFramePr>
          <p:cNvPr id="11" name="Table 10"/>
          <p:cNvGraphicFramePr>
            <a:graphicFrameLocks noGrp="1"/>
          </p:cNvGraphicFramePr>
          <p:nvPr>
            <p:extLst>
              <p:ext uri="{D42A27DB-BD31-4B8C-83A1-F6EECF244321}">
                <p14:modId xmlns:p14="http://schemas.microsoft.com/office/powerpoint/2010/main" val="1587314719"/>
              </p:ext>
            </p:extLst>
          </p:nvPr>
        </p:nvGraphicFramePr>
        <p:xfrm>
          <a:off x="1247775" y="5448300"/>
          <a:ext cx="7543802" cy="370840"/>
        </p:xfrm>
        <a:graphic>
          <a:graphicData uri="http://schemas.openxmlformats.org/drawingml/2006/table">
            <a:tbl>
              <a:tblPr firstRow="1" bandRow="1">
                <a:tableStyleId>{2D5ABB26-0587-4C30-8999-92F81FD0307C}</a:tableStyleId>
              </a:tblPr>
              <a:tblGrid>
                <a:gridCol w="1077686"/>
                <a:gridCol w="1077686"/>
                <a:gridCol w="1077686"/>
                <a:gridCol w="1077686"/>
                <a:gridCol w="1077686"/>
                <a:gridCol w="1077686"/>
                <a:gridCol w="1077686"/>
              </a:tblGrid>
              <a:tr h="370840">
                <a:tc>
                  <a:txBody>
                    <a:bodyPr/>
                    <a:lstStyle/>
                    <a:p>
                      <a:r>
                        <a:rPr lang="en-US" sz="1400" dirty="0" smtClean="0">
                          <a:solidFill>
                            <a:schemeClr val="tx1"/>
                          </a:solidFill>
                        </a:rPr>
                        <a:t>0</a:t>
                      </a:r>
                      <a:endParaRPr lang="en-US" sz="1400" dirty="0">
                        <a:solidFill>
                          <a:schemeClr val="tx1"/>
                        </a:solidFill>
                      </a:endParaRPr>
                    </a:p>
                  </a:txBody>
                  <a:tcPr/>
                </a:tc>
                <a:tc>
                  <a:txBody>
                    <a:bodyPr/>
                    <a:lstStyle/>
                    <a:p>
                      <a:r>
                        <a:rPr lang="en-US" sz="1400" dirty="0" smtClean="0">
                          <a:solidFill>
                            <a:schemeClr val="tx1"/>
                          </a:solidFill>
                        </a:rPr>
                        <a:t>10</a:t>
                      </a:r>
                      <a:endParaRPr lang="en-US" sz="1400" dirty="0">
                        <a:solidFill>
                          <a:schemeClr val="tx1"/>
                        </a:solidFill>
                      </a:endParaRPr>
                    </a:p>
                  </a:txBody>
                  <a:tcPr/>
                </a:tc>
                <a:tc>
                  <a:txBody>
                    <a:bodyPr/>
                    <a:lstStyle/>
                    <a:p>
                      <a:r>
                        <a:rPr lang="en-US" sz="1400" dirty="0" smtClean="0">
                          <a:solidFill>
                            <a:schemeClr val="tx1"/>
                          </a:solidFill>
                        </a:rPr>
                        <a:t>100</a:t>
                      </a:r>
                      <a:endParaRPr lang="en-US" sz="1400" dirty="0">
                        <a:solidFill>
                          <a:schemeClr val="tx1"/>
                        </a:solidFill>
                      </a:endParaRPr>
                    </a:p>
                  </a:txBody>
                  <a:tcPr/>
                </a:tc>
                <a:tc>
                  <a:txBody>
                    <a:bodyPr/>
                    <a:lstStyle/>
                    <a:p>
                      <a:r>
                        <a:rPr lang="en-US" sz="1400" dirty="0" smtClean="0">
                          <a:solidFill>
                            <a:schemeClr val="tx1"/>
                          </a:solidFill>
                        </a:rPr>
                        <a:t>1000</a:t>
                      </a:r>
                      <a:endParaRPr lang="en-US" sz="1400" dirty="0">
                        <a:solidFill>
                          <a:schemeClr val="tx1"/>
                        </a:solidFill>
                      </a:endParaRPr>
                    </a:p>
                  </a:txBody>
                  <a:tcPr/>
                </a:tc>
                <a:tc>
                  <a:txBody>
                    <a:bodyPr/>
                    <a:lstStyle/>
                    <a:p>
                      <a:r>
                        <a:rPr lang="en-US" sz="1400" dirty="0" smtClean="0">
                          <a:solidFill>
                            <a:schemeClr val="tx1"/>
                          </a:solidFill>
                        </a:rPr>
                        <a:t>10000</a:t>
                      </a:r>
                      <a:endParaRPr lang="en-US" sz="1400" dirty="0">
                        <a:solidFill>
                          <a:schemeClr val="tx1"/>
                        </a:solidFill>
                      </a:endParaRPr>
                    </a:p>
                  </a:txBody>
                  <a:tcPr/>
                </a:tc>
                <a:tc>
                  <a:txBody>
                    <a:bodyPr/>
                    <a:lstStyle/>
                    <a:p>
                      <a:r>
                        <a:rPr lang="en-US" sz="1400" dirty="0" smtClean="0">
                          <a:solidFill>
                            <a:schemeClr val="tx1"/>
                          </a:solidFill>
                        </a:rPr>
                        <a:t>100000</a:t>
                      </a:r>
                      <a:endParaRPr lang="en-US" sz="1400" dirty="0">
                        <a:solidFill>
                          <a:schemeClr val="tx1"/>
                        </a:solidFill>
                      </a:endParaRPr>
                    </a:p>
                  </a:txBody>
                  <a:tcPr/>
                </a:tc>
                <a:tc>
                  <a:txBody>
                    <a:bodyPr/>
                    <a:lstStyle/>
                    <a:p>
                      <a:r>
                        <a:rPr lang="en-US" sz="1400" dirty="0" smtClean="0">
                          <a:solidFill>
                            <a:schemeClr val="tx1"/>
                          </a:solidFill>
                        </a:rPr>
                        <a:t>~1million</a:t>
                      </a:r>
                      <a:endParaRPr lang="en-US" sz="1400" dirty="0">
                        <a:solidFill>
                          <a:schemeClr val="tx1"/>
                        </a:solidFill>
                      </a:endParaRPr>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140937001"/>
              </p:ext>
            </p:extLst>
          </p:nvPr>
        </p:nvGraphicFramePr>
        <p:xfrm>
          <a:off x="104774" y="1333500"/>
          <a:ext cx="1154857" cy="4043683"/>
        </p:xfrm>
        <a:graphic>
          <a:graphicData uri="http://schemas.openxmlformats.org/drawingml/2006/table">
            <a:tbl>
              <a:tblPr firstRow="1" bandRow="1">
                <a:tableStyleId>{2D5ABB26-0587-4C30-8999-92F81FD0307C}</a:tableStyleId>
              </a:tblPr>
              <a:tblGrid>
                <a:gridCol w="1154857"/>
              </a:tblGrid>
              <a:tr h="577669">
                <a:tc>
                  <a:txBody>
                    <a:bodyPr/>
                    <a:lstStyle/>
                    <a:p>
                      <a:r>
                        <a:rPr lang="en-US" sz="1600" b="0" dirty="0" smtClean="0">
                          <a:solidFill>
                            <a:schemeClr val="tx1"/>
                          </a:solidFill>
                          <a:latin typeface="+mn-lt"/>
                          <a:cs typeface="Calibri" pitchFamily="34" charset="0"/>
                        </a:rPr>
                        <a:t>Months</a:t>
                      </a:r>
                      <a:endParaRPr lang="en-US" sz="1600" b="0" dirty="0">
                        <a:solidFill>
                          <a:schemeClr val="tx1"/>
                        </a:solidFill>
                        <a:latin typeface="+mn-lt"/>
                        <a:cs typeface="Calibri" pitchFamily="34" charset="0"/>
                      </a:endParaRPr>
                    </a:p>
                  </a:txBody>
                  <a:tcPr/>
                </a:tc>
              </a:tr>
              <a:tr h="577669">
                <a:tc>
                  <a:txBody>
                    <a:bodyPr/>
                    <a:lstStyle/>
                    <a:p>
                      <a:r>
                        <a:rPr lang="en-US" sz="1600" b="0" dirty="0" smtClean="0">
                          <a:solidFill>
                            <a:schemeClr val="tx1"/>
                          </a:solidFill>
                          <a:latin typeface="+mn-lt"/>
                          <a:cs typeface="Calibri" pitchFamily="34" charset="0"/>
                        </a:rPr>
                        <a:t>Days</a:t>
                      </a:r>
                      <a:endParaRPr lang="en-US" sz="1600" b="0" dirty="0">
                        <a:solidFill>
                          <a:schemeClr val="tx1"/>
                        </a:solidFill>
                        <a:latin typeface="+mn-lt"/>
                        <a:cs typeface="Calibri" pitchFamily="34" charset="0"/>
                      </a:endParaRPr>
                    </a:p>
                  </a:txBody>
                  <a:tcPr/>
                </a:tc>
              </a:tr>
              <a:tr h="577669">
                <a:tc>
                  <a:txBody>
                    <a:bodyPr/>
                    <a:lstStyle/>
                    <a:p>
                      <a:r>
                        <a:rPr lang="en-US" sz="1600" b="0" dirty="0" smtClean="0">
                          <a:solidFill>
                            <a:schemeClr val="tx1"/>
                          </a:solidFill>
                          <a:latin typeface="+mn-lt"/>
                          <a:cs typeface="Calibri" pitchFamily="34" charset="0"/>
                        </a:rPr>
                        <a:t>hours</a:t>
                      </a:r>
                      <a:endParaRPr lang="en-US" sz="1600" b="0" dirty="0">
                        <a:solidFill>
                          <a:schemeClr val="tx1"/>
                        </a:solidFill>
                        <a:latin typeface="+mn-lt"/>
                        <a:cs typeface="Calibri" pitchFamily="34" charset="0"/>
                      </a:endParaRPr>
                    </a:p>
                  </a:txBody>
                  <a:tcPr/>
                </a:tc>
              </a:tr>
              <a:tr h="577669">
                <a:tc>
                  <a:txBody>
                    <a:bodyPr/>
                    <a:lstStyle/>
                    <a:p>
                      <a:r>
                        <a:rPr lang="en-US" sz="1600" b="0" dirty="0" smtClean="0">
                          <a:solidFill>
                            <a:schemeClr val="tx1"/>
                          </a:solidFill>
                          <a:latin typeface="+mn-lt"/>
                          <a:cs typeface="Calibri" pitchFamily="34" charset="0"/>
                        </a:rPr>
                        <a:t>Minutes</a:t>
                      </a:r>
                      <a:endParaRPr lang="en-US" sz="1600" b="0" dirty="0">
                        <a:solidFill>
                          <a:schemeClr val="tx1"/>
                        </a:solidFill>
                        <a:latin typeface="+mn-lt"/>
                        <a:cs typeface="Calibri" pitchFamily="34" charset="0"/>
                      </a:endParaRPr>
                    </a:p>
                  </a:txBody>
                  <a:tcPr/>
                </a:tc>
              </a:tr>
              <a:tr h="577669">
                <a:tc>
                  <a:txBody>
                    <a:bodyPr/>
                    <a:lstStyle/>
                    <a:p>
                      <a:r>
                        <a:rPr lang="en-US" sz="1600" b="0" dirty="0" smtClean="0">
                          <a:solidFill>
                            <a:schemeClr val="tx1"/>
                          </a:solidFill>
                          <a:latin typeface="+mn-lt"/>
                          <a:cs typeface="Calibri" pitchFamily="34" charset="0"/>
                        </a:rPr>
                        <a:t>Seconds</a:t>
                      </a:r>
                      <a:endParaRPr lang="en-US" sz="1600" b="0" dirty="0">
                        <a:solidFill>
                          <a:schemeClr val="tx1"/>
                        </a:solidFill>
                        <a:latin typeface="+mn-lt"/>
                        <a:cs typeface="Calibri" pitchFamily="34" charset="0"/>
                      </a:endParaRPr>
                    </a:p>
                  </a:txBody>
                  <a:tcPr/>
                </a:tc>
              </a:tr>
              <a:tr h="577669">
                <a:tc>
                  <a:txBody>
                    <a:bodyPr/>
                    <a:lstStyle/>
                    <a:p>
                      <a:r>
                        <a:rPr lang="en-US" sz="1600" b="0" dirty="0" smtClean="0">
                          <a:solidFill>
                            <a:schemeClr val="tx1"/>
                          </a:solidFill>
                          <a:latin typeface="+mn-lt"/>
                          <a:cs typeface="Calibri" pitchFamily="34" charset="0"/>
                        </a:rPr>
                        <a:t>100 ms</a:t>
                      </a:r>
                      <a:endParaRPr lang="en-US" sz="1600" b="0" dirty="0">
                        <a:solidFill>
                          <a:schemeClr val="tx1"/>
                        </a:solidFill>
                        <a:latin typeface="+mn-lt"/>
                        <a:cs typeface="Calibri" pitchFamily="34" charset="0"/>
                      </a:endParaRPr>
                    </a:p>
                  </a:txBody>
                  <a:tcPr/>
                </a:tc>
              </a:tr>
              <a:tr h="577669">
                <a:tc>
                  <a:txBody>
                    <a:bodyPr/>
                    <a:lstStyle/>
                    <a:p>
                      <a:r>
                        <a:rPr lang="en-US" sz="1600" b="0" dirty="0" smtClean="0">
                          <a:solidFill>
                            <a:schemeClr val="tx1"/>
                          </a:solidFill>
                          <a:latin typeface="+mn-lt"/>
                          <a:cs typeface="Calibri" pitchFamily="34" charset="0"/>
                        </a:rPr>
                        <a:t>&lt;</a:t>
                      </a:r>
                      <a:r>
                        <a:rPr lang="en-US" sz="1600" b="0" baseline="0" dirty="0" smtClean="0">
                          <a:solidFill>
                            <a:schemeClr val="tx1"/>
                          </a:solidFill>
                          <a:latin typeface="+mn-lt"/>
                          <a:cs typeface="Calibri" pitchFamily="34" charset="0"/>
                        </a:rPr>
                        <a:t> 1ms</a:t>
                      </a:r>
                      <a:endParaRPr lang="en-US" sz="1600" b="0" dirty="0">
                        <a:solidFill>
                          <a:schemeClr val="tx1"/>
                        </a:solidFill>
                        <a:latin typeface="+mn-lt"/>
                        <a:cs typeface="Calibri" pitchFamily="34" charset="0"/>
                      </a:endParaRPr>
                    </a:p>
                  </a:txBody>
                  <a:tcPr/>
                </a:tc>
              </a:tr>
            </a:tbl>
          </a:graphicData>
        </a:graphic>
      </p:graphicFrame>
      <p:sp>
        <p:nvSpPr>
          <p:cNvPr id="16" name="Rounded Rectangle 15"/>
          <p:cNvSpPr/>
          <p:nvPr/>
        </p:nvSpPr>
        <p:spPr>
          <a:xfrm>
            <a:off x="1400175" y="3924300"/>
            <a:ext cx="3962400" cy="1371600"/>
          </a:xfrm>
          <a:prstGeom prst="round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rtl="0" fontAlgn="base">
              <a:spcBef>
                <a:spcPct val="0"/>
              </a:spcBef>
              <a:spcAft>
                <a:spcPct val="0"/>
              </a:spcAft>
            </a:pPr>
            <a:endParaRPr lang="en-US" sz="2000" kern="1200" dirty="0">
              <a:solidFill>
                <a:schemeClr val="tx1"/>
              </a:solidFill>
              <a:latin typeface="Calibri"/>
              <a:ea typeface="+mn-ea"/>
              <a:cs typeface="+mn-cs"/>
            </a:endParaRPr>
          </a:p>
        </p:txBody>
      </p:sp>
      <p:sp>
        <p:nvSpPr>
          <p:cNvPr id="17" name="Rounded Rectangle 16"/>
          <p:cNvSpPr/>
          <p:nvPr/>
        </p:nvSpPr>
        <p:spPr>
          <a:xfrm>
            <a:off x="5362575" y="2476500"/>
            <a:ext cx="3200400" cy="838200"/>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rtl="0" fontAlgn="base">
              <a:spcBef>
                <a:spcPct val="0"/>
              </a:spcBef>
              <a:spcAft>
                <a:spcPct val="0"/>
              </a:spcAft>
            </a:pPr>
            <a:r>
              <a:rPr lang="en-US" sz="2000" kern="1200" dirty="0">
                <a:solidFill>
                  <a:schemeClr val="bg1"/>
                </a:solidFill>
                <a:latin typeface="Calibri"/>
                <a:ea typeface="+mn-ea"/>
                <a:cs typeface="+mn-cs"/>
              </a:rPr>
              <a:t>Operational Analytics Applications, e.g., Logistics, </a:t>
            </a:r>
            <a:r>
              <a:rPr lang="en-US" sz="2000" kern="1200" dirty="0">
                <a:solidFill>
                  <a:schemeClr val="tx1"/>
                </a:solidFill>
                <a:latin typeface="Calibri"/>
                <a:ea typeface="+mn-ea"/>
                <a:cs typeface="+mn-cs"/>
              </a:rPr>
              <a:t>etc.</a:t>
            </a:r>
          </a:p>
        </p:txBody>
      </p:sp>
      <p:sp>
        <p:nvSpPr>
          <p:cNvPr id="14" name="Rounded Rectangle 13"/>
          <p:cNvSpPr/>
          <p:nvPr/>
        </p:nvSpPr>
        <p:spPr>
          <a:xfrm>
            <a:off x="3305175" y="3848100"/>
            <a:ext cx="3048000" cy="1371600"/>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rtl="0" fontAlgn="base">
              <a:spcBef>
                <a:spcPct val="0"/>
              </a:spcBef>
              <a:spcAft>
                <a:spcPct val="0"/>
              </a:spcAft>
            </a:pPr>
            <a:r>
              <a:rPr lang="en-US" sz="2000" kern="1200" dirty="0">
                <a:solidFill>
                  <a:schemeClr val="tx1"/>
                </a:solidFill>
                <a:latin typeface="Calibri"/>
                <a:ea typeface="+mn-ea"/>
                <a:cs typeface="+mn-cs"/>
              </a:rPr>
              <a:t>Manufacturing Applications</a:t>
            </a:r>
          </a:p>
        </p:txBody>
      </p:sp>
      <p:sp>
        <p:nvSpPr>
          <p:cNvPr id="20" name="TextBox 19"/>
          <p:cNvSpPr txBox="1"/>
          <p:nvPr/>
        </p:nvSpPr>
        <p:spPr>
          <a:xfrm>
            <a:off x="1476375" y="4229100"/>
            <a:ext cx="1524000" cy="707886"/>
          </a:xfrm>
          <a:prstGeom prst="rect">
            <a:avLst/>
          </a:prstGeom>
          <a:noFill/>
          <a:ln cmpd="sng">
            <a:noFill/>
          </a:ln>
        </p:spPr>
        <p:txBody>
          <a:bodyPr wrap="square" rtlCol="0">
            <a:spAutoFit/>
          </a:bodyPr>
          <a:lstStyle/>
          <a:p>
            <a:pPr algn="l" rtl="0" fontAlgn="base">
              <a:spcBef>
                <a:spcPct val="0"/>
              </a:spcBef>
              <a:spcAft>
                <a:spcPct val="0"/>
              </a:spcAft>
            </a:pPr>
            <a:r>
              <a:rPr lang="en-US" sz="2000" kern="1200" dirty="0">
                <a:latin typeface="Calibri"/>
                <a:ea typeface="+mn-ea"/>
                <a:cs typeface="+mn-cs"/>
              </a:rPr>
              <a:t>Monitoring Applications</a:t>
            </a:r>
          </a:p>
        </p:txBody>
      </p:sp>
      <p:sp>
        <p:nvSpPr>
          <p:cNvPr id="34" name="TextBox 33"/>
          <p:cNvSpPr txBox="1"/>
          <p:nvPr/>
        </p:nvSpPr>
        <p:spPr>
          <a:xfrm>
            <a:off x="5462593" y="1485830"/>
            <a:ext cx="3143272" cy="707886"/>
          </a:xfrm>
          <a:prstGeom prst="rect">
            <a:avLst/>
          </a:prstGeom>
          <a:noFill/>
          <a:ln cmpd="sng">
            <a:noFill/>
          </a:ln>
        </p:spPr>
        <p:txBody>
          <a:bodyPr wrap="square" rtlCol="0">
            <a:spAutoFit/>
          </a:bodyPr>
          <a:lstStyle/>
          <a:p>
            <a:pPr algn="ctr" rtl="0" fontAlgn="base">
              <a:spcBef>
                <a:spcPct val="0"/>
              </a:spcBef>
              <a:spcAft>
                <a:spcPct val="0"/>
              </a:spcAft>
            </a:pPr>
            <a:r>
              <a:rPr lang="en-US" sz="2000" b="1" kern="1200" dirty="0" smtClean="0">
                <a:solidFill>
                  <a:schemeClr val="bg1"/>
                </a:solidFill>
                <a:latin typeface="Calibri"/>
                <a:ea typeface="+mn-ea"/>
                <a:cs typeface="+mn-cs"/>
              </a:rPr>
              <a:t>StreamInsight </a:t>
            </a:r>
          </a:p>
          <a:p>
            <a:pPr algn="ctr" rtl="0" fontAlgn="base">
              <a:spcBef>
                <a:spcPct val="0"/>
              </a:spcBef>
              <a:spcAft>
                <a:spcPct val="0"/>
              </a:spcAft>
            </a:pPr>
            <a:r>
              <a:rPr lang="en-US" sz="2000" b="1" kern="1200" dirty="0" smtClean="0">
                <a:solidFill>
                  <a:schemeClr val="bg1"/>
                </a:solidFill>
                <a:latin typeface="Calibri"/>
                <a:ea typeface="+mn-ea"/>
                <a:cs typeface="+mn-cs"/>
              </a:rPr>
              <a:t>Target Scenarios</a:t>
            </a:r>
            <a:endParaRPr lang="en-US" sz="2000" b="1" kern="1200" dirty="0">
              <a:solidFill>
                <a:schemeClr val="bg1"/>
              </a:solidFill>
              <a:latin typeface="Calibri"/>
              <a:ea typeface="+mn-ea"/>
              <a:cs typeface="+mn-cs"/>
            </a:endParaRPr>
          </a:p>
        </p:txBody>
      </p:sp>
      <p:sp>
        <p:nvSpPr>
          <p:cNvPr id="27" name="Rounded Rectangle 26"/>
          <p:cNvSpPr/>
          <p:nvPr/>
        </p:nvSpPr>
        <p:spPr>
          <a:xfrm>
            <a:off x="3609975" y="2857500"/>
            <a:ext cx="2514600" cy="1066800"/>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rtl="0" fontAlgn="base">
              <a:spcBef>
                <a:spcPct val="0"/>
              </a:spcBef>
              <a:spcAft>
                <a:spcPct val="0"/>
              </a:spcAft>
            </a:pPr>
            <a:r>
              <a:rPr lang="en-US" sz="2000" kern="1200" dirty="0" smtClean="0">
                <a:solidFill>
                  <a:schemeClr val="tx1"/>
                </a:solidFill>
                <a:latin typeface="Calibri"/>
                <a:ea typeface="+mn-ea"/>
                <a:cs typeface="+mn-cs"/>
              </a:rPr>
              <a:t>Data </a:t>
            </a:r>
            <a:r>
              <a:rPr lang="en-US" sz="2000" kern="1200" dirty="0">
                <a:solidFill>
                  <a:schemeClr val="tx1"/>
                </a:solidFill>
                <a:latin typeface="Calibri"/>
                <a:ea typeface="+mn-ea"/>
                <a:cs typeface="+mn-cs"/>
              </a:rPr>
              <a:t>Warehousing Applications</a:t>
            </a:r>
          </a:p>
        </p:txBody>
      </p:sp>
      <p:sp>
        <p:nvSpPr>
          <p:cNvPr id="15" name="Rounded Rectangle 14"/>
          <p:cNvSpPr/>
          <p:nvPr/>
        </p:nvSpPr>
        <p:spPr>
          <a:xfrm>
            <a:off x="5286375" y="3390900"/>
            <a:ext cx="3276600" cy="609600"/>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rtl="0" fontAlgn="base">
              <a:spcBef>
                <a:spcPct val="0"/>
              </a:spcBef>
              <a:spcAft>
                <a:spcPct val="0"/>
              </a:spcAft>
            </a:pPr>
            <a:r>
              <a:rPr lang="en-US" sz="2000" kern="1200" dirty="0">
                <a:solidFill>
                  <a:schemeClr val="bg1"/>
                </a:solidFill>
                <a:latin typeface="Calibri"/>
                <a:ea typeface="+mn-ea"/>
                <a:cs typeface="+mn-cs"/>
              </a:rPr>
              <a:t>Web Analytics Applications</a:t>
            </a:r>
          </a:p>
        </p:txBody>
      </p:sp>
      <p:sp>
        <p:nvSpPr>
          <p:cNvPr id="32" name="Freeform 31"/>
          <p:cNvSpPr/>
          <p:nvPr/>
        </p:nvSpPr>
        <p:spPr>
          <a:xfrm>
            <a:off x="1691680" y="1916832"/>
            <a:ext cx="6629992" cy="3451925"/>
          </a:xfrm>
          <a:custGeom>
            <a:avLst/>
            <a:gdLst>
              <a:gd name="connsiteX0" fmla="*/ 90535 w 5954162"/>
              <a:gd name="connsiteY0" fmla="*/ 2928797 h 3825089"/>
              <a:gd name="connsiteX1" fmla="*/ 307818 w 5954162"/>
              <a:gd name="connsiteY1" fmla="*/ 3462951 h 3825089"/>
              <a:gd name="connsiteX2" fmla="*/ 1937442 w 5954162"/>
              <a:gd name="connsiteY2" fmla="*/ 3680234 h 3825089"/>
              <a:gd name="connsiteX3" fmla="*/ 5097101 w 5954162"/>
              <a:gd name="connsiteY3" fmla="*/ 3625913 h 3825089"/>
              <a:gd name="connsiteX4" fmla="*/ 5821378 w 5954162"/>
              <a:gd name="connsiteY4" fmla="*/ 2485177 h 3825089"/>
              <a:gd name="connsiteX5" fmla="*/ 5703683 w 5954162"/>
              <a:gd name="connsiteY5" fmla="*/ 375719 h 3825089"/>
              <a:gd name="connsiteX6" fmla="*/ 4318503 w 5954162"/>
              <a:gd name="connsiteY6" fmla="*/ 230864 h 3825089"/>
              <a:gd name="connsiteX7" fmla="*/ 3548959 w 5954162"/>
              <a:gd name="connsiteY7" fmla="*/ 502468 h 3825089"/>
              <a:gd name="connsiteX8" fmla="*/ 3340729 w 5954162"/>
              <a:gd name="connsiteY8" fmla="*/ 1806167 h 3825089"/>
              <a:gd name="connsiteX9" fmla="*/ 2842788 w 5954162"/>
              <a:gd name="connsiteY9" fmla="*/ 2222626 h 3825089"/>
              <a:gd name="connsiteX10" fmla="*/ 1113576 w 5954162"/>
              <a:gd name="connsiteY10" fmla="*/ 2177359 h 3825089"/>
              <a:gd name="connsiteX11" fmla="*/ 208230 w 5954162"/>
              <a:gd name="connsiteY11" fmla="*/ 2376535 h 3825089"/>
              <a:gd name="connsiteX12" fmla="*/ 90535 w 5954162"/>
              <a:gd name="connsiteY12" fmla="*/ 2928797 h 3825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54162" h="3825089">
                <a:moveTo>
                  <a:pt x="90535" y="2928797"/>
                </a:moveTo>
                <a:cubicBezTo>
                  <a:pt x="107133" y="3109866"/>
                  <a:pt x="0" y="3337712"/>
                  <a:pt x="307818" y="3462951"/>
                </a:cubicBezTo>
                <a:cubicBezTo>
                  <a:pt x="615636" y="3588190"/>
                  <a:pt x="1139228" y="3653074"/>
                  <a:pt x="1937442" y="3680234"/>
                </a:cubicBezTo>
                <a:cubicBezTo>
                  <a:pt x="2735656" y="3707394"/>
                  <a:pt x="4449778" y="3825089"/>
                  <a:pt x="5097101" y="3625913"/>
                </a:cubicBezTo>
                <a:cubicBezTo>
                  <a:pt x="5744424" y="3426737"/>
                  <a:pt x="5720281" y="3026876"/>
                  <a:pt x="5821378" y="2485177"/>
                </a:cubicBezTo>
                <a:cubicBezTo>
                  <a:pt x="5922475" y="1943478"/>
                  <a:pt x="5954162" y="751438"/>
                  <a:pt x="5703683" y="375719"/>
                </a:cubicBezTo>
                <a:cubicBezTo>
                  <a:pt x="5453204" y="0"/>
                  <a:pt x="4677624" y="209739"/>
                  <a:pt x="4318503" y="230864"/>
                </a:cubicBezTo>
                <a:cubicBezTo>
                  <a:pt x="3959382" y="251989"/>
                  <a:pt x="3711921" y="239918"/>
                  <a:pt x="3548959" y="502468"/>
                </a:cubicBezTo>
                <a:cubicBezTo>
                  <a:pt x="3385997" y="765019"/>
                  <a:pt x="3458424" y="1519474"/>
                  <a:pt x="3340729" y="1806167"/>
                </a:cubicBezTo>
                <a:cubicBezTo>
                  <a:pt x="3223034" y="2092860"/>
                  <a:pt x="3213980" y="2160761"/>
                  <a:pt x="2842788" y="2222626"/>
                </a:cubicBezTo>
                <a:cubicBezTo>
                  <a:pt x="2471596" y="2284491"/>
                  <a:pt x="1552669" y="2151708"/>
                  <a:pt x="1113576" y="2177359"/>
                </a:cubicBezTo>
                <a:cubicBezTo>
                  <a:pt x="674483" y="2203010"/>
                  <a:pt x="378737" y="2251295"/>
                  <a:pt x="208230" y="2376535"/>
                </a:cubicBezTo>
                <a:cubicBezTo>
                  <a:pt x="37723" y="2501775"/>
                  <a:pt x="73937" y="2747728"/>
                  <a:pt x="90535" y="2928797"/>
                </a:cubicBezTo>
                <a:close/>
              </a:path>
            </a:pathLst>
          </a:cu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en-US" sz="2000" kern="1200" dirty="0">
              <a:solidFill>
                <a:prstClr val="white"/>
              </a:solidFill>
              <a:latin typeface="Calibri"/>
              <a:ea typeface="+mn-ea"/>
              <a:cs typeface="+mn-cs"/>
            </a:endParaRPr>
          </a:p>
        </p:txBody>
      </p:sp>
      <p:cxnSp>
        <p:nvCxnSpPr>
          <p:cNvPr id="22" name="Straight Arrow Connector 21"/>
          <p:cNvCxnSpPr/>
          <p:nvPr/>
        </p:nvCxnSpPr>
        <p:spPr bwMode="auto">
          <a:xfrm>
            <a:off x="1259632" y="5445224"/>
            <a:ext cx="7560840" cy="1588"/>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might need CEP</a:t>
            </a:r>
            <a:endParaRPr lang="en-GB" dirty="0"/>
          </a:p>
        </p:txBody>
      </p:sp>
      <p:sp>
        <p:nvSpPr>
          <p:cNvPr id="3" name="Content Placeholder 2"/>
          <p:cNvSpPr>
            <a:spLocks noGrp="1"/>
          </p:cNvSpPr>
          <p:nvPr>
            <p:ph idx="1"/>
          </p:nvPr>
        </p:nvSpPr>
        <p:spPr/>
        <p:txBody>
          <a:bodyPr/>
          <a:lstStyle/>
          <a:p>
            <a:r>
              <a:rPr lang="en-GB" dirty="0" smtClean="0"/>
              <a:t>Fraud Detection</a:t>
            </a:r>
          </a:p>
          <a:p>
            <a:r>
              <a:rPr lang="en-GB" dirty="0" smtClean="0"/>
              <a:t>Real-Time Trade Risking</a:t>
            </a:r>
          </a:p>
          <a:p>
            <a:r>
              <a:rPr lang="en-GB" dirty="0" smtClean="0"/>
              <a:t>Algorithmic Trading/Betting</a:t>
            </a:r>
          </a:p>
          <a:p>
            <a:r>
              <a:rPr lang="en-GB" dirty="0" smtClean="0"/>
              <a:t>Meter throughputs</a:t>
            </a:r>
          </a:p>
          <a:p>
            <a:pPr lvl="1"/>
            <a:r>
              <a:rPr lang="en-GB" dirty="0" smtClean="0"/>
              <a:t>Oil, Gas, Water, Electricity</a:t>
            </a:r>
          </a:p>
          <a:p>
            <a:pPr lvl="1"/>
            <a:r>
              <a:rPr lang="en-GB" dirty="0" smtClean="0"/>
              <a:t>Use to drive alarms, alerts </a:t>
            </a:r>
            <a:r>
              <a:rPr lang="en-GB" dirty="0" err="1" smtClean="0"/>
              <a:t>etc</a:t>
            </a:r>
            <a:endParaRPr lang="en-GB" dirty="0" smtClean="0"/>
          </a:p>
          <a:p>
            <a:r>
              <a:rPr lang="en-GB" dirty="0" smtClean="0"/>
              <a:t>Telemetry Data</a:t>
            </a:r>
          </a:p>
        </p:txBody>
      </p:sp>
    </p:spTree>
    <p:extLst>
      <p:ext uri="{BB962C8B-B14F-4D97-AF65-F5344CB8AC3E}">
        <p14:creationId xmlns:p14="http://schemas.microsoft.com/office/powerpoint/2010/main" val="663096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Windowing</a:t>
            </a:r>
            <a:endParaRPr lang="en-GB" dirty="0"/>
          </a:p>
        </p:txBody>
      </p:sp>
      <p:sp>
        <p:nvSpPr>
          <p:cNvPr id="3" name="Content Placeholder 2"/>
          <p:cNvSpPr>
            <a:spLocks noGrp="1"/>
          </p:cNvSpPr>
          <p:nvPr>
            <p:ph idx="1"/>
          </p:nvPr>
        </p:nvSpPr>
        <p:spPr/>
        <p:txBody>
          <a:bodyPr/>
          <a:lstStyle/>
          <a:p>
            <a:r>
              <a:rPr lang="en-GB" dirty="0" smtClean="0"/>
              <a:t>Hopping</a:t>
            </a:r>
          </a:p>
          <a:p>
            <a:pPr lvl="1"/>
            <a:r>
              <a:rPr lang="en-GB" dirty="0" smtClean="0"/>
              <a:t>Tumbling</a:t>
            </a:r>
          </a:p>
          <a:p>
            <a:r>
              <a:rPr lang="en-GB" dirty="0" smtClean="0"/>
              <a:t>Snapshot</a:t>
            </a:r>
          </a:p>
          <a:p>
            <a:r>
              <a:rPr lang="en-GB" dirty="0" smtClean="0"/>
              <a:t>Count</a:t>
            </a:r>
            <a:endParaRPr lang="en-GB" dirty="0"/>
          </a:p>
        </p:txBody>
      </p:sp>
    </p:spTree>
    <p:extLst>
      <p:ext uri="{BB962C8B-B14F-4D97-AF65-F5344CB8AC3E}">
        <p14:creationId xmlns:p14="http://schemas.microsoft.com/office/powerpoint/2010/main" val="108474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1518290" y="3756466"/>
            <a:ext cx="1990926" cy="409235"/>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endParaRPr lang="en-US" dirty="0">
              <a:gradFill>
                <a:gsLst>
                  <a:gs pos="0">
                    <a:srgbClr val="FFFFFF"/>
                  </a:gs>
                  <a:gs pos="100000">
                    <a:srgbClr val="FFFFFF"/>
                  </a:gs>
                </a:gsLst>
                <a:lin ang="5400000" scaled="0"/>
              </a:gradFill>
            </a:endParaRPr>
          </a:p>
        </p:txBody>
      </p:sp>
      <p:sp>
        <p:nvSpPr>
          <p:cNvPr id="24" name="Rectangle 23"/>
          <p:cNvSpPr/>
          <p:nvPr/>
        </p:nvSpPr>
        <p:spPr bwMode="auto">
          <a:xfrm>
            <a:off x="2476074" y="4225375"/>
            <a:ext cx="1990926" cy="409235"/>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endParaRPr lang="en-US" dirty="0">
              <a:gradFill>
                <a:gsLst>
                  <a:gs pos="0">
                    <a:srgbClr val="FFFFFF"/>
                  </a:gs>
                  <a:gs pos="100000">
                    <a:srgbClr val="FFFFFF"/>
                  </a:gs>
                </a:gsLst>
                <a:lin ang="5400000" scaled="0"/>
              </a:gradFill>
            </a:endParaRPr>
          </a:p>
        </p:txBody>
      </p:sp>
      <p:sp>
        <p:nvSpPr>
          <p:cNvPr id="25" name="Rectangle 24"/>
          <p:cNvSpPr/>
          <p:nvPr/>
        </p:nvSpPr>
        <p:spPr bwMode="auto">
          <a:xfrm>
            <a:off x="3442742" y="4692418"/>
            <a:ext cx="1990926" cy="409235"/>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endParaRPr lang="en-US" dirty="0">
              <a:gradFill>
                <a:gsLst>
                  <a:gs pos="0">
                    <a:srgbClr val="FFFFFF"/>
                  </a:gs>
                  <a:gs pos="100000">
                    <a:srgbClr val="FFFFFF"/>
                  </a:gs>
                </a:gsLst>
                <a:lin ang="5400000" scaled="0"/>
              </a:gradFill>
            </a:endParaRPr>
          </a:p>
        </p:txBody>
      </p:sp>
      <p:sp>
        <p:nvSpPr>
          <p:cNvPr id="22" name="Rectangle 21"/>
          <p:cNvSpPr/>
          <p:nvPr/>
        </p:nvSpPr>
        <p:spPr bwMode="auto">
          <a:xfrm>
            <a:off x="560505" y="3289124"/>
            <a:ext cx="1990926" cy="409235"/>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endParaRPr lang="en-US" dirty="0">
              <a:gradFill>
                <a:gsLst>
                  <a:gs pos="0">
                    <a:srgbClr val="FFFFFF"/>
                  </a:gs>
                  <a:gs pos="100000">
                    <a:srgbClr val="FFFFFF"/>
                  </a:gs>
                </a:gsLst>
                <a:lin ang="5400000" scaled="0"/>
              </a:gradFill>
            </a:endParaRPr>
          </a:p>
        </p:txBody>
      </p:sp>
      <p:sp>
        <p:nvSpPr>
          <p:cNvPr id="3" name="Title 2"/>
          <p:cNvSpPr>
            <a:spLocks noGrp="1"/>
          </p:cNvSpPr>
          <p:nvPr>
            <p:ph type="title"/>
          </p:nvPr>
        </p:nvSpPr>
        <p:spPr>
          <a:xfrm>
            <a:off x="381000" y="323850"/>
            <a:ext cx="8382000" cy="553998"/>
          </a:xfrm>
        </p:spPr>
        <p:txBody>
          <a:bodyPr>
            <a:normAutofit/>
          </a:bodyPr>
          <a:lstStyle/>
          <a:p>
            <a:r>
              <a:rPr lang="en-US" dirty="0" smtClean="0">
                <a:latin typeface="+mn-lt"/>
              </a:rPr>
              <a:t>Time Windows</a:t>
            </a:r>
            <a:endParaRPr lang="en-US" dirty="0">
              <a:latin typeface="+mn-lt"/>
            </a:endParaRPr>
          </a:p>
        </p:txBody>
      </p:sp>
      <p:cxnSp>
        <p:nvCxnSpPr>
          <p:cNvPr id="4" name="Straight Arrow Connector 3"/>
          <p:cNvCxnSpPr/>
          <p:nvPr/>
        </p:nvCxnSpPr>
        <p:spPr>
          <a:xfrm>
            <a:off x="495651" y="3185783"/>
            <a:ext cx="8093413"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95651" y="3185783"/>
            <a:ext cx="8093413"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787481" y="2764250"/>
            <a:ext cx="1241898" cy="214009"/>
            <a:chOff x="787481" y="2764250"/>
            <a:chExt cx="1241898" cy="214009"/>
          </a:xfrm>
        </p:grpSpPr>
        <p:sp>
          <p:nvSpPr>
            <p:cNvPr id="7" name="Rectangle 6"/>
            <p:cNvSpPr/>
            <p:nvPr/>
          </p:nvSpPr>
          <p:spPr bwMode="auto">
            <a:xfrm>
              <a:off x="787481" y="2764250"/>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sp>
          <p:nvSpPr>
            <p:cNvPr id="9" name="Rectangle 8"/>
            <p:cNvSpPr/>
            <p:nvPr/>
          </p:nvSpPr>
          <p:spPr bwMode="auto">
            <a:xfrm>
              <a:off x="1445720" y="2764250"/>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sp>
          <p:nvSpPr>
            <p:cNvPr id="10" name="Rectangle 9"/>
            <p:cNvSpPr/>
            <p:nvPr/>
          </p:nvSpPr>
          <p:spPr bwMode="auto">
            <a:xfrm>
              <a:off x="1815370" y="2764250"/>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grpSp>
      <p:sp>
        <p:nvSpPr>
          <p:cNvPr id="11" name="Rectangle 10"/>
          <p:cNvSpPr/>
          <p:nvPr/>
        </p:nvSpPr>
        <p:spPr bwMode="auto">
          <a:xfrm>
            <a:off x="2823803" y="2764250"/>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sp>
        <p:nvSpPr>
          <p:cNvPr id="12" name="Rectangle 11"/>
          <p:cNvSpPr/>
          <p:nvPr/>
        </p:nvSpPr>
        <p:spPr bwMode="auto">
          <a:xfrm>
            <a:off x="4208375" y="2764250"/>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sp>
        <p:nvSpPr>
          <p:cNvPr id="13" name="Rectangle 12"/>
          <p:cNvSpPr/>
          <p:nvPr/>
        </p:nvSpPr>
        <p:spPr bwMode="auto">
          <a:xfrm>
            <a:off x="5109806" y="2764250"/>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sp>
        <p:nvSpPr>
          <p:cNvPr id="14" name="Rectangle 13"/>
          <p:cNvSpPr/>
          <p:nvPr/>
        </p:nvSpPr>
        <p:spPr bwMode="auto">
          <a:xfrm>
            <a:off x="7072017" y="2764250"/>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sp>
        <p:nvSpPr>
          <p:cNvPr id="15" name="Rectangle 14"/>
          <p:cNvSpPr/>
          <p:nvPr/>
        </p:nvSpPr>
        <p:spPr bwMode="auto">
          <a:xfrm>
            <a:off x="6652460" y="2764250"/>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sp>
        <p:nvSpPr>
          <p:cNvPr id="19" name="Rectangle 18"/>
          <p:cNvSpPr/>
          <p:nvPr/>
        </p:nvSpPr>
        <p:spPr bwMode="auto">
          <a:xfrm>
            <a:off x="7373108" y="2764250"/>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sp>
        <p:nvSpPr>
          <p:cNvPr id="21" name="TextBox 20"/>
          <p:cNvSpPr txBox="1"/>
          <p:nvPr/>
        </p:nvSpPr>
        <p:spPr>
          <a:xfrm>
            <a:off x="7962712" y="3244111"/>
            <a:ext cx="717684" cy="276999"/>
          </a:xfrm>
          <a:prstGeom prst="rect">
            <a:avLst/>
          </a:prstGeom>
          <a:noFill/>
        </p:spPr>
        <p:txBody>
          <a:bodyPr wrap="square" lIns="0" tIns="0" rIns="0" bIns="0" rtlCol="0">
            <a:spAutoFit/>
          </a:bodyPr>
          <a:lstStyle/>
          <a:p>
            <a:r>
              <a:rPr lang="en-US" sz="1800" dirty="0" smtClean="0">
                <a:gradFill>
                  <a:gsLst>
                    <a:gs pos="0">
                      <a:schemeClr val="tx1"/>
                    </a:gs>
                    <a:gs pos="86000">
                      <a:schemeClr val="tx1"/>
                    </a:gs>
                  </a:gsLst>
                  <a:lin ang="5400000" scaled="0"/>
                </a:gradFill>
              </a:rPr>
              <a:t>Time</a:t>
            </a:r>
          </a:p>
        </p:txBody>
      </p:sp>
      <p:sp>
        <p:nvSpPr>
          <p:cNvPr id="29" name="Rectangle 28"/>
          <p:cNvSpPr/>
          <p:nvPr/>
        </p:nvSpPr>
        <p:spPr bwMode="auto">
          <a:xfrm>
            <a:off x="4391644" y="5166969"/>
            <a:ext cx="1990926" cy="409235"/>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endParaRPr lang="en-US" dirty="0">
              <a:gradFill>
                <a:gsLst>
                  <a:gs pos="0">
                    <a:srgbClr val="FFFFFF"/>
                  </a:gs>
                  <a:gs pos="100000">
                    <a:srgbClr val="FFFFFF"/>
                  </a:gs>
                </a:gsLst>
                <a:lin ang="5400000" scaled="0"/>
              </a:gradFill>
            </a:endParaRPr>
          </a:p>
        </p:txBody>
      </p:sp>
      <p:sp>
        <p:nvSpPr>
          <p:cNvPr id="30" name="Rectangle 29"/>
          <p:cNvSpPr/>
          <p:nvPr/>
        </p:nvSpPr>
        <p:spPr bwMode="auto">
          <a:xfrm>
            <a:off x="1815369" y="3388351"/>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sp>
        <p:nvSpPr>
          <p:cNvPr id="31" name="Rectangle 30"/>
          <p:cNvSpPr/>
          <p:nvPr/>
        </p:nvSpPr>
        <p:spPr bwMode="auto">
          <a:xfrm>
            <a:off x="2815467" y="3854078"/>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sp>
        <p:nvSpPr>
          <p:cNvPr id="32" name="Rectangle 31"/>
          <p:cNvSpPr/>
          <p:nvPr/>
        </p:nvSpPr>
        <p:spPr bwMode="auto">
          <a:xfrm>
            <a:off x="4191240" y="4322987"/>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sp>
        <p:nvSpPr>
          <p:cNvPr id="33" name="Rectangle 32"/>
          <p:cNvSpPr/>
          <p:nvPr/>
        </p:nvSpPr>
        <p:spPr bwMode="auto">
          <a:xfrm>
            <a:off x="5109805" y="4790030"/>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sp>
        <p:nvSpPr>
          <p:cNvPr id="34" name="Title 3"/>
          <p:cNvSpPr txBox="1">
            <a:spLocks/>
          </p:cNvSpPr>
          <p:nvPr/>
        </p:nvSpPr>
        <p:spPr>
          <a:xfrm>
            <a:off x="348341" y="1484784"/>
            <a:ext cx="8382000" cy="387798"/>
          </a:xfrm>
          <a:prstGeom prst="rect">
            <a:avLst/>
          </a:prstGeom>
        </p:spPr>
        <p:txBody>
          <a:bodyPr vert="horz" wrap="square" lIns="0" tIns="0" rIns="0" bIns="0" rtlCol="0" anchor="t">
            <a:spAutoFit/>
          </a:bodyPr>
          <a:lstStyle>
            <a:lvl1pPr algn="l" defTabSz="914363" rtl="0" eaLnBrk="1" latinLnBrk="0" hangingPunct="1">
              <a:lnSpc>
                <a:spcPct val="90000"/>
              </a:lnSpc>
              <a:spcBef>
                <a:spcPct val="0"/>
              </a:spcBef>
              <a:buNone/>
              <a:defRPr lang="en-US" sz="4000" b="0" kern="1200" cap="none" spc="-150" dirty="0" smtClean="0">
                <a:ln w="3175">
                  <a:noFill/>
                </a:ln>
                <a:gradFill flip="none" rotWithShape="1">
                  <a:gsLst>
                    <a:gs pos="0">
                      <a:schemeClr val="tx1"/>
                    </a:gs>
                    <a:gs pos="86000">
                      <a:schemeClr val="tx1"/>
                    </a:gs>
                  </a:gsLst>
                  <a:lin ang="5400000" scaled="0"/>
                  <a:tileRect/>
                </a:gradFill>
                <a:effectLst/>
                <a:latin typeface="+mj-lt"/>
                <a:ea typeface="+mn-ea"/>
                <a:cs typeface="Arial" charset="0"/>
              </a:defRPr>
            </a:lvl1pPr>
          </a:lstStyle>
          <a:p>
            <a:r>
              <a:rPr lang="en-US" sz="2800" dirty="0" smtClean="0">
                <a:solidFill>
                  <a:srgbClr val="C3D69B"/>
                </a:solidFill>
              </a:rPr>
              <a:t>Hopping Window</a:t>
            </a:r>
            <a:endParaRPr lang="en-US" dirty="0"/>
          </a:p>
        </p:txBody>
      </p:sp>
    </p:spTree>
    <p:extLst>
      <p:ext uri="{BB962C8B-B14F-4D97-AF65-F5344CB8AC3E}">
        <p14:creationId xmlns:p14="http://schemas.microsoft.com/office/powerpoint/2010/main" val="11874563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50"/>
                                        <p:tgtEl>
                                          <p:spTgt spid="22"/>
                                        </p:tgtEl>
                                      </p:cBhvr>
                                    </p:animEffect>
                                  </p:childTnLst>
                                </p:cTn>
                              </p:par>
                            </p:childTnLst>
                          </p:cTn>
                        </p:par>
                        <p:par>
                          <p:cTn id="8" fill="hold">
                            <p:stCondLst>
                              <p:cond delay="250"/>
                            </p:stCondLst>
                            <p:childTnLst>
                              <p:par>
                                <p:cTn id="9" presetID="42" presetClass="path" presetSubtype="0" accel="50000" decel="50000" fill="hold" nodeType="afterEffect">
                                  <p:stCondLst>
                                    <p:cond delay="0"/>
                                  </p:stCondLst>
                                  <p:childTnLst>
                                    <p:animMotion origin="layout" path="M -3.05556E-6 -4.68208E-6 L -3.05556E-6 0.09157 " pathEditMode="relative" rAng="0" ptsTypes="AA">
                                      <p:cBhvr>
                                        <p:cTn id="10" dur="1250" fill="hold"/>
                                        <p:tgtEl>
                                          <p:spTgt spid="2"/>
                                        </p:tgtEl>
                                        <p:attrNameLst>
                                          <p:attrName>ppt_x</p:attrName>
                                          <p:attrName>ppt_y</p:attrName>
                                        </p:attrNameLst>
                                      </p:cBhvr>
                                      <p:rCtr x="0" y="4578"/>
                                    </p:animMotion>
                                  </p:childTnLst>
                                </p:cTn>
                              </p:par>
                            </p:childTnLst>
                          </p:cTn>
                        </p:par>
                        <p:par>
                          <p:cTn id="11" fill="hold">
                            <p:stCondLst>
                              <p:cond delay="1500"/>
                            </p:stCondLst>
                            <p:childTnLst>
                              <p:par>
                                <p:cTn id="12" presetID="10" presetClass="entr" presetSubtype="0" fill="hold" grpId="0" nodeType="after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250"/>
                                        <p:tgtEl>
                                          <p:spTgt spid="23"/>
                                        </p:tgtEl>
                                      </p:cBhvr>
                                    </p:animEffect>
                                  </p:childTnLst>
                                </p:cTn>
                              </p:par>
                            </p:childTnLst>
                          </p:cTn>
                        </p:par>
                        <p:par>
                          <p:cTn id="15" fill="hold">
                            <p:stCondLst>
                              <p:cond delay="1750"/>
                            </p:stCondLst>
                            <p:childTnLst>
                              <p:par>
                                <p:cTn id="16" presetID="1" presetClass="entr" presetSubtype="0" fill="hold" grpId="1" nodeType="afterEffect">
                                  <p:stCondLst>
                                    <p:cond delay="0"/>
                                  </p:stCondLst>
                                  <p:childTnLst>
                                    <p:set>
                                      <p:cBhvr>
                                        <p:cTn id="17" dur="1" fill="hold">
                                          <p:stCondLst>
                                            <p:cond delay="0"/>
                                          </p:stCondLst>
                                        </p:cTn>
                                        <p:tgtEl>
                                          <p:spTgt spid="30"/>
                                        </p:tgtEl>
                                        <p:attrNameLst>
                                          <p:attrName>style.visibility</p:attrName>
                                        </p:attrNameLst>
                                      </p:cBhvr>
                                      <p:to>
                                        <p:strVal val="visible"/>
                                      </p:to>
                                    </p:set>
                                  </p:childTnLst>
                                </p:cTn>
                              </p:par>
                            </p:childTnLst>
                          </p:cTn>
                        </p:par>
                        <p:par>
                          <p:cTn id="18" fill="hold">
                            <p:stCondLst>
                              <p:cond delay="1750"/>
                            </p:stCondLst>
                            <p:childTnLst>
                              <p:par>
                                <p:cTn id="19" presetID="42" presetClass="path" presetSubtype="0" accel="50000" decel="50000" fill="hold" grpId="0" nodeType="afterEffect">
                                  <p:stCondLst>
                                    <p:cond delay="0"/>
                                  </p:stCondLst>
                                  <p:childTnLst>
                                    <p:animMotion origin="layout" path="M 4.44444E-6 4.50867E-6 L 4.44444E-6 0.0682 " pathEditMode="relative" rAng="0" ptsTypes="AA">
                                      <p:cBhvr>
                                        <p:cTn id="20" dur="1250" fill="hold"/>
                                        <p:tgtEl>
                                          <p:spTgt spid="30"/>
                                        </p:tgtEl>
                                        <p:attrNameLst>
                                          <p:attrName>ppt_x</p:attrName>
                                          <p:attrName>ppt_y</p:attrName>
                                        </p:attrNameLst>
                                      </p:cBhvr>
                                      <p:rCtr x="0" y="3399"/>
                                    </p:animMotion>
                                  </p:childTnLst>
                                </p:cTn>
                              </p:par>
                              <p:par>
                                <p:cTn id="21" presetID="42" presetClass="path" presetSubtype="0" accel="50000" decel="50000" fill="hold" grpId="0" nodeType="withEffect">
                                  <p:stCondLst>
                                    <p:cond delay="0"/>
                                  </p:stCondLst>
                                  <p:childTnLst>
                                    <p:animMotion origin="layout" path="M 3.88889E-6 -4.68208E-6 L 3.88889E-6 0.15908 " pathEditMode="relative" rAng="0" ptsTypes="AA">
                                      <p:cBhvr>
                                        <p:cTn id="22" dur="1250" fill="hold"/>
                                        <p:tgtEl>
                                          <p:spTgt spid="11"/>
                                        </p:tgtEl>
                                        <p:attrNameLst>
                                          <p:attrName>ppt_x</p:attrName>
                                          <p:attrName>ppt_y</p:attrName>
                                        </p:attrNameLst>
                                      </p:cBhvr>
                                      <p:rCtr x="0" y="7954"/>
                                    </p:animMotion>
                                  </p:childTnLst>
                                </p:cTn>
                              </p:par>
                            </p:childTnLst>
                          </p:cTn>
                        </p:par>
                        <p:par>
                          <p:cTn id="23" fill="hold">
                            <p:stCondLst>
                              <p:cond delay="3000"/>
                            </p:stCondLst>
                            <p:childTnLst>
                              <p:par>
                                <p:cTn id="24" presetID="10" presetClass="entr" presetSubtype="0" fill="hold" grpId="0" nodeType="after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250"/>
                                        <p:tgtEl>
                                          <p:spTgt spid="24"/>
                                        </p:tgtEl>
                                      </p:cBhvr>
                                    </p:animEffect>
                                  </p:childTnLst>
                                </p:cTn>
                              </p:par>
                            </p:childTnLst>
                          </p:cTn>
                        </p:par>
                        <p:par>
                          <p:cTn id="27" fill="hold">
                            <p:stCondLst>
                              <p:cond delay="3250"/>
                            </p:stCondLst>
                            <p:childTnLst>
                              <p:par>
                                <p:cTn id="28" presetID="1" presetClass="entr" presetSubtype="0" fill="hold" grpId="1" nodeType="afterEffect">
                                  <p:stCondLst>
                                    <p:cond delay="0"/>
                                  </p:stCondLst>
                                  <p:childTnLst>
                                    <p:set>
                                      <p:cBhvr>
                                        <p:cTn id="29" dur="1" fill="hold">
                                          <p:stCondLst>
                                            <p:cond delay="0"/>
                                          </p:stCondLst>
                                        </p:cTn>
                                        <p:tgtEl>
                                          <p:spTgt spid="31"/>
                                        </p:tgtEl>
                                        <p:attrNameLst>
                                          <p:attrName>style.visibility</p:attrName>
                                        </p:attrNameLst>
                                      </p:cBhvr>
                                      <p:to>
                                        <p:strVal val="visible"/>
                                      </p:to>
                                    </p:set>
                                  </p:childTnLst>
                                </p:cTn>
                              </p:par>
                              <p:par>
                                <p:cTn id="30" presetID="42" presetClass="path" presetSubtype="0" accel="50000" decel="50000" fill="hold" grpId="0" nodeType="withEffect">
                                  <p:stCondLst>
                                    <p:cond delay="0"/>
                                  </p:stCondLst>
                                  <p:childTnLst>
                                    <p:animMotion origin="layout" path="M 0.00087 0.00023 L 0.00087 0.06612 " pathEditMode="relative" rAng="0" ptsTypes="AA">
                                      <p:cBhvr>
                                        <p:cTn id="31" dur="1250" fill="hold"/>
                                        <p:tgtEl>
                                          <p:spTgt spid="31"/>
                                        </p:tgtEl>
                                        <p:attrNameLst>
                                          <p:attrName>ppt_x</p:attrName>
                                          <p:attrName>ppt_y</p:attrName>
                                        </p:attrNameLst>
                                      </p:cBhvr>
                                      <p:rCtr x="0" y="3283"/>
                                    </p:animMotion>
                                  </p:childTnLst>
                                </p:cTn>
                              </p:par>
                              <p:par>
                                <p:cTn id="32" presetID="42" presetClass="path" presetSubtype="0" accel="50000" decel="50000" fill="hold" grpId="0" nodeType="withEffect">
                                  <p:stCondLst>
                                    <p:cond delay="0"/>
                                  </p:stCondLst>
                                  <p:childTnLst>
                                    <p:animMotion origin="layout" path="M 5E-6 -4.68208E-6 L 5E-6 0.22659 " pathEditMode="relative" rAng="0" ptsTypes="AA">
                                      <p:cBhvr>
                                        <p:cTn id="33" dur="2000" fill="hold"/>
                                        <p:tgtEl>
                                          <p:spTgt spid="12"/>
                                        </p:tgtEl>
                                        <p:attrNameLst>
                                          <p:attrName>ppt_x</p:attrName>
                                          <p:attrName>ppt_y</p:attrName>
                                        </p:attrNameLst>
                                      </p:cBhvr>
                                      <p:rCtr x="0" y="11329"/>
                                    </p:animMotion>
                                  </p:childTnLst>
                                </p:cTn>
                              </p:par>
                            </p:childTnLst>
                          </p:cTn>
                        </p:par>
                        <p:par>
                          <p:cTn id="34" fill="hold">
                            <p:stCondLst>
                              <p:cond delay="5250"/>
                            </p:stCondLst>
                            <p:childTnLst>
                              <p:par>
                                <p:cTn id="35" presetID="10" presetClass="entr" presetSubtype="0"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250"/>
                                        <p:tgtEl>
                                          <p:spTgt spid="25"/>
                                        </p:tgtEl>
                                      </p:cBhvr>
                                    </p:animEffect>
                                  </p:childTnLst>
                                </p:cTn>
                              </p:par>
                            </p:childTnLst>
                          </p:cTn>
                        </p:par>
                        <p:par>
                          <p:cTn id="38" fill="hold">
                            <p:stCondLst>
                              <p:cond delay="5500"/>
                            </p:stCondLst>
                            <p:childTnLst>
                              <p:par>
                                <p:cTn id="39" presetID="1" presetClass="entr" presetSubtype="0" fill="hold" grpId="1" nodeType="after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42" presetClass="path" presetSubtype="0" accel="50000" decel="50000" fill="hold" grpId="0" nodeType="withEffect">
                                  <p:stCondLst>
                                    <p:cond delay="0"/>
                                  </p:stCondLst>
                                  <p:childTnLst>
                                    <p:animMotion origin="layout" path="M 0.00156 -3.86947E-6 L 0.00156 0.06295 " pathEditMode="relative" rAng="0" ptsTypes="AA">
                                      <p:cBhvr>
                                        <p:cTn id="42" dur="1250" fill="hold"/>
                                        <p:tgtEl>
                                          <p:spTgt spid="32"/>
                                        </p:tgtEl>
                                        <p:attrNameLst>
                                          <p:attrName>ppt_x</p:attrName>
                                          <p:attrName>ppt_y</p:attrName>
                                        </p:attrNameLst>
                                      </p:cBhvr>
                                      <p:rCtr x="0" y="3147"/>
                                    </p:animMotion>
                                  </p:childTnLst>
                                </p:cTn>
                              </p:par>
                              <p:par>
                                <p:cTn id="43" presetID="42" presetClass="path" presetSubtype="0" accel="50000" decel="50000" fill="hold" grpId="0" nodeType="withEffect">
                                  <p:stCondLst>
                                    <p:cond delay="0"/>
                                  </p:stCondLst>
                                  <p:childTnLst>
                                    <p:animMotion origin="layout" path="M 3.88889E-6 -4.68208E-6 L 3.88889E-6 0.29434 " pathEditMode="relative" rAng="0" ptsTypes="AA">
                                      <p:cBhvr>
                                        <p:cTn id="44" dur="1250" fill="hold"/>
                                        <p:tgtEl>
                                          <p:spTgt spid="13"/>
                                        </p:tgtEl>
                                        <p:attrNameLst>
                                          <p:attrName>ppt_x</p:attrName>
                                          <p:attrName>ppt_y</p:attrName>
                                        </p:attrNameLst>
                                      </p:cBhvr>
                                      <p:rCtr x="0" y="14705"/>
                                    </p:animMotion>
                                  </p:childTnLst>
                                </p:cTn>
                              </p:par>
                            </p:childTnLst>
                          </p:cTn>
                        </p:par>
                        <p:par>
                          <p:cTn id="45" fill="hold">
                            <p:stCondLst>
                              <p:cond delay="6750"/>
                            </p:stCondLst>
                            <p:childTnLst>
                              <p:par>
                                <p:cTn id="46" presetID="10" presetClass="entr" presetSubtype="0" fill="hold" grpId="0" nodeType="after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250"/>
                                        <p:tgtEl>
                                          <p:spTgt spid="29"/>
                                        </p:tgtEl>
                                      </p:cBhvr>
                                    </p:animEffect>
                                  </p:childTnLst>
                                </p:cTn>
                              </p:par>
                              <p:par>
                                <p:cTn id="49" presetID="1" presetClass="entr" presetSubtype="0" fill="hold" grpId="1" nodeType="with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par>
                                <p:cTn id="51" presetID="42" presetClass="path" presetSubtype="0" accel="50000" decel="50000" fill="hold" grpId="0" nodeType="withEffect">
                                  <p:stCondLst>
                                    <p:cond delay="0"/>
                                  </p:stCondLst>
                                  <p:childTnLst>
                                    <p:animMotion origin="layout" path="M 3.88889E-6 -0.00069 L 3.88889E-6 0.07052 " pathEditMode="relative" rAng="0" ptsTypes="AA">
                                      <p:cBhvr>
                                        <p:cTn id="52" dur="1250" fill="hold"/>
                                        <p:tgtEl>
                                          <p:spTgt spid="33"/>
                                        </p:tgtEl>
                                        <p:attrNameLst>
                                          <p:attrName>ppt_x</p:attrName>
                                          <p:attrName>ppt_y</p:attrName>
                                        </p:attrNameLst>
                                      </p:cBhvr>
                                      <p:rCtr x="0" y="3561"/>
                                    </p:animMotion>
                                  </p:childTnLst>
                                </p:cTn>
                              </p:par>
                            </p:childTnLst>
                          </p:cTn>
                        </p:par>
                        <p:par>
                          <p:cTn id="53" fill="hold">
                            <p:stCondLst>
                              <p:cond delay="8000"/>
                            </p:stCondLst>
                            <p:childTnLst>
                              <p:par>
                                <p:cTn id="54" presetID="1" presetClass="entr" presetSubtype="0" fill="hold" grpId="0" nodeType="afterEffect">
                                  <p:stCondLst>
                                    <p:cond delay="0"/>
                                  </p:stCondLst>
                                  <p:childTnLst>
                                    <p:set>
                                      <p:cBhvr>
                                        <p:cTn id="55"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2" grpId="0" animBg="1"/>
      <p:bldP spid="11" grpId="0" animBg="1"/>
      <p:bldP spid="12" grpId="0" animBg="1"/>
      <p:bldP spid="13" grpId="0" animBg="1"/>
      <p:bldP spid="29" grpId="0" animBg="1"/>
      <p:bldP spid="30" grpId="0" animBg="1"/>
      <p:bldP spid="30" grpId="1" animBg="1"/>
      <p:bldP spid="31" grpId="0" animBg="1"/>
      <p:bldP spid="31" grpId="1" animBg="1"/>
      <p:bldP spid="32" grpId="0" animBg="1"/>
      <p:bldP spid="32" grpId="1" animBg="1"/>
      <p:bldP spid="33" grpId="0" animBg="1"/>
      <p:bldP spid="33" grpId="1" animBg="1"/>
      <p:bldP spid="3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2551431" y="3741901"/>
            <a:ext cx="1990926" cy="409235"/>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endParaRPr lang="en-US" dirty="0">
              <a:gradFill>
                <a:gsLst>
                  <a:gs pos="0">
                    <a:srgbClr val="FFFFFF"/>
                  </a:gs>
                  <a:gs pos="100000">
                    <a:srgbClr val="FFFFFF"/>
                  </a:gs>
                </a:gsLst>
                <a:lin ang="5400000" scaled="0"/>
              </a:gradFill>
            </a:endParaRPr>
          </a:p>
        </p:txBody>
      </p:sp>
      <p:sp>
        <p:nvSpPr>
          <p:cNvPr id="24" name="Rectangle 23"/>
          <p:cNvSpPr/>
          <p:nvPr/>
        </p:nvSpPr>
        <p:spPr bwMode="auto">
          <a:xfrm>
            <a:off x="4542357" y="4194678"/>
            <a:ext cx="1990926" cy="409235"/>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endParaRPr lang="en-US" dirty="0">
              <a:gradFill>
                <a:gsLst>
                  <a:gs pos="0">
                    <a:srgbClr val="FFFFFF"/>
                  </a:gs>
                  <a:gs pos="100000">
                    <a:srgbClr val="FFFFFF"/>
                  </a:gs>
                </a:gsLst>
                <a:lin ang="5400000" scaled="0"/>
              </a:gradFill>
            </a:endParaRPr>
          </a:p>
        </p:txBody>
      </p:sp>
      <p:sp>
        <p:nvSpPr>
          <p:cNvPr id="25" name="Rectangle 24"/>
          <p:cNvSpPr/>
          <p:nvPr/>
        </p:nvSpPr>
        <p:spPr bwMode="auto">
          <a:xfrm>
            <a:off x="6533283" y="4647455"/>
            <a:ext cx="1990926" cy="409235"/>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endParaRPr lang="en-US" dirty="0">
              <a:gradFill>
                <a:gsLst>
                  <a:gs pos="0">
                    <a:srgbClr val="FFFFFF"/>
                  </a:gs>
                  <a:gs pos="100000">
                    <a:srgbClr val="FFFFFF"/>
                  </a:gs>
                </a:gsLst>
                <a:lin ang="5400000" scaled="0"/>
              </a:gradFill>
            </a:endParaRPr>
          </a:p>
        </p:txBody>
      </p:sp>
      <p:sp>
        <p:nvSpPr>
          <p:cNvPr id="22" name="Rectangle 21"/>
          <p:cNvSpPr/>
          <p:nvPr/>
        </p:nvSpPr>
        <p:spPr bwMode="auto">
          <a:xfrm>
            <a:off x="560505" y="3289124"/>
            <a:ext cx="1990926" cy="409235"/>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endParaRPr lang="en-US" dirty="0">
              <a:gradFill>
                <a:gsLst>
                  <a:gs pos="0">
                    <a:srgbClr val="FFFFFF"/>
                  </a:gs>
                  <a:gs pos="100000">
                    <a:srgbClr val="FFFFFF"/>
                  </a:gs>
                </a:gsLst>
                <a:lin ang="5400000" scaled="0"/>
              </a:gradFill>
            </a:endParaRPr>
          </a:p>
        </p:txBody>
      </p:sp>
      <p:sp>
        <p:nvSpPr>
          <p:cNvPr id="3" name="Title 2"/>
          <p:cNvSpPr>
            <a:spLocks noGrp="1"/>
          </p:cNvSpPr>
          <p:nvPr>
            <p:ph type="title"/>
          </p:nvPr>
        </p:nvSpPr>
        <p:spPr>
          <a:xfrm>
            <a:off x="381000" y="323850"/>
            <a:ext cx="8382000" cy="553998"/>
          </a:xfrm>
        </p:spPr>
        <p:txBody>
          <a:bodyPr>
            <a:normAutofit/>
          </a:bodyPr>
          <a:lstStyle/>
          <a:p>
            <a:r>
              <a:rPr lang="en-US" dirty="0" smtClean="0">
                <a:latin typeface="+mn-lt"/>
              </a:rPr>
              <a:t>Time Windows</a:t>
            </a:r>
            <a:endParaRPr lang="en-US" dirty="0">
              <a:latin typeface="+mn-lt"/>
            </a:endParaRPr>
          </a:p>
        </p:txBody>
      </p:sp>
      <p:cxnSp>
        <p:nvCxnSpPr>
          <p:cNvPr id="4" name="Straight Arrow Connector 3"/>
          <p:cNvCxnSpPr/>
          <p:nvPr/>
        </p:nvCxnSpPr>
        <p:spPr>
          <a:xfrm>
            <a:off x="495651" y="3185783"/>
            <a:ext cx="8093413"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95651" y="3185783"/>
            <a:ext cx="8093413"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787481" y="2764250"/>
            <a:ext cx="1241898" cy="214009"/>
            <a:chOff x="787481" y="2764250"/>
            <a:chExt cx="1241898" cy="214009"/>
          </a:xfrm>
        </p:grpSpPr>
        <p:sp>
          <p:nvSpPr>
            <p:cNvPr id="7" name="Rectangle 6"/>
            <p:cNvSpPr/>
            <p:nvPr/>
          </p:nvSpPr>
          <p:spPr bwMode="auto">
            <a:xfrm>
              <a:off x="787481" y="2764250"/>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sp>
          <p:nvSpPr>
            <p:cNvPr id="9" name="Rectangle 8"/>
            <p:cNvSpPr/>
            <p:nvPr/>
          </p:nvSpPr>
          <p:spPr bwMode="auto">
            <a:xfrm>
              <a:off x="1445720" y="2764250"/>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sp>
          <p:nvSpPr>
            <p:cNvPr id="10" name="Rectangle 9"/>
            <p:cNvSpPr/>
            <p:nvPr/>
          </p:nvSpPr>
          <p:spPr bwMode="auto">
            <a:xfrm>
              <a:off x="1815370" y="2764250"/>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grpSp>
      <p:grpSp>
        <p:nvGrpSpPr>
          <p:cNvPr id="5" name="Group 25"/>
          <p:cNvGrpSpPr/>
          <p:nvPr/>
        </p:nvGrpSpPr>
        <p:grpSpPr>
          <a:xfrm>
            <a:off x="2823803" y="2764250"/>
            <a:ext cx="1598581" cy="214009"/>
            <a:chOff x="2823803" y="2764250"/>
            <a:chExt cx="1598581" cy="214009"/>
          </a:xfrm>
        </p:grpSpPr>
        <p:sp>
          <p:nvSpPr>
            <p:cNvPr id="11" name="Rectangle 10"/>
            <p:cNvSpPr/>
            <p:nvPr/>
          </p:nvSpPr>
          <p:spPr bwMode="auto">
            <a:xfrm>
              <a:off x="2823803" y="2764250"/>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sp>
          <p:nvSpPr>
            <p:cNvPr id="12" name="Rectangle 11"/>
            <p:cNvSpPr/>
            <p:nvPr/>
          </p:nvSpPr>
          <p:spPr bwMode="auto">
            <a:xfrm>
              <a:off x="4208375" y="2764250"/>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grpSp>
      <p:sp>
        <p:nvSpPr>
          <p:cNvPr id="13" name="Rectangle 12"/>
          <p:cNvSpPr/>
          <p:nvPr/>
        </p:nvSpPr>
        <p:spPr bwMode="auto">
          <a:xfrm>
            <a:off x="5109806" y="2764250"/>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grpSp>
        <p:nvGrpSpPr>
          <p:cNvPr id="6" name="Group 26"/>
          <p:cNvGrpSpPr/>
          <p:nvPr/>
        </p:nvGrpSpPr>
        <p:grpSpPr>
          <a:xfrm>
            <a:off x="6652460" y="2764250"/>
            <a:ext cx="934657" cy="214009"/>
            <a:chOff x="6652460" y="2764250"/>
            <a:chExt cx="934657" cy="214009"/>
          </a:xfrm>
        </p:grpSpPr>
        <p:sp>
          <p:nvSpPr>
            <p:cNvPr id="14" name="Rectangle 13"/>
            <p:cNvSpPr/>
            <p:nvPr/>
          </p:nvSpPr>
          <p:spPr bwMode="auto">
            <a:xfrm>
              <a:off x="7072017" y="2764250"/>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sp>
          <p:nvSpPr>
            <p:cNvPr id="15" name="Rectangle 14"/>
            <p:cNvSpPr/>
            <p:nvPr/>
          </p:nvSpPr>
          <p:spPr bwMode="auto">
            <a:xfrm>
              <a:off x="6652460" y="2764250"/>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sp>
          <p:nvSpPr>
            <p:cNvPr id="19" name="Rectangle 18"/>
            <p:cNvSpPr/>
            <p:nvPr/>
          </p:nvSpPr>
          <p:spPr bwMode="auto">
            <a:xfrm>
              <a:off x="7373108" y="2764250"/>
              <a:ext cx="214009" cy="214009"/>
            </a:xfrm>
            <a:prstGeom prst="rect">
              <a:avLst/>
            </a:prstGeom>
            <a:ln>
              <a:headEnd type="none" w="med" len="med"/>
              <a:tailEnd type="none" w="med" len="med"/>
            </a:ln>
            <a:effectLst>
              <a:outerShdw blurRad="40005" dist="22860" dir="5400000" rotWithShape="0">
                <a:srgbClr val="000000">
                  <a:alpha val="35000"/>
                </a:srgbClr>
              </a:outerShdw>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a:gradFill>
                  <a:gsLst>
                    <a:gs pos="0">
                      <a:srgbClr val="FFFFFF"/>
                    </a:gs>
                    <a:gs pos="100000">
                      <a:srgbClr val="FFFFFF"/>
                    </a:gs>
                  </a:gsLst>
                  <a:lin ang="5400000" scaled="0"/>
                </a:gradFill>
              </a:endParaRPr>
            </a:p>
          </p:txBody>
        </p:sp>
      </p:grpSp>
      <p:sp>
        <p:nvSpPr>
          <p:cNvPr id="21" name="TextBox 20"/>
          <p:cNvSpPr txBox="1"/>
          <p:nvPr/>
        </p:nvSpPr>
        <p:spPr>
          <a:xfrm>
            <a:off x="7962712" y="3244111"/>
            <a:ext cx="717684" cy="276999"/>
          </a:xfrm>
          <a:prstGeom prst="rect">
            <a:avLst/>
          </a:prstGeom>
          <a:noFill/>
        </p:spPr>
        <p:txBody>
          <a:bodyPr wrap="square" lIns="0" tIns="0" rIns="0" bIns="0" rtlCol="0">
            <a:spAutoFit/>
          </a:bodyPr>
          <a:lstStyle/>
          <a:p>
            <a:r>
              <a:rPr lang="en-US" sz="1800" dirty="0" smtClean="0">
                <a:gradFill>
                  <a:gsLst>
                    <a:gs pos="0">
                      <a:schemeClr val="tx1"/>
                    </a:gs>
                    <a:gs pos="86000">
                      <a:schemeClr val="tx1"/>
                    </a:gs>
                  </a:gsLst>
                  <a:lin ang="5400000" scaled="0"/>
                </a:gradFill>
              </a:rPr>
              <a:t>Time</a:t>
            </a:r>
          </a:p>
        </p:txBody>
      </p:sp>
      <p:sp>
        <p:nvSpPr>
          <p:cNvPr id="28" name="Title 3"/>
          <p:cNvSpPr txBox="1">
            <a:spLocks/>
          </p:cNvSpPr>
          <p:nvPr/>
        </p:nvSpPr>
        <p:spPr>
          <a:xfrm>
            <a:off x="351357" y="1484784"/>
            <a:ext cx="8382000" cy="387798"/>
          </a:xfrm>
          <a:prstGeom prst="rect">
            <a:avLst/>
          </a:prstGeom>
        </p:spPr>
        <p:txBody>
          <a:bodyPr vert="horz" wrap="square" lIns="0" tIns="0" rIns="0" bIns="0" rtlCol="0" anchor="t">
            <a:spAutoFit/>
          </a:bodyPr>
          <a:lstStyle>
            <a:lvl1pPr algn="l" defTabSz="914363" rtl="0" eaLnBrk="1" latinLnBrk="0" hangingPunct="1">
              <a:lnSpc>
                <a:spcPct val="90000"/>
              </a:lnSpc>
              <a:spcBef>
                <a:spcPct val="0"/>
              </a:spcBef>
              <a:buNone/>
              <a:defRPr lang="en-US" sz="4000" b="0" kern="1200" cap="none" spc="-150" dirty="0" smtClean="0">
                <a:ln w="3175">
                  <a:noFill/>
                </a:ln>
                <a:gradFill flip="none" rotWithShape="1">
                  <a:gsLst>
                    <a:gs pos="0">
                      <a:schemeClr val="tx1"/>
                    </a:gs>
                    <a:gs pos="86000">
                      <a:schemeClr val="tx1"/>
                    </a:gs>
                  </a:gsLst>
                  <a:lin ang="5400000" scaled="0"/>
                  <a:tileRect/>
                </a:gradFill>
                <a:effectLst/>
                <a:latin typeface="+mj-lt"/>
                <a:ea typeface="+mn-ea"/>
                <a:cs typeface="Arial" charset="0"/>
              </a:defRPr>
            </a:lvl1pPr>
          </a:lstStyle>
          <a:p>
            <a:r>
              <a:rPr lang="en-US" sz="2800" dirty="0" smtClean="0">
                <a:solidFill>
                  <a:srgbClr val="C3D69B"/>
                </a:solidFill>
              </a:rPr>
              <a:t>Tumbling Window</a:t>
            </a:r>
            <a:endParaRPr lang="en-US" dirty="0"/>
          </a:p>
        </p:txBody>
      </p:sp>
    </p:spTree>
    <p:extLst>
      <p:ext uri="{BB962C8B-B14F-4D97-AF65-F5344CB8AC3E}">
        <p14:creationId xmlns:p14="http://schemas.microsoft.com/office/powerpoint/2010/main" val="5018368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50"/>
                                        <p:tgtEl>
                                          <p:spTgt spid="22"/>
                                        </p:tgtEl>
                                      </p:cBhvr>
                                    </p:animEffect>
                                  </p:childTnLst>
                                </p:cTn>
                              </p:par>
                            </p:childTnLst>
                          </p:cTn>
                        </p:par>
                        <p:par>
                          <p:cTn id="8" fill="hold">
                            <p:stCondLst>
                              <p:cond delay="250"/>
                            </p:stCondLst>
                            <p:childTnLst>
                              <p:par>
                                <p:cTn id="9" presetID="42" presetClass="path" presetSubtype="0" accel="50000" decel="50000" fill="hold" nodeType="afterEffect">
                                  <p:stCondLst>
                                    <p:cond delay="0"/>
                                  </p:stCondLst>
                                  <p:childTnLst>
                                    <p:animMotion origin="layout" path="M -3.05556E-6 -4.68208E-6 L -3.05556E-6 0.08879 " pathEditMode="relative" rAng="0" ptsTypes="AA">
                                      <p:cBhvr>
                                        <p:cTn id="10" dur="1250" fill="hold"/>
                                        <p:tgtEl>
                                          <p:spTgt spid="2"/>
                                        </p:tgtEl>
                                        <p:attrNameLst>
                                          <p:attrName>ppt_x</p:attrName>
                                          <p:attrName>ppt_y</p:attrName>
                                        </p:attrNameLst>
                                      </p:cBhvr>
                                      <p:rCtr x="0" y="4439"/>
                                    </p:animMotion>
                                  </p:childTnLst>
                                </p:cTn>
                              </p:par>
                            </p:childTnLst>
                          </p:cTn>
                        </p:par>
                        <p:par>
                          <p:cTn id="11" fill="hold">
                            <p:stCondLst>
                              <p:cond delay="1500"/>
                            </p:stCondLst>
                            <p:childTnLst>
                              <p:par>
                                <p:cTn id="12" presetID="10" presetClass="entr" presetSubtype="0" fill="hold" grpId="0" nodeType="after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250"/>
                                        <p:tgtEl>
                                          <p:spTgt spid="23"/>
                                        </p:tgtEl>
                                      </p:cBhvr>
                                    </p:animEffect>
                                  </p:childTnLst>
                                </p:cTn>
                              </p:par>
                            </p:childTnLst>
                          </p:cTn>
                        </p:par>
                        <p:par>
                          <p:cTn id="15" fill="hold">
                            <p:stCondLst>
                              <p:cond delay="1750"/>
                            </p:stCondLst>
                            <p:childTnLst>
                              <p:par>
                                <p:cTn id="16" presetID="42" presetClass="path" presetSubtype="0" accel="50000" decel="50000" fill="hold" nodeType="afterEffect">
                                  <p:stCondLst>
                                    <p:cond delay="0"/>
                                  </p:stCondLst>
                                  <p:childTnLst>
                                    <p:animMotion origin="layout" path="M -5.55556E-7 -4.68208E-6 L -5.55556E-7 0.15492 " pathEditMode="relative" rAng="0" ptsTypes="AA">
                                      <p:cBhvr>
                                        <p:cTn id="17" dur="1250" fill="hold"/>
                                        <p:tgtEl>
                                          <p:spTgt spid="5"/>
                                        </p:tgtEl>
                                        <p:attrNameLst>
                                          <p:attrName>ppt_x</p:attrName>
                                          <p:attrName>ppt_y</p:attrName>
                                        </p:attrNameLst>
                                      </p:cBhvr>
                                      <p:rCtr x="0" y="7746"/>
                                    </p:animMotion>
                                  </p:childTnLst>
                                </p:cTn>
                              </p:par>
                            </p:childTnLst>
                          </p:cTn>
                        </p:par>
                        <p:par>
                          <p:cTn id="18" fill="hold">
                            <p:stCondLst>
                              <p:cond delay="3000"/>
                            </p:stCondLst>
                            <p:childTnLst>
                              <p:par>
                                <p:cTn id="19" presetID="10" presetClass="entr" presetSubtype="0"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250"/>
                                        <p:tgtEl>
                                          <p:spTgt spid="24"/>
                                        </p:tgtEl>
                                      </p:cBhvr>
                                    </p:animEffect>
                                  </p:childTnLst>
                                </p:cTn>
                              </p:par>
                            </p:childTnLst>
                          </p:cTn>
                        </p:par>
                        <p:par>
                          <p:cTn id="22" fill="hold">
                            <p:stCondLst>
                              <p:cond delay="3250"/>
                            </p:stCondLst>
                            <p:childTnLst>
                              <p:par>
                                <p:cTn id="23" presetID="42" presetClass="path" presetSubtype="0" accel="50000" decel="50000" fill="hold" grpId="0" nodeType="afterEffect">
                                  <p:stCondLst>
                                    <p:cond delay="0"/>
                                  </p:stCondLst>
                                  <p:childTnLst>
                                    <p:animMotion origin="layout" path="M 3.88889E-6 -4.68208E-6 L 3.88889E-6 0.22035 " pathEditMode="relative" rAng="0" ptsTypes="AA">
                                      <p:cBhvr>
                                        <p:cTn id="24" dur="1250" fill="hold"/>
                                        <p:tgtEl>
                                          <p:spTgt spid="13"/>
                                        </p:tgtEl>
                                        <p:attrNameLst>
                                          <p:attrName>ppt_x</p:attrName>
                                          <p:attrName>ppt_y</p:attrName>
                                        </p:attrNameLst>
                                      </p:cBhvr>
                                      <p:rCtr x="0" y="11006"/>
                                    </p:animMotion>
                                  </p:childTnLst>
                                </p:cTn>
                              </p:par>
                            </p:childTnLst>
                          </p:cTn>
                        </p:par>
                        <p:par>
                          <p:cTn id="25" fill="hold">
                            <p:stCondLst>
                              <p:cond delay="4500"/>
                            </p:stCondLst>
                            <p:childTnLst>
                              <p:par>
                                <p:cTn id="26" presetID="10" presetClass="entr" presetSubtype="0" fill="hold" grpId="0" nodeType="after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250"/>
                                        <p:tgtEl>
                                          <p:spTgt spid="25"/>
                                        </p:tgtEl>
                                      </p:cBhvr>
                                    </p:animEffect>
                                  </p:childTnLst>
                                </p:cTn>
                              </p:par>
                            </p:childTnLst>
                          </p:cTn>
                        </p:par>
                        <p:par>
                          <p:cTn id="29" fill="hold">
                            <p:stCondLst>
                              <p:cond delay="4750"/>
                            </p:stCondLst>
                            <p:childTnLst>
                              <p:par>
                                <p:cTn id="30" presetID="42" presetClass="path" presetSubtype="0" accel="50000" decel="50000" fill="hold" nodeType="afterEffect">
                                  <p:stCondLst>
                                    <p:cond delay="0"/>
                                  </p:stCondLst>
                                  <p:childTnLst>
                                    <p:animMotion origin="layout" path="M 4.16667E-6 -4.68208E-6 L 4.16667E-6 0.28579 " pathEditMode="relative" rAng="0" ptsTypes="AA">
                                      <p:cBhvr>
                                        <p:cTn id="31" dur="1250" fill="hold"/>
                                        <p:tgtEl>
                                          <p:spTgt spid="6"/>
                                        </p:tgtEl>
                                        <p:attrNameLst>
                                          <p:attrName>ppt_x</p:attrName>
                                          <p:attrName>ppt_y</p:attrName>
                                        </p:attrNameLst>
                                      </p:cBhvr>
                                      <p:rCtr x="0" y="14289"/>
                                    </p:animMotion>
                                  </p:childTnLst>
                                </p:cTn>
                              </p:par>
                            </p:childTnLst>
                          </p:cTn>
                        </p:par>
                        <p:par>
                          <p:cTn id="32" fill="hold">
                            <p:stCondLst>
                              <p:cond delay="6000"/>
                            </p:stCondLst>
                            <p:childTnLst>
                              <p:par>
                                <p:cTn id="33" presetID="1"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2" grpId="0" animBg="1"/>
      <p:bldP spid="13" grpId="0" animBg="1"/>
      <p:bldP spid="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Snapshot Windows</a:t>
            </a:r>
            <a:endParaRPr lang="en-GB" dirty="0"/>
          </a:p>
        </p:txBody>
      </p:sp>
      <p:pic>
        <p:nvPicPr>
          <p:cNvPr id="1026" name="Picture 2" descr="Snapshot window illustration"/>
          <p:cNvPicPr>
            <a:picLocks noChangeAspect="1" noChangeArrowheads="1"/>
          </p:cNvPicPr>
          <p:nvPr/>
        </p:nvPicPr>
        <p:blipFill>
          <a:blip r:embed="rId2" cstate="print"/>
          <a:srcRect/>
          <a:stretch>
            <a:fillRect/>
          </a:stretch>
        </p:blipFill>
        <p:spPr bwMode="auto">
          <a:xfrm>
            <a:off x="683568" y="1772816"/>
            <a:ext cx="7802658" cy="3960440"/>
          </a:xfrm>
          <a:prstGeom prst="rect">
            <a:avLst/>
          </a:prstGeom>
          <a:noFill/>
        </p:spPr>
      </p:pic>
    </p:spTree>
    <p:extLst>
      <p:ext uri="{BB962C8B-B14F-4D97-AF65-F5344CB8AC3E}">
        <p14:creationId xmlns:p14="http://schemas.microsoft.com/office/powerpoint/2010/main" val="1038268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Snapshot Windows</a:t>
            </a:r>
            <a:endParaRPr lang="en-GB" dirty="0"/>
          </a:p>
        </p:txBody>
      </p:sp>
      <p:pic>
        <p:nvPicPr>
          <p:cNvPr id="4" name="Picture 4" descr="Snapshot window with events clipped to the window."/>
          <p:cNvPicPr>
            <a:picLocks noChangeAspect="1" noChangeArrowheads="1"/>
          </p:cNvPicPr>
          <p:nvPr/>
        </p:nvPicPr>
        <p:blipFill>
          <a:blip r:embed="rId2" cstate="print"/>
          <a:srcRect/>
          <a:stretch>
            <a:fillRect/>
          </a:stretch>
        </p:blipFill>
        <p:spPr bwMode="auto">
          <a:xfrm>
            <a:off x="251520" y="2060848"/>
            <a:ext cx="8032439" cy="4077072"/>
          </a:xfrm>
          <a:prstGeom prst="rect">
            <a:avLst/>
          </a:prstGeom>
          <a:noFill/>
        </p:spPr>
      </p:pic>
    </p:spTree>
    <p:extLst>
      <p:ext uri="{BB962C8B-B14F-4D97-AF65-F5344CB8AC3E}">
        <p14:creationId xmlns:p14="http://schemas.microsoft.com/office/powerpoint/2010/main" val="1288685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StreamInsight</a:t>
            </a:r>
            <a:r>
              <a:rPr lang="en-US" dirty="0" smtClean="0"/>
              <a:t> Key Features</a:t>
            </a:r>
            <a:endParaRPr lang="en-US" dirty="0"/>
          </a:p>
        </p:txBody>
      </p:sp>
      <p:sp>
        <p:nvSpPr>
          <p:cNvPr id="3" name="Content Placeholder 2"/>
          <p:cNvSpPr>
            <a:spLocks noGrp="1"/>
          </p:cNvSpPr>
          <p:nvPr>
            <p:ph idx="1"/>
          </p:nvPr>
        </p:nvSpPr>
        <p:spPr>
          <a:xfrm>
            <a:off x="381000" y="1447799"/>
            <a:ext cx="8382000" cy="4136517"/>
          </a:xfrm>
        </p:spPr>
        <p:txBody>
          <a:bodyPr>
            <a:normAutofit/>
          </a:bodyPr>
          <a:lstStyle/>
          <a:p>
            <a:r>
              <a:rPr lang="en-US" sz="2800" dirty="0" smtClean="0">
                <a:latin typeface="Calibri" pitchFamily="34" charset="0"/>
                <a:cs typeface="Calibri" pitchFamily="34" charset="0"/>
              </a:rPr>
              <a:t>Runtime </a:t>
            </a:r>
            <a:r>
              <a:rPr lang="en-US" sz="2800" dirty="0">
                <a:latin typeface="Calibri" pitchFamily="34" charset="0"/>
                <a:cs typeface="Calibri" pitchFamily="34" charset="0"/>
              </a:rPr>
              <a:t>environment for continuous and event-driven </a:t>
            </a:r>
            <a:r>
              <a:rPr lang="en-US" sz="2800" dirty="0" smtClean="0">
                <a:latin typeface="Calibri" pitchFamily="34" charset="0"/>
                <a:cs typeface="Calibri" pitchFamily="34" charset="0"/>
              </a:rPr>
              <a:t>processing</a:t>
            </a:r>
          </a:p>
          <a:p>
            <a:r>
              <a:rPr lang="en-US" sz="2800" dirty="0" smtClean="0">
                <a:latin typeface="Calibri" pitchFamily="34" charset="0"/>
                <a:cs typeface="Calibri" pitchFamily="34" charset="0"/>
              </a:rPr>
              <a:t>In-memory processing, </a:t>
            </a:r>
            <a:r>
              <a:rPr lang="en-US" sz="2800" dirty="0" smtClean="0">
                <a:solidFill>
                  <a:srgbClr val="FF0000"/>
                </a:solidFill>
                <a:latin typeface="Calibri" pitchFamily="34" charset="0"/>
                <a:cs typeface="Calibri" pitchFamily="34" charset="0"/>
              </a:rPr>
              <a:t>no persistence</a:t>
            </a:r>
          </a:p>
          <a:p>
            <a:r>
              <a:rPr lang="en-US" sz="2800" dirty="0" smtClean="0">
                <a:latin typeface="Calibri" pitchFamily="34" charset="0"/>
                <a:cs typeface="Calibri" pitchFamily="34" charset="0"/>
              </a:rPr>
              <a:t>Declarative query language: LINQ</a:t>
            </a:r>
          </a:p>
          <a:p>
            <a:r>
              <a:rPr lang="en-US" sz="2800" dirty="0" smtClean="0">
                <a:latin typeface="Calibri" pitchFamily="34" charset="0"/>
                <a:cs typeface="Calibri" pitchFamily="34" charset="0"/>
              </a:rPr>
              <a:t>.NET APIs for </a:t>
            </a:r>
            <a:r>
              <a:rPr lang="en-US" sz="2800" dirty="0" err="1" smtClean="0">
                <a:latin typeface="Calibri" pitchFamily="34" charset="0"/>
                <a:cs typeface="Calibri" pitchFamily="34" charset="0"/>
              </a:rPr>
              <a:t>Input/Output</a:t>
            </a:r>
            <a:r>
              <a:rPr lang="en-US" sz="2800" dirty="0" smtClean="0">
                <a:latin typeface="Calibri" pitchFamily="34" charset="0"/>
                <a:cs typeface="Calibri" pitchFamily="34" charset="0"/>
              </a:rPr>
              <a:t> Adapters</a:t>
            </a:r>
          </a:p>
          <a:p>
            <a:r>
              <a:rPr lang="en-US" sz="2800" dirty="0" smtClean="0">
                <a:latin typeface="Calibri" pitchFamily="34" charset="0"/>
                <a:cs typeface="Calibri" pitchFamily="34" charset="0"/>
              </a:rPr>
              <a:t>Flexible deployment models</a:t>
            </a:r>
          </a:p>
          <a:p>
            <a:r>
              <a:rPr lang="en-US" sz="2800" dirty="0" smtClean="0">
                <a:latin typeface="Calibri" pitchFamily="34" charset="0"/>
                <a:cs typeface="Calibri" pitchFamily="34" charset="0"/>
              </a:rPr>
              <a:t>Extensibility: Aggregates, Operators</a:t>
            </a:r>
          </a:p>
          <a:p>
            <a:r>
              <a:rPr lang="en-US" sz="2800" dirty="0" smtClean="0">
                <a:latin typeface="Calibri" pitchFamily="34" charset="0"/>
                <a:cs typeface="Calibri" pitchFamily="34" charset="0"/>
              </a:rPr>
              <a:t>Rich diagnostic &amp; debugging interface</a:t>
            </a: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val="658910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am I?</a:t>
            </a:r>
            <a:endParaRPr lang="en-GB" dirty="0"/>
          </a:p>
        </p:txBody>
      </p:sp>
      <p:sp>
        <p:nvSpPr>
          <p:cNvPr id="4" name="Content Placeholder 3"/>
          <p:cNvSpPr>
            <a:spLocks noGrp="1"/>
          </p:cNvSpPr>
          <p:nvPr>
            <p:ph idx="1"/>
          </p:nvPr>
        </p:nvSpPr>
        <p:spPr>
          <a:xfrm>
            <a:off x="685800" y="1412776"/>
            <a:ext cx="7772400" cy="5140424"/>
          </a:xfrm>
        </p:spPr>
        <p:txBody>
          <a:bodyPr>
            <a:normAutofit/>
          </a:bodyPr>
          <a:lstStyle/>
          <a:p>
            <a:r>
              <a:rPr lang="en-GB" dirty="0" smtClean="0">
                <a:latin typeface="Calibri" pitchFamily="34" charset="0"/>
                <a:cs typeface="Calibri" pitchFamily="34" charset="0"/>
              </a:rPr>
              <a:t>Allan Mitchell</a:t>
            </a:r>
          </a:p>
          <a:p>
            <a:r>
              <a:rPr lang="en-GB" dirty="0" smtClean="0">
                <a:latin typeface="Calibri" pitchFamily="34" charset="0"/>
                <a:cs typeface="Calibri" pitchFamily="34" charset="0"/>
              </a:rPr>
              <a:t> Joint author on “First to Market” SSIS Book by </a:t>
            </a:r>
            <a:r>
              <a:rPr lang="en-GB" dirty="0" err="1" smtClean="0">
                <a:latin typeface="Calibri" pitchFamily="34" charset="0"/>
                <a:cs typeface="Calibri" pitchFamily="34" charset="0"/>
              </a:rPr>
              <a:t>Wrox</a:t>
            </a:r>
            <a:endParaRPr lang="en-GB" dirty="0" smtClean="0">
              <a:latin typeface="Calibri" pitchFamily="34" charset="0"/>
              <a:cs typeface="Calibri" pitchFamily="34" charset="0"/>
            </a:endParaRPr>
          </a:p>
          <a:p>
            <a:r>
              <a:rPr lang="en-GB" dirty="0" smtClean="0">
                <a:latin typeface="Calibri" pitchFamily="34" charset="0"/>
                <a:cs typeface="Calibri" pitchFamily="34" charset="0"/>
              </a:rPr>
              <a:t>Websites </a:t>
            </a:r>
          </a:p>
          <a:p>
            <a:pPr lvl="1"/>
            <a:r>
              <a:rPr lang="en-GB" dirty="0" smtClean="0">
                <a:latin typeface="Calibri" pitchFamily="34" charset="0"/>
                <a:cs typeface="Calibri" pitchFamily="34" charset="0"/>
                <a:hlinkClick r:id="rId2"/>
              </a:rPr>
              <a:t>www.SQLIS.com</a:t>
            </a:r>
            <a:r>
              <a:rPr lang="en-GB" dirty="0" smtClean="0">
                <a:latin typeface="Calibri" pitchFamily="34" charset="0"/>
                <a:cs typeface="Calibri" pitchFamily="34" charset="0"/>
              </a:rPr>
              <a:t> </a:t>
            </a:r>
          </a:p>
          <a:p>
            <a:pPr lvl="1"/>
            <a:r>
              <a:rPr lang="en-GB" dirty="0" smtClean="0">
                <a:latin typeface="Calibri" pitchFamily="34" charset="0"/>
                <a:cs typeface="Calibri" pitchFamily="34" charset="0"/>
                <a:hlinkClick r:id="rId3"/>
              </a:rPr>
              <a:t>www.SQLDTS.com</a:t>
            </a:r>
            <a:endParaRPr lang="en-GB" dirty="0" smtClean="0">
              <a:latin typeface="Calibri" pitchFamily="34" charset="0"/>
              <a:cs typeface="Calibri" pitchFamily="34" charset="0"/>
            </a:endParaRPr>
          </a:p>
          <a:p>
            <a:pPr lvl="1"/>
            <a:r>
              <a:rPr lang="en-GB" dirty="0" smtClean="0">
                <a:latin typeface="Calibri" pitchFamily="34" charset="0"/>
                <a:cs typeface="Calibri" pitchFamily="34" charset="0"/>
                <a:hlinkClick r:id="rId4"/>
              </a:rPr>
              <a:t>www.konesans.com</a:t>
            </a:r>
            <a:endParaRPr lang="en-GB" dirty="0" smtClean="0">
              <a:latin typeface="Calibri" pitchFamily="34" charset="0"/>
              <a:cs typeface="Calibri" pitchFamily="34" charset="0"/>
            </a:endParaRPr>
          </a:p>
          <a:p>
            <a:r>
              <a:rPr lang="en-GB" dirty="0" err="1" smtClean="0">
                <a:latin typeface="Calibri" pitchFamily="34" charset="0"/>
                <a:cs typeface="Calibri" pitchFamily="34" charset="0"/>
              </a:rPr>
              <a:t>StreamInsight</a:t>
            </a:r>
            <a:r>
              <a:rPr lang="en-GB" dirty="0" smtClean="0">
                <a:latin typeface="Calibri" pitchFamily="34" charset="0"/>
                <a:cs typeface="Calibri" pitchFamily="34" charset="0"/>
              </a:rPr>
              <a:t> and SQL Azure Advisory Boards</a:t>
            </a:r>
          </a:p>
          <a:p>
            <a:r>
              <a:rPr lang="en-GB" dirty="0" smtClean="0">
                <a:latin typeface="Calibri" pitchFamily="34" charset="0"/>
                <a:cs typeface="Calibri" pitchFamily="34" charset="0"/>
              </a:rPr>
              <a:t>Microsoft SQL </a:t>
            </a:r>
            <a:r>
              <a:rPr lang="en-GB" smtClean="0">
                <a:latin typeface="Calibri" pitchFamily="34" charset="0"/>
                <a:cs typeface="Calibri" pitchFamily="34" charset="0"/>
              </a:rPr>
              <a:t>Server MVP</a:t>
            </a:r>
          </a:p>
          <a:p>
            <a:r>
              <a:rPr lang="en-GB" smtClean="0">
                <a:latin typeface="Calibri" pitchFamily="34" charset="0"/>
                <a:cs typeface="Calibri" pitchFamily="34" charset="0"/>
              </a:rPr>
              <a:t>Twitter</a:t>
            </a:r>
            <a:r>
              <a:rPr lang="en-GB" dirty="0" smtClean="0">
                <a:latin typeface="Calibri" pitchFamily="34" charset="0"/>
                <a:cs typeface="Calibri" pitchFamily="34" charset="0"/>
              </a:rPr>
              <a:t>: </a:t>
            </a:r>
            <a:r>
              <a:rPr lang="en-GB" dirty="0" err="1" smtClean="0">
                <a:latin typeface="Calibri" pitchFamily="34" charset="0"/>
                <a:cs typeface="Calibri" pitchFamily="34" charset="0"/>
              </a:rPr>
              <a:t>allanSQLIS</a:t>
            </a:r>
            <a:endParaRPr lang="en-GB" dirty="0" smtClean="0">
              <a:latin typeface="Calibri" pitchFamily="34" charset="0"/>
              <a:cs typeface="Calibri" pitchFamily="34" charset="0"/>
            </a:endParaRPr>
          </a:p>
          <a:p>
            <a:r>
              <a:rPr lang="en-GB" dirty="0" err="1" smtClean="0">
                <a:latin typeface="Calibri" pitchFamily="34" charset="0"/>
                <a:cs typeface="Calibri" pitchFamily="34" charset="0"/>
              </a:rPr>
              <a:t>eMail</a:t>
            </a:r>
            <a:r>
              <a:rPr lang="en-GB" dirty="0" smtClean="0">
                <a:latin typeface="Calibri" pitchFamily="34" charset="0"/>
                <a:cs typeface="Calibri" pitchFamily="34" charset="0"/>
              </a:rPr>
              <a:t>: allan.mitchell@konesans.com</a:t>
            </a:r>
          </a:p>
          <a:p>
            <a:endParaRPr lang="en-GB"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bwMode="auto">
          <a:xfrm>
            <a:off x="142844" y="982494"/>
            <a:ext cx="8866042" cy="1134914"/>
          </a:xfrm>
          <a:prstGeom prst="roundRect">
            <a:avLst/>
          </a:prstGeom>
          <a:ln>
            <a:solidFill>
              <a:schemeClr val="bg1">
                <a:lumMod val="50000"/>
              </a:schemeClr>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a:endParaRPr lang="en-US" sz="2400" dirty="0" err="1" smtClean="0">
              <a:solidFill>
                <a:schemeClr val="bg1"/>
              </a:solidFill>
              <a:effectLst>
                <a:outerShdw blurRad="38100" dist="38100" dir="2700000" algn="tl">
                  <a:srgbClr val="000000">
                    <a:alpha val="43137"/>
                  </a:srgbClr>
                </a:outerShdw>
              </a:effectLst>
              <a:latin typeface="Segoe" pitchFamily="34" charset="0"/>
            </a:endParaRPr>
          </a:p>
        </p:txBody>
      </p:sp>
      <p:sp>
        <p:nvSpPr>
          <p:cNvPr id="11" name="Isosceles Triangle 10"/>
          <p:cNvSpPr/>
          <p:nvPr/>
        </p:nvSpPr>
        <p:spPr bwMode="auto">
          <a:xfrm rot="10800000">
            <a:off x="1789886" y="2107680"/>
            <a:ext cx="5487212" cy="2488648"/>
          </a:xfrm>
          <a:prstGeom prst="triangle">
            <a:avLst/>
          </a:prstGeom>
          <a:gradFill flip="none" rotWithShape="1">
            <a:gsLst>
              <a:gs pos="70000">
                <a:schemeClr val="accent1">
                  <a:tint val="66000"/>
                  <a:satMod val="160000"/>
                  <a:alpha val="0"/>
                </a:schemeClr>
              </a:gs>
              <a:gs pos="87000">
                <a:schemeClr val="accent1">
                  <a:tint val="44500"/>
                  <a:satMod val="160000"/>
                  <a:alpha val="50000"/>
                </a:schemeClr>
              </a:gs>
              <a:gs pos="100000">
                <a:schemeClr val="bg1"/>
              </a:gs>
            </a:gsLst>
            <a:lin ang="5400000" scaled="1"/>
            <a:tileRect/>
          </a:gra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a:endParaRPr lang="en-US" sz="2400" dirty="0" err="1" smtClean="0">
              <a:solidFill>
                <a:schemeClr val="bg1"/>
              </a:solidFill>
              <a:effectLst>
                <a:outerShdw blurRad="38100" dist="38100" dir="2700000" algn="tl">
                  <a:srgbClr val="000000">
                    <a:alpha val="43137"/>
                  </a:srgbClr>
                </a:outerShdw>
              </a:effectLst>
              <a:latin typeface="Segoe" pitchFamily="34" charset="0"/>
            </a:endParaRPr>
          </a:p>
        </p:txBody>
      </p:sp>
      <p:sp>
        <p:nvSpPr>
          <p:cNvPr id="4" name="AutoShape 5"/>
          <p:cNvSpPr>
            <a:spLocks noChangeArrowheads="1"/>
          </p:cNvSpPr>
          <p:nvPr/>
        </p:nvSpPr>
        <p:spPr bwMode="auto">
          <a:xfrm>
            <a:off x="2057400" y="3005856"/>
            <a:ext cx="4953000" cy="3124200"/>
          </a:xfrm>
          <a:prstGeom prst="roundRect">
            <a:avLst>
              <a:gd name="adj" fmla="val 5735"/>
            </a:avLst>
          </a:prstGeom>
          <a:ln>
            <a:headEnd/>
            <a:tailEnd/>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wrap="none"/>
          <a:lstStyle/>
          <a:p>
            <a:pPr algn="l" rtl="0">
              <a:defRPr/>
            </a:pPr>
            <a:endParaRPr lang="en-US" sz="700" b="1" kern="1200" dirty="0">
              <a:solidFill>
                <a:prstClr val="black"/>
              </a:solidFill>
              <a:latin typeface="Segoe UI" pitchFamily="34" charset="0"/>
              <a:ea typeface="Segoe UI" pitchFamily="34" charset="0"/>
              <a:cs typeface="Segoe UI" pitchFamily="34" charset="0"/>
            </a:endParaRPr>
          </a:p>
        </p:txBody>
      </p:sp>
      <p:sp>
        <p:nvSpPr>
          <p:cNvPr id="5" name="AutoShape 15"/>
          <p:cNvSpPr>
            <a:spLocks noChangeArrowheads="1"/>
          </p:cNvSpPr>
          <p:nvPr/>
        </p:nvSpPr>
        <p:spPr bwMode="auto">
          <a:xfrm>
            <a:off x="3200399" y="3615456"/>
            <a:ext cx="2743201" cy="2362200"/>
          </a:xfrm>
          <a:prstGeom prst="roundRect">
            <a:avLst>
              <a:gd name="adj" fmla="val 4645"/>
            </a:avLst>
          </a:prstGeom>
          <a:solidFill>
            <a:schemeClr val="bg1">
              <a:lumMod val="85000"/>
            </a:schemeClr>
          </a:solidFill>
          <a:ln>
            <a:headEnd type="none" w="med" len="med"/>
            <a:tailEnd type="none" w="med" len="med"/>
          </a:ln>
          <a:effectLst>
            <a:outerShdw blurRad="50800" dist="38100" dir="2700000" algn="tl" rotWithShape="0">
              <a:prstClr val="black">
                <a:alpha val="40000"/>
              </a:prstClr>
            </a:outerShdw>
          </a:effectLst>
          <a:scene3d>
            <a:camera prst="orthographicFront" fov="0">
              <a:rot lat="0" lon="0" rev="0"/>
            </a:camera>
            <a:lightRig rig="soft" dir="tl">
              <a:rot lat="0" lon="0" rev="20000000"/>
            </a:lightRig>
          </a:scene3d>
          <a:sp3d prstMaterial="matte"/>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1800" dirty="0">
                <a:solidFill>
                  <a:schemeClr val="tx1"/>
                </a:solidFill>
                <a:latin typeface="Segoe UI" pitchFamily="34" charset="0"/>
                <a:ea typeface="Segoe UI" pitchFamily="34" charset="0"/>
                <a:cs typeface="Segoe UI" pitchFamily="34" charset="0"/>
              </a:rPr>
              <a:t>Standing Queries</a:t>
            </a:r>
          </a:p>
        </p:txBody>
      </p:sp>
      <p:sp>
        <p:nvSpPr>
          <p:cNvPr id="6" name="Rectangle 5"/>
          <p:cNvSpPr/>
          <p:nvPr/>
        </p:nvSpPr>
        <p:spPr>
          <a:xfrm>
            <a:off x="7162800" y="2422218"/>
            <a:ext cx="1905000" cy="3773815"/>
          </a:xfrm>
          <a:prstGeom prst="rect">
            <a:avLst/>
          </a:prstGeom>
          <a:ln>
            <a:noFill/>
            <a:headEnd type="none" w="med" len="med"/>
            <a:tailEnd type="none" w="med" len="med"/>
          </a:ln>
          <a:effectLst/>
        </p:spPr>
        <p:style>
          <a:lnRef idx="1">
            <a:schemeClr val="accent5"/>
          </a:lnRef>
          <a:fillRef idx="2">
            <a:schemeClr val="accent5"/>
          </a:fillRef>
          <a:effectRef idx="1">
            <a:schemeClr val="accent5"/>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a:endParaRPr lang="en-US" sz="2400">
              <a:gradFill>
                <a:gsLst>
                  <a:gs pos="0">
                    <a:srgbClr val="000000"/>
                  </a:gs>
                  <a:gs pos="100000">
                    <a:srgbClr val="000000"/>
                  </a:gs>
                </a:gsLst>
                <a:lin ang="5400000" scaled="0"/>
              </a:gradFill>
              <a:latin typeface="Segoe UI" pitchFamily="34" charset="0"/>
              <a:ea typeface="Segoe UI" pitchFamily="34" charset="0"/>
              <a:cs typeface="Segoe UI" pitchFamily="34" charset="0"/>
            </a:endParaRPr>
          </a:p>
        </p:txBody>
      </p:sp>
      <p:sp>
        <p:nvSpPr>
          <p:cNvPr id="7" name="Rectangle 6"/>
          <p:cNvSpPr/>
          <p:nvPr/>
        </p:nvSpPr>
        <p:spPr>
          <a:xfrm>
            <a:off x="76200" y="2422218"/>
            <a:ext cx="1828800" cy="3773815"/>
          </a:xfrm>
          <a:prstGeom prst="rect">
            <a:avLst/>
          </a:prstGeom>
          <a:ln>
            <a:noFill/>
            <a:headEnd type="none" w="med" len="med"/>
            <a:tailEnd type="none" w="med" len="med"/>
          </a:ln>
          <a:effectLst/>
        </p:spPr>
        <p:style>
          <a:lnRef idx="1">
            <a:schemeClr val="accent5"/>
          </a:lnRef>
          <a:fillRef idx="2">
            <a:schemeClr val="accent5"/>
          </a:fillRef>
          <a:effectRef idx="1">
            <a:schemeClr val="accent5"/>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a:endParaRPr lang="en-US" sz="2400">
              <a:gradFill>
                <a:gsLst>
                  <a:gs pos="0">
                    <a:srgbClr val="000000"/>
                  </a:gs>
                  <a:gs pos="100000">
                    <a:srgbClr val="000000"/>
                  </a:gs>
                </a:gsLst>
                <a:lin ang="5400000" scaled="0"/>
              </a:gradFill>
              <a:latin typeface="Segoe UI" pitchFamily="34" charset="0"/>
              <a:ea typeface="Segoe UI" pitchFamily="34" charset="0"/>
              <a:cs typeface="Segoe UI" pitchFamily="34" charset="0"/>
            </a:endParaRPr>
          </a:p>
        </p:txBody>
      </p:sp>
      <p:sp>
        <p:nvSpPr>
          <p:cNvPr id="9" name="Rectangle 8"/>
          <p:cNvSpPr/>
          <p:nvPr/>
        </p:nvSpPr>
        <p:spPr bwMode="auto">
          <a:xfrm>
            <a:off x="3657600" y="4148855"/>
            <a:ext cx="838200" cy="685800"/>
          </a:xfrm>
          <a:prstGeom prst="rect">
            <a:avLst/>
          </a:prstGeom>
          <a:ln>
            <a:headEnd type="none" w="med" len="med"/>
            <a:tailEnd type="none" w="med" len="med"/>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b="1" dirty="0">
                <a:solidFill>
                  <a:schemeClr val="tx1"/>
                </a:solidFill>
                <a:latin typeface="Segoe UI" pitchFamily="34" charset="0"/>
                <a:ea typeface="Segoe UI" pitchFamily="34" charset="0"/>
                <a:cs typeface="Segoe UI" pitchFamily="34" charset="0"/>
              </a:rPr>
              <a:t>Query Logic</a:t>
            </a:r>
          </a:p>
        </p:txBody>
      </p:sp>
      <p:sp>
        <p:nvSpPr>
          <p:cNvPr id="12" name="TextBox 11"/>
          <p:cNvSpPr txBox="1"/>
          <p:nvPr/>
        </p:nvSpPr>
        <p:spPr>
          <a:xfrm>
            <a:off x="204843" y="2422218"/>
            <a:ext cx="1657890" cy="369332"/>
          </a:xfrm>
          <a:prstGeom prst="rect">
            <a:avLst/>
          </a:prstGeom>
          <a:noFill/>
        </p:spPr>
        <p:txBody>
          <a:bodyPr wrap="none" rtlCol="0">
            <a:spAutoFit/>
          </a:bodyPr>
          <a:lstStyle/>
          <a:p>
            <a:pPr algn="l" rtl="0"/>
            <a:r>
              <a:rPr lang="en-US" sz="1800" b="1" kern="1200" dirty="0">
                <a:solidFill>
                  <a:schemeClr val="accent5">
                    <a:lumMod val="25000"/>
                  </a:schemeClr>
                </a:solidFill>
                <a:latin typeface="Segoe UI" pitchFamily="34" charset="0"/>
                <a:ea typeface="Segoe UI" pitchFamily="34" charset="0"/>
                <a:cs typeface="Segoe UI" pitchFamily="34" charset="0"/>
              </a:rPr>
              <a:t>Event sources</a:t>
            </a:r>
          </a:p>
        </p:txBody>
      </p:sp>
      <p:sp>
        <p:nvSpPr>
          <p:cNvPr id="13" name="TextBox 12"/>
          <p:cNvSpPr txBox="1"/>
          <p:nvPr/>
        </p:nvSpPr>
        <p:spPr>
          <a:xfrm>
            <a:off x="7319003" y="2422654"/>
            <a:ext cx="1646605" cy="369332"/>
          </a:xfrm>
          <a:prstGeom prst="rect">
            <a:avLst/>
          </a:prstGeom>
          <a:noFill/>
        </p:spPr>
        <p:txBody>
          <a:bodyPr wrap="none" rtlCol="0">
            <a:spAutoFit/>
          </a:bodyPr>
          <a:lstStyle/>
          <a:p>
            <a:pPr algn="l" rtl="0"/>
            <a:r>
              <a:rPr lang="en-US" sz="1800" b="1" kern="1200" dirty="0">
                <a:solidFill>
                  <a:schemeClr val="accent5">
                    <a:lumMod val="25000"/>
                  </a:schemeClr>
                </a:solidFill>
                <a:latin typeface="Segoe UI" pitchFamily="34" charset="0"/>
                <a:ea typeface="Segoe UI" pitchFamily="34" charset="0"/>
                <a:cs typeface="Segoe UI" pitchFamily="34" charset="0"/>
              </a:rPr>
              <a:t>Event targets</a:t>
            </a:r>
          </a:p>
        </p:txBody>
      </p:sp>
      <p:pic>
        <p:nvPicPr>
          <p:cNvPr id="14" name="Picture 300"/>
          <p:cNvPicPr>
            <a:picLocks noChangeAspect="1" noChangeArrowheads="1"/>
          </p:cNvPicPr>
          <p:nvPr/>
        </p:nvPicPr>
        <p:blipFill>
          <a:blip r:embed="rId3" cstate="print"/>
          <a:srcRect/>
          <a:stretch>
            <a:fillRect/>
          </a:stretch>
        </p:blipFill>
        <p:spPr bwMode="auto">
          <a:xfrm>
            <a:off x="609600" y="3459265"/>
            <a:ext cx="533399" cy="697991"/>
          </a:xfrm>
          <a:prstGeom prst="rect">
            <a:avLst/>
          </a:prstGeom>
          <a:noFill/>
          <a:ln w="9525" algn="ctr">
            <a:noFill/>
            <a:miter lim="800000"/>
            <a:headEnd/>
            <a:tailEnd/>
          </a:ln>
        </p:spPr>
      </p:pic>
      <p:pic>
        <p:nvPicPr>
          <p:cNvPr id="15" name="Picture 308"/>
          <p:cNvPicPr>
            <a:picLocks noChangeAspect="1" noChangeArrowheads="1"/>
          </p:cNvPicPr>
          <p:nvPr/>
        </p:nvPicPr>
        <p:blipFill>
          <a:blip r:embed="rId4" cstate="print"/>
          <a:srcRect/>
          <a:stretch>
            <a:fillRect/>
          </a:stretch>
        </p:blipFill>
        <p:spPr bwMode="auto">
          <a:xfrm>
            <a:off x="8192312" y="2864402"/>
            <a:ext cx="609600" cy="565150"/>
          </a:xfrm>
          <a:prstGeom prst="rect">
            <a:avLst/>
          </a:prstGeom>
          <a:noFill/>
          <a:ln w="9525" algn="ctr">
            <a:noFill/>
            <a:miter lim="800000"/>
            <a:headEnd/>
            <a:tailEnd/>
          </a:ln>
        </p:spPr>
      </p:pic>
      <p:pic>
        <p:nvPicPr>
          <p:cNvPr id="16" name="Picture 307"/>
          <p:cNvPicPr>
            <a:picLocks noChangeAspect="1" noChangeArrowheads="1"/>
          </p:cNvPicPr>
          <p:nvPr/>
        </p:nvPicPr>
        <p:blipFill>
          <a:blip r:embed="rId5" cstate="print"/>
          <a:srcRect/>
          <a:stretch>
            <a:fillRect/>
          </a:stretch>
        </p:blipFill>
        <p:spPr bwMode="auto">
          <a:xfrm>
            <a:off x="7277100" y="3677300"/>
            <a:ext cx="685800" cy="631825"/>
          </a:xfrm>
          <a:prstGeom prst="rect">
            <a:avLst/>
          </a:prstGeom>
          <a:noFill/>
          <a:ln w="9525" algn="ctr">
            <a:noFill/>
            <a:miter lim="800000"/>
            <a:headEnd/>
            <a:tailEnd/>
          </a:ln>
        </p:spPr>
      </p:pic>
      <p:pic>
        <p:nvPicPr>
          <p:cNvPr id="17" name="Picture 338"/>
          <p:cNvPicPr>
            <a:picLocks noChangeAspect="1" noChangeArrowheads="1"/>
          </p:cNvPicPr>
          <p:nvPr/>
        </p:nvPicPr>
        <p:blipFill>
          <a:blip r:embed="rId6" cstate="print"/>
          <a:srcRect/>
          <a:stretch>
            <a:fillRect/>
          </a:stretch>
        </p:blipFill>
        <p:spPr bwMode="auto">
          <a:xfrm>
            <a:off x="204250" y="4378529"/>
            <a:ext cx="557750" cy="730250"/>
          </a:xfrm>
          <a:prstGeom prst="rect">
            <a:avLst/>
          </a:prstGeom>
          <a:noFill/>
          <a:ln w="9525" algn="ctr">
            <a:noFill/>
            <a:miter lim="800000"/>
            <a:headEnd/>
            <a:tailEnd/>
          </a:ln>
        </p:spPr>
      </p:pic>
      <p:pic>
        <p:nvPicPr>
          <p:cNvPr id="18" name="Picture 281"/>
          <p:cNvPicPr>
            <a:picLocks noChangeAspect="1" noChangeArrowheads="1"/>
          </p:cNvPicPr>
          <p:nvPr/>
        </p:nvPicPr>
        <p:blipFill>
          <a:blip r:embed="rId7" cstate="print"/>
          <a:srcRect/>
          <a:stretch>
            <a:fillRect/>
          </a:stretch>
        </p:blipFill>
        <p:spPr bwMode="auto">
          <a:xfrm>
            <a:off x="381001" y="2766993"/>
            <a:ext cx="304799" cy="453033"/>
          </a:xfrm>
          <a:prstGeom prst="rect">
            <a:avLst/>
          </a:prstGeom>
          <a:noFill/>
          <a:ln w="9525" algn="ctr">
            <a:noFill/>
            <a:miter lim="800000"/>
            <a:headEnd/>
            <a:tailEnd/>
          </a:ln>
        </p:spPr>
      </p:pic>
      <p:pic>
        <p:nvPicPr>
          <p:cNvPr id="19" name="Picture 293"/>
          <p:cNvPicPr>
            <a:picLocks noChangeAspect="1" noChangeArrowheads="1"/>
          </p:cNvPicPr>
          <p:nvPr/>
        </p:nvPicPr>
        <p:blipFill>
          <a:blip r:embed="rId8" cstate="print"/>
          <a:srcRect/>
          <a:stretch>
            <a:fillRect/>
          </a:stretch>
        </p:blipFill>
        <p:spPr bwMode="auto">
          <a:xfrm>
            <a:off x="838200" y="2919393"/>
            <a:ext cx="609600" cy="273050"/>
          </a:xfrm>
          <a:prstGeom prst="rect">
            <a:avLst/>
          </a:prstGeom>
          <a:noFill/>
          <a:ln w="9525" algn="ctr">
            <a:noFill/>
            <a:miter lim="800000"/>
            <a:headEnd/>
            <a:tailEnd/>
          </a:ln>
        </p:spPr>
      </p:pic>
      <p:sp>
        <p:nvSpPr>
          <p:cNvPr id="20" name="TextBox 19"/>
          <p:cNvSpPr txBox="1"/>
          <p:nvPr/>
        </p:nvSpPr>
        <p:spPr>
          <a:xfrm>
            <a:off x="305590" y="3224193"/>
            <a:ext cx="1298176" cy="276999"/>
          </a:xfrm>
          <a:prstGeom prst="rect">
            <a:avLst/>
          </a:prstGeom>
          <a:noFill/>
        </p:spPr>
        <p:txBody>
          <a:bodyPr wrap="none" rtlCol="0">
            <a:spAutoFit/>
          </a:bodyPr>
          <a:lstStyle/>
          <a:p>
            <a:pPr algn="l" rtl="0"/>
            <a:r>
              <a:rPr lang="en-US" sz="1200" kern="1200" dirty="0">
                <a:solidFill>
                  <a:schemeClr val="accent5">
                    <a:lumMod val="25000"/>
                  </a:schemeClr>
                </a:solidFill>
                <a:latin typeface="Segoe UI" pitchFamily="34" charset="0"/>
                <a:ea typeface="Segoe UI" pitchFamily="34" charset="0"/>
                <a:cs typeface="Segoe UI" pitchFamily="34" charset="0"/>
              </a:rPr>
              <a:t>Devices, Sensors</a:t>
            </a:r>
          </a:p>
        </p:txBody>
      </p:sp>
      <p:sp>
        <p:nvSpPr>
          <p:cNvPr id="21" name="TextBox 20"/>
          <p:cNvSpPr txBox="1"/>
          <p:nvPr/>
        </p:nvSpPr>
        <p:spPr>
          <a:xfrm>
            <a:off x="340010" y="4067249"/>
            <a:ext cx="1044325" cy="276999"/>
          </a:xfrm>
          <a:prstGeom prst="rect">
            <a:avLst/>
          </a:prstGeom>
          <a:noFill/>
        </p:spPr>
        <p:txBody>
          <a:bodyPr wrap="none" rtlCol="0">
            <a:spAutoFit/>
          </a:bodyPr>
          <a:lstStyle/>
          <a:p>
            <a:pPr algn="l" rtl="0"/>
            <a:r>
              <a:rPr lang="en-US" sz="1200" kern="1200" dirty="0">
                <a:solidFill>
                  <a:schemeClr val="accent5">
                    <a:lumMod val="25000"/>
                  </a:schemeClr>
                </a:solidFill>
                <a:latin typeface="Segoe UI" pitchFamily="34" charset="0"/>
                <a:ea typeface="Segoe UI" pitchFamily="34" charset="0"/>
                <a:cs typeface="Segoe UI" pitchFamily="34" charset="0"/>
              </a:rPr>
              <a:t>Web servers</a:t>
            </a:r>
          </a:p>
        </p:txBody>
      </p:sp>
      <p:sp>
        <p:nvSpPr>
          <p:cNvPr id="22" name="TextBox 21"/>
          <p:cNvSpPr txBox="1"/>
          <p:nvPr/>
        </p:nvSpPr>
        <p:spPr>
          <a:xfrm>
            <a:off x="37288" y="5081740"/>
            <a:ext cx="1915088" cy="276999"/>
          </a:xfrm>
          <a:prstGeom prst="rect">
            <a:avLst/>
          </a:prstGeom>
          <a:noFill/>
        </p:spPr>
        <p:txBody>
          <a:bodyPr wrap="square" rtlCol="0">
            <a:spAutoFit/>
          </a:bodyPr>
          <a:lstStyle/>
          <a:p>
            <a:pPr algn="l" rtl="0"/>
            <a:r>
              <a:rPr lang="en-US" sz="1200" kern="1200" dirty="0">
                <a:solidFill>
                  <a:schemeClr val="accent5">
                    <a:lumMod val="25000"/>
                  </a:schemeClr>
                </a:solidFill>
                <a:latin typeface="Segoe UI" pitchFamily="34" charset="0"/>
                <a:ea typeface="Segoe UI" pitchFamily="34" charset="0"/>
                <a:cs typeface="Segoe UI" pitchFamily="34" charset="0"/>
              </a:rPr>
              <a:t>Event stores &amp; Databases</a:t>
            </a:r>
          </a:p>
        </p:txBody>
      </p:sp>
      <p:grpSp>
        <p:nvGrpSpPr>
          <p:cNvPr id="2" name="Group 54"/>
          <p:cNvGrpSpPr/>
          <p:nvPr/>
        </p:nvGrpSpPr>
        <p:grpSpPr>
          <a:xfrm>
            <a:off x="936334" y="4329889"/>
            <a:ext cx="740066" cy="762000"/>
            <a:chOff x="555334" y="4191000"/>
            <a:chExt cx="587666" cy="609600"/>
          </a:xfrm>
        </p:grpSpPr>
        <p:pic>
          <p:nvPicPr>
            <p:cNvPr id="24" name="Picture 3" descr="C:\Documents and Settings\antonk\Local Settings\Temporary Internet Files\Content.IE5\AV78XKCM\MCj04348450000[1].png"/>
            <p:cNvPicPr>
              <a:picLocks noChangeAspect="1" noChangeArrowheads="1"/>
            </p:cNvPicPr>
            <p:nvPr/>
          </p:nvPicPr>
          <p:blipFill>
            <a:blip r:embed="rId9" cstate="print"/>
            <a:srcRect/>
            <a:stretch>
              <a:fillRect/>
            </a:stretch>
          </p:blipFill>
          <p:spPr bwMode="auto">
            <a:xfrm>
              <a:off x="555334" y="4191000"/>
              <a:ext cx="587666" cy="527538"/>
            </a:xfrm>
            <a:prstGeom prst="rect">
              <a:avLst/>
            </a:prstGeom>
            <a:noFill/>
          </p:spPr>
        </p:pic>
        <p:sp>
          <p:nvSpPr>
            <p:cNvPr id="25" name="Can 24"/>
            <p:cNvSpPr/>
            <p:nvPr/>
          </p:nvSpPr>
          <p:spPr>
            <a:xfrm>
              <a:off x="860133" y="4419600"/>
              <a:ext cx="228600" cy="381000"/>
            </a:xfrm>
            <a:prstGeom prst="can">
              <a:avLst/>
            </a:prstGeom>
          </p:spPr>
          <p:style>
            <a:lnRef idx="0">
              <a:schemeClr val="accent1"/>
            </a:lnRef>
            <a:fillRef idx="3">
              <a:schemeClr val="accent1"/>
            </a:fillRef>
            <a:effectRef idx="3">
              <a:schemeClr val="accent1"/>
            </a:effectRef>
            <a:fontRef idx="minor">
              <a:schemeClr val="lt1"/>
            </a:fontRef>
          </p:style>
          <p:txBody>
            <a:bodyPr rtlCol="0" anchor="ctr"/>
            <a:lstStyle/>
            <a:p>
              <a:pPr algn="ctr" rtl="0"/>
              <a:endParaRPr lang="en-US" sz="1200" kern="1200" dirty="0">
                <a:solidFill>
                  <a:schemeClr val="accent5">
                    <a:lumMod val="25000"/>
                  </a:schemeClr>
                </a:solidFill>
                <a:latin typeface="Segoe UI" pitchFamily="34" charset="0"/>
                <a:ea typeface="Segoe UI" pitchFamily="34" charset="0"/>
                <a:cs typeface="Segoe UI" pitchFamily="34" charset="0"/>
              </a:endParaRPr>
            </a:p>
          </p:txBody>
        </p:sp>
      </p:grpSp>
      <p:pic>
        <p:nvPicPr>
          <p:cNvPr id="26" name="Picture 2" descr="Bloomberg Professional Service"/>
          <p:cNvPicPr>
            <a:picLocks noChangeAspect="1" noChangeArrowheads="1"/>
          </p:cNvPicPr>
          <p:nvPr/>
        </p:nvPicPr>
        <p:blipFill>
          <a:blip r:embed="rId10" cstate="print"/>
          <a:srcRect l="2614" t="12749" r="3268" b="39442"/>
          <a:stretch>
            <a:fillRect/>
          </a:stretch>
        </p:blipFill>
        <p:spPr bwMode="auto">
          <a:xfrm>
            <a:off x="7561086" y="4321638"/>
            <a:ext cx="1447800" cy="603250"/>
          </a:xfrm>
          <a:prstGeom prst="rect">
            <a:avLst/>
          </a:prstGeom>
          <a:noFill/>
        </p:spPr>
      </p:pic>
      <p:sp>
        <p:nvSpPr>
          <p:cNvPr id="27" name="TextBox 26"/>
          <p:cNvSpPr txBox="1"/>
          <p:nvPr/>
        </p:nvSpPr>
        <p:spPr>
          <a:xfrm>
            <a:off x="76200" y="5922325"/>
            <a:ext cx="1828801" cy="276999"/>
          </a:xfrm>
          <a:prstGeom prst="rect">
            <a:avLst/>
          </a:prstGeom>
          <a:noFill/>
        </p:spPr>
        <p:txBody>
          <a:bodyPr wrap="square" rtlCol="0">
            <a:spAutoFit/>
          </a:bodyPr>
          <a:lstStyle/>
          <a:p>
            <a:pPr algn="l" rtl="0"/>
            <a:r>
              <a:rPr lang="en-US" sz="1200" kern="1200" dirty="0">
                <a:solidFill>
                  <a:schemeClr val="accent5">
                    <a:lumMod val="25000"/>
                  </a:schemeClr>
                </a:solidFill>
                <a:latin typeface="Segoe UI" pitchFamily="34" charset="0"/>
                <a:ea typeface="Segoe UI" pitchFamily="34" charset="0"/>
                <a:cs typeface="Segoe UI" pitchFamily="34" charset="0"/>
              </a:rPr>
              <a:t>Stock </a:t>
            </a:r>
            <a:r>
              <a:rPr lang="en-US" sz="1200" kern="1200" dirty="0" smtClean="0">
                <a:solidFill>
                  <a:schemeClr val="accent5">
                    <a:lumMod val="25000"/>
                  </a:schemeClr>
                </a:solidFill>
                <a:latin typeface="Segoe UI" pitchFamily="34" charset="0"/>
                <a:ea typeface="Segoe UI" pitchFamily="34" charset="0"/>
                <a:cs typeface="Segoe UI" pitchFamily="34" charset="0"/>
              </a:rPr>
              <a:t>ticker, </a:t>
            </a:r>
            <a:r>
              <a:rPr lang="en-US" sz="1200" dirty="0">
                <a:solidFill>
                  <a:schemeClr val="accent5">
                    <a:lumMod val="25000"/>
                  </a:schemeClr>
                </a:solidFill>
                <a:latin typeface="Segoe UI" pitchFamily="34" charset="0"/>
                <a:ea typeface="Segoe UI" pitchFamily="34" charset="0"/>
                <a:cs typeface="Segoe UI" pitchFamily="34" charset="0"/>
              </a:rPr>
              <a:t>n</a:t>
            </a:r>
            <a:r>
              <a:rPr lang="en-US" sz="1200" kern="1200" dirty="0" smtClean="0">
                <a:solidFill>
                  <a:schemeClr val="accent5">
                    <a:lumMod val="25000"/>
                  </a:schemeClr>
                </a:solidFill>
                <a:latin typeface="Segoe UI" pitchFamily="34" charset="0"/>
                <a:ea typeface="Segoe UI" pitchFamily="34" charset="0"/>
                <a:cs typeface="Segoe UI" pitchFamily="34" charset="0"/>
              </a:rPr>
              <a:t>ews feeds</a:t>
            </a:r>
            <a:endParaRPr lang="en-US" sz="1200" kern="1200" dirty="0">
              <a:solidFill>
                <a:schemeClr val="accent5">
                  <a:lumMod val="25000"/>
                </a:schemeClr>
              </a:solidFill>
              <a:latin typeface="Segoe UI" pitchFamily="34" charset="0"/>
              <a:ea typeface="Segoe UI" pitchFamily="34" charset="0"/>
              <a:cs typeface="Segoe UI" pitchFamily="34" charset="0"/>
            </a:endParaRPr>
          </a:p>
        </p:txBody>
      </p:sp>
      <p:cxnSp>
        <p:nvCxnSpPr>
          <p:cNvPr id="28" name="Curved Connector 27"/>
          <p:cNvCxnSpPr>
            <a:stCxn id="19" idx="3"/>
            <a:endCxn id="55" idx="1"/>
          </p:cNvCxnSpPr>
          <p:nvPr/>
        </p:nvCxnSpPr>
        <p:spPr>
          <a:xfrm>
            <a:off x="1447800" y="3055918"/>
            <a:ext cx="988976" cy="750038"/>
          </a:xfrm>
          <a:prstGeom prst="curvedConnector3">
            <a:avLst>
              <a:gd name="adj1" fmla="val 50000"/>
            </a:avLst>
          </a:prstGeom>
          <a:ln w="12700">
            <a:solidFill>
              <a:schemeClr val="tx1">
                <a:lumMod val="10000"/>
              </a:schemeClr>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29" name="Curved Connector 28"/>
          <p:cNvCxnSpPr>
            <a:stCxn id="14" idx="3"/>
            <a:endCxn id="56" idx="1"/>
          </p:cNvCxnSpPr>
          <p:nvPr/>
        </p:nvCxnSpPr>
        <p:spPr>
          <a:xfrm>
            <a:off x="1142999" y="3808261"/>
            <a:ext cx="1293777" cy="607295"/>
          </a:xfrm>
          <a:prstGeom prst="curvedConnector3">
            <a:avLst>
              <a:gd name="adj1" fmla="val 50000"/>
            </a:avLst>
          </a:prstGeom>
          <a:ln w="12700">
            <a:solidFill>
              <a:schemeClr val="tx1">
                <a:lumMod val="10000"/>
              </a:schemeClr>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30" name="Curved Connector 29"/>
          <p:cNvCxnSpPr>
            <a:stCxn id="24" idx="3"/>
            <a:endCxn id="57" idx="1"/>
          </p:cNvCxnSpPr>
          <p:nvPr/>
        </p:nvCxnSpPr>
        <p:spPr>
          <a:xfrm>
            <a:off x="1676400" y="4659601"/>
            <a:ext cx="760376" cy="365555"/>
          </a:xfrm>
          <a:prstGeom prst="curvedConnector3">
            <a:avLst>
              <a:gd name="adj1" fmla="val 50000"/>
            </a:avLst>
          </a:prstGeom>
          <a:ln w="12700">
            <a:solidFill>
              <a:schemeClr val="tx1">
                <a:lumMod val="10000"/>
              </a:schemeClr>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31" name="Curved Connector 30"/>
          <p:cNvCxnSpPr>
            <a:endCxn id="58" idx="1"/>
          </p:cNvCxnSpPr>
          <p:nvPr/>
        </p:nvCxnSpPr>
        <p:spPr>
          <a:xfrm flipV="1">
            <a:off x="1390153" y="5634756"/>
            <a:ext cx="1046623" cy="22744"/>
          </a:xfrm>
          <a:prstGeom prst="curvedConnector3">
            <a:avLst>
              <a:gd name="adj1" fmla="val 50000"/>
            </a:avLst>
          </a:prstGeom>
          <a:ln w="12700">
            <a:solidFill>
              <a:schemeClr val="tx1">
                <a:lumMod val="10000"/>
              </a:schemeClr>
            </a:solidFill>
            <a:prstDash val="dashDot"/>
            <a:tailEnd type="arrow"/>
          </a:ln>
        </p:spPr>
        <p:style>
          <a:lnRef idx="1">
            <a:schemeClr val="accent1"/>
          </a:lnRef>
          <a:fillRef idx="0">
            <a:schemeClr val="accent1"/>
          </a:fillRef>
          <a:effectRef idx="0">
            <a:schemeClr val="accent1"/>
          </a:effectRef>
          <a:fontRef idx="minor">
            <a:schemeClr val="tx1"/>
          </a:fontRef>
        </p:style>
      </p:cxnSp>
      <p:pic>
        <p:nvPicPr>
          <p:cNvPr id="32" name="Picture 338"/>
          <p:cNvPicPr>
            <a:picLocks noChangeAspect="1" noChangeArrowheads="1"/>
          </p:cNvPicPr>
          <p:nvPr/>
        </p:nvPicPr>
        <p:blipFill>
          <a:blip r:embed="rId6" cstate="print"/>
          <a:srcRect/>
          <a:stretch>
            <a:fillRect/>
          </a:stretch>
        </p:blipFill>
        <p:spPr bwMode="auto">
          <a:xfrm>
            <a:off x="7446498" y="5166762"/>
            <a:ext cx="557750" cy="730250"/>
          </a:xfrm>
          <a:prstGeom prst="rect">
            <a:avLst/>
          </a:prstGeom>
          <a:noFill/>
          <a:ln w="9525" algn="ctr">
            <a:noFill/>
            <a:miter lim="800000"/>
            <a:headEnd/>
            <a:tailEnd/>
          </a:ln>
        </p:spPr>
      </p:pic>
      <p:sp>
        <p:nvSpPr>
          <p:cNvPr id="33" name="TextBox 32"/>
          <p:cNvSpPr txBox="1"/>
          <p:nvPr/>
        </p:nvSpPr>
        <p:spPr>
          <a:xfrm>
            <a:off x="7162800" y="5919034"/>
            <a:ext cx="1960793" cy="276999"/>
          </a:xfrm>
          <a:prstGeom prst="rect">
            <a:avLst/>
          </a:prstGeom>
          <a:noFill/>
        </p:spPr>
        <p:txBody>
          <a:bodyPr wrap="none" rtlCol="0">
            <a:spAutoFit/>
          </a:bodyPr>
          <a:lstStyle/>
          <a:p>
            <a:pPr algn="l" rtl="0"/>
            <a:r>
              <a:rPr lang="en-US" sz="1200" kern="1200" dirty="0">
                <a:solidFill>
                  <a:schemeClr val="accent5">
                    <a:lumMod val="25000"/>
                  </a:schemeClr>
                </a:solidFill>
                <a:latin typeface="Segoe UI" pitchFamily="34" charset="0"/>
                <a:ea typeface="Segoe UI" pitchFamily="34" charset="0"/>
                <a:cs typeface="Segoe UI" pitchFamily="34" charset="0"/>
              </a:rPr>
              <a:t>Event stores &amp; Databases</a:t>
            </a:r>
          </a:p>
        </p:txBody>
      </p:sp>
      <p:grpSp>
        <p:nvGrpSpPr>
          <p:cNvPr id="3" name="Group 116"/>
          <p:cNvGrpSpPr/>
          <p:nvPr/>
        </p:nvGrpSpPr>
        <p:grpSpPr>
          <a:xfrm>
            <a:off x="8178582" y="5166762"/>
            <a:ext cx="740066" cy="762000"/>
            <a:chOff x="555334" y="4191000"/>
            <a:chExt cx="587666" cy="609600"/>
          </a:xfrm>
        </p:grpSpPr>
        <p:pic>
          <p:nvPicPr>
            <p:cNvPr id="35" name="Picture 3" descr="C:\Documents and Settings\antonk\Local Settings\Temporary Internet Files\Content.IE5\AV78XKCM\MCj04348450000[1].png"/>
            <p:cNvPicPr>
              <a:picLocks noChangeAspect="1" noChangeArrowheads="1"/>
            </p:cNvPicPr>
            <p:nvPr/>
          </p:nvPicPr>
          <p:blipFill>
            <a:blip r:embed="rId9" cstate="print"/>
            <a:srcRect/>
            <a:stretch>
              <a:fillRect/>
            </a:stretch>
          </p:blipFill>
          <p:spPr bwMode="auto">
            <a:xfrm>
              <a:off x="555334" y="4191000"/>
              <a:ext cx="587666" cy="527538"/>
            </a:xfrm>
            <a:prstGeom prst="rect">
              <a:avLst/>
            </a:prstGeom>
            <a:noFill/>
          </p:spPr>
        </p:pic>
        <p:sp>
          <p:nvSpPr>
            <p:cNvPr id="36" name="Can 35"/>
            <p:cNvSpPr/>
            <p:nvPr/>
          </p:nvSpPr>
          <p:spPr>
            <a:xfrm>
              <a:off x="860133" y="4419600"/>
              <a:ext cx="228600" cy="381000"/>
            </a:xfrm>
            <a:prstGeom prst="can">
              <a:avLst/>
            </a:prstGeom>
          </p:spPr>
          <p:style>
            <a:lnRef idx="0">
              <a:schemeClr val="accent1"/>
            </a:lnRef>
            <a:fillRef idx="3">
              <a:schemeClr val="accent1"/>
            </a:fillRef>
            <a:effectRef idx="3">
              <a:schemeClr val="accent1"/>
            </a:effectRef>
            <a:fontRef idx="minor">
              <a:schemeClr val="lt1"/>
            </a:fontRef>
          </p:style>
          <p:txBody>
            <a:bodyPr rtlCol="0" anchor="ctr"/>
            <a:lstStyle/>
            <a:p>
              <a:pPr algn="ctr" rtl="0"/>
              <a:endParaRPr lang="en-US" sz="1200" kern="1200" dirty="0">
                <a:solidFill>
                  <a:schemeClr val="accent5">
                    <a:lumMod val="25000"/>
                  </a:schemeClr>
                </a:solidFill>
                <a:latin typeface="Segoe UI" pitchFamily="34" charset="0"/>
                <a:ea typeface="Segoe UI" pitchFamily="34" charset="0"/>
                <a:cs typeface="Segoe UI" pitchFamily="34" charset="0"/>
              </a:endParaRPr>
            </a:p>
          </p:txBody>
        </p:sp>
      </p:grpSp>
      <p:pic>
        <p:nvPicPr>
          <p:cNvPr id="37" name="Picture 281"/>
          <p:cNvPicPr>
            <a:picLocks noChangeAspect="1" noChangeArrowheads="1"/>
          </p:cNvPicPr>
          <p:nvPr/>
        </p:nvPicPr>
        <p:blipFill>
          <a:blip r:embed="rId7" cstate="print"/>
          <a:srcRect/>
          <a:stretch>
            <a:fillRect/>
          </a:stretch>
        </p:blipFill>
        <p:spPr bwMode="auto">
          <a:xfrm>
            <a:off x="7658912" y="2825490"/>
            <a:ext cx="304799" cy="453033"/>
          </a:xfrm>
          <a:prstGeom prst="rect">
            <a:avLst/>
          </a:prstGeom>
          <a:noFill/>
          <a:ln w="9525" algn="ctr">
            <a:noFill/>
            <a:miter lim="800000"/>
            <a:headEnd/>
            <a:tailEnd/>
          </a:ln>
        </p:spPr>
      </p:pic>
      <p:sp>
        <p:nvSpPr>
          <p:cNvPr id="38" name="TextBox 37"/>
          <p:cNvSpPr txBox="1"/>
          <p:nvPr/>
        </p:nvSpPr>
        <p:spPr>
          <a:xfrm>
            <a:off x="7201712" y="3255666"/>
            <a:ext cx="1851448" cy="461665"/>
          </a:xfrm>
          <a:prstGeom prst="rect">
            <a:avLst/>
          </a:prstGeom>
          <a:noFill/>
        </p:spPr>
        <p:txBody>
          <a:bodyPr wrap="square" rtlCol="0">
            <a:spAutoFit/>
          </a:bodyPr>
          <a:lstStyle/>
          <a:p>
            <a:pPr algn="l" rtl="0"/>
            <a:r>
              <a:rPr lang="en-US" sz="1200" kern="1200" dirty="0">
                <a:solidFill>
                  <a:schemeClr val="accent5">
                    <a:lumMod val="25000"/>
                  </a:schemeClr>
                </a:solidFill>
                <a:latin typeface="Segoe UI" pitchFamily="34" charset="0"/>
                <a:ea typeface="Segoe UI" pitchFamily="34" charset="0"/>
                <a:cs typeface="Segoe UI" pitchFamily="34" charset="0"/>
              </a:rPr>
              <a:t>Pagers </a:t>
            </a:r>
            <a:r>
              <a:rPr lang="en-US" sz="1200" kern="1200" dirty="0" smtClean="0">
                <a:solidFill>
                  <a:schemeClr val="accent5">
                    <a:lumMod val="25000"/>
                  </a:schemeClr>
                </a:solidFill>
                <a:latin typeface="Segoe UI" pitchFamily="34" charset="0"/>
                <a:ea typeface="Segoe UI" pitchFamily="34" charset="0"/>
                <a:cs typeface="Segoe UI" pitchFamily="34" charset="0"/>
              </a:rPr>
              <a:t>&amp;</a:t>
            </a:r>
          </a:p>
          <a:p>
            <a:pPr algn="l" rtl="0"/>
            <a:r>
              <a:rPr lang="en-US" sz="1200" kern="1200" dirty="0" smtClean="0">
                <a:solidFill>
                  <a:schemeClr val="accent5">
                    <a:lumMod val="25000"/>
                  </a:schemeClr>
                </a:solidFill>
                <a:latin typeface="Segoe UI" pitchFamily="34" charset="0"/>
                <a:ea typeface="Segoe UI" pitchFamily="34" charset="0"/>
                <a:cs typeface="Segoe UI" pitchFamily="34" charset="0"/>
              </a:rPr>
              <a:t>Monitoring </a:t>
            </a:r>
            <a:r>
              <a:rPr lang="en-US" sz="1200" kern="1200" dirty="0">
                <a:solidFill>
                  <a:schemeClr val="accent5">
                    <a:lumMod val="25000"/>
                  </a:schemeClr>
                </a:solidFill>
                <a:latin typeface="Segoe UI" pitchFamily="34" charset="0"/>
                <a:ea typeface="Segoe UI" pitchFamily="34" charset="0"/>
                <a:cs typeface="Segoe UI" pitchFamily="34" charset="0"/>
              </a:rPr>
              <a:t>devices</a:t>
            </a:r>
          </a:p>
        </p:txBody>
      </p:sp>
      <p:sp>
        <p:nvSpPr>
          <p:cNvPr id="39" name="TextBox 38"/>
          <p:cNvSpPr txBox="1"/>
          <p:nvPr/>
        </p:nvSpPr>
        <p:spPr>
          <a:xfrm>
            <a:off x="7854200" y="3756285"/>
            <a:ext cx="1289800" cy="461665"/>
          </a:xfrm>
          <a:prstGeom prst="rect">
            <a:avLst/>
          </a:prstGeom>
          <a:noFill/>
        </p:spPr>
        <p:txBody>
          <a:bodyPr wrap="square" rtlCol="0">
            <a:spAutoFit/>
          </a:bodyPr>
          <a:lstStyle/>
          <a:p>
            <a:pPr algn="l" rtl="0"/>
            <a:r>
              <a:rPr lang="en-US" sz="1200" kern="1200" dirty="0">
                <a:solidFill>
                  <a:schemeClr val="accent5">
                    <a:lumMod val="25000"/>
                  </a:schemeClr>
                </a:solidFill>
                <a:latin typeface="Segoe UI" pitchFamily="34" charset="0"/>
                <a:ea typeface="Segoe UI" pitchFamily="34" charset="0"/>
                <a:cs typeface="Segoe UI" pitchFamily="34" charset="0"/>
              </a:rPr>
              <a:t>KPI Dashboards, </a:t>
            </a:r>
            <a:r>
              <a:rPr lang="en-US" sz="1200" kern="1200" dirty="0" smtClean="0">
                <a:solidFill>
                  <a:schemeClr val="accent5">
                    <a:lumMod val="25000"/>
                  </a:schemeClr>
                </a:solidFill>
                <a:latin typeface="Segoe UI" pitchFamily="34" charset="0"/>
                <a:ea typeface="Segoe UI" pitchFamily="34" charset="0"/>
                <a:cs typeface="Segoe UI" pitchFamily="34" charset="0"/>
              </a:rPr>
              <a:t/>
            </a:r>
            <a:br>
              <a:rPr lang="en-US" sz="1200" kern="1200" dirty="0" smtClean="0">
                <a:solidFill>
                  <a:schemeClr val="accent5">
                    <a:lumMod val="25000"/>
                  </a:schemeClr>
                </a:solidFill>
                <a:latin typeface="Segoe UI" pitchFamily="34" charset="0"/>
                <a:ea typeface="Segoe UI" pitchFamily="34" charset="0"/>
                <a:cs typeface="Segoe UI" pitchFamily="34" charset="0"/>
              </a:rPr>
            </a:br>
            <a:r>
              <a:rPr lang="en-US" sz="1200" kern="1200" dirty="0" smtClean="0">
                <a:solidFill>
                  <a:schemeClr val="accent5">
                    <a:lumMod val="25000"/>
                  </a:schemeClr>
                </a:solidFill>
                <a:latin typeface="Segoe UI" pitchFamily="34" charset="0"/>
                <a:ea typeface="Segoe UI" pitchFamily="34" charset="0"/>
                <a:cs typeface="Segoe UI" pitchFamily="34" charset="0"/>
              </a:rPr>
              <a:t>SharePoint </a:t>
            </a:r>
            <a:r>
              <a:rPr lang="en-US" sz="1200" kern="1200" dirty="0">
                <a:solidFill>
                  <a:schemeClr val="accent5">
                    <a:lumMod val="25000"/>
                  </a:schemeClr>
                </a:solidFill>
                <a:latin typeface="Segoe UI" pitchFamily="34" charset="0"/>
                <a:ea typeface="Segoe UI" pitchFamily="34" charset="0"/>
                <a:cs typeface="Segoe UI" pitchFamily="34" charset="0"/>
              </a:rPr>
              <a:t>UI</a:t>
            </a:r>
          </a:p>
        </p:txBody>
      </p:sp>
      <p:sp>
        <p:nvSpPr>
          <p:cNvPr id="40" name="TextBox 39"/>
          <p:cNvSpPr txBox="1"/>
          <p:nvPr/>
        </p:nvSpPr>
        <p:spPr>
          <a:xfrm>
            <a:off x="7689243" y="4931238"/>
            <a:ext cx="1270604" cy="276999"/>
          </a:xfrm>
          <a:prstGeom prst="rect">
            <a:avLst/>
          </a:prstGeom>
          <a:noFill/>
        </p:spPr>
        <p:txBody>
          <a:bodyPr wrap="none" rtlCol="0">
            <a:spAutoFit/>
          </a:bodyPr>
          <a:lstStyle/>
          <a:p>
            <a:pPr algn="l" rtl="0"/>
            <a:r>
              <a:rPr lang="en-US" sz="1200" kern="1200" dirty="0">
                <a:solidFill>
                  <a:schemeClr val="accent5">
                    <a:lumMod val="25000"/>
                  </a:schemeClr>
                </a:solidFill>
                <a:latin typeface="Segoe UI" pitchFamily="34" charset="0"/>
                <a:ea typeface="Segoe UI" pitchFamily="34" charset="0"/>
                <a:cs typeface="Segoe UI" pitchFamily="34" charset="0"/>
              </a:rPr>
              <a:t>Trading stations</a:t>
            </a:r>
          </a:p>
        </p:txBody>
      </p:sp>
      <p:cxnSp>
        <p:nvCxnSpPr>
          <p:cNvPr id="41" name="Curved Connector 40"/>
          <p:cNvCxnSpPr>
            <a:stCxn id="59" idx="3"/>
            <a:endCxn id="37" idx="1"/>
          </p:cNvCxnSpPr>
          <p:nvPr/>
        </p:nvCxnSpPr>
        <p:spPr>
          <a:xfrm flipV="1">
            <a:off x="6705600" y="3052007"/>
            <a:ext cx="953312" cy="753949"/>
          </a:xfrm>
          <a:prstGeom prst="curvedConnector3">
            <a:avLst>
              <a:gd name="adj1" fmla="val 50000"/>
            </a:avLst>
          </a:prstGeom>
          <a:ln w="12700">
            <a:solidFill>
              <a:schemeClr val="tx1">
                <a:lumMod val="10000"/>
              </a:schemeClr>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42" name="Curved Connector 41"/>
          <p:cNvCxnSpPr>
            <a:stCxn id="60" idx="3"/>
            <a:endCxn id="16" idx="1"/>
          </p:cNvCxnSpPr>
          <p:nvPr/>
        </p:nvCxnSpPr>
        <p:spPr>
          <a:xfrm flipV="1">
            <a:off x="6705600" y="3993213"/>
            <a:ext cx="571500" cy="422343"/>
          </a:xfrm>
          <a:prstGeom prst="curvedConnector3">
            <a:avLst>
              <a:gd name="adj1" fmla="val 50000"/>
            </a:avLst>
          </a:prstGeom>
          <a:ln w="12700">
            <a:solidFill>
              <a:schemeClr val="tx1">
                <a:lumMod val="10000"/>
              </a:schemeClr>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43" name="Curved Connector 42"/>
          <p:cNvCxnSpPr>
            <a:stCxn id="61" idx="3"/>
            <a:endCxn id="26" idx="1"/>
          </p:cNvCxnSpPr>
          <p:nvPr/>
        </p:nvCxnSpPr>
        <p:spPr>
          <a:xfrm flipV="1">
            <a:off x="6705600" y="4623263"/>
            <a:ext cx="855486" cy="401893"/>
          </a:xfrm>
          <a:prstGeom prst="curvedConnector3">
            <a:avLst>
              <a:gd name="adj1" fmla="val 50000"/>
            </a:avLst>
          </a:prstGeom>
          <a:ln w="12700">
            <a:solidFill>
              <a:schemeClr val="tx1">
                <a:lumMod val="10000"/>
              </a:schemeClr>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44" name="Curved Connector 82"/>
          <p:cNvCxnSpPr>
            <a:stCxn id="62" idx="3"/>
            <a:endCxn id="32" idx="1"/>
          </p:cNvCxnSpPr>
          <p:nvPr/>
        </p:nvCxnSpPr>
        <p:spPr>
          <a:xfrm flipV="1">
            <a:off x="6705600" y="5531887"/>
            <a:ext cx="740898" cy="102869"/>
          </a:xfrm>
          <a:prstGeom prst="curvedConnector3">
            <a:avLst>
              <a:gd name="adj1" fmla="val 50000"/>
            </a:avLst>
          </a:prstGeom>
          <a:ln w="12700">
            <a:solidFill>
              <a:schemeClr val="tx1">
                <a:lumMod val="10000"/>
              </a:schemeClr>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45" name="Up-Down Arrow 44"/>
          <p:cNvSpPr/>
          <p:nvPr/>
        </p:nvSpPr>
        <p:spPr>
          <a:xfrm>
            <a:off x="4267200" y="2766992"/>
            <a:ext cx="609600" cy="475583"/>
          </a:xfrm>
          <a:prstGeom prst="upDownArrow">
            <a:avLst>
              <a:gd name="adj1" fmla="val 36364"/>
              <a:gd name="adj2" fmla="val 25000"/>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0"/>
            <a:endParaRPr lang="en-US" sz="1200" kern="1200" dirty="0">
              <a:solidFill>
                <a:prstClr val="black"/>
              </a:solidFill>
              <a:latin typeface="Segoe UI" pitchFamily="34" charset="0"/>
              <a:ea typeface="Segoe UI" pitchFamily="34" charset="0"/>
              <a:cs typeface="Segoe UI" pitchFamily="34" charset="0"/>
            </a:endParaRPr>
          </a:p>
        </p:txBody>
      </p:sp>
      <p:sp>
        <p:nvSpPr>
          <p:cNvPr id="53" name="TextBox 52"/>
          <p:cNvSpPr txBox="1"/>
          <p:nvPr/>
        </p:nvSpPr>
        <p:spPr>
          <a:xfrm>
            <a:off x="3186176" y="1169033"/>
            <a:ext cx="2770567" cy="646331"/>
          </a:xfrm>
          <a:prstGeom prst="rect">
            <a:avLst/>
          </a:prstGeom>
          <a:noFill/>
        </p:spPr>
        <p:txBody>
          <a:bodyPr wrap="none" rtlCol="0">
            <a:spAutoFit/>
          </a:bodyPr>
          <a:lstStyle/>
          <a:p>
            <a:pPr algn="ctr" rtl="0"/>
            <a:r>
              <a:rPr lang="en-US" sz="1800" kern="1200" dirty="0" smtClean="0">
                <a:latin typeface="Segoe UI" pitchFamily="34" charset="0"/>
                <a:ea typeface="Segoe UI" pitchFamily="34" charset="0"/>
                <a:cs typeface="Segoe UI" pitchFamily="34" charset="0"/>
              </a:rPr>
              <a:t>StreamInsight</a:t>
            </a:r>
            <a:br>
              <a:rPr lang="en-US" sz="1800" kern="1200" dirty="0" smtClean="0">
                <a:latin typeface="Segoe UI" pitchFamily="34" charset="0"/>
                <a:ea typeface="Segoe UI" pitchFamily="34" charset="0"/>
                <a:cs typeface="Segoe UI" pitchFamily="34" charset="0"/>
              </a:rPr>
            </a:br>
            <a:r>
              <a:rPr lang="en-US" sz="1800" kern="1200" dirty="0" smtClean="0">
                <a:latin typeface="Segoe UI" pitchFamily="34" charset="0"/>
                <a:ea typeface="Segoe UI" pitchFamily="34" charset="0"/>
                <a:cs typeface="Segoe UI" pitchFamily="34" charset="0"/>
              </a:rPr>
              <a:t>Application Development</a:t>
            </a:r>
            <a:endParaRPr lang="en-US" sz="1800" kern="1200" dirty="0">
              <a:latin typeface="Segoe UI" pitchFamily="34" charset="0"/>
              <a:ea typeface="Segoe UI" pitchFamily="34" charset="0"/>
              <a:cs typeface="Segoe UI" pitchFamily="34" charset="0"/>
            </a:endParaRPr>
          </a:p>
        </p:txBody>
      </p:sp>
      <p:sp>
        <p:nvSpPr>
          <p:cNvPr id="55" name="Rectangle 54"/>
          <p:cNvSpPr/>
          <p:nvPr/>
        </p:nvSpPr>
        <p:spPr>
          <a:xfrm>
            <a:off x="2436776" y="3615456"/>
            <a:ext cx="381000" cy="381000"/>
          </a:xfrm>
          <a:prstGeom prst="rect">
            <a:avLst/>
          </a:prstGeom>
          <a:ln>
            <a:headEnd type="none" w="med" len="med"/>
            <a:tailEnd type="none" w="med" len="med"/>
          </a:ln>
          <a:effectLst>
            <a:outerShdw blurRad="50800" dist="38100" dir="2700000" algn="tl" rotWithShape="0">
              <a:prstClr val="black">
                <a:alpha val="40000"/>
              </a:prstClr>
            </a:outerShdw>
          </a:effectLst>
          <a:scene3d>
            <a:camera prst="orthographicFront" fov="0">
              <a:rot lat="0" lon="0" rev="0"/>
            </a:camera>
            <a:lightRig rig="soft" dir="tl">
              <a:rot lat="0" lon="0" rev="20000000"/>
            </a:lightRig>
          </a:scene3d>
          <a:sp3d prstMaterial="matte"/>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56" name="Rectangle 55"/>
          <p:cNvSpPr/>
          <p:nvPr/>
        </p:nvSpPr>
        <p:spPr>
          <a:xfrm>
            <a:off x="2436776" y="4225056"/>
            <a:ext cx="381000" cy="381000"/>
          </a:xfrm>
          <a:prstGeom prst="rect">
            <a:avLst/>
          </a:prstGeom>
          <a:ln>
            <a:headEnd type="none" w="med" len="med"/>
            <a:tailEnd type="none" w="med" len="med"/>
          </a:ln>
          <a:effectLst>
            <a:outerShdw blurRad="50800" dist="38100" dir="2700000" algn="tl" rotWithShape="0">
              <a:prstClr val="black">
                <a:alpha val="40000"/>
              </a:prstClr>
            </a:outerShdw>
          </a:effectLst>
          <a:scene3d>
            <a:camera prst="orthographicFront" fov="0">
              <a:rot lat="0" lon="0" rev="0"/>
            </a:camera>
            <a:lightRig rig="soft" dir="tl">
              <a:rot lat="0" lon="0" rev="20000000"/>
            </a:lightRig>
          </a:scene3d>
          <a:sp3d prstMaterial="matte"/>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57" name="Rectangle 56"/>
          <p:cNvSpPr/>
          <p:nvPr/>
        </p:nvSpPr>
        <p:spPr>
          <a:xfrm>
            <a:off x="2436776" y="4834656"/>
            <a:ext cx="381000" cy="381000"/>
          </a:xfrm>
          <a:prstGeom prst="rect">
            <a:avLst/>
          </a:prstGeom>
          <a:ln>
            <a:headEnd type="none" w="med" len="med"/>
            <a:tailEnd type="none" w="med" len="med"/>
          </a:ln>
          <a:effectLst>
            <a:outerShdw blurRad="50800" dist="38100" dir="2700000" algn="tl" rotWithShape="0">
              <a:prstClr val="black">
                <a:alpha val="40000"/>
              </a:prstClr>
            </a:outerShdw>
          </a:effectLst>
          <a:scene3d>
            <a:camera prst="orthographicFront" fov="0">
              <a:rot lat="0" lon="0" rev="0"/>
            </a:camera>
            <a:lightRig rig="soft" dir="tl">
              <a:rot lat="0" lon="0" rev="20000000"/>
            </a:lightRig>
          </a:scene3d>
          <a:sp3d prstMaterial="matte"/>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58" name="Rectangle 57"/>
          <p:cNvSpPr/>
          <p:nvPr/>
        </p:nvSpPr>
        <p:spPr>
          <a:xfrm>
            <a:off x="2436776" y="5444256"/>
            <a:ext cx="381000" cy="381000"/>
          </a:xfrm>
          <a:prstGeom prst="rect">
            <a:avLst/>
          </a:prstGeom>
          <a:ln>
            <a:headEnd type="none" w="med" len="med"/>
            <a:tailEnd type="none" w="med" len="med"/>
          </a:ln>
          <a:effectLst>
            <a:outerShdw blurRad="50800" dist="38100" dir="2700000" algn="tl" rotWithShape="0">
              <a:prstClr val="black">
                <a:alpha val="40000"/>
              </a:prstClr>
            </a:outerShdw>
          </a:effectLst>
          <a:scene3d>
            <a:camera prst="orthographicFront" fov="0">
              <a:rot lat="0" lon="0" rev="0"/>
            </a:camera>
            <a:lightRig rig="soft" dir="tl">
              <a:rot lat="0" lon="0" rev="20000000"/>
            </a:lightRig>
          </a:scene3d>
          <a:sp3d prstMaterial="matte"/>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59" name="Rectangle 58"/>
          <p:cNvSpPr/>
          <p:nvPr/>
        </p:nvSpPr>
        <p:spPr>
          <a:xfrm>
            <a:off x="6324600" y="3615456"/>
            <a:ext cx="381000" cy="381000"/>
          </a:xfrm>
          <a:prstGeom prst="rect">
            <a:avLst/>
          </a:prstGeom>
          <a:ln>
            <a:headEnd type="none" w="med" len="med"/>
            <a:tailEnd type="none" w="med" len="med"/>
          </a:ln>
          <a:effectLst>
            <a:outerShdw blurRad="50800" dist="38100" dir="2700000" algn="tl" rotWithShape="0">
              <a:prstClr val="black">
                <a:alpha val="40000"/>
              </a:prstClr>
            </a:outerShdw>
          </a:effectLst>
          <a:scene3d>
            <a:camera prst="orthographicFront" fov="0">
              <a:rot lat="0" lon="0" rev="0"/>
            </a:camera>
            <a:lightRig rig="soft" dir="tl">
              <a:rot lat="0" lon="0" rev="20000000"/>
            </a:lightRig>
          </a:scene3d>
          <a:sp3d prstMaterial="matte"/>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60" name="Rectangle 59"/>
          <p:cNvSpPr/>
          <p:nvPr/>
        </p:nvSpPr>
        <p:spPr>
          <a:xfrm>
            <a:off x="6324600" y="4225056"/>
            <a:ext cx="381000" cy="381000"/>
          </a:xfrm>
          <a:prstGeom prst="rect">
            <a:avLst/>
          </a:prstGeom>
          <a:ln>
            <a:headEnd type="none" w="med" len="med"/>
            <a:tailEnd type="none" w="med" len="med"/>
          </a:ln>
          <a:effectLst>
            <a:outerShdw blurRad="50800" dist="38100" dir="2700000" algn="tl" rotWithShape="0">
              <a:prstClr val="black">
                <a:alpha val="40000"/>
              </a:prstClr>
            </a:outerShdw>
          </a:effectLst>
          <a:scene3d>
            <a:camera prst="orthographicFront" fov="0">
              <a:rot lat="0" lon="0" rev="0"/>
            </a:camera>
            <a:lightRig rig="soft" dir="tl">
              <a:rot lat="0" lon="0" rev="20000000"/>
            </a:lightRig>
          </a:scene3d>
          <a:sp3d prstMaterial="matte"/>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61" name="Rectangle 60"/>
          <p:cNvSpPr/>
          <p:nvPr/>
        </p:nvSpPr>
        <p:spPr>
          <a:xfrm>
            <a:off x="6324600" y="4834656"/>
            <a:ext cx="381000" cy="381000"/>
          </a:xfrm>
          <a:prstGeom prst="rect">
            <a:avLst/>
          </a:prstGeom>
          <a:ln>
            <a:headEnd type="none" w="med" len="med"/>
            <a:tailEnd type="none" w="med" len="med"/>
          </a:ln>
          <a:effectLst>
            <a:outerShdw blurRad="50800" dist="38100" dir="2700000" algn="tl" rotWithShape="0">
              <a:prstClr val="black">
                <a:alpha val="40000"/>
              </a:prstClr>
            </a:outerShdw>
          </a:effectLst>
          <a:scene3d>
            <a:camera prst="orthographicFront" fov="0">
              <a:rot lat="0" lon="0" rev="0"/>
            </a:camera>
            <a:lightRig rig="soft" dir="tl">
              <a:rot lat="0" lon="0" rev="20000000"/>
            </a:lightRig>
          </a:scene3d>
          <a:sp3d prstMaterial="matte"/>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sp>
        <p:nvSpPr>
          <p:cNvPr id="62" name="Rectangle 61"/>
          <p:cNvSpPr/>
          <p:nvPr/>
        </p:nvSpPr>
        <p:spPr>
          <a:xfrm>
            <a:off x="6324600" y="5444256"/>
            <a:ext cx="381000" cy="381000"/>
          </a:xfrm>
          <a:prstGeom prst="rect">
            <a:avLst/>
          </a:prstGeom>
          <a:ln>
            <a:headEnd type="none" w="med" len="med"/>
            <a:tailEnd type="none" w="med" len="med"/>
          </a:ln>
          <a:effectLst>
            <a:outerShdw blurRad="50800" dist="38100" dir="2700000" algn="tl" rotWithShape="0">
              <a:prstClr val="black">
                <a:alpha val="40000"/>
              </a:prstClr>
            </a:outerShdw>
          </a:effectLst>
          <a:scene3d>
            <a:camera prst="orthographicFront" fov="0">
              <a:rot lat="0" lon="0" rev="0"/>
            </a:camera>
            <a:lightRig rig="soft" dir="tl">
              <a:rot lat="0" lon="0" rev="20000000"/>
            </a:lightRig>
          </a:scene3d>
          <a:sp3d prstMaterial="matte"/>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cxnSp>
        <p:nvCxnSpPr>
          <p:cNvPr id="63" name="Curved Connector 62"/>
          <p:cNvCxnSpPr>
            <a:stCxn id="55" idx="3"/>
            <a:endCxn id="9" idx="1"/>
          </p:cNvCxnSpPr>
          <p:nvPr/>
        </p:nvCxnSpPr>
        <p:spPr>
          <a:xfrm>
            <a:off x="2817776" y="3805956"/>
            <a:ext cx="839824" cy="685799"/>
          </a:xfrm>
          <a:prstGeom prst="curvedConnector3">
            <a:avLst>
              <a:gd name="adj1" fmla="val 50000"/>
            </a:avLst>
          </a:prstGeom>
          <a:ln>
            <a:solidFill>
              <a:schemeClr val="accent5">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4" name="Curved Connector 63"/>
          <p:cNvCxnSpPr>
            <a:stCxn id="9" idx="3"/>
            <a:endCxn id="77" idx="1"/>
          </p:cNvCxnSpPr>
          <p:nvPr/>
        </p:nvCxnSpPr>
        <p:spPr>
          <a:xfrm>
            <a:off x="4495800" y="4491755"/>
            <a:ext cx="304800" cy="1"/>
          </a:xfrm>
          <a:prstGeom prst="curvedConnector3">
            <a:avLst>
              <a:gd name="adj1" fmla="val 50000"/>
            </a:avLst>
          </a:prstGeom>
          <a:ln>
            <a:solidFill>
              <a:schemeClr val="accent5">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5" name="Curved Connector 64"/>
          <p:cNvCxnSpPr>
            <a:stCxn id="57" idx="3"/>
            <a:endCxn id="9" idx="1"/>
          </p:cNvCxnSpPr>
          <p:nvPr/>
        </p:nvCxnSpPr>
        <p:spPr>
          <a:xfrm flipV="1">
            <a:off x="2817776" y="4491755"/>
            <a:ext cx="839824" cy="533401"/>
          </a:xfrm>
          <a:prstGeom prst="curvedConnector3">
            <a:avLst>
              <a:gd name="adj1" fmla="val 50000"/>
            </a:avLst>
          </a:prstGeom>
          <a:ln>
            <a:solidFill>
              <a:schemeClr val="accent5">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6" name="Curved Connector 65"/>
          <p:cNvCxnSpPr>
            <a:stCxn id="58" idx="3"/>
            <a:endCxn id="78" idx="1"/>
          </p:cNvCxnSpPr>
          <p:nvPr/>
        </p:nvCxnSpPr>
        <p:spPr>
          <a:xfrm flipV="1">
            <a:off x="2817776" y="5482356"/>
            <a:ext cx="1982824" cy="152400"/>
          </a:xfrm>
          <a:prstGeom prst="curvedConnector3">
            <a:avLst>
              <a:gd name="adj1" fmla="val 50000"/>
            </a:avLst>
          </a:prstGeom>
          <a:ln>
            <a:solidFill>
              <a:schemeClr val="accent5">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7" name="Curved Connector 66"/>
          <p:cNvCxnSpPr>
            <a:stCxn id="56" idx="3"/>
            <a:endCxn id="9" idx="1"/>
          </p:cNvCxnSpPr>
          <p:nvPr/>
        </p:nvCxnSpPr>
        <p:spPr>
          <a:xfrm>
            <a:off x="2817776" y="4415556"/>
            <a:ext cx="839824" cy="76199"/>
          </a:xfrm>
          <a:prstGeom prst="curvedConnector3">
            <a:avLst>
              <a:gd name="adj1" fmla="val 50000"/>
            </a:avLst>
          </a:prstGeom>
          <a:ln>
            <a:solidFill>
              <a:schemeClr val="accent5">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8" name="Curved Connector 67"/>
          <p:cNvCxnSpPr>
            <a:stCxn id="9" idx="3"/>
            <a:endCxn id="78" idx="1"/>
          </p:cNvCxnSpPr>
          <p:nvPr/>
        </p:nvCxnSpPr>
        <p:spPr>
          <a:xfrm>
            <a:off x="4495800" y="4491755"/>
            <a:ext cx="304800" cy="990601"/>
          </a:xfrm>
          <a:prstGeom prst="curvedConnector3">
            <a:avLst>
              <a:gd name="adj1" fmla="val 50000"/>
            </a:avLst>
          </a:prstGeom>
          <a:ln>
            <a:solidFill>
              <a:schemeClr val="accent5">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Curved Connector 68"/>
          <p:cNvCxnSpPr>
            <a:stCxn id="77" idx="3"/>
            <a:endCxn id="59" idx="1"/>
          </p:cNvCxnSpPr>
          <p:nvPr/>
        </p:nvCxnSpPr>
        <p:spPr>
          <a:xfrm flipV="1">
            <a:off x="5638800" y="3805956"/>
            <a:ext cx="685800" cy="685800"/>
          </a:xfrm>
          <a:prstGeom prst="curvedConnector3">
            <a:avLst>
              <a:gd name="adj1" fmla="val 50000"/>
            </a:avLst>
          </a:prstGeom>
          <a:ln>
            <a:solidFill>
              <a:schemeClr val="accent5">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0" name="Curved Connector 69"/>
          <p:cNvCxnSpPr>
            <a:stCxn id="78" idx="3"/>
          </p:cNvCxnSpPr>
          <p:nvPr/>
        </p:nvCxnSpPr>
        <p:spPr>
          <a:xfrm flipV="1">
            <a:off x="5638800" y="4415556"/>
            <a:ext cx="685800" cy="1066800"/>
          </a:xfrm>
          <a:prstGeom prst="curvedConnector3">
            <a:avLst>
              <a:gd name="adj1" fmla="val 50000"/>
            </a:avLst>
          </a:prstGeom>
          <a:ln>
            <a:solidFill>
              <a:schemeClr val="accent5">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1" name="Curved Connector 70"/>
          <p:cNvCxnSpPr>
            <a:stCxn id="77" idx="3"/>
            <a:endCxn id="61" idx="1"/>
          </p:cNvCxnSpPr>
          <p:nvPr/>
        </p:nvCxnSpPr>
        <p:spPr>
          <a:xfrm>
            <a:off x="5638800" y="4491756"/>
            <a:ext cx="685800" cy="533400"/>
          </a:xfrm>
          <a:prstGeom prst="curvedConnector3">
            <a:avLst>
              <a:gd name="adj1" fmla="val 50000"/>
            </a:avLst>
          </a:prstGeom>
          <a:ln>
            <a:solidFill>
              <a:schemeClr val="accent5">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2" name="Curved Connector 71"/>
          <p:cNvCxnSpPr>
            <a:stCxn id="78" idx="3"/>
            <a:endCxn id="62" idx="1"/>
          </p:cNvCxnSpPr>
          <p:nvPr/>
        </p:nvCxnSpPr>
        <p:spPr>
          <a:xfrm>
            <a:off x="5638800" y="5482356"/>
            <a:ext cx="685800" cy="152400"/>
          </a:xfrm>
          <a:prstGeom prst="curvedConnector3">
            <a:avLst>
              <a:gd name="adj1" fmla="val 50000"/>
            </a:avLst>
          </a:prstGeom>
          <a:ln>
            <a:solidFill>
              <a:schemeClr val="accent5">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2199755" y="3005856"/>
            <a:ext cx="924445" cy="523220"/>
          </a:xfrm>
          <a:prstGeom prst="rect">
            <a:avLst/>
          </a:prstGeom>
          <a:noFill/>
        </p:spPr>
        <p:txBody>
          <a:bodyPr wrap="square" rtlCol="0">
            <a:spAutoFit/>
          </a:bodyPr>
          <a:lstStyle/>
          <a:p>
            <a:pPr algn="ctr"/>
            <a:r>
              <a:rPr lang="en-US" sz="1400" dirty="0" smtClean="0">
                <a:solidFill>
                  <a:schemeClr val="bg1"/>
                </a:solidFill>
                <a:latin typeface="Segoe UI" pitchFamily="34" charset="0"/>
                <a:ea typeface="Segoe UI" pitchFamily="34" charset="0"/>
                <a:cs typeface="Segoe UI" pitchFamily="34" charset="0"/>
              </a:rPr>
              <a:t>Input</a:t>
            </a:r>
          </a:p>
          <a:p>
            <a:pPr algn="ctr"/>
            <a:r>
              <a:rPr lang="en-US" sz="1400" dirty="0" smtClean="0">
                <a:solidFill>
                  <a:schemeClr val="bg1"/>
                </a:solidFill>
                <a:latin typeface="Segoe UI" pitchFamily="34" charset="0"/>
                <a:ea typeface="Segoe UI" pitchFamily="34" charset="0"/>
                <a:cs typeface="Segoe UI" pitchFamily="34" charset="0"/>
              </a:rPr>
              <a:t>Adapters</a:t>
            </a:r>
            <a:endParaRPr lang="en-US" sz="1400" dirty="0">
              <a:solidFill>
                <a:schemeClr val="bg1"/>
              </a:solidFill>
              <a:latin typeface="Segoe UI" pitchFamily="34" charset="0"/>
              <a:ea typeface="Segoe UI" pitchFamily="34" charset="0"/>
              <a:cs typeface="Segoe UI" pitchFamily="34" charset="0"/>
            </a:endParaRPr>
          </a:p>
        </p:txBody>
      </p:sp>
      <p:sp>
        <p:nvSpPr>
          <p:cNvPr id="74" name="TextBox 73"/>
          <p:cNvSpPr txBox="1"/>
          <p:nvPr/>
        </p:nvSpPr>
        <p:spPr>
          <a:xfrm>
            <a:off x="5981700" y="3005856"/>
            <a:ext cx="952500" cy="523220"/>
          </a:xfrm>
          <a:prstGeom prst="rect">
            <a:avLst/>
          </a:prstGeom>
          <a:noFill/>
        </p:spPr>
        <p:txBody>
          <a:bodyPr wrap="square" rtlCol="0">
            <a:spAutoFit/>
          </a:bodyPr>
          <a:lstStyle/>
          <a:p>
            <a:pPr algn="ctr"/>
            <a:r>
              <a:rPr lang="en-US" sz="1400" dirty="0" smtClean="0">
                <a:solidFill>
                  <a:schemeClr val="bg1"/>
                </a:solidFill>
                <a:latin typeface="Segoe UI" pitchFamily="34" charset="0"/>
                <a:ea typeface="Segoe UI" pitchFamily="34" charset="0"/>
                <a:cs typeface="Segoe UI" pitchFamily="34" charset="0"/>
              </a:rPr>
              <a:t>Output</a:t>
            </a:r>
          </a:p>
          <a:p>
            <a:pPr algn="ctr"/>
            <a:r>
              <a:rPr lang="en-US" sz="1400" dirty="0" smtClean="0">
                <a:solidFill>
                  <a:schemeClr val="bg1"/>
                </a:solidFill>
                <a:latin typeface="Segoe UI" pitchFamily="34" charset="0"/>
                <a:ea typeface="Segoe UI" pitchFamily="34" charset="0"/>
                <a:cs typeface="Segoe UI" pitchFamily="34" charset="0"/>
              </a:rPr>
              <a:t>Adapters</a:t>
            </a:r>
            <a:endParaRPr lang="en-US" sz="1400" dirty="0">
              <a:solidFill>
                <a:schemeClr val="bg1"/>
              </a:solidFill>
              <a:latin typeface="Segoe UI" pitchFamily="34" charset="0"/>
              <a:ea typeface="Segoe UI" pitchFamily="34" charset="0"/>
              <a:cs typeface="Segoe UI" pitchFamily="34" charset="0"/>
            </a:endParaRPr>
          </a:p>
        </p:txBody>
      </p:sp>
      <p:sp>
        <p:nvSpPr>
          <p:cNvPr id="76" name="TextBox 75"/>
          <p:cNvSpPr txBox="1"/>
          <p:nvPr/>
        </p:nvSpPr>
        <p:spPr>
          <a:xfrm>
            <a:off x="3581400" y="3261648"/>
            <a:ext cx="1981200" cy="307777"/>
          </a:xfrm>
          <a:prstGeom prst="rect">
            <a:avLst/>
          </a:prstGeom>
          <a:noFill/>
        </p:spPr>
        <p:txBody>
          <a:bodyPr wrap="square" rtlCol="0">
            <a:spAutoFit/>
          </a:bodyPr>
          <a:lstStyle/>
          <a:p>
            <a:pPr algn="ctr"/>
            <a:r>
              <a:rPr lang="en-US" sz="1400" dirty="0" smtClean="0">
                <a:solidFill>
                  <a:schemeClr val="bg1"/>
                </a:solidFill>
                <a:latin typeface="Segoe UI" pitchFamily="34" charset="0"/>
                <a:ea typeface="Segoe UI" pitchFamily="34" charset="0"/>
                <a:cs typeface="Segoe UI" pitchFamily="34" charset="0"/>
              </a:rPr>
              <a:t>StreamInsight Engine</a:t>
            </a:r>
          </a:p>
        </p:txBody>
      </p:sp>
      <p:sp>
        <p:nvSpPr>
          <p:cNvPr id="77" name="Rectangle 76"/>
          <p:cNvSpPr/>
          <p:nvPr/>
        </p:nvSpPr>
        <p:spPr bwMode="auto">
          <a:xfrm>
            <a:off x="4800600" y="4148856"/>
            <a:ext cx="838200" cy="685800"/>
          </a:xfrm>
          <a:prstGeom prst="rect">
            <a:avLst/>
          </a:prstGeom>
          <a:ln>
            <a:headEnd type="none" w="med" len="med"/>
            <a:tailEnd type="none" w="med" len="med"/>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b="1" dirty="0">
                <a:solidFill>
                  <a:schemeClr val="tx1"/>
                </a:solidFill>
                <a:latin typeface="Segoe UI" pitchFamily="34" charset="0"/>
                <a:ea typeface="Segoe UI" pitchFamily="34" charset="0"/>
                <a:cs typeface="Segoe UI" pitchFamily="34" charset="0"/>
              </a:rPr>
              <a:t>Query Logic</a:t>
            </a:r>
          </a:p>
        </p:txBody>
      </p:sp>
      <p:sp>
        <p:nvSpPr>
          <p:cNvPr id="78" name="Rectangle 77"/>
          <p:cNvSpPr/>
          <p:nvPr/>
        </p:nvSpPr>
        <p:spPr bwMode="auto">
          <a:xfrm>
            <a:off x="4800600" y="5139456"/>
            <a:ext cx="838200" cy="685800"/>
          </a:xfrm>
          <a:prstGeom prst="rect">
            <a:avLst/>
          </a:prstGeom>
          <a:ln>
            <a:headEnd type="none" w="med" len="med"/>
            <a:tailEnd type="none" w="med" len="med"/>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b="1" dirty="0">
                <a:solidFill>
                  <a:schemeClr val="tx1"/>
                </a:solidFill>
                <a:latin typeface="Segoe UI" pitchFamily="34" charset="0"/>
                <a:ea typeface="Segoe UI" pitchFamily="34" charset="0"/>
                <a:cs typeface="Segoe UI" pitchFamily="34" charset="0"/>
              </a:rPr>
              <a:t>Query Logic</a:t>
            </a:r>
          </a:p>
        </p:txBody>
      </p:sp>
      <p:sp>
        <p:nvSpPr>
          <p:cNvPr id="48" name="Title 47"/>
          <p:cNvSpPr>
            <a:spLocks noGrp="1"/>
          </p:cNvSpPr>
          <p:nvPr>
            <p:ph type="title"/>
          </p:nvPr>
        </p:nvSpPr>
        <p:spPr>
          <a:xfrm>
            <a:off x="381000" y="323850"/>
            <a:ext cx="8382000" cy="553998"/>
          </a:xfrm>
        </p:spPr>
        <p:txBody>
          <a:bodyPr>
            <a:normAutofit/>
          </a:bodyPr>
          <a:lstStyle/>
          <a:p>
            <a:r>
              <a:rPr lang="en-US" dirty="0"/>
              <a:t>StreamInsight Platform</a:t>
            </a:r>
          </a:p>
        </p:txBody>
      </p:sp>
      <p:sp>
        <p:nvSpPr>
          <p:cNvPr id="8" name="Oval 7"/>
          <p:cNvSpPr/>
          <p:nvPr/>
        </p:nvSpPr>
        <p:spPr bwMode="auto">
          <a:xfrm>
            <a:off x="1691802" y="3976346"/>
            <a:ext cx="457200" cy="458803"/>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1</a:t>
            </a:r>
          </a:p>
        </p:txBody>
      </p:sp>
      <p:sp>
        <p:nvSpPr>
          <p:cNvPr id="75" name="Oval 74"/>
          <p:cNvSpPr/>
          <p:nvPr/>
        </p:nvSpPr>
        <p:spPr bwMode="auto">
          <a:xfrm>
            <a:off x="2971799" y="4499060"/>
            <a:ext cx="457200" cy="458803"/>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2</a:t>
            </a:r>
          </a:p>
        </p:txBody>
      </p:sp>
      <p:sp>
        <p:nvSpPr>
          <p:cNvPr id="79" name="Oval 78"/>
          <p:cNvSpPr/>
          <p:nvPr/>
        </p:nvSpPr>
        <p:spPr bwMode="auto">
          <a:xfrm>
            <a:off x="5753100" y="4587549"/>
            <a:ext cx="457200" cy="458803"/>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3</a:t>
            </a:r>
          </a:p>
        </p:txBody>
      </p:sp>
      <p:sp>
        <p:nvSpPr>
          <p:cNvPr id="80" name="Oval 79"/>
          <p:cNvSpPr/>
          <p:nvPr/>
        </p:nvSpPr>
        <p:spPr bwMode="auto">
          <a:xfrm>
            <a:off x="6907919" y="4249438"/>
            <a:ext cx="457200" cy="458803"/>
          </a:xfrm>
          <a:prstGeom prst="ellipse">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13500000" scaled="1"/>
            <a:tileRect/>
          </a:gradFill>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gradFill>
                  <a:gsLst>
                    <a:gs pos="0">
                      <a:srgbClr val="FFFFFF"/>
                    </a:gs>
                    <a:gs pos="100000">
                      <a:srgbClr val="FFFFFF"/>
                    </a:gs>
                  </a:gsLst>
                  <a:lin ang="5400000" scaled="0"/>
                </a:gradFill>
                <a:latin typeface="Segoe UI" pitchFamily="34" charset="0"/>
                <a:ea typeface="Segoe UI" pitchFamily="34" charset="0"/>
                <a:cs typeface="Segoe UI" pitchFamily="34" charset="0"/>
              </a:rPr>
              <a:t>4</a:t>
            </a:r>
          </a:p>
        </p:txBody>
      </p:sp>
      <p:pic>
        <p:nvPicPr>
          <p:cNvPr id="2056" name="Picture 8" descr="https://mediabank.partners.extranet.microsoft.com/transfer/rad601B1/0/VS_v_rgb.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33399" y="1117647"/>
            <a:ext cx="2128577" cy="829976"/>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s://mediabank.partners.extranet.microsoft.com/transfer/rad57D3F/0/NET_h_rgb.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229303" y="1261766"/>
            <a:ext cx="2333937" cy="576369"/>
          </a:xfrm>
          <a:prstGeom prst="rect">
            <a:avLst/>
          </a:prstGeom>
          <a:noFill/>
          <a:extLst>
            <a:ext uri="{909E8E84-426E-40DD-AFC4-6F175D3DCCD1}">
              <a14:hiddenFill xmlns:a14="http://schemas.microsoft.com/office/drawing/2010/main">
                <a:solidFill>
                  <a:srgbClr val="FFFFFF"/>
                </a:solidFill>
              </a14:hiddenFill>
            </a:ext>
          </a:extLst>
        </p:spPr>
      </p:pic>
      <p:pic>
        <p:nvPicPr>
          <p:cNvPr id="82" name="Picture 4" descr="http://www.edgefinite.com/Portals/0/stock_ticker_web.png"/>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t="3961" b="32018"/>
          <a:stretch/>
        </p:blipFill>
        <p:spPr bwMode="auto">
          <a:xfrm>
            <a:off x="298786" y="5496473"/>
            <a:ext cx="1078828" cy="457150"/>
          </a:xfrm>
          <a:prstGeom prst="rect">
            <a:avLst/>
          </a:prstGeom>
          <a:noFill/>
          <a:extLst>
            <a:ext uri="{909E8E84-426E-40DD-AFC4-6F175D3DCCD1}">
              <a14:hiddenFill xmlns:a14="http://schemas.microsoft.com/office/drawing/2010/main">
                <a:solidFill>
                  <a:srgbClr val="FFFFFF"/>
                </a:solidFill>
              </a14:hiddenFill>
            </a:ext>
          </a:extLst>
        </p:spPr>
      </p:pic>
      <p:sp>
        <p:nvSpPr>
          <p:cNvPr id="46" name="TextBox 45"/>
          <p:cNvSpPr txBox="1"/>
          <p:nvPr/>
        </p:nvSpPr>
        <p:spPr>
          <a:xfrm>
            <a:off x="2587552" y="2360608"/>
            <a:ext cx="3967817" cy="369332"/>
          </a:xfrm>
          <a:prstGeom prst="rect">
            <a:avLst/>
          </a:prstGeom>
          <a:noFill/>
        </p:spPr>
        <p:txBody>
          <a:bodyPr wrap="none" rtlCol="0">
            <a:spAutoFit/>
          </a:bodyPr>
          <a:lstStyle/>
          <a:p>
            <a:pPr algn="l" rtl="0"/>
            <a:r>
              <a:rPr lang="en-US" sz="1800" kern="1200" dirty="0" smtClean="0">
                <a:latin typeface="Segoe UI" pitchFamily="34" charset="0"/>
                <a:ea typeface="Segoe UI" pitchFamily="34" charset="0"/>
                <a:cs typeface="Segoe UI" pitchFamily="34" charset="0"/>
              </a:rPr>
              <a:t>StreamInsight Application at Runtime</a:t>
            </a:r>
            <a:endParaRPr lang="en-US" sz="1800" kern="1200"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570849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5"/>
                                        </p:tgtEl>
                                        <p:attrNameLst>
                                          <p:attrName>style.visibility</p:attrName>
                                        </p:attrNameLst>
                                      </p:cBhvr>
                                      <p:to>
                                        <p:strVal val="visible"/>
                                      </p:to>
                                    </p:set>
                                    <p:anim calcmode="lin" valueType="num">
                                      <p:cBhvr>
                                        <p:cTn id="14" dur="500" fill="hold"/>
                                        <p:tgtEl>
                                          <p:spTgt spid="75"/>
                                        </p:tgtEl>
                                        <p:attrNameLst>
                                          <p:attrName>ppt_w</p:attrName>
                                        </p:attrNameLst>
                                      </p:cBhvr>
                                      <p:tavLst>
                                        <p:tav tm="0">
                                          <p:val>
                                            <p:fltVal val="0"/>
                                          </p:val>
                                        </p:tav>
                                        <p:tav tm="100000">
                                          <p:val>
                                            <p:strVal val="#ppt_w"/>
                                          </p:val>
                                        </p:tav>
                                      </p:tavLst>
                                    </p:anim>
                                    <p:anim calcmode="lin" valueType="num">
                                      <p:cBhvr>
                                        <p:cTn id="15" dur="500" fill="hold"/>
                                        <p:tgtEl>
                                          <p:spTgt spid="75"/>
                                        </p:tgtEl>
                                        <p:attrNameLst>
                                          <p:attrName>ppt_h</p:attrName>
                                        </p:attrNameLst>
                                      </p:cBhvr>
                                      <p:tavLst>
                                        <p:tav tm="0">
                                          <p:val>
                                            <p:fltVal val="0"/>
                                          </p:val>
                                        </p:tav>
                                        <p:tav tm="100000">
                                          <p:val>
                                            <p:strVal val="#ppt_h"/>
                                          </p:val>
                                        </p:tav>
                                      </p:tavLst>
                                    </p:anim>
                                    <p:animEffect transition="in" filter="fade">
                                      <p:cBhvr>
                                        <p:cTn id="16" dur="500"/>
                                        <p:tgtEl>
                                          <p:spTgt spid="7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ppt_w</p:attrName>
                                        </p:attrNameLst>
                                      </p:cBhvr>
                                      <p:tavLst>
                                        <p:tav tm="0">
                                          <p:val>
                                            <p:fltVal val="0"/>
                                          </p:val>
                                        </p:tav>
                                        <p:tav tm="100000">
                                          <p:val>
                                            <p:strVal val="#ppt_w"/>
                                          </p:val>
                                        </p:tav>
                                      </p:tavLst>
                                    </p:anim>
                                    <p:anim calcmode="lin" valueType="num">
                                      <p:cBhvr>
                                        <p:cTn id="22" dur="500" fill="hold"/>
                                        <p:tgtEl>
                                          <p:spTgt spid="79"/>
                                        </p:tgtEl>
                                        <p:attrNameLst>
                                          <p:attrName>ppt_h</p:attrName>
                                        </p:attrNameLst>
                                      </p:cBhvr>
                                      <p:tavLst>
                                        <p:tav tm="0">
                                          <p:val>
                                            <p:fltVal val="0"/>
                                          </p:val>
                                        </p:tav>
                                        <p:tav tm="100000">
                                          <p:val>
                                            <p:strVal val="#ppt_h"/>
                                          </p:val>
                                        </p:tav>
                                      </p:tavLst>
                                    </p:anim>
                                    <p:animEffect transition="in" filter="fade">
                                      <p:cBhvr>
                                        <p:cTn id="23" dur="500"/>
                                        <p:tgtEl>
                                          <p:spTgt spid="7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0"/>
                                        </p:tgtEl>
                                        <p:attrNameLst>
                                          <p:attrName>style.visibility</p:attrName>
                                        </p:attrNameLst>
                                      </p:cBhvr>
                                      <p:to>
                                        <p:strVal val="visible"/>
                                      </p:to>
                                    </p:set>
                                    <p:anim calcmode="lin" valueType="num">
                                      <p:cBhvr>
                                        <p:cTn id="28" dur="500" fill="hold"/>
                                        <p:tgtEl>
                                          <p:spTgt spid="80"/>
                                        </p:tgtEl>
                                        <p:attrNameLst>
                                          <p:attrName>ppt_w</p:attrName>
                                        </p:attrNameLst>
                                      </p:cBhvr>
                                      <p:tavLst>
                                        <p:tav tm="0">
                                          <p:val>
                                            <p:fltVal val="0"/>
                                          </p:val>
                                        </p:tav>
                                        <p:tav tm="100000">
                                          <p:val>
                                            <p:strVal val="#ppt_w"/>
                                          </p:val>
                                        </p:tav>
                                      </p:tavLst>
                                    </p:anim>
                                    <p:anim calcmode="lin" valueType="num">
                                      <p:cBhvr>
                                        <p:cTn id="29" dur="500" fill="hold"/>
                                        <p:tgtEl>
                                          <p:spTgt spid="80"/>
                                        </p:tgtEl>
                                        <p:attrNameLst>
                                          <p:attrName>ppt_h</p:attrName>
                                        </p:attrNameLst>
                                      </p:cBhvr>
                                      <p:tavLst>
                                        <p:tav tm="0">
                                          <p:val>
                                            <p:fltVal val="0"/>
                                          </p:val>
                                        </p:tav>
                                        <p:tav tm="100000">
                                          <p:val>
                                            <p:strVal val="#ppt_h"/>
                                          </p:val>
                                        </p:tav>
                                      </p:tavLst>
                                    </p:anim>
                                    <p:animEffect transition="in" filter="fade">
                                      <p:cBhvr>
                                        <p:cTn id="30"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5" grpId="0" animBg="1"/>
      <p:bldP spid="79" grpId="0" animBg="1"/>
      <p:bldP spid="8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L-Shape 101"/>
          <p:cNvSpPr/>
          <p:nvPr/>
        </p:nvSpPr>
        <p:spPr>
          <a:xfrm rot="10800000" flipH="1">
            <a:off x="152400" y="1571612"/>
            <a:ext cx="4267200" cy="4857784"/>
          </a:xfrm>
          <a:prstGeom prst="corner">
            <a:avLst>
              <a:gd name="adj1" fmla="val 13786"/>
              <a:gd name="adj2" fmla="val 43658"/>
            </a:avLst>
          </a:prstGeom>
          <a:gradFill flip="none" rotWithShape="1">
            <a:gsLst>
              <a:gs pos="0">
                <a:schemeClr val="accent3">
                  <a:shade val="51000"/>
                  <a:satMod val="130000"/>
                  <a:alpha val="0"/>
                </a:schemeClr>
              </a:gs>
              <a:gs pos="80000">
                <a:schemeClr val="accent3">
                  <a:shade val="93000"/>
                  <a:satMod val="130000"/>
                </a:schemeClr>
              </a:gs>
              <a:gs pos="100000">
                <a:schemeClr val="accent3">
                  <a:shade val="94000"/>
                  <a:satMod val="135000"/>
                </a:schemeClr>
              </a:gs>
            </a:gsLst>
            <a:lin ang="5400000" scaled="1"/>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914400" fontAlgn="base">
              <a:spcBef>
                <a:spcPct val="0"/>
              </a:spcBef>
              <a:spcAft>
                <a:spcPct val="0"/>
              </a:spcAft>
            </a:pPr>
            <a:endParaRPr lang="en-US" sz="1200" b="1" dirty="0">
              <a:solidFill>
                <a:prstClr val="black"/>
              </a:solidFill>
              <a:latin typeface="Calibri"/>
            </a:endParaRPr>
          </a:p>
        </p:txBody>
      </p:sp>
      <p:sp>
        <p:nvSpPr>
          <p:cNvPr id="98" name="L-Shape 97"/>
          <p:cNvSpPr/>
          <p:nvPr/>
        </p:nvSpPr>
        <p:spPr>
          <a:xfrm rot="10800000">
            <a:off x="4071934" y="1571612"/>
            <a:ext cx="5072066" cy="4786346"/>
          </a:xfrm>
          <a:prstGeom prst="corner">
            <a:avLst>
              <a:gd name="adj1" fmla="val 12325"/>
              <a:gd name="adj2" fmla="val 40947"/>
            </a:avLst>
          </a:prstGeom>
          <a:gradFill flip="none" rotWithShape="1">
            <a:gsLst>
              <a:gs pos="0">
                <a:schemeClr val="accent3">
                  <a:shade val="51000"/>
                  <a:satMod val="130000"/>
                  <a:alpha val="0"/>
                </a:schemeClr>
              </a:gs>
              <a:gs pos="80000">
                <a:schemeClr val="accent3">
                  <a:shade val="93000"/>
                  <a:satMod val="130000"/>
                </a:schemeClr>
              </a:gs>
              <a:gs pos="100000">
                <a:schemeClr val="accent3">
                  <a:shade val="94000"/>
                  <a:satMod val="135000"/>
                </a:schemeClr>
              </a:gs>
            </a:gsLst>
            <a:lin ang="54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defTabSz="914400" fontAlgn="base">
              <a:spcBef>
                <a:spcPct val="0"/>
              </a:spcBef>
              <a:spcAft>
                <a:spcPct val="0"/>
              </a:spcAft>
            </a:pPr>
            <a:endParaRPr lang="en-US" sz="1200" b="1" dirty="0">
              <a:solidFill>
                <a:prstClr val="black"/>
              </a:solidFill>
              <a:latin typeface="Calibri"/>
            </a:endParaRPr>
          </a:p>
        </p:txBody>
      </p:sp>
      <p:sp>
        <p:nvSpPr>
          <p:cNvPr id="2" name="Title 1"/>
          <p:cNvSpPr>
            <a:spLocks noGrp="1"/>
          </p:cNvSpPr>
          <p:nvPr>
            <p:ph type="title"/>
          </p:nvPr>
        </p:nvSpPr>
        <p:spPr>
          <a:xfrm>
            <a:off x="381000" y="49215"/>
            <a:ext cx="8382000" cy="646331"/>
          </a:xfrm>
        </p:spPr>
        <p:txBody>
          <a:bodyPr/>
          <a:lstStyle/>
          <a:p>
            <a:r>
              <a:rPr lang="en-US" sz="4000" dirty="0" smtClean="0">
                <a:latin typeface="Arial" pitchFamily="34" charset="0"/>
                <a:cs typeface="Arial" pitchFamily="34" charset="0"/>
              </a:rPr>
              <a:t>Microsoft </a:t>
            </a:r>
            <a:r>
              <a:rPr lang="en-US" sz="4000" dirty="0" err="1" smtClean="0">
                <a:latin typeface="Arial" pitchFamily="34" charset="0"/>
                <a:cs typeface="Arial" pitchFamily="34" charset="0"/>
              </a:rPr>
              <a:t>StreamInsight</a:t>
            </a:r>
            <a:endParaRPr lang="en-US" sz="4000" dirty="0">
              <a:latin typeface="Arial" pitchFamily="34" charset="0"/>
              <a:cs typeface="Arial" pitchFamily="34" charset="0"/>
            </a:endParaRPr>
          </a:p>
        </p:txBody>
      </p:sp>
      <p:sp>
        <p:nvSpPr>
          <p:cNvPr id="5" name="Slide Number Placeholder 4"/>
          <p:cNvSpPr>
            <a:spLocks noGrp="1"/>
          </p:cNvSpPr>
          <p:nvPr>
            <p:ph type="sldNum" sz="quarter" idx="4294967295"/>
          </p:nvPr>
        </p:nvSpPr>
        <p:spPr>
          <a:xfrm>
            <a:off x="6553201" y="6356354"/>
            <a:ext cx="2133600" cy="365125"/>
          </a:xfrm>
          <a:prstGeom prst="rect">
            <a:avLst/>
          </a:prstGeom>
        </p:spPr>
        <p:txBody>
          <a:bodyPr/>
          <a:lstStyle/>
          <a:p>
            <a:pPr algn="r" defTabSz="914400" fontAlgn="base">
              <a:spcBef>
                <a:spcPct val="0"/>
              </a:spcBef>
              <a:spcAft>
                <a:spcPct val="0"/>
              </a:spcAft>
            </a:pPr>
            <a:fld id="{9ED8651B-2165-4D02-A109-43FC58648137}" type="slidenum">
              <a:rPr lang="en-US" sz="1200" b="1">
                <a:solidFill>
                  <a:prstClr val="black">
                    <a:tint val="75000"/>
                  </a:prstClr>
                </a:solidFill>
                <a:latin typeface="Calibri"/>
              </a:rPr>
              <a:pPr algn="r" defTabSz="914400" fontAlgn="base">
                <a:spcBef>
                  <a:spcPct val="0"/>
                </a:spcBef>
                <a:spcAft>
                  <a:spcPct val="0"/>
                </a:spcAft>
              </a:pPr>
              <a:t>21</a:t>
            </a:fld>
            <a:endParaRPr lang="en-US" sz="1200" b="1">
              <a:solidFill>
                <a:prstClr val="black">
                  <a:tint val="75000"/>
                </a:prstClr>
              </a:solidFill>
              <a:latin typeface="Calibri"/>
            </a:endParaRPr>
          </a:p>
        </p:txBody>
      </p:sp>
      <p:sp>
        <p:nvSpPr>
          <p:cNvPr id="7" name="AutoShape 5"/>
          <p:cNvSpPr>
            <a:spLocks noChangeArrowheads="1"/>
          </p:cNvSpPr>
          <p:nvPr/>
        </p:nvSpPr>
        <p:spPr bwMode="auto">
          <a:xfrm>
            <a:off x="2133600" y="2309834"/>
            <a:ext cx="4953000" cy="2974834"/>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lstStyle/>
          <a:p>
            <a:pPr defTabSz="914400" fontAlgn="base">
              <a:spcBef>
                <a:spcPct val="0"/>
              </a:spcBef>
              <a:spcAft>
                <a:spcPct val="0"/>
              </a:spcAft>
              <a:defRPr/>
            </a:pPr>
            <a:endParaRPr lang="en-US" sz="700" b="1" dirty="0">
              <a:solidFill>
                <a:prstClr val="black"/>
              </a:solidFill>
              <a:latin typeface="Calibri"/>
            </a:endParaRPr>
          </a:p>
        </p:txBody>
      </p:sp>
      <p:sp>
        <p:nvSpPr>
          <p:cNvPr id="8" name="AutoShape 15"/>
          <p:cNvSpPr>
            <a:spLocks noChangeArrowheads="1"/>
          </p:cNvSpPr>
          <p:nvPr/>
        </p:nvSpPr>
        <p:spPr bwMode="auto">
          <a:xfrm>
            <a:off x="3276599" y="2503114"/>
            <a:ext cx="2565872" cy="2488389"/>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defTabSz="914400" eaLnBrk="0" fontAlgn="base" hangingPunct="0">
              <a:spcBef>
                <a:spcPct val="0"/>
              </a:spcBef>
              <a:spcAft>
                <a:spcPct val="0"/>
              </a:spcAft>
              <a:defRPr/>
            </a:pPr>
            <a:r>
              <a:rPr lang="en-US" sz="2000" b="1" dirty="0">
                <a:solidFill>
                  <a:prstClr val="black"/>
                </a:solidFill>
                <a:latin typeface="Calibri"/>
              </a:rPr>
              <a:t>CEP Engine</a:t>
            </a:r>
          </a:p>
        </p:txBody>
      </p:sp>
      <p:sp>
        <p:nvSpPr>
          <p:cNvPr id="9" name="AutoShape 18"/>
          <p:cNvSpPr>
            <a:spLocks noChangeArrowheads="1"/>
          </p:cNvSpPr>
          <p:nvPr/>
        </p:nvSpPr>
        <p:spPr bwMode="auto">
          <a:xfrm rot="5400000">
            <a:off x="5494654" y="3531436"/>
            <a:ext cx="2432548" cy="446544"/>
          </a:xfrm>
          <a:prstGeom prst="roundRect">
            <a:avLst>
              <a:gd name="adj" fmla="val 16667"/>
            </a:avLst>
          </a:prstGeom>
          <a:solidFill>
            <a:srgbClr val="DDE8C6">
              <a:alpha val="20000"/>
            </a:srgb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defTabSz="914400" eaLnBrk="0" fontAlgn="base" hangingPunct="0">
              <a:spcBef>
                <a:spcPct val="0"/>
              </a:spcBef>
              <a:spcAft>
                <a:spcPct val="0"/>
              </a:spcAft>
              <a:defRPr/>
            </a:pPr>
            <a:r>
              <a:rPr lang="en-US" sz="1400" b="1" dirty="0">
                <a:solidFill>
                  <a:prstClr val="black"/>
                </a:solidFill>
                <a:latin typeface="Calibri"/>
              </a:rPr>
              <a:t>Output Adapters</a:t>
            </a:r>
          </a:p>
          <a:p>
            <a:pPr algn="ctr" defTabSz="914400" eaLnBrk="0" fontAlgn="base" hangingPunct="0">
              <a:spcBef>
                <a:spcPct val="0"/>
              </a:spcBef>
              <a:spcAft>
                <a:spcPct val="0"/>
              </a:spcAft>
              <a:defRPr/>
            </a:pPr>
            <a:endParaRPr lang="en-US" sz="800" b="1" dirty="0">
              <a:solidFill>
                <a:prstClr val="black"/>
              </a:solidFill>
              <a:latin typeface="Calibri"/>
            </a:endParaRPr>
          </a:p>
        </p:txBody>
      </p:sp>
      <p:sp>
        <p:nvSpPr>
          <p:cNvPr id="10" name="AutoShape 17"/>
          <p:cNvSpPr>
            <a:spLocks noChangeArrowheads="1"/>
          </p:cNvSpPr>
          <p:nvPr/>
        </p:nvSpPr>
        <p:spPr bwMode="auto">
          <a:xfrm rot="5400000">
            <a:off x="1174014" y="3570585"/>
            <a:ext cx="2442041" cy="370465"/>
          </a:xfrm>
          <a:prstGeom prst="roundRect">
            <a:avLst>
              <a:gd name="adj" fmla="val 16667"/>
            </a:avLst>
          </a:prstGeom>
          <a:solidFill>
            <a:srgbClr val="DDE8C6">
              <a:alpha val="20000"/>
            </a:srgbClr>
          </a:solidFill>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lgn="ctr" defTabSz="914400" eaLnBrk="0" fontAlgn="base" hangingPunct="0">
              <a:spcBef>
                <a:spcPct val="0"/>
              </a:spcBef>
              <a:spcAft>
                <a:spcPct val="0"/>
              </a:spcAft>
              <a:defRPr/>
            </a:pPr>
            <a:r>
              <a:rPr lang="en-US" sz="1400" b="1" dirty="0">
                <a:solidFill>
                  <a:prstClr val="black"/>
                </a:solidFill>
                <a:latin typeface="Calibri"/>
              </a:rPr>
              <a:t>Input Adapters</a:t>
            </a:r>
          </a:p>
        </p:txBody>
      </p:sp>
      <p:sp>
        <p:nvSpPr>
          <p:cNvPr id="16" name="Rectangle 15"/>
          <p:cNvSpPr/>
          <p:nvPr/>
        </p:nvSpPr>
        <p:spPr bwMode="auto">
          <a:xfrm rot="10800000">
            <a:off x="3505200" y="3376633"/>
            <a:ext cx="838200" cy="6858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vert" lIns="90488" tIns="44450" rIns="90488" bIns="44450" anchor="ctr"/>
          <a:lstStyle/>
          <a:p>
            <a:pPr algn="ctr" defTabSz="914400" fontAlgn="base">
              <a:spcBef>
                <a:spcPct val="0"/>
              </a:spcBef>
              <a:spcAft>
                <a:spcPct val="0"/>
              </a:spcAft>
              <a:defRPr/>
            </a:pPr>
            <a:endParaRPr lang="en-US" sz="300" b="1" dirty="0">
              <a:solidFill>
                <a:srgbClr val="191B7B"/>
              </a:solidFill>
              <a:latin typeface="Calibri"/>
            </a:endParaRPr>
          </a:p>
        </p:txBody>
      </p:sp>
      <p:grpSp>
        <p:nvGrpSpPr>
          <p:cNvPr id="3" name="Group 132"/>
          <p:cNvGrpSpPr>
            <a:grpSpLocks/>
          </p:cNvGrpSpPr>
          <p:nvPr/>
        </p:nvGrpSpPr>
        <p:grpSpPr bwMode="auto">
          <a:xfrm>
            <a:off x="2590802" y="4205163"/>
            <a:ext cx="624663" cy="314475"/>
            <a:chOff x="258" y="448397"/>
            <a:chExt cx="1030863" cy="868320"/>
          </a:xfrm>
          <a:solidFill>
            <a:srgbClr val="DDE8C6">
              <a:alpha val="20000"/>
            </a:srgbClr>
          </a:solidFill>
        </p:grpSpPr>
        <p:sp>
          <p:nvSpPr>
            <p:cNvPr id="33" name=" 3"/>
            <p:cNvSpPr/>
            <p:nvPr/>
          </p:nvSpPr>
          <p:spPr>
            <a:xfrm>
              <a:off x="258" y="448397"/>
              <a:ext cx="1030863" cy="868320"/>
            </a:xfrm>
            <a:prstGeom prst="gear6">
              <a:avLst/>
            </a:prstGeom>
            <a:solidFill>
              <a:schemeClr val="accent3">
                <a:lumMod val="60000"/>
                <a:lumOff val="4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 4"/>
            <p:cNvSpPr/>
            <p:nvPr/>
          </p:nvSpPr>
          <p:spPr>
            <a:xfrm>
              <a:off x="243146" y="669207"/>
              <a:ext cx="545087" cy="426700"/>
            </a:xfrm>
            <a:prstGeom prst="rect">
              <a:avLst/>
            </a:prstGeom>
            <a:noFill/>
            <a:ln>
              <a:noFill/>
            </a:ln>
          </p:spPr>
          <p:style>
            <a:lnRef idx="0">
              <a:scrgbClr r="0" g="0" b="0"/>
            </a:lnRef>
            <a:fillRef idx="0">
              <a:scrgbClr r="0" g="0" b="0"/>
            </a:fillRef>
            <a:effectRef idx="0">
              <a:scrgbClr r="0" g="0" b="0"/>
            </a:effectRef>
            <a:fontRef idx="minor">
              <a:schemeClr val="lt1"/>
            </a:fontRef>
          </p:style>
          <p:txBody>
            <a:bodyPr lIns="16510" tIns="16510" rIns="16510" bIns="16510" spcCol="1270" anchor="ctr"/>
            <a:lstStyle/>
            <a:p>
              <a:pPr algn="ctr" defTabSz="577850" fontAlgn="base">
                <a:lnSpc>
                  <a:spcPct val="90000"/>
                </a:lnSpc>
                <a:spcBef>
                  <a:spcPct val="0"/>
                </a:spcBef>
                <a:spcAft>
                  <a:spcPct val="35000"/>
                </a:spcAft>
                <a:defRPr/>
              </a:pPr>
              <a:r>
                <a:rPr lang="en-US" sz="900" b="1" dirty="0">
                  <a:solidFill>
                    <a:prstClr val="white"/>
                  </a:solidFill>
                  <a:latin typeface="Calibri"/>
                </a:rPr>
                <a:t>Event</a:t>
              </a:r>
              <a:endParaRPr lang="en-US" sz="700" b="1" dirty="0">
                <a:solidFill>
                  <a:prstClr val="white"/>
                </a:solidFill>
                <a:latin typeface="Calibri"/>
              </a:endParaRPr>
            </a:p>
          </p:txBody>
        </p:sp>
      </p:grpSp>
      <p:sp>
        <p:nvSpPr>
          <p:cNvPr id="26" name="TextBox 143"/>
          <p:cNvSpPr txBox="1">
            <a:spLocks noChangeArrowheads="1"/>
          </p:cNvSpPr>
          <p:nvPr/>
        </p:nvSpPr>
        <p:spPr bwMode="auto">
          <a:xfrm>
            <a:off x="3581400" y="3039568"/>
            <a:ext cx="1811413" cy="184666"/>
          </a:xfrm>
          <a:prstGeom prst="rect">
            <a:avLst/>
          </a:prstGeom>
          <a:solidFill>
            <a:srgbClr val="DDE8C6">
              <a:alpha val="20000"/>
            </a:srgbClr>
          </a:solidFill>
          <a:ln w="9525">
            <a:noFill/>
            <a:miter lim="800000"/>
            <a:headEnd/>
            <a:tailEnd/>
          </a:ln>
        </p:spPr>
        <p:txBody>
          <a:bodyPr lIns="0" tIns="0" rIns="0" bIns="0">
            <a:spAutoFit/>
          </a:bodyPr>
          <a:lstStyle/>
          <a:p>
            <a:pPr algn="ctr" defTabSz="914400" fontAlgn="base">
              <a:spcBef>
                <a:spcPct val="0"/>
              </a:spcBef>
              <a:spcAft>
                <a:spcPct val="0"/>
              </a:spcAft>
            </a:pPr>
            <a:r>
              <a:rPr lang="en-US" sz="1200" b="1" dirty="0">
                <a:solidFill>
                  <a:prstClr val="black"/>
                </a:solidFill>
                <a:latin typeface="Calibri"/>
              </a:rPr>
              <a:t>Standing Queries</a:t>
            </a:r>
          </a:p>
        </p:txBody>
      </p:sp>
      <p:cxnSp>
        <p:nvCxnSpPr>
          <p:cNvPr id="27" name="Shape 189"/>
          <p:cNvCxnSpPr>
            <a:cxnSpLocks noChangeShapeType="1"/>
          </p:cNvCxnSpPr>
          <p:nvPr/>
        </p:nvCxnSpPr>
        <p:spPr bwMode="auto">
          <a:xfrm flipV="1">
            <a:off x="3200400" y="2767034"/>
            <a:ext cx="82541" cy="0"/>
          </a:xfrm>
          <a:prstGeom prst="bentConnector5">
            <a:avLst>
              <a:gd name="adj1" fmla="val 2736"/>
              <a:gd name="adj2" fmla="val 123400032"/>
              <a:gd name="adj3" fmla="val -693545"/>
            </a:avLst>
          </a:prstGeom>
          <a:solidFill>
            <a:srgbClr val="DDE8C6">
              <a:alpha val="20000"/>
            </a:srgbClr>
          </a:solidFill>
          <a:ln w="9525" algn="ctr">
            <a:solidFill>
              <a:schemeClr val="tx1"/>
            </a:solidFill>
            <a:round/>
            <a:headEnd/>
            <a:tailEnd type="triangle" w="med" len="med"/>
          </a:ln>
        </p:spPr>
      </p:cxnSp>
      <p:cxnSp>
        <p:nvCxnSpPr>
          <p:cNvPr id="28" name="Shape 194"/>
          <p:cNvCxnSpPr>
            <a:cxnSpLocks noChangeShapeType="1"/>
          </p:cNvCxnSpPr>
          <p:nvPr/>
        </p:nvCxnSpPr>
        <p:spPr bwMode="auto">
          <a:xfrm>
            <a:off x="5867400" y="4365646"/>
            <a:ext cx="609600" cy="1588"/>
          </a:xfrm>
          <a:prstGeom prst="bentConnector3">
            <a:avLst>
              <a:gd name="adj1" fmla="val 50000"/>
            </a:avLst>
          </a:prstGeom>
          <a:solidFill>
            <a:srgbClr val="DDE8C6">
              <a:alpha val="20000"/>
            </a:srgbClr>
          </a:solidFill>
          <a:ln w="9525" algn="ctr">
            <a:solidFill>
              <a:schemeClr val="tx1"/>
            </a:solidFill>
            <a:round/>
            <a:headEnd/>
            <a:tailEnd type="triangle" w="med" len="med"/>
          </a:ln>
        </p:spPr>
      </p:cxnSp>
      <p:pic>
        <p:nvPicPr>
          <p:cNvPr id="35" name="Picture 3" descr="C:\Documents and Settings\antonk\Local Settings\Temporary Internet Files\Content.IE5\AV78XKCM\MCj04348450000[1].png"/>
          <p:cNvPicPr>
            <a:picLocks noChangeAspect="1" noChangeArrowheads="1"/>
          </p:cNvPicPr>
          <p:nvPr/>
        </p:nvPicPr>
        <p:blipFill>
          <a:blip r:embed="rId3" cstate="print"/>
          <a:srcRect/>
          <a:stretch>
            <a:fillRect/>
          </a:stretch>
        </p:blipFill>
        <p:spPr bwMode="auto">
          <a:xfrm>
            <a:off x="3657601" y="5423478"/>
            <a:ext cx="1200152" cy="1077356"/>
          </a:xfrm>
          <a:prstGeom prst="rect">
            <a:avLst/>
          </a:prstGeom>
          <a:noFill/>
        </p:spPr>
      </p:pic>
      <p:sp>
        <p:nvSpPr>
          <p:cNvPr id="39" name="Can 38"/>
          <p:cNvSpPr/>
          <p:nvPr/>
        </p:nvSpPr>
        <p:spPr>
          <a:xfrm>
            <a:off x="4343400" y="5572144"/>
            <a:ext cx="538678" cy="773917"/>
          </a:xfrm>
          <a:prstGeom prst="can">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914400" fontAlgn="base">
              <a:spcBef>
                <a:spcPct val="0"/>
              </a:spcBef>
              <a:spcAft>
                <a:spcPct val="0"/>
              </a:spcAft>
            </a:pPr>
            <a:endParaRPr lang="en-US" sz="1200" b="1" dirty="0">
              <a:solidFill>
                <a:prstClr val="black"/>
              </a:solidFill>
              <a:latin typeface="Calibri"/>
            </a:endParaRPr>
          </a:p>
        </p:txBody>
      </p:sp>
      <p:sp>
        <p:nvSpPr>
          <p:cNvPr id="41" name="TextBox 40"/>
          <p:cNvSpPr txBox="1"/>
          <p:nvPr/>
        </p:nvSpPr>
        <p:spPr>
          <a:xfrm>
            <a:off x="204845" y="1702346"/>
            <a:ext cx="2218684" cy="523220"/>
          </a:xfrm>
          <a:prstGeom prst="rect">
            <a:avLst/>
          </a:prstGeom>
          <a:noFill/>
        </p:spPr>
        <p:txBody>
          <a:bodyPr wrap="none" rtlCol="0">
            <a:spAutoFit/>
          </a:bodyPr>
          <a:lstStyle/>
          <a:p>
            <a:pPr defTabSz="914400" fontAlgn="base">
              <a:spcBef>
                <a:spcPct val="0"/>
              </a:spcBef>
              <a:spcAft>
                <a:spcPct val="0"/>
              </a:spcAft>
            </a:pPr>
            <a:r>
              <a:rPr lang="en-US" b="1" dirty="0">
                <a:solidFill>
                  <a:srgbClr val="FFFFFF"/>
                </a:solidFill>
                <a:latin typeface="Calibri"/>
              </a:rPr>
              <a:t>Event sources</a:t>
            </a:r>
          </a:p>
        </p:txBody>
      </p:sp>
      <p:sp>
        <p:nvSpPr>
          <p:cNvPr id="42" name="TextBox 41"/>
          <p:cNvSpPr txBox="1"/>
          <p:nvPr/>
        </p:nvSpPr>
        <p:spPr>
          <a:xfrm>
            <a:off x="7367643" y="1683326"/>
            <a:ext cx="2129557" cy="523220"/>
          </a:xfrm>
          <a:prstGeom prst="rect">
            <a:avLst/>
          </a:prstGeom>
          <a:noFill/>
        </p:spPr>
        <p:txBody>
          <a:bodyPr wrap="none" rtlCol="0">
            <a:spAutoFit/>
          </a:bodyPr>
          <a:lstStyle/>
          <a:p>
            <a:pPr defTabSz="914400" fontAlgn="base">
              <a:spcBef>
                <a:spcPct val="0"/>
              </a:spcBef>
              <a:spcAft>
                <a:spcPct val="0"/>
              </a:spcAft>
            </a:pPr>
            <a:r>
              <a:rPr lang="en-US" b="1" dirty="0">
                <a:solidFill>
                  <a:srgbClr val="FFFFFF"/>
                </a:solidFill>
                <a:latin typeface="Calibri"/>
              </a:rPr>
              <a:t>Event targets</a:t>
            </a:r>
          </a:p>
        </p:txBody>
      </p:sp>
      <p:pic>
        <p:nvPicPr>
          <p:cNvPr id="43" name="Picture 300"/>
          <p:cNvPicPr>
            <a:picLocks noChangeAspect="1" noChangeArrowheads="1"/>
          </p:cNvPicPr>
          <p:nvPr/>
        </p:nvPicPr>
        <p:blipFill>
          <a:blip r:embed="rId4" cstate="print"/>
          <a:srcRect/>
          <a:stretch>
            <a:fillRect/>
          </a:stretch>
        </p:blipFill>
        <p:spPr bwMode="auto">
          <a:xfrm>
            <a:off x="609602" y="2612933"/>
            <a:ext cx="533399" cy="697991"/>
          </a:xfrm>
          <a:prstGeom prst="rect">
            <a:avLst/>
          </a:prstGeom>
          <a:noFill/>
          <a:ln w="9525" algn="ctr">
            <a:noFill/>
            <a:miter lim="800000"/>
            <a:headEnd/>
            <a:tailEnd/>
          </a:ln>
        </p:spPr>
      </p:pic>
      <p:pic>
        <p:nvPicPr>
          <p:cNvPr id="44" name="Picture 308"/>
          <p:cNvPicPr>
            <a:picLocks noChangeAspect="1" noChangeArrowheads="1"/>
          </p:cNvPicPr>
          <p:nvPr/>
        </p:nvPicPr>
        <p:blipFill>
          <a:blip r:embed="rId5" cstate="print"/>
          <a:srcRect/>
          <a:stretch>
            <a:fillRect/>
          </a:stretch>
        </p:blipFill>
        <p:spPr bwMode="auto">
          <a:xfrm>
            <a:off x="8153400" y="2058326"/>
            <a:ext cx="609600" cy="565150"/>
          </a:xfrm>
          <a:prstGeom prst="rect">
            <a:avLst/>
          </a:prstGeom>
          <a:noFill/>
          <a:ln w="9525" algn="ctr">
            <a:noFill/>
            <a:miter lim="800000"/>
            <a:headEnd/>
            <a:tailEnd/>
          </a:ln>
        </p:spPr>
      </p:pic>
      <p:pic>
        <p:nvPicPr>
          <p:cNvPr id="45" name="Picture 307"/>
          <p:cNvPicPr>
            <a:picLocks noChangeAspect="1" noChangeArrowheads="1"/>
          </p:cNvPicPr>
          <p:nvPr/>
        </p:nvPicPr>
        <p:blipFill>
          <a:blip r:embed="rId6" cstate="print"/>
          <a:srcRect/>
          <a:stretch>
            <a:fillRect/>
          </a:stretch>
        </p:blipFill>
        <p:spPr bwMode="auto">
          <a:xfrm>
            <a:off x="7696200" y="2614481"/>
            <a:ext cx="685800" cy="631825"/>
          </a:xfrm>
          <a:prstGeom prst="rect">
            <a:avLst/>
          </a:prstGeom>
          <a:noFill/>
          <a:ln w="9525" algn="ctr">
            <a:noFill/>
            <a:miter lim="800000"/>
            <a:headEnd/>
            <a:tailEnd/>
          </a:ln>
        </p:spPr>
      </p:pic>
      <p:pic>
        <p:nvPicPr>
          <p:cNvPr id="46" name="Picture 338"/>
          <p:cNvPicPr>
            <a:picLocks noChangeAspect="1" noChangeArrowheads="1"/>
          </p:cNvPicPr>
          <p:nvPr/>
        </p:nvPicPr>
        <p:blipFill>
          <a:blip r:embed="rId7" cstate="print"/>
          <a:srcRect/>
          <a:stretch>
            <a:fillRect/>
          </a:stretch>
        </p:blipFill>
        <p:spPr bwMode="auto">
          <a:xfrm>
            <a:off x="204250" y="3425185"/>
            <a:ext cx="557750" cy="730250"/>
          </a:xfrm>
          <a:prstGeom prst="rect">
            <a:avLst/>
          </a:prstGeom>
          <a:noFill/>
          <a:ln w="9525" algn="ctr">
            <a:noFill/>
            <a:miter lim="800000"/>
            <a:headEnd/>
            <a:tailEnd/>
          </a:ln>
        </p:spPr>
      </p:pic>
      <p:pic>
        <p:nvPicPr>
          <p:cNvPr id="47" name="Picture 281"/>
          <p:cNvPicPr>
            <a:picLocks noChangeAspect="1" noChangeArrowheads="1"/>
          </p:cNvPicPr>
          <p:nvPr/>
        </p:nvPicPr>
        <p:blipFill>
          <a:blip r:embed="rId8" cstate="print"/>
          <a:srcRect/>
          <a:stretch>
            <a:fillRect/>
          </a:stretch>
        </p:blipFill>
        <p:spPr bwMode="auto">
          <a:xfrm>
            <a:off x="381003" y="2047125"/>
            <a:ext cx="304799" cy="453033"/>
          </a:xfrm>
          <a:prstGeom prst="rect">
            <a:avLst/>
          </a:prstGeom>
          <a:noFill/>
          <a:ln w="9525" algn="ctr">
            <a:noFill/>
            <a:miter lim="800000"/>
            <a:headEnd/>
            <a:tailEnd/>
          </a:ln>
        </p:spPr>
      </p:pic>
      <p:pic>
        <p:nvPicPr>
          <p:cNvPr id="49" name="Picture 293"/>
          <p:cNvPicPr>
            <a:picLocks noChangeAspect="1" noChangeArrowheads="1"/>
          </p:cNvPicPr>
          <p:nvPr/>
        </p:nvPicPr>
        <p:blipFill>
          <a:blip r:embed="rId9" cstate="print"/>
          <a:srcRect/>
          <a:stretch>
            <a:fillRect/>
          </a:stretch>
        </p:blipFill>
        <p:spPr bwMode="auto">
          <a:xfrm>
            <a:off x="838200" y="2199521"/>
            <a:ext cx="609600" cy="273050"/>
          </a:xfrm>
          <a:prstGeom prst="rect">
            <a:avLst/>
          </a:prstGeom>
          <a:noFill/>
          <a:ln w="9525" algn="ctr">
            <a:noFill/>
            <a:miter lim="800000"/>
            <a:headEnd/>
            <a:tailEnd/>
          </a:ln>
        </p:spPr>
      </p:pic>
      <p:grpSp>
        <p:nvGrpSpPr>
          <p:cNvPr id="4" name="Group 54"/>
          <p:cNvGrpSpPr/>
          <p:nvPr/>
        </p:nvGrpSpPr>
        <p:grpSpPr>
          <a:xfrm>
            <a:off x="936334" y="3425185"/>
            <a:ext cx="740066" cy="762000"/>
            <a:chOff x="555334" y="4191000"/>
            <a:chExt cx="587666" cy="609600"/>
          </a:xfrm>
        </p:grpSpPr>
        <p:pic>
          <p:nvPicPr>
            <p:cNvPr id="53" name="Picture 3" descr="C:\Documents and Settings\antonk\Local Settings\Temporary Internet Files\Content.IE5\AV78XKCM\MCj04348450000[1].png"/>
            <p:cNvPicPr>
              <a:picLocks noChangeAspect="1" noChangeArrowheads="1"/>
            </p:cNvPicPr>
            <p:nvPr/>
          </p:nvPicPr>
          <p:blipFill>
            <a:blip r:embed="rId3" cstate="print"/>
            <a:srcRect/>
            <a:stretch>
              <a:fillRect/>
            </a:stretch>
          </p:blipFill>
          <p:spPr bwMode="auto">
            <a:xfrm>
              <a:off x="555334" y="4191000"/>
              <a:ext cx="587666" cy="527538"/>
            </a:xfrm>
            <a:prstGeom prst="rect">
              <a:avLst/>
            </a:prstGeom>
            <a:noFill/>
          </p:spPr>
        </p:pic>
        <p:sp>
          <p:nvSpPr>
            <p:cNvPr id="54" name="Can 53"/>
            <p:cNvSpPr/>
            <p:nvPr/>
          </p:nvSpPr>
          <p:spPr>
            <a:xfrm>
              <a:off x="860133" y="4419600"/>
              <a:ext cx="228600" cy="381000"/>
            </a:xfrm>
            <a:prstGeom prst="can">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914400" fontAlgn="base">
                <a:spcBef>
                  <a:spcPct val="0"/>
                </a:spcBef>
                <a:spcAft>
                  <a:spcPct val="0"/>
                </a:spcAft>
              </a:pPr>
              <a:endParaRPr lang="en-US" sz="1200" b="1" dirty="0">
                <a:solidFill>
                  <a:prstClr val="black"/>
                </a:solidFill>
                <a:latin typeface="Calibri"/>
              </a:endParaRPr>
            </a:p>
          </p:txBody>
        </p:sp>
      </p:grpSp>
      <p:pic>
        <p:nvPicPr>
          <p:cNvPr id="52226" name="Picture 2" descr="Bloomberg Professional Service"/>
          <p:cNvPicPr>
            <a:picLocks noChangeAspect="1" noChangeArrowheads="1"/>
          </p:cNvPicPr>
          <p:nvPr/>
        </p:nvPicPr>
        <p:blipFill>
          <a:blip r:embed="rId10" cstate="print"/>
          <a:srcRect l="2614" t="12749" r="3268" b="39442"/>
          <a:stretch>
            <a:fillRect/>
          </a:stretch>
        </p:blipFill>
        <p:spPr bwMode="auto">
          <a:xfrm>
            <a:off x="7561087" y="3465574"/>
            <a:ext cx="1447800" cy="603250"/>
          </a:xfrm>
          <a:prstGeom prst="rect">
            <a:avLst/>
          </a:prstGeom>
          <a:noFill/>
        </p:spPr>
      </p:pic>
      <p:sp>
        <p:nvSpPr>
          <p:cNvPr id="62" name="Rectangle 61"/>
          <p:cNvSpPr/>
          <p:nvPr/>
        </p:nvSpPr>
        <p:spPr bwMode="auto">
          <a:xfrm rot="10800000">
            <a:off x="4572000" y="3376634"/>
            <a:ext cx="838200" cy="6858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vert" lIns="90488" tIns="44450" rIns="90488" bIns="44450" anchor="ctr"/>
          <a:lstStyle/>
          <a:p>
            <a:pPr algn="ctr" defTabSz="914400" fontAlgn="base">
              <a:spcBef>
                <a:spcPct val="0"/>
              </a:spcBef>
              <a:spcAft>
                <a:spcPct val="0"/>
              </a:spcAft>
              <a:defRPr/>
            </a:pPr>
            <a:endParaRPr lang="en-US" sz="300" b="1" dirty="0">
              <a:solidFill>
                <a:srgbClr val="191B7B"/>
              </a:solidFill>
              <a:latin typeface="Calibri"/>
            </a:endParaRPr>
          </a:p>
        </p:txBody>
      </p:sp>
      <p:sp>
        <p:nvSpPr>
          <p:cNvPr id="63" name="Rectangle 62"/>
          <p:cNvSpPr/>
          <p:nvPr/>
        </p:nvSpPr>
        <p:spPr bwMode="auto">
          <a:xfrm rot="10800000">
            <a:off x="4038601" y="4138634"/>
            <a:ext cx="838200" cy="685800"/>
          </a:xfrm>
          <a:prstGeom prst="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vert" lIns="90488" tIns="44450" rIns="90488" bIns="44450" anchor="ctr"/>
          <a:lstStyle/>
          <a:p>
            <a:pPr algn="ctr" defTabSz="914400" fontAlgn="base">
              <a:spcBef>
                <a:spcPct val="0"/>
              </a:spcBef>
              <a:spcAft>
                <a:spcPct val="0"/>
              </a:spcAft>
              <a:defRPr/>
            </a:pPr>
            <a:endParaRPr lang="en-US" sz="300" b="1" dirty="0">
              <a:solidFill>
                <a:srgbClr val="191B7B"/>
              </a:solidFill>
              <a:latin typeface="Calibri"/>
            </a:endParaRPr>
          </a:p>
        </p:txBody>
      </p:sp>
      <p:cxnSp>
        <p:nvCxnSpPr>
          <p:cNvPr id="64" name="Shape 189"/>
          <p:cNvCxnSpPr>
            <a:cxnSpLocks noChangeShapeType="1"/>
          </p:cNvCxnSpPr>
          <p:nvPr/>
        </p:nvCxnSpPr>
        <p:spPr bwMode="auto">
          <a:xfrm flipV="1">
            <a:off x="3200400" y="3681434"/>
            <a:ext cx="82541" cy="0"/>
          </a:xfrm>
          <a:prstGeom prst="bentConnector5">
            <a:avLst>
              <a:gd name="adj1" fmla="val 2736"/>
              <a:gd name="adj2" fmla="val 123400032"/>
              <a:gd name="adj3" fmla="val -693545"/>
            </a:avLst>
          </a:prstGeom>
          <a:solidFill>
            <a:srgbClr val="DDE8C6">
              <a:alpha val="20000"/>
            </a:srgbClr>
          </a:solidFill>
          <a:ln w="9525" algn="ctr">
            <a:solidFill>
              <a:schemeClr val="tx1"/>
            </a:solidFill>
            <a:round/>
            <a:headEnd/>
            <a:tailEnd type="triangle" w="med" len="med"/>
          </a:ln>
        </p:spPr>
      </p:cxnSp>
      <p:cxnSp>
        <p:nvCxnSpPr>
          <p:cNvPr id="65" name="Shape 189"/>
          <p:cNvCxnSpPr>
            <a:cxnSpLocks noChangeShapeType="1"/>
          </p:cNvCxnSpPr>
          <p:nvPr/>
        </p:nvCxnSpPr>
        <p:spPr bwMode="auto">
          <a:xfrm flipV="1">
            <a:off x="3200400" y="4595834"/>
            <a:ext cx="82541" cy="0"/>
          </a:xfrm>
          <a:prstGeom prst="bentConnector5">
            <a:avLst>
              <a:gd name="adj1" fmla="val 2736"/>
              <a:gd name="adj2" fmla="val 123400032"/>
              <a:gd name="adj3" fmla="val -693545"/>
            </a:avLst>
          </a:prstGeom>
          <a:solidFill>
            <a:srgbClr val="DDE8C6">
              <a:alpha val="20000"/>
            </a:srgbClr>
          </a:solidFill>
          <a:ln w="9525" algn="ctr">
            <a:solidFill>
              <a:schemeClr val="tx1"/>
            </a:solidFill>
            <a:round/>
            <a:headEnd/>
            <a:tailEnd type="triangle" w="med" len="med"/>
          </a:ln>
        </p:spPr>
      </p:cxnSp>
      <p:cxnSp>
        <p:nvCxnSpPr>
          <p:cNvPr id="66" name="Shape 194"/>
          <p:cNvCxnSpPr>
            <a:cxnSpLocks noChangeShapeType="1"/>
          </p:cNvCxnSpPr>
          <p:nvPr/>
        </p:nvCxnSpPr>
        <p:spPr bwMode="auto">
          <a:xfrm>
            <a:off x="5867400" y="3756046"/>
            <a:ext cx="609600" cy="1588"/>
          </a:xfrm>
          <a:prstGeom prst="bentConnector3">
            <a:avLst>
              <a:gd name="adj1" fmla="val 50000"/>
            </a:avLst>
          </a:prstGeom>
          <a:solidFill>
            <a:srgbClr val="DDE8C6">
              <a:alpha val="20000"/>
            </a:srgbClr>
          </a:solidFill>
          <a:ln w="9525" algn="ctr">
            <a:solidFill>
              <a:schemeClr val="tx1"/>
            </a:solidFill>
            <a:round/>
            <a:headEnd/>
            <a:tailEnd type="triangle" w="med" len="med"/>
          </a:ln>
        </p:spPr>
      </p:cxnSp>
      <p:cxnSp>
        <p:nvCxnSpPr>
          <p:cNvPr id="67" name="Shape 194"/>
          <p:cNvCxnSpPr>
            <a:cxnSpLocks noChangeShapeType="1"/>
          </p:cNvCxnSpPr>
          <p:nvPr/>
        </p:nvCxnSpPr>
        <p:spPr bwMode="auto">
          <a:xfrm>
            <a:off x="5867400" y="3068658"/>
            <a:ext cx="609600" cy="1588"/>
          </a:xfrm>
          <a:prstGeom prst="bentConnector3">
            <a:avLst>
              <a:gd name="adj1" fmla="val 50000"/>
            </a:avLst>
          </a:prstGeom>
          <a:solidFill>
            <a:srgbClr val="DDE8C6">
              <a:alpha val="20000"/>
            </a:srgbClr>
          </a:solidFill>
          <a:ln w="9525" algn="ctr">
            <a:solidFill>
              <a:schemeClr val="tx1"/>
            </a:solidFill>
            <a:round/>
            <a:headEnd/>
            <a:tailEnd type="triangle" w="med" len="med"/>
          </a:ln>
        </p:spPr>
      </p:cxnSp>
      <p:cxnSp>
        <p:nvCxnSpPr>
          <p:cNvPr id="68" name="Shape 189"/>
          <p:cNvCxnSpPr>
            <a:cxnSpLocks noChangeShapeType="1"/>
          </p:cNvCxnSpPr>
          <p:nvPr/>
        </p:nvCxnSpPr>
        <p:spPr bwMode="auto">
          <a:xfrm flipV="1">
            <a:off x="3200400" y="3224234"/>
            <a:ext cx="82541" cy="0"/>
          </a:xfrm>
          <a:prstGeom prst="bentConnector5">
            <a:avLst>
              <a:gd name="adj1" fmla="val 2736"/>
              <a:gd name="adj2" fmla="val 123400032"/>
              <a:gd name="adj3" fmla="val -693545"/>
            </a:avLst>
          </a:prstGeom>
          <a:solidFill>
            <a:srgbClr val="DDE8C6">
              <a:alpha val="20000"/>
            </a:srgbClr>
          </a:solidFill>
          <a:ln w="9525" algn="ctr">
            <a:solidFill>
              <a:schemeClr val="tx1"/>
            </a:solidFill>
            <a:round/>
            <a:headEnd/>
            <a:tailEnd type="triangle" w="med" len="med"/>
          </a:ln>
        </p:spPr>
      </p:cxnSp>
      <p:cxnSp>
        <p:nvCxnSpPr>
          <p:cNvPr id="69" name="Shape 189"/>
          <p:cNvCxnSpPr>
            <a:cxnSpLocks noChangeShapeType="1"/>
          </p:cNvCxnSpPr>
          <p:nvPr/>
        </p:nvCxnSpPr>
        <p:spPr bwMode="auto">
          <a:xfrm flipV="1">
            <a:off x="3200400" y="4138634"/>
            <a:ext cx="82541" cy="0"/>
          </a:xfrm>
          <a:prstGeom prst="bentConnector5">
            <a:avLst>
              <a:gd name="adj1" fmla="val 2736"/>
              <a:gd name="adj2" fmla="val 123400032"/>
              <a:gd name="adj3" fmla="val -693545"/>
            </a:avLst>
          </a:prstGeom>
          <a:solidFill>
            <a:srgbClr val="DDE8C6">
              <a:alpha val="20000"/>
            </a:srgbClr>
          </a:solidFill>
          <a:ln w="9525" algn="ctr">
            <a:solidFill>
              <a:schemeClr val="tx1"/>
            </a:solidFill>
            <a:round/>
            <a:headEnd/>
            <a:tailEnd type="triangle" w="med" len="med"/>
          </a:ln>
        </p:spPr>
      </p:cxnSp>
      <p:grpSp>
        <p:nvGrpSpPr>
          <p:cNvPr id="6" name="Group 132"/>
          <p:cNvGrpSpPr>
            <a:grpSpLocks/>
          </p:cNvGrpSpPr>
          <p:nvPr/>
        </p:nvGrpSpPr>
        <p:grpSpPr bwMode="auto">
          <a:xfrm>
            <a:off x="2590802" y="3757636"/>
            <a:ext cx="624663" cy="314475"/>
            <a:chOff x="258" y="448397"/>
            <a:chExt cx="1030863" cy="868320"/>
          </a:xfrm>
          <a:solidFill>
            <a:srgbClr val="DDE8C6">
              <a:alpha val="20000"/>
            </a:srgbClr>
          </a:solidFill>
        </p:grpSpPr>
        <p:sp>
          <p:nvSpPr>
            <p:cNvPr id="71" name=" 3"/>
            <p:cNvSpPr/>
            <p:nvPr/>
          </p:nvSpPr>
          <p:spPr>
            <a:xfrm>
              <a:off x="258" y="448397"/>
              <a:ext cx="1030863" cy="868320"/>
            </a:xfrm>
            <a:prstGeom prst="gear6">
              <a:avLst/>
            </a:prstGeom>
            <a:solidFill>
              <a:schemeClr val="accent3">
                <a:lumMod val="60000"/>
                <a:lumOff val="4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2" name=" 4"/>
            <p:cNvSpPr/>
            <p:nvPr/>
          </p:nvSpPr>
          <p:spPr>
            <a:xfrm>
              <a:off x="243146" y="669207"/>
              <a:ext cx="545087" cy="426700"/>
            </a:xfrm>
            <a:prstGeom prst="rect">
              <a:avLst/>
            </a:prstGeom>
            <a:noFill/>
            <a:ln>
              <a:noFill/>
            </a:ln>
          </p:spPr>
          <p:style>
            <a:lnRef idx="0">
              <a:scrgbClr r="0" g="0" b="0"/>
            </a:lnRef>
            <a:fillRef idx="0">
              <a:scrgbClr r="0" g="0" b="0"/>
            </a:fillRef>
            <a:effectRef idx="0">
              <a:scrgbClr r="0" g="0" b="0"/>
            </a:effectRef>
            <a:fontRef idx="minor">
              <a:schemeClr val="lt1"/>
            </a:fontRef>
          </p:style>
          <p:txBody>
            <a:bodyPr lIns="16510" tIns="16510" rIns="16510" bIns="16510" spcCol="1270" anchor="ctr"/>
            <a:lstStyle/>
            <a:p>
              <a:pPr algn="ctr" defTabSz="577850" fontAlgn="base">
                <a:lnSpc>
                  <a:spcPct val="90000"/>
                </a:lnSpc>
                <a:spcBef>
                  <a:spcPct val="0"/>
                </a:spcBef>
                <a:spcAft>
                  <a:spcPct val="35000"/>
                </a:spcAft>
                <a:defRPr/>
              </a:pPr>
              <a:r>
                <a:rPr lang="en-US" sz="900" b="1" dirty="0">
                  <a:solidFill>
                    <a:prstClr val="white"/>
                  </a:solidFill>
                  <a:latin typeface="Calibri"/>
                </a:rPr>
                <a:t>Event</a:t>
              </a:r>
              <a:endParaRPr lang="en-US" sz="700" b="1" dirty="0">
                <a:solidFill>
                  <a:prstClr val="white"/>
                </a:solidFill>
                <a:latin typeface="Calibri"/>
              </a:endParaRPr>
            </a:p>
          </p:txBody>
        </p:sp>
      </p:grpSp>
      <p:grpSp>
        <p:nvGrpSpPr>
          <p:cNvPr id="11" name="Group 132"/>
          <p:cNvGrpSpPr>
            <a:grpSpLocks/>
          </p:cNvGrpSpPr>
          <p:nvPr/>
        </p:nvGrpSpPr>
        <p:grpSpPr bwMode="auto">
          <a:xfrm>
            <a:off x="2590802" y="3300438"/>
            <a:ext cx="624663" cy="314475"/>
            <a:chOff x="258" y="448397"/>
            <a:chExt cx="1030863" cy="868320"/>
          </a:xfrm>
          <a:solidFill>
            <a:srgbClr val="DDE8C6">
              <a:alpha val="20000"/>
            </a:srgbClr>
          </a:solidFill>
        </p:grpSpPr>
        <p:sp>
          <p:nvSpPr>
            <p:cNvPr id="74" name=" 3"/>
            <p:cNvSpPr/>
            <p:nvPr/>
          </p:nvSpPr>
          <p:spPr>
            <a:xfrm>
              <a:off x="258" y="448397"/>
              <a:ext cx="1030863" cy="868320"/>
            </a:xfrm>
            <a:prstGeom prst="gear6">
              <a:avLst/>
            </a:prstGeom>
            <a:solidFill>
              <a:schemeClr val="accent3">
                <a:lumMod val="60000"/>
                <a:lumOff val="4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5" name=" 4"/>
            <p:cNvSpPr/>
            <p:nvPr/>
          </p:nvSpPr>
          <p:spPr>
            <a:xfrm>
              <a:off x="243146" y="669207"/>
              <a:ext cx="545087" cy="426700"/>
            </a:xfrm>
            <a:prstGeom prst="rect">
              <a:avLst/>
            </a:prstGeom>
            <a:noFill/>
            <a:ln>
              <a:noFill/>
            </a:ln>
          </p:spPr>
          <p:style>
            <a:lnRef idx="0">
              <a:scrgbClr r="0" g="0" b="0"/>
            </a:lnRef>
            <a:fillRef idx="0">
              <a:scrgbClr r="0" g="0" b="0"/>
            </a:fillRef>
            <a:effectRef idx="0">
              <a:scrgbClr r="0" g="0" b="0"/>
            </a:effectRef>
            <a:fontRef idx="minor">
              <a:schemeClr val="lt1"/>
            </a:fontRef>
          </p:style>
          <p:txBody>
            <a:bodyPr lIns="16510" tIns="16510" rIns="16510" bIns="16510" spcCol="1270" anchor="ctr"/>
            <a:lstStyle/>
            <a:p>
              <a:pPr algn="ctr" defTabSz="577850" fontAlgn="base">
                <a:lnSpc>
                  <a:spcPct val="90000"/>
                </a:lnSpc>
                <a:spcBef>
                  <a:spcPct val="0"/>
                </a:spcBef>
                <a:spcAft>
                  <a:spcPct val="35000"/>
                </a:spcAft>
                <a:defRPr/>
              </a:pPr>
              <a:r>
                <a:rPr lang="en-US" sz="900" b="1" dirty="0">
                  <a:solidFill>
                    <a:prstClr val="white"/>
                  </a:solidFill>
                  <a:latin typeface="Calibri"/>
                </a:rPr>
                <a:t>Event</a:t>
              </a:r>
              <a:endParaRPr lang="en-US" sz="700" b="1" dirty="0">
                <a:solidFill>
                  <a:prstClr val="white"/>
                </a:solidFill>
                <a:latin typeface="Calibri"/>
              </a:endParaRPr>
            </a:p>
          </p:txBody>
        </p:sp>
      </p:grpSp>
      <p:grpSp>
        <p:nvGrpSpPr>
          <p:cNvPr id="12" name="Group 132"/>
          <p:cNvGrpSpPr>
            <a:grpSpLocks/>
          </p:cNvGrpSpPr>
          <p:nvPr/>
        </p:nvGrpSpPr>
        <p:grpSpPr bwMode="auto">
          <a:xfrm>
            <a:off x="2590802" y="2843238"/>
            <a:ext cx="624663" cy="314475"/>
            <a:chOff x="258" y="448397"/>
            <a:chExt cx="1030863" cy="868320"/>
          </a:xfrm>
          <a:solidFill>
            <a:srgbClr val="DDE8C6">
              <a:alpha val="20000"/>
            </a:srgbClr>
          </a:solidFill>
        </p:grpSpPr>
        <p:sp>
          <p:nvSpPr>
            <p:cNvPr id="77" name=" 3"/>
            <p:cNvSpPr/>
            <p:nvPr/>
          </p:nvSpPr>
          <p:spPr>
            <a:xfrm>
              <a:off x="258" y="448397"/>
              <a:ext cx="1030863" cy="868320"/>
            </a:xfrm>
            <a:prstGeom prst="gear6">
              <a:avLst/>
            </a:prstGeom>
            <a:solidFill>
              <a:schemeClr val="accent3">
                <a:lumMod val="60000"/>
                <a:lumOff val="4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8" name=" 4"/>
            <p:cNvSpPr/>
            <p:nvPr/>
          </p:nvSpPr>
          <p:spPr>
            <a:xfrm>
              <a:off x="243146" y="669207"/>
              <a:ext cx="545087" cy="426700"/>
            </a:xfrm>
            <a:prstGeom prst="rect">
              <a:avLst/>
            </a:prstGeom>
            <a:noFill/>
            <a:ln>
              <a:noFill/>
            </a:ln>
          </p:spPr>
          <p:style>
            <a:lnRef idx="0">
              <a:scrgbClr r="0" g="0" b="0"/>
            </a:lnRef>
            <a:fillRef idx="0">
              <a:scrgbClr r="0" g="0" b="0"/>
            </a:fillRef>
            <a:effectRef idx="0">
              <a:scrgbClr r="0" g="0" b="0"/>
            </a:effectRef>
            <a:fontRef idx="minor">
              <a:schemeClr val="lt1"/>
            </a:fontRef>
          </p:style>
          <p:txBody>
            <a:bodyPr lIns="16510" tIns="16510" rIns="16510" bIns="16510" spcCol="1270" anchor="ctr"/>
            <a:lstStyle/>
            <a:p>
              <a:pPr algn="ctr" defTabSz="577850" fontAlgn="base">
                <a:lnSpc>
                  <a:spcPct val="90000"/>
                </a:lnSpc>
                <a:spcBef>
                  <a:spcPct val="0"/>
                </a:spcBef>
                <a:spcAft>
                  <a:spcPct val="35000"/>
                </a:spcAft>
                <a:defRPr/>
              </a:pPr>
              <a:r>
                <a:rPr lang="en-US" sz="900" b="1" dirty="0">
                  <a:solidFill>
                    <a:prstClr val="white"/>
                  </a:solidFill>
                  <a:latin typeface="Calibri"/>
                </a:rPr>
                <a:t>Event</a:t>
              </a:r>
              <a:endParaRPr lang="en-US" sz="700" b="1" dirty="0">
                <a:solidFill>
                  <a:prstClr val="white"/>
                </a:solidFill>
                <a:latin typeface="Calibri"/>
              </a:endParaRPr>
            </a:p>
          </p:txBody>
        </p:sp>
      </p:grpSp>
      <p:sp>
        <p:nvSpPr>
          <p:cNvPr id="79" name="Freeform 78"/>
          <p:cNvSpPr/>
          <p:nvPr/>
        </p:nvSpPr>
        <p:spPr>
          <a:xfrm>
            <a:off x="3286126" y="3062312"/>
            <a:ext cx="2562225" cy="1076325"/>
          </a:xfrm>
          <a:custGeom>
            <a:avLst/>
            <a:gdLst>
              <a:gd name="connsiteX0" fmla="*/ 0 w 2562225"/>
              <a:gd name="connsiteY0" fmla="*/ 1076325 h 1076325"/>
              <a:gd name="connsiteX1" fmla="*/ 581025 w 2562225"/>
              <a:gd name="connsiteY1" fmla="*/ 647700 h 1076325"/>
              <a:gd name="connsiteX2" fmla="*/ 1762125 w 2562225"/>
              <a:gd name="connsiteY2" fmla="*/ 609600 h 1076325"/>
              <a:gd name="connsiteX3" fmla="*/ 2562225 w 2562225"/>
              <a:gd name="connsiteY3" fmla="*/ 0 h 1076325"/>
              <a:gd name="connsiteX4" fmla="*/ 2562225 w 2562225"/>
              <a:gd name="connsiteY4" fmla="*/ 0 h 1076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2225" h="1076325">
                <a:moveTo>
                  <a:pt x="0" y="1076325"/>
                </a:moveTo>
                <a:cubicBezTo>
                  <a:pt x="143669" y="900906"/>
                  <a:pt x="287338" y="725488"/>
                  <a:pt x="581025" y="647700"/>
                </a:cubicBezTo>
                <a:cubicBezTo>
                  <a:pt x="874713" y="569913"/>
                  <a:pt x="1431925" y="717550"/>
                  <a:pt x="1762125" y="609600"/>
                </a:cubicBezTo>
                <a:cubicBezTo>
                  <a:pt x="2092325" y="501650"/>
                  <a:pt x="2562225" y="0"/>
                  <a:pt x="2562225" y="0"/>
                </a:cubicBezTo>
                <a:lnTo>
                  <a:pt x="2562225" y="0"/>
                </a:lnTo>
              </a:path>
            </a:pathLst>
          </a:cu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fontAlgn="base">
              <a:spcBef>
                <a:spcPct val="0"/>
              </a:spcBef>
              <a:spcAft>
                <a:spcPct val="0"/>
              </a:spcAft>
            </a:pPr>
            <a:endParaRPr lang="en-US" sz="3200" b="1">
              <a:solidFill>
                <a:prstClr val="black"/>
              </a:solidFill>
              <a:latin typeface="Calibri"/>
            </a:endParaRPr>
          </a:p>
        </p:txBody>
      </p:sp>
      <p:sp>
        <p:nvSpPr>
          <p:cNvPr id="86" name="Freeform 85"/>
          <p:cNvSpPr/>
          <p:nvPr/>
        </p:nvSpPr>
        <p:spPr>
          <a:xfrm>
            <a:off x="3267076" y="3681435"/>
            <a:ext cx="2600325" cy="1031874"/>
          </a:xfrm>
          <a:custGeom>
            <a:avLst/>
            <a:gdLst>
              <a:gd name="connsiteX0" fmla="*/ 0 w 2571750"/>
              <a:gd name="connsiteY0" fmla="*/ 900112 h 1008062"/>
              <a:gd name="connsiteX1" fmla="*/ 1200150 w 2571750"/>
              <a:gd name="connsiteY1" fmla="*/ 881062 h 1008062"/>
              <a:gd name="connsiteX2" fmla="*/ 1714500 w 2571750"/>
              <a:gd name="connsiteY2" fmla="*/ 138112 h 1008062"/>
              <a:gd name="connsiteX3" fmla="*/ 2571750 w 2571750"/>
              <a:gd name="connsiteY3" fmla="*/ 52387 h 1008062"/>
              <a:gd name="connsiteX0" fmla="*/ 0 w 2571750"/>
              <a:gd name="connsiteY0" fmla="*/ 900112 h 1008062"/>
              <a:gd name="connsiteX1" fmla="*/ 1200150 w 2571750"/>
              <a:gd name="connsiteY1" fmla="*/ 881062 h 1008062"/>
              <a:gd name="connsiteX2" fmla="*/ 1866900 w 2571750"/>
              <a:gd name="connsiteY2" fmla="*/ 138112 h 1008062"/>
              <a:gd name="connsiteX3" fmla="*/ 2571750 w 2571750"/>
              <a:gd name="connsiteY3" fmla="*/ 52387 h 1008062"/>
              <a:gd name="connsiteX0" fmla="*/ 0 w 2571750"/>
              <a:gd name="connsiteY0" fmla="*/ 900112 h 1008062"/>
              <a:gd name="connsiteX1" fmla="*/ 1200150 w 2571750"/>
              <a:gd name="connsiteY1" fmla="*/ 881062 h 1008062"/>
              <a:gd name="connsiteX2" fmla="*/ 1714500 w 2571750"/>
              <a:gd name="connsiteY2" fmla="*/ 138112 h 1008062"/>
              <a:gd name="connsiteX3" fmla="*/ 2571750 w 2571750"/>
              <a:gd name="connsiteY3" fmla="*/ 52387 h 1008062"/>
              <a:gd name="connsiteX0" fmla="*/ 0 w 2571750"/>
              <a:gd name="connsiteY0" fmla="*/ 900112 h 1008062"/>
              <a:gd name="connsiteX1" fmla="*/ 1200150 w 2571750"/>
              <a:gd name="connsiteY1" fmla="*/ 881062 h 1008062"/>
              <a:gd name="connsiteX2" fmla="*/ 1714500 w 2571750"/>
              <a:gd name="connsiteY2" fmla="*/ 138112 h 1008062"/>
              <a:gd name="connsiteX3" fmla="*/ 2571750 w 2571750"/>
              <a:gd name="connsiteY3" fmla="*/ 52387 h 1008062"/>
              <a:gd name="connsiteX0" fmla="*/ 0 w 2571750"/>
              <a:gd name="connsiteY0" fmla="*/ 900112 h 1008062"/>
              <a:gd name="connsiteX1" fmla="*/ 1200150 w 2571750"/>
              <a:gd name="connsiteY1" fmla="*/ 881062 h 1008062"/>
              <a:gd name="connsiteX2" fmla="*/ 1562100 w 2571750"/>
              <a:gd name="connsiteY2" fmla="*/ 138112 h 1008062"/>
              <a:gd name="connsiteX3" fmla="*/ 2571750 w 2571750"/>
              <a:gd name="connsiteY3" fmla="*/ 52387 h 1008062"/>
            </a:gdLst>
            <a:ahLst/>
            <a:cxnLst>
              <a:cxn ang="0">
                <a:pos x="connsiteX0" y="connsiteY0"/>
              </a:cxn>
              <a:cxn ang="0">
                <a:pos x="connsiteX1" y="connsiteY1"/>
              </a:cxn>
              <a:cxn ang="0">
                <a:pos x="connsiteX2" y="connsiteY2"/>
              </a:cxn>
              <a:cxn ang="0">
                <a:pos x="connsiteX3" y="connsiteY3"/>
              </a:cxn>
            </a:cxnLst>
            <a:rect l="l" t="t" r="r" b="b"/>
            <a:pathLst>
              <a:path w="2571750" h="1008062">
                <a:moveTo>
                  <a:pt x="0" y="900112"/>
                </a:moveTo>
                <a:cubicBezTo>
                  <a:pt x="457200" y="954087"/>
                  <a:pt x="939800" y="1008062"/>
                  <a:pt x="1200150" y="881062"/>
                </a:cubicBezTo>
                <a:cubicBezTo>
                  <a:pt x="1460500" y="754062"/>
                  <a:pt x="1333500" y="276224"/>
                  <a:pt x="1562100" y="138112"/>
                </a:cubicBezTo>
                <a:cubicBezTo>
                  <a:pt x="1790700" y="0"/>
                  <a:pt x="2257425" y="26193"/>
                  <a:pt x="2571750" y="52387"/>
                </a:cubicBezTo>
              </a:path>
            </a:pathLst>
          </a:cu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fontAlgn="base">
              <a:spcBef>
                <a:spcPct val="0"/>
              </a:spcBef>
              <a:spcAft>
                <a:spcPct val="0"/>
              </a:spcAft>
            </a:pPr>
            <a:endParaRPr lang="en-US" sz="3200" b="1">
              <a:solidFill>
                <a:prstClr val="black"/>
              </a:solidFill>
              <a:latin typeface="Calibri"/>
            </a:endParaRPr>
          </a:p>
        </p:txBody>
      </p:sp>
      <p:grpSp>
        <p:nvGrpSpPr>
          <p:cNvPr id="13" name="Group 132"/>
          <p:cNvGrpSpPr>
            <a:grpSpLocks/>
          </p:cNvGrpSpPr>
          <p:nvPr/>
        </p:nvGrpSpPr>
        <p:grpSpPr bwMode="auto">
          <a:xfrm>
            <a:off x="4694276" y="3519363"/>
            <a:ext cx="624663" cy="314475"/>
            <a:chOff x="258" y="448397"/>
            <a:chExt cx="1030863" cy="868320"/>
          </a:xfrm>
          <a:solidFill>
            <a:srgbClr val="DDE8C6">
              <a:alpha val="20000"/>
            </a:srgbClr>
          </a:solidFill>
        </p:grpSpPr>
        <p:sp>
          <p:nvSpPr>
            <p:cNvPr id="84" name=" 3"/>
            <p:cNvSpPr/>
            <p:nvPr/>
          </p:nvSpPr>
          <p:spPr>
            <a:xfrm>
              <a:off x="258" y="448397"/>
              <a:ext cx="1030863" cy="868320"/>
            </a:xfrm>
            <a:prstGeom prst="gear6">
              <a:avLst/>
            </a:prstGeom>
            <a:solidFill>
              <a:schemeClr val="accent3">
                <a:lumMod val="60000"/>
                <a:lumOff val="4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5" name=" 4"/>
            <p:cNvSpPr/>
            <p:nvPr/>
          </p:nvSpPr>
          <p:spPr>
            <a:xfrm>
              <a:off x="243146" y="669207"/>
              <a:ext cx="545087" cy="426700"/>
            </a:xfrm>
            <a:prstGeom prst="rect">
              <a:avLst/>
            </a:prstGeom>
            <a:noFill/>
            <a:ln>
              <a:noFill/>
            </a:ln>
          </p:spPr>
          <p:style>
            <a:lnRef idx="0">
              <a:scrgbClr r="0" g="0" b="0"/>
            </a:lnRef>
            <a:fillRef idx="0">
              <a:scrgbClr r="0" g="0" b="0"/>
            </a:fillRef>
            <a:effectRef idx="0">
              <a:scrgbClr r="0" g="0" b="0"/>
            </a:effectRef>
            <a:fontRef idx="minor">
              <a:schemeClr val="lt1"/>
            </a:fontRef>
          </p:style>
          <p:txBody>
            <a:bodyPr lIns="16510" tIns="16510" rIns="16510" bIns="16510" spcCol="1270" anchor="ctr"/>
            <a:lstStyle/>
            <a:p>
              <a:pPr algn="ctr" defTabSz="577850" fontAlgn="base">
                <a:lnSpc>
                  <a:spcPct val="90000"/>
                </a:lnSpc>
                <a:spcBef>
                  <a:spcPct val="0"/>
                </a:spcBef>
                <a:spcAft>
                  <a:spcPct val="35000"/>
                </a:spcAft>
                <a:defRPr/>
              </a:pPr>
              <a:r>
                <a:rPr lang="en-US" sz="900" b="1" dirty="0">
                  <a:solidFill>
                    <a:prstClr val="white"/>
                  </a:solidFill>
                  <a:latin typeface="Calibri"/>
                </a:rPr>
                <a:t>Event</a:t>
              </a:r>
              <a:endParaRPr lang="en-US" sz="700" b="1" dirty="0">
                <a:solidFill>
                  <a:prstClr val="white"/>
                </a:solidFill>
                <a:latin typeface="Calibri"/>
              </a:endParaRPr>
            </a:p>
          </p:txBody>
        </p:sp>
      </p:grpSp>
      <p:grpSp>
        <p:nvGrpSpPr>
          <p:cNvPr id="14" name="Group 132"/>
          <p:cNvGrpSpPr>
            <a:grpSpLocks/>
          </p:cNvGrpSpPr>
          <p:nvPr/>
        </p:nvGrpSpPr>
        <p:grpSpPr bwMode="auto">
          <a:xfrm>
            <a:off x="5867402" y="3224238"/>
            <a:ext cx="624663" cy="314475"/>
            <a:chOff x="258" y="448397"/>
            <a:chExt cx="1030863" cy="868320"/>
          </a:xfrm>
          <a:solidFill>
            <a:srgbClr val="DDE8C6">
              <a:alpha val="20000"/>
            </a:srgbClr>
          </a:solidFill>
        </p:grpSpPr>
        <p:sp>
          <p:nvSpPr>
            <p:cNvPr id="91" name=" 3"/>
            <p:cNvSpPr/>
            <p:nvPr/>
          </p:nvSpPr>
          <p:spPr>
            <a:xfrm>
              <a:off x="258" y="448397"/>
              <a:ext cx="1030863" cy="868320"/>
            </a:xfrm>
            <a:prstGeom prst="gear6">
              <a:avLst/>
            </a:prstGeom>
            <a:solidFill>
              <a:schemeClr val="accent3">
                <a:lumMod val="60000"/>
                <a:lumOff val="4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2" name=" 4"/>
            <p:cNvSpPr/>
            <p:nvPr/>
          </p:nvSpPr>
          <p:spPr>
            <a:xfrm>
              <a:off x="243146" y="669207"/>
              <a:ext cx="545087" cy="426700"/>
            </a:xfrm>
            <a:prstGeom prst="rect">
              <a:avLst/>
            </a:prstGeom>
            <a:noFill/>
            <a:ln>
              <a:noFill/>
            </a:ln>
          </p:spPr>
          <p:style>
            <a:lnRef idx="0">
              <a:scrgbClr r="0" g="0" b="0"/>
            </a:lnRef>
            <a:fillRef idx="0">
              <a:scrgbClr r="0" g="0" b="0"/>
            </a:fillRef>
            <a:effectRef idx="0">
              <a:scrgbClr r="0" g="0" b="0"/>
            </a:effectRef>
            <a:fontRef idx="minor">
              <a:schemeClr val="lt1"/>
            </a:fontRef>
          </p:style>
          <p:txBody>
            <a:bodyPr lIns="16510" tIns="16510" rIns="16510" bIns="16510" spcCol="1270" anchor="ctr"/>
            <a:lstStyle/>
            <a:p>
              <a:pPr algn="ctr" defTabSz="577850" fontAlgn="base">
                <a:lnSpc>
                  <a:spcPct val="90000"/>
                </a:lnSpc>
                <a:spcBef>
                  <a:spcPct val="0"/>
                </a:spcBef>
                <a:spcAft>
                  <a:spcPct val="35000"/>
                </a:spcAft>
                <a:defRPr/>
              </a:pPr>
              <a:r>
                <a:rPr lang="en-US" sz="900" b="1" dirty="0">
                  <a:solidFill>
                    <a:prstClr val="white"/>
                  </a:solidFill>
                  <a:latin typeface="Calibri"/>
                </a:rPr>
                <a:t>Event</a:t>
              </a:r>
              <a:endParaRPr lang="en-US" sz="700" b="1" dirty="0">
                <a:solidFill>
                  <a:prstClr val="white"/>
                </a:solidFill>
                <a:latin typeface="Calibri"/>
              </a:endParaRPr>
            </a:p>
          </p:txBody>
        </p:sp>
      </p:grpSp>
      <p:grpSp>
        <p:nvGrpSpPr>
          <p:cNvPr id="15" name="Group 132"/>
          <p:cNvGrpSpPr>
            <a:grpSpLocks/>
          </p:cNvGrpSpPr>
          <p:nvPr/>
        </p:nvGrpSpPr>
        <p:grpSpPr bwMode="auto">
          <a:xfrm>
            <a:off x="5867402" y="3900363"/>
            <a:ext cx="624663" cy="314475"/>
            <a:chOff x="258" y="448397"/>
            <a:chExt cx="1030863" cy="868320"/>
          </a:xfrm>
          <a:solidFill>
            <a:srgbClr val="DDE8C6">
              <a:alpha val="20000"/>
            </a:srgbClr>
          </a:solidFill>
        </p:grpSpPr>
        <p:sp>
          <p:nvSpPr>
            <p:cNvPr id="94" name=" 3"/>
            <p:cNvSpPr/>
            <p:nvPr/>
          </p:nvSpPr>
          <p:spPr>
            <a:xfrm>
              <a:off x="258" y="448397"/>
              <a:ext cx="1030863" cy="868320"/>
            </a:xfrm>
            <a:prstGeom prst="gear6">
              <a:avLst/>
            </a:prstGeom>
            <a:solidFill>
              <a:schemeClr val="accent3">
                <a:lumMod val="60000"/>
                <a:lumOff val="4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5" name=" 4"/>
            <p:cNvSpPr/>
            <p:nvPr/>
          </p:nvSpPr>
          <p:spPr>
            <a:xfrm>
              <a:off x="243146" y="669208"/>
              <a:ext cx="545088" cy="426701"/>
            </a:xfrm>
            <a:prstGeom prst="rect">
              <a:avLst/>
            </a:prstGeom>
            <a:noFill/>
            <a:ln>
              <a:noFill/>
            </a:ln>
          </p:spPr>
          <p:style>
            <a:lnRef idx="0">
              <a:scrgbClr r="0" g="0" b="0"/>
            </a:lnRef>
            <a:fillRef idx="0">
              <a:scrgbClr r="0" g="0" b="0"/>
            </a:fillRef>
            <a:effectRef idx="0">
              <a:scrgbClr r="0" g="0" b="0"/>
            </a:effectRef>
            <a:fontRef idx="minor">
              <a:schemeClr val="lt1"/>
            </a:fontRef>
          </p:style>
          <p:txBody>
            <a:bodyPr lIns="16510" tIns="16510" rIns="16510" bIns="16510" spcCol="1270" anchor="ctr"/>
            <a:lstStyle/>
            <a:p>
              <a:pPr algn="ctr" defTabSz="577850" fontAlgn="base">
                <a:lnSpc>
                  <a:spcPct val="90000"/>
                </a:lnSpc>
                <a:spcBef>
                  <a:spcPct val="0"/>
                </a:spcBef>
                <a:spcAft>
                  <a:spcPct val="35000"/>
                </a:spcAft>
                <a:defRPr/>
              </a:pPr>
              <a:r>
                <a:rPr lang="en-US" sz="900" b="1" dirty="0">
                  <a:solidFill>
                    <a:prstClr val="white"/>
                  </a:solidFill>
                  <a:latin typeface="Calibri"/>
                </a:rPr>
                <a:t>Event</a:t>
              </a:r>
              <a:endParaRPr lang="en-US" sz="700" b="1" dirty="0">
                <a:solidFill>
                  <a:prstClr val="white"/>
                </a:solidFill>
                <a:latin typeface="Calibri"/>
              </a:endParaRPr>
            </a:p>
          </p:txBody>
        </p:sp>
      </p:grpSp>
      <p:cxnSp>
        <p:nvCxnSpPr>
          <p:cNvPr id="97" name="Curved Connector 96"/>
          <p:cNvCxnSpPr>
            <a:stCxn id="49" idx="3"/>
          </p:cNvCxnSpPr>
          <p:nvPr/>
        </p:nvCxnSpPr>
        <p:spPr>
          <a:xfrm>
            <a:off x="1447800" y="2336046"/>
            <a:ext cx="766746" cy="654834"/>
          </a:xfrm>
          <a:prstGeom prst="curved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Curved Connector 98"/>
          <p:cNvCxnSpPr>
            <a:stCxn id="43" idx="3"/>
          </p:cNvCxnSpPr>
          <p:nvPr/>
        </p:nvCxnSpPr>
        <p:spPr>
          <a:xfrm>
            <a:off x="1143001" y="2961929"/>
            <a:ext cx="1071547" cy="370329"/>
          </a:xfrm>
          <a:prstGeom prst="curved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Curved Connector 100"/>
          <p:cNvCxnSpPr>
            <a:stCxn id="53" idx="3"/>
          </p:cNvCxnSpPr>
          <p:nvPr/>
        </p:nvCxnSpPr>
        <p:spPr>
          <a:xfrm>
            <a:off x="1676402" y="3754897"/>
            <a:ext cx="531779" cy="204260"/>
          </a:xfrm>
          <a:prstGeom prst="curved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 name="Curved Connector 103"/>
          <p:cNvCxnSpPr/>
          <p:nvPr/>
        </p:nvCxnSpPr>
        <p:spPr>
          <a:xfrm flipV="1">
            <a:off x="1295401" y="4260715"/>
            <a:ext cx="912779" cy="273380"/>
          </a:xfrm>
          <a:prstGeom prst="curved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3" name="Freeform 112"/>
          <p:cNvSpPr/>
          <p:nvPr/>
        </p:nvSpPr>
        <p:spPr>
          <a:xfrm>
            <a:off x="3657600" y="4814913"/>
            <a:ext cx="1600200" cy="538171"/>
          </a:xfrm>
          <a:custGeom>
            <a:avLst/>
            <a:gdLst>
              <a:gd name="connsiteX0" fmla="*/ 865187 w 1865312"/>
              <a:gd name="connsiteY0" fmla="*/ 0 h 1679575"/>
              <a:gd name="connsiteX1" fmla="*/ 7937 w 1865312"/>
              <a:gd name="connsiteY1" fmla="*/ 809625 h 1679575"/>
              <a:gd name="connsiteX2" fmla="*/ 912812 w 1865312"/>
              <a:gd name="connsiteY2" fmla="*/ 1666875 h 1679575"/>
              <a:gd name="connsiteX3" fmla="*/ 1836737 w 1865312"/>
              <a:gd name="connsiteY3" fmla="*/ 885825 h 1679575"/>
              <a:gd name="connsiteX4" fmla="*/ 1084262 w 1865312"/>
              <a:gd name="connsiteY4" fmla="*/ 9525 h 1679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5312" h="1679575">
                <a:moveTo>
                  <a:pt x="865187" y="0"/>
                </a:moveTo>
                <a:cubicBezTo>
                  <a:pt x="432593" y="265906"/>
                  <a:pt x="0" y="531813"/>
                  <a:pt x="7937" y="809625"/>
                </a:cubicBezTo>
                <a:cubicBezTo>
                  <a:pt x="15874" y="1087437"/>
                  <a:pt x="608012" y="1654175"/>
                  <a:pt x="912812" y="1666875"/>
                </a:cubicBezTo>
                <a:cubicBezTo>
                  <a:pt x="1217612" y="1679575"/>
                  <a:pt x="1808162" y="1162050"/>
                  <a:pt x="1836737" y="885825"/>
                </a:cubicBezTo>
                <a:cubicBezTo>
                  <a:pt x="1865312" y="609600"/>
                  <a:pt x="1474787" y="309562"/>
                  <a:pt x="1084262" y="9525"/>
                </a:cubicBezTo>
              </a:path>
            </a:pathLst>
          </a:custGeom>
          <a:ln w="15875" cmpd="sng">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fontAlgn="base">
              <a:spcBef>
                <a:spcPct val="0"/>
              </a:spcBef>
              <a:spcAft>
                <a:spcPct val="0"/>
              </a:spcAft>
            </a:pPr>
            <a:endParaRPr lang="en-US" sz="3200" b="1">
              <a:solidFill>
                <a:prstClr val="black"/>
              </a:solidFill>
              <a:latin typeface="Calibri"/>
            </a:endParaRPr>
          </a:p>
        </p:txBody>
      </p:sp>
      <p:graphicFrame>
        <p:nvGraphicFramePr>
          <p:cNvPr id="114" name="Table 113"/>
          <p:cNvGraphicFramePr>
            <a:graphicFrameLocks noGrp="1"/>
          </p:cNvGraphicFramePr>
          <p:nvPr>
            <p:extLst>
              <p:ext uri="{D42A27DB-BD31-4B8C-83A1-F6EECF244321}">
                <p14:modId xmlns:p14="http://schemas.microsoft.com/office/powerpoint/2010/main" val="1785794911"/>
              </p:ext>
            </p:extLst>
          </p:nvPr>
        </p:nvGraphicFramePr>
        <p:xfrm>
          <a:off x="3596103" y="5055129"/>
          <a:ext cx="1695454" cy="396240"/>
        </p:xfrm>
        <a:graphic>
          <a:graphicData uri="http://schemas.openxmlformats.org/drawingml/2006/table">
            <a:tbl>
              <a:tblPr firstRow="1" bandRow="1">
                <a:tableStyleId>{21E4AEA4-8DFA-4A89-87EB-49C32662AFE0}</a:tableStyleId>
              </a:tblPr>
              <a:tblGrid>
                <a:gridCol w="479043"/>
                <a:gridCol w="689882"/>
                <a:gridCol w="526529"/>
              </a:tblGrid>
              <a:tr h="152400">
                <a:tc>
                  <a:txBody>
                    <a:bodyPr/>
                    <a:lstStyle/>
                    <a:p>
                      <a:r>
                        <a:rPr lang="en-US" sz="800" dirty="0" smtClean="0"/>
                        <a:t>C_ID</a:t>
                      </a:r>
                      <a:endParaRPr lang="en-US" sz="800" dirty="0"/>
                    </a:p>
                  </a:txBody>
                  <a:tcPr/>
                </a:tc>
                <a:tc>
                  <a:txBody>
                    <a:bodyPr/>
                    <a:lstStyle/>
                    <a:p>
                      <a:r>
                        <a:rPr lang="en-US" sz="800" dirty="0" smtClean="0"/>
                        <a:t>C_NAME</a:t>
                      </a:r>
                      <a:endParaRPr lang="en-US" sz="800" dirty="0"/>
                    </a:p>
                  </a:txBody>
                  <a:tcPr/>
                </a:tc>
                <a:tc>
                  <a:txBody>
                    <a:bodyPr/>
                    <a:lstStyle/>
                    <a:p>
                      <a:r>
                        <a:rPr lang="en-US" sz="800" dirty="0" smtClean="0"/>
                        <a:t>C_ZIP</a:t>
                      </a:r>
                      <a:endParaRPr lang="en-US" sz="800" dirty="0"/>
                    </a:p>
                  </a:txBody>
                  <a:tcPr/>
                </a:tc>
              </a:tr>
              <a:tr h="0">
                <a:tc>
                  <a:txBody>
                    <a:bodyPr/>
                    <a:lstStyle/>
                    <a:p>
                      <a:endParaRPr lang="en-US" sz="600"/>
                    </a:p>
                  </a:txBody>
                  <a:tcPr/>
                </a:tc>
                <a:tc>
                  <a:txBody>
                    <a:bodyPr/>
                    <a:lstStyle/>
                    <a:p>
                      <a:endParaRPr lang="en-US" sz="600"/>
                    </a:p>
                  </a:txBody>
                  <a:tcPr/>
                </a:tc>
                <a:tc>
                  <a:txBody>
                    <a:bodyPr/>
                    <a:lstStyle/>
                    <a:p>
                      <a:endParaRPr lang="en-US" sz="600" dirty="0"/>
                    </a:p>
                  </a:txBody>
                  <a:tcPr/>
                </a:tc>
              </a:tr>
            </a:tbl>
          </a:graphicData>
        </a:graphic>
      </p:graphicFrame>
      <p:pic>
        <p:nvPicPr>
          <p:cNvPr id="115" name="Picture 338"/>
          <p:cNvPicPr>
            <a:picLocks noChangeAspect="1" noChangeArrowheads="1"/>
          </p:cNvPicPr>
          <p:nvPr/>
        </p:nvPicPr>
        <p:blipFill>
          <a:blip r:embed="rId7" cstate="print"/>
          <a:srcRect/>
          <a:stretch>
            <a:fillRect/>
          </a:stretch>
        </p:blipFill>
        <p:spPr bwMode="auto">
          <a:xfrm>
            <a:off x="7290851" y="4330154"/>
            <a:ext cx="557750" cy="730250"/>
          </a:xfrm>
          <a:prstGeom prst="rect">
            <a:avLst/>
          </a:prstGeom>
          <a:noFill/>
          <a:ln w="9525" algn="ctr">
            <a:noFill/>
            <a:miter lim="800000"/>
            <a:headEnd/>
            <a:tailEnd/>
          </a:ln>
        </p:spPr>
      </p:pic>
      <p:grpSp>
        <p:nvGrpSpPr>
          <p:cNvPr id="17" name="Group 116"/>
          <p:cNvGrpSpPr/>
          <p:nvPr/>
        </p:nvGrpSpPr>
        <p:grpSpPr>
          <a:xfrm>
            <a:off x="8022934" y="4330154"/>
            <a:ext cx="740066" cy="762000"/>
            <a:chOff x="555334" y="4191000"/>
            <a:chExt cx="587666" cy="609600"/>
          </a:xfrm>
        </p:grpSpPr>
        <p:pic>
          <p:nvPicPr>
            <p:cNvPr id="118" name="Picture 3" descr="C:\Documents and Settings\antonk\Local Settings\Temporary Internet Files\Content.IE5\AV78XKCM\MCj04348450000[1].png"/>
            <p:cNvPicPr>
              <a:picLocks noChangeAspect="1" noChangeArrowheads="1"/>
            </p:cNvPicPr>
            <p:nvPr/>
          </p:nvPicPr>
          <p:blipFill>
            <a:blip r:embed="rId3" cstate="print"/>
            <a:srcRect/>
            <a:stretch>
              <a:fillRect/>
            </a:stretch>
          </p:blipFill>
          <p:spPr bwMode="auto">
            <a:xfrm>
              <a:off x="555334" y="4191000"/>
              <a:ext cx="587666" cy="527538"/>
            </a:xfrm>
            <a:prstGeom prst="rect">
              <a:avLst/>
            </a:prstGeom>
            <a:noFill/>
          </p:spPr>
        </p:pic>
        <p:sp>
          <p:nvSpPr>
            <p:cNvPr id="119" name="Can 118"/>
            <p:cNvSpPr/>
            <p:nvPr/>
          </p:nvSpPr>
          <p:spPr>
            <a:xfrm>
              <a:off x="860133" y="4419600"/>
              <a:ext cx="228600" cy="381000"/>
            </a:xfrm>
            <a:prstGeom prst="can">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914400" fontAlgn="base">
                <a:spcBef>
                  <a:spcPct val="0"/>
                </a:spcBef>
                <a:spcAft>
                  <a:spcPct val="0"/>
                </a:spcAft>
              </a:pPr>
              <a:endParaRPr lang="en-US" sz="1200" b="1" dirty="0">
                <a:solidFill>
                  <a:prstClr val="black"/>
                </a:solidFill>
                <a:latin typeface="Calibri"/>
              </a:endParaRPr>
            </a:p>
          </p:txBody>
        </p:sp>
      </p:grpSp>
      <p:pic>
        <p:nvPicPr>
          <p:cNvPr id="120" name="Picture 281"/>
          <p:cNvPicPr>
            <a:picLocks noChangeAspect="1" noChangeArrowheads="1"/>
          </p:cNvPicPr>
          <p:nvPr/>
        </p:nvPicPr>
        <p:blipFill>
          <a:blip r:embed="rId8" cstate="print"/>
          <a:srcRect/>
          <a:stretch>
            <a:fillRect/>
          </a:stretch>
        </p:blipFill>
        <p:spPr bwMode="auto">
          <a:xfrm>
            <a:off x="7620002" y="2058328"/>
            <a:ext cx="304799" cy="453033"/>
          </a:xfrm>
          <a:prstGeom prst="rect">
            <a:avLst/>
          </a:prstGeom>
          <a:noFill/>
          <a:ln w="9525" algn="ctr">
            <a:noFill/>
            <a:miter lim="800000"/>
            <a:headEnd/>
            <a:tailEnd/>
          </a:ln>
        </p:spPr>
      </p:pic>
      <p:cxnSp>
        <p:nvCxnSpPr>
          <p:cNvPr id="124" name="Curved Connector 123"/>
          <p:cNvCxnSpPr>
            <a:endCxn id="120" idx="1"/>
          </p:cNvCxnSpPr>
          <p:nvPr/>
        </p:nvCxnSpPr>
        <p:spPr>
          <a:xfrm flipV="1">
            <a:off x="6929454" y="2284847"/>
            <a:ext cx="690546" cy="685273"/>
          </a:xfrm>
          <a:prstGeom prst="curved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6" name="Curved Connector 125"/>
          <p:cNvCxnSpPr/>
          <p:nvPr/>
        </p:nvCxnSpPr>
        <p:spPr>
          <a:xfrm flipV="1">
            <a:off x="6934200" y="2947485"/>
            <a:ext cx="731196" cy="669361"/>
          </a:xfrm>
          <a:prstGeom prst="curved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8" name="Curved Connector 127"/>
          <p:cNvCxnSpPr>
            <a:endCxn id="52226" idx="1"/>
          </p:cNvCxnSpPr>
          <p:nvPr/>
        </p:nvCxnSpPr>
        <p:spPr>
          <a:xfrm flipV="1">
            <a:off x="6945549" y="3767201"/>
            <a:ext cx="615537" cy="182231"/>
          </a:xfrm>
          <a:prstGeom prst="curved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1" name="Curved Connector 130"/>
          <p:cNvCxnSpPr/>
          <p:nvPr/>
        </p:nvCxnSpPr>
        <p:spPr>
          <a:xfrm rot="16200000" flipH="1">
            <a:off x="6934200" y="4522662"/>
            <a:ext cx="381000" cy="381000"/>
          </a:xfrm>
          <a:prstGeom prst="curved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5" name="Freeform 134"/>
          <p:cNvSpPr/>
          <p:nvPr/>
        </p:nvSpPr>
        <p:spPr>
          <a:xfrm>
            <a:off x="3286125" y="3233763"/>
            <a:ext cx="2552700" cy="1336675"/>
          </a:xfrm>
          <a:custGeom>
            <a:avLst/>
            <a:gdLst>
              <a:gd name="connsiteX0" fmla="*/ 0 w 2552700"/>
              <a:gd name="connsiteY0" fmla="*/ 0 h 1336675"/>
              <a:gd name="connsiteX1" fmla="*/ 666750 w 2552700"/>
              <a:gd name="connsiteY1" fmla="*/ 438150 h 1336675"/>
              <a:gd name="connsiteX2" fmla="*/ 1200150 w 2552700"/>
              <a:gd name="connsiteY2" fmla="*/ 1219200 h 1336675"/>
              <a:gd name="connsiteX3" fmla="*/ 2552700 w 2552700"/>
              <a:gd name="connsiteY3" fmla="*/ 1143000 h 1336675"/>
            </a:gdLst>
            <a:ahLst/>
            <a:cxnLst>
              <a:cxn ang="0">
                <a:pos x="connsiteX0" y="connsiteY0"/>
              </a:cxn>
              <a:cxn ang="0">
                <a:pos x="connsiteX1" y="connsiteY1"/>
              </a:cxn>
              <a:cxn ang="0">
                <a:pos x="connsiteX2" y="connsiteY2"/>
              </a:cxn>
              <a:cxn ang="0">
                <a:pos x="connsiteX3" y="connsiteY3"/>
              </a:cxn>
            </a:cxnLst>
            <a:rect l="l" t="t" r="r" b="b"/>
            <a:pathLst>
              <a:path w="2552700" h="1336675">
                <a:moveTo>
                  <a:pt x="0" y="0"/>
                </a:moveTo>
                <a:cubicBezTo>
                  <a:pt x="233362" y="117475"/>
                  <a:pt x="466725" y="234950"/>
                  <a:pt x="666750" y="438150"/>
                </a:cubicBezTo>
                <a:cubicBezTo>
                  <a:pt x="866775" y="641350"/>
                  <a:pt x="885825" y="1101725"/>
                  <a:pt x="1200150" y="1219200"/>
                </a:cubicBezTo>
                <a:cubicBezTo>
                  <a:pt x="1514475" y="1336675"/>
                  <a:pt x="2333625" y="1154112"/>
                  <a:pt x="2552700" y="1143000"/>
                </a:cubicBezTo>
              </a:path>
            </a:pathLst>
          </a:cu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fontAlgn="base">
              <a:spcBef>
                <a:spcPct val="0"/>
              </a:spcBef>
              <a:spcAft>
                <a:spcPct val="0"/>
              </a:spcAft>
            </a:pPr>
            <a:endParaRPr lang="en-US" sz="3200" b="1">
              <a:solidFill>
                <a:prstClr val="black"/>
              </a:solidFill>
              <a:latin typeface="Calibri"/>
            </a:endParaRPr>
          </a:p>
        </p:txBody>
      </p:sp>
      <p:grpSp>
        <p:nvGrpSpPr>
          <p:cNvPr id="18" name="Group 132"/>
          <p:cNvGrpSpPr>
            <a:grpSpLocks/>
          </p:cNvGrpSpPr>
          <p:nvPr/>
        </p:nvGrpSpPr>
        <p:grpSpPr bwMode="auto">
          <a:xfrm>
            <a:off x="4175939" y="4291038"/>
            <a:ext cx="624663" cy="314475"/>
            <a:chOff x="258" y="448397"/>
            <a:chExt cx="1030863" cy="868320"/>
          </a:xfrm>
          <a:solidFill>
            <a:srgbClr val="DDE8C6">
              <a:alpha val="20000"/>
            </a:srgbClr>
          </a:solidFill>
        </p:grpSpPr>
        <p:sp>
          <p:nvSpPr>
            <p:cNvPr id="88" name=" 3"/>
            <p:cNvSpPr/>
            <p:nvPr/>
          </p:nvSpPr>
          <p:spPr>
            <a:xfrm>
              <a:off x="258" y="448397"/>
              <a:ext cx="1030863" cy="868320"/>
            </a:xfrm>
            <a:prstGeom prst="gear6">
              <a:avLst/>
            </a:prstGeom>
            <a:solidFill>
              <a:schemeClr val="accent3">
                <a:lumMod val="60000"/>
                <a:lumOff val="4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9" name=" 4"/>
            <p:cNvSpPr/>
            <p:nvPr/>
          </p:nvSpPr>
          <p:spPr>
            <a:xfrm>
              <a:off x="243146" y="669207"/>
              <a:ext cx="545087" cy="426700"/>
            </a:xfrm>
            <a:prstGeom prst="rect">
              <a:avLst/>
            </a:prstGeom>
            <a:noFill/>
            <a:ln>
              <a:noFill/>
            </a:ln>
          </p:spPr>
          <p:style>
            <a:lnRef idx="0">
              <a:scrgbClr r="0" g="0" b="0"/>
            </a:lnRef>
            <a:fillRef idx="0">
              <a:scrgbClr r="0" g="0" b="0"/>
            </a:fillRef>
            <a:effectRef idx="0">
              <a:scrgbClr r="0" g="0" b="0"/>
            </a:effectRef>
            <a:fontRef idx="minor">
              <a:schemeClr val="lt1"/>
            </a:fontRef>
          </p:style>
          <p:txBody>
            <a:bodyPr lIns="16510" tIns="16510" rIns="16510" bIns="16510" spcCol="1270" anchor="ctr"/>
            <a:lstStyle/>
            <a:p>
              <a:pPr algn="ctr" defTabSz="577850" fontAlgn="base">
                <a:lnSpc>
                  <a:spcPct val="90000"/>
                </a:lnSpc>
                <a:spcBef>
                  <a:spcPct val="0"/>
                </a:spcBef>
                <a:spcAft>
                  <a:spcPct val="35000"/>
                </a:spcAft>
                <a:defRPr/>
              </a:pPr>
              <a:r>
                <a:rPr lang="en-US" sz="900" b="1" dirty="0">
                  <a:solidFill>
                    <a:prstClr val="white"/>
                  </a:solidFill>
                  <a:latin typeface="Calibri"/>
                </a:rPr>
                <a:t>Event</a:t>
              </a:r>
              <a:endParaRPr lang="en-US" sz="700" b="1" dirty="0">
                <a:solidFill>
                  <a:prstClr val="white"/>
                </a:solidFill>
                <a:latin typeface="Calibri"/>
              </a:endParaRPr>
            </a:p>
          </p:txBody>
        </p:sp>
      </p:grpSp>
      <p:grpSp>
        <p:nvGrpSpPr>
          <p:cNvPr id="19" name="Group 132"/>
          <p:cNvGrpSpPr>
            <a:grpSpLocks/>
          </p:cNvGrpSpPr>
          <p:nvPr/>
        </p:nvGrpSpPr>
        <p:grpSpPr bwMode="auto">
          <a:xfrm>
            <a:off x="3642539" y="3519363"/>
            <a:ext cx="624663" cy="314475"/>
            <a:chOff x="258" y="448397"/>
            <a:chExt cx="1030863" cy="868320"/>
          </a:xfrm>
          <a:solidFill>
            <a:srgbClr val="DDE8C6">
              <a:alpha val="20000"/>
            </a:srgbClr>
          </a:solidFill>
        </p:grpSpPr>
        <p:sp>
          <p:nvSpPr>
            <p:cNvPr id="81" name=" 3"/>
            <p:cNvSpPr/>
            <p:nvPr/>
          </p:nvSpPr>
          <p:spPr>
            <a:xfrm>
              <a:off x="258" y="448397"/>
              <a:ext cx="1030863" cy="868320"/>
            </a:xfrm>
            <a:prstGeom prst="gear6">
              <a:avLst/>
            </a:prstGeom>
            <a:solidFill>
              <a:schemeClr val="accent3">
                <a:lumMod val="60000"/>
                <a:lumOff val="4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2" name=" 4"/>
            <p:cNvSpPr/>
            <p:nvPr/>
          </p:nvSpPr>
          <p:spPr>
            <a:xfrm>
              <a:off x="243146" y="669207"/>
              <a:ext cx="545087" cy="426700"/>
            </a:xfrm>
            <a:prstGeom prst="rect">
              <a:avLst/>
            </a:prstGeom>
            <a:noFill/>
            <a:ln>
              <a:noFill/>
            </a:ln>
          </p:spPr>
          <p:style>
            <a:lnRef idx="0">
              <a:scrgbClr r="0" g="0" b="0"/>
            </a:lnRef>
            <a:fillRef idx="0">
              <a:scrgbClr r="0" g="0" b="0"/>
            </a:fillRef>
            <a:effectRef idx="0">
              <a:scrgbClr r="0" g="0" b="0"/>
            </a:effectRef>
            <a:fontRef idx="minor">
              <a:schemeClr val="lt1"/>
            </a:fontRef>
          </p:style>
          <p:txBody>
            <a:bodyPr lIns="16510" tIns="16510" rIns="16510" bIns="16510" spcCol="1270" anchor="ctr"/>
            <a:lstStyle/>
            <a:p>
              <a:pPr algn="ctr" defTabSz="577850" fontAlgn="base">
                <a:lnSpc>
                  <a:spcPct val="90000"/>
                </a:lnSpc>
                <a:spcBef>
                  <a:spcPct val="0"/>
                </a:spcBef>
                <a:spcAft>
                  <a:spcPct val="35000"/>
                </a:spcAft>
                <a:defRPr/>
              </a:pPr>
              <a:r>
                <a:rPr lang="en-US" sz="900" b="1" dirty="0">
                  <a:solidFill>
                    <a:prstClr val="white"/>
                  </a:solidFill>
                  <a:latin typeface="Calibri"/>
                </a:rPr>
                <a:t>Event</a:t>
              </a:r>
              <a:endParaRPr lang="en-US" sz="700" b="1" dirty="0">
                <a:solidFill>
                  <a:prstClr val="white"/>
                </a:solidFill>
                <a:latin typeface="Calibri"/>
              </a:endParaRPr>
            </a:p>
          </p:txBody>
        </p:sp>
      </p:grpSp>
      <p:sp>
        <p:nvSpPr>
          <p:cNvPr id="137" name="Up-Down Arrow 136"/>
          <p:cNvSpPr/>
          <p:nvPr/>
        </p:nvSpPr>
        <p:spPr>
          <a:xfrm>
            <a:off x="4038601" y="2143116"/>
            <a:ext cx="838200" cy="395318"/>
          </a:xfrm>
          <a:prstGeom prst="upDownArrow">
            <a:avLst>
              <a:gd name="adj1" fmla="val 36364"/>
              <a:gd name="adj2" fmla="val 25000"/>
            </a:avLst>
          </a:prstGeom>
          <a:solidFill>
            <a:schemeClr val="accent3">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defTabSz="914400" fontAlgn="base">
              <a:spcBef>
                <a:spcPct val="0"/>
              </a:spcBef>
              <a:spcAft>
                <a:spcPct val="0"/>
              </a:spcAft>
            </a:pPr>
            <a:endParaRPr lang="en-US" sz="1200" b="1" dirty="0">
              <a:solidFill>
                <a:prstClr val="black"/>
              </a:solidFill>
              <a:latin typeface="Calibri"/>
            </a:endParaRPr>
          </a:p>
        </p:txBody>
      </p:sp>
      <p:pic>
        <p:nvPicPr>
          <p:cNvPr id="106" name="Picture 2" descr="W:\TRANSFER\MBupload\SERVER-new\Logo\SQL\SQL\SQL_h_rgb.png"/>
          <p:cNvPicPr>
            <a:picLocks noChangeAspect="1" noChangeArrowheads="1"/>
          </p:cNvPicPr>
          <p:nvPr/>
        </p:nvPicPr>
        <p:blipFill>
          <a:blip r:embed="rId11" cstate="print"/>
          <a:srcRect/>
          <a:stretch>
            <a:fillRect/>
          </a:stretch>
        </p:blipFill>
        <p:spPr bwMode="auto">
          <a:xfrm>
            <a:off x="3500430" y="5713976"/>
            <a:ext cx="1857388" cy="471924"/>
          </a:xfrm>
          <a:prstGeom prst="rect">
            <a:avLst/>
          </a:prstGeom>
          <a:solidFill>
            <a:srgbClr val="DDE8C6">
              <a:alpha val="38000"/>
            </a:srgbClr>
          </a:solidFill>
        </p:spPr>
      </p:pic>
      <p:sp>
        <p:nvSpPr>
          <p:cNvPr id="40" name="TextBox 39"/>
          <p:cNvSpPr txBox="1"/>
          <p:nvPr/>
        </p:nvSpPr>
        <p:spPr>
          <a:xfrm>
            <a:off x="3428994" y="6229934"/>
            <a:ext cx="1940083" cy="338554"/>
          </a:xfrm>
          <a:prstGeom prst="rect">
            <a:avLst/>
          </a:prstGeom>
          <a:noFill/>
        </p:spPr>
        <p:txBody>
          <a:bodyPr wrap="none" rtlCol="0">
            <a:spAutoFit/>
          </a:bodyPr>
          <a:lstStyle/>
          <a:p>
            <a:pPr defTabSz="914400" fontAlgn="base">
              <a:spcBef>
                <a:spcPct val="0"/>
              </a:spcBef>
              <a:spcAft>
                <a:spcPct val="0"/>
              </a:spcAft>
            </a:pPr>
            <a:r>
              <a:rPr lang="en-US" sz="1600" b="1" dirty="0">
                <a:solidFill>
                  <a:srgbClr val="FFFFFF"/>
                </a:solidFill>
                <a:latin typeface="Calibri"/>
              </a:rPr>
              <a:t>Static reference data</a:t>
            </a:r>
          </a:p>
        </p:txBody>
      </p:sp>
      <p:pic>
        <p:nvPicPr>
          <p:cNvPr id="105" name="Picture 8" descr="C:\Users\scohen\Pictures\Microsoft Clip Organizer\j0433941.png"/>
          <p:cNvPicPr>
            <a:picLocks noChangeAspect="1" noChangeArrowheads="1"/>
          </p:cNvPicPr>
          <p:nvPr/>
        </p:nvPicPr>
        <p:blipFill>
          <a:blip r:embed="rId12" cstate="print"/>
          <a:srcRect/>
          <a:stretch>
            <a:fillRect/>
          </a:stretch>
        </p:blipFill>
        <p:spPr bwMode="auto">
          <a:xfrm>
            <a:off x="1714480" y="733682"/>
            <a:ext cx="842938" cy="695054"/>
          </a:xfrm>
          <a:prstGeom prst="rect">
            <a:avLst/>
          </a:prstGeom>
          <a:noFill/>
          <a:ln w="9525">
            <a:noFill/>
            <a:miter lim="800000"/>
            <a:headEnd/>
            <a:tailEnd/>
          </a:ln>
        </p:spPr>
      </p:pic>
      <p:cxnSp>
        <p:nvCxnSpPr>
          <p:cNvPr id="108" name="Straight Connector 107"/>
          <p:cNvCxnSpPr/>
          <p:nvPr/>
        </p:nvCxnSpPr>
        <p:spPr>
          <a:xfrm>
            <a:off x="142844" y="1498586"/>
            <a:ext cx="8858312" cy="1588"/>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121919" y="680940"/>
            <a:ext cx="1736116" cy="646331"/>
          </a:xfrm>
          <a:prstGeom prst="rect">
            <a:avLst/>
          </a:prstGeom>
          <a:noFill/>
        </p:spPr>
        <p:txBody>
          <a:bodyPr wrap="none" rtlCol="0">
            <a:spAutoFit/>
          </a:bodyPr>
          <a:lstStyle/>
          <a:p>
            <a:pPr defTabSz="914400" fontAlgn="base">
              <a:spcBef>
                <a:spcPct val="0"/>
              </a:spcBef>
              <a:spcAft>
                <a:spcPct val="0"/>
              </a:spcAft>
            </a:pPr>
            <a:r>
              <a:rPr lang="en-US" sz="1800" b="1" u="sng" dirty="0" smtClean="0">
                <a:solidFill>
                  <a:prstClr val="white"/>
                </a:solidFill>
                <a:latin typeface="Calibri"/>
              </a:rPr>
              <a:t>CEP Application </a:t>
            </a:r>
            <a:r>
              <a:rPr lang="en-US" b="1" u="sng" dirty="0" smtClean="0">
                <a:solidFill>
                  <a:prstClr val="white"/>
                </a:solidFill>
                <a:latin typeface="Calibri"/>
              </a:rPr>
              <a:t/>
            </a:r>
            <a:br>
              <a:rPr lang="en-US" b="1" u="sng" dirty="0" smtClean="0">
                <a:solidFill>
                  <a:prstClr val="white"/>
                </a:solidFill>
                <a:latin typeface="Calibri"/>
              </a:rPr>
            </a:br>
            <a:r>
              <a:rPr lang="en-US" sz="1800" b="1" u="sng" dirty="0" smtClean="0">
                <a:solidFill>
                  <a:prstClr val="white"/>
                </a:solidFill>
                <a:latin typeface="Calibri"/>
              </a:rPr>
              <a:t>Development</a:t>
            </a:r>
            <a:endParaRPr lang="en-US" sz="1800" b="1" u="sng" dirty="0">
              <a:solidFill>
                <a:prstClr val="white"/>
              </a:solidFill>
              <a:latin typeface="Calibri"/>
            </a:endParaRPr>
          </a:p>
        </p:txBody>
      </p:sp>
      <p:sp>
        <p:nvSpPr>
          <p:cNvPr id="117" name="Rounded Rectangle 116"/>
          <p:cNvSpPr/>
          <p:nvPr/>
        </p:nvSpPr>
        <p:spPr bwMode="auto">
          <a:xfrm>
            <a:off x="5301575" y="680940"/>
            <a:ext cx="3715966" cy="661481"/>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defTabSz="914400" fontAlgn="base">
              <a:spcBef>
                <a:spcPct val="0"/>
              </a:spcBef>
              <a:spcAft>
                <a:spcPct val="0"/>
              </a:spcAft>
            </a:pPr>
            <a:r>
              <a:rPr lang="en-US" sz="1600" b="1" dirty="0" smtClean="0">
                <a:solidFill>
                  <a:srgbClr val="C00000"/>
                </a:solidFill>
                <a:latin typeface="Arial" pitchFamily="34" charset="0"/>
                <a:cs typeface="Arial" pitchFamily="34" charset="0"/>
              </a:rPr>
              <a:t>Development experience with .NET, C#, LINQ and Visual Studio 2008/10</a:t>
            </a:r>
            <a:endParaRPr lang="en-US" sz="1600" b="1" dirty="0">
              <a:solidFill>
                <a:srgbClr val="C00000"/>
              </a:solidFill>
              <a:latin typeface="Arial" pitchFamily="34" charset="0"/>
              <a:cs typeface="Arial" pitchFamily="34" charset="0"/>
            </a:endParaRPr>
          </a:p>
        </p:txBody>
      </p:sp>
      <p:sp>
        <p:nvSpPr>
          <p:cNvPr id="125" name="Rounded Rectangle 124"/>
          <p:cNvSpPr/>
          <p:nvPr/>
        </p:nvSpPr>
        <p:spPr bwMode="auto">
          <a:xfrm>
            <a:off x="1994171" y="1562912"/>
            <a:ext cx="5184842" cy="661481"/>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400" fontAlgn="base">
              <a:spcBef>
                <a:spcPct val="0"/>
              </a:spcBef>
              <a:spcAft>
                <a:spcPct val="0"/>
              </a:spcAft>
            </a:pPr>
            <a:r>
              <a:rPr lang="en-US" sz="1800" b="1" dirty="0" smtClean="0">
                <a:solidFill>
                  <a:srgbClr val="C00000"/>
                </a:solidFill>
              </a:rPr>
              <a:t>CEP platform from Microsoft to build event-driven applications</a:t>
            </a:r>
          </a:p>
        </p:txBody>
      </p:sp>
      <p:sp>
        <p:nvSpPr>
          <p:cNvPr id="134" name="Rounded Rectangle 133"/>
          <p:cNvSpPr/>
          <p:nvPr/>
        </p:nvSpPr>
        <p:spPr bwMode="auto">
          <a:xfrm>
            <a:off x="2577831" y="2490282"/>
            <a:ext cx="3939702" cy="249028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400" fontAlgn="base">
              <a:spcBef>
                <a:spcPct val="0"/>
              </a:spcBef>
              <a:spcAft>
                <a:spcPct val="0"/>
              </a:spcAft>
            </a:pPr>
            <a:r>
              <a:rPr lang="en-US" sz="1800" b="1" dirty="0" smtClean="0">
                <a:solidFill>
                  <a:srgbClr val="C00000"/>
                </a:solidFill>
                <a:latin typeface="Arial" pitchFamily="34" charset="0"/>
                <a:cs typeface="Arial" pitchFamily="34" charset="0"/>
              </a:rPr>
              <a:t>Event-driven applications are fundamentally different from traditional database applications: queries are continuous, consume and produce streams, and compute results incrementally</a:t>
            </a:r>
          </a:p>
        </p:txBody>
      </p:sp>
      <p:sp>
        <p:nvSpPr>
          <p:cNvPr id="136" name="Rounded Rectangle 135"/>
          <p:cNvSpPr/>
          <p:nvPr/>
        </p:nvSpPr>
        <p:spPr bwMode="auto">
          <a:xfrm>
            <a:off x="175098" y="5009739"/>
            <a:ext cx="3122579" cy="113813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400" fontAlgn="base">
              <a:spcBef>
                <a:spcPct val="0"/>
              </a:spcBef>
              <a:spcAft>
                <a:spcPct val="0"/>
              </a:spcAft>
            </a:pPr>
            <a:r>
              <a:rPr lang="en-US" sz="1800" b="1" dirty="0" smtClean="0">
                <a:solidFill>
                  <a:srgbClr val="C00000"/>
                </a:solidFill>
                <a:latin typeface="Arial" pitchFamily="34" charset="0"/>
                <a:cs typeface="Arial" pitchFamily="34" charset="0"/>
              </a:rPr>
              <a:t>Flexible adapter SDK with high performance to connect to different event sources and sinks</a:t>
            </a:r>
          </a:p>
        </p:txBody>
      </p:sp>
      <p:sp>
        <p:nvSpPr>
          <p:cNvPr id="138" name="Rounded Rectangle 137"/>
          <p:cNvSpPr/>
          <p:nvPr/>
        </p:nvSpPr>
        <p:spPr bwMode="auto">
          <a:xfrm>
            <a:off x="5453976" y="5074590"/>
            <a:ext cx="3485744" cy="1138136"/>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400" fontAlgn="base">
              <a:spcBef>
                <a:spcPct val="0"/>
              </a:spcBef>
              <a:spcAft>
                <a:spcPct val="0"/>
              </a:spcAft>
            </a:pPr>
            <a:r>
              <a:rPr lang="en-US" sz="1800" b="1" dirty="0" smtClean="0">
                <a:solidFill>
                  <a:srgbClr val="C00000"/>
                </a:solidFill>
                <a:latin typeface="Arial" pitchFamily="34" charset="0"/>
                <a:cs typeface="Arial" pitchFamily="34" charset="0"/>
              </a:rPr>
              <a:t>The CEP platform does the heavy lifting for you to deal with temporal characteristics of event stream data</a:t>
            </a:r>
          </a:p>
        </p:txBody>
      </p:sp>
      <p:pic>
        <p:nvPicPr>
          <p:cNvPr id="96" name="Picture 4" descr="go to MSN.com"/>
          <p:cNvPicPr>
            <a:picLocks noChangeAspect="1" noChangeArrowheads="1"/>
          </p:cNvPicPr>
          <p:nvPr/>
        </p:nvPicPr>
        <p:blipFill>
          <a:blip r:embed="rId13" cstate="print"/>
          <a:srcRect/>
          <a:stretch>
            <a:fillRect/>
          </a:stretch>
        </p:blipFill>
        <p:spPr bwMode="auto">
          <a:xfrm>
            <a:off x="353859" y="4352668"/>
            <a:ext cx="1123950" cy="333376"/>
          </a:xfrm>
          <a:prstGeom prst="rect">
            <a:avLst/>
          </a:prstGeom>
          <a:noFill/>
        </p:spPr>
      </p:pic>
      <p:pic>
        <p:nvPicPr>
          <p:cNvPr id="100" name="Picture 8" descr="https://mediabank.partners.extranet.microsoft.com/transfer/rad601B1/0/VS_v_rgb.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903134" y="589117"/>
            <a:ext cx="2128577" cy="829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5832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animBg="1"/>
      <p:bldP spid="125" grpId="0" animBg="1"/>
      <p:bldP spid="134" grpId="0" animBg="1"/>
      <p:bldP spid="136" grpId="0" animBg="1"/>
      <p:bldP spid="13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Concepts</a:t>
            </a:r>
            <a:endParaRPr lang="en-US" dirty="0"/>
          </a:p>
        </p:txBody>
      </p:sp>
      <p:sp>
        <p:nvSpPr>
          <p:cNvPr id="3" name="Content Placeholder 2"/>
          <p:cNvSpPr>
            <a:spLocks noGrp="1"/>
          </p:cNvSpPr>
          <p:nvPr>
            <p:ph idx="1"/>
          </p:nvPr>
        </p:nvSpPr>
        <p:spPr>
          <a:xfrm>
            <a:off x="381000" y="1447798"/>
            <a:ext cx="8382000" cy="5293569"/>
          </a:xfrm>
        </p:spPr>
        <p:txBody>
          <a:bodyPr>
            <a:normAutofit/>
          </a:bodyPr>
          <a:lstStyle/>
          <a:p>
            <a:r>
              <a:rPr lang="en-US" sz="2400" dirty="0" smtClean="0"/>
              <a:t>Events</a:t>
            </a:r>
          </a:p>
          <a:p>
            <a:pPr lvl="1"/>
            <a:r>
              <a:rPr lang="en-US" sz="2000" dirty="0" smtClean="0"/>
              <a:t>User Payload + temporal properties</a:t>
            </a:r>
          </a:p>
          <a:p>
            <a:pPr lvl="1"/>
            <a:r>
              <a:rPr lang="en-US" sz="2000" dirty="0" smtClean="0"/>
              <a:t>Type based on .NET structure or class</a:t>
            </a:r>
          </a:p>
          <a:p>
            <a:pPr lvl="1"/>
            <a:r>
              <a:rPr lang="en-US" sz="2000" dirty="0" smtClean="0"/>
              <a:t>Point / Interval / Edge</a:t>
            </a:r>
          </a:p>
          <a:p>
            <a:r>
              <a:rPr lang="en-US" sz="2400" dirty="0" smtClean="0"/>
              <a:t>Streams</a:t>
            </a:r>
          </a:p>
          <a:p>
            <a:pPr lvl="1"/>
            <a:r>
              <a:rPr lang="en-US" sz="2000" dirty="0" smtClean="0"/>
              <a:t>Sequence of events with specific type</a:t>
            </a:r>
          </a:p>
          <a:p>
            <a:pPr lvl="1"/>
            <a:r>
              <a:rPr lang="en-US" sz="2000" dirty="0" smtClean="0"/>
              <a:t>Flow into standing queries</a:t>
            </a:r>
          </a:p>
          <a:p>
            <a:r>
              <a:rPr lang="en-US" sz="2400" dirty="0" smtClean="0"/>
              <a:t>Queries</a:t>
            </a:r>
          </a:p>
          <a:p>
            <a:pPr lvl="1"/>
            <a:r>
              <a:rPr lang="en-US" sz="2000" dirty="0" smtClean="0"/>
              <a:t>Composed of query operators</a:t>
            </a:r>
          </a:p>
          <a:p>
            <a:pPr lvl="1"/>
            <a:r>
              <a:rPr lang="en-US" sz="2000" dirty="0" smtClean="0"/>
              <a:t>Apply desired semantics on events</a:t>
            </a:r>
          </a:p>
          <a:p>
            <a:pPr lvl="1"/>
            <a:r>
              <a:rPr lang="en-US" sz="2000" dirty="0" smtClean="0"/>
              <a:t>In-memory, event-triggered, incremental computations</a:t>
            </a:r>
          </a:p>
          <a:p>
            <a:r>
              <a:rPr lang="en-US" sz="2400" dirty="0" smtClean="0"/>
              <a:t>Adapters</a:t>
            </a:r>
          </a:p>
          <a:p>
            <a:pPr lvl="1"/>
            <a:r>
              <a:rPr lang="en-US" sz="2000" dirty="0" smtClean="0"/>
              <a:t>Produce / Consume event streams (Connection Manager)</a:t>
            </a:r>
            <a:endParaRPr lang="en-US" sz="2000" dirty="0"/>
          </a:p>
        </p:txBody>
      </p:sp>
    </p:spTree>
    <p:extLst>
      <p:ext uri="{BB962C8B-B14F-4D97-AF65-F5344CB8AC3E}">
        <p14:creationId xmlns:p14="http://schemas.microsoft.com/office/powerpoint/2010/main" val="1235443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32656"/>
            <a:ext cx="8229600" cy="792162"/>
          </a:xfrm>
        </p:spPr>
        <p:txBody>
          <a:bodyPr>
            <a:normAutofit/>
          </a:bodyPr>
          <a:lstStyle/>
          <a:p>
            <a:r>
              <a:rPr lang="en-US" dirty="0" smtClean="0"/>
              <a:t>Typical Query &amp; Analytics Patterns</a:t>
            </a:r>
            <a:endParaRPr lang="en-US" dirty="0"/>
          </a:p>
        </p:txBody>
      </p:sp>
      <p:sp>
        <p:nvSpPr>
          <p:cNvPr id="3" name="Content Placeholder 2"/>
          <p:cNvSpPr>
            <a:spLocks noGrp="1"/>
          </p:cNvSpPr>
          <p:nvPr>
            <p:ph idx="1"/>
          </p:nvPr>
        </p:nvSpPr>
        <p:spPr>
          <a:xfrm>
            <a:off x="457200" y="1484784"/>
            <a:ext cx="8229600" cy="5149098"/>
          </a:xfrm>
        </p:spPr>
        <p:txBody>
          <a:bodyPr>
            <a:normAutofit/>
          </a:bodyPr>
          <a:lstStyle/>
          <a:p>
            <a:pPr fontAlgn="ctr"/>
            <a:r>
              <a:rPr lang="en-US" dirty="0" smtClean="0">
                <a:latin typeface="Calibri" pitchFamily="34" charset="0"/>
                <a:cs typeface="Calibri" pitchFamily="34" charset="0"/>
              </a:rPr>
              <a:t>Introduce additional event fields</a:t>
            </a:r>
          </a:p>
          <a:p>
            <a:pPr fontAlgn="ctr"/>
            <a:r>
              <a:rPr lang="en-US" dirty="0" smtClean="0">
                <a:latin typeface="Calibri" pitchFamily="34" charset="0"/>
                <a:cs typeface="Calibri" pitchFamily="34" charset="0"/>
              </a:rPr>
              <a:t>Filter out events</a:t>
            </a:r>
          </a:p>
          <a:p>
            <a:pPr fontAlgn="ctr"/>
            <a:r>
              <a:rPr lang="en-US" dirty="0" smtClean="0">
                <a:latin typeface="Calibri" pitchFamily="34" charset="0"/>
                <a:cs typeface="Calibri" pitchFamily="34" charset="0"/>
              </a:rPr>
              <a:t>Grouping by one or more event properties</a:t>
            </a:r>
          </a:p>
          <a:p>
            <a:pPr fontAlgn="ctr"/>
            <a:r>
              <a:rPr lang="en-US" dirty="0" smtClean="0">
                <a:latin typeface="Calibri" pitchFamily="34" charset="0"/>
                <a:cs typeface="Calibri" pitchFamily="34" charset="0"/>
              </a:rPr>
              <a:t>Aggregation for each event group over a set (a window)</a:t>
            </a:r>
          </a:p>
          <a:p>
            <a:pPr fontAlgn="ctr"/>
            <a:r>
              <a:rPr lang="en-US" dirty="0" smtClean="0">
                <a:latin typeface="Calibri" pitchFamily="34" charset="0"/>
                <a:cs typeface="Calibri" pitchFamily="34" charset="0"/>
              </a:rPr>
              <a:t>Rank events within windows</a:t>
            </a:r>
          </a:p>
          <a:p>
            <a:pPr fontAlgn="ctr"/>
            <a:r>
              <a:rPr lang="en-US" dirty="0" smtClean="0">
                <a:latin typeface="Calibri" pitchFamily="34" charset="0"/>
                <a:cs typeface="Calibri" pitchFamily="34" charset="0"/>
              </a:rPr>
              <a:t>Correlate and synchronize event streams</a:t>
            </a:r>
          </a:p>
          <a:p>
            <a:pPr fontAlgn="ctr"/>
            <a:r>
              <a:rPr lang="en-US" dirty="0" smtClean="0">
                <a:latin typeface="Calibri" pitchFamily="34" charset="0"/>
                <a:cs typeface="Calibri" pitchFamily="34" charset="0"/>
              </a:rPr>
              <a:t>Check for absence of events</a:t>
            </a:r>
          </a:p>
          <a:p>
            <a:pPr fontAlgn="ctr"/>
            <a:r>
              <a:rPr lang="en-US" dirty="0" smtClean="0">
                <a:latin typeface="Calibri" pitchFamily="34" charset="0"/>
                <a:cs typeface="Calibri" pitchFamily="34" charset="0"/>
              </a:rPr>
              <a:t>Create result only when input changes</a:t>
            </a:r>
          </a:p>
          <a:p>
            <a:pPr fontAlgn="ctr"/>
            <a:r>
              <a:rPr lang="en-US" dirty="0" smtClean="0">
                <a:latin typeface="Calibri" pitchFamily="34" charset="0"/>
                <a:cs typeface="Calibri" pitchFamily="34" charset="0"/>
              </a:rPr>
              <a:t>Remove duplicates</a:t>
            </a:r>
          </a:p>
          <a:p>
            <a:pPr fontAlgn="ctr"/>
            <a:r>
              <a:rPr lang="en-US" dirty="0" smtClean="0">
                <a:latin typeface="Calibri" pitchFamily="34" charset="0"/>
                <a:cs typeface="Calibri" pitchFamily="34" charset="0"/>
              </a:rPr>
              <a:t>Reduce event rate, resample stream</a:t>
            </a:r>
          </a:p>
          <a:p>
            <a:pPr fontAlgn="ctr"/>
            <a:r>
              <a:rPr lang="en-US" dirty="0" smtClean="0">
                <a:latin typeface="Calibri" pitchFamily="34" charset="0"/>
                <a:cs typeface="Calibri" pitchFamily="34" charset="0"/>
              </a:rPr>
              <a:t>Enrich events with reference data</a:t>
            </a:r>
          </a:p>
          <a:p>
            <a:pPr fontAlgn="ctr"/>
            <a:r>
              <a:rPr lang="en-US" dirty="0" smtClean="0">
                <a:latin typeface="Calibri" pitchFamily="34" charset="0"/>
                <a:cs typeface="Calibri" pitchFamily="34" charset="0"/>
              </a:rPr>
              <a:t>Collection of assets may change over time</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991" y="188640"/>
            <a:ext cx="8229600" cy="838200"/>
          </a:xfrm>
        </p:spPr>
        <p:txBody>
          <a:bodyPr>
            <a:normAutofit/>
          </a:bodyPr>
          <a:lstStyle/>
          <a:p>
            <a:r>
              <a:rPr lang="en-US" dirty="0" smtClean="0"/>
              <a:t>LINQ Query Examples </a:t>
            </a:r>
            <a:endParaRPr lang="en-US" dirty="0"/>
          </a:p>
        </p:txBody>
      </p:sp>
      <p:sp>
        <p:nvSpPr>
          <p:cNvPr id="7" name="Rounded Rectangle 6"/>
          <p:cNvSpPr/>
          <p:nvPr/>
        </p:nvSpPr>
        <p:spPr>
          <a:xfrm>
            <a:off x="313665" y="4093273"/>
            <a:ext cx="8822636" cy="2789577"/>
          </a:xfrm>
          <a:prstGeom prst="roundRect">
            <a:avLst>
              <a:gd name="adj" fmla="val 3479"/>
            </a:avLst>
          </a:prstGeom>
        </p:spPr>
        <p:style>
          <a:lnRef idx="1">
            <a:schemeClr val="accent3"/>
          </a:lnRef>
          <a:fillRef idx="2">
            <a:schemeClr val="accent3"/>
          </a:fillRef>
          <a:effectRef idx="1">
            <a:schemeClr val="accent3"/>
          </a:effectRef>
          <a:fontRef idx="minor">
            <a:schemeClr val="dk1"/>
          </a:fontRef>
        </p:style>
        <p:txBody>
          <a:bodyPr rtlCol="0" anchor="t"/>
          <a:lstStyle/>
          <a:p>
            <a:pPr defTabSz="914400" fontAlgn="base">
              <a:spcBef>
                <a:spcPct val="0"/>
              </a:spcBef>
              <a:spcAft>
                <a:spcPct val="0"/>
              </a:spcAft>
            </a:pPr>
            <a:r>
              <a:rPr lang="en-US" sz="2400" b="1" dirty="0" smtClean="0">
                <a:solidFill>
                  <a:srgbClr val="00478E"/>
                </a:solidFill>
              </a:rPr>
              <a:t>LINQ Example – GROUP&amp;APPLY, WINDOW:</a:t>
            </a:r>
          </a:p>
          <a:p>
            <a:pPr defTabSz="914400" fontAlgn="base">
              <a:spcBef>
                <a:spcPct val="0"/>
              </a:spcBef>
              <a:spcAft>
                <a:spcPct val="0"/>
              </a:spcAft>
            </a:pPr>
            <a:r>
              <a:rPr lang="en-US" sz="1400" b="1" dirty="0" smtClean="0">
                <a:solidFill>
                  <a:srgbClr val="0000FF"/>
                </a:solidFill>
                <a:latin typeface="Courier New"/>
                <a:ea typeface="Calibri"/>
                <a:cs typeface="Times New Roman"/>
              </a:rPr>
              <a:t/>
            </a:r>
            <a:br>
              <a:rPr lang="en-US" sz="1400" b="1" dirty="0" smtClean="0">
                <a:solidFill>
                  <a:srgbClr val="0000FF"/>
                </a:solidFill>
                <a:latin typeface="Courier New"/>
                <a:ea typeface="Calibri"/>
                <a:cs typeface="Times New Roman"/>
              </a:rPr>
            </a:br>
            <a:r>
              <a:rPr lang="en-US" sz="2000" b="1" dirty="0" smtClean="0">
                <a:solidFill>
                  <a:srgbClr val="0000FF"/>
                </a:solidFill>
                <a:latin typeface="Courier New"/>
                <a:ea typeface="Calibri"/>
                <a:cs typeface="Times New Roman"/>
              </a:rPr>
              <a:t>from</a:t>
            </a:r>
            <a:r>
              <a:rPr lang="en-US" sz="2000" b="1" dirty="0" smtClean="0">
                <a:solidFill>
                  <a:srgbClr val="000000"/>
                </a:solidFill>
                <a:latin typeface="Courier New"/>
                <a:ea typeface="Calibri"/>
                <a:cs typeface="Times New Roman"/>
              </a:rPr>
              <a:t> e3 </a:t>
            </a:r>
            <a:r>
              <a:rPr lang="en-US" sz="2000" b="1" dirty="0" smtClean="0">
                <a:solidFill>
                  <a:srgbClr val="0000FF"/>
                </a:solidFill>
                <a:latin typeface="Courier New"/>
                <a:ea typeface="Calibri"/>
                <a:cs typeface="Times New Roman"/>
              </a:rPr>
              <a:t>in</a:t>
            </a:r>
            <a:r>
              <a:rPr lang="en-US" sz="2000" b="1" dirty="0" smtClean="0">
                <a:solidFill>
                  <a:srgbClr val="000000"/>
                </a:solidFill>
                <a:latin typeface="Courier New"/>
                <a:ea typeface="Calibri"/>
                <a:cs typeface="Times New Roman"/>
              </a:rPr>
              <a:t> MyStream3</a:t>
            </a:r>
            <a:endParaRPr lang="en-US" sz="2000" b="1" dirty="0" smtClean="0">
              <a:solidFill>
                <a:srgbClr val="000000"/>
              </a:solidFill>
              <a:ea typeface="Calibri"/>
              <a:cs typeface="Times New Roman"/>
            </a:endParaRPr>
          </a:p>
          <a:p>
            <a:pPr defTabSz="914400" fontAlgn="base">
              <a:spcBef>
                <a:spcPct val="0"/>
              </a:spcBef>
              <a:spcAft>
                <a:spcPct val="0"/>
              </a:spcAft>
            </a:pPr>
            <a:r>
              <a:rPr lang="en-US" sz="2000" b="1" dirty="0" smtClean="0">
                <a:solidFill>
                  <a:srgbClr val="0000FF"/>
                </a:solidFill>
                <a:latin typeface="Courier New"/>
                <a:ea typeface="Calibri"/>
                <a:cs typeface="Times New Roman"/>
              </a:rPr>
              <a:t>group</a:t>
            </a:r>
            <a:r>
              <a:rPr lang="en-US" sz="2000" b="1" dirty="0" smtClean="0">
                <a:solidFill>
                  <a:srgbClr val="000000"/>
                </a:solidFill>
                <a:latin typeface="Courier New"/>
                <a:ea typeface="Calibri"/>
                <a:cs typeface="Times New Roman"/>
              </a:rPr>
              <a:t> e3 </a:t>
            </a:r>
            <a:r>
              <a:rPr lang="en-US" sz="2000" b="1" dirty="0" smtClean="0">
                <a:solidFill>
                  <a:srgbClr val="0000FF"/>
                </a:solidFill>
                <a:latin typeface="Courier New"/>
                <a:ea typeface="Calibri"/>
                <a:cs typeface="Times New Roman"/>
              </a:rPr>
              <a:t>by</a:t>
            </a:r>
            <a:r>
              <a:rPr lang="en-US" sz="2000" b="1" dirty="0" smtClean="0">
                <a:solidFill>
                  <a:srgbClr val="000000"/>
                </a:solidFill>
                <a:latin typeface="Courier New"/>
                <a:ea typeface="Calibri"/>
                <a:cs typeface="Times New Roman"/>
              </a:rPr>
              <a:t> e3.i </a:t>
            </a:r>
            <a:r>
              <a:rPr lang="en-US" sz="2000" b="1" dirty="0" smtClean="0">
                <a:solidFill>
                  <a:srgbClr val="0000FF"/>
                </a:solidFill>
                <a:latin typeface="Courier New"/>
                <a:ea typeface="Calibri"/>
                <a:cs typeface="Times New Roman"/>
              </a:rPr>
              <a:t>into</a:t>
            </a:r>
            <a:r>
              <a:rPr lang="en-US" sz="2000" b="1" dirty="0" smtClean="0">
                <a:solidFill>
                  <a:srgbClr val="000000"/>
                </a:solidFill>
                <a:latin typeface="Courier New"/>
                <a:ea typeface="Calibri"/>
                <a:cs typeface="Times New Roman"/>
              </a:rPr>
              <a:t> </a:t>
            </a:r>
            <a:r>
              <a:rPr lang="en-US" sz="2000" b="1" dirty="0" err="1" smtClean="0">
                <a:solidFill>
                  <a:srgbClr val="000000"/>
                </a:solidFill>
                <a:latin typeface="Courier New"/>
                <a:ea typeface="Calibri"/>
                <a:cs typeface="Times New Roman"/>
              </a:rPr>
              <a:t>SubStream</a:t>
            </a:r>
            <a:endParaRPr lang="en-US" sz="2000" b="1" dirty="0" smtClean="0">
              <a:solidFill>
                <a:srgbClr val="000000"/>
              </a:solidFill>
              <a:ea typeface="Calibri"/>
              <a:cs typeface="Times New Roman"/>
            </a:endParaRPr>
          </a:p>
          <a:p>
            <a:pPr defTabSz="914400" fontAlgn="base">
              <a:spcBef>
                <a:spcPct val="0"/>
              </a:spcBef>
              <a:spcAft>
                <a:spcPct val="0"/>
              </a:spcAft>
            </a:pPr>
            <a:r>
              <a:rPr lang="en-US" sz="2000" b="1" dirty="0">
                <a:solidFill>
                  <a:srgbClr val="0000FF"/>
                </a:solidFill>
                <a:latin typeface="Courier New"/>
                <a:ea typeface="Calibri"/>
                <a:cs typeface="Times New Roman"/>
              </a:rPr>
              <a:t>from</a:t>
            </a:r>
            <a:r>
              <a:rPr lang="en-US" sz="2000" b="1" dirty="0">
                <a:solidFill>
                  <a:srgbClr val="000000"/>
                </a:solidFill>
                <a:latin typeface="Courier New"/>
                <a:ea typeface="Calibri"/>
                <a:cs typeface="Times New Roman"/>
              </a:rPr>
              <a:t> </a:t>
            </a:r>
            <a:r>
              <a:rPr lang="en-US" sz="2000" b="1" dirty="0" smtClean="0">
                <a:solidFill>
                  <a:srgbClr val="000000"/>
                </a:solidFill>
                <a:latin typeface="Courier New"/>
                <a:ea typeface="Calibri"/>
                <a:cs typeface="Times New Roman"/>
              </a:rPr>
              <a:t>win </a:t>
            </a:r>
            <a:r>
              <a:rPr lang="en-US" sz="2000" b="1" dirty="0">
                <a:solidFill>
                  <a:srgbClr val="0000FF"/>
                </a:solidFill>
                <a:latin typeface="Courier New"/>
                <a:ea typeface="Calibri"/>
                <a:cs typeface="Times New Roman"/>
              </a:rPr>
              <a:t>in</a:t>
            </a:r>
            <a:r>
              <a:rPr lang="en-US" sz="2000" b="1" dirty="0">
                <a:solidFill>
                  <a:srgbClr val="000000"/>
                </a:solidFill>
                <a:latin typeface="Courier New"/>
                <a:ea typeface="Calibri"/>
                <a:cs typeface="Times New Roman"/>
              </a:rPr>
              <a:t> </a:t>
            </a:r>
            <a:r>
              <a:rPr lang="en-US" sz="2000" b="1" dirty="0" err="1" smtClean="0">
                <a:solidFill>
                  <a:srgbClr val="000000"/>
                </a:solidFill>
                <a:latin typeface="Courier New"/>
                <a:ea typeface="Calibri"/>
                <a:cs typeface="Times New Roman"/>
              </a:rPr>
              <a:t>SubStream.</a:t>
            </a:r>
            <a:r>
              <a:rPr lang="en-US" sz="2000" b="1" dirty="0" err="1" smtClean="0">
                <a:solidFill>
                  <a:srgbClr val="000000"/>
                </a:solidFill>
                <a:latin typeface="Courier New"/>
                <a:ea typeface="Calibri"/>
              </a:rPr>
              <a:t>HoppingWindow</a:t>
            </a:r>
            <a:r>
              <a:rPr lang="en-US" sz="2000" b="1" dirty="0" smtClean="0">
                <a:solidFill>
                  <a:srgbClr val="000000"/>
                </a:solidFill>
                <a:latin typeface="Courier New"/>
                <a:ea typeface="Calibri"/>
              </a:rPr>
              <a:t>(</a:t>
            </a:r>
          </a:p>
          <a:p>
            <a:pPr defTabSz="914400" fontAlgn="base">
              <a:spcBef>
                <a:spcPct val="0"/>
              </a:spcBef>
              <a:spcAft>
                <a:spcPct val="0"/>
              </a:spcAft>
            </a:pPr>
            <a:r>
              <a:rPr lang="en-US" sz="2000" b="1" dirty="0">
                <a:solidFill>
                  <a:srgbClr val="000000"/>
                </a:solidFill>
                <a:latin typeface="Courier New"/>
                <a:ea typeface="Calibri"/>
              </a:rPr>
              <a:t> </a:t>
            </a:r>
            <a:r>
              <a:rPr lang="en-US" sz="2000" b="1" dirty="0" smtClean="0">
                <a:solidFill>
                  <a:srgbClr val="000000"/>
                </a:solidFill>
                <a:latin typeface="Courier New"/>
                <a:ea typeface="Calibri"/>
              </a:rPr>
              <a:t>                </a:t>
            </a:r>
            <a:r>
              <a:rPr lang="en-US" sz="2000" b="1" dirty="0" err="1" smtClean="0">
                <a:solidFill>
                  <a:srgbClr val="000000"/>
                </a:solidFill>
                <a:latin typeface="Courier New"/>
                <a:ea typeface="Calibri"/>
              </a:rPr>
              <a:t>FiveMinutes,ThreeSeconds</a:t>
            </a:r>
            <a:r>
              <a:rPr lang="en-US" sz="2000" b="1" dirty="0" smtClean="0">
                <a:solidFill>
                  <a:srgbClr val="000000"/>
                </a:solidFill>
                <a:latin typeface="Courier New"/>
                <a:ea typeface="Calibri"/>
              </a:rPr>
              <a:t>)</a:t>
            </a:r>
            <a:endParaRPr lang="en-US" sz="2000" b="1" dirty="0" smtClean="0">
              <a:solidFill>
                <a:srgbClr val="000000"/>
              </a:solidFill>
              <a:ea typeface="Calibri"/>
              <a:cs typeface="Times New Roman"/>
            </a:endParaRPr>
          </a:p>
          <a:p>
            <a:pPr defTabSz="914400" fontAlgn="base">
              <a:spcBef>
                <a:spcPct val="0"/>
              </a:spcBef>
              <a:spcAft>
                <a:spcPct val="0"/>
              </a:spcAft>
            </a:pPr>
            <a:r>
              <a:rPr lang="en-US" sz="2000" b="1" dirty="0" smtClean="0">
                <a:solidFill>
                  <a:srgbClr val="0000FF"/>
                </a:solidFill>
                <a:latin typeface="Courier New"/>
                <a:ea typeface="Calibri"/>
                <a:cs typeface="Times New Roman"/>
              </a:rPr>
              <a:t>select</a:t>
            </a:r>
            <a:r>
              <a:rPr lang="en-US" sz="2000" b="1" dirty="0" smtClean="0">
                <a:solidFill>
                  <a:srgbClr val="000000"/>
                </a:solidFill>
                <a:latin typeface="Courier New"/>
                <a:ea typeface="Calibri"/>
                <a:cs typeface="Times New Roman"/>
              </a:rPr>
              <a:t> </a:t>
            </a:r>
            <a:r>
              <a:rPr lang="en-US" sz="2000" b="1" dirty="0" smtClean="0">
                <a:solidFill>
                  <a:srgbClr val="0000FF"/>
                </a:solidFill>
                <a:latin typeface="Courier New"/>
                <a:ea typeface="Calibri"/>
                <a:cs typeface="Times New Roman"/>
              </a:rPr>
              <a:t>new</a:t>
            </a:r>
            <a:r>
              <a:rPr lang="en-US" sz="2000" b="1" dirty="0" smtClean="0">
                <a:solidFill>
                  <a:srgbClr val="000000"/>
                </a:solidFill>
                <a:latin typeface="Courier New"/>
                <a:ea typeface="Calibri"/>
                <a:cs typeface="Times New Roman"/>
              </a:rPr>
              <a:t> { </a:t>
            </a:r>
            <a:r>
              <a:rPr lang="en-US" sz="2000" b="1" dirty="0">
                <a:solidFill>
                  <a:srgbClr val="000000"/>
                </a:solidFill>
                <a:latin typeface="Courier New"/>
                <a:ea typeface="Calibri"/>
                <a:cs typeface="Times New Roman"/>
              </a:rPr>
              <a:t>i</a:t>
            </a:r>
            <a:r>
              <a:rPr lang="en-US" sz="2000" b="1" dirty="0" smtClean="0">
                <a:solidFill>
                  <a:srgbClr val="000000"/>
                </a:solidFill>
                <a:latin typeface="Courier New"/>
                <a:ea typeface="Calibri"/>
                <a:cs typeface="Times New Roman"/>
              </a:rPr>
              <a:t> = </a:t>
            </a:r>
            <a:r>
              <a:rPr lang="en-US" sz="2000" b="1" dirty="0" err="1" smtClean="0">
                <a:solidFill>
                  <a:srgbClr val="000000"/>
                </a:solidFill>
                <a:latin typeface="Courier New"/>
                <a:ea typeface="Calibri"/>
                <a:cs typeface="Times New Roman"/>
              </a:rPr>
              <a:t>SubStream.Key</a:t>
            </a:r>
            <a:r>
              <a:rPr lang="en-US" sz="2000" b="1" dirty="0" smtClean="0">
                <a:solidFill>
                  <a:srgbClr val="000000"/>
                </a:solidFill>
                <a:latin typeface="Courier New"/>
                <a:ea typeface="Calibri"/>
                <a:cs typeface="Times New Roman"/>
              </a:rPr>
              <a:t>,</a:t>
            </a:r>
            <a:br>
              <a:rPr lang="en-US" sz="2000" b="1" dirty="0" smtClean="0">
                <a:solidFill>
                  <a:srgbClr val="000000"/>
                </a:solidFill>
                <a:latin typeface="Courier New"/>
                <a:ea typeface="Calibri"/>
                <a:cs typeface="Times New Roman"/>
              </a:rPr>
            </a:br>
            <a:r>
              <a:rPr lang="en-US" sz="2000" b="1" dirty="0" smtClean="0">
                <a:solidFill>
                  <a:srgbClr val="000000"/>
                </a:solidFill>
                <a:latin typeface="Courier New"/>
                <a:ea typeface="Calibri"/>
                <a:cs typeface="Times New Roman"/>
              </a:rPr>
              <a:t>             a = </a:t>
            </a:r>
            <a:r>
              <a:rPr lang="en-US" sz="2000" b="1" dirty="0" err="1" smtClean="0">
                <a:solidFill>
                  <a:srgbClr val="000000"/>
                </a:solidFill>
                <a:latin typeface="Courier New"/>
                <a:ea typeface="Calibri"/>
                <a:cs typeface="Times New Roman"/>
              </a:rPr>
              <a:t>win.Avg</a:t>
            </a:r>
            <a:r>
              <a:rPr lang="en-US" sz="2000" b="1" dirty="0" smtClean="0">
                <a:solidFill>
                  <a:srgbClr val="000000"/>
                </a:solidFill>
                <a:latin typeface="Courier New"/>
                <a:ea typeface="Calibri"/>
                <a:cs typeface="Times New Roman"/>
              </a:rPr>
              <a:t>(e =&gt; </a:t>
            </a:r>
            <a:r>
              <a:rPr lang="en-US" sz="2000" b="1" dirty="0" err="1" smtClean="0">
                <a:solidFill>
                  <a:srgbClr val="000000"/>
                </a:solidFill>
                <a:latin typeface="Courier New"/>
                <a:ea typeface="Calibri"/>
                <a:cs typeface="Times New Roman"/>
              </a:rPr>
              <a:t>e.f</a:t>
            </a:r>
            <a:r>
              <a:rPr lang="en-US" sz="2000" b="1" dirty="0" smtClean="0">
                <a:solidFill>
                  <a:srgbClr val="000000"/>
                </a:solidFill>
                <a:latin typeface="Courier New"/>
                <a:ea typeface="Calibri"/>
                <a:cs typeface="Times New Roman"/>
              </a:rPr>
              <a:t>) };</a:t>
            </a:r>
            <a:endParaRPr lang="en-US" sz="2000" b="1" dirty="0" smtClean="0">
              <a:solidFill>
                <a:srgbClr val="000000"/>
              </a:solidFill>
              <a:ea typeface="Calibri"/>
              <a:cs typeface="Times New Roman"/>
            </a:endParaRPr>
          </a:p>
        </p:txBody>
      </p:sp>
      <p:sp>
        <p:nvSpPr>
          <p:cNvPr id="11" name="Rounded Rectangle 10"/>
          <p:cNvSpPr/>
          <p:nvPr/>
        </p:nvSpPr>
        <p:spPr>
          <a:xfrm>
            <a:off x="313665" y="1608487"/>
            <a:ext cx="8822636" cy="2332383"/>
          </a:xfrm>
          <a:prstGeom prst="roundRect">
            <a:avLst>
              <a:gd name="adj" fmla="val 3479"/>
            </a:avLst>
          </a:prstGeom>
        </p:spPr>
        <p:style>
          <a:lnRef idx="1">
            <a:schemeClr val="accent3"/>
          </a:lnRef>
          <a:fillRef idx="2">
            <a:schemeClr val="accent3"/>
          </a:fillRef>
          <a:effectRef idx="1">
            <a:schemeClr val="accent3"/>
          </a:effectRef>
          <a:fontRef idx="minor">
            <a:schemeClr val="dk1"/>
          </a:fontRef>
        </p:style>
        <p:txBody>
          <a:bodyPr rtlCol="0" anchor="t"/>
          <a:lstStyle/>
          <a:p>
            <a:pPr defTabSz="914400" fontAlgn="base">
              <a:spcBef>
                <a:spcPct val="0"/>
              </a:spcBef>
              <a:spcAft>
                <a:spcPct val="0"/>
              </a:spcAft>
            </a:pPr>
            <a:r>
              <a:rPr lang="en-US" sz="2400" b="1" dirty="0" smtClean="0">
                <a:solidFill>
                  <a:srgbClr val="00478E"/>
                </a:solidFill>
              </a:rPr>
              <a:t>LINQ Example – JOIN, PROJECT, FILTER:</a:t>
            </a:r>
          </a:p>
          <a:p>
            <a:pPr defTabSz="914400" fontAlgn="base">
              <a:spcBef>
                <a:spcPct val="0"/>
              </a:spcBef>
              <a:spcAft>
                <a:spcPct val="0"/>
              </a:spcAft>
            </a:pPr>
            <a:endParaRPr lang="en-US" sz="1050" b="1" dirty="0" smtClean="0">
              <a:solidFill>
                <a:srgbClr val="FFFFFF"/>
              </a:solidFill>
              <a:latin typeface="Courier New" pitchFamily="49" charset="0"/>
              <a:cs typeface="Courier New" pitchFamily="49" charset="0"/>
            </a:endParaRPr>
          </a:p>
          <a:p>
            <a:pPr defTabSz="914400" fontAlgn="base">
              <a:spcBef>
                <a:spcPct val="0"/>
              </a:spcBef>
              <a:spcAft>
                <a:spcPct val="0"/>
              </a:spcAft>
            </a:pPr>
            <a:r>
              <a:rPr lang="en-US" sz="2000" b="1" dirty="0" smtClean="0">
                <a:solidFill>
                  <a:srgbClr val="0000FF"/>
                </a:solidFill>
                <a:latin typeface="Courier New"/>
                <a:ea typeface="Calibri"/>
                <a:cs typeface="Times New Roman"/>
              </a:rPr>
              <a:t>from</a:t>
            </a:r>
            <a:r>
              <a:rPr lang="en-US" sz="2000" b="1" dirty="0" smtClean="0">
                <a:solidFill>
                  <a:srgbClr val="000000"/>
                </a:solidFill>
                <a:latin typeface="Courier New"/>
                <a:ea typeface="Calibri"/>
                <a:cs typeface="Times New Roman"/>
              </a:rPr>
              <a:t> e1 </a:t>
            </a:r>
            <a:r>
              <a:rPr lang="en-US" sz="2000" b="1" dirty="0" smtClean="0">
                <a:solidFill>
                  <a:srgbClr val="0000FF"/>
                </a:solidFill>
                <a:latin typeface="Courier New"/>
                <a:ea typeface="Calibri"/>
                <a:cs typeface="Times New Roman"/>
              </a:rPr>
              <a:t>in</a:t>
            </a:r>
            <a:r>
              <a:rPr lang="en-US" sz="2000" b="1" dirty="0" smtClean="0">
                <a:solidFill>
                  <a:srgbClr val="000000"/>
                </a:solidFill>
                <a:latin typeface="Courier New"/>
                <a:ea typeface="Calibri"/>
                <a:cs typeface="Times New Roman"/>
              </a:rPr>
              <a:t> MyStream1</a:t>
            </a:r>
          </a:p>
          <a:p>
            <a:pPr defTabSz="914400" fontAlgn="base">
              <a:spcBef>
                <a:spcPct val="0"/>
              </a:spcBef>
              <a:spcAft>
                <a:spcPct val="0"/>
              </a:spcAft>
            </a:pPr>
            <a:r>
              <a:rPr lang="en-US" sz="2000" b="1" dirty="0" smtClean="0">
                <a:solidFill>
                  <a:srgbClr val="0000FF"/>
                </a:solidFill>
                <a:latin typeface="Courier New"/>
                <a:ea typeface="Calibri"/>
                <a:cs typeface="Times New Roman"/>
              </a:rPr>
              <a:t>join</a:t>
            </a:r>
            <a:r>
              <a:rPr lang="en-US" sz="2000" b="1" dirty="0" smtClean="0">
                <a:solidFill>
                  <a:srgbClr val="000000"/>
                </a:solidFill>
                <a:latin typeface="Courier New"/>
                <a:ea typeface="Calibri"/>
                <a:cs typeface="Times New Roman"/>
              </a:rPr>
              <a:t> e2 </a:t>
            </a:r>
            <a:r>
              <a:rPr lang="en-US" sz="2000" b="1" dirty="0" smtClean="0">
                <a:solidFill>
                  <a:srgbClr val="0000FF"/>
                </a:solidFill>
                <a:latin typeface="Courier New"/>
                <a:ea typeface="Calibri"/>
                <a:cs typeface="Times New Roman"/>
              </a:rPr>
              <a:t>in</a:t>
            </a:r>
            <a:r>
              <a:rPr lang="en-US" sz="2000" b="1" dirty="0" smtClean="0">
                <a:solidFill>
                  <a:srgbClr val="000000"/>
                </a:solidFill>
                <a:latin typeface="Courier New"/>
                <a:ea typeface="Calibri"/>
                <a:cs typeface="Times New Roman"/>
              </a:rPr>
              <a:t> MyStream2 </a:t>
            </a:r>
            <a:br>
              <a:rPr lang="en-US" sz="2000" b="1" dirty="0" smtClean="0">
                <a:solidFill>
                  <a:srgbClr val="000000"/>
                </a:solidFill>
                <a:latin typeface="Courier New"/>
                <a:ea typeface="Calibri"/>
                <a:cs typeface="Times New Roman"/>
              </a:rPr>
            </a:br>
            <a:r>
              <a:rPr lang="en-US" sz="2000" b="1" dirty="0" smtClean="0">
                <a:solidFill>
                  <a:srgbClr val="0000FF"/>
                </a:solidFill>
                <a:latin typeface="Courier New"/>
                <a:ea typeface="Calibri"/>
                <a:cs typeface="Times New Roman"/>
              </a:rPr>
              <a:t>on</a:t>
            </a:r>
            <a:r>
              <a:rPr lang="en-US" sz="2000" b="1" dirty="0" smtClean="0">
                <a:solidFill>
                  <a:srgbClr val="000000"/>
                </a:solidFill>
                <a:latin typeface="Courier New"/>
                <a:ea typeface="Calibri"/>
                <a:cs typeface="Times New Roman"/>
              </a:rPr>
              <a:t> e1.ID </a:t>
            </a:r>
            <a:r>
              <a:rPr lang="en-US" sz="2000" b="1" dirty="0" smtClean="0">
                <a:solidFill>
                  <a:srgbClr val="0000FF"/>
                </a:solidFill>
                <a:latin typeface="Courier New"/>
                <a:ea typeface="Calibri"/>
                <a:cs typeface="Times New Roman"/>
              </a:rPr>
              <a:t>equals</a:t>
            </a:r>
            <a:r>
              <a:rPr lang="en-US" sz="2000" b="1" dirty="0" smtClean="0">
                <a:solidFill>
                  <a:srgbClr val="000000"/>
                </a:solidFill>
                <a:latin typeface="Courier New"/>
                <a:ea typeface="Calibri"/>
                <a:cs typeface="Times New Roman"/>
              </a:rPr>
              <a:t> e2.ID</a:t>
            </a:r>
          </a:p>
          <a:p>
            <a:pPr defTabSz="914400" fontAlgn="base">
              <a:spcBef>
                <a:spcPct val="0"/>
              </a:spcBef>
              <a:spcAft>
                <a:spcPct val="0"/>
              </a:spcAft>
            </a:pPr>
            <a:r>
              <a:rPr lang="en-US" sz="2000" b="1" dirty="0" smtClean="0">
                <a:solidFill>
                  <a:srgbClr val="0000FF"/>
                </a:solidFill>
                <a:latin typeface="Courier New"/>
                <a:ea typeface="Calibri"/>
                <a:cs typeface="Times New Roman"/>
              </a:rPr>
              <a:t>where </a:t>
            </a:r>
            <a:r>
              <a:rPr lang="en-US" sz="2000" b="1" dirty="0" smtClean="0">
                <a:solidFill>
                  <a:srgbClr val="000000"/>
                </a:solidFill>
                <a:latin typeface="Courier New"/>
                <a:ea typeface="Calibri"/>
                <a:cs typeface="Times New Roman"/>
              </a:rPr>
              <a:t>e1.f2 == “foo”</a:t>
            </a:r>
          </a:p>
          <a:p>
            <a:pPr defTabSz="914400" fontAlgn="base">
              <a:spcBef>
                <a:spcPct val="0"/>
              </a:spcBef>
              <a:spcAft>
                <a:spcPct val="0"/>
              </a:spcAft>
            </a:pPr>
            <a:r>
              <a:rPr lang="en-US" sz="2000" b="1" dirty="0" smtClean="0">
                <a:solidFill>
                  <a:srgbClr val="0000FF"/>
                </a:solidFill>
                <a:latin typeface="Courier New"/>
                <a:ea typeface="Calibri"/>
                <a:cs typeface="Times New Roman"/>
              </a:rPr>
              <a:t>select</a:t>
            </a:r>
            <a:r>
              <a:rPr lang="en-US" sz="2000" b="1" dirty="0" smtClean="0">
                <a:solidFill>
                  <a:srgbClr val="000000"/>
                </a:solidFill>
                <a:latin typeface="Courier New"/>
                <a:ea typeface="Calibri"/>
                <a:cs typeface="Times New Roman"/>
              </a:rPr>
              <a:t> new { e1.f1, e2.f4 };</a:t>
            </a:r>
          </a:p>
        </p:txBody>
      </p:sp>
      <p:grpSp>
        <p:nvGrpSpPr>
          <p:cNvPr id="3" name="Group 17"/>
          <p:cNvGrpSpPr/>
          <p:nvPr/>
        </p:nvGrpSpPr>
        <p:grpSpPr>
          <a:xfrm>
            <a:off x="260658" y="2141885"/>
            <a:ext cx="7800552" cy="964097"/>
            <a:chOff x="268357" y="1510747"/>
            <a:chExt cx="7800552" cy="964097"/>
          </a:xfrm>
        </p:grpSpPr>
        <p:sp>
          <p:nvSpPr>
            <p:cNvPr id="13" name="Rounded Rectangle 12"/>
            <p:cNvSpPr/>
            <p:nvPr/>
          </p:nvSpPr>
          <p:spPr bwMode="auto">
            <a:xfrm>
              <a:off x="268357" y="1510747"/>
              <a:ext cx="4273825" cy="964097"/>
            </a:xfrm>
            <a:prstGeom prst="roundRect">
              <a:avLst/>
            </a:prstGeom>
            <a:noFill/>
            <a:ln w="25400">
              <a:solidFill>
                <a:schemeClr val="bg2">
                  <a:lumMod val="5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800" b="1" dirty="0" smtClean="0">
                <a:solidFill>
                  <a:srgbClr val="FFFFFF"/>
                </a:solidFill>
                <a:effectLst>
                  <a:outerShdw blurRad="38100" dist="38100" dir="2700000" algn="tl">
                    <a:srgbClr val="000000">
                      <a:alpha val="43137"/>
                    </a:srgbClr>
                  </a:outerShdw>
                </a:effectLst>
                <a:latin typeface="Calibri" pitchFamily="34" charset="0"/>
              </a:endParaRPr>
            </a:p>
          </p:txBody>
        </p:sp>
        <p:cxnSp>
          <p:nvCxnSpPr>
            <p:cNvPr id="15" name="Straight Connector 14"/>
            <p:cNvCxnSpPr>
              <a:stCxn id="13" idx="3"/>
              <a:endCxn id="16" idx="1"/>
            </p:cNvCxnSpPr>
            <p:nvPr/>
          </p:nvCxnSpPr>
          <p:spPr>
            <a:xfrm flipV="1">
              <a:off x="4542182" y="1990059"/>
              <a:ext cx="2822688" cy="2737"/>
            </a:xfrm>
            <a:prstGeom prst="line">
              <a:avLst/>
            </a:prstGeom>
            <a:noFill/>
            <a:ln w="25400">
              <a:solidFill>
                <a:schemeClr val="bg2">
                  <a:lumMod val="5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cxnSp>
        <p:sp>
          <p:nvSpPr>
            <p:cNvPr id="16" name="TextBox 15"/>
            <p:cNvSpPr txBox="1"/>
            <p:nvPr/>
          </p:nvSpPr>
          <p:spPr>
            <a:xfrm>
              <a:off x="7364870" y="1759226"/>
              <a:ext cx="704039" cy="461665"/>
            </a:xfrm>
            <a:prstGeom prst="rect">
              <a:avLst/>
            </a:prstGeom>
            <a:noFill/>
          </p:spPr>
          <p:txBody>
            <a:bodyPr wrap="none" rtlCol="0">
              <a:spAutoFit/>
            </a:bodyPr>
            <a:lstStyle/>
            <a:p>
              <a:pPr defTabSz="914400" fontAlgn="base">
                <a:spcBef>
                  <a:spcPct val="0"/>
                </a:spcBef>
                <a:spcAft>
                  <a:spcPct val="0"/>
                </a:spcAft>
              </a:pPr>
              <a:r>
                <a:rPr lang="en-US" sz="2400" b="1" dirty="0" smtClean="0">
                  <a:latin typeface="Franklin Gothic Medium" pitchFamily="34" charset="0"/>
                </a:rPr>
                <a:t>Join</a:t>
              </a:r>
              <a:endParaRPr lang="en-US" sz="2400" b="1" dirty="0">
                <a:latin typeface="Franklin Gothic Medium" pitchFamily="34" charset="0"/>
              </a:endParaRPr>
            </a:p>
          </p:txBody>
        </p:sp>
      </p:grpSp>
      <p:grpSp>
        <p:nvGrpSpPr>
          <p:cNvPr id="4" name="Group 18"/>
          <p:cNvGrpSpPr/>
          <p:nvPr/>
        </p:nvGrpSpPr>
        <p:grpSpPr>
          <a:xfrm>
            <a:off x="263974" y="3009904"/>
            <a:ext cx="7888843" cy="461665"/>
            <a:chOff x="268358" y="1431235"/>
            <a:chExt cx="7888844" cy="461665"/>
          </a:xfrm>
        </p:grpSpPr>
        <p:sp>
          <p:nvSpPr>
            <p:cNvPr id="20" name="Rounded Rectangle 19"/>
            <p:cNvSpPr/>
            <p:nvPr/>
          </p:nvSpPr>
          <p:spPr bwMode="auto">
            <a:xfrm>
              <a:off x="268358" y="1510748"/>
              <a:ext cx="4290390" cy="314738"/>
            </a:xfrm>
            <a:prstGeom prst="roundRect">
              <a:avLst/>
            </a:prstGeom>
            <a:noFill/>
            <a:ln w="25400">
              <a:solidFill>
                <a:schemeClr val="bg2">
                  <a:lumMod val="5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800" b="1" dirty="0" smtClean="0">
                <a:solidFill>
                  <a:srgbClr val="FFFFFF"/>
                </a:solidFill>
                <a:effectLst>
                  <a:outerShdw blurRad="38100" dist="38100" dir="2700000" algn="tl">
                    <a:srgbClr val="000000">
                      <a:alpha val="43137"/>
                    </a:srgbClr>
                  </a:outerShdw>
                </a:effectLst>
                <a:latin typeface="Calibri" pitchFamily="34" charset="0"/>
              </a:endParaRPr>
            </a:p>
          </p:txBody>
        </p:sp>
        <p:cxnSp>
          <p:nvCxnSpPr>
            <p:cNvPr id="21" name="Straight Connector 20"/>
            <p:cNvCxnSpPr>
              <a:stCxn id="20" idx="3"/>
              <a:endCxn id="22" idx="1"/>
            </p:cNvCxnSpPr>
            <p:nvPr/>
          </p:nvCxnSpPr>
          <p:spPr>
            <a:xfrm flipV="1">
              <a:off x="4558748" y="1662068"/>
              <a:ext cx="2746489" cy="6049"/>
            </a:xfrm>
            <a:prstGeom prst="line">
              <a:avLst/>
            </a:prstGeom>
            <a:noFill/>
            <a:ln w="25400">
              <a:solidFill>
                <a:schemeClr val="bg2">
                  <a:lumMod val="5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cxnSp>
        <p:sp>
          <p:nvSpPr>
            <p:cNvPr id="22" name="TextBox 21"/>
            <p:cNvSpPr txBox="1"/>
            <p:nvPr/>
          </p:nvSpPr>
          <p:spPr>
            <a:xfrm>
              <a:off x="7305237" y="1431235"/>
              <a:ext cx="851965" cy="461665"/>
            </a:xfrm>
            <a:prstGeom prst="rect">
              <a:avLst/>
            </a:prstGeom>
            <a:noFill/>
          </p:spPr>
          <p:txBody>
            <a:bodyPr wrap="none" rtlCol="0">
              <a:spAutoFit/>
            </a:bodyPr>
            <a:lstStyle/>
            <a:p>
              <a:pPr defTabSz="914400" fontAlgn="base">
                <a:spcBef>
                  <a:spcPct val="0"/>
                </a:spcBef>
                <a:spcAft>
                  <a:spcPct val="0"/>
                </a:spcAft>
              </a:pPr>
              <a:r>
                <a:rPr lang="en-US" sz="2400" b="1" dirty="0" smtClean="0">
                  <a:latin typeface="Franklin Gothic Medium" pitchFamily="34" charset="0"/>
                </a:rPr>
                <a:t>Filter</a:t>
              </a:r>
              <a:endParaRPr lang="en-US" sz="2400" b="1" dirty="0">
                <a:latin typeface="Franklin Gothic Medium" pitchFamily="34" charset="0"/>
              </a:endParaRPr>
            </a:p>
          </p:txBody>
        </p:sp>
      </p:grpSp>
      <p:grpSp>
        <p:nvGrpSpPr>
          <p:cNvPr id="5" name="Group 26"/>
          <p:cNvGrpSpPr/>
          <p:nvPr/>
        </p:nvGrpSpPr>
        <p:grpSpPr>
          <a:xfrm>
            <a:off x="257349" y="3321328"/>
            <a:ext cx="8180913" cy="461665"/>
            <a:chOff x="268357" y="1451113"/>
            <a:chExt cx="8180913" cy="461665"/>
          </a:xfrm>
        </p:grpSpPr>
        <p:sp>
          <p:nvSpPr>
            <p:cNvPr id="28" name="Rounded Rectangle 27"/>
            <p:cNvSpPr/>
            <p:nvPr/>
          </p:nvSpPr>
          <p:spPr bwMode="auto">
            <a:xfrm>
              <a:off x="268357" y="1510747"/>
              <a:ext cx="4306953" cy="351183"/>
            </a:xfrm>
            <a:prstGeom prst="roundRect">
              <a:avLst/>
            </a:prstGeom>
            <a:noFill/>
            <a:ln w="25400">
              <a:solidFill>
                <a:schemeClr val="bg2">
                  <a:lumMod val="5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800" b="1" dirty="0" smtClean="0">
                <a:solidFill>
                  <a:srgbClr val="FFFFFF"/>
                </a:solidFill>
                <a:effectLst>
                  <a:outerShdw blurRad="38100" dist="38100" dir="2700000" algn="tl">
                    <a:srgbClr val="000000">
                      <a:alpha val="43137"/>
                    </a:srgbClr>
                  </a:outerShdw>
                </a:effectLst>
                <a:latin typeface="Calibri" pitchFamily="34" charset="0"/>
              </a:endParaRPr>
            </a:p>
          </p:txBody>
        </p:sp>
        <p:cxnSp>
          <p:nvCxnSpPr>
            <p:cNvPr id="29" name="Straight Connector 28"/>
            <p:cNvCxnSpPr>
              <a:stCxn id="28" idx="3"/>
              <a:endCxn id="30" idx="1"/>
            </p:cNvCxnSpPr>
            <p:nvPr/>
          </p:nvCxnSpPr>
          <p:spPr>
            <a:xfrm flipV="1">
              <a:off x="4575310" y="1681946"/>
              <a:ext cx="2759744" cy="4393"/>
            </a:xfrm>
            <a:prstGeom prst="line">
              <a:avLst/>
            </a:prstGeom>
            <a:noFill/>
            <a:ln w="25400">
              <a:solidFill>
                <a:schemeClr val="bg2">
                  <a:lumMod val="5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cxnSp>
        <p:sp>
          <p:nvSpPr>
            <p:cNvPr id="30" name="TextBox 29"/>
            <p:cNvSpPr txBox="1"/>
            <p:nvPr/>
          </p:nvSpPr>
          <p:spPr>
            <a:xfrm>
              <a:off x="7335054" y="1451113"/>
              <a:ext cx="1114216" cy="461665"/>
            </a:xfrm>
            <a:prstGeom prst="rect">
              <a:avLst/>
            </a:prstGeom>
            <a:noFill/>
          </p:spPr>
          <p:txBody>
            <a:bodyPr wrap="none" rtlCol="0">
              <a:spAutoFit/>
            </a:bodyPr>
            <a:lstStyle/>
            <a:p>
              <a:pPr defTabSz="914400" fontAlgn="base">
                <a:spcBef>
                  <a:spcPct val="0"/>
                </a:spcBef>
                <a:spcAft>
                  <a:spcPct val="0"/>
                </a:spcAft>
              </a:pPr>
              <a:r>
                <a:rPr lang="en-US" sz="2400" b="1" dirty="0" smtClean="0">
                  <a:latin typeface="Franklin Gothic Medium" pitchFamily="34" charset="0"/>
                </a:rPr>
                <a:t>Project</a:t>
              </a:r>
              <a:endParaRPr lang="en-US" sz="2400" b="1" dirty="0">
                <a:latin typeface="Franklin Gothic Medium" pitchFamily="34" charset="0"/>
              </a:endParaRPr>
            </a:p>
          </p:txBody>
        </p:sp>
      </p:grpSp>
      <p:grpSp>
        <p:nvGrpSpPr>
          <p:cNvPr id="6" name="Group 43"/>
          <p:cNvGrpSpPr/>
          <p:nvPr/>
        </p:nvGrpSpPr>
        <p:grpSpPr>
          <a:xfrm>
            <a:off x="363362" y="4634241"/>
            <a:ext cx="8478430" cy="692425"/>
            <a:chOff x="268357" y="1510747"/>
            <a:chExt cx="8478430" cy="692425"/>
          </a:xfrm>
        </p:grpSpPr>
        <p:sp>
          <p:nvSpPr>
            <p:cNvPr id="45" name="Rounded Rectangle 44"/>
            <p:cNvSpPr/>
            <p:nvPr/>
          </p:nvSpPr>
          <p:spPr bwMode="auto">
            <a:xfrm>
              <a:off x="268357" y="1510747"/>
              <a:ext cx="5248689" cy="692425"/>
            </a:xfrm>
            <a:prstGeom prst="roundRect">
              <a:avLst/>
            </a:prstGeom>
            <a:noFill/>
            <a:ln w="25400">
              <a:solidFill>
                <a:schemeClr val="bg2">
                  <a:lumMod val="5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800" b="1" dirty="0" smtClean="0">
                <a:solidFill>
                  <a:srgbClr val="FFFFFF"/>
                </a:solidFill>
                <a:effectLst>
                  <a:outerShdw blurRad="38100" dist="38100" dir="2700000" algn="tl">
                    <a:srgbClr val="000000">
                      <a:alpha val="43137"/>
                    </a:srgbClr>
                  </a:outerShdw>
                </a:effectLst>
                <a:latin typeface="Calibri" pitchFamily="34" charset="0"/>
              </a:endParaRPr>
            </a:p>
          </p:txBody>
        </p:sp>
        <p:cxnSp>
          <p:nvCxnSpPr>
            <p:cNvPr id="46" name="Straight Connector 45"/>
            <p:cNvCxnSpPr>
              <a:stCxn id="45" idx="3"/>
              <a:endCxn id="47" idx="1"/>
            </p:cNvCxnSpPr>
            <p:nvPr/>
          </p:nvCxnSpPr>
          <p:spPr>
            <a:xfrm>
              <a:off x="5517046" y="1856960"/>
              <a:ext cx="1847824" cy="13831"/>
            </a:xfrm>
            <a:prstGeom prst="line">
              <a:avLst/>
            </a:prstGeom>
            <a:noFill/>
            <a:ln w="25400">
              <a:solidFill>
                <a:schemeClr val="bg2">
                  <a:lumMod val="5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cxnSp>
        <p:sp>
          <p:nvSpPr>
            <p:cNvPr id="47" name="TextBox 46"/>
            <p:cNvSpPr txBox="1"/>
            <p:nvPr/>
          </p:nvSpPr>
          <p:spPr>
            <a:xfrm>
              <a:off x="7364870" y="1639958"/>
              <a:ext cx="1381917" cy="461665"/>
            </a:xfrm>
            <a:prstGeom prst="rect">
              <a:avLst/>
            </a:prstGeom>
            <a:noFill/>
          </p:spPr>
          <p:txBody>
            <a:bodyPr wrap="none" rtlCol="0">
              <a:spAutoFit/>
            </a:bodyPr>
            <a:lstStyle/>
            <a:p>
              <a:pPr defTabSz="914400" fontAlgn="base">
                <a:spcBef>
                  <a:spcPct val="0"/>
                </a:spcBef>
                <a:spcAft>
                  <a:spcPct val="0"/>
                </a:spcAft>
              </a:pPr>
              <a:r>
                <a:rPr lang="en-US" sz="2400" b="1" dirty="0" smtClean="0">
                  <a:latin typeface="Franklin Gothic Medium" pitchFamily="34" charset="0"/>
                </a:rPr>
                <a:t>Grouping</a:t>
              </a:r>
              <a:endParaRPr lang="en-US" sz="2400" b="1" dirty="0">
                <a:latin typeface="Franklin Gothic Medium" pitchFamily="34" charset="0"/>
              </a:endParaRPr>
            </a:p>
          </p:txBody>
        </p:sp>
      </p:grpSp>
      <p:grpSp>
        <p:nvGrpSpPr>
          <p:cNvPr id="8" name="Group 48"/>
          <p:cNvGrpSpPr/>
          <p:nvPr/>
        </p:nvGrpSpPr>
        <p:grpSpPr>
          <a:xfrm>
            <a:off x="369991" y="5325123"/>
            <a:ext cx="8348011" cy="588950"/>
            <a:chOff x="268357" y="1510747"/>
            <a:chExt cx="8348011" cy="351183"/>
          </a:xfrm>
        </p:grpSpPr>
        <p:sp>
          <p:nvSpPr>
            <p:cNvPr id="50" name="Rounded Rectangle 49"/>
            <p:cNvSpPr/>
            <p:nvPr/>
          </p:nvSpPr>
          <p:spPr bwMode="auto">
            <a:xfrm>
              <a:off x="268357" y="1510747"/>
              <a:ext cx="6480311" cy="351183"/>
            </a:xfrm>
            <a:prstGeom prst="roundRect">
              <a:avLst/>
            </a:prstGeom>
            <a:noFill/>
            <a:ln w="25400">
              <a:solidFill>
                <a:schemeClr val="bg2">
                  <a:lumMod val="5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800" b="1" dirty="0" smtClean="0">
                <a:solidFill>
                  <a:srgbClr val="FFFFFF"/>
                </a:solidFill>
                <a:effectLst>
                  <a:outerShdw blurRad="38100" dist="38100" dir="2700000" algn="tl">
                    <a:srgbClr val="000000">
                      <a:alpha val="43137"/>
                    </a:srgbClr>
                  </a:outerShdw>
                </a:effectLst>
                <a:latin typeface="Calibri" pitchFamily="34" charset="0"/>
              </a:endParaRPr>
            </a:p>
          </p:txBody>
        </p:sp>
        <p:cxnSp>
          <p:nvCxnSpPr>
            <p:cNvPr id="51" name="Straight Connector 50"/>
            <p:cNvCxnSpPr>
              <a:stCxn id="50" idx="3"/>
              <a:endCxn id="52" idx="1"/>
            </p:cNvCxnSpPr>
            <p:nvPr/>
          </p:nvCxnSpPr>
          <p:spPr>
            <a:xfrm flipV="1">
              <a:off x="6748668" y="1681946"/>
              <a:ext cx="626142" cy="4393"/>
            </a:xfrm>
            <a:prstGeom prst="line">
              <a:avLst/>
            </a:prstGeom>
            <a:noFill/>
            <a:ln w="25400">
              <a:solidFill>
                <a:schemeClr val="bg2">
                  <a:lumMod val="5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cxnSp>
        <p:sp>
          <p:nvSpPr>
            <p:cNvPr id="52" name="TextBox 51"/>
            <p:cNvSpPr txBox="1"/>
            <p:nvPr/>
          </p:nvSpPr>
          <p:spPr>
            <a:xfrm>
              <a:off x="7374810" y="1544303"/>
              <a:ext cx="1241558" cy="275285"/>
            </a:xfrm>
            <a:prstGeom prst="rect">
              <a:avLst/>
            </a:prstGeom>
            <a:noFill/>
          </p:spPr>
          <p:txBody>
            <a:bodyPr wrap="none" rtlCol="0" anchor="ctr">
              <a:spAutoFit/>
            </a:bodyPr>
            <a:lstStyle/>
            <a:p>
              <a:pPr defTabSz="914400" fontAlgn="base">
                <a:spcBef>
                  <a:spcPct val="0"/>
                </a:spcBef>
                <a:spcAft>
                  <a:spcPct val="0"/>
                </a:spcAft>
              </a:pPr>
              <a:r>
                <a:rPr lang="en-US" sz="2400" b="1" dirty="0" smtClean="0">
                  <a:latin typeface="Franklin Gothic Medium" pitchFamily="34" charset="0"/>
                </a:rPr>
                <a:t>Window</a:t>
              </a:r>
              <a:endParaRPr lang="en-US" sz="2400" b="1" dirty="0">
                <a:latin typeface="Franklin Gothic Medium" pitchFamily="34" charset="0"/>
              </a:endParaRPr>
            </a:p>
          </p:txBody>
        </p:sp>
      </p:grpSp>
      <p:grpSp>
        <p:nvGrpSpPr>
          <p:cNvPr id="9" name="Group 48"/>
          <p:cNvGrpSpPr/>
          <p:nvPr/>
        </p:nvGrpSpPr>
        <p:grpSpPr>
          <a:xfrm>
            <a:off x="380873" y="5860775"/>
            <a:ext cx="8651941" cy="830998"/>
            <a:chOff x="268357" y="1434190"/>
            <a:chExt cx="8651941" cy="495513"/>
          </a:xfrm>
        </p:grpSpPr>
        <p:sp>
          <p:nvSpPr>
            <p:cNvPr id="33" name="Rounded Rectangle 32"/>
            <p:cNvSpPr/>
            <p:nvPr/>
          </p:nvSpPr>
          <p:spPr bwMode="auto">
            <a:xfrm>
              <a:off x="268357" y="1510747"/>
              <a:ext cx="6480311" cy="351183"/>
            </a:xfrm>
            <a:prstGeom prst="roundRect">
              <a:avLst/>
            </a:prstGeom>
            <a:noFill/>
            <a:ln w="25400">
              <a:solidFill>
                <a:schemeClr val="bg2">
                  <a:lumMod val="5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800" b="1" dirty="0" smtClean="0">
                <a:solidFill>
                  <a:srgbClr val="FFFFFF"/>
                </a:solidFill>
                <a:effectLst>
                  <a:outerShdw blurRad="38100" dist="38100" dir="2700000" algn="tl">
                    <a:srgbClr val="000000">
                      <a:alpha val="43137"/>
                    </a:srgbClr>
                  </a:outerShdw>
                </a:effectLst>
                <a:latin typeface="Calibri" pitchFamily="34" charset="0"/>
              </a:endParaRPr>
            </a:p>
          </p:txBody>
        </p:sp>
        <p:cxnSp>
          <p:nvCxnSpPr>
            <p:cNvPr id="34" name="Straight Connector 33"/>
            <p:cNvCxnSpPr>
              <a:stCxn id="33" idx="3"/>
              <a:endCxn id="35" idx="1"/>
            </p:cNvCxnSpPr>
            <p:nvPr/>
          </p:nvCxnSpPr>
          <p:spPr>
            <a:xfrm flipV="1">
              <a:off x="6748668" y="1681946"/>
              <a:ext cx="626142" cy="4392"/>
            </a:xfrm>
            <a:prstGeom prst="line">
              <a:avLst/>
            </a:prstGeom>
            <a:noFill/>
            <a:ln w="25400">
              <a:solidFill>
                <a:schemeClr val="bg2">
                  <a:lumMod val="5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cxnSp>
        <p:sp>
          <p:nvSpPr>
            <p:cNvPr id="35" name="TextBox 34"/>
            <p:cNvSpPr txBox="1"/>
            <p:nvPr/>
          </p:nvSpPr>
          <p:spPr>
            <a:xfrm>
              <a:off x="7374810" y="1434190"/>
              <a:ext cx="1545488" cy="495513"/>
            </a:xfrm>
            <a:prstGeom prst="rect">
              <a:avLst/>
            </a:prstGeom>
            <a:noFill/>
          </p:spPr>
          <p:txBody>
            <a:bodyPr wrap="none" rtlCol="0" anchor="ctr">
              <a:spAutoFit/>
            </a:bodyPr>
            <a:lstStyle/>
            <a:p>
              <a:pPr defTabSz="914400" fontAlgn="base">
                <a:spcBef>
                  <a:spcPct val="0"/>
                </a:spcBef>
                <a:spcAft>
                  <a:spcPct val="0"/>
                </a:spcAft>
              </a:pPr>
              <a:r>
                <a:rPr lang="en-US" sz="2400" b="1" dirty="0" smtClean="0">
                  <a:latin typeface="Franklin Gothic Medium" pitchFamily="34" charset="0"/>
                </a:rPr>
                <a:t>Project &amp;</a:t>
              </a:r>
              <a:br>
                <a:rPr lang="en-US" sz="2400" b="1" dirty="0" smtClean="0">
                  <a:latin typeface="Franklin Gothic Medium" pitchFamily="34" charset="0"/>
                </a:rPr>
              </a:br>
              <a:r>
                <a:rPr lang="en-US" sz="2400" b="1" dirty="0" smtClean="0">
                  <a:latin typeface="Franklin Gothic Medium" pitchFamily="34" charset="0"/>
                </a:rPr>
                <a:t>Aggregate</a:t>
              </a:r>
              <a:endParaRPr lang="en-US" sz="2400" b="1" dirty="0">
                <a:latin typeface="Franklin Gothic Medium" pitchFamily="34" charset="0"/>
              </a:endParaRPr>
            </a:p>
          </p:txBody>
        </p:sp>
      </p:grpSp>
    </p:spTree>
    <p:extLst>
      <p:ext uri="{BB962C8B-B14F-4D97-AF65-F5344CB8AC3E}">
        <p14:creationId xmlns:p14="http://schemas.microsoft.com/office/powerpoint/2010/main" val="602351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nodeType="clickEffect">
                                  <p:stCondLst>
                                    <p:cond delay="0"/>
                                  </p:stCondLst>
                                  <p:childTnLst>
                                    <p:animEffect transition="out" filter="blinds(horizontal)">
                                      <p:cBhvr>
                                        <p:cTn id="10" dur="500"/>
                                        <p:tgtEl>
                                          <p:spTgt spid="3"/>
                                        </p:tgtEl>
                                      </p:cBhvr>
                                    </p:animEffect>
                                    <p:set>
                                      <p:cBhvr>
                                        <p:cTn id="11" dur="1" fill="hold">
                                          <p:stCondLst>
                                            <p:cond delay="499"/>
                                          </p:stCondLst>
                                        </p:cTn>
                                        <p:tgtEl>
                                          <p:spTgt spid="3"/>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nodeType="clickEffect">
                                  <p:stCondLst>
                                    <p:cond delay="0"/>
                                  </p:stCondLst>
                                  <p:childTnLst>
                                    <p:animEffect transition="out" filter="blinds(horizontal)">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xit" presetSubtype="10" fill="hold" nodeType="clickEffect">
                                  <p:stCondLst>
                                    <p:cond delay="0"/>
                                  </p:stCondLst>
                                  <p:childTnLst>
                                    <p:animEffect transition="out" filter="blinds(horizontal)">
                                      <p:cBhvr>
                                        <p:cTn id="28" dur="500"/>
                                        <p:tgtEl>
                                          <p:spTgt spid="5"/>
                                        </p:tgtEl>
                                      </p:cBhvr>
                                    </p:animEffect>
                                    <p:set>
                                      <p:cBhvr>
                                        <p:cTn id="29" dur="1" fill="hold">
                                          <p:stCondLst>
                                            <p:cond delay="499"/>
                                          </p:stCondLst>
                                        </p:cTn>
                                        <p:tgtEl>
                                          <p:spTgt spid="5"/>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3" presetClass="exit" presetSubtype="10" fill="hold" nodeType="clickEffect">
                                  <p:stCondLst>
                                    <p:cond delay="0"/>
                                  </p:stCondLst>
                                  <p:childTnLst>
                                    <p:animEffect transition="out" filter="blinds(horizontal)">
                                      <p:cBhvr>
                                        <p:cTn id="37" dur="500"/>
                                        <p:tgtEl>
                                          <p:spTgt spid="6"/>
                                        </p:tgtEl>
                                      </p:cBhvr>
                                    </p:animEffect>
                                    <p:set>
                                      <p:cBhvr>
                                        <p:cTn id="38" dur="1" fill="hold">
                                          <p:stCondLst>
                                            <p:cond delay="499"/>
                                          </p:stCondLst>
                                        </p:cTn>
                                        <p:tgtEl>
                                          <p:spTgt spid="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nodeType="clickEffect">
                                  <p:stCondLst>
                                    <p:cond delay="0"/>
                                  </p:stCondLst>
                                  <p:childTnLst>
                                    <p:animEffect transition="out" filter="blinds(horizontal)">
                                      <p:cBhvr>
                                        <p:cTn id="46" dur="500"/>
                                        <p:tgtEl>
                                          <p:spTgt spid="8"/>
                                        </p:tgtEl>
                                      </p:cBhvr>
                                    </p:animEffect>
                                    <p:set>
                                      <p:cBhvr>
                                        <p:cTn id="47" dur="1" fill="hold">
                                          <p:stCondLst>
                                            <p:cond delay="499"/>
                                          </p:stCondLst>
                                        </p:cTn>
                                        <p:tgtEl>
                                          <p:spTgt spid="8"/>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3" presetClass="exit" presetSubtype="10" fill="hold" nodeType="clickEffect">
                                  <p:stCondLst>
                                    <p:cond delay="0"/>
                                  </p:stCondLst>
                                  <p:childTnLst>
                                    <p:animEffect transition="out" filter="blinds(horizontal)">
                                      <p:cBhvr>
                                        <p:cTn id="55" dur="500"/>
                                        <p:tgtEl>
                                          <p:spTgt spid="9"/>
                                        </p:tgtEl>
                                      </p:cBhvr>
                                    </p:animEffect>
                                    <p:set>
                                      <p:cBhvr>
                                        <p:cTn id="56"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1037"/>
            <a:ext cx="8229600" cy="1053630"/>
          </a:xfrm>
        </p:spPr>
        <p:txBody>
          <a:bodyPr/>
          <a:lstStyle/>
          <a:p>
            <a:r>
              <a:rPr lang="en-US" dirty="0" smtClean="0"/>
              <a:t>Extensibility	</a:t>
            </a:r>
            <a:endParaRPr lang="en-US" dirty="0"/>
          </a:p>
        </p:txBody>
      </p:sp>
      <p:sp>
        <p:nvSpPr>
          <p:cNvPr id="2" name="Content Placeholder 1"/>
          <p:cNvSpPr>
            <a:spLocks noGrp="1"/>
          </p:cNvSpPr>
          <p:nvPr>
            <p:ph idx="1"/>
          </p:nvPr>
        </p:nvSpPr>
        <p:spPr>
          <a:xfrm>
            <a:off x="381000" y="1447798"/>
            <a:ext cx="8382000" cy="4638677"/>
          </a:xfrm>
        </p:spPr>
        <p:txBody>
          <a:bodyPr>
            <a:normAutofit lnSpcReduction="10000"/>
          </a:bodyPr>
          <a:lstStyle/>
          <a:p>
            <a:pPr>
              <a:lnSpc>
                <a:spcPct val="120000"/>
              </a:lnSpc>
            </a:pPr>
            <a:r>
              <a:rPr lang="en-US" dirty="0" smtClean="0"/>
              <a:t>Need </a:t>
            </a:r>
            <a:r>
              <a:rPr lang="en-US" dirty="0"/>
              <a:t>for domain-specific extensions</a:t>
            </a:r>
          </a:p>
          <a:p>
            <a:pPr lvl="1">
              <a:lnSpc>
                <a:spcPct val="120000"/>
              </a:lnSpc>
            </a:pPr>
            <a:r>
              <a:rPr lang="en-US" sz="2400" dirty="0"/>
              <a:t>Integrate with functionality available in existing libraries</a:t>
            </a:r>
          </a:p>
          <a:p>
            <a:pPr>
              <a:lnSpc>
                <a:spcPct val="120000"/>
              </a:lnSpc>
            </a:pPr>
            <a:r>
              <a:rPr lang="en-US" dirty="0" smtClean="0"/>
              <a:t>User-defined </a:t>
            </a:r>
            <a:r>
              <a:rPr lang="en-US" dirty="0"/>
              <a:t>operators, functions, aggregates</a:t>
            </a:r>
          </a:p>
          <a:p>
            <a:pPr>
              <a:lnSpc>
                <a:spcPct val="120000"/>
              </a:lnSpc>
            </a:pPr>
            <a:r>
              <a:rPr lang="en-US" dirty="0"/>
              <a:t>Code written in .NET, deployed as .NET assembly</a:t>
            </a:r>
          </a:p>
          <a:p>
            <a:pPr>
              <a:lnSpc>
                <a:spcPct val="120000"/>
              </a:lnSpc>
            </a:pPr>
            <a:r>
              <a:rPr lang="en-US" sz="2800" dirty="0"/>
              <a:t>Window-based semantics for UDOs, UDAs</a:t>
            </a:r>
          </a:p>
          <a:p>
            <a:pPr lvl="1">
              <a:lnSpc>
                <a:spcPct val="120000"/>
              </a:lnSpc>
            </a:pPr>
            <a:r>
              <a:rPr lang="en-US" sz="2400" dirty="0"/>
              <a:t>Receive a set of events</a:t>
            </a:r>
          </a:p>
          <a:p>
            <a:pPr lvl="1">
              <a:lnSpc>
                <a:spcPct val="120000"/>
              </a:lnSpc>
            </a:pPr>
            <a:r>
              <a:rPr lang="en-US" sz="2400" dirty="0"/>
              <a:t>Produce a value / set of </a:t>
            </a:r>
            <a:r>
              <a:rPr lang="en-US" sz="2400" dirty="0" smtClean="0"/>
              <a:t>events</a:t>
            </a:r>
            <a:endParaRPr lang="en-US" sz="2400" dirty="0"/>
          </a:p>
        </p:txBody>
      </p:sp>
    </p:spTree>
    <p:extLst>
      <p:ext uri="{BB962C8B-B14F-4D97-AF65-F5344CB8AC3E}">
        <p14:creationId xmlns:p14="http://schemas.microsoft.com/office/powerpoint/2010/main" val="166197315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6073"/>
          </a:xfrm>
        </p:spPr>
        <p:txBody>
          <a:bodyPr/>
          <a:lstStyle/>
          <a:p>
            <a:r>
              <a:rPr lang="en-GB" dirty="0" smtClean="0"/>
              <a:t>Demo</a:t>
            </a:r>
            <a:endParaRPr lang="en-GB" dirty="0"/>
          </a:p>
        </p:txBody>
      </p:sp>
      <p:sp>
        <p:nvSpPr>
          <p:cNvPr id="4" name="TextBox 3"/>
          <p:cNvSpPr txBox="1"/>
          <p:nvPr/>
        </p:nvSpPr>
        <p:spPr>
          <a:xfrm>
            <a:off x="755576" y="1772816"/>
            <a:ext cx="7776864" cy="2246769"/>
          </a:xfrm>
          <a:prstGeom prst="rect">
            <a:avLst/>
          </a:prstGeom>
          <a:noFill/>
        </p:spPr>
        <p:txBody>
          <a:bodyPr wrap="square" rtlCol="0">
            <a:spAutoFit/>
          </a:bodyPr>
          <a:lstStyle/>
          <a:p>
            <a:pPr marL="457200" indent="-457200">
              <a:buFont typeface="Arial" pitchFamily="34" charset="0"/>
              <a:buChar char="•"/>
            </a:pPr>
            <a:r>
              <a:rPr lang="en-GB" dirty="0" smtClean="0"/>
              <a:t>Adapter model</a:t>
            </a:r>
          </a:p>
          <a:p>
            <a:pPr marL="457200" indent="-457200">
              <a:buFont typeface="Arial" pitchFamily="34" charset="0"/>
              <a:buChar char="•"/>
            </a:pPr>
            <a:r>
              <a:rPr lang="en-GB" dirty="0" smtClean="0"/>
              <a:t>Windows</a:t>
            </a:r>
          </a:p>
          <a:p>
            <a:pPr marL="457200" indent="-457200">
              <a:buFont typeface="Arial" pitchFamily="34" charset="0"/>
              <a:buChar char="•"/>
            </a:pPr>
            <a:r>
              <a:rPr lang="en-GB" dirty="0" smtClean="0"/>
              <a:t>Grouping</a:t>
            </a:r>
          </a:p>
          <a:p>
            <a:pPr marL="457200" indent="-457200">
              <a:buFont typeface="Arial" pitchFamily="34" charset="0"/>
              <a:buChar char="•"/>
            </a:pPr>
            <a:r>
              <a:rPr lang="en-GB" dirty="0" smtClean="0"/>
              <a:t>Altering event lifetime</a:t>
            </a:r>
          </a:p>
          <a:p>
            <a:pPr marL="457200" indent="-457200">
              <a:buFont typeface="Arial" pitchFamily="34" charset="0"/>
              <a:buChar char="•"/>
            </a:pPr>
            <a:r>
              <a:rPr lang="en-GB" dirty="0" smtClean="0"/>
              <a:t>Extending</a:t>
            </a:r>
            <a:endParaRPr lang="en-GB" dirty="0"/>
          </a:p>
        </p:txBody>
      </p:sp>
    </p:spTree>
    <p:extLst>
      <p:ext uri="{BB962C8B-B14F-4D97-AF65-F5344CB8AC3E}">
        <p14:creationId xmlns:p14="http://schemas.microsoft.com/office/powerpoint/2010/main" val="36124543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eaLnBrk="1" hangingPunct="1">
              <a:defRPr/>
            </a:pPr>
            <a:r>
              <a:rPr lang="en-US"/>
              <a:t>For More Information</a:t>
            </a:r>
          </a:p>
        </p:txBody>
      </p:sp>
      <p:sp>
        <p:nvSpPr>
          <p:cNvPr id="2" name="Content Placeholder 1"/>
          <p:cNvSpPr>
            <a:spLocks noGrp="1"/>
          </p:cNvSpPr>
          <p:nvPr>
            <p:ph idx="1"/>
          </p:nvPr>
        </p:nvSpPr>
        <p:spPr>
          <a:xfrm>
            <a:off x="291830" y="1772816"/>
            <a:ext cx="8852170" cy="5429179"/>
          </a:xfrm>
        </p:spPr>
        <p:txBody>
          <a:bodyPr/>
          <a:lstStyle/>
          <a:p>
            <a:pPr>
              <a:defRPr/>
            </a:pPr>
            <a:r>
              <a:rPr lang="en-US" sz="1800" dirty="0"/>
              <a:t>Download:</a:t>
            </a:r>
            <a:br>
              <a:rPr lang="en-US" sz="1800" dirty="0"/>
            </a:br>
            <a:r>
              <a:rPr lang="en-US" sz="1800" dirty="0">
                <a:hlinkClick r:id="rId3"/>
              </a:rPr>
              <a:t>http://go.microsoft.com/fwlink/?LinkId=160598</a:t>
            </a:r>
            <a:r>
              <a:rPr lang="en-US" sz="1800" dirty="0"/>
              <a:t> </a:t>
            </a:r>
            <a:endParaRPr lang="en-US" sz="1800" dirty="0">
              <a:solidFill>
                <a:schemeClr val="tx2"/>
              </a:solidFill>
            </a:endParaRPr>
          </a:p>
          <a:p>
            <a:pPr>
              <a:defRPr/>
            </a:pPr>
            <a:r>
              <a:rPr lang="en-US" sz="1800" dirty="0"/>
              <a:t>StreamInsight MSDN documentation:</a:t>
            </a:r>
            <a:br>
              <a:rPr lang="en-US" sz="1800" dirty="0"/>
            </a:br>
            <a:r>
              <a:rPr lang="en-US" sz="1800" dirty="0">
                <a:hlinkClick r:id="rId4"/>
              </a:rPr>
              <a:t>http://msdn.microsoft.com/en-us/library/ee362541(SQL.105).aspx</a:t>
            </a:r>
            <a:r>
              <a:rPr lang="en-US" sz="1800" dirty="0"/>
              <a:t> </a:t>
            </a:r>
          </a:p>
          <a:p>
            <a:pPr>
              <a:defRPr/>
            </a:pPr>
            <a:r>
              <a:rPr lang="en-US" sz="1800" dirty="0" smtClean="0"/>
              <a:t>Blogs:</a:t>
            </a:r>
            <a:r>
              <a:rPr lang="en-US" sz="1800" dirty="0"/>
              <a:t/>
            </a:r>
            <a:br>
              <a:rPr lang="en-US" sz="1800" dirty="0"/>
            </a:br>
            <a:r>
              <a:rPr lang="en-US" sz="1800" dirty="0">
                <a:hlinkClick r:id="rId5"/>
              </a:rPr>
              <a:t>http://blogs.msdn.com/streaminsight</a:t>
            </a:r>
            <a:r>
              <a:rPr lang="en-US" sz="1800" dirty="0" smtClean="0">
                <a:hlinkClick r:id="rId5"/>
              </a:rPr>
              <a:t>/</a:t>
            </a:r>
            <a:endParaRPr lang="en-US" sz="1800" dirty="0" smtClean="0"/>
          </a:p>
          <a:p>
            <a:pPr>
              <a:buNone/>
              <a:defRPr/>
            </a:pPr>
            <a:r>
              <a:rPr lang="en-US" sz="1800" dirty="0" smtClean="0"/>
              <a:t>	</a:t>
            </a:r>
            <a:r>
              <a:rPr lang="en-US" sz="1800" dirty="0" smtClean="0">
                <a:hlinkClick r:id="rId5"/>
              </a:rPr>
              <a:t>http://www.SQLIS.com/</a:t>
            </a:r>
            <a:endParaRPr lang="en-US" sz="1800" dirty="0">
              <a:hlinkClick r:id="rId5"/>
            </a:endParaRPr>
          </a:p>
          <a:p>
            <a:pPr>
              <a:defRPr/>
            </a:pPr>
            <a:r>
              <a:rPr lang="en-US" sz="1800" dirty="0"/>
              <a:t>Forum:</a:t>
            </a:r>
            <a:br>
              <a:rPr lang="en-US" sz="1800" dirty="0"/>
            </a:br>
            <a:r>
              <a:rPr lang="x-none" sz="1800">
                <a:hlinkClick r:id="rId6"/>
              </a:rPr>
              <a:t>http://social.msdn.microsoft.com/Forums/en-US/streaminsight</a:t>
            </a:r>
            <a:endParaRPr lang="en-US" sz="1800" dirty="0"/>
          </a:p>
          <a:p>
            <a:pPr>
              <a:defRPr/>
            </a:pPr>
            <a:r>
              <a:rPr lang="en-US" sz="1800" dirty="0"/>
              <a:t>StreamInsight MSDN portal:</a:t>
            </a:r>
            <a:br>
              <a:rPr lang="en-US" sz="1800" dirty="0"/>
            </a:br>
            <a:r>
              <a:rPr lang="en-US" sz="1800" dirty="0">
                <a:hlinkClick r:id="rId7"/>
              </a:rPr>
              <a:t>http://msdn.microsoft.com/en-us/ee476990.aspx</a:t>
            </a:r>
            <a:endParaRPr lang="en-US" sz="1800" dirty="0"/>
          </a:p>
          <a:p>
            <a:pPr>
              <a:defRPr/>
            </a:pPr>
            <a:r>
              <a:rPr lang="en-US" sz="1800" dirty="0"/>
              <a:t>Samples:</a:t>
            </a:r>
            <a:br>
              <a:rPr lang="en-US" sz="1800" dirty="0"/>
            </a:br>
            <a:r>
              <a:rPr lang="en-US" sz="1800" dirty="0">
                <a:hlinkClick r:id="rId8"/>
              </a:rPr>
              <a:t>http://streaminsight.codeplex.com</a:t>
            </a:r>
            <a:endParaRPr lang="en-US" sz="1800" dirty="0"/>
          </a:p>
          <a:p>
            <a:pPr>
              <a:defRPr/>
            </a:pPr>
            <a:r>
              <a:rPr lang="en-US" sz="1800" dirty="0"/>
              <a:t>Twitter:</a:t>
            </a:r>
            <a:br>
              <a:rPr lang="en-US" sz="1800" dirty="0"/>
            </a:br>
            <a:r>
              <a:rPr lang="en-US" sz="1800" dirty="0">
                <a:hlinkClick r:id="rId9"/>
              </a:rPr>
              <a:t>http://</a:t>
            </a:r>
            <a:r>
              <a:rPr lang="en-US" sz="1800" dirty="0" smtClean="0">
                <a:hlinkClick r:id="rId9"/>
              </a:rPr>
              <a:t>twitter.com/streaminsight</a:t>
            </a:r>
            <a:endParaRPr lang="en-US" sz="18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2" name="Content Placeholder 1"/>
          <p:cNvSpPr>
            <a:spLocks noGrp="1"/>
          </p:cNvSpPr>
          <p:nvPr>
            <p:ph idx="1"/>
          </p:nvPr>
        </p:nvSpPr>
        <p:spPr>
          <a:xfrm>
            <a:off x="381000" y="1769505"/>
            <a:ext cx="8382000" cy="3891743"/>
          </a:xfrm>
        </p:spPr>
        <p:txBody>
          <a:bodyPr/>
          <a:lstStyle/>
          <a:p>
            <a:r>
              <a:rPr lang="en-US" dirty="0" smtClean="0"/>
              <a:t>What is Stream Processing</a:t>
            </a:r>
          </a:p>
          <a:p>
            <a:r>
              <a:rPr lang="en-US" dirty="0" smtClean="0"/>
              <a:t>Understanding Streaming Data</a:t>
            </a:r>
          </a:p>
          <a:p>
            <a:pPr lvl="1"/>
            <a:r>
              <a:rPr lang="en-US" dirty="0" smtClean="0"/>
              <a:t>Differences to RDBMS</a:t>
            </a:r>
          </a:p>
          <a:p>
            <a:r>
              <a:rPr lang="en-US" dirty="0" smtClean="0"/>
              <a:t>Scenarios</a:t>
            </a:r>
          </a:p>
          <a:p>
            <a:r>
              <a:rPr lang="en-US" dirty="0" err="1" smtClean="0"/>
              <a:t>StreamInsight</a:t>
            </a:r>
            <a:r>
              <a:rPr lang="en-US" dirty="0" smtClean="0"/>
              <a:t> Architecture</a:t>
            </a:r>
          </a:p>
          <a:p>
            <a:r>
              <a:rPr lang="en-US" dirty="0" smtClean="0"/>
              <a:t>Concepts</a:t>
            </a:r>
          </a:p>
          <a:p>
            <a:r>
              <a:rPr lang="en-US" dirty="0" smtClean="0"/>
              <a:t>Typical Patterns</a:t>
            </a: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Event Stream Processing</a:t>
            </a:r>
            <a:endParaRPr lang="en-US" dirty="0"/>
          </a:p>
        </p:txBody>
      </p:sp>
      <p:sp>
        <p:nvSpPr>
          <p:cNvPr id="4" name="Flowchart: Magnetic Disk 3"/>
          <p:cNvSpPr/>
          <p:nvPr/>
        </p:nvSpPr>
        <p:spPr>
          <a:xfrm>
            <a:off x="6781800" y="1534051"/>
            <a:ext cx="914400" cy="1066800"/>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5" name="Picture 4" descr="C:\Users\scohen\Pictures\Microsoft Clip Organizer\j0433941.png"/>
          <p:cNvPicPr>
            <a:picLocks noChangeAspect="1" noChangeArrowheads="1"/>
          </p:cNvPicPr>
          <p:nvPr/>
        </p:nvPicPr>
        <p:blipFill>
          <a:blip r:embed="rId2" cstate="print"/>
          <a:srcRect/>
          <a:stretch>
            <a:fillRect/>
          </a:stretch>
        </p:blipFill>
        <p:spPr bwMode="auto">
          <a:xfrm>
            <a:off x="4191000" y="2131639"/>
            <a:ext cx="1066800" cy="879642"/>
          </a:xfrm>
          <a:prstGeom prst="rect">
            <a:avLst/>
          </a:prstGeom>
          <a:noFill/>
          <a:ln w="9525">
            <a:noFill/>
            <a:miter lim="800000"/>
            <a:headEnd/>
            <a:tailEnd/>
          </a:ln>
        </p:spPr>
      </p:pic>
      <p:cxnSp>
        <p:nvCxnSpPr>
          <p:cNvPr id="6" name="Curved Connector 5"/>
          <p:cNvCxnSpPr/>
          <p:nvPr/>
        </p:nvCxnSpPr>
        <p:spPr>
          <a:xfrm flipV="1">
            <a:off x="5335089" y="2289519"/>
            <a:ext cx="1447800" cy="504009"/>
          </a:xfrm>
          <a:prstGeom prst="curvedConnector3">
            <a:avLst>
              <a:gd name="adj1" fmla="val 50000"/>
            </a:avLst>
          </a:prstGeom>
          <a:ln>
            <a:solidFill>
              <a:schemeClr val="bg1"/>
            </a:solidFill>
            <a:tailEnd type="arrow"/>
          </a:ln>
        </p:spPr>
        <p:style>
          <a:lnRef idx="1">
            <a:schemeClr val="dk1"/>
          </a:lnRef>
          <a:fillRef idx="0">
            <a:schemeClr val="dk1"/>
          </a:fillRef>
          <a:effectRef idx="0">
            <a:schemeClr val="dk1"/>
          </a:effectRef>
          <a:fontRef idx="minor">
            <a:schemeClr val="tx1"/>
          </a:fontRef>
        </p:style>
      </p:cxnSp>
      <p:pic>
        <p:nvPicPr>
          <p:cNvPr id="7" name="Picture 6"/>
          <p:cNvPicPr>
            <a:picLocks noChangeAspect="1" noChangeArrowheads="1"/>
          </p:cNvPicPr>
          <p:nvPr/>
        </p:nvPicPr>
        <p:blipFill>
          <a:blip r:embed="rId3" cstate="print"/>
          <a:srcRect/>
          <a:stretch>
            <a:fillRect/>
          </a:stretch>
        </p:blipFill>
        <p:spPr bwMode="auto">
          <a:xfrm>
            <a:off x="6782889" y="3333460"/>
            <a:ext cx="913311" cy="381000"/>
          </a:xfrm>
          <a:prstGeom prst="rect">
            <a:avLst/>
          </a:prstGeom>
          <a:noFill/>
          <a:ln w="9525" algn="ctr">
            <a:noFill/>
            <a:miter lim="800000"/>
            <a:headEnd/>
            <a:tailEnd/>
          </a:ln>
        </p:spPr>
      </p:pic>
      <p:cxnSp>
        <p:nvCxnSpPr>
          <p:cNvPr id="8" name="Straight Arrow Connector 7"/>
          <p:cNvCxnSpPr>
            <a:stCxn id="7" idx="0"/>
            <a:endCxn id="4" idx="3"/>
          </p:cNvCxnSpPr>
          <p:nvPr/>
        </p:nvCxnSpPr>
        <p:spPr>
          <a:xfrm flipH="1" flipV="1">
            <a:off x="7239000" y="2600851"/>
            <a:ext cx="545" cy="732609"/>
          </a:xfrm>
          <a:prstGeom prst="straightConnector1">
            <a:avLst/>
          </a:prstGeom>
          <a:ln>
            <a:solidFill>
              <a:schemeClr val="tx1"/>
            </a:solidFill>
            <a:tailEnd type="arrow"/>
          </a:ln>
        </p:spPr>
        <p:style>
          <a:lnRef idx="2">
            <a:schemeClr val="dk1"/>
          </a:lnRef>
          <a:fillRef idx="0">
            <a:schemeClr val="dk1"/>
          </a:fillRef>
          <a:effectRef idx="1">
            <a:schemeClr val="dk1"/>
          </a:effectRef>
          <a:fontRef idx="minor">
            <a:schemeClr val="tx1"/>
          </a:fontRef>
        </p:style>
      </p:cxnSp>
      <p:cxnSp>
        <p:nvCxnSpPr>
          <p:cNvPr id="9" name="Curved Connector 8"/>
          <p:cNvCxnSpPr/>
          <p:nvPr/>
        </p:nvCxnSpPr>
        <p:spPr>
          <a:xfrm flipV="1">
            <a:off x="5334000" y="1961860"/>
            <a:ext cx="1447800" cy="504009"/>
          </a:xfrm>
          <a:prstGeom prst="curvedConnector3">
            <a:avLst>
              <a:gd name="adj1" fmla="val 50000"/>
            </a:avLst>
          </a:prstGeom>
          <a:ln>
            <a:solidFill>
              <a:schemeClr val="bg1"/>
            </a:solidFill>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11" name="Folded Corner 10"/>
          <p:cNvSpPr/>
          <p:nvPr/>
        </p:nvSpPr>
        <p:spPr>
          <a:xfrm>
            <a:off x="5652120" y="2708920"/>
            <a:ext cx="1008857" cy="421410"/>
          </a:xfrm>
          <a:prstGeom prst="foldedCorner">
            <a:avLst/>
          </a:prstGeom>
          <a:ln/>
        </p:spPr>
        <p:style>
          <a:lnRef idx="1">
            <a:schemeClr val="dk1"/>
          </a:lnRef>
          <a:fillRef idx="2">
            <a:schemeClr val="dk1"/>
          </a:fillRef>
          <a:effectRef idx="1">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smtClean="0">
                <a:cs typeface="Arial" pitchFamily="34" charset="0"/>
              </a:rPr>
              <a:t>Query</a:t>
            </a:r>
            <a:endParaRPr lang="en-US" sz="1400" dirty="0">
              <a:cs typeface="Arial" pitchFamily="34" charset="0"/>
            </a:endParaRPr>
          </a:p>
        </p:txBody>
      </p:sp>
      <p:cxnSp>
        <p:nvCxnSpPr>
          <p:cNvPr id="16" name="Straight Arrow Connector 15"/>
          <p:cNvCxnSpPr/>
          <p:nvPr/>
        </p:nvCxnSpPr>
        <p:spPr bwMode="auto">
          <a:xfrm rot="10800000" flipV="1">
            <a:off x="4860032" y="1844824"/>
            <a:ext cx="1872208" cy="504056"/>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cxnSp>
        <p:nvCxnSpPr>
          <p:cNvPr id="19" name="Straight Arrow Connector 18"/>
          <p:cNvCxnSpPr/>
          <p:nvPr/>
        </p:nvCxnSpPr>
        <p:spPr bwMode="auto">
          <a:xfrm flipV="1">
            <a:off x="5292080" y="2348880"/>
            <a:ext cx="1440160" cy="432048"/>
          </a:xfrm>
          <a:prstGeom prst="straightConnector1">
            <a:avLst/>
          </a:prstGeom>
          <a:solidFill>
            <a:schemeClr val="accent1"/>
          </a:solidFill>
          <a:ln w="25400" cap="flat" cmpd="sng" algn="ctr">
            <a:solidFill>
              <a:schemeClr val="tx1"/>
            </a:solidFill>
            <a:prstDash val="solid"/>
            <a:round/>
            <a:headEnd type="none" w="med" len="med"/>
            <a:tailEnd type="arrow"/>
          </a:ln>
          <a:effectLst/>
        </p:spPr>
      </p:cxnSp>
      <p:sp>
        <p:nvSpPr>
          <p:cNvPr id="3" name="TextBox 2"/>
          <p:cNvSpPr txBox="1"/>
          <p:nvPr/>
        </p:nvSpPr>
        <p:spPr>
          <a:xfrm>
            <a:off x="400472" y="4466347"/>
            <a:ext cx="6844009" cy="1384995"/>
          </a:xfrm>
          <a:prstGeom prst="rect">
            <a:avLst/>
          </a:prstGeom>
          <a:noFill/>
        </p:spPr>
        <p:txBody>
          <a:bodyPr wrap="square" rtlCol="0">
            <a:spAutoFit/>
          </a:bodyPr>
          <a:lstStyle/>
          <a:p>
            <a:pPr marL="457200" indent="-457200">
              <a:buFont typeface="Arial" pitchFamily="34" charset="0"/>
              <a:buChar char="•"/>
            </a:pPr>
            <a:r>
              <a:rPr lang="en-GB" dirty="0" smtClean="0">
                <a:latin typeface="Arial" pitchFamily="34" charset="0"/>
                <a:cs typeface="Arial" pitchFamily="34" charset="0"/>
              </a:rPr>
              <a:t>Database loads data from disk</a:t>
            </a:r>
          </a:p>
          <a:p>
            <a:pPr marL="457200" indent="-457200">
              <a:buFont typeface="Arial" pitchFamily="34" charset="0"/>
              <a:buChar char="•"/>
            </a:pPr>
            <a:r>
              <a:rPr lang="en-GB" dirty="0" smtClean="0">
                <a:latin typeface="Arial" pitchFamily="34" charset="0"/>
                <a:cs typeface="Arial" pitchFamily="34" charset="0"/>
              </a:rPr>
              <a:t>You query database</a:t>
            </a:r>
          </a:p>
          <a:p>
            <a:pPr marL="457200" indent="-457200">
              <a:buFont typeface="Arial" pitchFamily="34" charset="0"/>
              <a:buChar char="•"/>
            </a:pPr>
            <a:r>
              <a:rPr lang="en-GB" dirty="0" smtClean="0">
                <a:latin typeface="Arial" pitchFamily="34" charset="0"/>
                <a:cs typeface="Arial" pitchFamily="34" charset="0"/>
              </a:rPr>
              <a:t>Data is stale</a:t>
            </a:r>
            <a:endParaRPr lang="en-GB" dirty="0">
              <a:latin typeface="Arial" pitchFamily="34" charset="0"/>
              <a:cs typeface="Arial" pitchFamily="34" charset="0"/>
            </a:endParaRPr>
          </a:p>
        </p:txBody>
      </p:sp>
    </p:spTree>
    <p:extLst>
      <p:ext uri="{BB962C8B-B14F-4D97-AF65-F5344CB8AC3E}">
        <p14:creationId xmlns:p14="http://schemas.microsoft.com/office/powerpoint/2010/main" val="88464491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8100392" cy="1416073"/>
          </a:xfrm>
        </p:spPr>
        <p:txBody>
          <a:bodyPr/>
          <a:lstStyle/>
          <a:p>
            <a:r>
              <a:rPr lang="en-US" dirty="0"/>
              <a:t>What is </a:t>
            </a:r>
            <a:r>
              <a:rPr lang="en-US" dirty="0" smtClean="0"/>
              <a:t>Stream Processing</a:t>
            </a:r>
            <a:endParaRPr lang="en-US" dirty="0"/>
          </a:p>
        </p:txBody>
      </p:sp>
      <p:sp>
        <p:nvSpPr>
          <p:cNvPr id="3" name="Content Placeholder 2"/>
          <p:cNvSpPr>
            <a:spLocks noGrp="1"/>
          </p:cNvSpPr>
          <p:nvPr>
            <p:ph idx="1"/>
          </p:nvPr>
        </p:nvSpPr>
        <p:spPr>
          <a:xfrm>
            <a:off x="328961" y="4096215"/>
            <a:ext cx="8382000" cy="1809726"/>
          </a:xfrm>
        </p:spPr>
        <p:txBody>
          <a:bodyPr/>
          <a:lstStyle/>
          <a:p>
            <a:r>
              <a:rPr lang="en-US" sz="2800" b="1" dirty="0">
                <a:latin typeface="Calibri" pitchFamily="34" charset="0"/>
                <a:cs typeface="Calibri" pitchFamily="34" charset="0"/>
              </a:rPr>
              <a:t>Continuous </a:t>
            </a:r>
            <a:r>
              <a:rPr lang="en-US" sz="2800" dirty="0" smtClean="0">
                <a:latin typeface="Calibri" pitchFamily="34" charset="0"/>
                <a:cs typeface="Calibri" pitchFamily="34" charset="0"/>
              </a:rPr>
              <a:t>processing of </a:t>
            </a:r>
            <a:r>
              <a:rPr lang="en-US" sz="2800" b="1" dirty="0">
                <a:latin typeface="Calibri" pitchFamily="34" charset="0"/>
                <a:cs typeface="Calibri" pitchFamily="34" charset="0"/>
              </a:rPr>
              <a:t>event</a:t>
            </a:r>
            <a:r>
              <a:rPr lang="en-US" sz="2800" dirty="0">
                <a:latin typeface="Calibri" pitchFamily="34" charset="0"/>
                <a:cs typeface="Calibri" pitchFamily="34" charset="0"/>
              </a:rPr>
              <a:t> streams</a:t>
            </a:r>
          </a:p>
          <a:p>
            <a:r>
              <a:rPr lang="en-US" sz="2800" dirty="0">
                <a:latin typeface="Calibri" pitchFamily="34" charset="0"/>
                <a:cs typeface="Calibri" pitchFamily="34" charset="0"/>
              </a:rPr>
              <a:t>from </a:t>
            </a:r>
            <a:r>
              <a:rPr lang="en-US" sz="2800" b="1" dirty="0">
                <a:latin typeface="Calibri" pitchFamily="34" charset="0"/>
                <a:cs typeface="Calibri" pitchFamily="34" charset="0"/>
              </a:rPr>
              <a:t>multiple sources</a:t>
            </a:r>
          </a:p>
          <a:p>
            <a:r>
              <a:rPr lang="en-US" sz="2800" dirty="0">
                <a:latin typeface="Calibri" pitchFamily="34" charset="0"/>
                <a:cs typeface="Calibri" pitchFamily="34" charset="0"/>
              </a:rPr>
              <a:t>based on a </a:t>
            </a:r>
            <a:r>
              <a:rPr lang="en-US" sz="2800" b="1" dirty="0">
                <a:latin typeface="Calibri" pitchFamily="34" charset="0"/>
                <a:cs typeface="Calibri" pitchFamily="34" charset="0"/>
              </a:rPr>
              <a:t>declarative</a:t>
            </a:r>
            <a:r>
              <a:rPr lang="en-US" sz="2800" dirty="0">
                <a:latin typeface="Calibri" pitchFamily="34" charset="0"/>
                <a:cs typeface="Calibri" pitchFamily="34" charset="0"/>
              </a:rPr>
              <a:t> query language</a:t>
            </a:r>
          </a:p>
          <a:p>
            <a:r>
              <a:rPr lang="en-US" sz="2800" dirty="0">
                <a:latin typeface="Calibri" pitchFamily="34" charset="0"/>
                <a:cs typeface="Calibri" pitchFamily="34" charset="0"/>
              </a:rPr>
              <a:t>with</a:t>
            </a:r>
            <a:r>
              <a:rPr lang="en-US" sz="2800" b="1" dirty="0">
                <a:latin typeface="Calibri" pitchFamily="34" charset="0"/>
                <a:cs typeface="Calibri" pitchFamily="34" charset="0"/>
              </a:rPr>
              <a:t> near-zero </a:t>
            </a:r>
            <a:r>
              <a:rPr lang="en-US" sz="2800" b="1" dirty="0" smtClean="0">
                <a:latin typeface="Calibri" pitchFamily="34" charset="0"/>
                <a:cs typeface="Calibri" pitchFamily="34" charset="0"/>
              </a:rPr>
              <a:t>latency</a:t>
            </a:r>
            <a:endParaRPr lang="en-US" sz="3200" dirty="0">
              <a:latin typeface="Calibri" pitchFamily="34" charset="0"/>
              <a:cs typeface="Calibri" pitchFamily="34" charset="0"/>
            </a:endParaRPr>
          </a:p>
        </p:txBody>
      </p:sp>
      <p:pic>
        <p:nvPicPr>
          <p:cNvPr id="4" name="Picture 3" descr="C:\Users\scohen\Pictures\Microsoft Clip Organizer\j0433941.png"/>
          <p:cNvPicPr>
            <a:picLocks noChangeAspect="1" noChangeArrowheads="1"/>
          </p:cNvPicPr>
          <p:nvPr/>
        </p:nvPicPr>
        <p:blipFill>
          <a:blip r:embed="rId2" cstate="print"/>
          <a:srcRect/>
          <a:stretch>
            <a:fillRect/>
          </a:stretch>
        </p:blipFill>
        <p:spPr bwMode="auto">
          <a:xfrm>
            <a:off x="4194734" y="2134268"/>
            <a:ext cx="1066800" cy="879642"/>
          </a:xfrm>
          <a:prstGeom prst="rect">
            <a:avLst/>
          </a:prstGeom>
          <a:noFill/>
          <a:ln w="9525">
            <a:noFill/>
            <a:miter lim="800000"/>
            <a:headEnd/>
            <a:tailEnd/>
          </a:ln>
        </p:spPr>
      </p:pic>
      <p:pic>
        <p:nvPicPr>
          <p:cNvPr id="5" name="Picture 4"/>
          <p:cNvPicPr>
            <a:picLocks noChangeAspect="1" noChangeArrowheads="1"/>
          </p:cNvPicPr>
          <p:nvPr/>
        </p:nvPicPr>
        <p:blipFill>
          <a:blip r:embed="rId3" cstate="print"/>
          <a:srcRect/>
          <a:stretch>
            <a:fillRect/>
          </a:stretch>
        </p:blipFill>
        <p:spPr bwMode="auto">
          <a:xfrm>
            <a:off x="7812360" y="3284984"/>
            <a:ext cx="913311" cy="381000"/>
          </a:xfrm>
          <a:prstGeom prst="rect">
            <a:avLst/>
          </a:prstGeom>
          <a:noFill/>
          <a:ln w="9525" algn="ctr">
            <a:noFill/>
            <a:miter lim="800000"/>
            <a:headEnd/>
            <a:tailEnd/>
          </a:ln>
        </p:spPr>
      </p:pic>
      <p:sp>
        <p:nvSpPr>
          <p:cNvPr id="6" name="Rounded Rectangle 5"/>
          <p:cNvSpPr/>
          <p:nvPr/>
        </p:nvSpPr>
        <p:spPr>
          <a:xfrm>
            <a:off x="5745290" y="2270976"/>
            <a:ext cx="2139078" cy="609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StreamInsight</a:t>
            </a:r>
            <a:endParaRPr lang="en-US" dirty="0"/>
          </a:p>
        </p:txBody>
      </p:sp>
      <p:cxnSp>
        <p:nvCxnSpPr>
          <p:cNvPr id="7" name="Elbow Connector 6"/>
          <p:cNvCxnSpPr>
            <a:stCxn id="5" idx="0"/>
            <a:endCxn id="6" idx="3"/>
          </p:cNvCxnSpPr>
          <p:nvPr/>
        </p:nvCxnSpPr>
        <p:spPr>
          <a:xfrm rot="16200000" flipV="1">
            <a:off x="7722088" y="2738056"/>
            <a:ext cx="709208" cy="384648"/>
          </a:xfrm>
          <a:prstGeom prst="bentConnector2">
            <a:avLst/>
          </a:prstGeom>
          <a:ln>
            <a:solidFill>
              <a:schemeClr val="bg1"/>
            </a:solidFill>
            <a:tailEnd type="arrow"/>
          </a:ln>
        </p:spPr>
        <p:style>
          <a:lnRef idx="2">
            <a:schemeClr val="dk1"/>
          </a:lnRef>
          <a:fillRef idx="0">
            <a:schemeClr val="dk1"/>
          </a:fillRef>
          <a:effectRef idx="1">
            <a:schemeClr val="dk1"/>
          </a:effectRef>
          <a:fontRef idx="minor">
            <a:schemeClr val="tx1"/>
          </a:fontRef>
        </p:style>
      </p:cxnSp>
      <p:cxnSp>
        <p:nvCxnSpPr>
          <p:cNvPr id="8" name="Straight Arrow Connector 7"/>
          <p:cNvCxnSpPr>
            <a:stCxn id="6" idx="1"/>
            <a:endCxn id="4" idx="3"/>
          </p:cNvCxnSpPr>
          <p:nvPr/>
        </p:nvCxnSpPr>
        <p:spPr>
          <a:xfrm rot="10800000">
            <a:off x="5261534" y="2574090"/>
            <a:ext cx="483756" cy="1687"/>
          </a:xfrm>
          <a:prstGeom prst="straightConnector1">
            <a:avLst/>
          </a:prstGeom>
          <a:ln>
            <a:solidFill>
              <a:schemeClr val="bg1"/>
            </a:solidFill>
            <a:tailEnd type="arrow"/>
          </a:ln>
        </p:spPr>
        <p:style>
          <a:lnRef idx="2">
            <a:schemeClr val="dk1"/>
          </a:lnRef>
          <a:fillRef idx="0">
            <a:schemeClr val="dk1"/>
          </a:fillRef>
          <a:effectRef idx="1">
            <a:schemeClr val="dk1"/>
          </a:effectRef>
          <a:fontRef idx="minor">
            <a:schemeClr val="tx1"/>
          </a:fontRef>
        </p:style>
      </p:cxnSp>
      <p:cxnSp>
        <p:nvCxnSpPr>
          <p:cNvPr id="9" name="Curved Connector 8"/>
          <p:cNvCxnSpPr>
            <a:stCxn id="4" idx="0"/>
            <a:endCxn id="6" idx="0"/>
          </p:cNvCxnSpPr>
          <p:nvPr/>
        </p:nvCxnSpPr>
        <p:spPr>
          <a:xfrm rot="16200000" flipH="1">
            <a:off x="5703127" y="1159275"/>
            <a:ext cx="136708" cy="2086695"/>
          </a:xfrm>
          <a:prstGeom prst="curvedConnector3">
            <a:avLst>
              <a:gd name="adj1" fmla="val -167218"/>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0" name="Folded Corner 9"/>
          <p:cNvSpPr/>
          <p:nvPr/>
        </p:nvSpPr>
        <p:spPr>
          <a:xfrm>
            <a:off x="5220072" y="1700808"/>
            <a:ext cx="1312645" cy="421410"/>
          </a:xfrm>
          <a:prstGeom prst="foldedCorner">
            <a:avLst/>
          </a:prstGeom>
          <a:ln/>
        </p:spPr>
        <p:style>
          <a:lnRef idx="1">
            <a:schemeClr val="dk1"/>
          </a:lnRef>
          <a:fillRef idx="2">
            <a:schemeClr val="dk1"/>
          </a:fillRef>
          <a:effectRef idx="1">
            <a:schemeClr val="dk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400" dirty="0" smtClean="0">
                <a:cs typeface="Arial" pitchFamily="34" charset="0"/>
              </a:rPr>
              <a:t>Query</a:t>
            </a:r>
            <a:endParaRPr lang="en-US" sz="1400" dirty="0">
              <a:cs typeface="Arial" pitchFamily="34" charset="0"/>
            </a:endParaRPr>
          </a:p>
        </p:txBody>
      </p:sp>
    </p:spTree>
    <p:extLst>
      <p:ext uri="{BB962C8B-B14F-4D97-AF65-F5344CB8AC3E}">
        <p14:creationId xmlns:p14="http://schemas.microsoft.com/office/powerpoint/2010/main" val="26331891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xfrm>
            <a:off x="0" y="0"/>
            <a:ext cx="9144000" cy="1143000"/>
          </a:xfrm>
        </p:spPr>
        <p:txBody>
          <a:bodyPr/>
          <a:lstStyle/>
          <a:p>
            <a:r>
              <a:rPr lang="en-US" sz="2800" dirty="0" smtClean="0"/>
              <a:t>Understanding Streaming Data</a:t>
            </a:r>
            <a:endParaRPr lang="en-US" sz="2800" dirty="0"/>
          </a:p>
        </p:txBody>
      </p:sp>
      <p:sp>
        <p:nvSpPr>
          <p:cNvPr id="5"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 Placeholder 7"/>
          <p:cNvSpPr>
            <a:spLocks noGrp="1"/>
          </p:cNvSpPr>
          <p:nvPr>
            <p:ph type="body" sz="quarter" idx="10"/>
          </p:nvPr>
        </p:nvSpPr>
        <p:spPr>
          <a:xfrm>
            <a:off x="323528" y="1340768"/>
            <a:ext cx="8382000" cy="2160240"/>
          </a:xfrm>
        </p:spPr>
        <p:txBody>
          <a:bodyPr/>
          <a:lstStyle/>
          <a:p>
            <a:pPr>
              <a:buNone/>
            </a:pPr>
            <a:r>
              <a:rPr lang="en-GB" dirty="0" smtClean="0">
                <a:solidFill>
                  <a:schemeClr val="tx1"/>
                </a:solidFill>
              </a:rPr>
              <a:t>Using an RDBMS:</a:t>
            </a:r>
          </a:p>
          <a:p>
            <a:pPr>
              <a:buNone/>
            </a:pPr>
            <a:endParaRPr lang="en-GB" dirty="0" smtClean="0">
              <a:solidFill>
                <a:schemeClr val="tx1"/>
              </a:solidFill>
            </a:endParaRPr>
          </a:p>
          <a:p>
            <a:pPr>
              <a:buNone/>
            </a:pPr>
            <a:r>
              <a:rPr lang="en-GB" dirty="0" smtClean="0">
                <a:solidFill>
                  <a:schemeClr val="tx1"/>
                </a:solidFill>
              </a:rPr>
              <a:t>Q. Given a time interval tell me the amount of Electricity units used per household per time interval from now until I say stop.</a:t>
            </a:r>
            <a:endParaRPr lang="en-GB" dirty="0">
              <a:solidFill>
                <a:schemeClr val="tx1"/>
              </a:solidFill>
            </a:endParaRPr>
          </a:p>
        </p:txBody>
      </p:sp>
      <p:sp>
        <p:nvSpPr>
          <p:cNvPr id="6" name="Rounded Rectangle 5"/>
          <p:cNvSpPr/>
          <p:nvPr/>
        </p:nvSpPr>
        <p:spPr bwMode="auto">
          <a:xfrm>
            <a:off x="1043608" y="3717032"/>
            <a:ext cx="6432336" cy="1440160"/>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400" dirty="0" smtClean="0">
                <a:solidFill>
                  <a:schemeClr val="tx1"/>
                </a:solidFill>
                <a:latin typeface="Segoe UI" pitchFamily="34" charset="0"/>
                <a:ea typeface="Segoe UI" pitchFamily="34" charset="0"/>
                <a:cs typeface="Segoe UI" pitchFamily="34" charset="0"/>
              </a:rPr>
              <a:t>Not Easy</a:t>
            </a:r>
          </a:p>
          <a:p>
            <a:pPr algn="ctr" defTabSz="914099"/>
            <a:r>
              <a:rPr lang="en-US" sz="2400" dirty="0" smtClean="0">
                <a:solidFill>
                  <a:schemeClr val="tx1"/>
                </a:solidFill>
                <a:latin typeface="Segoe UI" pitchFamily="34" charset="0"/>
                <a:ea typeface="Segoe UI" pitchFamily="34" charset="0"/>
                <a:cs typeface="Segoe UI" pitchFamily="34" charset="0"/>
              </a:rPr>
              <a:t>Requires </a:t>
            </a:r>
            <a:r>
              <a:rPr lang="en-US" sz="2400" dirty="0" err="1" smtClean="0">
                <a:solidFill>
                  <a:schemeClr val="tx1"/>
                </a:solidFill>
                <a:latin typeface="Segoe UI" pitchFamily="34" charset="0"/>
                <a:ea typeface="Segoe UI" pitchFamily="34" charset="0"/>
                <a:cs typeface="Segoe UI" pitchFamily="34" charset="0"/>
              </a:rPr>
              <a:t>requerying</a:t>
            </a:r>
            <a:r>
              <a:rPr lang="en-US" sz="2400" dirty="0" smtClean="0">
                <a:solidFill>
                  <a:schemeClr val="tx1"/>
                </a:solidFill>
                <a:latin typeface="Segoe UI" pitchFamily="34" charset="0"/>
                <a:ea typeface="Segoe UI" pitchFamily="34" charset="0"/>
                <a:cs typeface="Segoe UI" pitchFamily="34" charset="0"/>
              </a:rPr>
              <a:t>/polling</a:t>
            </a:r>
          </a:p>
          <a:p>
            <a:pPr algn="ctr" defTabSz="914099"/>
            <a:r>
              <a:rPr lang="en-US" sz="2400" dirty="0" smtClean="0">
                <a:solidFill>
                  <a:schemeClr val="tx1"/>
                </a:solidFill>
                <a:latin typeface="Segoe UI" pitchFamily="34" charset="0"/>
                <a:ea typeface="Segoe UI" pitchFamily="34" charset="0"/>
                <a:cs typeface="Segoe UI" pitchFamily="34" charset="0"/>
              </a:rPr>
              <a:t>Need to store the end of the last interval</a:t>
            </a:r>
          </a:p>
        </p:txBody>
      </p:sp>
    </p:spTree>
    <p:extLst>
      <p:ext uri="{BB962C8B-B14F-4D97-AF65-F5344CB8AC3E}">
        <p14:creationId xmlns:p14="http://schemas.microsoft.com/office/powerpoint/2010/main" val="19774080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2000"/>
                                        <p:tgtEl>
                                          <p:spTgt spid="6">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2000"/>
                                        <p:tgtEl>
                                          <p:spTgt spid="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2000"/>
                                        <p:tgtEl>
                                          <p:spTgt spid="6">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xfrm>
            <a:off x="0" y="0"/>
            <a:ext cx="9144000" cy="1143000"/>
          </a:xfrm>
        </p:spPr>
        <p:txBody>
          <a:bodyPr/>
          <a:lstStyle/>
          <a:p>
            <a:r>
              <a:rPr lang="en-US" sz="2800" dirty="0" smtClean="0"/>
              <a:t>Understanding Streaming Data</a:t>
            </a:r>
            <a:endParaRPr lang="en-US" sz="2800" dirty="0"/>
          </a:p>
        </p:txBody>
      </p:sp>
      <p:sp>
        <p:nvSpPr>
          <p:cNvPr id="5"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ounded Rectangle 2"/>
          <p:cNvSpPr/>
          <p:nvPr/>
        </p:nvSpPr>
        <p:spPr bwMode="auto">
          <a:xfrm>
            <a:off x="914400" y="4560611"/>
            <a:ext cx="7315200" cy="979197"/>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400" dirty="0" smtClean="0">
                <a:solidFill>
                  <a:schemeClr val="tx1"/>
                </a:solidFill>
                <a:latin typeface="Segoe UI" pitchFamily="34" charset="0"/>
                <a:ea typeface="Segoe UI" pitchFamily="34" charset="0"/>
                <a:cs typeface="Segoe UI" pitchFamily="34" charset="0"/>
              </a:rPr>
              <a:t>This is the streaming data paradigm in a nutshell – ask questions about data </a:t>
            </a:r>
            <a:r>
              <a:rPr lang="en-US" sz="2400" dirty="0" smtClean="0">
                <a:solidFill>
                  <a:srgbClr val="FF0000"/>
                </a:solidFill>
                <a:latin typeface="Segoe UI" pitchFamily="34" charset="0"/>
                <a:ea typeface="Segoe UI" pitchFamily="34" charset="0"/>
                <a:cs typeface="Segoe UI" pitchFamily="34" charset="0"/>
              </a:rPr>
              <a:t>in flight</a:t>
            </a:r>
            <a:r>
              <a:rPr lang="en-US" sz="2400" dirty="0" smtClean="0">
                <a:solidFill>
                  <a:schemeClr val="tx1"/>
                </a:solidFill>
                <a:latin typeface="Segoe UI" pitchFamily="34" charset="0"/>
                <a:ea typeface="Segoe UI" pitchFamily="34" charset="0"/>
                <a:cs typeface="Segoe UI" pitchFamily="34" charset="0"/>
              </a:rPr>
              <a:t>. </a:t>
            </a:r>
          </a:p>
        </p:txBody>
      </p:sp>
      <p:sp>
        <p:nvSpPr>
          <p:cNvPr id="7" name="Text Placeholder 6"/>
          <p:cNvSpPr>
            <a:spLocks noGrp="1"/>
          </p:cNvSpPr>
          <p:nvPr>
            <p:ph type="body" sz="quarter" idx="10"/>
          </p:nvPr>
        </p:nvSpPr>
        <p:spPr>
          <a:xfrm>
            <a:off x="395536" y="1484784"/>
            <a:ext cx="8382000" cy="2880320"/>
          </a:xfrm>
        </p:spPr>
        <p:txBody>
          <a:bodyPr>
            <a:normAutofit/>
          </a:bodyPr>
          <a:lstStyle/>
          <a:p>
            <a:pPr>
              <a:buNone/>
            </a:pPr>
            <a:r>
              <a:rPr lang="en-GB" dirty="0" smtClean="0">
                <a:solidFill>
                  <a:schemeClr val="tx1"/>
                </a:solidFill>
              </a:rPr>
              <a:t>Answering with </a:t>
            </a:r>
            <a:r>
              <a:rPr lang="en-GB" dirty="0" err="1" smtClean="0">
                <a:solidFill>
                  <a:schemeClr val="tx1"/>
                </a:solidFill>
              </a:rPr>
              <a:t>StreamInsight</a:t>
            </a:r>
            <a:endParaRPr lang="en-GB" dirty="0" smtClean="0">
              <a:solidFill>
                <a:schemeClr val="tx1"/>
              </a:solidFill>
            </a:endParaRPr>
          </a:p>
          <a:p>
            <a:pPr>
              <a:buNone/>
            </a:pPr>
            <a:endParaRPr lang="en-GB" dirty="0" smtClean="0">
              <a:solidFill>
                <a:schemeClr val="tx1"/>
              </a:solidFill>
            </a:endParaRPr>
          </a:p>
          <a:p>
            <a:r>
              <a:rPr lang="en-GB" dirty="0" smtClean="0">
                <a:solidFill>
                  <a:schemeClr val="tx1"/>
                </a:solidFill>
              </a:rPr>
              <a:t>Create a window over the event stream</a:t>
            </a:r>
          </a:p>
          <a:p>
            <a:r>
              <a:rPr lang="en-GB" dirty="0" smtClean="0">
                <a:solidFill>
                  <a:schemeClr val="tx1"/>
                </a:solidFill>
              </a:rPr>
              <a:t>Partition/Group By Household</a:t>
            </a:r>
          </a:p>
          <a:p>
            <a:r>
              <a:rPr lang="en-GB" dirty="0" smtClean="0">
                <a:solidFill>
                  <a:schemeClr val="tx1"/>
                </a:solidFill>
              </a:rPr>
              <a:t>SUM() readings within window</a:t>
            </a:r>
          </a:p>
          <a:p>
            <a:pPr>
              <a:buNone/>
            </a:pPr>
            <a:endParaRPr lang="en-GB" dirty="0">
              <a:solidFill>
                <a:schemeClr val="tx1"/>
              </a:solidFill>
            </a:endParaRPr>
          </a:p>
        </p:txBody>
      </p:sp>
    </p:spTree>
    <p:extLst>
      <p:ext uri="{BB962C8B-B14F-4D97-AF65-F5344CB8AC3E}">
        <p14:creationId xmlns:p14="http://schemas.microsoft.com/office/powerpoint/2010/main" val="41465994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419100" y="1340768"/>
            <a:ext cx="8120062" cy="1370262"/>
          </a:xfrm>
          <a:prstGeom prst="rect">
            <a:avLst/>
          </a:prstGeom>
        </p:spPr>
        <p:txBody>
          <a:bodyPr wrap="square">
            <a:normAutofit fontScale="92500" lnSpcReduction="10000"/>
          </a:bodyPr>
          <a:lstStyle/>
          <a:p>
            <a:pPr algn="l" rtl="0"/>
            <a:r>
              <a:rPr lang="en-US" sz="2400" kern="1200" dirty="0" smtClean="0">
                <a:cs typeface="Arial" pitchFamily="34" charset="0"/>
              </a:rPr>
              <a:t>Complex Event </a:t>
            </a:r>
            <a:r>
              <a:rPr lang="en-US" sz="2400" kern="1200" dirty="0">
                <a:cs typeface="Arial" pitchFamily="34" charset="0"/>
              </a:rPr>
              <a:t>Processing (CEP) </a:t>
            </a:r>
            <a:r>
              <a:rPr lang="en-US" sz="2400" kern="1200" dirty="0" smtClean="0">
                <a:cs typeface="Arial" pitchFamily="34" charset="0"/>
              </a:rPr>
              <a:t>is the continuous and incremental processing of event streams from </a:t>
            </a:r>
            <a:r>
              <a:rPr lang="en-US" sz="2400" b="1" kern="1200" dirty="0" smtClean="0">
                <a:cs typeface="Arial" pitchFamily="34" charset="0"/>
              </a:rPr>
              <a:t>multiple sources </a:t>
            </a:r>
            <a:r>
              <a:rPr lang="en-US" sz="2400" kern="1200" dirty="0" smtClean="0">
                <a:cs typeface="Arial" pitchFamily="34" charset="0"/>
              </a:rPr>
              <a:t>based on </a:t>
            </a:r>
            <a:r>
              <a:rPr lang="en-US" sz="2400" b="1" kern="1200" dirty="0" smtClean="0">
                <a:cs typeface="Arial" pitchFamily="34" charset="0"/>
              </a:rPr>
              <a:t>declarative</a:t>
            </a:r>
            <a:r>
              <a:rPr lang="en-US" sz="2400" kern="1200" dirty="0" smtClean="0">
                <a:cs typeface="Arial" pitchFamily="34" charset="0"/>
              </a:rPr>
              <a:t> query and pattern specifications </a:t>
            </a:r>
            <a:r>
              <a:rPr lang="en-US" sz="2400" b="1" kern="1200" dirty="0" smtClean="0">
                <a:cs typeface="Arial" pitchFamily="34" charset="0"/>
              </a:rPr>
              <a:t>with near-zero latency</a:t>
            </a:r>
            <a:r>
              <a:rPr lang="en-US" sz="2400" kern="1200" dirty="0" smtClean="0">
                <a:cs typeface="Arial" pitchFamily="34" charset="0"/>
              </a:rPr>
              <a:t>. </a:t>
            </a:r>
            <a:endParaRPr lang="en-US" sz="2400" kern="1200" dirty="0">
              <a:cs typeface="Arial" pitchFamily="34" charset="0"/>
            </a:endParaRPr>
          </a:p>
        </p:txBody>
      </p:sp>
      <p:sp>
        <p:nvSpPr>
          <p:cNvPr id="4" name="Title 3"/>
          <p:cNvSpPr>
            <a:spLocks noGrp="1"/>
          </p:cNvSpPr>
          <p:nvPr>
            <p:ph type="title"/>
          </p:nvPr>
        </p:nvSpPr>
        <p:spPr>
          <a:xfrm>
            <a:off x="381000" y="323850"/>
            <a:ext cx="8382000" cy="553998"/>
          </a:xfrm>
        </p:spPr>
        <p:txBody>
          <a:bodyPr>
            <a:normAutofit/>
          </a:bodyPr>
          <a:lstStyle/>
          <a:p>
            <a:r>
              <a:rPr lang="en-US" dirty="0"/>
              <a:t>What is CEP?</a:t>
            </a:r>
          </a:p>
        </p:txBody>
      </p:sp>
    </p:spTree>
    <p:extLst>
      <p:ext uri="{BB962C8B-B14F-4D97-AF65-F5344CB8AC3E}">
        <p14:creationId xmlns:p14="http://schemas.microsoft.com/office/powerpoint/2010/main" val="230737126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419100" y="1340768"/>
            <a:ext cx="8120062" cy="1370262"/>
          </a:xfrm>
          <a:prstGeom prst="rect">
            <a:avLst/>
          </a:prstGeom>
        </p:spPr>
        <p:txBody>
          <a:bodyPr wrap="square">
            <a:normAutofit fontScale="92500" lnSpcReduction="10000"/>
          </a:bodyPr>
          <a:lstStyle/>
          <a:p>
            <a:pPr algn="l" rtl="0"/>
            <a:r>
              <a:rPr lang="en-US" sz="2400" kern="1200" dirty="0" smtClean="0">
                <a:cs typeface="Arial" pitchFamily="34" charset="0"/>
              </a:rPr>
              <a:t>Complex Event </a:t>
            </a:r>
            <a:r>
              <a:rPr lang="en-US" sz="2400" kern="1200" dirty="0">
                <a:cs typeface="Arial" pitchFamily="34" charset="0"/>
              </a:rPr>
              <a:t>Processing (CEP) </a:t>
            </a:r>
            <a:r>
              <a:rPr lang="en-US" sz="2400" kern="1200" dirty="0" smtClean="0">
                <a:cs typeface="Arial" pitchFamily="34" charset="0"/>
              </a:rPr>
              <a:t>is the continuous and incremental processing of event streams from </a:t>
            </a:r>
            <a:r>
              <a:rPr lang="en-US" sz="2400" b="1" kern="1200" dirty="0" smtClean="0">
                <a:cs typeface="Arial" pitchFamily="34" charset="0"/>
              </a:rPr>
              <a:t>multiple sources </a:t>
            </a:r>
            <a:r>
              <a:rPr lang="en-US" sz="2400" kern="1200" dirty="0" smtClean="0">
                <a:cs typeface="Arial" pitchFamily="34" charset="0"/>
              </a:rPr>
              <a:t>based on </a:t>
            </a:r>
            <a:r>
              <a:rPr lang="en-US" sz="2400" b="1" kern="1200" dirty="0" smtClean="0">
                <a:cs typeface="Arial" pitchFamily="34" charset="0"/>
              </a:rPr>
              <a:t>declarative</a:t>
            </a:r>
            <a:r>
              <a:rPr lang="en-US" sz="2400" kern="1200" dirty="0" smtClean="0">
                <a:cs typeface="Arial" pitchFamily="34" charset="0"/>
              </a:rPr>
              <a:t> query and pattern specifications </a:t>
            </a:r>
            <a:r>
              <a:rPr lang="en-US" sz="2400" b="1" kern="1200" dirty="0" smtClean="0">
                <a:cs typeface="Arial" pitchFamily="34" charset="0"/>
              </a:rPr>
              <a:t>with near-zero latency</a:t>
            </a:r>
            <a:r>
              <a:rPr lang="en-US" sz="2400" kern="1200" dirty="0" smtClean="0">
                <a:cs typeface="Arial" pitchFamily="34" charset="0"/>
              </a:rPr>
              <a:t>. </a:t>
            </a:r>
            <a:endParaRPr lang="en-US" sz="2400" kern="1200" dirty="0">
              <a:cs typeface="Arial" pitchFamily="34" charset="0"/>
            </a:endParaRPr>
          </a:p>
        </p:txBody>
      </p:sp>
      <p:graphicFrame>
        <p:nvGraphicFramePr>
          <p:cNvPr id="49" name="Table 48"/>
          <p:cNvGraphicFramePr>
            <a:graphicFrameLocks noGrp="1"/>
          </p:cNvGraphicFramePr>
          <p:nvPr>
            <p:extLst>
              <p:ext uri="{D42A27DB-BD31-4B8C-83A1-F6EECF244321}">
                <p14:modId xmlns:p14="http://schemas.microsoft.com/office/powerpoint/2010/main" val="4000956329"/>
              </p:ext>
            </p:extLst>
          </p:nvPr>
        </p:nvGraphicFramePr>
        <p:xfrm>
          <a:off x="423848" y="2711030"/>
          <a:ext cx="8110566" cy="1402080"/>
        </p:xfrm>
        <a:graphic>
          <a:graphicData uri="http://schemas.openxmlformats.org/drawingml/2006/table">
            <a:tbl>
              <a:tblPr>
                <a:tableStyleId>{BC89EF96-8CEA-46FF-86C4-4CE0E7609802}</a:tableStyleId>
              </a:tblPr>
              <a:tblGrid>
                <a:gridCol w="1831557"/>
                <a:gridCol w="2941057"/>
                <a:gridCol w="3337952"/>
              </a:tblGrid>
              <a:tr h="430402">
                <a:tc>
                  <a:txBody>
                    <a:bodyPr/>
                    <a:lstStyle/>
                    <a:p>
                      <a:endParaRPr lang="en-US" sz="2000" dirty="0">
                        <a:solidFill>
                          <a:schemeClr val="accent5">
                            <a:lumMod val="25000"/>
                          </a:schemeClr>
                        </a:solidFill>
                        <a:latin typeface="+mn-lt"/>
                        <a:cs typeface="Arial" pitchFamily="34" charset="0"/>
                      </a:endParaRPr>
                    </a:p>
                  </a:txBody>
                  <a:tcPr/>
                </a:tc>
                <a:tc>
                  <a:txBody>
                    <a:bodyPr/>
                    <a:lstStyle/>
                    <a:p>
                      <a:r>
                        <a:rPr lang="en-US" sz="2000" dirty="0" smtClean="0"/>
                        <a:t>Database Applications</a:t>
                      </a:r>
                      <a:endParaRPr lang="en-US" sz="2000" b="1" dirty="0">
                        <a:solidFill>
                          <a:schemeClr val="accent5">
                            <a:lumMod val="25000"/>
                          </a:schemeClr>
                        </a:solidFill>
                        <a:latin typeface="+mn-lt"/>
                        <a:cs typeface="Arial" pitchFamily="34" charset="0"/>
                      </a:endParaRPr>
                    </a:p>
                  </a:txBody>
                  <a:tcPr/>
                </a:tc>
                <a:tc>
                  <a:txBody>
                    <a:bodyPr/>
                    <a:lstStyle/>
                    <a:p>
                      <a:r>
                        <a:rPr lang="en-US" sz="2000" dirty="0" smtClean="0"/>
                        <a:t>Event-driven Applications</a:t>
                      </a:r>
                      <a:endParaRPr lang="en-US" sz="2000" b="1" dirty="0">
                        <a:solidFill>
                          <a:schemeClr val="accent5">
                            <a:lumMod val="25000"/>
                          </a:schemeClr>
                        </a:solidFill>
                        <a:latin typeface="+mn-lt"/>
                        <a:cs typeface="Arial" pitchFamily="34" charset="0"/>
                      </a:endParaRPr>
                    </a:p>
                  </a:txBody>
                  <a:tcPr/>
                </a:tc>
              </a:tr>
              <a:tr h="667236">
                <a:tc>
                  <a:txBody>
                    <a:bodyPr/>
                    <a:lstStyle/>
                    <a:p>
                      <a:r>
                        <a:rPr lang="en-US" sz="2000" dirty="0" smtClean="0"/>
                        <a:t>Query</a:t>
                      </a:r>
                      <a:r>
                        <a:rPr lang="en-US" sz="2000" baseline="0" dirty="0" smtClean="0"/>
                        <a:t> Paradigm</a:t>
                      </a:r>
                      <a:endParaRPr lang="en-US" sz="2000" dirty="0">
                        <a:solidFill>
                          <a:schemeClr val="accent5">
                            <a:lumMod val="25000"/>
                          </a:schemeClr>
                        </a:solidFill>
                        <a:latin typeface="+mn-lt"/>
                        <a:cs typeface="Arial" pitchFamily="34" charset="0"/>
                      </a:endParaRPr>
                    </a:p>
                  </a:txBody>
                  <a:tcPr/>
                </a:tc>
                <a:tc>
                  <a:txBody>
                    <a:bodyPr/>
                    <a:lstStyle/>
                    <a:p>
                      <a:r>
                        <a:rPr lang="en-US" sz="2000" dirty="0" smtClean="0"/>
                        <a:t>Ad-hoc queries or requests</a:t>
                      </a:r>
                      <a:endParaRPr lang="en-US" sz="2000" dirty="0">
                        <a:solidFill>
                          <a:schemeClr val="accent5">
                            <a:lumMod val="25000"/>
                          </a:schemeClr>
                        </a:solidFill>
                        <a:latin typeface="+mn-lt"/>
                        <a:cs typeface="Arial" pitchFamily="34" charset="0"/>
                      </a:endParaRPr>
                    </a:p>
                  </a:txBody>
                  <a:tcPr/>
                </a:tc>
                <a:tc>
                  <a:txBody>
                    <a:bodyPr/>
                    <a:lstStyle/>
                    <a:p>
                      <a:r>
                        <a:rPr lang="en-US" sz="2000" baseline="0" dirty="0" smtClean="0"/>
                        <a:t>Continuous standing queries</a:t>
                      </a:r>
                      <a:endParaRPr lang="en-US" sz="2000" dirty="0">
                        <a:solidFill>
                          <a:schemeClr val="accent5">
                            <a:lumMod val="25000"/>
                          </a:schemeClr>
                        </a:solidFill>
                        <a:latin typeface="+mn-lt"/>
                        <a:cs typeface="Arial" pitchFamily="34" charset="0"/>
                      </a:endParaRPr>
                    </a:p>
                  </a:txBody>
                  <a:tcPr/>
                </a:tc>
              </a:tr>
            </a:tbl>
          </a:graphicData>
        </a:graphic>
      </p:graphicFrame>
      <p:sp>
        <p:nvSpPr>
          <p:cNvPr id="4" name="Title 3"/>
          <p:cNvSpPr>
            <a:spLocks noGrp="1"/>
          </p:cNvSpPr>
          <p:nvPr>
            <p:ph type="title"/>
          </p:nvPr>
        </p:nvSpPr>
        <p:spPr>
          <a:xfrm>
            <a:off x="381000" y="323850"/>
            <a:ext cx="8382000" cy="553998"/>
          </a:xfrm>
        </p:spPr>
        <p:txBody>
          <a:bodyPr>
            <a:normAutofit/>
          </a:bodyPr>
          <a:lstStyle/>
          <a:p>
            <a:r>
              <a:rPr lang="en-US" dirty="0"/>
              <a:t>What is CEP?</a:t>
            </a:r>
          </a:p>
        </p:txBody>
      </p:sp>
    </p:spTree>
    <p:extLst>
      <p:ext uri="{BB962C8B-B14F-4D97-AF65-F5344CB8AC3E}">
        <p14:creationId xmlns:p14="http://schemas.microsoft.com/office/powerpoint/2010/main" val="124641652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Blank Presentation">
      <a:majorFont>
        <a:latin typeface="Arial Black"/>
        <a:ea typeface="ＭＳ Ｐゴシック"/>
        <a:cs typeface=""/>
      </a:majorFont>
      <a:minorFont>
        <a:latin typeface="Arial Black"/>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Black" pitchFamily="1"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Black" pitchFamily="1"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14752</TotalTime>
  <Words>1474</Words>
  <Application>Microsoft Office PowerPoint</Application>
  <PresentationFormat>On-screen Show (4:3)</PresentationFormat>
  <Paragraphs>308</Paragraphs>
  <Slides>27</Slides>
  <Notes>15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Blank Presentation</vt:lpstr>
      <vt:lpstr>Microsoft StreamInsight </vt:lpstr>
      <vt:lpstr>Who am I?</vt:lpstr>
      <vt:lpstr>Agenda</vt:lpstr>
      <vt:lpstr>What is Event Stream Processing</vt:lpstr>
      <vt:lpstr>What is Stream Processing</vt:lpstr>
      <vt:lpstr>Understanding Streaming Data</vt:lpstr>
      <vt:lpstr>Understanding Streaming Data</vt:lpstr>
      <vt:lpstr>What is CEP?</vt:lpstr>
      <vt:lpstr>What is CEP?</vt:lpstr>
      <vt:lpstr>What is CEP?</vt:lpstr>
      <vt:lpstr>What is CEP?</vt:lpstr>
      <vt:lpstr>Scenarios for Event-Driven Applications</vt:lpstr>
      <vt:lpstr>Who might need CEP</vt:lpstr>
      <vt:lpstr>Windowing</vt:lpstr>
      <vt:lpstr>Time Windows</vt:lpstr>
      <vt:lpstr>Time Windows</vt:lpstr>
      <vt:lpstr>Snapshot Windows</vt:lpstr>
      <vt:lpstr>Snapshot Windows</vt:lpstr>
      <vt:lpstr>StreamInsight Key Features</vt:lpstr>
      <vt:lpstr>StreamInsight Platform</vt:lpstr>
      <vt:lpstr>Microsoft StreamInsight</vt:lpstr>
      <vt:lpstr>Central Concepts</vt:lpstr>
      <vt:lpstr>Typical Query &amp; Analytics Patterns</vt:lpstr>
      <vt:lpstr>LINQ Query Examples </vt:lpstr>
      <vt:lpstr>Extensibility </vt:lpstr>
      <vt:lpstr>Demo</vt:lpstr>
      <vt:lpstr>For More Information</vt:lpstr>
    </vt:vector>
  </TitlesOfParts>
  <Company>Huib van Nimmerdor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Extending SSIS with Custom Tasks</dc:title>
  <dc:creator>Darren Green</dc:creator>
  <cp:keywords>SSIS</cp:keywords>
  <dc:description>Extending SSIS with Custom Tasks
Darren Green
Konesans Ltd</dc:description>
  <cp:lastModifiedBy>Allan Mitchell</cp:lastModifiedBy>
  <cp:revision>379</cp:revision>
  <dcterms:created xsi:type="dcterms:W3CDTF">2006-01-31T13:33:23Z</dcterms:created>
  <dcterms:modified xsi:type="dcterms:W3CDTF">2011-04-08T14:50:42Z</dcterms:modified>
</cp:coreProperties>
</file>