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9"/>
  </p:notesMasterIdLst>
  <p:sldIdLst>
    <p:sldId id="389" r:id="rId2"/>
    <p:sldId id="271" r:id="rId3"/>
    <p:sldId id="270" r:id="rId4"/>
    <p:sldId id="390" r:id="rId5"/>
    <p:sldId id="455" r:id="rId6"/>
    <p:sldId id="391" r:id="rId7"/>
    <p:sldId id="449" r:id="rId8"/>
    <p:sldId id="410" r:id="rId9"/>
    <p:sldId id="417" r:id="rId10"/>
    <p:sldId id="415" r:id="rId11"/>
    <p:sldId id="414" r:id="rId12"/>
    <p:sldId id="413" r:id="rId13"/>
    <p:sldId id="412" r:id="rId14"/>
    <p:sldId id="411" r:id="rId15"/>
    <p:sldId id="435" r:id="rId16"/>
    <p:sldId id="450" r:id="rId17"/>
    <p:sldId id="425" r:id="rId18"/>
    <p:sldId id="426" r:id="rId19"/>
    <p:sldId id="428" r:id="rId20"/>
    <p:sldId id="427" r:id="rId21"/>
    <p:sldId id="438" r:id="rId22"/>
    <p:sldId id="456" r:id="rId23"/>
    <p:sldId id="358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9" r:id="rId32"/>
    <p:sldId id="370" r:id="rId33"/>
    <p:sldId id="371" r:id="rId34"/>
    <p:sldId id="372" r:id="rId35"/>
    <p:sldId id="373" r:id="rId36"/>
    <p:sldId id="367" r:id="rId37"/>
    <p:sldId id="368" r:id="rId38"/>
    <p:sldId id="343" r:id="rId39"/>
    <p:sldId id="309" r:id="rId40"/>
    <p:sldId id="431" r:id="rId41"/>
    <p:sldId id="429" r:id="rId42"/>
    <p:sldId id="314" r:id="rId43"/>
    <p:sldId id="381" r:id="rId44"/>
    <p:sldId id="383" r:id="rId45"/>
    <p:sldId id="451" r:id="rId46"/>
    <p:sldId id="453" r:id="rId47"/>
    <p:sldId id="452" r:id="rId48"/>
    <p:sldId id="337" r:id="rId49"/>
    <p:sldId id="384" r:id="rId50"/>
    <p:sldId id="437" r:id="rId51"/>
    <p:sldId id="385" r:id="rId52"/>
    <p:sldId id="433" r:id="rId53"/>
    <p:sldId id="447" r:id="rId54"/>
    <p:sldId id="454" r:id="rId55"/>
    <p:sldId id="448" r:id="rId56"/>
    <p:sldId id="434" r:id="rId57"/>
    <p:sldId id="269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75168" autoAdjust="0"/>
  </p:normalViewPr>
  <p:slideViewPr>
    <p:cSldViewPr snapToGrid="0">
      <p:cViewPr varScale="1">
        <p:scale>
          <a:sx n="68" d="100"/>
          <a:sy n="68" d="100"/>
        </p:scale>
        <p:origin x="12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99181-7770-4AB6-9C65-12CCD95ADA45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53448-59D0-4C32-BDDA-8147DB3DA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120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53448-59D0-4C32-BDDA-8147DB3DAA9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1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529" y="1122363"/>
            <a:ext cx="10981853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5414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48FCF32D-165A-4C22-8096-DC85EB4A28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0094" y="318619"/>
            <a:ext cx="10567698" cy="57006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>
                <a:solidFill>
                  <a:srgbClr val="0070C0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C2EB458-8FB3-4FAE-BA29-AE5D7781B824}"/>
              </a:ext>
            </a:extLst>
          </p:cNvPr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lIns="9000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l">
              <a:buFont typeface="Arial" panose="020B0604020202020204" pitchFamily="34" charset="0"/>
              <a:buChar char="•"/>
              <a:tabLst>
                <a:tab pos="268288" algn="l"/>
              </a:tabLst>
            </a:pPr>
            <a:endParaRPr lang="en-GB" sz="28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E4635B3-2A09-42DD-878A-FE56186BA4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031875"/>
            <a:ext cx="10567698" cy="5626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7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48FCF32D-165A-4C22-8096-DC85EB4A28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0094" y="318619"/>
            <a:ext cx="8803740" cy="57006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>
                <a:solidFill>
                  <a:srgbClr val="0070C0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C2EB458-8FB3-4FAE-BA29-AE5D7781B824}"/>
              </a:ext>
            </a:extLst>
          </p:cNvPr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lIns="9000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l">
              <a:buFont typeface="Arial" panose="020B0604020202020204" pitchFamily="34" charset="0"/>
              <a:buChar char="•"/>
              <a:tabLst>
                <a:tab pos="268288" algn="l"/>
              </a:tabLst>
            </a:pPr>
            <a:endParaRPr lang="en-GB" sz="28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4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04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1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richardswinbank.net/sprockit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richardswinbank.net/sprockit" TargetMode="External"/><Relationship Id="rId2" Type="http://schemas.openxmlformats.org/officeDocument/2006/relationships/hyperlink" Target="mailto:richard@RichardSwinbank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82C7E1-D7C0-479A-9AD2-9C0254547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5400" dirty="0"/>
              <a:t>Design patterns for metadata-first </a:t>
            </a:r>
            <a:br>
              <a:rPr lang="en-GB" sz="5400" dirty="0"/>
            </a:br>
            <a:r>
              <a:rPr lang="en-GB" sz="5400" dirty="0"/>
              <a:t>ETL process control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0F00619-2CB4-4374-9956-A3714062B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Richard </a:t>
            </a:r>
            <a:r>
              <a:rPr lang="en-GB" dirty="0" err="1"/>
              <a:t>Swinbank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353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B010B7-1803-431B-A46F-7DCA8BED5CCD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5671654" y="1887963"/>
            <a:ext cx="349856" cy="660319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933ACD-3593-4468-82D2-C596C11864E6}"/>
              </a:ext>
            </a:extLst>
          </p:cNvPr>
          <p:cNvCxnSpPr>
            <a:cxnSpLocks/>
            <a:stCxn id="9" idx="4"/>
            <a:endCxn id="12" idx="0"/>
          </p:cNvCxnSpPr>
          <p:nvPr/>
        </p:nvCxnSpPr>
        <p:spPr>
          <a:xfrm>
            <a:off x="6930260" y="2994109"/>
            <a:ext cx="4049" cy="5145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F0381C-87FC-4235-B7C0-BC9C5DD67861}"/>
              </a:ext>
            </a:extLst>
          </p:cNvPr>
          <p:cNvCxnSpPr>
            <a:cxnSpLocks/>
            <a:stCxn id="11" idx="5"/>
            <a:endCxn id="3" idx="1"/>
          </p:cNvCxnSpPr>
          <p:nvPr/>
        </p:nvCxnSpPr>
        <p:spPr>
          <a:xfrm>
            <a:off x="4629498" y="2913737"/>
            <a:ext cx="676700" cy="668386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929013-9547-42F2-99B3-88D7EA325C03}"/>
              </a:ext>
            </a:extLst>
          </p:cNvPr>
          <p:cNvCxnSpPr>
            <a:cxnSpLocks/>
            <a:stCxn id="10" idx="4"/>
            <a:endCxn id="3" idx="0"/>
          </p:cNvCxnSpPr>
          <p:nvPr/>
        </p:nvCxnSpPr>
        <p:spPr>
          <a:xfrm>
            <a:off x="5488926" y="2989425"/>
            <a:ext cx="0" cy="51700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AA6394-C6FE-4D13-90D9-ACB1DCB3AD21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6386970" y="1887961"/>
            <a:ext cx="360560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4B9C7C2-166E-477B-91BE-99E7DF98039A}"/>
              </a:ext>
            </a:extLst>
          </p:cNvPr>
          <p:cNvCxnSpPr>
            <a:cxnSpLocks/>
            <a:stCxn id="5" idx="3"/>
            <a:endCxn id="9" idx="7"/>
          </p:cNvCxnSpPr>
          <p:nvPr/>
        </p:nvCxnSpPr>
        <p:spPr>
          <a:xfrm flipH="1">
            <a:off x="7112988" y="1887961"/>
            <a:ext cx="331279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11517D-A865-4CCE-95EA-DE26AD8D0406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>
          <a:xfrm>
            <a:off x="7809722" y="1887960"/>
            <a:ext cx="379136" cy="66031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56E-3748-41FE-A1A1-9E235BE03F94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3391997" y="1963651"/>
            <a:ext cx="0" cy="5106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btitle 1">
            <a:extLst>
              <a:ext uri="{FF2B5EF4-FFF2-40B4-BE49-F238E27FC236}">
                <a16:creationId xmlns:a16="http://schemas.microsoft.com/office/drawing/2014/main" id="{CD5B7F53-89D0-4739-BBB9-AEC2DAE0D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Running the agent job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49247EF-DD01-4229-981F-A805C3C71748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>
            <a:off x="3650417" y="1705234"/>
            <a:ext cx="2295407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5E8146-6F2D-4555-AA7C-8C6C7DBEA4B8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6462659" y="1705234"/>
            <a:ext cx="905920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9BC72-057D-4B36-9EE3-F2F08AD4E176}"/>
              </a:ext>
            </a:extLst>
          </p:cNvPr>
          <p:cNvCxnSpPr>
            <a:cxnSpLocks/>
            <a:stCxn id="7" idx="6"/>
            <a:endCxn id="11" idx="2"/>
          </p:cNvCxnSpPr>
          <p:nvPr/>
        </p:nvCxnSpPr>
        <p:spPr>
          <a:xfrm flipV="1">
            <a:off x="3650417" y="2731010"/>
            <a:ext cx="537936" cy="170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6D9262-695E-4DC3-9D9F-0C80477F4A16}"/>
              </a:ext>
            </a:extLst>
          </p:cNvPr>
          <p:cNvCxnSpPr>
            <a:cxnSpLocks/>
            <a:stCxn id="11" idx="6"/>
            <a:endCxn id="10" idx="2"/>
          </p:cNvCxnSpPr>
          <p:nvPr/>
        </p:nvCxnSpPr>
        <p:spPr>
          <a:xfrm>
            <a:off x="4705188" y="2731010"/>
            <a:ext cx="525323" cy="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300244-1572-4CBC-8F9A-3C8B6BD5F4D1}"/>
              </a:ext>
            </a:extLst>
          </p:cNvPr>
          <p:cNvCxnSpPr>
            <a:cxnSpLocks/>
            <a:stCxn id="10" idx="6"/>
            <a:endCxn id="9" idx="2"/>
          </p:cNvCxnSpPr>
          <p:nvPr/>
        </p:nvCxnSpPr>
        <p:spPr>
          <a:xfrm>
            <a:off x="5747346" y="2731011"/>
            <a:ext cx="924496" cy="4682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30223F-6500-4090-B42E-DF3CC3918221}"/>
              </a:ext>
            </a:extLst>
          </p:cNvPr>
          <p:cNvCxnSpPr>
            <a:cxnSpLocks/>
            <a:stCxn id="9" idx="6"/>
            <a:endCxn id="8" idx="2"/>
          </p:cNvCxnSpPr>
          <p:nvPr/>
        </p:nvCxnSpPr>
        <p:spPr>
          <a:xfrm flipV="1">
            <a:off x="7188677" y="2731010"/>
            <a:ext cx="924495" cy="468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FEC10A8-385C-4C3B-A013-850DCE7195D7}"/>
              </a:ext>
            </a:extLst>
          </p:cNvPr>
          <p:cNvCxnSpPr>
            <a:cxnSpLocks/>
            <a:stCxn id="3" idx="6"/>
            <a:endCxn id="12" idx="2"/>
          </p:cNvCxnSpPr>
          <p:nvPr/>
        </p:nvCxnSpPr>
        <p:spPr>
          <a:xfrm>
            <a:off x="5747346" y="3764854"/>
            <a:ext cx="928545" cy="2214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4500C5E7-689F-4317-A953-64E04C995ACC}"/>
              </a:ext>
            </a:extLst>
          </p:cNvPr>
          <p:cNvSpPr/>
          <p:nvPr/>
        </p:nvSpPr>
        <p:spPr>
          <a:xfrm>
            <a:off x="3133582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2696B8-F9DA-47A6-85B2-43B16EEF7F56}"/>
              </a:ext>
            </a:extLst>
          </p:cNvPr>
          <p:cNvSpPr/>
          <p:nvPr/>
        </p:nvSpPr>
        <p:spPr>
          <a:xfrm>
            <a:off x="5945824" y="144681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024CCC-01C1-4719-85B3-F231566716C2}"/>
              </a:ext>
            </a:extLst>
          </p:cNvPr>
          <p:cNvSpPr/>
          <p:nvPr/>
        </p:nvSpPr>
        <p:spPr>
          <a:xfrm>
            <a:off x="7368579" y="144681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8A00F5-CC2F-4F07-AA12-1DEA50F9058B}"/>
              </a:ext>
            </a:extLst>
          </p:cNvPr>
          <p:cNvSpPr/>
          <p:nvPr/>
        </p:nvSpPr>
        <p:spPr>
          <a:xfrm>
            <a:off x="5230511" y="350643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30ED89-6EDB-4804-9054-B9C54660D134}"/>
              </a:ext>
            </a:extLst>
          </p:cNvPr>
          <p:cNvSpPr/>
          <p:nvPr/>
        </p:nvSpPr>
        <p:spPr>
          <a:xfrm>
            <a:off x="3133582" y="24742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2FE40D-BD24-4623-B6E7-244E2A844803}"/>
              </a:ext>
            </a:extLst>
          </p:cNvPr>
          <p:cNvSpPr/>
          <p:nvPr/>
        </p:nvSpPr>
        <p:spPr>
          <a:xfrm>
            <a:off x="8113172" y="24725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56099B-144B-4435-8865-9DC0D06CD030}"/>
              </a:ext>
            </a:extLst>
          </p:cNvPr>
          <p:cNvSpPr/>
          <p:nvPr/>
        </p:nvSpPr>
        <p:spPr>
          <a:xfrm>
            <a:off x="6671842" y="2477275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C27FCE-E96B-4E15-8F74-A63E51E40E5F}"/>
              </a:ext>
            </a:extLst>
          </p:cNvPr>
          <p:cNvSpPr/>
          <p:nvPr/>
        </p:nvSpPr>
        <p:spPr>
          <a:xfrm>
            <a:off x="5230511" y="247259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BDC82B-D1AF-4FC8-B88B-B6330494AF48}"/>
              </a:ext>
            </a:extLst>
          </p:cNvPr>
          <p:cNvSpPr/>
          <p:nvPr/>
        </p:nvSpPr>
        <p:spPr>
          <a:xfrm>
            <a:off x="4188353" y="2472592"/>
            <a:ext cx="516835" cy="51683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9CC18F6-F75C-48B4-9BB2-57849BE522E0}"/>
              </a:ext>
            </a:extLst>
          </p:cNvPr>
          <p:cNvSpPr/>
          <p:nvPr/>
        </p:nvSpPr>
        <p:spPr>
          <a:xfrm>
            <a:off x="6675891" y="35086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C488060-A176-456C-8A48-AE328555DDA5}"/>
              </a:ext>
            </a:extLst>
          </p:cNvPr>
          <p:cNvCxnSpPr>
            <a:cxnSpLocks/>
            <a:stCxn id="7" idx="7"/>
            <a:endCxn id="5" idx="6"/>
          </p:cNvCxnSpPr>
          <p:nvPr/>
        </p:nvCxnSpPr>
        <p:spPr>
          <a:xfrm rot="5400000" flipH="1" flipV="1">
            <a:off x="5307698" y="-27735"/>
            <a:ext cx="844747" cy="4310686"/>
          </a:xfrm>
          <a:prstGeom prst="curvedConnector4">
            <a:avLst>
              <a:gd name="adj1" fmla="val 42875"/>
              <a:gd name="adj2" fmla="val 110538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8D607197-C1FC-445A-A961-6E26D5C4DFFA}"/>
              </a:ext>
            </a:extLst>
          </p:cNvPr>
          <p:cNvCxnSpPr>
            <a:cxnSpLocks/>
            <a:stCxn id="3" idx="7"/>
            <a:endCxn id="8" idx="6"/>
          </p:cNvCxnSpPr>
          <p:nvPr/>
        </p:nvCxnSpPr>
        <p:spPr>
          <a:xfrm rot="5400000" flipH="1" flipV="1">
            <a:off x="6725275" y="1677393"/>
            <a:ext cx="851115" cy="2958350"/>
          </a:xfrm>
          <a:prstGeom prst="curvedConnector4">
            <a:avLst>
              <a:gd name="adj1" fmla="val 37348"/>
              <a:gd name="adj2" fmla="val 113347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90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B010B7-1803-431B-A46F-7DCA8BED5CCD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5671654" y="1887963"/>
            <a:ext cx="349856" cy="660319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933ACD-3593-4468-82D2-C596C11864E6}"/>
              </a:ext>
            </a:extLst>
          </p:cNvPr>
          <p:cNvCxnSpPr>
            <a:cxnSpLocks/>
            <a:stCxn id="9" idx="4"/>
            <a:endCxn id="12" idx="0"/>
          </p:cNvCxnSpPr>
          <p:nvPr/>
        </p:nvCxnSpPr>
        <p:spPr>
          <a:xfrm>
            <a:off x="6930260" y="2994109"/>
            <a:ext cx="4049" cy="5145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F0381C-87FC-4235-B7C0-BC9C5DD67861}"/>
              </a:ext>
            </a:extLst>
          </p:cNvPr>
          <p:cNvCxnSpPr>
            <a:cxnSpLocks/>
            <a:stCxn id="11" idx="5"/>
            <a:endCxn id="3" idx="1"/>
          </p:cNvCxnSpPr>
          <p:nvPr/>
        </p:nvCxnSpPr>
        <p:spPr>
          <a:xfrm>
            <a:off x="4629498" y="2913737"/>
            <a:ext cx="676700" cy="668386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929013-9547-42F2-99B3-88D7EA325C03}"/>
              </a:ext>
            </a:extLst>
          </p:cNvPr>
          <p:cNvCxnSpPr>
            <a:cxnSpLocks/>
            <a:stCxn id="10" idx="4"/>
            <a:endCxn id="3" idx="0"/>
          </p:cNvCxnSpPr>
          <p:nvPr/>
        </p:nvCxnSpPr>
        <p:spPr>
          <a:xfrm>
            <a:off x="5488926" y="2989425"/>
            <a:ext cx="0" cy="51700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AA6394-C6FE-4D13-90D9-ACB1DCB3AD21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6386970" y="1887961"/>
            <a:ext cx="360560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4B9C7C2-166E-477B-91BE-99E7DF98039A}"/>
              </a:ext>
            </a:extLst>
          </p:cNvPr>
          <p:cNvCxnSpPr>
            <a:cxnSpLocks/>
            <a:stCxn id="5" idx="3"/>
            <a:endCxn id="9" idx="7"/>
          </p:cNvCxnSpPr>
          <p:nvPr/>
        </p:nvCxnSpPr>
        <p:spPr>
          <a:xfrm flipH="1">
            <a:off x="7112988" y="1887961"/>
            <a:ext cx="331279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11517D-A865-4CCE-95EA-DE26AD8D0406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>
          <a:xfrm>
            <a:off x="7809722" y="1887960"/>
            <a:ext cx="379136" cy="66031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56E-3748-41FE-A1A1-9E235BE03F94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3391997" y="1963651"/>
            <a:ext cx="0" cy="5106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btitle 1">
            <a:extLst>
              <a:ext uri="{FF2B5EF4-FFF2-40B4-BE49-F238E27FC236}">
                <a16:creationId xmlns:a16="http://schemas.microsoft.com/office/drawing/2014/main" id="{CD5B7F53-89D0-4739-BBB9-AEC2DAE0D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Running the agent job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49247EF-DD01-4229-981F-A805C3C71748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>
            <a:off x="3650417" y="1705234"/>
            <a:ext cx="2295407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5E8146-6F2D-4555-AA7C-8C6C7DBEA4B8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6462659" y="1705234"/>
            <a:ext cx="905920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9BC72-057D-4B36-9EE3-F2F08AD4E176}"/>
              </a:ext>
            </a:extLst>
          </p:cNvPr>
          <p:cNvCxnSpPr>
            <a:cxnSpLocks/>
            <a:stCxn id="7" idx="6"/>
            <a:endCxn id="11" idx="2"/>
          </p:cNvCxnSpPr>
          <p:nvPr/>
        </p:nvCxnSpPr>
        <p:spPr>
          <a:xfrm flipV="1">
            <a:off x="3650417" y="2731010"/>
            <a:ext cx="537936" cy="170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6D9262-695E-4DC3-9D9F-0C80477F4A16}"/>
              </a:ext>
            </a:extLst>
          </p:cNvPr>
          <p:cNvCxnSpPr>
            <a:cxnSpLocks/>
            <a:stCxn id="11" idx="6"/>
            <a:endCxn id="10" idx="2"/>
          </p:cNvCxnSpPr>
          <p:nvPr/>
        </p:nvCxnSpPr>
        <p:spPr>
          <a:xfrm>
            <a:off x="4705188" y="2731010"/>
            <a:ext cx="525323" cy="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300244-1572-4CBC-8F9A-3C8B6BD5F4D1}"/>
              </a:ext>
            </a:extLst>
          </p:cNvPr>
          <p:cNvCxnSpPr>
            <a:cxnSpLocks/>
            <a:stCxn id="10" idx="6"/>
            <a:endCxn id="9" idx="2"/>
          </p:cNvCxnSpPr>
          <p:nvPr/>
        </p:nvCxnSpPr>
        <p:spPr>
          <a:xfrm>
            <a:off x="5747346" y="2731011"/>
            <a:ext cx="924496" cy="4682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30223F-6500-4090-B42E-DF3CC3918221}"/>
              </a:ext>
            </a:extLst>
          </p:cNvPr>
          <p:cNvCxnSpPr>
            <a:cxnSpLocks/>
            <a:stCxn id="9" idx="6"/>
            <a:endCxn id="8" idx="2"/>
          </p:cNvCxnSpPr>
          <p:nvPr/>
        </p:nvCxnSpPr>
        <p:spPr>
          <a:xfrm flipV="1">
            <a:off x="7188677" y="2731010"/>
            <a:ext cx="924495" cy="468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FEC10A8-385C-4C3B-A013-850DCE7195D7}"/>
              </a:ext>
            </a:extLst>
          </p:cNvPr>
          <p:cNvCxnSpPr>
            <a:cxnSpLocks/>
            <a:stCxn id="3" idx="6"/>
            <a:endCxn id="12" idx="2"/>
          </p:cNvCxnSpPr>
          <p:nvPr/>
        </p:nvCxnSpPr>
        <p:spPr>
          <a:xfrm>
            <a:off x="5747346" y="3764854"/>
            <a:ext cx="928545" cy="2214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4500C5E7-689F-4317-A953-64E04C995ACC}"/>
              </a:ext>
            </a:extLst>
          </p:cNvPr>
          <p:cNvSpPr/>
          <p:nvPr/>
        </p:nvSpPr>
        <p:spPr>
          <a:xfrm>
            <a:off x="3133582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2696B8-F9DA-47A6-85B2-43B16EEF7F56}"/>
              </a:ext>
            </a:extLst>
          </p:cNvPr>
          <p:cNvSpPr/>
          <p:nvPr/>
        </p:nvSpPr>
        <p:spPr>
          <a:xfrm>
            <a:off x="5945824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024CCC-01C1-4719-85B3-F231566716C2}"/>
              </a:ext>
            </a:extLst>
          </p:cNvPr>
          <p:cNvSpPr/>
          <p:nvPr/>
        </p:nvSpPr>
        <p:spPr>
          <a:xfrm>
            <a:off x="7368579" y="144681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8A00F5-CC2F-4F07-AA12-1DEA50F9058B}"/>
              </a:ext>
            </a:extLst>
          </p:cNvPr>
          <p:cNvSpPr/>
          <p:nvPr/>
        </p:nvSpPr>
        <p:spPr>
          <a:xfrm>
            <a:off x="5230511" y="350643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30ED89-6EDB-4804-9054-B9C54660D134}"/>
              </a:ext>
            </a:extLst>
          </p:cNvPr>
          <p:cNvSpPr/>
          <p:nvPr/>
        </p:nvSpPr>
        <p:spPr>
          <a:xfrm>
            <a:off x="3133582" y="24742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2FE40D-BD24-4623-B6E7-244E2A844803}"/>
              </a:ext>
            </a:extLst>
          </p:cNvPr>
          <p:cNvSpPr/>
          <p:nvPr/>
        </p:nvSpPr>
        <p:spPr>
          <a:xfrm>
            <a:off x="8113172" y="24725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56099B-144B-4435-8865-9DC0D06CD030}"/>
              </a:ext>
            </a:extLst>
          </p:cNvPr>
          <p:cNvSpPr/>
          <p:nvPr/>
        </p:nvSpPr>
        <p:spPr>
          <a:xfrm>
            <a:off x="6671842" y="2477275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C27FCE-E96B-4E15-8F74-A63E51E40E5F}"/>
              </a:ext>
            </a:extLst>
          </p:cNvPr>
          <p:cNvSpPr/>
          <p:nvPr/>
        </p:nvSpPr>
        <p:spPr>
          <a:xfrm>
            <a:off x="5230511" y="247259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BDC82B-D1AF-4FC8-B88B-B6330494AF48}"/>
              </a:ext>
            </a:extLst>
          </p:cNvPr>
          <p:cNvSpPr/>
          <p:nvPr/>
        </p:nvSpPr>
        <p:spPr>
          <a:xfrm>
            <a:off x="4188353" y="2472592"/>
            <a:ext cx="516835" cy="51683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9CC18F6-F75C-48B4-9BB2-57849BE522E0}"/>
              </a:ext>
            </a:extLst>
          </p:cNvPr>
          <p:cNvSpPr/>
          <p:nvPr/>
        </p:nvSpPr>
        <p:spPr>
          <a:xfrm>
            <a:off x="6675891" y="35086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C488060-A176-456C-8A48-AE328555DDA5}"/>
              </a:ext>
            </a:extLst>
          </p:cNvPr>
          <p:cNvCxnSpPr>
            <a:cxnSpLocks/>
            <a:stCxn id="7" idx="7"/>
            <a:endCxn id="5" idx="6"/>
          </p:cNvCxnSpPr>
          <p:nvPr/>
        </p:nvCxnSpPr>
        <p:spPr>
          <a:xfrm rot="5400000" flipH="1" flipV="1">
            <a:off x="5307698" y="-27735"/>
            <a:ext cx="844747" cy="4310686"/>
          </a:xfrm>
          <a:prstGeom prst="curvedConnector4">
            <a:avLst>
              <a:gd name="adj1" fmla="val 42875"/>
              <a:gd name="adj2" fmla="val 110538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8D607197-C1FC-445A-A961-6E26D5C4DFFA}"/>
              </a:ext>
            </a:extLst>
          </p:cNvPr>
          <p:cNvCxnSpPr>
            <a:cxnSpLocks/>
            <a:stCxn id="3" idx="7"/>
            <a:endCxn id="8" idx="6"/>
          </p:cNvCxnSpPr>
          <p:nvPr/>
        </p:nvCxnSpPr>
        <p:spPr>
          <a:xfrm rot="5400000" flipH="1" flipV="1">
            <a:off x="6725275" y="1677393"/>
            <a:ext cx="851115" cy="2958350"/>
          </a:xfrm>
          <a:prstGeom prst="curvedConnector4">
            <a:avLst>
              <a:gd name="adj1" fmla="val 37348"/>
              <a:gd name="adj2" fmla="val 113347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302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B010B7-1803-431B-A46F-7DCA8BED5CCD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5671654" y="1887963"/>
            <a:ext cx="349856" cy="660319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933ACD-3593-4468-82D2-C596C11864E6}"/>
              </a:ext>
            </a:extLst>
          </p:cNvPr>
          <p:cNvCxnSpPr>
            <a:cxnSpLocks/>
            <a:stCxn id="9" idx="4"/>
            <a:endCxn id="12" idx="0"/>
          </p:cNvCxnSpPr>
          <p:nvPr/>
        </p:nvCxnSpPr>
        <p:spPr>
          <a:xfrm>
            <a:off x="6930260" y="2994109"/>
            <a:ext cx="4049" cy="5145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F0381C-87FC-4235-B7C0-BC9C5DD67861}"/>
              </a:ext>
            </a:extLst>
          </p:cNvPr>
          <p:cNvCxnSpPr>
            <a:cxnSpLocks/>
            <a:stCxn id="11" idx="5"/>
            <a:endCxn id="3" idx="1"/>
          </p:cNvCxnSpPr>
          <p:nvPr/>
        </p:nvCxnSpPr>
        <p:spPr>
          <a:xfrm>
            <a:off x="4629498" y="2913737"/>
            <a:ext cx="676700" cy="668386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929013-9547-42F2-99B3-88D7EA325C03}"/>
              </a:ext>
            </a:extLst>
          </p:cNvPr>
          <p:cNvCxnSpPr>
            <a:cxnSpLocks/>
            <a:stCxn id="10" idx="4"/>
            <a:endCxn id="3" idx="0"/>
          </p:cNvCxnSpPr>
          <p:nvPr/>
        </p:nvCxnSpPr>
        <p:spPr>
          <a:xfrm>
            <a:off x="5488926" y="2989425"/>
            <a:ext cx="0" cy="51700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AA6394-C6FE-4D13-90D9-ACB1DCB3AD21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6386970" y="1887961"/>
            <a:ext cx="360560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4B9C7C2-166E-477B-91BE-99E7DF98039A}"/>
              </a:ext>
            </a:extLst>
          </p:cNvPr>
          <p:cNvCxnSpPr>
            <a:cxnSpLocks/>
            <a:stCxn id="5" idx="3"/>
            <a:endCxn id="9" idx="7"/>
          </p:cNvCxnSpPr>
          <p:nvPr/>
        </p:nvCxnSpPr>
        <p:spPr>
          <a:xfrm flipH="1">
            <a:off x="7112988" y="1887961"/>
            <a:ext cx="331279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11517D-A865-4CCE-95EA-DE26AD8D0406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>
          <a:xfrm>
            <a:off x="7809722" y="1887960"/>
            <a:ext cx="379136" cy="66031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56E-3748-41FE-A1A1-9E235BE03F94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3391997" y="1963651"/>
            <a:ext cx="0" cy="5106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btitle 1">
            <a:extLst>
              <a:ext uri="{FF2B5EF4-FFF2-40B4-BE49-F238E27FC236}">
                <a16:creationId xmlns:a16="http://schemas.microsoft.com/office/drawing/2014/main" id="{CD5B7F53-89D0-4739-BBB9-AEC2DAE0D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Running the agent job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49247EF-DD01-4229-981F-A805C3C71748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>
            <a:off x="3650417" y="1705234"/>
            <a:ext cx="2295407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5E8146-6F2D-4555-AA7C-8C6C7DBEA4B8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6462659" y="1705234"/>
            <a:ext cx="905920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9BC72-057D-4B36-9EE3-F2F08AD4E176}"/>
              </a:ext>
            </a:extLst>
          </p:cNvPr>
          <p:cNvCxnSpPr>
            <a:cxnSpLocks/>
            <a:stCxn id="7" idx="6"/>
            <a:endCxn id="11" idx="2"/>
          </p:cNvCxnSpPr>
          <p:nvPr/>
        </p:nvCxnSpPr>
        <p:spPr>
          <a:xfrm flipV="1">
            <a:off x="3650417" y="2731010"/>
            <a:ext cx="537936" cy="170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6D9262-695E-4DC3-9D9F-0C80477F4A16}"/>
              </a:ext>
            </a:extLst>
          </p:cNvPr>
          <p:cNvCxnSpPr>
            <a:cxnSpLocks/>
            <a:stCxn id="11" idx="6"/>
            <a:endCxn id="10" idx="2"/>
          </p:cNvCxnSpPr>
          <p:nvPr/>
        </p:nvCxnSpPr>
        <p:spPr>
          <a:xfrm>
            <a:off x="4705188" y="2731010"/>
            <a:ext cx="525323" cy="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300244-1572-4CBC-8F9A-3C8B6BD5F4D1}"/>
              </a:ext>
            </a:extLst>
          </p:cNvPr>
          <p:cNvCxnSpPr>
            <a:cxnSpLocks/>
            <a:stCxn id="10" idx="6"/>
            <a:endCxn id="9" idx="2"/>
          </p:cNvCxnSpPr>
          <p:nvPr/>
        </p:nvCxnSpPr>
        <p:spPr>
          <a:xfrm>
            <a:off x="5747346" y="2731011"/>
            <a:ext cx="924496" cy="4682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30223F-6500-4090-B42E-DF3CC3918221}"/>
              </a:ext>
            </a:extLst>
          </p:cNvPr>
          <p:cNvCxnSpPr>
            <a:cxnSpLocks/>
            <a:stCxn id="9" idx="6"/>
            <a:endCxn id="8" idx="2"/>
          </p:cNvCxnSpPr>
          <p:nvPr/>
        </p:nvCxnSpPr>
        <p:spPr>
          <a:xfrm flipV="1">
            <a:off x="7188677" y="2731010"/>
            <a:ext cx="924495" cy="468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FEC10A8-385C-4C3B-A013-850DCE7195D7}"/>
              </a:ext>
            </a:extLst>
          </p:cNvPr>
          <p:cNvCxnSpPr>
            <a:cxnSpLocks/>
            <a:stCxn id="3" idx="6"/>
            <a:endCxn id="12" idx="2"/>
          </p:cNvCxnSpPr>
          <p:nvPr/>
        </p:nvCxnSpPr>
        <p:spPr>
          <a:xfrm>
            <a:off x="5747346" y="3764854"/>
            <a:ext cx="928545" cy="2214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4500C5E7-689F-4317-A953-64E04C995ACC}"/>
              </a:ext>
            </a:extLst>
          </p:cNvPr>
          <p:cNvSpPr/>
          <p:nvPr/>
        </p:nvSpPr>
        <p:spPr>
          <a:xfrm>
            <a:off x="3133582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2696B8-F9DA-47A6-85B2-43B16EEF7F56}"/>
              </a:ext>
            </a:extLst>
          </p:cNvPr>
          <p:cNvSpPr/>
          <p:nvPr/>
        </p:nvSpPr>
        <p:spPr>
          <a:xfrm>
            <a:off x="5945824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024CCC-01C1-4719-85B3-F231566716C2}"/>
              </a:ext>
            </a:extLst>
          </p:cNvPr>
          <p:cNvSpPr/>
          <p:nvPr/>
        </p:nvSpPr>
        <p:spPr>
          <a:xfrm>
            <a:off x="7368579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8A00F5-CC2F-4F07-AA12-1DEA50F9058B}"/>
              </a:ext>
            </a:extLst>
          </p:cNvPr>
          <p:cNvSpPr/>
          <p:nvPr/>
        </p:nvSpPr>
        <p:spPr>
          <a:xfrm>
            <a:off x="5230511" y="350643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30ED89-6EDB-4804-9054-B9C54660D134}"/>
              </a:ext>
            </a:extLst>
          </p:cNvPr>
          <p:cNvSpPr/>
          <p:nvPr/>
        </p:nvSpPr>
        <p:spPr>
          <a:xfrm>
            <a:off x="3133582" y="24742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2FE40D-BD24-4623-B6E7-244E2A844803}"/>
              </a:ext>
            </a:extLst>
          </p:cNvPr>
          <p:cNvSpPr/>
          <p:nvPr/>
        </p:nvSpPr>
        <p:spPr>
          <a:xfrm>
            <a:off x="8113172" y="24725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56099B-144B-4435-8865-9DC0D06CD030}"/>
              </a:ext>
            </a:extLst>
          </p:cNvPr>
          <p:cNvSpPr/>
          <p:nvPr/>
        </p:nvSpPr>
        <p:spPr>
          <a:xfrm>
            <a:off x="6671842" y="2477275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C27FCE-E96B-4E15-8F74-A63E51E40E5F}"/>
              </a:ext>
            </a:extLst>
          </p:cNvPr>
          <p:cNvSpPr/>
          <p:nvPr/>
        </p:nvSpPr>
        <p:spPr>
          <a:xfrm>
            <a:off x="5230511" y="247259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BDC82B-D1AF-4FC8-B88B-B6330494AF48}"/>
              </a:ext>
            </a:extLst>
          </p:cNvPr>
          <p:cNvSpPr/>
          <p:nvPr/>
        </p:nvSpPr>
        <p:spPr>
          <a:xfrm>
            <a:off x="4188353" y="2472592"/>
            <a:ext cx="516835" cy="51683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9CC18F6-F75C-48B4-9BB2-57849BE522E0}"/>
              </a:ext>
            </a:extLst>
          </p:cNvPr>
          <p:cNvSpPr/>
          <p:nvPr/>
        </p:nvSpPr>
        <p:spPr>
          <a:xfrm>
            <a:off x="6675891" y="35086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C488060-A176-456C-8A48-AE328555DDA5}"/>
              </a:ext>
            </a:extLst>
          </p:cNvPr>
          <p:cNvCxnSpPr>
            <a:cxnSpLocks/>
            <a:stCxn id="7" idx="7"/>
            <a:endCxn id="5" idx="6"/>
          </p:cNvCxnSpPr>
          <p:nvPr/>
        </p:nvCxnSpPr>
        <p:spPr>
          <a:xfrm rot="5400000" flipH="1" flipV="1">
            <a:off x="5307698" y="-27735"/>
            <a:ext cx="844747" cy="4310686"/>
          </a:xfrm>
          <a:prstGeom prst="curvedConnector4">
            <a:avLst>
              <a:gd name="adj1" fmla="val 42875"/>
              <a:gd name="adj2" fmla="val 110538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8D607197-C1FC-445A-A961-6E26D5C4DFFA}"/>
              </a:ext>
            </a:extLst>
          </p:cNvPr>
          <p:cNvCxnSpPr>
            <a:cxnSpLocks/>
            <a:stCxn id="3" idx="7"/>
            <a:endCxn id="8" idx="6"/>
          </p:cNvCxnSpPr>
          <p:nvPr/>
        </p:nvCxnSpPr>
        <p:spPr>
          <a:xfrm rot="5400000" flipH="1" flipV="1">
            <a:off x="6725275" y="1677393"/>
            <a:ext cx="851115" cy="2958350"/>
          </a:xfrm>
          <a:prstGeom prst="curvedConnector4">
            <a:avLst>
              <a:gd name="adj1" fmla="val 37348"/>
              <a:gd name="adj2" fmla="val 113347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374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B010B7-1803-431B-A46F-7DCA8BED5CCD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5671654" y="1887963"/>
            <a:ext cx="349856" cy="660319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933ACD-3593-4468-82D2-C596C11864E6}"/>
              </a:ext>
            </a:extLst>
          </p:cNvPr>
          <p:cNvCxnSpPr>
            <a:cxnSpLocks/>
            <a:stCxn id="9" idx="4"/>
            <a:endCxn id="12" idx="0"/>
          </p:cNvCxnSpPr>
          <p:nvPr/>
        </p:nvCxnSpPr>
        <p:spPr>
          <a:xfrm>
            <a:off x="6930260" y="2994109"/>
            <a:ext cx="4049" cy="5145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F0381C-87FC-4235-B7C0-BC9C5DD67861}"/>
              </a:ext>
            </a:extLst>
          </p:cNvPr>
          <p:cNvCxnSpPr>
            <a:cxnSpLocks/>
            <a:stCxn id="11" idx="5"/>
            <a:endCxn id="3" idx="1"/>
          </p:cNvCxnSpPr>
          <p:nvPr/>
        </p:nvCxnSpPr>
        <p:spPr>
          <a:xfrm>
            <a:off x="4629498" y="2913737"/>
            <a:ext cx="676700" cy="668386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929013-9547-42F2-99B3-88D7EA325C03}"/>
              </a:ext>
            </a:extLst>
          </p:cNvPr>
          <p:cNvCxnSpPr>
            <a:cxnSpLocks/>
            <a:stCxn id="10" idx="4"/>
            <a:endCxn id="3" idx="0"/>
          </p:cNvCxnSpPr>
          <p:nvPr/>
        </p:nvCxnSpPr>
        <p:spPr>
          <a:xfrm>
            <a:off x="5488926" y="2989425"/>
            <a:ext cx="0" cy="51700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AA6394-C6FE-4D13-90D9-ACB1DCB3AD21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6386970" y="1887961"/>
            <a:ext cx="360560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4B9C7C2-166E-477B-91BE-99E7DF98039A}"/>
              </a:ext>
            </a:extLst>
          </p:cNvPr>
          <p:cNvCxnSpPr>
            <a:cxnSpLocks/>
            <a:stCxn id="5" idx="3"/>
            <a:endCxn id="9" idx="7"/>
          </p:cNvCxnSpPr>
          <p:nvPr/>
        </p:nvCxnSpPr>
        <p:spPr>
          <a:xfrm flipH="1">
            <a:off x="7112988" y="1887961"/>
            <a:ext cx="331279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11517D-A865-4CCE-95EA-DE26AD8D0406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>
          <a:xfrm>
            <a:off x="7809722" y="1887960"/>
            <a:ext cx="379136" cy="66031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56E-3748-41FE-A1A1-9E235BE03F94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3391997" y="1963651"/>
            <a:ext cx="0" cy="5106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btitle 1">
            <a:extLst>
              <a:ext uri="{FF2B5EF4-FFF2-40B4-BE49-F238E27FC236}">
                <a16:creationId xmlns:a16="http://schemas.microsoft.com/office/drawing/2014/main" id="{CD5B7F53-89D0-4739-BBB9-AEC2DAE0D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Running the agent job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F7B3376-2E42-4BBF-8368-6FB0A322E0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r>
              <a:rPr lang="en-GB" dirty="0"/>
              <a:t>(btw, process </a:t>
            </a:r>
            <a:r>
              <a:rPr lang="en-GB" b="1" dirty="0"/>
              <a:t>E</a:t>
            </a:r>
            <a:r>
              <a:rPr lang="en-GB" dirty="0"/>
              <a:t> is broken)</a:t>
            </a:r>
          </a:p>
          <a:p>
            <a:endParaRPr lang="en-GB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49247EF-DD01-4229-981F-A805C3C71748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>
            <a:off x="3650417" y="1705234"/>
            <a:ext cx="2295407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5E8146-6F2D-4555-AA7C-8C6C7DBEA4B8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6462659" y="1705234"/>
            <a:ext cx="905920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9BC72-057D-4B36-9EE3-F2F08AD4E176}"/>
              </a:ext>
            </a:extLst>
          </p:cNvPr>
          <p:cNvCxnSpPr>
            <a:cxnSpLocks/>
            <a:stCxn id="7" idx="6"/>
            <a:endCxn id="11" idx="2"/>
          </p:cNvCxnSpPr>
          <p:nvPr/>
        </p:nvCxnSpPr>
        <p:spPr>
          <a:xfrm flipV="1">
            <a:off x="3650417" y="2731010"/>
            <a:ext cx="537936" cy="170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6D9262-695E-4DC3-9D9F-0C80477F4A16}"/>
              </a:ext>
            </a:extLst>
          </p:cNvPr>
          <p:cNvCxnSpPr>
            <a:cxnSpLocks/>
            <a:stCxn id="11" idx="6"/>
            <a:endCxn id="10" idx="2"/>
          </p:cNvCxnSpPr>
          <p:nvPr/>
        </p:nvCxnSpPr>
        <p:spPr>
          <a:xfrm>
            <a:off x="4705188" y="2731010"/>
            <a:ext cx="525323" cy="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300244-1572-4CBC-8F9A-3C8B6BD5F4D1}"/>
              </a:ext>
            </a:extLst>
          </p:cNvPr>
          <p:cNvCxnSpPr>
            <a:cxnSpLocks/>
            <a:stCxn id="10" idx="6"/>
            <a:endCxn id="9" idx="2"/>
          </p:cNvCxnSpPr>
          <p:nvPr/>
        </p:nvCxnSpPr>
        <p:spPr>
          <a:xfrm>
            <a:off x="5747346" y="2731011"/>
            <a:ext cx="924496" cy="4682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30223F-6500-4090-B42E-DF3CC3918221}"/>
              </a:ext>
            </a:extLst>
          </p:cNvPr>
          <p:cNvCxnSpPr>
            <a:cxnSpLocks/>
            <a:stCxn id="9" idx="6"/>
            <a:endCxn id="8" idx="2"/>
          </p:cNvCxnSpPr>
          <p:nvPr/>
        </p:nvCxnSpPr>
        <p:spPr>
          <a:xfrm flipV="1">
            <a:off x="7188677" y="2731010"/>
            <a:ext cx="924495" cy="468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FEC10A8-385C-4C3B-A013-850DCE7195D7}"/>
              </a:ext>
            </a:extLst>
          </p:cNvPr>
          <p:cNvCxnSpPr>
            <a:cxnSpLocks/>
            <a:stCxn id="3" idx="6"/>
            <a:endCxn id="12" idx="2"/>
          </p:cNvCxnSpPr>
          <p:nvPr/>
        </p:nvCxnSpPr>
        <p:spPr>
          <a:xfrm>
            <a:off x="5747346" y="3764854"/>
            <a:ext cx="928545" cy="2214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4500C5E7-689F-4317-A953-64E04C995ACC}"/>
              </a:ext>
            </a:extLst>
          </p:cNvPr>
          <p:cNvSpPr/>
          <p:nvPr/>
        </p:nvSpPr>
        <p:spPr>
          <a:xfrm>
            <a:off x="3133582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2696B8-F9DA-47A6-85B2-43B16EEF7F56}"/>
              </a:ext>
            </a:extLst>
          </p:cNvPr>
          <p:cNvSpPr/>
          <p:nvPr/>
        </p:nvSpPr>
        <p:spPr>
          <a:xfrm>
            <a:off x="5945824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024CCC-01C1-4719-85B3-F231566716C2}"/>
              </a:ext>
            </a:extLst>
          </p:cNvPr>
          <p:cNvSpPr/>
          <p:nvPr/>
        </p:nvSpPr>
        <p:spPr>
          <a:xfrm>
            <a:off x="7368579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8A00F5-CC2F-4F07-AA12-1DEA50F9058B}"/>
              </a:ext>
            </a:extLst>
          </p:cNvPr>
          <p:cNvSpPr/>
          <p:nvPr/>
        </p:nvSpPr>
        <p:spPr>
          <a:xfrm>
            <a:off x="5230511" y="350643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30ED89-6EDB-4804-9054-B9C54660D134}"/>
              </a:ext>
            </a:extLst>
          </p:cNvPr>
          <p:cNvSpPr/>
          <p:nvPr/>
        </p:nvSpPr>
        <p:spPr>
          <a:xfrm>
            <a:off x="3133582" y="2474292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2FE40D-BD24-4623-B6E7-244E2A844803}"/>
              </a:ext>
            </a:extLst>
          </p:cNvPr>
          <p:cNvSpPr/>
          <p:nvPr/>
        </p:nvSpPr>
        <p:spPr>
          <a:xfrm>
            <a:off x="8113172" y="24725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56099B-144B-4435-8865-9DC0D06CD030}"/>
              </a:ext>
            </a:extLst>
          </p:cNvPr>
          <p:cNvSpPr/>
          <p:nvPr/>
        </p:nvSpPr>
        <p:spPr>
          <a:xfrm>
            <a:off x="6671842" y="2477275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C27FCE-E96B-4E15-8F74-A63E51E40E5F}"/>
              </a:ext>
            </a:extLst>
          </p:cNvPr>
          <p:cNvSpPr/>
          <p:nvPr/>
        </p:nvSpPr>
        <p:spPr>
          <a:xfrm>
            <a:off x="5230511" y="247259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BDC82B-D1AF-4FC8-B88B-B6330494AF48}"/>
              </a:ext>
            </a:extLst>
          </p:cNvPr>
          <p:cNvSpPr/>
          <p:nvPr/>
        </p:nvSpPr>
        <p:spPr>
          <a:xfrm>
            <a:off x="4188353" y="24725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9CC18F6-F75C-48B4-9BB2-57849BE522E0}"/>
              </a:ext>
            </a:extLst>
          </p:cNvPr>
          <p:cNvSpPr/>
          <p:nvPr/>
        </p:nvSpPr>
        <p:spPr>
          <a:xfrm>
            <a:off x="6675891" y="35086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C488060-A176-456C-8A48-AE328555DDA5}"/>
              </a:ext>
            </a:extLst>
          </p:cNvPr>
          <p:cNvCxnSpPr>
            <a:cxnSpLocks/>
            <a:stCxn id="7" idx="7"/>
            <a:endCxn id="5" idx="6"/>
          </p:cNvCxnSpPr>
          <p:nvPr/>
        </p:nvCxnSpPr>
        <p:spPr>
          <a:xfrm rot="5400000" flipH="1" flipV="1">
            <a:off x="5307698" y="-27735"/>
            <a:ext cx="844747" cy="4310686"/>
          </a:xfrm>
          <a:prstGeom prst="curvedConnector4">
            <a:avLst>
              <a:gd name="adj1" fmla="val 42875"/>
              <a:gd name="adj2" fmla="val 110538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8D607197-C1FC-445A-A961-6E26D5C4DFFA}"/>
              </a:ext>
            </a:extLst>
          </p:cNvPr>
          <p:cNvCxnSpPr>
            <a:cxnSpLocks/>
            <a:stCxn id="3" idx="7"/>
            <a:endCxn id="8" idx="6"/>
          </p:cNvCxnSpPr>
          <p:nvPr/>
        </p:nvCxnSpPr>
        <p:spPr>
          <a:xfrm rot="5400000" flipH="1" flipV="1">
            <a:off x="6725275" y="1677393"/>
            <a:ext cx="851115" cy="2958350"/>
          </a:xfrm>
          <a:prstGeom prst="curvedConnector4">
            <a:avLst>
              <a:gd name="adj1" fmla="val 37348"/>
              <a:gd name="adj2" fmla="val 113347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27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B010B7-1803-431B-A46F-7DCA8BED5CCD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5671654" y="1887963"/>
            <a:ext cx="349856" cy="660319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933ACD-3593-4468-82D2-C596C11864E6}"/>
              </a:ext>
            </a:extLst>
          </p:cNvPr>
          <p:cNvCxnSpPr>
            <a:cxnSpLocks/>
            <a:stCxn id="9" idx="4"/>
            <a:endCxn id="12" idx="0"/>
          </p:cNvCxnSpPr>
          <p:nvPr/>
        </p:nvCxnSpPr>
        <p:spPr>
          <a:xfrm>
            <a:off x="6930260" y="2994109"/>
            <a:ext cx="4049" cy="5145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F0381C-87FC-4235-B7C0-BC9C5DD67861}"/>
              </a:ext>
            </a:extLst>
          </p:cNvPr>
          <p:cNvCxnSpPr>
            <a:cxnSpLocks/>
            <a:stCxn id="11" idx="5"/>
            <a:endCxn id="3" idx="1"/>
          </p:cNvCxnSpPr>
          <p:nvPr/>
        </p:nvCxnSpPr>
        <p:spPr>
          <a:xfrm>
            <a:off x="4629498" y="2913737"/>
            <a:ext cx="676700" cy="668386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929013-9547-42F2-99B3-88D7EA325C03}"/>
              </a:ext>
            </a:extLst>
          </p:cNvPr>
          <p:cNvCxnSpPr>
            <a:cxnSpLocks/>
            <a:stCxn id="10" idx="4"/>
            <a:endCxn id="3" idx="0"/>
          </p:cNvCxnSpPr>
          <p:nvPr/>
        </p:nvCxnSpPr>
        <p:spPr>
          <a:xfrm>
            <a:off x="5488926" y="2989425"/>
            <a:ext cx="0" cy="51700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AA6394-C6FE-4D13-90D9-ACB1DCB3AD21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6386970" y="1887961"/>
            <a:ext cx="360560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4B9C7C2-166E-477B-91BE-99E7DF98039A}"/>
              </a:ext>
            </a:extLst>
          </p:cNvPr>
          <p:cNvCxnSpPr>
            <a:cxnSpLocks/>
            <a:stCxn id="5" idx="3"/>
            <a:endCxn id="9" idx="7"/>
          </p:cNvCxnSpPr>
          <p:nvPr/>
        </p:nvCxnSpPr>
        <p:spPr>
          <a:xfrm flipH="1">
            <a:off x="7112988" y="1887961"/>
            <a:ext cx="331279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11517D-A865-4CCE-95EA-DE26AD8D0406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>
          <a:xfrm>
            <a:off x="7809722" y="1887960"/>
            <a:ext cx="379136" cy="66031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56E-3748-41FE-A1A1-9E235BE03F94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3391997" y="1963651"/>
            <a:ext cx="0" cy="5106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btitle 1">
            <a:extLst>
              <a:ext uri="{FF2B5EF4-FFF2-40B4-BE49-F238E27FC236}">
                <a16:creationId xmlns:a16="http://schemas.microsoft.com/office/drawing/2014/main" id="{CD5B7F53-89D0-4739-BBB9-AEC2DAE0D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Running the agent job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52CD3B-2B31-4D66-87A4-86459FD3470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624013" y="1031875"/>
            <a:ext cx="10567987" cy="56261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49247EF-DD01-4229-981F-A805C3C71748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>
            <a:off x="3650417" y="1705234"/>
            <a:ext cx="2295407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5E8146-6F2D-4555-AA7C-8C6C7DBEA4B8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6462659" y="1705234"/>
            <a:ext cx="905920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9BC72-057D-4B36-9EE3-F2F08AD4E176}"/>
              </a:ext>
            </a:extLst>
          </p:cNvPr>
          <p:cNvCxnSpPr>
            <a:cxnSpLocks/>
            <a:stCxn id="7" idx="6"/>
            <a:endCxn id="11" idx="2"/>
          </p:cNvCxnSpPr>
          <p:nvPr/>
        </p:nvCxnSpPr>
        <p:spPr>
          <a:xfrm flipV="1">
            <a:off x="3650417" y="2731010"/>
            <a:ext cx="537936" cy="170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6D9262-695E-4DC3-9D9F-0C80477F4A16}"/>
              </a:ext>
            </a:extLst>
          </p:cNvPr>
          <p:cNvCxnSpPr>
            <a:cxnSpLocks/>
            <a:stCxn id="11" idx="6"/>
            <a:endCxn id="10" idx="2"/>
          </p:cNvCxnSpPr>
          <p:nvPr/>
        </p:nvCxnSpPr>
        <p:spPr>
          <a:xfrm>
            <a:off x="4705188" y="2731010"/>
            <a:ext cx="525323" cy="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300244-1572-4CBC-8F9A-3C8B6BD5F4D1}"/>
              </a:ext>
            </a:extLst>
          </p:cNvPr>
          <p:cNvCxnSpPr>
            <a:cxnSpLocks/>
            <a:stCxn id="10" idx="6"/>
            <a:endCxn id="9" idx="2"/>
          </p:cNvCxnSpPr>
          <p:nvPr/>
        </p:nvCxnSpPr>
        <p:spPr>
          <a:xfrm>
            <a:off x="5747346" y="2731011"/>
            <a:ext cx="924496" cy="4682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30223F-6500-4090-B42E-DF3CC3918221}"/>
              </a:ext>
            </a:extLst>
          </p:cNvPr>
          <p:cNvCxnSpPr>
            <a:cxnSpLocks/>
            <a:stCxn id="9" idx="6"/>
            <a:endCxn id="8" idx="2"/>
          </p:cNvCxnSpPr>
          <p:nvPr/>
        </p:nvCxnSpPr>
        <p:spPr>
          <a:xfrm flipV="1">
            <a:off x="7188677" y="2731010"/>
            <a:ext cx="924495" cy="468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FEC10A8-385C-4C3B-A013-850DCE7195D7}"/>
              </a:ext>
            </a:extLst>
          </p:cNvPr>
          <p:cNvCxnSpPr>
            <a:cxnSpLocks/>
            <a:stCxn id="3" idx="6"/>
            <a:endCxn id="12" idx="2"/>
          </p:cNvCxnSpPr>
          <p:nvPr/>
        </p:nvCxnSpPr>
        <p:spPr>
          <a:xfrm>
            <a:off x="5747346" y="3764854"/>
            <a:ext cx="928545" cy="2214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4500C5E7-689F-4317-A953-64E04C995ACC}"/>
              </a:ext>
            </a:extLst>
          </p:cNvPr>
          <p:cNvSpPr/>
          <p:nvPr/>
        </p:nvSpPr>
        <p:spPr>
          <a:xfrm>
            <a:off x="3133582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2696B8-F9DA-47A6-85B2-43B16EEF7F56}"/>
              </a:ext>
            </a:extLst>
          </p:cNvPr>
          <p:cNvSpPr/>
          <p:nvPr/>
        </p:nvSpPr>
        <p:spPr>
          <a:xfrm>
            <a:off x="5945824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024CCC-01C1-4719-85B3-F231566716C2}"/>
              </a:ext>
            </a:extLst>
          </p:cNvPr>
          <p:cNvSpPr/>
          <p:nvPr/>
        </p:nvSpPr>
        <p:spPr>
          <a:xfrm>
            <a:off x="7368579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8A00F5-CC2F-4F07-AA12-1DEA50F9058B}"/>
              </a:ext>
            </a:extLst>
          </p:cNvPr>
          <p:cNvSpPr/>
          <p:nvPr/>
        </p:nvSpPr>
        <p:spPr>
          <a:xfrm>
            <a:off x="5230511" y="350643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30ED89-6EDB-4804-9054-B9C54660D134}"/>
              </a:ext>
            </a:extLst>
          </p:cNvPr>
          <p:cNvSpPr/>
          <p:nvPr/>
        </p:nvSpPr>
        <p:spPr>
          <a:xfrm>
            <a:off x="3133582" y="2474292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2FE40D-BD24-4623-B6E7-244E2A844803}"/>
              </a:ext>
            </a:extLst>
          </p:cNvPr>
          <p:cNvSpPr/>
          <p:nvPr/>
        </p:nvSpPr>
        <p:spPr>
          <a:xfrm>
            <a:off x="8113172" y="24725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56099B-144B-4435-8865-9DC0D06CD030}"/>
              </a:ext>
            </a:extLst>
          </p:cNvPr>
          <p:cNvSpPr/>
          <p:nvPr/>
        </p:nvSpPr>
        <p:spPr>
          <a:xfrm>
            <a:off x="6671842" y="2477275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C27FCE-E96B-4E15-8F74-A63E51E40E5F}"/>
              </a:ext>
            </a:extLst>
          </p:cNvPr>
          <p:cNvSpPr/>
          <p:nvPr/>
        </p:nvSpPr>
        <p:spPr>
          <a:xfrm>
            <a:off x="5230511" y="247259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BDC82B-D1AF-4FC8-B88B-B6330494AF48}"/>
              </a:ext>
            </a:extLst>
          </p:cNvPr>
          <p:cNvSpPr/>
          <p:nvPr/>
        </p:nvSpPr>
        <p:spPr>
          <a:xfrm>
            <a:off x="4188353" y="2472592"/>
            <a:ext cx="516835" cy="516835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9CC18F6-F75C-48B4-9BB2-57849BE522E0}"/>
              </a:ext>
            </a:extLst>
          </p:cNvPr>
          <p:cNvSpPr/>
          <p:nvPr/>
        </p:nvSpPr>
        <p:spPr>
          <a:xfrm>
            <a:off x="6675891" y="35086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C488060-A176-456C-8A48-AE328555DDA5}"/>
              </a:ext>
            </a:extLst>
          </p:cNvPr>
          <p:cNvCxnSpPr>
            <a:cxnSpLocks/>
            <a:stCxn id="7" idx="7"/>
            <a:endCxn id="5" idx="6"/>
          </p:cNvCxnSpPr>
          <p:nvPr/>
        </p:nvCxnSpPr>
        <p:spPr>
          <a:xfrm rot="5400000" flipH="1" flipV="1">
            <a:off x="5307698" y="-27735"/>
            <a:ext cx="844747" cy="4310686"/>
          </a:xfrm>
          <a:prstGeom prst="curvedConnector4">
            <a:avLst>
              <a:gd name="adj1" fmla="val 42875"/>
              <a:gd name="adj2" fmla="val 110538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8D607197-C1FC-445A-A961-6E26D5C4DFFA}"/>
              </a:ext>
            </a:extLst>
          </p:cNvPr>
          <p:cNvCxnSpPr>
            <a:cxnSpLocks/>
            <a:stCxn id="3" idx="7"/>
            <a:endCxn id="8" idx="6"/>
          </p:cNvCxnSpPr>
          <p:nvPr/>
        </p:nvCxnSpPr>
        <p:spPr>
          <a:xfrm rot="5400000" flipH="1" flipV="1">
            <a:off x="6725275" y="1677393"/>
            <a:ext cx="851115" cy="2958350"/>
          </a:xfrm>
          <a:prstGeom prst="curvedConnector4">
            <a:avLst>
              <a:gd name="adj1" fmla="val 37348"/>
              <a:gd name="adj2" fmla="val 113347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79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B010B7-1803-431B-A46F-7DCA8BED5CCD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5671654" y="1887963"/>
            <a:ext cx="349856" cy="660319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933ACD-3593-4468-82D2-C596C11864E6}"/>
              </a:ext>
            </a:extLst>
          </p:cNvPr>
          <p:cNvCxnSpPr>
            <a:cxnSpLocks/>
            <a:stCxn id="9" idx="4"/>
            <a:endCxn id="12" idx="0"/>
          </p:cNvCxnSpPr>
          <p:nvPr/>
        </p:nvCxnSpPr>
        <p:spPr>
          <a:xfrm>
            <a:off x="6930260" y="2994109"/>
            <a:ext cx="4049" cy="5145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F0381C-87FC-4235-B7C0-BC9C5DD67861}"/>
              </a:ext>
            </a:extLst>
          </p:cNvPr>
          <p:cNvCxnSpPr>
            <a:cxnSpLocks/>
            <a:stCxn id="11" idx="5"/>
            <a:endCxn id="3" idx="1"/>
          </p:cNvCxnSpPr>
          <p:nvPr/>
        </p:nvCxnSpPr>
        <p:spPr>
          <a:xfrm>
            <a:off x="4629498" y="2913737"/>
            <a:ext cx="676700" cy="668386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929013-9547-42F2-99B3-88D7EA325C03}"/>
              </a:ext>
            </a:extLst>
          </p:cNvPr>
          <p:cNvCxnSpPr>
            <a:cxnSpLocks/>
            <a:stCxn id="10" idx="4"/>
            <a:endCxn id="3" idx="0"/>
          </p:cNvCxnSpPr>
          <p:nvPr/>
        </p:nvCxnSpPr>
        <p:spPr>
          <a:xfrm>
            <a:off x="5488926" y="2989425"/>
            <a:ext cx="0" cy="51700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AA6394-C6FE-4D13-90D9-ACB1DCB3AD21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6386970" y="1887961"/>
            <a:ext cx="360560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4B9C7C2-166E-477B-91BE-99E7DF98039A}"/>
              </a:ext>
            </a:extLst>
          </p:cNvPr>
          <p:cNvCxnSpPr>
            <a:cxnSpLocks/>
            <a:stCxn id="5" idx="3"/>
            <a:endCxn id="9" idx="7"/>
          </p:cNvCxnSpPr>
          <p:nvPr/>
        </p:nvCxnSpPr>
        <p:spPr>
          <a:xfrm flipH="1">
            <a:off x="7112988" y="1887961"/>
            <a:ext cx="331279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11517D-A865-4CCE-95EA-DE26AD8D0406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>
          <a:xfrm>
            <a:off x="7809722" y="1887960"/>
            <a:ext cx="379136" cy="66031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56E-3748-41FE-A1A1-9E235BE03F94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3391997" y="1963651"/>
            <a:ext cx="0" cy="5106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btitle 1">
            <a:extLst>
              <a:ext uri="{FF2B5EF4-FFF2-40B4-BE49-F238E27FC236}">
                <a16:creationId xmlns:a16="http://schemas.microsoft.com/office/drawing/2014/main" id="{CD5B7F53-89D0-4739-BBB9-AEC2DAE0D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Running the agent job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8253F14-B3FC-45C3-B392-EFB62D4386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Dependency</a:t>
            </a:r>
            <a:r>
              <a:rPr lang="en-GB" dirty="0"/>
              <a:t> metadata model has consequences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49247EF-DD01-4229-981F-A805C3C71748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>
            <a:off x="3650417" y="1705234"/>
            <a:ext cx="2295407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5E8146-6F2D-4555-AA7C-8C6C7DBEA4B8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6462659" y="1705234"/>
            <a:ext cx="905920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9BC72-057D-4B36-9EE3-F2F08AD4E176}"/>
              </a:ext>
            </a:extLst>
          </p:cNvPr>
          <p:cNvCxnSpPr>
            <a:cxnSpLocks/>
            <a:stCxn id="7" idx="6"/>
            <a:endCxn id="11" idx="2"/>
          </p:cNvCxnSpPr>
          <p:nvPr/>
        </p:nvCxnSpPr>
        <p:spPr>
          <a:xfrm flipV="1">
            <a:off x="3650417" y="2731010"/>
            <a:ext cx="537936" cy="170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6D9262-695E-4DC3-9D9F-0C80477F4A16}"/>
              </a:ext>
            </a:extLst>
          </p:cNvPr>
          <p:cNvCxnSpPr>
            <a:cxnSpLocks/>
            <a:stCxn id="11" idx="6"/>
            <a:endCxn id="10" idx="2"/>
          </p:cNvCxnSpPr>
          <p:nvPr/>
        </p:nvCxnSpPr>
        <p:spPr>
          <a:xfrm>
            <a:off x="4705188" y="2731010"/>
            <a:ext cx="525323" cy="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300244-1572-4CBC-8F9A-3C8B6BD5F4D1}"/>
              </a:ext>
            </a:extLst>
          </p:cNvPr>
          <p:cNvCxnSpPr>
            <a:cxnSpLocks/>
            <a:stCxn id="10" idx="6"/>
            <a:endCxn id="9" idx="2"/>
          </p:cNvCxnSpPr>
          <p:nvPr/>
        </p:nvCxnSpPr>
        <p:spPr>
          <a:xfrm>
            <a:off x="5747346" y="2731011"/>
            <a:ext cx="924496" cy="4682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30223F-6500-4090-B42E-DF3CC3918221}"/>
              </a:ext>
            </a:extLst>
          </p:cNvPr>
          <p:cNvCxnSpPr>
            <a:cxnSpLocks/>
            <a:stCxn id="9" idx="6"/>
            <a:endCxn id="8" idx="2"/>
          </p:cNvCxnSpPr>
          <p:nvPr/>
        </p:nvCxnSpPr>
        <p:spPr>
          <a:xfrm flipV="1">
            <a:off x="7188677" y="2731010"/>
            <a:ext cx="924495" cy="468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FEC10A8-385C-4C3B-A013-850DCE7195D7}"/>
              </a:ext>
            </a:extLst>
          </p:cNvPr>
          <p:cNvCxnSpPr>
            <a:cxnSpLocks/>
            <a:stCxn id="3" idx="6"/>
            <a:endCxn id="12" idx="2"/>
          </p:cNvCxnSpPr>
          <p:nvPr/>
        </p:nvCxnSpPr>
        <p:spPr>
          <a:xfrm>
            <a:off x="5747346" y="3764854"/>
            <a:ext cx="928545" cy="2214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4500C5E7-689F-4317-A953-64E04C995ACC}"/>
              </a:ext>
            </a:extLst>
          </p:cNvPr>
          <p:cNvSpPr/>
          <p:nvPr/>
        </p:nvSpPr>
        <p:spPr>
          <a:xfrm>
            <a:off x="3133582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2696B8-F9DA-47A6-85B2-43B16EEF7F56}"/>
              </a:ext>
            </a:extLst>
          </p:cNvPr>
          <p:cNvSpPr/>
          <p:nvPr/>
        </p:nvSpPr>
        <p:spPr>
          <a:xfrm>
            <a:off x="5945824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024CCC-01C1-4719-85B3-F231566716C2}"/>
              </a:ext>
            </a:extLst>
          </p:cNvPr>
          <p:cNvSpPr/>
          <p:nvPr/>
        </p:nvSpPr>
        <p:spPr>
          <a:xfrm>
            <a:off x="7368579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8A00F5-CC2F-4F07-AA12-1DEA50F9058B}"/>
              </a:ext>
            </a:extLst>
          </p:cNvPr>
          <p:cNvSpPr/>
          <p:nvPr/>
        </p:nvSpPr>
        <p:spPr>
          <a:xfrm>
            <a:off x="5230511" y="350643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30ED89-6EDB-4804-9054-B9C54660D134}"/>
              </a:ext>
            </a:extLst>
          </p:cNvPr>
          <p:cNvSpPr/>
          <p:nvPr/>
        </p:nvSpPr>
        <p:spPr>
          <a:xfrm>
            <a:off x="3133582" y="2474292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2FE40D-BD24-4623-B6E7-244E2A844803}"/>
              </a:ext>
            </a:extLst>
          </p:cNvPr>
          <p:cNvSpPr/>
          <p:nvPr/>
        </p:nvSpPr>
        <p:spPr>
          <a:xfrm>
            <a:off x="8113172" y="24725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56099B-144B-4435-8865-9DC0D06CD030}"/>
              </a:ext>
            </a:extLst>
          </p:cNvPr>
          <p:cNvSpPr/>
          <p:nvPr/>
        </p:nvSpPr>
        <p:spPr>
          <a:xfrm>
            <a:off x="6671842" y="2477275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C27FCE-E96B-4E15-8F74-A63E51E40E5F}"/>
              </a:ext>
            </a:extLst>
          </p:cNvPr>
          <p:cNvSpPr/>
          <p:nvPr/>
        </p:nvSpPr>
        <p:spPr>
          <a:xfrm>
            <a:off x="5230511" y="247259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BDC82B-D1AF-4FC8-B88B-B6330494AF48}"/>
              </a:ext>
            </a:extLst>
          </p:cNvPr>
          <p:cNvSpPr/>
          <p:nvPr/>
        </p:nvSpPr>
        <p:spPr>
          <a:xfrm>
            <a:off x="4188353" y="2472592"/>
            <a:ext cx="516835" cy="516835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9CC18F6-F75C-48B4-9BB2-57849BE522E0}"/>
              </a:ext>
            </a:extLst>
          </p:cNvPr>
          <p:cNvSpPr/>
          <p:nvPr/>
        </p:nvSpPr>
        <p:spPr>
          <a:xfrm>
            <a:off x="6675891" y="35086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C488060-A176-456C-8A48-AE328555DDA5}"/>
              </a:ext>
            </a:extLst>
          </p:cNvPr>
          <p:cNvCxnSpPr>
            <a:cxnSpLocks/>
            <a:stCxn id="7" idx="7"/>
            <a:endCxn id="5" idx="6"/>
          </p:cNvCxnSpPr>
          <p:nvPr/>
        </p:nvCxnSpPr>
        <p:spPr>
          <a:xfrm rot="5400000" flipH="1" flipV="1">
            <a:off x="5307698" y="-27735"/>
            <a:ext cx="844747" cy="4310686"/>
          </a:xfrm>
          <a:prstGeom prst="curvedConnector4">
            <a:avLst>
              <a:gd name="adj1" fmla="val 42875"/>
              <a:gd name="adj2" fmla="val 110538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8D607197-C1FC-445A-A961-6E26D5C4DFFA}"/>
              </a:ext>
            </a:extLst>
          </p:cNvPr>
          <p:cNvCxnSpPr>
            <a:cxnSpLocks/>
            <a:stCxn id="3" idx="7"/>
            <a:endCxn id="8" idx="6"/>
          </p:cNvCxnSpPr>
          <p:nvPr/>
        </p:nvCxnSpPr>
        <p:spPr>
          <a:xfrm rot="5400000" flipH="1" flipV="1">
            <a:off x="6725275" y="1677393"/>
            <a:ext cx="851115" cy="2958350"/>
          </a:xfrm>
          <a:prstGeom prst="curvedConnector4">
            <a:avLst>
              <a:gd name="adj1" fmla="val 37348"/>
              <a:gd name="adj2" fmla="val 113347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092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B010B7-1803-431B-A46F-7DCA8BED5CCD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5671654" y="1887963"/>
            <a:ext cx="349856" cy="660319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933ACD-3593-4468-82D2-C596C11864E6}"/>
              </a:ext>
            </a:extLst>
          </p:cNvPr>
          <p:cNvCxnSpPr>
            <a:cxnSpLocks/>
            <a:stCxn id="9" idx="4"/>
            <a:endCxn id="12" idx="0"/>
          </p:cNvCxnSpPr>
          <p:nvPr/>
        </p:nvCxnSpPr>
        <p:spPr>
          <a:xfrm>
            <a:off x="6930260" y="2994109"/>
            <a:ext cx="4049" cy="5145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F0381C-87FC-4235-B7C0-BC9C5DD67861}"/>
              </a:ext>
            </a:extLst>
          </p:cNvPr>
          <p:cNvCxnSpPr>
            <a:cxnSpLocks/>
            <a:stCxn id="11" idx="5"/>
            <a:endCxn id="3" idx="1"/>
          </p:cNvCxnSpPr>
          <p:nvPr/>
        </p:nvCxnSpPr>
        <p:spPr>
          <a:xfrm>
            <a:off x="4629498" y="2913737"/>
            <a:ext cx="676700" cy="668386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929013-9547-42F2-99B3-88D7EA325C03}"/>
              </a:ext>
            </a:extLst>
          </p:cNvPr>
          <p:cNvCxnSpPr>
            <a:cxnSpLocks/>
            <a:stCxn id="10" idx="4"/>
            <a:endCxn id="3" idx="0"/>
          </p:cNvCxnSpPr>
          <p:nvPr/>
        </p:nvCxnSpPr>
        <p:spPr>
          <a:xfrm>
            <a:off x="5488926" y="2989425"/>
            <a:ext cx="0" cy="51700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AA6394-C6FE-4D13-90D9-ACB1DCB3AD21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6386970" y="1887961"/>
            <a:ext cx="360560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4B9C7C2-166E-477B-91BE-99E7DF98039A}"/>
              </a:ext>
            </a:extLst>
          </p:cNvPr>
          <p:cNvCxnSpPr>
            <a:cxnSpLocks/>
            <a:stCxn id="5" idx="3"/>
            <a:endCxn id="9" idx="7"/>
          </p:cNvCxnSpPr>
          <p:nvPr/>
        </p:nvCxnSpPr>
        <p:spPr>
          <a:xfrm flipH="1">
            <a:off x="7112988" y="1887961"/>
            <a:ext cx="331279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11517D-A865-4CCE-95EA-DE26AD8D0406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>
          <a:xfrm>
            <a:off x="7809722" y="1887960"/>
            <a:ext cx="379136" cy="66031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56E-3748-41FE-A1A1-9E235BE03F94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3391997" y="1963651"/>
            <a:ext cx="0" cy="5106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btitle 1">
            <a:extLst>
              <a:ext uri="{FF2B5EF4-FFF2-40B4-BE49-F238E27FC236}">
                <a16:creationId xmlns:a16="http://schemas.microsoft.com/office/drawing/2014/main" id="{CD5B7F53-89D0-4739-BBB9-AEC2DAE0D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Running the agent job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8253F14-B3FC-45C3-B392-EFB62D4386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Dependency</a:t>
            </a:r>
            <a:r>
              <a:rPr lang="en-GB" dirty="0"/>
              <a:t> metadata model has consequences</a:t>
            </a:r>
          </a:p>
          <a:p>
            <a:pPr lvl="1"/>
            <a:r>
              <a:rPr lang="en-GB" dirty="0"/>
              <a:t>Unnecessary roadblocks after process failure</a:t>
            </a:r>
          </a:p>
          <a:p>
            <a:pPr lvl="1"/>
            <a:r>
              <a:rPr lang="en-GB" dirty="0"/>
              <a:t>No opportunity for parallel processing</a:t>
            </a:r>
          </a:p>
          <a:p>
            <a:r>
              <a:rPr lang="en-GB" dirty="0"/>
              <a:t>What about process </a:t>
            </a:r>
            <a:r>
              <a:rPr lang="en-GB" b="1" dirty="0"/>
              <a:t>state</a:t>
            </a:r>
            <a:r>
              <a:rPr lang="en-GB" dirty="0"/>
              <a:t>?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49247EF-DD01-4229-981F-A805C3C71748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>
            <a:off x="3650417" y="1705234"/>
            <a:ext cx="2295407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5E8146-6F2D-4555-AA7C-8C6C7DBEA4B8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6462659" y="1705234"/>
            <a:ext cx="905920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9BC72-057D-4B36-9EE3-F2F08AD4E176}"/>
              </a:ext>
            </a:extLst>
          </p:cNvPr>
          <p:cNvCxnSpPr>
            <a:cxnSpLocks/>
            <a:stCxn id="7" idx="6"/>
            <a:endCxn id="11" idx="2"/>
          </p:cNvCxnSpPr>
          <p:nvPr/>
        </p:nvCxnSpPr>
        <p:spPr>
          <a:xfrm flipV="1">
            <a:off x="3650417" y="2731010"/>
            <a:ext cx="537936" cy="170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6D9262-695E-4DC3-9D9F-0C80477F4A16}"/>
              </a:ext>
            </a:extLst>
          </p:cNvPr>
          <p:cNvCxnSpPr>
            <a:cxnSpLocks/>
            <a:stCxn id="11" idx="6"/>
            <a:endCxn id="10" idx="2"/>
          </p:cNvCxnSpPr>
          <p:nvPr/>
        </p:nvCxnSpPr>
        <p:spPr>
          <a:xfrm>
            <a:off x="4705188" y="2731010"/>
            <a:ext cx="525323" cy="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300244-1572-4CBC-8F9A-3C8B6BD5F4D1}"/>
              </a:ext>
            </a:extLst>
          </p:cNvPr>
          <p:cNvCxnSpPr>
            <a:cxnSpLocks/>
            <a:stCxn id="10" idx="6"/>
            <a:endCxn id="9" idx="2"/>
          </p:cNvCxnSpPr>
          <p:nvPr/>
        </p:nvCxnSpPr>
        <p:spPr>
          <a:xfrm>
            <a:off x="5747346" y="2731011"/>
            <a:ext cx="924496" cy="4682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30223F-6500-4090-B42E-DF3CC3918221}"/>
              </a:ext>
            </a:extLst>
          </p:cNvPr>
          <p:cNvCxnSpPr>
            <a:cxnSpLocks/>
            <a:stCxn id="9" idx="6"/>
            <a:endCxn id="8" idx="2"/>
          </p:cNvCxnSpPr>
          <p:nvPr/>
        </p:nvCxnSpPr>
        <p:spPr>
          <a:xfrm flipV="1">
            <a:off x="7188677" y="2731010"/>
            <a:ext cx="924495" cy="468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FEC10A8-385C-4C3B-A013-850DCE7195D7}"/>
              </a:ext>
            </a:extLst>
          </p:cNvPr>
          <p:cNvCxnSpPr>
            <a:cxnSpLocks/>
            <a:stCxn id="3" idx="6"/>
            <a:endCxn id="12" idx="2"/>
          </p:cNvCxnSpPr>
          <p:nvPr/>
        </p:nvCxnSpPr>
        <p:spPr>
          <a:xfrm>
            <a:off x="5747346" y="3764854"/>
            <a:ext cx="928545" cy="2214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4500C5E7-689F-4317-A953-64E04C995ACC}"/>
              </a:ext>
            </a:extLst>
          </p:cNvPr>
          <p:cNvSpPr/>
          <p:nvPr/>
        </p:nvSpPr>
        <p:spPr>
          <a:xfrm>
            <a:off x="3133582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2696B8-F9DA-47A6-85B2-43B16EEF7F56}"/>
              </a:ext>
            </a:extLst>
          </p:cNvPr>
          <p:cNvSpPr/>
          <p:nvPr/>
        </p:nvSpPr>
        <p:spPr>
          <a:xfrm>
            <a:off x="5945824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024CCC-01C1-4719-85B3-F231566716C2}"/>
              </a:ext>
            </a:extLst>
          </p:cNvPr>
          <p:cNvSpPr/>
          <p:nvPr/>
        </p:nvSpPr>
        <p:spPr>
          <a:xfrm>
            <a:off x="7368579" y="144681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8A00F5-CC2F-4F07-AA12-1DEA50F9058B}"/>
              </a:ext>
            </a:extLst>
          </p:cNvPr>
          <p:cNvSpPr/>
          <p:nvPr/>
        </p:nvSpPr>
        <p:spPr>
          <a:xfrm>
            <a:off x="5230511" y="350643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30ED89-6EDB-4804-9054-B9C54660D134}"/>
              </a:ext>
            </a:extLst>
          </p:cNvPr>
          <p:cNvSpPr/>
          <p:nvPr/>
        </p:nvSpPr>
        <p:spPr>
          <a:xfrm>
            <a:off x="3133582" y="2474292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2FE40D-BD24-4623-B6E7-244E2A844803}"/>
              </a:ext>
            </a:extLst>
          </p:cNvPr>
          <p:cNvSpPr/>
          <p:nvPr/>
        </p:nvSpPr>
        <p:spPr>
          <a:xfrm>
            <a:off x="8113172" y="2472592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56099B-144B-4435-8865-9DC0D06CD030}"/>
              </a:ext>
            </a:extLst>
          </p:cNvPr>
          <p:cNvSpPr/>
          <p:nvPr/>
        </p:nvSpPr>
        <p:spPr>
          <a:xfrm>
            <a:off x="6671842" y="2477275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C27FCE-E96B-4E15-8F74-A63E51E40E5F}"/>
              </a:ext>
            </a:extLst>
          </p:cNvPr>
          <p:cNvSpPr/>
          <p:nvPr/>
        </p:nvSpPr>
        <p:spPr>
          <a:xfrm>
            <a:off x="5230511" y="247259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BDC82B-D1AF-4FC8-B88B-B6330494AF48}"/>
              </a:ext>
            </a:extLst>
          </p:cNvPr>
          <p:cNvSpPr/>
          <p:nvPr/>
        </p:nvSpPr>
        <p:spPr>
          <a:xfrm>
            <a:off x="4188353" y="2472592"/>
            <a:ext cx="516835" cy="516835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9CC18F6-F75C-48B4-9BB2-57849BE522E0}"/>
              </a:ext>
            </a:extLst>
          </p:cNvPr>
          <p:cNvSpPr/>
          <p:nvPr/>
        </p:nvSpPr>
        <p:spPr>
          <a:xfrm>
            <a:off x="6675891" y="35086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C488060-A176-456C-8A48-AE328555DDA5}"/>
              </a:ext>
            </a:extLst>
          </p:cNvPr>
          <p:cNvCxnSpPr>
            <a:cxnSpLocks/>
            <a:stCxn id="7" idx="7"/>
            <a:endCxn id="5" idx="6"/>
          </p:cNvCxnSpPr>
          <p:nvPr/>
        </p:nvCxnSpPr>
        <p:spPr>
          <a:xfrm rot="5400000" flipH="1" flipV="1">
            <a:off x="5307698" y="-27735"/>
            <a:ext cx="844747" cy="4310686"/>
          </a:xfrm>
          <a:prstGeom prst="curvedConnector4">
            <a:avLst>
              <a:gd name="adj1" fmla="val 42875"/>
              <a:gd name="adj2" fmla="val 110538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8D607197-C1FC-445A-A961-6E26D5C4DFFA}"/>
              </a:ext>
            </a:extLst>
          </p:cNvPr>
          <p:cNvCxnSpPr>
            <a:cxnSpLocks/>
            <a:stCxn id="3" idx="7"/>
            <a:endCxn id="8" idx="6"/>
          </p:cNvCxnSpPr>
          <p:nvPr/>
        </p:nvCxnSpPr>
        <p:spPr>
          <a:xfrm rot="5400000" flipH="1" flipV="1">
            <a:off x="6725275" y="1677393"/>
            <a:ext cx="851115" cy="2958350"/>
          </a:xfrm>
          <a:prstGeom prst="curvedConnector4">
            <a:avLst>
              <a:gd name="adj1" fmla="val 37348"/>
              <a:gd name="adj2" fmla="val 113347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90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3BBB-1587-4DBB-9DBF-3232D3720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0000"/>
          <a:lstStyle/>
          <a:p>
            <a:r>
              <a:rPr lang="en-GB" dirty="0"/>
              <a:t>Recorded in job history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E6D4518-709A-479D-A207-52B5430FE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Process state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AE3758-DA63-42A1-A675-6E3FD22DD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769" y="1721921"/>
            <a:ext cx="5243703" cy="424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43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3BBB-1587-4DBB-9DBF-3232D3720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0000"/>
          <a:lstStyle/>
          <a:p>
            <a:r>
              <a:rPr lang="en-GB" dirty="0"/>
              <a:t>Recorded in job history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State</a:t>
            </a:r>
            <a:r>
              <a:rPr lang="en-GB" dirty="0"/>
              <a:t> metadata model has consequences</a:t>
            </a:r>
          </a:p>
          <a:p>
            <a:pPr lvl="1"/>
            <a:r>
              <a:rPr lang="en-GB" dirty="0"/>
              <a:t>Lightweight state means the controller doesn’t know much about processes</a:t>
            </a:r>
          </a:p>
          <a:p>
            <a:endParaRPr lang="en-GB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E6D4518-709A-479D-A207-52B5430FE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Process state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1AC11-F8D6-49D8-8749-B2B81ABA1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220" y="2657032"/>
            <a:ext cx="5490018" cy="23528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6E3A53-E41B-4681-987D-9E504CC1F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7851" y="1745485"/>
            <a:ext cx="7095385" cy="21348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DBBD4D3-4114-4D2D-AEC8-A0EA9E537A26}"/>
              </a:ext>
            </a:extLst>
          </p:cNvPr>
          <p:cNvSpPr/>
          <p:nvPr/>
        </p:nvSpPr>
        <p:spPr>
          <a:xfrm>
            <a:off x="3302681" y="2237267"/>
            <a:ext cx="1228680" cy="52625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31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3BBB-1587-4DBB-9DBF-3232D3720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0000"/>
          <a:lstStyle/>
          <a:p>
            <a:r>
              <a:rPr lang="en-GB" dirty="0"/>
              <a:t>Process </a:t>
            </a:r>
            <a:r>
              <a:rPr lang="en-GB" b="1" dirty="0"/>
              <a:t>state</a:t>
            </a:r>
            <a:r>
              <a:rPr lang="en-GB" dirty="0"/>
              <a:t> recorded in job history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State</a:t>
            </a:r>
            <a:r>
              <a:rPr lang="en-GB" dirty="0"/>
              <a:t> metadata model has consequences</a:t>
            </a:r>
          </a:p>
          <a:p>
            <a:pPr lvl="1"/>
            <a:r>
              <a:rPr lang="en-GB" dirty="0"/>
              <a:t>Lightweight state means the controller doesn’t know much about processes</a:t>
            </a:r>
          </a:p>
          <a:p>
            <a:pPr lvl="1"/>
            <a:r>
              <a:rPr lang="en-GB" dirty="0"/>
              <a:t>No need for additional information at restart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E6D4518-709A-479D-A207-52B5430FE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Process state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7382F9-C49A-4957-859A-BE015A58E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112" y="1643062"/>
            <a:ext cx="5786438" cy="334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6C5947A-8DFF-42C7-A038-1C0B21626B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A59C2-E8E3-4992-921E-45046BF099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About me</a:t>
            </a:r>
          </a:p>
          <a:p>
            <a:r>
              <a:rPr lang="en-US" dirty="0"/>
              <a:t>About this talk</a:t>
            </a:r>
            <a:endParaRPr lang="en-GB" dirty="0"/>
          </a:p>
          <a:p>
            <a:r>
              <a:rPr lang="en-GB" dirty="0"/>
              <a:t>Coming up</a:t>
            </a:r>
          </a:p>
          <a:p>
            <a:pPr lvl="1"/>
            <a:r>
              <a:rPr lang="en-GB" dirty="0"/>
              <a:t>Unpacking</a:t>
            </a:r>
          </a:p>
          <a:p>
            <a:pPr lvl="1"/>
            <a:r>
              <a:rPr lang="en-GB" dirty="0"/>
              <a:t>Choices have consequences</a:t>
            </a:r>
          </a:p>
          <a:p>
            <a:pPr lvl="1"/>
            <a:r>
              <a:rPr lang="en-GB" dirty="0"/>
              <a:t>Making good choices</a:t>
            </a:r>
          </a:p>
          <a:p>
            <a:pPr lvl="1"/>
            <a:r>
              <a:rPr lang="en-GB" dirty="0"/>
              <a:t>Getting more out</a:t>
            </a:r>
          </a:p>
        </p:txBody>
      </p:sp>
    </p:spTree>
    <p:extLst>
      <p:ext uri="{BB962C8B-B14F-4D97-AF65-F5344CB8AC3E}">
        <p14:creationId xmlns:p14="http://schemas.microsoft.com/office/powerpoint/2010/main" val="75275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3BBB-1587-4DBB-9DBF-3232D3720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0000"/>
          <a:lstStyle/>
          <a:p>
            <a:r>
              <a:rPr lang="en-GB" dirty="0"/>
              <a:t>Influence of </a:t>
            </a:r>
            <a:r>
              <a:rPr lang="en-GB" b="1" dirty="0"/>
              <a:t>dependency</a:t>
            </a:r>
            <a:r>
              <a:rPr lang="en-GB" dirty="0"/>
              <a:t> metadata on process execution</a:t>
            </a:r>
          </a:p>
          <a:p>
            <a:pPr lvl="1"/>
            <a:r>
              <a:rPr lang="en-GB" dirty="0" err="1"/>
              <a:t>Denormalised</a:t>
            </a:r>
            <a:r>
              <a:rPr lang="en-GB" dirty="0"/>
              <a:t> process dependencies cause roadblocks, prevent parallelism</a:t>
            </a:r>
          </a:p>
          <a:p>
            <a:r>
              <a:rPr lang="en-GB" dirty="0"/>
              <a:t>Influence of </a:t>
            </a:r>
            <a:r>
              <a:rPr lang="en-GB" b="1" dirty="0"/>
              <a:t>state</a:t>
            </a:r>
            <a:r>
              <a:rPr lang="en-GB" dirty="0"/>
              <a:t> metadata on </a:t>
            </a:r>
            <a:r>
              <a:rPr lang="en-GB" dirty="0" err="1"/>
              <a:t>restartability</a:t>
            </a:r>
            <a:endParaRPr lang="en-GB" dirty="0"/>
          </a:p>
          <a:p>
            <a:pPr lvl="1"/>
            <a:r>
              <a:rPr lang="en-GB" dirty="0"/>
              <a:t>Lightweight state metadata makes restart easier</a:t>
            </a:r>
          </a:p>
          <a:p>
            <a:r>
              <a:rPr lang="en-GB" dirty="0"/>
              <a:t>We can’t change the behaviour of this controller</a:t>
            </a:r>
          </a:p>
          <a:p>
            <a:pPr lvl="1"/>
            <a:r>
              <a:rPr lang="en-US" dirty="0"/>
              <a:t>It’s the out-of-the-box SQL Agent!</a:t>
            </a:r>
          </a:p>
          <a:p>
            <a:pPr lvl="1"/>
            <a:r>
              <a:rPr lang="en-US" dirty="0"/>
              <a:t>Not a criticism</a:t>
            </a:r>
            <a:endParaRPr lang="en-GB" dirty="0"/>
          </a:p>
          <a:p>
            <a:r>
              <a:rPr lang="en-GB" dirty="0"/>
              <a:t>So let’s write one</a:t>
            </a:r>
          </a:p>
          <a:p>
            <a:pPr lvl="1"/>
            <a:r>
              <a:rPr lang="en-GB" dirty="0"/>
              <a:t>Start with the metadata we want</a:t>
            </a:r>
          </a:p>
          <a:p>
            <a:pPr lvl="1"/>
            <a:r>
              <a:rPr lang="en-GB" dirty="0"/>
              <a:t>Look for opportunities to gather more (and use it!)</a:t>
            </a:r>
          </a:p>
          <a:p>
            <a:pPr lvl="1"/>
            <a:r>
              <a:rPr lang="en-GB" dirty="0"/>
              <a:t>We’ll use the same example set of processes</a:t>
            </a:r>
          </a:p>
          <a:p>
            <a:pPr lvl="2"/>
            <a:r>
              <a:rPr lang="en-GB" dirty="0"/>
              <a:t>Run SPs in on-prem SQL Server ETL</a:t>
            </a:r>
          </a:p>
          <a:p>
            <a:pPr lvl="2"/>
            <a:r>
              <a:rPr lang="en-GB" dirty="0"/>
              <a:t>Write the controller in TSQL</a:t>
            </a:r>
          </a:p>
          <a:p>
            <a:pPr lvl="2"/>
            <a:endParaRPr lang="en-GB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E6D4518-709A-479D-A207-52B5430FE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401254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2DD5D1-BF29-48BD-A242-43FAA84AB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093" y="318619"/>
            <a:ext cx="9404561" cy="570067"/>
          </a:xfrm>
        </p:spPr>
        <p:txBody>
          <a:bodyPr/>
          <a:lstStyle/>
          <a:p>
            <a:r>
              <a:rPr lang="en-GB" dirty="0"/>
              <a:t>Process controller components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64D91FD-379E-46E3-8056-82BCE5722005}"/>
              </a:ext>
            </a:extLst>
          </p:cNvPr>
          <p:cNvSpPr txBox="1">
            <a:spLocks/>
          </p:cNvSpPr>
          <p:nvPr/>
        </p:nvSpPr>
        <p:spPr>
          <a:xfrm>
            <a:off x="1283456" y="1250728"/>
            <a:ext cx="3189470" cy="4839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1. Lightweight </a:t>
            </a: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state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93EEF52-071D-4526-8B99-9D35AD60E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299780"/>
              </p:ext>
            </p:extLst>
          </p:nvPr>
        </p:nvGraphicFramePr>
        <p:xfrm>
          <a:off x="1399419" y="2475525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60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2DD5D1-BF29-48BD-A242-43FAA84AB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093" y="318619"/>
            <a:ext cx="9404561" cy="570067"/>
          </a:xfrm>
        </p:spPr>
        <p:txBody>
          <a:bodyPr/>
          <a:lstStyle/>
          <a:p>
            <a:r>
              <a:rPr lang="en-GB" dirty="0"/>
              <a:t>Process controller components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64D91FD-379E-46E3-8056-82BCE5722005}"/>
              </a:ext>
            </a:extLst>
          </p:cNvPr>
          <p:cNvSpPr txBox="1">
            <a:spLocks/>
          </p:cNvSpPr>
          <p:nvPr/>
        </p:nvSpPr>
        <p:spPr>
          <a:xfrm>
            <a:off x="1283456" y="1250728"/>
            <a:ext cx="3189470" cy="4839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1. Lightweight </a:t>
            </a: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state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809ADF46-04E0-48CE-80F2-F00C32FF98EC}"/>
              </a:ext>
            </a:extLst>
          </p:cNvPr>
          <p:cNvSpPr txBox="1">
            <a:spLocks/>
          </p:cNvSpPr>
          <p:nvPr/>
        </p:nvSpPr>
        <p:spPr>
          <a:xfrm>
            <a:off x="4599363" y="1239524"/>
            <a:ext cx="4588921" cy="4839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2. Normalised </a:t>
            </a: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dependencies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6191245F-F207-4C17-AD7B-AB2CF532E28F}"/>
              </a:ext>
            </a:extLst>
          </p:cNvPr>
          <p:cNvSpPr txBox="1">
            <a:spLocks/>
          </p:cNvSpPr>
          <p:nvPr/>
        </p:nvSpPr>
        <p:spPr>
          <a:xfrm>
            <a:off x="8268716" y="1239524"/>
            <a:ext cx="3189470" cy="4839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3. Process handler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TSQL SP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Runs processes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93EEF52-071D-4526-8B99-9D35AD60E9E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99419" y="2475525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9FD239F-47DD-44B2-A2DA-B5380099CB6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15930" y="2475525"/>
          <a:ext cx="2806080" cy="1764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RunsAfter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62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Process handler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178BB0E-4A40-42CA-BFE3-7BA79B0BE254}"/>
              </a:ext>
            </a:extLst>
          </p:cNvPr>
          <p:cNvCxnSpPr>
            <a:cxnSpLocks/>
          </p:cNvCxnSpPr>
          <p:nvPr/>
        </p:nvCxnSpPr>
        <p:spPr>
          <a:xfrm>
            <a:off x="5006109" y="1757415"/>
            <a:ext cx="1403927" cy="2616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C9A3E38-0E62-421C-B577-6C025F2FCB79}"/>
              </a:ext>
            </a:extLst>
          </p:cNvPr>
          <p:cNvSpPr txBox="1"/>
          <p:nvPr/>
        </p:nvSpPr>
        <p:spPr>
          <a:xfrm>
            <a:off x="2314740" y="1495805"/>
            <a:ext cx="2680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Segoe Print" panose="02000600000000000000" pitchFamily="2" charset="0"/>
                <a:cs typeface="MV Boli" panose="02000500030200090000" pitchFamily="2" charset="0"/>
              </a:rPr>
              <a:t>Pseudo-TSQL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38E2FD0-E43A-4761-BA6D-61B5CCA831C3}"/>
              </a:ext>
            </a:extLst>
          </p:cNvPr>
          <p:cNvSpPr txBox="1"/>
          <p:nvPr/>
        </p:nvSpPr>
        <p:spPr>
          <a:xfrm>
            <a:off x="6906074" y="1214012"/>
            <a:ext cx="50879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528409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F6E02939-C96B-4FB8-969D-E8B21D9B1593}"/>
              </a:ext>
            </a:extLst>
          </p:cNvPr>
          <p:cNvSpPr txBox="1"/>
          <p:nvPr/>
        </p:nvSpPr>
        <p:spPr>
          <a:xfrm>
            <a:off x="6906074" y="1214012"/>
            <a:ext cx="50879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3510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24400"/>
              </p:ext>
            </p:extLst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D2C16E0F-96BA-4487-8BE6-CC4E890785CB}"/>
              </a:ext>
            </a:extLst>
          </p:cNvPr>
          <p:cNvSpPr txBox="1"/>
          <p:nvPr/>
        </p:nvSpPr>
        <p:spPr>
          <a:xfrm>
            <a:off x="6906074" y="1214012"/>
            <a:ext cx="50879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54256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42282"/>
              </p:ext>
            </p:extLst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1D64ACE-30E9-4892-AD17-9C5FD736987E}"/>
              </a:ext>
            </a:extLst>
          </p:cNvPr>
          <p:cNvSpPr txBox="1"/>
          <p:nvPr/>
        </p:nvSpPr>
        <p:spPr>
          <a:xfrm>
            <a:off x="6906074" y="1214012"/>
            <a:ext cx="50879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466339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5BCA7D0-AB7D-48B3-9AAD-91BD3877456B}"/>
              </a:ext>
            </a:extLst>
          </p:cNvPr>
          <p:cNvSpPr txBox="1"/>
          <p:nvPr/>
        </p:nvSpPr>
        <p:spPr>
          <a:xfrm>
            <a:off x="6906074" y="1214012"/>
            <a:ext cx="50879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730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Better process handler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BCA7D0-AB7D-48B3-9AAD-91BD3877456B}"/>
              </a:ext>
            </a:extLst>
          </p:cNvPr>
          <p:cNvSpPr txBox="1"/>
          <p:nvPr/>
        </p:nvSpPr>
        <p:spPr>
          <a:xfrm>
            <a:off x="6906074" y="1214011"/>
            <a:ext cx="50879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BEGIN TRY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   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, process’s dependants = ‘Ready’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END TRY</a:t>
            </a: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BEGIN CATCH</a:t>
            </a:r>
          </a:p>
          <a:p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rgbClr val="FF0000"/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SET process status = ‘Errored’</a:t>
            </a:r>
          </a:p>
          <a:p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END CATCH</a:t>
            </a:r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592909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Better 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DE65351-ABB1-41D1-A257-F4FF6BCB2920}"/>
              </a:ext>
            </a:extLst>
          </p:cNvPr>
          <p:cNvSpPr txBox="1"/>
          <p:nvPr/>
        </p:nvSpPr>
        <p:spPr>
          <a:xfrm>
            <a:off x="6906074" y="1214011"/>
            <a:ext cx="50879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BEGIN TRY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   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, process’s dependants = ‘Ready’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END TRY</a:t>
            </a: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BEGIN CATCH</a:t>
            </a:r>
          </a:p>
          <a:p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rgbClr val="FF0000"/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SET process status = ‘Errored’</a:t>
            </a:r>
          </a:p>
          <a:p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END CATCH</a:t>
            </a:r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80880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543C5C7-D97C-422B-B70A-D31FE23C75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Metadata-first ETL process control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F4904-96C3-4616-87ED-B1B72D3F94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022350"/>
            <a:ext cx="9847262" cy="5626100"/>
          </a:xfrm>
        </p:spPr>
        <p:txBody>
          <a:bodyPr/>
          <a:lstStyle/>
          <a:p>
            <a:r>
              <a:rPr lang="en-GB" dirty="0"/>
              <a:t>ETL</a:t>
            </a:r>
          </a:p>
          <a:p>
            <a:pPr lvl="1"/>
            <a:r>
              <a:rPr lang="en-GB" dirty="0"/>
              <a:t>Batch processing</a:t>
            </a:r>
          </a:p>
          <a:p>
            <a:pPr lvl="1"/>
            <a:r>
              <a:rPr lang="en-GB" dirty="0"/>
              <a:t>Set of </a:t>
            </a:r>
            <a:r>
              <a:rPr lang="en-GB" i="1" dirty="0"/>
              <a:t>processes</a:t>
            </a:r>
          </a:p>
          <a:p>
            <a:r>
              <a:rPr lang="en-GB" dirty="0"/>
              <a:t>Process control</a:t>
            </a:r>
          </a:p>
          <a:p>
            <a:pPr lvl="1"/>
            <a:r>
              <a:rPr lang="en-GB" dirty="0"/>
              <a:t>What runs when, in what order</a:t>
            </a:r>
          </a:p>
          <a:p>
            <a:pPr lvl="1"/>
            <a:r>
              <a:rPr lang="en-GB" dirty="0"/>
              <a:t>What happens when things go wrong</a:t>
            </a:r>
          </a:p>
          <a:p>
            <a:pPr lvl="1"/>
            <a:r>
              <a:rPr lang="en-GB" dirty="0"/>
              <a:t>What happens </a:t>
            </a:r>
            <a:r>
              <a:rPr lang="en-GB" i="1" dirty="0"/>
              <a:t>after</a:t>
            </a:r>
            <a:r>
              <a:rPr lang="en-GB" dirty="0"/>
              <a:t> things go wrong</a:t>
            </a:r>
          </a:p>
          <a:p>
            <a:r>
              <a:rPr lang="en-GB" dirty="0"/>
              <a:t>Metadata-first</a:t>
            </a:r>
          </a:p>
          <a:p>
            <a:pPr lvl="1"/>
            <a:r>
              <a:rPr lang="en-GB" dirty="0"/>
              <a:t>Object </a:t>
            </a:r>
            <a:r>
              <a:rPr lang="en-GB" i="1" dirty="0"/>
              <a:t>dependencies</a:t>
            </a:r>
          </a:p>
          <a:p>
            <a:pPr lvl="1"/>
            <a:r>
              <a:rPr lang="en-GB" dirty="0"/>
              <a:t>Process </a:t>
            </a:r>
            <a:r>
              <a:rPr lang="en-GB" i="1" dirty="0"/>
              <a:t>state</a:t>
            </a:r>
          </a:p>
          <a:p>
            <a:pPr lvl="1"/>
            <a:r>
              <a:rPr lang="en-GB" dirty="0"/>
              <a:t>Execution </a:t>
            </a:r>
            <a:r>
              <a:rPr lang="en-GB" i="1" dirty="0"/>
              <a:t>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33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Better 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121490"/>
              </p:ext>
            </p:extLst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Errored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DE65351-ABB1-41D1-A257-F4FF6BCB2920}"/>
              </a:ext>
            </a:extLst>
          </p:cNvPr>
          <p:cNvSpPr txBox="1"/>
          <p:nvPr/>
        </p:nvSpPr>
        <p:spPr>
          <a:xfrm>
            <a:off x="6906074" y="1214011"/>
            <a:ext cx="50879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TRY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TRY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CATCH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‘Errored’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CATCH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475958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Better 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617783"/>
              </p:ext>
            </p:extLst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Errored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DE65351-ABB1-41D1-A257-F4FF6BCB2920}"/>
              </a:ext>
            </a:extLst>
          </p:cNvPr>
          <p:cNvSpPr txBox="1"/>
          <p:nvPr/>
        </p:nvSpPr>
        <p:spPr>
          <a:xfrm>
            <a:off x="6906074" y="1214011"/>
            <a:ext cx="50879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TRY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TRY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CATCH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‘Errored’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CATCH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3549215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Better 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945758"/>
              </p:ext>
            </p:extLst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Errored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DE65351-ABB1-41D1-A257-F4FF6BCB2920}"/>
              </a:ext>
            </a:extLst>
          </p:cNvPr>
          <p:cNvSpPr txBox="1"/>
          <p:nvPr/>
        </p:nvSpPr>
        <p:spPr>
          <a:xfrm>
            <a:off x="6906074" y="1214011"/>
            <a:ext cx="50879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TRY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TRY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CATCH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‘Errored’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CATCH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67643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Better 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910011"/>
              </p:ext>
            </p:extLst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Errored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DE65351-ABB1-41D1-A257-F4FF6BCB2920}"/>
              </a:ext>
            </a:extLst>
          </p:cNvPr>
          <p:cNvSpPr txBox="1"/>
          <p:nvPr/>
        </p:nvSpPr>
        <p:spPr>
          <a:xfrm>
            <a:off x="6906074" y="1214011"/>
            <a:ext cx="50879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TRY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TRY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CATCH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‘Errored’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CATCH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1491625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Better 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24026"/>
              </p:ext>
            </p:extLst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Errored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DE65351-ABB1-41D1-A257-F4FF6BCB2920}"/>
              </a:ext>
            </a:extLst>
          </p:cNvPr>
          <p:cNvSpPr txBox="1"/>
          <p:nvPr/>
        </p:nvSpPr>
        <p:spPr>
          <a:xfrm>
            <a:off x="6906074" y="1214011"/>
            <a:ext cx="50879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TRY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TRY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CATCH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‘Errored’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CATCH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1513984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Better 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411412"/>
              </p:ext>
            </p:extLst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Errored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DE65351-ABB1-41D1-A257-F4FF6BCB2920}"/>
              </a:ext>
            </a:extLst>
          </p:cNvPr>
          <p:cNvSpPr txBox="1"/>
          <p:nvPr/>
        </p:nvSpPr>
        <p:spPr>
          <a:xfrm>
            <a:off x="6906074" y="1214011"/>
            <a:ext cx="50879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TRY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TRY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CATCH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‘Errored’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CATCH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880644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Better process handler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8C9BBB-97FA-45DE-B2E2-800120221668}"/>
              </a:ext>
            </a:extLst>
          </p:cNvPr>
          <p:cNvSpPr/>
          <p:nvPr/>
        </p:nvSpPr>
        <p:spPr>
          <a:xfrm>
            <a:off x="3041596" y="3223587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6A82F-FB3F-4594-A202-F89B1E8B049A}"/>
              </a:ext>
            </a:extLst>
          </p:cNvPr>
          <p:cNvSpPr/>
          <p:nvPr/>
        </p:nvSpPr>
        <p:spPr>
          <a:xfrm>
            <a:off x="944667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25D0BF-8390-4C5F-9477-71B44FEE61FB}"/>
              </a:ext>
            </a:extLst>
          </p:cNvPr>
          <p:cNvSpPr/>
          <p:nvPr/>
        </p:nvSpPr>
        <p:spPr>
          <a:xfrm>
            <a:off x="5179664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0B11F4-0ABA-4428-9050-EEEAC1B4782A}"/>
              </a:ext>
            </a:extLst>
          </p:cNvPr>
          <p:cNvSpPr/>
          <p:nvPr/>
        </p:nvSpPr>
        <p:spPr>
          <a:xfrm>
            <a:off x="3756909" y="1163967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F1211D-31AE-4DFC-9352-58B7648EF592}"/>
              </a:ext>
            </a:extLst>
          </p:cNvPr>
          <p:cNvSpPr/>
          <p:nvPr/>
        </p:nvSpPr>
        <p:spPr>
          <a:xfrm>
            <a:off x="944667" y="2191443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775AB-7A5F-4EA7-92F1-D48E7BBB0DA9}"/>
              </a:ext>
            </a:extLst>
          </p:cNvPr>
          <p:cNvSpPr/>
          <p:nvPr/>
        </p:nvSpPr>
        <p:spPr>
          <a:xfrm>
            <a:off x="5924257" y="2189743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C1BC33-DD8E-4776-8203-B2E84ABD7352}"/>
              </a:ext>
            </a:extLst>
          </p:cNvPr>
          <p:cNvSpPr/>
          <p:nvPr/>
        </p:nvSpPr>
        <p:spPr>
          <a:xfrm>
            <a:off x="4482927" y="2194426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072DFE-BDA3-464B-87BC-07CE337EC5B0}"/>
              </a:ext>
            </a:extLst>
          </p:cNvPr>
          <p:cNvSpPr/>
          <p:nvPr/>
        </p:nvSpPr>
        <p:spPr>
          <a:xfrm>
            <a:off x="3041596" y="2189744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DAB182-85A8-4F08-8B94-54F7AA2F59DD}"/>
              </a:ext>
            </a:extLst>
          </p:cNvPr>
          <p:cNvSpPr/>
          <p:nvPr/>
        </p:nvSpPr>
        <p:spPr>
          <a:xfrm>
            <a:off x="1999438" y="2189743"/>
            <a:ext cx="516835" cy="516835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7C569-784D-4E99-9A56-46F67099B724}"/>
              </a:ext>
            </a:extLst>
          </p:cNvPr>
          <p:cNvSpPr/>
          <p:nvPr/>
        </p:nvSpPr>
        <p:spPr>
          <a:xfrm>
            <a:off x="4486976" y="3225801"/>
            <a:ext cx="516835" cy="51683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7D16F-7DE0-40EB-AD45-71E21F8B3A31}"/>
              </a:ext>
            </a:extLst>
          </p:cNvPr>
          <p:cNvCxnSpPr>
            <a:cxnSpLocks/>
            <a:stCxn id="7" idx="3"/>
            <a:endCxn id="11" idx="7"/>
          </p:cNvCxnSpPr>
          <p:nvPr/>
        </p:nvCxnSpPr>
        <p:spPr>
          <a:xfrm flipH="1">
            <a:off x="3482739" y="1605114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38F2DE-B6A7-4C44-91EE-66FD1BD26925}"/>
              </a:ext>
            </a:extLst>
          </p:cNvPr>
          <p:cNvCxnSpPr>
            <a:cxnSpLocks/>
            <a:stCxn id="10" idx="4"/>
            <a:endCxn id="13" idx="0"/>
          </p:cNvCxnSpPr>
          <p:nvPr/>
        </p:nvCxnSpPr>
        <p:spPr>
          <a:xfrm>
            <a:off x="4741345" y="2711260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0BDA67A-3262-4B0B-A79D-BF2D856067A7}"/>
              </a:ext>
            </a:extLst>
          </p:cNvPr>
          <p:cNvCxnSpPr>
            <a:cxnSpLocks/>
            <a:stCxn id="12" idx="5"/>
            <a:endCxn id="4" idx="1"/>
          </p:cNvCxnSpPr>
          <p:nvPr/>
        </p:nvCxnSpPr>
        <p:spPr>
          <a:xfrm>
            <a:off x="2440583" y="2630888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B94CED-E1DB-49B1-B608-59170FD53B32}"/>
              </a:ext>
            </a:extLst>
          </p:cNvPr>
          <p:cNvCxnSpPr>
            <a:cxnSpLocks/>
            <a:stCxn id="11" idx="4"/>
            <a:endCxn id="4" idx="0"/>
          </p:cNvCxnSpPr>
          <p:nvPr/>
        </p:nvCxnSpPr>
        <p:spPr>
          <a:xfrm>
            <a:off x="3300011" y="2706576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C0AE9D-BF1A-418C-8FC0-B29B23FAF773}"/>
              </a:ext>
            </a:extLst>
          </p:cNvPr>
          <p:cNvCxnSpPr>
            <a:cxnSpLocks/>
            <a:stCxn id="7" idx="5"/>
            <a:endCxn id="10" idx="1"/>
          </p:cNvCxnSpPr>
          <p:nvPr/>
        </p:nvCxnSpPr>
        <p:spPr>
          <a:xfrm>
            <a:off x="4198055" y="1605112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6A6E75-A759-4AEC-845F-63AF69F2E429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4924073" y="1605112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89986E-D605-44E9-8F61-132EDE01D135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5620807" y="1605111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9C40B5-CE4E-49B4-84F1-B77F17858CB5}"/>
              </a:ext>
            </a:extLst>
          </p:cNvPr>
          <p:cNvCxnSpPr>
            <a:cxnSpLocks/>
            <a:stCxn id="5" idx="4"/>
            <a:endCxn id="8" idx="0"/>
          </p:cNvCxnSpPr>
          <p:nvPr/>
        </p:nvCxnSpPr>
        <p:spPr>
          <a:xfrm>
            <a:off x="1203082" y="1680802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23CAE89-98CC-47A2-ADA6-E3C985DB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302423"/>
              </p:ext>
            </p:extLst>
          </p:nvPr>
        </p:nvGraphicFramePr>
        <p:xfrm>
          <a:off x="2332307" y="4181488"/>
          <a:ext cx="2194080" cy="215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Errored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demo.usp_ProcessF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627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3871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demo.usp_ProcessH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65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demo.usp_ProcessI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Not ready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5003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demo.usp_ProcessJ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Done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64822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DE65351-ABB1-41D1-A257-F4FF6BCB2920}"/>
              </a:ext>
            </a:extLst>
          </p:cNvPr>
          <p:cNvSpPr txBox="1"/>
          <p:nvPr/>
        </p:nvSpPr>
        <p:spPr>
          <a:xfrm>
            <a:off x="6906074" y="1214011"/>
            <a:ext cx="50879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TRY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TRY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CATCH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‘Errored’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CATCH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8616412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9C788A2-907C-49C0-8FB4-845516864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Pattern features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E65351-ABB1-41D1-A257-F4FF6BCB2920}"/>
              </a:ext>
            </a:extLst>
          </p:cNvPr>
          <p:cNvSpPr txBox="1"/>
          <p:nvPr/>
        </p:nvSpPr>
        <p:spPr>
          <a:xfrm>
            <a:off x="1267274" y="1090186"/>
            <a:ext cx="50879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TRY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SELECT ready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, process’s dependants = ‘Ready’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TRY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CATCH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‘Errored’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END CATCH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END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8BCB57C-3813-435E-A872-2CF40792E65B}"/>
              </a:ext>
            </a:extLst>
          </p:cNvPr>
          <p:cNvCxnSpPr>
            <a:cxnSpLocks/>
          </p:cNvCxnSpPr>
          <p:nvPr/>
        </p:nvCxnSpPr>
        <p:spPr>
          <a:xfrm flipH="1" flipV="1">
            <a:off x="4465490" y="1266071"/>
            <a:ext cx="2459185" cy="6770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1CA13C2-21BC-4D06-844F-B1E7DD71BCA0}"/>
              </a:ext>
            </a:extLst>
          </p:cNvPr>
          <p:cNvSpPr txBox="1"/>
          <p:nvPr/>
        </p:nvSpPr>
        <p:spPr>
          <a:xfrm>
            <a:off x="6943223" y="1775986"/>
            <a:ext cx="2680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Segoe Print" panose="02000600000000000000" pitchFamily="2" charset="0"/>
                <a:cs typeface="MV Boli" panose="02000500030200090000" pitchFamily="2" charset="0"/>
              </a:rPr>
              <a:t>While loop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7DC44F5-C7A0-4B7D-8C4B-B19C6C1F6782}"/>
              </a:ext>
            </a:extLst>
          </p:cNvPr>
          <p:cNvCxnSpPr>
            <a:cxnSpLocks/>
          </p:cNvCxnSpPr>
          <p:nvPr/>
        </p:nvCxnSpPr>
        <p:spPr>
          <a:xfrm flipH="1" flipV="1">
            <a:off x="4970317" y="2692222"/>
            <a:ext cx="1488637" cy="6701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103D18A-2802-49CD-9E38-97FD5CEE9019}"/>
              </a:ext>
            </a:extLst>
          </p:cNvPr>
          <p:cNvSpPr txBox="1"/>
          <p:nvPr/>
        </p:nvSpPr>
        <p:spPr>
          <a:xfrm>
            <a:off x="6458954" y="3132439"/>
            <a:ext cx="466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Segoe Print" panose="02000600000000000000" pitchFamily="2" charset="0"/>
                <a:cs typeface="MV Boli" panose="02000500030200090000" pitchFamily="2" charset="0"/>
              </a:rPr>
              <a:t>Blocking call to execute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17783F3-C1E2-4063-86F4-B45CAFC3690E}"/>
              </a:ext>
            </a:extLst>
          </p:cNvPr>
          <p:cNvCxnSpPr>
            <a:cxnSpLocks/>
          </p:cNvCxnSpPr>
          <p:nvPr/>
        </p:nvCxnSpPr>
        <p:spPr>
          <a:xfrm flipH="1" flipV="1">
            <a:off x="3124200" y="4548038"/>
            <a:ext cx="2657476" cy="2239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EE85C23-16F1-4DE8-AF04-BAD603AEDCCD}"/>
              </a:ext>
            </a:extLst>
          </p:cNvPr>
          <p:cNvSpPr txBox="1"/>
          <p:nvPr/>
        </p:nvSpPr>
        <p:spPr>
          <a:xfrm>
            <a:off x="5802285" y="4548038"/>
            <a:ext cx="5427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Segoe Print" panose="02000600000000000000" pitchFamily="2" charset="0"/>
                <a:cs typeface="MV Boli" panose="02000500030200090000" pitchFamily="2" charset="0"/>
              </a:rPr>
              <a:t>Error handling</a:t>
            </a:r>
          </a:p>
        </p:txBody>
      </p:sp>
    </p:spTree>
    <p:extLst>
      <p:ext uri="{BB962C8B-B14F-4D97-AF65-F5344CB8AC3E}">
        <p14:creationId xmlns:p14="http://schemas.microsoft.com/office/powerpoint/2010/main" val="172029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3CE41FEA-8498-4314-B751-AFD8714D8568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820738" y="1031875"/>
            <a:ext cx="9847262" cy="53324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Run multiple handlers at the same time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Must prevent different handlers from running the same process</a:t>
            </a:r>
          </a:p>
          <a:p>
            <a:pPr lvl="1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Make handler </a:t>
            </a:r>
            <a:r>
              <a:rPr lang="en-GB" i="1" dirty="0">
                <a:solidFill>
                  <a:schemeClr val="bg2">
                    <a:lumMod val="25000"/>
                  </a:schemeClr>
                </a:solidFill>
              </a:rPr>
              <a:t>reserve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a process before executing it</a:t>
            </a:r>
          </a:p>
          <a:p>
            <a:pPr lvl="1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(and set status of processes in execution to ‘Running’)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Reserve by inserting details into reservations table</a:t>
            </a:r>
          </a:p>
          <a:p>
            <a:pPr lvl="1"/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Catch PK violation, continue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A4DDFD5-1C1E-40A3-841D-73CA45A3F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69951"/>
              </p:ext>
            </p:extLst>
          </p:nvPr>
        </p:nvGraphicFramePr>
        <p:xfrm>
          <a:off x="2040095" y="3536968"/>
          <a:ext cx="1643266" cy="14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266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demo.usp_ProcessA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demo.usp_ProcessC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5942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6764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demo.usp_ProcessD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621806"/>
                  </a:ext>
                </a:extLst>
              </a:tr>
            </a:tbl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CDEF165C-D825-40E4-9901-698F0443F5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Parallel processing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0A77570-AAF1-42B9-95EB-B208E48D8242}"/>
              </a:ext>
            </a:extLst>
          </p:cNvPr>
          <p:cNvGrpSpPr/>
          <p:nvPr/>
        </p:nvGrpSpPr>
        <p:grpSpPr>
          <a:xfrm>
            <a:off x="2734330" y="3691426"/>
            <a:ext cx="4018901" cy="898280"/>
            <a:chOff x="2229176" y="3834427"/>
            <a:chExt cx="4018901" cy="89828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09EB453-3DFE-4611-8CAB-B7BB9D35514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29176" y="3834427"/>
              <a:ext cx="1567589" cy="46236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8C53C71-AAE5-496B-98F2-72439BEB6F8C}"/>
                </a:ext>
              </a:extLst>
            </p:cNvPr>
            <p:cNvSpPr txBox="1"/>
            <p:nvPr/>
          </p:nvSpPr>
          <p:spPr>
            <a:xfrm>
              <a:off x="3796765" y="4209487"/>
              <a:ext cx="24513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>
                  <a:solidFill>
                    <a:srgbClr val="FF0000"/>
                  </a:solidFill>
                  <a:latin typeface="Segoe Print" panose="02000600000000000000" pitchFamily="2" charset="0"/>
                </a:rPr>
                <a:t>Primary key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781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7344482-183A-4105-8D72-D713C845F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Parallelisable process handler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1B720-5891-4C68-9B2D-70618EAB8C25}"/>
              </a:ext>
            </a:extLst>
          </p:cNvPr>
          <p:cNvSpPr txBox="1"/>
          <p:nvPr/>
        </p:nvSpPr>
        <p:spPr>
          <a:xfrm>
            <a:off x="1104315" y="888686"/>
            <a:ext cx="6131874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TRY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-- for process execution</a:t>
            </a:r>
            <a:endParaRPr lang="en-GB" dirty="0">
              <a:latin typeface="Consolas" panose="020B0609020204030204" pitchFamily="49" charset="0"/>
            </a:endParaRP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SELECT ready process</a:t>
            </a:r>
          </a:p>
          <a:p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BEGIN TRY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-- for process reservation</a:t>
            </a:r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  INSERT ready process details</a:t>
            </a: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  INTO </a:t>
            </a:r>
            <a:r>
              <a:rPr lang="en-GB" dirty="0" err="1">
                <a:solidFill>
                  <a:srgbClr val="FF0000"/>
                </a:solidFill>
                <a:latin typeface="Consolas" panose="020B0609020204030204" pitchFamily="49" charset="0"/>
              </a:rPr>
              <a:t>ProcessReservations</a:t>
            </a:r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END TRY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BEGIN CATCH</a:t>
            </a: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  CONTINUE</a:t>
            </a: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END CATCH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    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UPDATE </a:t>
            </a:r>
            <a:r>
              <a:rPr lang="en-GB" dirty="0" err="1">
                <a:solidFill>
                  <a:srgbClr val="FF0000"/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    SET process status = ‘Running’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 [...]</a:t>
            </a:r>
          </a:p>
        </p:txBody>
      </p:sp>
    </p:spTree>
    <p:extLst>
      <p:ext uri="{BB962C8B-B14F-4D97-AF65-F5344CB8AC3E}">
        <p14:creationId xmlns:p14="http://schemas.microsoft.com/office/powerpoint/2010/main" val="404492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543C5C7-D97C-422B-B70A-D31FE23C75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i="1" dirty="0"/>
              <a:t>very</a:t>
            </a:r>
            <a:r>
              <a:rPr lang="en-GB" dirty="0"/>
              <a:t> small example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D7DE9-5172-40C2-9B64-7A4511BEAE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9138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7344482-183A-4105-8D72-D713C845F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Pattern features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1B720-5891-4C68-9B2D-70618EAB8C25}"/>
              </a:ext>
            </a:extLst>
          </p:cNvPr>
          <p:cNvSpPr txBox="1"/>
          <p:nvPr/>
        </p:nvSpPr>
        <p:spPr>
          <a:xfrm>
            <a:off x="1104315" y="888686"/>
            <a:ext cx="6131874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WHILE (anything’s ready)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BEGIN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BEGIN TRY</a:t>
            </a: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-- for process execution</a:t>
            </a:r>
            <a:endParaRPr lang="en-GB" dirty="0">
              <a:latin typeface="Consolas" panose="020B0609020204030204" pitchFamily="49" charset="0"/>
            </a:endParaRP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SELECT ready process</a:t>
            </a:r>
          </a:p>
          <a:p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BEGIN TRY</a:t>
            </a: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-- for process reservation</a:t>
            </a:r>
            <a:endParaRPr lang="en-GB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     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INSERT ready process details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INTO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ProcessReservations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END TRY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BEGIN CATCH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CONTINUE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END CATCH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‘Running’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EXECUTE selected process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 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UPDATE </a:t>
            </a:r>
            <a:r>
              <a:rPr lang="en-GB" dirty="0" err="1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ProcessList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</a:rPr>
              <a:t>    SET process status = ‘Done’ [...]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3079BEC-A89B-486E-9B2F-53FE6AA04A7E}"/>
              </a:ext>
            </a:extLst>
          </p:cNvPr>
          <p:cNvCxnSpPr>
            <a:cxnSpLocks/>
          </p:cNvCxnSpPr>
          <p:nvPr/>
        </p:nvCxnSpPr>
        <p:spPr>
          <a:xfrm flipH="1">
            <a:off x="5660571" y="2735586"/>
            <a:ext cx="1368608" cy="4082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9F0B8D3-31D6-4C6D-9565-AA7C1AA6FF00}"/>
              </a:ext>
            </a:extLst>
          </p:cNvPr>
          <p:cNvSpPr txBox="1"/>
          <p:nvPr/>
        </p:nvSpPr>
        <p:spPr>
          <a:xfrm>
            <a:off x="7047726" y="2241681"/>
            <a:ext cx="33480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Segoe Print" panose="02000600000000000000" pitchFamily="2" charset="0"/>
                <a:cs typeface="MV Boli" panose="02000500030200090000" pitchFamily="2" charset="0"/>
              </a:rPr>
              <a:t>Handler mutual exclusion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217E5C-BB40-4D07-93C0-B4CC0549D2EF}"/>
              </a:ext>
            </a:extLst>
          </p:cNvPr>
          <p:cNvSpPr txBox="1"/>
          <p:nvPr/>
        </p:nvSpPr>
        <p:spPr>
          <a:xfrm>
            <a:off x="7520410" y="4266369"/>
            <a:ext cx="4092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Segoe Print" panose="02000600000000000000" pitchFamily="2" charset="0"/>
                <a:cs typeface="MV Boli" panose="02000500030200090000" pitchFamily="2" charset="0"/>
              </a:rPr>
              <a:t>Non-blocking handler start</a:t>
            </a:r>
          </a:p>
        </p:txBody>
      </p:sp>
    </p:spTree>
    <p:extLst>
      <p:ext uri="{BB962C8B-B14F-4D97-AF65-F5344CB8AC3E}">
        <p14:creationId xmlns:p14="http://schemas.microsoft.com/office/powerpoint/2010/main" val="223645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3BBB-1587-4DBB-9DBF-3232D3720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0000"/>
          <a:lstStyle/>
          <a:p>
            <a:r>
              <a:rPr lang="en-GB" dirty="0"/>
              <a:t>Influence of </a:t>
            </a:r>
            <a:r>
              <a:rPr lang="en-GB" b="1" dirty="0"/>
              <a:t>dependency</a:t>
            </a:r>
            <a:r>
              <a:rPr lang="en-GB" dirty="0"/>
              <a:t> metadata on process execution</a:t>
            </a:r>
          </a:p>
          <a:p>
            <a:pPr lvl="1"/>
            <a:r>
              <a:rPr lang="en-GB" dirty="0"/>
              <a:t>Normalised process dependencies enable parallelism, avoid roadblocks</a:t>
            </a:r>
          </a:p>
          <a:p>
            <a:r>
              <a:rPr lang="en-GB" dirty="0"/>
              <a:t>Influence of </a:t>
            </a:r>
            <a:r>
              <a:rPr lang="en-GB" b="1" dirty="0"/>
              <a:t>state</a:t>
            </a:r>
            <a:r>
              <a:rPr lang="en-GB" dirty="0"/>
              <a:t> metadata on </a:t>
            </a:r>
            <a:r>
              <a:rPr lang="en-GB" dirty="0" err="1"/>
              <a:t>restartability</a:t>
            </a:r>
            <a:endParaRPr lang="en-GB" dirty="0"/>
          </a:p>
          <a:p>
            <a:pPr lvl="1"/>
            <a:r>
              <a:rPr lang="en-GB" dirty="0"/>
              <a:t>Lightweight state metadata makes restart easier</a:t>
            </a:r>
          </a:p>
          <a:p>
            <a:r>
              <a:rPr lang="en-GB" dirty="0"/>
              <a:t>Influence of </a:t>
            </a:r>
            <a:r>
              <a:rPr lang="en-GB" b="1" dirty="0"/>
              <a:t>execution</a:t>
            </a:r>
            <a:r>
              <a:rPr lang="en-GB" dirty="0"/>
              <a:t> metadata</a:t>
            </a:r>
          </a:p>
          <a:p>
            <a:pPr lvl="1"/>
            <a:r>
              <a:rPr lang="en-GB" dirty="0"/>
              <a:t>Calculate average duration from recent execution history</a:t>
            </a:r>
          </a:p>
          <a:p>
            <a:pPr lvl="1"/>
            <a:r>
              <a:rPr lang="en-GB" dirty="0"/>
              <a:t>Use branch weight to predict good execution order adaptively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E6D4518-709A-479D-A207-52B5430FE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Here’s one I made earlier</a:t>
            </a:r>
          </a:p>
        </p:txBody>
      </p:sp>
    </p:spTree>
    <p:extLst>
      <p:ext uri="{BB962C8B-B14F-4D97-AF65-F5344CB8AC3E}">
        <p14:creationId xmlns:p14="http://schemas.microsoft.com/office/powerpoint/2010/main" val="343512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8BDCCA7-9B3A-4AF2-B495-7D72D6DDE2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Making dependency metadata work harder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429AA7E-442A-46D6-86FB-22A5A78498F8}"/>
              </a:ext>
            </a:extLst>
          </p:cNvPr>
          <p:cNvGrpSpPr/>
          <p:nvPr/>
        </p:nvGrpSpPr>
        <p:grpSpPr>
          <a:xfrm>
            <a:off x="3347787" y="1752775"/>
            <a:ext cx="5496425" cy="2578669"/>
            <a:chOff x="3354099" y="1707055"/>
            <a:chExt cx="5496425" cy="257866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075553D-8B97-4989-80B7-22C3DE644994}"/>
                </a:ext>
              </a:extLst>
            </p:cNvPr>
            <p:cNvSpPr/>
            <p:nvPr/>
          </p:nvSpPr>
          <p:spPr>
            <a:xfrm>
              <a:off x="5451028" y="3766675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I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F0C41BA-47BC-445E-A856-D7065D7098FD}"/>
                </a:ext>
              </a:extLst>
            </p:cNvPr>
            <p:cNvSpPr/>
            <p:nvPr/>
          </p:nvSpPr>
          <p:spPr>
            <a:xfrm>
              <a:off x="3354099" y="1707055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A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67B6EF6-1417-4E88-8327-1240C5A95D53}"/>
                </a:ext>
              </a:extLst>
            </p:cNvPr>
            <p:cNvSpPr/>
            <p:nvPr/>
          </p:nvSpPr>
          <p:spPr>
            <a:xfrm>
              <a:off x="7589096" y="1707055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C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304D4D0-DD8E-41EE-ABB4-047CB9F4E58E}"/>
                </a:ext>
              </a:extLst>
            </p:cNvPr>
            <p:cNvSpPr/>
            <p:nvPr/>
          </p:nvSpPr>
          <p:spPr>
            <a:xfrm>
              <a:off x="6166341" y="1707055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4FC5989-9510-4A56-BEDF-F1A28F316A87}"/>
                </a:ext>
              </a:extLst>
            </p:cNvPr>
            <p:cNvSpPr/>
            <p:nvPr/>
          </p:nvSpPr>
          <p:spPr>
            <a:xfrm>
              <a:off x="3354099" y="2734531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D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702EBDA-EB3B-4FD9-938D-1E87539292F4}"/>
                </a:ext>
              </a:extLst>
            </p:cNvPr>
            <p:cNvSpPr/>
            <p:nvPr/>
          </p:nvSpPr>
          <p:spPr>
            <a:xfrm>
              <a:off x="8333689" y="2732831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H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FE760C6-9F88-431F-A16D-D82F95659969}"/>
                </a:ext>
              </a:extLst>
            </p:cNvPr>
            <p:cNvSpPr/>
            <p:nvPr/>
          </p:nvSpPr>
          <p:spPr>
            <a:xfrm>
              <a:off x="6892359" y="2737514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5664DFD-50D9-4D60-A384-5A9B11161149}"/>
                </a:ext>
              </a:extLst>
            </p:cNvPr>
            <p:cNvSpPr/>
            <p:nvPr/>
          </p:nvSpPr>
          <p:spPr>
            <a:xfrm>
              <a:off x="5451028" y="2732832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F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18EBAE0-CC91-4C1A-93D5-DACD39CB2208}"/>
                </a:ext>
              </a:extLst>
            </p:cNvPr>
            <p:cNvSpPr/>
            <p:nvPr/>
          </p:nvSpPr>
          <p:spPr>
            <a:xfrm>
              <a:off x="4408870" y="2732831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E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F73C5B8-F8C9-4661-BAEE-CAE66FB41D7E}"/>
                </a:ext>
              </a:extLst>
            </p:cNvPr>
            <p:cNvSpPr/>
            <p:nvPr/>
          </p:nvSpPr>
          <p:spPr>
            <a:xfrm>
              <a:off x="6896408" y="3768889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J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E3CEC97F-2113-4A06-94AB-A2D93E776C03}"/>
                </a:ext>
              </a:extLst>
            </p:cNvPr>
            <p:cNvCxnSpPr>
              <a:cxnSpLocks/>
              <a:stCxn id="26" idx="3"/>
              <a:endCxn id="48" idx="7"/>
            </p:cNvCxnSpPr>
            <p:nvPr/>
          </p:nvCxnSpPr>
          <p:spPr>
            <a:xfrm flipH="1">
              <a:off x="5892171" y="2148202"/>
              <a:ext cx="349856" cy="660319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AEC6EBC9-C5E6-4D39-AED3-ADA5AE7C7AE7}"/>
                </a:ext>
              </a:extLst>
            </p:cNvPr>
            <p:cNvCxnSpPr>
              <a:cxnSpLocks/>
              <a:stCxn id="47" idx="4"/>
              <a:endCxn id="50" idx="0"/>
            </p:cNvCxnSpPr>
            <p:nvPr/>
          </p:nvCxnSpPr>
          <p:spPr>
            <a:xfrm>
              <a:off x="7150777" y="3254348"/>
              <a:ext cx="4049" cy="51454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13A110FC-3DE6-4455-95F8-3C64D9AD7CEB}"/>
                </a:ext>
              </a:extLst>
            </p:cNvPr>
            <p:cNvCxnSpPr>
              <a:cxnSpLocks/>
              <a:stCxn id="49" idx="5"/>
              <a:endCxn id="23" idx="1"/>
            </p:cNvCxnSpPr>
            <p:nvPr/>
          </p:nvCxnSpPr>
          <p:spPr>
            <a:xfrm>
              <a:off x="4850015" y="3173976"/>
              <a:ext cx="676700" cy="668386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0AA935F4-8BE1-425B-88BB-62F90030E5C5}"/>
                </a:ext>
              </a:extLst>
            </p:cNvPr>
            <p:cNvCxnSpPr>
              <a:cxnSpLocks/>
              <a:stCxn id="48" idx="4"/>
              <a:endCxn id="23" idx="0"/>
            </p:cNvCxnSpPr>
            <p:nvPr/>
          </p:nvCxnSpPr>
          <p:spPr>
            <a:xfrm>
              <a:off x="5709443" y="3249664"/>
              <a:ext cx="0" cy="517008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5EC51744-1395-49E0-B60A-518FCC7BB02C}"/>
                </a:ext>
              </a:extLst>
            </p:cNvPr>
            <p:cNvCxnSpPr>
              <a:cxnSpLocks/>
              <a:stCxn id="26" idx="5"/>
              <a:endCxn id="47" idx="1"/>
            </p:cNvCxnSpPr>
            <p:nvPr/>
          </p:nvCxnSpPr>
          <p:spPr>
            <a:xfrm>
              <a:off x="6607487" y="2148200"/>
              <a:ext cx="360560" cy="66500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DE7C98DD-0F1B-49EF-B0BF-BDA4A32E6DD8}"/>
                </a:ext>
              </a:extLst>
            </p:cNvPr>
            <p:cNvCxnSpPr>
              <a:cxnSpLocks/>
              <a:stCxn id="25" idx="3"/>
              <a:endCxn id="47" idx="7"/>
            </p:cNvCxnSpPr>
            <p:nvPr/>
          </p:nvCxnSpPr>
          <p:spPr>
            <a:xfrm flipH="1">
              <a:off x="7333505" y="2148200"/>
              <a:ext cx="331279" cy="66500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52FA60B6-B08E-4CFE-B1BD-64850969DED0}"/>
                </a:ext>
              </a:extLst>
            </p:cNvPr>
            <p:cNvCxnSpPr>
              <a:cxnSpLocks/>
              <a:stCxn id="25" idx="5"/>
              <a:endCxn id="46" idx="1"/>
            </p:cNvCxnSpPr>
            <p:nvPr/>
          </p:nvCxnSpPr>
          <p:spPr>
            <a:xfrm>
              <a:off x="8030239" y="2148199"/>
              <a:ext cx="379136" cy="660318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281029C-6F3A-4FDF-9935-5F77CC546225}"/>
                </a:ext>
              </a:extLst>
            </p:cNvPr>
            <p:cNvCxnSpPr>
              <a:cxnSpLocks/>
              <a:stCxn id="24" idx="4"/>
              <a:endCxn id="45" idx="0"/>
            </p:cNvCxnSpPr>
            <p:nvPr/>
          </p:nvCxnSpPr>
          <p:spPr>
            <a:xfrm>
              <a:off x="3612514" y="2223890"/>
              <a:ext cx="0" cy="51064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4613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8BDCCA7-9B3A-4AF2-B495-7D72D6DDE2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Making dependency metadata work harder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BC0E7F9-2D10-4FAD-A996-DDF6C48EB57A}"/>
              </a:ext>
            </a:extLst>
          </p:cNvPr>
          <p:cNvSpPr/>
          <p:nvPr/>
        </p:nvSpPr>
        <p:spPr>
          <a:xfrm>
            <a:off x="5762036" y="508235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3F880AD-2B61-4BAC-8A4A-202A3954A357}"/>
              </a:ext>
            </a:extLst>
          </p:cNvPr>
          <p:cNvSpPr/>
          <p:nvPr/>
        </p:nvSpPr>
        <p:spPr>
          <a:xfrm>
            <a:off x="2519585" y="1455349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137792-815D-4899-B8E7-37F377109A45}"/>
              </a:ext>
            </a:extLst>
          </p:cNvPr>
          <p:cNvSpPr/>
          <p:nvPr/>
        </p:nvSpPr>
        <p:spPr>
          <a:xfrm>
            <a:off x="9310045" y="1455348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54C0033-8645-4C9F-9137-9AAE92E766A0}"/>
              </a:ext>
            </a:extLst>
          </p:cNvPr>
          <p:cNvSpPr/>
          <p:nvPr/>
        </p:nvSpPr>
        <p:spPr>
          <a:xfrm>
            <a:off x="6930687" y="146022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7DE1336-5DD5-492F-9D5D-6E245387FFDD}"/>
              </a:ext>
            </a:extLst>
          </p:cNvPr>
          <p:cNvSpPr/>
          <p:nvPr/>
        </p:nvSpPr>
        <p:spPr>
          <a:xfrm>
            <a:off x="2519585" y="321564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9C9209D-9EC5-4852-B278-431E2DC6663F}"/>
              </a:ext>
            </a:extLst>
          </p:cNvPr>
          <p:cNvSpPr/>
          <p:nvPr/>
        </p:nvSpPr>
        <p:spPr>
          <a:xfrm>
            <a:off x="10374782" y="32156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459A906-222E-43E0-A1F1-3DE9DED630B4}"/>
              </a:ext>
            </a:extLst>
          </p:cNvPr>
          <p:cNvSpPr/>
          <p:nvPr/>
        </p:nvSpPr>
        <p:spPr>
          <a:xfrm>
            <a:off x="8207077" y="32156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3894B45-4FD5-44E8-8688-47BB8E86D387}"/>
              </a:ext>
            </a:extLst>
          </p:cNvPr>
          <p:cNvSpPr/>
          <p:nvPr/>
        </p:nvSpPr>
        <p:spPr>
          <a:xfrm>
            <a:off x="5765207" y="321564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1271DDC-3E7A-4C74-AB85-B2A56B48AA4B}"/>
              </a:ext>
            </a:extLst>
          </p:cNvPr>
          <p:cNvSpPr/>
          <p:nvPr/>
        </p:nvSpPr>
        <p:spPr>
          <a:xfrm>
            <a:off x="4193514" y="321564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E20E041-6721-412F-B4F7-BF20083AC640}"/>
              </a:ext>
            </a:extLst>
          </p:cNvPr>
          <p:cNvSpPr/>
          <p:nvPr/>
        </p:nvSpPr>
        <p:spPr>
          <a:xfrm>
            <a:off x="8209553" y="50823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963918-F121-4CCC-A9D4-EDAE62F7AAF8}"/>
              </a:ext>
            </a:extLst>
          </p:cNvPr>
          <p:cNvCxnSpPr>
            <a:cxnSpLocks/>
            <a:stCxn id="30" idx="3"/>
            <a:endCxn id="34" idx="7"/>
          </p:cNvCxnSpPr>
          <p:nvPr/>
        </p:nvCxnSpPr>
        <p:spPr>
          <a:xfrm flipH="1">
            <a:off x="6206353" y="1901370"/>
            <a:ext cx="800023" cy="138996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CF8AA6-B59F-48B0-8C40-FBADE08BCA32}"/>
              </a:ext>
            </a:extLst>
          </p:cNvPr>
          <p:cNvCxnSpPr>
            <a:cxnSpLocks/>
            <a:stCxn id="34" idx="4"/>
            <a:endCxn id="27" idx="0"/>
          </p:cNvCxnSpPr>
          <p:nvPr/>
        </p:nvCxnSpPr>
        <p:spPr>
          <a:xfrm flipH="1">
            <a:off x="6020454" y="3732478"/>
            <a:ext cx="3171" cy="1349872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398CCC2-5657-4F25-8968-7E5CDA172886}"/>
              </a:ext>
            </a:extLst>
          </p:cNvPr>
          <p:cNvCxnSpPr>
            <a:cxnSpLocks/>
            <a:stCxn id="30" idx="5"/>
            <a:endCxn id="33" idx="1"/>
          </p:cNvCxnSpPr>
          <p:nvPr/>
        </p:nvCxnSpPr>
        <p:spPr>
          <a:xfrm>
            <a:off x="7371833" y="1901369"/>
            <a:ext cx="910933" cy="1389962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BA22E3A-D4F7-426A-A576-911929344A8C}"/>
              </a:ext>
            </a:extLst>
          </p:cNvPr>
          <p:cNvCxnSpPr>
            <a:cxnSpLocks/>
            <a:stCxn id="29" idx="3"/>
            <a:endCxn id="33" idx="7"/>
          </p:cNvCxnSpPr>
          <p:nvPr/>
        </p:nvCxnSpPr>
        <p:spPr>
          <a:xfrm flipH="1">
            <a:off x="8648223" y="1896493"/>
            <a:ext cx="737511" cy="139483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BF6DAFF-ADA2-41E0-BBD7-73FF68DEBD55}"/>
              </a:ext>
            </a:extLst>
          </p:cNvPr>
          <p:cNvCxnSpPr>
            <a:cxnSpLocks/>
            <a:stCxn id="29" idx="5"/>
            <a:endCxn id="32" idx="1"/>
          </p:cNvCxnSpPr>
          <p:nvPr/>
        </p:nvCxnSpPr>
        <p:spPr>
          <a:xfrm>
            <a:off x="9751190" y="1896493"/>
            <a:ext cx="699280" cy="139483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77CD2C1-5F73-4455-8F9A-B48B75B1FCEB}"/>
              </a:ext>
            </a:extLst>
          </p:cNvPr>
          <p:cNvCxnSpPr>
            <a:cxnSpLocks/>
            <a:stCxn id="28" idx="4"/>
            <a:endCxn id="31" idx="0"/>
          </p:cNvCxnSpPr>
          <p:nvPr/>
        </p:nvCxnSpPr>
        <p:spPr>
          <a:xfrm>
            <a:off x="2778002" y="1972183"/>
            <a:ext cx="0" cy="124345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45BC5C2-C033-4A24-8BB0-32F6F8D62EF4}"/>
              </a:ext>
            </a:extLst>
          </p:cNvPr>
          <p:cNvCxnSpPr>
            <a:cxnSpLocks/>
            <a:stCxn id="35" idx="5"/>
            <a:endCxn id="27" idx="1"/>
          </p:cNvCxnSpPr>
          <p:nvPr/>
        </p:nvCxnSpPr>
        <p:spPr>
          <a:xfrm>
            <a:off x="4634660" y="3656787"/>
            <a:ext cx="1203065" cy="150125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2861FC6-D771-40EA-B215-27FA0C2B3FBB}"/>
              </a:ext>
            </a:extLst>
          </p:cNvPr>
          <p:cNvCxnSpPr>
            <a:cxnSpLocks/>
            <a:stCxn id="33" idx="4"/>
            <a:endCxn id="36" idx="0"/>
          </p:cNvCxnSpPr>
          <p:nvPr/>
        </p:nvCxnSpPr>
        <p:spPr>
          <a:xfrm>
            <a:off x="8465494" y="3732477"/>
            <a:ext cx="2476" cy="1349872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9754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98573DEB-5211-4843-ABF1-67E4655D4AC4}"/>
              </a:ext>
            </a:extLst>
          </p:cNvPr>
          <p:cNvSpPr/>
          <p:nvPr/>
        </p:nvSpPr>
        <p:spPr>
          <a:xfrm>
            <a:off x="5762036" y="508235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AAEF18-3BEB-4117-8A28-EC5CD34B908D}"/>
              </a:ext>
            </a:extLst>
          </p:cNvPr>
          <p:cNvSpPr/>
          <p:nvPr/>
        </p:nvSpPr>
        <p:spPr>
          <a:xfrm>
            <a:off x="2519585" y="1455349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AA986F-9412-459E-9423-78F2C4A25A0E}"/>
              </a:ext>
            </a:extLst>
          </p:cNvPr>
          <p:cNvSpPr/>
          <p:nvPr/>
        </p:nvSpPr>
        <p:spPr>
          <a:xfrm>
            <a:off x="9310045" y="1455348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B425A99-3DF1-4856-8418-6B3971996C63}"/>
              </a:ext>
            </a:extLst>
          </p:cNvPr>
          <p:cNvSpPr/>
          <p:nvPr/>
        </p:nvSpPr>
        <p:spPr>
          <a:xfrm>
            <a:off x="6930687" y="146022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DE0CA40-3D76-4708-86A5-DBA6178FBA78}"/>
              </a:ext>
            </a:extLst>
          </p:cNvPr>
          <p:cNvSpPr/>
          <p:nvPr/>
        </p:nvSpPr>
        <p:spPr>
          <a:xfrm>
            <a:off x="2519585" y="321564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699ECA3-F030-4436-9950-518480D27360}"/>
              </a:ext>
            </a:extLst>
          </p:cNvPr>
          <p:cNvSpPr/>
          <p:nvPr/>
        </p:nvSpPr>
        <p:spPr>
          <a:xfrm>
            <a:off x="10374782" y="32156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052DF9-B963-4D3A-953E-C0FE94771EE7}"/>
              </a:ext>
            </a:extLst>
          </p:cNvPr>
          <p:cNvSpPr/>
          <p:nvPr/>
        </p:nvSpPr>
        <p:spPr>
          <a:xfrm>
            <a:off x="8207077" y="32156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47BAD8-4646-473F-9BF3-E6D3ED4A6D03}"/>
              </a:ext>
            </a:extLst>
          </p:cNvPr>
          <p:cNvSpPr/>
          <p:nvPr/>
        </p:nvSpPr>
        <p:spPr>
          <a:xfrm>
            <a:off x="5765207" y="321564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F06066-5866-480D-BEFF-945036966BCB}"/>
              </a:ext>
            </a:extLst>
          </p:cNvPr>
          <p:cNvSpPr/>
          <p:nvPr/>
        </p:nvSpPr>
        <p:spPr>
          <a:xfrm>
            <a:off x="4193514" y="321564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57A38C5-3533-4D5D-BEEF-B48FF156DF69}"/>
              </a:ext>
            </a:extLst>
          </p:cNvPr>
          <p:cNvSpPr/>
          <p:nvPr/>
        </p:nvSpPr>
        <p:spPr>
          <a:xfrm>
            <a:off x="8209553" y="50823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C7B1252-39C0-4BAC-820B-855AC324C58C}"/>
              </a:ext>
            </a:extLst>
          </p:cNvPr>
          <p:cNvCxnSpPr>
            <a:cxnSpLocks/>
            <a:stCxn id="40" idx="2"/>
            <a:endCxn id="16" idx="7"/>
          </p:cNvCxnSpPr>
          <p:nvPr/>
        </p:nvCxnSpPr>
        <p:spPr>
          <a:xfrm flipH="1">
            <a:off x="6206352" y="2875166"/>
            <a:ext cx="982752" cy="41616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574339A-DFD8-47C1-862F-17ABAC7AAAA0}"/>
              </a:ext>
            </a:extLst>
          </p:cNvPr>
          <p:cNvCxnSpPr>
            <a:cxnSpLocks/>
            <a:stCxn id="15" idx="4"/>
            <a:endCxn id="45" idx="0"/>
          </p:cNvCxnSpPr>
          <p:nvPr/>
        </p:nvCxnSpPr>
        <p:spPr>
          <a:xfrm>
            <a:off x="8465494" y="3732478"/>
            <a:ext cx="2476" cy="384515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DED486E-7387-4B9B-B570-CC6F459E13FC}"/>
              </a:ext>
            </a:extLst>
          </p:cNvPr>
          <p:cNvCxnSpPr>
            <a:cxnSpLocks/>
            <a:stCxn id="17" idx="4"/>
            <a:endCxn id="43" idx="0"/>
          </p:cNvCxnSpPr>
          <p:nvPr/>
        </p:nvCxnSpPr>
        <p:spPr>
          <a:xfrm flipH="1">
            <a:off x="4451931" y="3732476"/>
            <a:ext cx="1" cy="38451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2D63F1-6A8D-4439-A3CC-92E8E4E74A9B}"/>
              </a:ext>
            </a:extLst>
          </p:cNvPr>
          <p:cNvCxnSpPr>
            <a:cxnSpLocks/>
            <a:stCxn id="16" idx="4"/>
            <a:endCxn id="44" idx="0"/>
          </p:cNvCxnSpPr>
          <p:nvPr/>
        </p:nvCxnSpPr>
        <p:spPr>
          <a:xfrm flipH="1">
            <a:off x="6018792" y="3732479"/>
            <a:ext cx="4832" cy="391405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0B5F353-579F-4EB4-8A5D-0EFA9C6F554B}"/>
              </a:ext>
            </a:extLst>
          </p:cNvPr>
          <p:cNvCxnSpPr>
            <a:cxnSpLocks/>
            <a:stCxn id="40" idx="2"/>
            <a:endCxn id="15" idx="1"/>
          </p:cNvCxnSpPr>
          <p:nvPr/>
        </p:nvCxnSpPr>
        <p:spPr>
          <a:xfrm>
            <a:off x="7189105" y="2875167"/>
            <a:ext cx="1093661" cy="416165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F273103-8608-4371-9B6E-794FB8CD1904}"/>
              </a:ext>
            </a:extLst>
          </p:cNvPr>
          <p:cNvCxnSpPr>
            <a:cxnSpLocks/>
            <a:stCxn id="41" idx="2"/>
            <a:endCxn id="15" idx="7"/>
          </p:cNvCxnSpPr>
          <p:nvPr/>
        </p:nvCxnSpPr>
        <p:spPr>
          <a:xfrm flipH="1">
            <a:off x="8648222" y="2872965"/>
            <a:ext cx="919840" cy="41836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59CC6FD-1CBD-417E-A08B-4862DF98E7A0}"/>
              </a:ext>
            </a:extLst>
          </p:cNvPr>
          <p:cNvCxnSpPr>
            <a:cxnSpLocks/>
            <a:stCxn id="41" idx="2"/>
            <a:endCxn id="14" idx="1"/>
          </p:cNvCxnSpPr>
          <p:nvPr/>
        </p:nvCxnSpPr>
        <p:spPr>
          <a:xfrm>
            <a:off x="9568062" y="2872965"/>
            <a:ext cx="882408" cy="41836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AB69D81-D75F-4011-B898-B725C798D661}"/>
              </a:ext>
            </a:extLst>
          </p:cNvPr>
          <p:cNvCxnSpPr>
            <a:cxnSpLocks/>
            <a:stCxn id="39" idx="1"/>
            <a:endCxn id="10" idx="6"/>
          </p:cNvCxnSpPr>
          <p:nvPr/>
        </p:nvCxnSpPr>
        <p:spPr>
          <a:xfrm flipH="1">
            <a:off x="3036420" y="1538146"/>
            <a:ext cx="797605" cy="17562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554DEAA-A966-425E-A8F8-FD57E7F1926C}"/>
              </a:ext>
            </a:extLst>
          </p:cNvPr>
          <p:cNvCxnSpPr>
            <a:cxnSpLocks/>
            <a:stCxn id="10" idx="4"/>
            <a:endCxn id="42" idx="0"/>
          </p:cNvCxnSpPr>
          <p:nvPr/>
        </p:nvCxnSpPr>
        <p:spPr>
          <a:xfrm flipH="1">
            <a:off x="2776640" y="1972184"/>
            <a:ext cx="1362" cy="33629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AFB7FE1-B6B0-4459-84FE-6C1AA505EEA4}"/>
              </a:ext>
            </a:extLst>
          </p:cNvPr>
          <p:cNvCxnSpPr>
            <a:cxnSpLocks/>
            <a:stCxn id="39" idx="3"/>
            <a:endCxn id="16" idx="1"/>
          </p:cNvCxnSpPr>
          <p:nvPr/>
        </p:nvCxnSpPr>
        <p:spPr>
          <a:xfrm>
            <a:off x="4634660" y="1538146"/>
            <a:ext cx="1206236" cy="175318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345D7C0-ECC4-4A6B-803F-2AF0DDA48D72}"/>
              </a:ext>
            </a:extLst>
          </p:cNvPr>
          <p:cNvCxnSpPr>
            <a:cxnSpLocks/>
            <a:stCxn id="37" idx="2"/>
            <a:endCxn id="17" idx="7"/>
          </p:cNvCxnSpPr>
          <p:nvPr/>
        </p:nvCxnSpPr>
        <p:spPr>
          <a:xfrm flipH="1">
            <a:off x="4634660" y="1105633"/>
            <a:ext cx="1427231" cy="218569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0929241-7E2A-4B97-9F82-3D6C5EE367FE}"/>
              </a:ext>
            </a:extLst>
          </p:cNvPr>
          <p:cNvCxnSpPr>
            <a:cxnSpLocks/>
            <a:stCxn id="37" idx="2"/>
            <a:endCxn id="12" idx="1"/>
          </p:cNvCxnSpPr>
          <p:nvPr/>
        </p:nvCxnSpPr>
        <p:spPr>
          <a:xfrm>
            <a:off x="6061891" y="1105634"/>
            <a:ext cx="944485" cy="43027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4CDA30A-180C-49F0-ADEE-A761425F6192}"/>
              </a:ext>
            </a:extLst>
          </p:cNvPr>
          <p:cNvCxnSpPr>
            <a:cxnSpLocks/>
            <a:stCxn id="38" idx="2"/>
            <a:endCxn id="11" idx="0"/>
          </p:cNvCxnSpPr>
          <p:nvPr/>
        </p:nvCxnSpPr>
        <p:spPr>
          <a:xfrm>
            <a:off x="9568064" y="1123943"/>
            <a:ext cx="399" cy="331405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16ECBE6-E296-4358-AF73-50F4E13BBE82}"/>
              </a:ext>
            </a:extLst>
          </p:cNvPr>
          <p:cNvCxnSpPr>
            <a:cxnSpLocks/>
            <a:stCxn id="12" idx="4"/>
            <a:endCxn id="40" idx="0"/>
          </p:cNvCxnSpPr>
          <p:nvPr/>
        </p:nvCxnSpPr>
        <p:spPr>
          <a:xfrm>
            <a:off x="7189104" y="1977058"/>
            <a:ext cx="0" cy="36822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0C1D57D-2283-4F34-B8D6-3CDE13BEB3E0}"/>
              </a:ext>
            </a:extLst>
          </p:cNvPr>
          <p:cNvCxnSpPr>
            <a:cxnSpLocks/>
            <a:stCxn id="11" idx="4"/>
            <a:endCxn id="41" idx="0"/>
          </p:cNvCxnSpPr>
          <p:nvPr/>
        </p:nvCxnSpPr>
        <p:spPr>
          <a:xfrm flipH="1">
            <a:off x="9568062" y="1972182"/>
            <a:ext cx="400" cy="370894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9FFA5439-DDB6-4CF0-BDEE-02414BAB99C0}"/>
              </a:ext>
            </a:extLst>
          </p:cNvPr>
          <p:cNvCxnSpPr>
            <a:cxnSpLocks/>
            <a:stCxn id="42" idx="2"/>
            <a:endCxn id="13" idx="0"/>
          </p:cNvCxnSpPr>
          <p:nvPr/>
        </p:nvCxnSpPr>
        <p:spPr>
          <a:xfrm>
            <a:off x="2776640" y="2838363"/>
            <a:ext cx="1362" cy="37727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0D8C411-0B5A-430D-9939-011DB05A76D5}"/>
              </a:ext>
            </a:extLst>
          </p:cNvPr>
          <p:cNvCxnSpPr>
            <a:cxnSpLocks/>
            <a:stCxn id="13" idx="4"/>
            <a:endCxn id="47" idx="0"/>
          </p:cNvCxnSpPr>
          <p:nvPr/>
        </p:nvCxnSpPr>
        <p:spPr>
          <a:xfrm flipH="1">
            <a:off x="2776641" y="3732477"/>
            <a:ext cx="1362" cy="38373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8FA5E6AC-BC33-4325-A2CE-75F34E4FA1F2}"/>
              </a:ext>
            </a:extLst>
          </p:cNvPr>
          <p:cNvCxnSpPr>
            <a:cxnSpLocks/>
            <a:stCxn id="43" idx="2"/>
            <a:endCxn id="9" idx="1"/>
          </p:cNvCxnSpPr>
          <p:nvPr/>
        </p:nvCxnSpPr>
        <p:spPr>
          <a:xfrm>
            <a:off x="4451930" y="4646881"/>
            <a:ext cx="1385794" cy="51115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B1F97F8B-39BF-40AF-89DA-BCD4A57047D3}"/>
              </a:ext>
            </a:extLst>
          </p:cNvPr>
          <p:cNvCxnSpPr>
            <a:cxnSpLocks/>
            <a:stCxn id="44" idx="2"/>
            <a:endCxn id="9" idx="0"/>
          </p:cNvCxnSpPr>
          <p:nvPr/>
        </p:nvCxnSpPr>
        <p:spPr>
          <a:xfrm>
            <a:off x="6018793" y="4653772"/>
            <a:ext cx="1661" cy="42857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3EF0D26-1C84-459E-AC56-9F206AB01A6E}"/>
              </a:ext>
            </a:extLst>
          </p:cNvPr>
          <p:cNvCxnSpPr>
            <a:cxnSpLocks/>
            <a:stCxn id="9" idx="4"/>
            <a:endCxn id="48" idx="0"/>
          </p:cNvCxnSpPr>
          <p:nvPr/>
        </p:nvCxnSpPr>
        <p:spPr>
          <a:xfrm>
            <a:off x="6020454" y="5599186"/>
            <a:ext cx="3243" cy="35795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C97AF6CC-F250-44C0-B866-2797E006667B}"/>
              </a:ext>
            </a:extLst>
          </p:cNvPr>
          <p:cNvCxnSpPr>
            <a:cxnSpLocks/>
            <a:stCxn id="45" idx="2"/>
            <a:endCxn id="18" idx="0"/>
          </p:cNvCxnSpPr>
          <p:nvPr/>
        </p:nvCxnSpPr>
        <p:spPr>
          <a:xfrm>
            <a:off x="8467970" y="4646881"/>
            <a:ext cx="0" cy="43546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D023C52-8460-43EE-B8F5-105747D0CB72}"/>
              </a:ext>
            </a:extLst>
          </p:cNvPr>
          <p:cNvCxnSpPr>
            <a:cxnSpLocks/>
            <a:stCxn id="18" idx="3"/>
            <a:endCxn id="49" idx="0"/>
          </p:cNvCxnSpPr>
          <p:nvPr/>
        </p:nvCxnSpPr>
        <p:spPr>
          <a:xfrm flipH="1">
            <a:off x="7785265" y="5523496"/>
            <a:ext cx="499977" cy="43364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2CAB3AC6-E547-48BD-8026-5F65033ECAB6}"/>
              </a:ext>
            </a:extLst>
          </p:cNvPr>
          <p:cNvCxnSpPr>
            <a:cxnSpLocks/>
            <a:stCxn id="18" idx="5"/>
            <a:endCxn id="50" idx="0"/>
          </p:cNvCxnSpPr>
          <p:nvPr/>
        </p:nvCxnSpPr>
        <p:spPr>
          <a:xfrm>
            <a:off x="8650698" y="5523496"/>
            <a:ext cx="457444" cy="43364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1FA5148B-50F6-4139-A36E-2578D2462C4F}"/>
              </a:ext>
            </a:extLst>
          </p:cNvPr>
          <p:cNvCxnSpPr>
            <a:cxnSpLocks/>
            <a:stCxn id="14" idx="4"/>
            <a:endCxn id="46" idx="0"/>
          </p:cNvCxnSpPr>
          <p:nvPr/>
        </p:nvCxnSpPr>
        <p:spPr>
          <a:xfrm>
            <a:off x="10633199" y="3732477"/>
            <a:ext cx="2394" cy="39288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C546732E-2D2C-47CC-A2CF-0BF9F04602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Resource dependencies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2D7F8AF-50E0-4967-87E3-FF039A1F9BBD}"/>
              </a:ext>
            </a:extLst>
          </p:cNvPr>
          <p:cNvSpPr/>
          <p:nvPr/>
        </p:nvSpPr>
        <p:spPr>
          <a:xfrm>
            <a:off x="5661573" y="575745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T01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01DB195-85C3-4C4A-B4D1-725F74ED8A57}"/>
              </a:ext>
            </a:extLst>
          </p:cNvPr>
          <p:cNvSpPr/>
          <p:nvPr/>
        </p:nvSpPr>
        <p:spPr>
          <a:xfrm>
            <a:off x="9167746" y="594054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T02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3D14892-6717-4CCD-A23D-53D890754D9E}"/>
              </a:ext>
            </a:extLst>
          </p:cNvPr>
          <p:cNvSpPr/>
          <p:nvPr/>
        </p:nvSpPr>
        <p:spPr>
          <a:xfrm>
            <a:off x="3834025" y="1273202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T03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6316071-C6A2-4105-A186-DB323CD5BBB3}"/>
              </a:ext>
            </a:extLst>
          </p:cNvPr>
          <p:cNvSpPr/>
          <p:nvPr/>
        </p:nvSpPr>
        <p:spPr>
          <a:xfrm>
            <a:off x="6788787" y="234527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T04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50940A08-FCA2-447E-B2CD-9F5C46140DD3}"/>
              </a:ext>
            </a:extLst>
          </p:cNvPr>
          <p:cNvSpPr/>
          <p:nvPr/>
        </p:nvSpPr>
        <p:spPr>
          <a:xfrm>
            <a:off x="9167745" y="2343076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T06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B6508CB-A7AA-4066-93F2-1A235D11D16D}"/>
              </a:ext>
            </a:extLst>
          </p:cNvPr>
          <p:cNvSpPr/>
          <p:nvPr/>
        </p:nvSpPr>
        <p:spPr>
          <a:xfrm>
            <a:off x="2376323" y="2308474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T07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24A7C223-E0CC-4340-AAC9-E046358271B5}"/>
              </a:ext>
            </a:extLst>
          </p:cNvPr>
          <p:cNvSpPr/>
          <p:nvPr/>
        </p:nvSpPr>
        <p:spPr>
          <a:xfrm>
            <a:off x="4051613" y="4116992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T05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C9A3289-03E3-413A-B6D5-CF2E5954DB85}"/>
              </a:ext>
            </a:extLst>
          </p:cNvPr>
          <p:cNvSpPr/>
          <p:nvPr/>
        </p:nvSpPr>
        <p:spPr>
          <a:xfrm>
            <a:off x="5618475" y="4123883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T08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5480BB6-6C2F-4EE1-9609-D1CE4A3E6913}"/>
              </a:ext>
            </a:extLst>
          </p:cNvPr>
          <p:cNvSpPr/>
          <p:nvPr/>
        </p:nvSpPr>
        <p:spPr>
          <a:xfrm>
            <a:off x="8067653" y="4116992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T09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5708C61-D266-4FE2-A2C8-2C0F686440D2}"/>
              </a:ext>
            </a:extLst>
          </p:cNvPr>
          <p:cNvSpPr/>
          <p:nvPr/>
        </p:nvSpPr>
        <p:spPr>
          <a:xfrm>
            <a:off x="10235276" y="4125357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T10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8B063062-8018-4608-956E-811D1BA4DCE9}"/>
              </a:ext>
            </a:extLst>
          </p:cNvPr>
          <p:cNvSpPr/>
          <p:nvPr/>
        </p:nvSpPr>
        <p:spPr>
          <a:xfrm>
            <a:off x="2376323" y="4116213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T11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1AC73EE-1C93-4E6E-8894-2371934DFB79}"/>
              </a:ext>
            </a:extLst>
          </p:cNvPr>
          <p:cNvSpPr/>
          <p:nvPr/>
        </p:nvSpPr>
        <p:spPr>
          <a:xfrm>
            <a:off x="5623379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T12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EAECB582-454F-485F-88E4-621EC023A4DF}"/>
              </a:ext>
            </a:extLst>
          </p:cNvPr>
          <p:cNvSpPr/>
          <p:nvPr/>
        </p:nvSpPr>
        <p:spPr>
          <a:xfrm>
            <a:off x="7384947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T13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0042DA2A-8E81-4231-ADBB-E63B1A5B86EB}"/>
              </a:ext>
            </a:extLst>
          </p:cNvPr>
          <p:cNvSpPr/>
          <p:nvPr/>
        </p:nvSpPr>
        <p:spPr>
          <a:xfrm>
            <a:off x="8707825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T14</a:t>
            </a:r>
            <a:endParaRPr lang="en-GB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6882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98573DEB-5211-4843-ABF1-67E4655D4AC4}"/>
              </a:ext>
            </a:extLst>
          </p:cNvPr>
          <p:cNvSpPr/>
          <p:nvPr/>
        </p:nvSpPr>
        <p:spPr>
          <a:xfrm>
            <a:off x="5762036" y="508235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AAEF18-3BEB-4117-8A28-EC5CD34B908D}"/>
              </a:ext>
            </a:extLst>
          </p:cNvPr>
          <p:cNvSpPr/>
          <p:nvPr/>
        </p:nvSpPr>
        <p:spPr>
          <a:xfrm>
            <a:off x="2519585" y="1455349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AA986F-9412-459E-9423-78F2C4A25A0E}"/>
              </a:ext>
            </a:extLst>
          </p:cNvPr>
          <p:cNvSpPr/>
          <p:nvPr/>
        </p:nvSpPr>
        <p:spPr>
          <a:xfrm>
            <a:off x="9310045" y="1455348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B425A99-3DF1-4856-8418-6B3971996C63}"/>
              </a:ext>
            </a:extLst>
          </p:cNvPr>
          <p:cNvSpPr/>
          <p:nvPr/>
        </p:nvSpPr>
        <p:spPr>
          <a:xfrm>
            <a:off x="6930687" y="146022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DE0CA40-3D76-4708-86A5-DBA6178FBA78}"/>
              </a:ext>
            </a:extLst>
          </p:cNvPr>
          <p:cNvSpPr/>
          <p:nvPr/>
        </p:nvSpPr>
        <p:spPr>
          <a:xfrm>
            <a:off x="2519585" y="321564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699ECA3-F030-4436-9950-518480D27360}"/>
              </a:ext>
            </a:extLst>
          </p:cNvPr>
          <p:cNvSpPr/>
          <p:nvPr/>
        </p:nvSpPr>
        <p:spPr>
          <a:xfrm>
            <a:off x="10374782" y="32156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052DF9-B963-4D3A-953E-C0FE94771EE7}"/>
              </a:ext>
            </a:extLst>
          </p:cNvPr>
          <p:cNvSpPr/>
          <p:nvPr/>
        </p:nvSpPr>
        <p:spPr>
          <a:xfrm>
            <a:off x="8207077" y="32156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47BAD8-4646-473F-9BF3-E6D3ED4A6D03}"/>
              </a:ext>
            </a:extLst>
          </p:cNvPr>
          <p:cNvSpPr/>
          <p:nvPr/>
        </p:nvSpPr>
        <p:spPr>
          <a:xfrm>
            <a:off x="5765207" y="321564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F06066-5866-480D-BEFF-945036966BCB}"/>
              </a:ext>
            </a:extLst>
          </p:cNvPr>
          <p:cNvSpPr/>
          <p:nvPr/>
        </p:nvSpPr>
        <p:spPr>
          <a:xfrm>
            <a:off x="4193514" y="321564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57A38C5-3533-4D5D-BEEF-B48FF156DF69}"/>
              </a:ext>
            </a:extLst>
          </p:cNvPr>
          <p:cNvSpPr/>
          <p:nvPr/>
        </p:nvSpPr>
        <p:spPr>
          <a:xfrm>
            <a:off x="8209553" y="50823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C7B1252-39C0-4BAC-820B-855AC324C58C}"/>
              </a:ext>
            </a:extLst>
          </p:cNvPr>
          <p:cNvCxnSpPr>
            <a:cxnSpLocks/>
            <a:stCxn id="40" idx="2"/>
            <a:endCxn id="16" idx="7"/>
          </p:cNvCxnSpPr>
          <p:nvPr/>
        </p:nvCxnSpPr>
        <p:spPr>
          <a:xfrm flipH="1">
            <a:off x="6206353" y="2875166"/>
            <a:ext cx="976537" cy="41616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574339A-DFD8-47C1-862F-17ABAC7AAAA0}"/>
              </a:ext>
            </a:extLst>
          </p:cNvPr>
          <p:cNvCxnSpPr>
            <a:cxnSpLocks/>
            <a:stCxn id="15" idx="4"/>
            <a:endCxn id="45" idx="0"/>
          </p:cNvCxnSpPr>
          <p:nvPr/>
        </p:nvCxnSpPr>
        <p:spPr>
          <a:xfrm>
            <a:off x="8465495" y="3732478"/>
            <a:ext cx="946" cy="384514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DED486E-7387-4B9B-B570-CC6F459E13FC}"/>
              </a:ext>
            </a:extLst>
          </p:cNvPr>
          <p:cNvCxnSpPr>
            <a:cxnSpLocks/>
            <a:stCxn id="17" idx="4"/>
            <a:endCxn id="43" idx="0"/>
          </p:cNvCxnSpPr>
          <p:nvPr/>
        </p:nvCxnSpPr>
        <p:spPr>
          <a:xfrm flipH="1">
            <a:off x="4451931" y="3732476"/>
            <a:ext cx="1" cy="38451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2D63F1-6A8D-4439-A3CC-92E8E4E74A9B}"/>
              </a:ext>
            </a:extLst>
          </p:cNvPr>
          <p:cNvCxnSpPr>
            <a:cxnSpLocks/>
            <a:stCxn id="16" idx="4"/>
            <a:endCxn id="44" idx="0"/>
          </p:cNvCxnSpPr>
          <p:nvPr/>
        </p:nvCxnSpPr>
        <p:spPr>
          <a:xfrm flipH="1">
            <a:off x="6018792" y="3732479"/>
            <a:ext cx="4832" cy="391405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0B5F353-579F-4EB4-8A5D-0EFA9C6F554B}"/>
              </a:ext>
            </a:extLst>
          </p:cNvPr>
          <p:cNvCxnSpPr>
            <a:cxnSpLocks/>
            <a:stCxn id="40" idx="2"/>
            <a:endCxn id="15" idx="1"/>
          </p:cNvCxnSpPr>
          <p:nvPr/>
        </p:nvCxnSpPr>
        <p:spPr>
          <a:xfrm>
            <a:off x="7182890" y="2875166"/>
            <a:ext cx="1099876" cy="41616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F273103-8608-4371-9B6E-794FB8CD1904}"/>
              </a:ext>
            </a:extLst>
          </p:cNvPr>
          <p:cNvCxnSpPr>
            <a:cxnSpLocks/>
            <a:stCxn id="41" idx="2"/>
            <a:endCxn id="15" idx="7"/>
          </p:cNvCxnSpPr>
          <p:nvPr/>
        </p:nvCxnSpPr>
        <p:spPr>
          <a:xfrm flipH="1">
            <a:off x="8648223" y="2872964"/>
            <a:ext cx="922514" cy="41836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59CC6FD-1CBD-417E-A08B-4862DF98E7A0}"/>
              </a:ext>
            </a:extLst>
          </p:cNvPr>
          <p:cNvCxnSpPr>
            <a:cxnSpLocks/>
            <a:stCxn id="41" idx="2"/>
            <a:endCxn id="14" idx="1"/>
          </p:cNvCxnSpPr>
          <p:nvPr/>
        </p:nvCxnSpPr>
        <p:spPr>
          <a:xfrm>
            <a:off x="9570737" y="2872964"/>
            <a:ext cx="879734" cy="41836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AB69D81-D75F-4011-B898-B725C798D661}"/>
              </a:ext>
            </a:extLst>
          </p:cNvPr>
          <p:cNvCxnSpPr>
            <a:cxnSpLocks/>
            <a:stCxn id="39" idx="1"/>
            <a:endCxn id="10" idx="6"/>
          </p:cNvCxnSpPr>
          <p:nvPr/>
        </p:nvCxnSpPr>
        <p:spPr>
          <a:xfrm flipH="1">
            <a:off x="3036420" y="1538146"/>
            <a:ext cx="797605" cy="17562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554DEAA-A966-425E-A8F8-FD57E7F1926C}"/>
              </a:ext>
            </a:extLst>
          </p:cNvPr>
          <p:cNvCxnSpPr>
            <a:cxnSpLocks/>
            <a:stCxn id="10" idx="4"/>
            <a:endCxn id="42" idx="0"/>
          </p:cNvCxnSpPr>
          <p:nvPr/>
        </p:nvCxnSpPr>
        <p:spPr>
          <a:xfrm flipH="1">
            <a:off x="2776640" y="1972184"/>
            <a:ext cx="1362" cy="33629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AFB7FE1-B6B0-4459-84FE-6C1AA505EEA4}"/>
              </a:ext>
            </a:extLst>
          </p:cNvPr>
          <p:cNvCxnSpPr>
            <a:cxnSpLocks/>
            <a:stCxn id="39" idx="3"/>
            <a:endCxn id="16" idx="1"/>
          </p:cNvCxnSpPr>
          <p:nvPr/>
        </p:nvCxnSpPr>
        <p:spPr>
          <a:xfrm>
            <a:off x="4634660" y="1538146"/>
            <a:ext cx="1206236" cy="175318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345D7C0-ECC4-4A6B-803F-2AF0DDA48D72}"/>
              </a:ext>
            </a:extLst>
          </p:cNvPr>
          <p:cNvCxnSpPr>
            <a:cxnSpLocks/>
            <a:stCxn id="37" idx="2"/>
            <a:endCxn id="17" idx="7"/>
          </p:cNvCxnSpPr>
          <p:nvPr/>
        </p:nvCxnSpPr>
        <p:spPr>
          <a:xfrm flipH="1">
            <a:off x="4634660" y="1105633"/>
            <a:ext cx="1408222" cy="218569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0929241-7E2A-4B97-9F82-3D6C5EE367FE}"/>
              </a:ext>
            </a:extLst>
          </p:cNvPr>
          <p:cNvCxnSpPr>
            <a:cxnSpLocks/>
            <a:stCxn id="37" idx="2"/>
            <a:endCxn id="12" idx="1"/>
          </p:cNvCxnSpPr>
          <p:nvPr/>
        </p:nvCxnSpPr>
        <p:spPr>
          <a:xfrm>
            <a:off x="6042882" y="1105633"/>
            <a:ext cx="963494" cy="43028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4CDA30A-180C-49F0-ADEE-A761425F6192}"/>
              </a:ext>
            </a:extLst>
          </p:cNvPr>
          <p:cNvCxnSpPr>
            <a:cxnSpLocks/>
            <a:stCxn id="38" idx="2"/>
            <a:endCxn id="11" idx="0"/>
          </p:cNvCxnSpPr>
          <p:nvPr/>
        </p:nvCxnSpPr>
        <p:spPr>
          <a:xfrm>
            <a:off x="9568064" y="1123943"/>
            <a:ext cx="399" cy="331405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16ECBE6-E296-4358-AF73-50F4E13BBE82}"/>
              </a:ext>
            </a:extLst>
          </p:cNvPr>
          <p:cNvCxnSpPr>
            <a:cxnSpLocks/>
            <a:stCxn id="12" idx="4"/>
            <a:endCxn id="40" idx="0"/>
          </p:cNvCxnSpPr>
          <p:nvPr/>
        </p:nvCxnSpPr>
        <p:spPr>
          <a:xfrm flipH="1">
            <a:off x="7182890" y="1977059"/>
            <a:ext cx="6215" cy="3682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0C1D57D-2283-4F34-B8D6-3CDE13BEB3E0}"/>
              </a:ext>
            </a:extLst>
          </p:cNvPr>
          <p:cNvCxnSpPr>
            <a:cxnSpLocks/>
            <a:stCxn id="11" idx="4"/>
            <a:endCxn id="41" idx="0"/>
          </p:cNvCxnSpPr>
          <p:nvPr/>
        </p:nvCxnSpPr>
        <p:spPr>
          <a:xfrm>
            <a:off x="9568463" y="1972183"/>
            <a:ext cx="2274" cy="37089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9FFA5439-DDB6-4CF0-BDEE-02414BAB99C0}"/>
              </a:ext>
            </a:extLst>
          </p:cNvPr>
          <p:cNvCxnSpPr>
            <a:cxnSpLocks/>
            <a:stCxn id="42" idx="2"/>
            <a:endCxn id="13" idx="0"/>
          </p:cNvCxnSpPr>
          <p:nvPr/>
        </p:nvCxnSpPr>
        <p:spPr>
          <a:xfrm>
            <a:off x="2776640" y="2838363"/>
            <a:ext cx="1362" cy="37727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0D8C411-0B5A-430D-9939-011DB05A76D5}"/>
              </a:ext>
            </a:extLst>
          </p:cNvPr>
          <p:cNvCxnSpPr>
            <a:cxnSpLocks/>
            <a:stCxn id="13" idx="4"/>
            <a:endCxn id="47" idx="0"/>
          </p:cNvCxnSpPr>
          <p:nvPr/>
        </p:nvCxnSpPr>
        <p:spPr>
          <a:xfrm flipH="1">
            <a:off x="2776641" y="3732477"/>
            <a:ext cx="1362" cy="38373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8FA5E6AC-BC33-4325-A2CE-75F34E4FA1F2}"/>
              </a:ext>
            </a:extLst>
          </p:cNvPr>
          <p:cNvCxnSpPr>
            <a:cxnSpLocks/>
            <a:stCxn id="43" idx="2"/>
            <a:endCxn id="9" idx="1"/>
          </p:cNvCxnSpPr>
          <p:nvPr/>
        </p:nvCxnSpPr>
        <p:spPr>
          <a:xfrm>
            <a:off x="4451930" y="4646881"/>
            <a:ext cx="1385794" cy="51115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B1F97F8B-39BF-40AF-89DA-BCD4A57047D3}"/>
              </a:ext>
            </a:extLst>
          </p:cNvPr>
          <p:cNvCxnSpPr>
            <a:cxnSpLocks/>
            <a:stCxn id="44" idx="2"/>
            <a:endCxn id="9" idx="0"/>
          </p:cNvCxnSpPr>
          <p:nvPr/>
        </p:nvCxnSpPr>
        <p:spPr>
          <a:xfrm>
            <a:off x="6018793" y="4653772"/>
            <a:ext cx="1661" cy="42857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3EF0D26-1C84-459E-AC56-9F206AB01A6E}"/>
              </a:ext>
            </a:extLst>
          </p:cNvPr>
          <p:cNvCxnSpPr>
            <a:cxnSpLocks/>
            <a:stCxn id="9" idx="4"/>
            <a:endCxn id="48" idx="0"/>
          </p:cNvCxnSpPr>
          <p:nvPr/>
        </p:nvCxnSpPr>
        <p:spPr>
          <a:xfrm>
            <a:off x="6020454" y="5599186"/>
            <a:ext cx="3243" cy="35795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C97AF6CC-F250-44C0-B866-2797E006667B}"/>
              </a:ext>
            </a:extLst>
          </p:cNvPr>
          <p:cNvCxnSpPr>
            <a:cxnSpLocks/>
            <a:stCxn id="45" idx="2"/>
            <a:endCxn id="18" idx="0"/>
          </p:cNvCxnSpPr>
          <p:nvPr/>
        </p:nvCxnSpPr>
        <p:spPr>
          <a:xfrm>
            <a:off x="8466441" y="4646880"/>
            <a:ext cx="1530" cy="43547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D023C52-8460-43EE-B8F5-105747D0CB72}"/>
              </a:ext>
            </a:extLst>
          </p:cNvPr>
          <p:cNvCxnSpPr>
            <a:cxnSpLocks/>
            <a:stCxn id="18" idx="3"/>
            <a:endCxn id="49" idx="0"/>
          </p:cNvCxnSpPr>
          <p:nvPr/>
        </p:nvCxnSpPr>
        <p:spPr>
          <a:xfrm flipH="1">
            <a:off x="7785265" y="5523496"/>
            <a:ext cx="499977" cy="43364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2CAB3AC6-E547-48BD-8026-5F65033ECAB6}"/>
              </a:ext>
            </a:extLst>
          </p:cNvPr>
          <p:cNvCxnSpPr>
            <a:cxnSpLocks/>
            <a:stCxn id="18" idx="5"/>
            <a:endCxn id="50" idx="0"/>
          </p:cNvCxnSpPr>
          <p:nvPr/>
        </p:nvCxnSpPr>
        <p:spPr>
          <a:xfrm>
            <a:off x="8650698" y="5523496"/>
            <a:ext cx="457444" cy="43364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1FA5148B-50F6-4139-A36E-2578D2462C4F}"/>
              </a:ext>
            </a:extLst>
          </p:cNvPr>
          <p:cNvCxnSpPr>
            <a:cxnSpLocks/>
            <a:stCxn id="14" idx="4"/>
            <a:endCxn id="46" idx="0"/>
          </p:cNvCxnSpPr>
          <p:nvPr/>
        </p:nvCxnSpPr>
        <p:spPr>
          <a:xfrm>
            <a:off x="10633199" y="3732477"/>
            <a:ext cx="2394" cy="39288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C546732E-2D2C-47CC-A2CF-0BF9F04602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Resource dependencies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2D7F8AF-50E0-4967-87E3-FF039A1F9BBD}"/>
              </a:ext>
            </a:extLst>
          </p:cNvPr>
          <p:cNvSpPr/>
          <p:nvPr/>
        </p:nvSpPr>
        <p:spPr>
          <a:xfrm>
            <a:off x="5551506" y="575745"/>
            <a:ext cx="982752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Store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01DB195-85C3-4C4A-B4D1-725F74ED8A57}"/>
              </a:ext>
            </a:extLst>
          </p:cNvPr>
          <p:cNvSpPr/>
          <p:nvPr/>
        </p:nvSpPr>
        <p:spPr>
          <a:xfrm>
            <a:off x="9167746" y="594054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T02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3D14892-6717-4CCD-A23D-53D890754D9E}"/>
              </a:ext>
            </a:extLst>
          </p:cNvPr>
          <p:cNvSpPr/>
          <p:nvPr/>
        </p:nvSpPr>
        <p:spPr>
          <a:xfrm>
            <a:off x="3834025" y="1273202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T03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6316071-C6A2-4105-A186-DB323CD5BBB3}"/>
              </a:ext>
            </a:extLst>
          </p:cNvPr>
          <p:cNvSpPr/>
          <p:nvPr/>
        </p:nvSpPr>
        <p:spPr>
          <a:xfrm>
            <a:off x="6372752" y="2345278"/>
            <a:ext cx="162027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rgbClr val="C00000"/>
                </a:solidFill>
              </a:rPr>
              <a:t>DIM_Store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50940A08-FCA2-447E-B2CD-9F5C46140DD3}"/>
              </a:ext>
            </a:extLst>
          </p:cNvPr>
          <p:cNvSpPr/>
          <p:nvPr/>
        </p:nvSpPr>
        <p:spPr>
          <a:xfrm>
            <a:off x="9108476" y="2343076"/>
            <a:ext cx="924522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Sales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B6508CB-A7AA-4066-93F2-1A235D11D16D}"/>
              </a:ext>
            </a:extLst>
          </p:cNvPr>
          <p:cNvSpPr/>
          <p:nvPr/>
        </p:nvSpPr>
        <p:spPr>
          <a:xfrm>
            <a:off x="2376323" y="2308474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T07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24A7C223-E0CC-4340-AAC9-E046358271B5}"/>
              </a:ext>
            </a:extLst>
          </p:cNvPr>
          <p:cNvSpPr/>
          <p:nvPr/>
        </p:nvSpPr>
        <p:spPr>
          <a:xfrm>
            <a:off x="4051613" y="4116992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T05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C9A3289-03E3-413A-B6D5-CF2E5954DB85}"/>
              </a:ext>
            </a:extLst>
          </p:cNvPr>
          <p:cNvSpPr/>
          <p:nvPr/>
        </p:nvSpPr>
        <p:spPr>
          <a:xfrm>
            <a:off x="5618475" y="4123883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T08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5480BB6-6C2F-4EE1-9609-D1CE4A3E6913}"/>
              </a:ext>
            </a:extLst>
          </p:cNvPr>
          <p:cNvSpPr/>
          <p:nvPr/>
        </p:nvSpPr>
        <p:spPr>
          <a:xfrm>
            <a:off x="7632795" y="4116992"/>
            <a:ext cx="1667292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rgbClr val="C00000"/>
                </a:solidFill>
              </a:rPr>
              <a:t>FACT_Sales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5708C61-D266-4FE2-A2C8-2C0F686440D2}"/>
              </a:ext>
            </a:extLst>
          </p:cNvPr>
          <p:cNvSpPr/>
          <p:nvPr/>
        </p:nvSpPr>
        <p:spPr>
          <a:xfrm>
            <a:off x="10235276" y="4125357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T10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8B063062-8018-4608-956E-811D1BA4DCE9}"/>
              </a:ext>
            </a:extLst>
          </p:cNvPr>
          <p:cNvSpPr/>
          <p:nvPr/>
        </p:nvSpPr>
        <p:spPr>
          <a:xfrm>
            <a:off x="2376323" y="4116213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T11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1AC73EE-1C93-4E6E-8894-2371934DFB79}"/>
              </a:ext>
            </a:extLst>
          </p:cNvPr>
          <p:cNvSpPr/>
          <p:nvPr/>
        </p:nvSpPr>
        <p:spPr>
          <a:xfrm>
            <a:off x="5623379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T12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EAECB582-454F-485F-88E4-621EC023A4DF}"/>
              </a:ext>
            </a:extLst>
          </p:cNvPr>
          <p:cNvSpPr/>
          <p:nvPr/>
        </p:nvSpPr>
        <p:spPr>
          <a:xfrm>
            <a:off x="7384947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T13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0042DA2A-8E81-4231-ADBB-E63B1A5B86EB}"/>
              </a:ext>
            </a:extLst>
          </p:cNvPr>
          <p:cNvSpPr/>
          <p:nvPr/>
        </p:nvSpPr>
        <p:spPr>
          <a:xfrm>
            <a:off x="8707825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T14</a:t>
            </a:r>
            <a:endParaRPr lang="en-GB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5873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98573DEB-5211-4843-ABF1-67E4655D4AC4}"/>
              </a:ext>
            </a:extLst>
          </p:cNvPr>
          <p:cNvSpPr/>
          <p:nvPr/>
        </p:nvSpPr>
        <p:spPr>
          <a:xfrm>
            <a:off x="5762036" y="508235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AAEF18-3BEB-4117-8A28-EC5CD34B908D}"/>
              </a:ext>
            </a:extLst>
          </p:cNvPr>
          <p:cNvSpPr/>
          <p:nvPr/>
        </p:nvSpPr>
        <p:spPr>
          <a:xfrm>
            <a:off x="2519585" y="1455349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AA986F-9412-459E-9423-78F2C4A25A0E}"/>
              </a:ext>
            </a:extLst>
          </p:cNvPr>
          <p:cNvSpPr/>
          <p:nvPr/>
        </p:nvSpPr>
        <p:spPr>
          <a:xfrm>
            <a:off x="9310045" y="1455348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B425A99-3DF1-4856-8418-6B3971996C63}"/>
              </a:ext>
            </a:extLst>
          </p:cNvPr>
          <p:cNvSpPr/>
          <p:nvPr/>
        </p:nvSpPr>
        <p:spPr>
          <a:xfrm>
            <a:off x="6930687" y="1460224"/>
            <a:ext cx="516835" cy="516835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92D050"/>
                </a:solidFill>
              </a:rPr>
              <a:t>B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DE0CA40-3D76-4708-86A5-DBA6178FBA78}"/>
              </a:ext>
            </a:extLst>
          </p:cNvPr>
          <p:cNvSpPr/>
          <p:nvPr/>
        </p:nvSpPr>
        <p:spPr>
          <a:xfrm>
            <a:off x="2519585" y="321564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699ECA3-F030-4436-9950-518480D27360}"/>
              </a:ext>
            </a:extLst>
          </p:cNvPr>
          <p:cNvSpPr/>
          <p:nvPr/>
        </p:nvSpPr>
        <p:spPr>
          <a:xfrm>
            <a:off x="10374782" y="32156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052DF9-B963-4D3A-953E-C0FE94771EE7}"/>
              </a:ext>
            </a:extLst>
          </p:cNvPr>
          <p:cNvSpPr/>
          <p:nvPr/>
        </p:nvSpPr>
        <p:spPr>
          <a:xfrm>
            <a:off x="8207077" y="32156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47BAD8-4646-473F-9BF3-E6D3ED4A6D03}"/>
              </a:ext>
            </a:extLst>
          </p:cNvPr>
          <p:cNvSpPr/>
          <p:nvPr/>
        </p:nvSpPr>
        <p:spPr>
          <a:xfrm>
            <a:off x="5765207" y="321564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F06066-5866-480D-BEFF-945036966BCB}"/>
              </a:ext>
            </a:extLst>
          </p:cNvPr>
          <p:cNvSpPr/>
          <p:nvPr/>
        </p:nvSpPr>
        <p:spPr>
          <a:xfrm>
            <a:off x="4193514" y="321564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57A38C5-3533-4D5D-BEEF-B48FF156DF69}"/>
              </a:ext>
            </a:extLst>
          </p:cNvPr>
          <p:cNvSpPr/>
          <p:nvPr/>
        </p:nvSpPr>
        <p:spPr>
          <a:xfrm>
            <a:off x="8209553" y="50823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C7B1252-39C0-4BAC-820B-855AC324C58C}"/>
              </a:ext>
            </a:extLst>
          </p:cNvPr>
          <p:cNvCxnSpPr>
            <a:cxnSpLocks/>
            <a:stCxn id="40" idx="2"/>
            <a:endCxn id="16" idx="7"/>
          </p:cNvCxnSpPr>
          <p:nvPr/>
        </p:nvCxnSpPr>
        <p:spPr>
          <a:xfrm flipH="1">
            <a:off x="6206353" y="2875166"/>
            <a:ext cx="976537" cy="41616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574339A-DFD8-47C1-862F-17ABAC7AAAA0}"/>
              </a:ext>
            </a:extLst>
          </p:cNvPr>
          <p:cNvCxnSpPr>
            <a:cxnSpLocks/>
            <a:stCxn id="15" idx="4"/>
            <a:endCxn id="45" idx="0"/>
          </p:cNvCxnSpPr>
          <p:nvPr/>
        </p:nvCxnSpPr>
        <p:spPr>
          <a:xfrm>
            <a:off x="8465495" y="3732478"/>
            <a:ext cx="946" cy="384514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DED486E-7387-4B9B-B570-CC6F459E13FC}"/>
              </a:ext>
            </a:extLst>
          </p:cNvPr>
          <p:cNvCxnSpPr>
            <a:cxnSpLocks/>
            <a:stCxn id="17" idx="4"/>
            <a:endCxn id="43" idx="0"/>
          </p:cNvCxnSpPr>
          <p:nvPr/>
        </p:nvCxnSpPr>
        <p:spPr>
          <a:xfrm flipH="1">
            <a:off x="4451931" y="3732476"/>
            <a:ext cx="1" cy="38451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2D63F1-6A8D-4439-A3CC-92E8E4E74A9B}"/>
              </a:ext>
            </a:extLst>
          </p:cNvPr>
          <p:cNvCxnSpPr>
            <a:cxnSpLocks/>
            <a:stCxn id="16" idx="4"/>
            <a:endCxn id="44" idx="0"/>
          </p:cNvCxnSpPr>
          <p:nvPr/>
        </p:nvCxnSpPr>
        <p:spPr>
          <a:xfrm flipH="1">
            <a:off x="6018792" y="3732479"/>
            <a:ext cx="4832" cy="391405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0B5F353-579F-4EB4-8A5D-0EFA9C6F554B}"/>
              </a:ext>
            </a:extLst>
          </p:cNvPr>
          <p:cNvCxnSpPr>
            <a:cxnSpLocks/>
            <a:stCxn id="40" idx="2"/>
            <a:endCxn id="15" idx="1"/>
          </p:cNvCxnSpPr>
          <p:nvPr/>
        </p:nvCxnSpPr>
        <p:spPr>
          <a:xfrm>
            <a:off x="7182890" y="2875166"/>
            <a:ext cx="1099876" cy="41616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F273103-8608-4371-9B6E-794FB8CD1904}"/>
              </a:ext>
            </a:extLst>
          </p:cNvPr>
          <p:cNvCxnSpPr>
            <a:cxnSpLocks/>
            <a:stCxn id="41" idx="2"/>
            <a:endCxn id="15" idx="7"/>
          </p:cNvCxnSpPr>
          <p:nvPr/>
        </p:nvCxnSpPr>
        <p:spPr>
          <a:xfrm flipH="1">
            <a:off x="8648223" y="2872964"/>
            <a:ext cx="922514" cy="41836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59CC6FD-1CBD-417E-A08B-4862DF98E7A0}"/>
              </a:ext>
            </a:extLst>
          </p:cNvPr>
          <p:cNvCxnSpPr>
            <a:cxnSpLocks/>
            <a:stCxn id="41" idx="2"/>
            <a:endCxn id="14" idx="1"/>
          </p:cNvCxnSpPr>
          <p:nvPr/>
        </p:nvCxnSpPr>
        <p:spPr>
          <a:xfrm>
            <a:off x="9570737" y="2872964"/>
            <a:ext cx="879734" cy="41836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AB69D81-D75F-4011-B898-B725C798D661}"/>
              </a:ext>
            </a:extLst>
          </p:cNvPr>
          <p:cNvCxnSpPr>
            <a:cxnSpLocks/>
            <a:stCxn id="39" idx="1"/>
            <a:endCxn id="10" idx="6"/>
          </p:cNvCxnSpPr>
          <p:nvPr/>
        </p:nvCxnSpPr>
        <p:spPr>
          <a:xfrm flipH="1">
            <a:off x="3036420" y="1538146"/>
            <a:ext cx="797605" cy="17562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554DEAA-A966-425E-A8F8-FD57E7F1926C}"/>
              </a:ext>
            </a:extLst>
          </p:cNvPr>
          <p:cNvCxnSpPr>
            <a:cxnSpLocks/>
            <a:stCxn id="10" idx="4"/>
            <a:endCxn id="42" idx="0"/>
          </p:cNvCxnSpPr>
          <p:nvPr/>
        </p:nvCxnSpPr>
        <p:spPr>
          <a:xfrm flipH="1">
            <a:off x="2776640" y="1972184"/>
            <a:ext cx="1362" cy="33629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AFB7FE1-B6B0-4459-84FE-6C1AA505EEA4}"/>
              </a:ext>
            </a:extLst>
          </p:cNvPr>
          <p:cNvCxnSpPr>
            <a:cxnSpLocks/>
            <a:stCxn id="39" idx="3"/>
            <a:endCxn id="16" idx="1"/>
          </p:cNvCxnSpPr>
          <p:nvPr/>
        </p:nvCxnSpPr>
        <p:spPr>
          <a:xfrm>
            <a:off x="4634660" y="1538146"/>
            <a:ext cx="1206236" cy="175318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345D7C0-ECC4-4A6B-803F-2AF0DDA48D72}"/>
              </a:ext>
            </a:extLst>
          </p:cNvPr>
          <p:cNvCxnSpPr>
            <a:cxnSpLocks/>
            <a:stCxn id="37" idx="2"/>
            <a:endCxn id="17" idx="7"/>
          </p:cNvCxnSpPr>
          <p:nvPr/>
        </p:nvCxnSpPr>
        <p:spPr>
          <a:xfrm flipH="1">
            <a:off x="4634660" y="1105633"/>
            <a:ext cx="1408222" cy="218569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0929241-7E2A-4B97-9F82-3D6C5EE367FE}"/>
              </a:ext>
            </a:extLst>
          </p:cNvPr>
          <p:cNvCxnSpPr>
            <a:cxnSpLocks/>
            <a:stCxn id="37" idx="2"/>
            <a:endCxn id="12" idx="1"/>
          </p:cNvCxnSpPr>
          <p:nvPr/>
        </p:nvCxnSpPr>
        <p:spPr>
          <a:xfrm>
            <a:off x="6042882" y="1105633"/>
            <a:ext cx="963494" cy="430280"/>
          </a:xfrm>
          <a:prstGeom prst="straightConnector1">
            <a:avLst/>
          </a:prstGeom>
          <a:ln w="38100">
            <a:solidFill>
              <a:srgbClr val="92D05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4CDA30A-180C-49F0-ADEE-A761425F6192}"/>
              </a:ext>
            </a:extLst>
          </p:cNvPr>
          <p:cNvCxnSpPr>
            <a:cxnSpLocks/>
            <a:stCxn id="38" idx="2"/>
            <a:endCxn id="11" idx="0"/>
          </p:cNvCxnSpPr>
          <p:nvPr/>
        </p:nvCxnSpPr>
        <p:spPr>
          <a:xfrm>
            <a:off x="9568064" y="1123943"/>
            <a:ext cx="399" cy="331405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16ECBE6-E296-4358-AF73-50F4E13BBE82}"/>
              </a:ext>
            </a:extLst>
          </p:cNvPr>
          <p:cNvCxnSpPr>
            <a:cxnSpLocks/>
            <a:stCxn id="12" idx="4"/>
            <a:endCxn id="40" idx="0"/>
          </p:cNvCxnSpPr>
          <p:nvPr/>
        </p:nvCxnSpPr>
        <p:spPr>
          <a:xfrm flipH="1">
            <a:off x="7182890" y="1977059"/>
            <a:ext cx="6215" cy="368219"/>
          </a:xfrm>
          <a:prstGeom prst="straightConnector1">
            <a:avLst/>
          </a:prstGeom>
          <a:ln w="38100">
            <a:solidFill>
              <a:srgbClr val="92D05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0C1D57D-2283-4F34-B8D6-3CDE13BEB3E0}"/>
              </a:ext>
            </a:extLst>
          </p:cNvPr>
          <p:cNvCxnSpPr>
            <a:cxnSpLocks/>
            <a:stCxn id="11" idx="4"/>
            <a:endCxn id="41" idx="0"/>
          </p:cNvCxnSpPr>
          <p:nvPr/>
        </p:nvCxnSpPr>
        <p:spPr>
          <a:xfrm>
            <a:off x="9568463" y="1972183"/>
            <a:ext cx="2274" cy="37089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9FFA5439-DDB6-4CF0-BDEE-02414BAB99C0}"/>
              </a:ext>
            </a:extLst>
          </p:cNvPr>
          <p:cNvCxnSpPr>
            <a:cxnSpLocks/>
            <a:stCxn id="42" idx="2"/>
            <a:endCxn id="13" idx="0"/>
          </p:cNvCxnSpPr>
          <p:nvPr/>
        </p:nvCxnSpPr>
        <p:spPr>
          <a:xfrm>
            <a:off x="2776640" y="2838363"/>
            <a:ext cx="1362" cy="37727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0D8C411-0B5A-430D-9939-011DB05A76D5}"/>
              </a:ext>
            </a:extLst>
          </p:cNvPr>
          <p:cNvCxnSpPr>
            <a:cxnSpLocks/>
            <a:stCxn id="13" idx="4"/>
            <a:endCxn id="47" idx="0"/>
          </p:cNvCxnSpPr>
          <p:nvPr/>
        </p:nvCxnSpPr>
        <p:spPr>
          <a:xfrm flipH="1">
            <a:off x="2776641" y="3732477"/>
            <a:ext cx="1362" cy="38373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8FA5E6AC-BC33-4325-A2CE-75F34E4FA1F2}"/>
              </a:ext>
            </a:extLst>
          </p:cNvPr>
          <p:cNvCxnSpPr>
            <a:cxnSpLocks/>
            <a:stCxn id="43" idx="2"/>
            <a:endCxn id="9" idx="1"/>
          </p:cNvCxnSpPr>
          <p:nvPr/>
        </p:nvCxnSpPr>
        <p:spPr>
          <a:xfrm>
            <a:off x="4451930" y="4646881"/>
            <a:ext cx="1385794" cy="51115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B1F97F8B-39BF-40AF-89DA-BCD4A57047D3}"/>
              </a:ext>
            </a:extLst>
          </p:cNvPr>
          <p:cNvCxnSpPr>
            <a:cxnSpLocks/>
            <a:stCxn id="44" idx="2"/>
            <a:endCxn id="9" idx="0"/>
          </p:cNvCxnSpPr>
          <p:nvPr/>
        </p:nvCxnSpPr>
        <p:spPr>
          <a:xfrm>
            <a:off x="6018793" y="4653772"/>
            <a:ext cx="1661" cy="42857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3EF0D26-1C84-459E-AC56-9F206AB01A6E}"/>
              </a:ext>
            </a:extLst>
          </p:cNvPr>
          <p:cNvCxnSpPr>
            <a:cxnSpLocks/>
            <a:stCxn id="9" idx="4"/>
            <a:endCxn id="48" idx="0"/>
          </p:cNvCxnSpPr>
          <p:nvPr/>
        </p:nvCxnSpPr>
        <p:spPr>
          <a:xfrm>
            <a:off x="6020454" y="5599186"/>
            <a:ext cx="3243" cy="35795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C97AF6CC-F250-44C0-B866-2797E006667B}"/>
              </a:ext>
            </a:extLst>
          </p:cNvPr>
          <p:cNvCxnSpPr>
            <a:cxnSpLocks/>
            <a:stCxn id="45" idx="2"/>
            <a:endCxn id="18" idx="0"/>
          </p:cNvCxnSpPr>
          <p:nvPr/>
        </p:nvCxnSpPr>
        <p:spPr>
          <a:xfrm>
            <a:off x="8466441" y="4646880"/>
            <a:ext cx="1530" cy="43547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D023C52-8460-43EE-B8F5-105747D0CB72}"/>
              </a:ext>
            </a:extLst>
          </p:cNvPr>
          <p:cNvCxnSpPr>
            <a:cxnSpLocks/>
            <a:stCxn id="18" idx="3"/>
            <a:endCxn id="49" idx="0"/>
          </p:cNvCxnSpPr>
          <p:nvPr/>
        </p:nvCxnSpPr>
        <p:spPr>
          <a:xfrm flipH="1">
            <a:off x="7785265" y="5523496"/>
            <a:ext cx="499977" cy="43364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2CAB3AC6-E547-48BD-8026-5F65033ECAB6}"/>
              </a:ext>
            </a:extLst>
          </p:cNvPr>
          <p:cNvCxnSpPr>
            <a:cxnSpLocks/>
            <a:stCxn id="18" idx="5"/>
            <a:endCxn id="50" idx="0"/>
          </p:cNvCxnSpPr>
          <p:nvPr/>
        </p:nvCxnSpPr>
        <p:spPr>
          <a:xfrm>
            <a:off x="8650698" y="5523496"/>
            <a:ext cx="457444" cy="43364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1FA5148B-50F6-4139-A36E-2578D2462C4F}"/>
              </a:ext>
            </a:extLst>
          </p:cNvPr>
          <p:cNvCxnSpPr>
            <a:cxnSpLocks/>
            <a:stCxn id="14" idx="4"/>
            <a:endCxn id="46" idx="0"/>
          </p:cNvCxnSpPr>
          <p:nvPr/>
        </p:nvCxnSpPr>
        <p:spPr>
          <a:xfrm>
            <a:off x="10633199" y="3732477"/>
            <a:ext cx="2394" cy="39288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C546732E-2D2C-47CC-A2CF-0BF9F04602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Resource dependencies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2D7F8AF-50E0-4967-87E3-FF039A1F9BBD}"/>
              </a:ext>
            </a:extLst>
          </p:cNvPr>
          <p:cNvSpPr/>
          <p:nvPr/>
        </p:nvSpPr>
        <p:spPr>
          <a:xfrm>
            <a:off x="5551506" y="575745"/>
            <a:ext cx="982752" cy="52988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92D050"/>
                </a:solidFill>
              </a:rPr>
              <a:t>Store</a:t>
            </a:r>
            <a:endParaRPr lang="en-GB" sz="2000" dirty="0">
              <a:solidFill>
                <a:srgbClr val="92D050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01DB195-85C3-4C4A-B4D1-725F74ED8A57}"/>
              </a:ext>
            </a:extLst>
          </p:cNvPr>
          <p:cNvSpPr/>
          <p:nvPr/>
        </p:nvSpPr>
        <p:spPr>
          <a:xfrm>
            <a:off x="9167746" y="594054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T02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3D14892-6717-4CCD-A23D-53D890754D9E}"/>
              </a:ext>
            </a:extLst>
          </p:cNvPr>
          <p:cNvSpPr/>
          <p:nvPr/>
        </p:nvSpPr>
        <p:spPr>
          <a:xfrm>
            <a:off x="3834025" y="1273202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T03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6316071-C6A2-4105-A186-DB323CD5BBB3}"/>
              </a:ext>
            </a:extLst>
          </p:cNvPr>
          <p:cNvSpPr/>
          <p:nvPr/>
        </p:nvSpPr>
        <p:spPr>
          <a:xfrm>
            <a:off x="6372752" y="2345278"/>
            <a:ext cx="1620275" cy="52988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rgbClr val="92D050"/>
                </a:solidFill>
              </a:rPr>
              <a:t>DIM_Store</a:t>
            </a:r>
            <a:endParaRPr lang="en-GB" sz="2000" dirty="0">
              <a:solidFill>
                <a:srgbClr val="92D050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50940A08-FCA2-447E-B2CD-9F5C46140DD3}"/>
              </a:ext>
            </a:extLst>
          </p:cNvPr>
          <p:cNvSpPr/>
          <p:nvPr/>
        </p:nvSpPr>
        <p:spPr>
          <a:xfrm>
            <a:off x="9108476" y="2343076"/>
            <a:ext cx="924522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Sales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B6508CB-A7AA-4066-93F2-1A235D11D16D}"/>
              </a:ext>
            </a:extLst>
          </p:cNvPr>
          <p:cNvSpPr/>
          <p:nvPr/>
        </p:nvSpPr>
        <p:spPr>
          <a:xfrm>
            <a:off x="2376323" y="2308474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T07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24A7C223-E0CC-4340-AAC9-E046358271B5}"/>
              </a:ext>
            </a:extLst>
          </p:cNvPr>
          <p:cNvSpPr/>
          <p:nvPr/>
        </p:nvSpPr>
        <p:spPr>
          <a:xfrm>
            <a:off x="4051613" y="4116992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T05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C9A3289-03E3-413A-B6D5-CF2E5954DB85}"/>
              </a:ext>
            </a:extLst>
          </p:cNvPr>
          <p:cNvSpPr/>
          <p:nvPr/>
        </p:nvSpPr>
        <p:spPr>
          <a:xfrm>
            <a:off x="5618475" y="4123883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T08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5480BB6-6C2F-4EE1-9609-D1CE4A3E6913}"/>
              </a:ext>
            </a:extLst>
          </p:cNvPr>
          <p:cNvSpPr/>
          <p:nvPr/>
        </p:nvSpPr>
        <p:spPr>
          <a:xfrm>
            <a:off x="7632795" y="4116992"/>
            <a:ext cx="1667292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rgbClr val="C00000"/>
                </a:solidFill>
              </a:rPr>
              <a:t>FACT_Sales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5708C61-D266-4FE2-A2C8-2C0F686440D2}"/>
              </a:ext>
            </a:extLst>
          </p:cNvPr>
          <p:cNvSpPr/>
          <p:nvPr/>
        </p:nvSpPr>
        <p:spPr>
          <a:xfrm>
            <a:off x="10235276" y="4125357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T10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8B063062-8018-4608-956E-811D1BA4DCE9}"/>
              </a:ext>
            </a:extLst>
          </p:cNvPr>
          <p:cNvSpPr/>
          <p:nvPr/>
        </p:nvSpPr>
        <p:spPr>
          <a:xfrm>
            <a:off x="2376323" y="4116213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T11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1AC73EE-1C93-4E6E-8894-2371934DFB79}"/>
              </a:ext>
            </a:extLst>
          </p:cNvPr>
          <p:cNvSpPr/>
          <p:nvPr/>
        </p:nvSpPr>
        <p:spPr>
          <a:xfrm>
            <a:off x="5623379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T12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EAECB582-454F-485F-88E4-621EC023A4DF}"/>
              </a:ext>
            </a:extLst>
          </p:cNvPr>
          <p:cNvSpPr/>
          <p:nvPr/>
        </p:nvSpPr>
        <p:spPr>
          <a:xfrm>
            <a:off x="7384947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T13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0042DA2A-8E81-4231-ADBB-E63B1A5B86EB}"/>
              </a:ext>
            </a:extLst>
          </p:cNvPr>
          <p:cNvSpPr/>
          <p:nvPr/>
        </p:nvSpPr>
        <p:spPr>
          <a:xfrm>
            <a:off x="8707825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T14</a:t>
            </a:r>
            <a:endParaRPr lang="en-GB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6392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98573DEB-5211-4843-ABF1-67E4655D4AC4}"/>
              </a:ext>
            </a:extLst>
          </p:cNvPr>
          <p:cNvSpPr/>
          <p:nvPr/>
        </p:nvSpPr>
        <p:spPr>
          <a:xfrm>
            <a:off x="5762036" y="508235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AAEF18-3BEB-4117-8A28-EC5CD34B908D}"/>
              </a:ext>
            </a:extLst>
          </p:cNvPr>
          <p:cNvSpPr/>
          <p:nvPr/>
        </p:nvSpPr>
        <p:spPr>
          <a:xfrm>
            <a:off x="2519585" y="1455349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AA986F-9412-459E-9423-78F2C4A25A0E}"/>
              </a:ext>
            </a:extLst>
          </p:cNvPr>
          <p:cNvSpPr/>
          <p:nvPr/>
        </p:nvSpPr>
        <p:spPr>
          <a:xfrm>
            <a:off x="9310045" y="1455348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B425A99-3DF1-4856-8418-6B3971996C63}"/>
              </a:ext>
            </a:extLst>
          </p:cNvPr>
          <p:cNvSpPr/>
          <p:nvPr/>
        </p:nvSpPr>
        <p:spPr>
          <a:xfrm>
            <a:off x="6930687" y="146022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DE0CA40-3D76-4708-86A5-DBA6178FBA78}"/>
              </a:ext>
            </a:extLst>
          </p:cNvPr>
          <p:cNvSpPr/>
          <p:nvPr/>
        </p:nvSpPr>
        <p:spPr>
          <a:xfrm>
            <a:off x="2519585" y="321564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699ECA3-F030-4436-9950-518480D27360}"/>
              </a:ext>
            </a:extLst>
          </p:cNvPr>
          <p:cNvSpPr/>
          <p:nvPr/>
        </p:nvSpPr>
        <p:spPr>
          <a:xfrm>
            <a:off x="10374782" y="321564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052DF9-B963-4D3A-953E-C0FE94771EE7}"/>
              </a:ext>
            </a:extLst>
          </p:cNvPr>
          <p:cNvSpPr/>
          <p:nvPr/>
        </p:nvSpPr>
        <p:spPr>
          <a:xfrm>
            <a:off x="8207077" y="3215643"/>
            <a:ext cx="516835" cy="516835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92D050"/>
                </a:solidFill>
              </a:rPr>
              <a:t>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47BAD8-4646-473F-9BF3-E6D3ED4A6D03}"/>
              </a:ext>
            </a:extLst>
          </p:cNvPr>
          <p:cNvSpPr/>
          <p:nvPr/>
        </p:nvSpPr>
        <p:spPr>
          <a:xfrm>
            <a:off x="5765207" y="321564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F06066-5866-480D-BEFF-945036966BCB}"/>
              </a:ext>
            </a:extLst>
          </p:cNvPr>
          <p:cNvSpPr/>
          <p:nvPr/>
        </p:nvSpPr>
        <p:spPr>
          <a:xfrm>
            <a:off x="4193514" y="321564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57A38C5-3533-4D5D-BEEF-B48FF156DF69}"/>
              </a:ext>
            </a:extLst>
          </p:cNvPr>
          <p:cNvSpPr/>
          <p:nvPr/>
        </p:nvSpPr>
        <p:spPr>
          <a:xfrm>
            <a:off x="8209553" y="50823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C7B1252-39C0-4BAC-820B-855AC324C58C}"/>
              </a:ext>
            </a:extLst>
          </p:cNvPr>
          <p:cNvCxnSpPr>
            <a:cxnSpLocks/>
            <a:stCxn id="40" idx="2"/>
            <a:endCxn id="16" idx="7"/>
          </p:cNvCxnSpPr>
          <p:nvPr/>
        </p:nvCxnSpPr>
        <p:spPr>
          <a:xfrm flipH="1">
            <a:off x="6206353" y="2875166"/>
            <a:ext cx="976537" cy="41616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574339A-DFD8-47C1-862F-17ABAC7AAAA0}"/>
              </a:ext>
            </a:extLst>
          </p:cNvPr>
          <p:cNvCxnSpPr>
            <a:cxnSpLocks/>
            <a:stCxn id="15" idx="4"/>
            <a:endCxn id="45" idx="0"/>
          </p:cNvCxnSpPr>
          <p:nvPr/>
        </p:nvCxnSpPr>
        <p:spPr>
          <a:xfrm>
            <a:off x="8465495" y="3732478"/>
            <a:ext cx="946" cy="384514"/>
          </a:xfrm>
          <a:prstGeom prst="straightConnector1">
            <a:avLst/>
          </a:prstGeom>
          <a:ln w="38100">
            <a:solidFill>
              <a:srgbClr val="92D05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DED486E-7387-4B9B-B570-CC6F459E13FC}"/>
              </a:ext>
            </a:extLst>
          </p:cNvPr>
          <p:cNvCxnSpPr>
            <a:cxnSpLocks/>
            <a:stCxn id="17" idx="4"/>
            <a:endCxn id="43" idx="0"/>
          </p:cNvCxnSpPr>
          <p:nvPr/>
        </p:nvCxnSpPr>
        <p:spPr>
          <a:xfrm flipH="1">
            <a:off x="4451931" y="3732476"/>
            <a:ext cx="1" cy="38451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2D63F1-6A8D-4439-A3CC-92E8E4E74A9B}"/>
              </a:ext>
            </a:extLst>
          </p:cNvPr>
          <p:cNvCxnSpPr>
            <a:cxnSpLocks/>
            <a:stCxn id="16" idx="4"/>
            <a:endCxn id="44" idx="0"/>
          </p:cNvCxnSpPr>
          <p:nvPr/>
        </p:nvCxnSpPr>
        <p:spPr>
          <a:xfrm flipH="1">
            <a:off x="6018792" y="3732479"/>
            <a:ext cx="4832" cy="391405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0B5F353-579F-4EB4-8A5D-0EFA9C6F554B}"/>
              </a:ext>
            </a:extLst>
          </p:cNvPr>
          <p:cNvCxnSpPr>
            <a:cxnSpLocks/>
            <a:stCxn id="40" idx="2"/>
            <a:endCxn id="15" idx="1"/>
          </p:cNvCxnSpPr>
          <p:nvPr/>
        </p:nvCxnSpPr>
        <p:spPr>
          <a:xfrm>
            <a:off x="7182890" y="2875166"/>
            <a:ext cx="1099876" cy="416166"/>
          </a:xfrm>
          <a:prstGeom prst="straightConnector1">
            <a:avLst/>
          </a:prstGeom>
          <a:ln w="38100">
            <a:solidFill>
              <a:srgbClr val="92D05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F273103-8608-4371-9B6E-794FB8CD1904}"/>
              </a:ext>
            </a:extLst>
          </p:cNvPr>
          <p:cNvCxnSpPr>
            <a:cxnSpLocks/>
            <a:stCxn id="41" idx="2"/>
            <a:endCxn id="15" idx="7"/>
          </p:cNvCxnSpPr>
          <p:nvPr/>
        </p:nvCxnSpPr>
        <p:spPr>
          <a:xfrm flipH="1">
            <a:off x="8648223" y="2872964"/>
            <a:ext cx="922514" cy="418368"/>
          </a:xfrm>
          <a:prstGeom prst="straightConnector1">
            <a:avLst/>
          </a:prstGeom>
          <a:ln w="38100">
            <a:solidFill>
              <a:srgbClr val="92D05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59CC6FD-1CBD-417E-A08B-4862DF98E7A0}"/>
              </a:ext>
            </a:extLst>
          </p:cNvPr>
          <p:cNvCxnSpPr>
            <a:cxnSpLocks/>
            <a:stCxn id="41" idx="2"/>
            <a:endCxn id="14" idx="1"/>
          </p:cNvCxnSpPr>
          <p:nvPr/>
        </p:nvCxnSpPr>
        <p:spPr>
          <a:xfrm>
            <a:off x="9570737" y="2872964"/>
            <a:ext cx="879734" cy="41836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AB69D81-D75F-4011-B898-B725C798D661}"/>
              </a:ext>
            </a:extLst>
          </p:cNvPr>
          <p:cNvCxnSpPr>
            <a:cxnSpLocks/>
            <a:stCxn id="39" idx="1"/>
            <a:endCxn id="10" idx="6"/>
          </p:cNvCxnSpPr>
          <p:nvPr/>
        </p:nvCxnSpPr>
        <p:spPr>
          <a:xfrm flipH="1">
            <a:off x="3036420" y="1538146"/>
            <a:ext cx="797605" cy="17562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554DEAA-A966-425E-A8F8-FD57E7F1926C}"/>
              </a:ext>
            </a:extLst>
          </p:cNvPr>
          <p:cNvCxnSpPr>
            <a:cxnSpLocks/>
            <a:stCxn id="10" idx="4"/>
            <a:endCxn id="42" idx="0"/>
          </p:cNvCxnSpPr>
          <p:nvPr/>
        </p:nvCxnSpPr>
        <p:spPr>
          <a:xfrm flipH="1">
            <a:off x="2776640" y="1972184"/>
            <a:ext cx="1362" cy="33629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AFB7FE1-B6B0-4459-84FE-6C1AA505EEA4}"/>
              </a:ext>
            </a:extLst>
          </p:cNvPr>
          <p:cNvCxnSpPr>
            <a:cxnSpLocks/>
            <a:stCxn id="39" idx="3"/>
            <a:endCxn id="16" idx="1"/>
          </p:cNvCxnSpPr>
          <p:nvPr/>
        </p:nvCxnSpPr>
        <p:spPr>
          <a:xfrm>
            <a:off x="4634660" y="1538146"/>
            <a:ext cx="1206236" cy="175318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345D7C0-ECC4-4A6B-803F-2AF0DDA48D72}"/>
              </a:ext>
            </a:extLst>
          </p:cNvPr>
          <p:cNvCxnSpPr>
            <a:cxnSpLocks/>
            <a:stCxn id="37" idx="2"/>
            <a:endCxn id="17" idx="7"/>
          </p:cNvCxnSpPr>
          <p:nvPr/>
        </p:nvCxnSpPr>
        <p:spPr>
          <a:xfrm flipH="1">
            <a:off x="4634660" y="1105633"/>
            <a:ext cx="1408222" cy="2185697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0929241-7E2A-4B97-9F82-3D6C5EE367FE}"/>
              </a:ext>
            </a:extLst>
          </p:cNvPr>
          <p:cNvCxnSpPr>
            <a:cxnSpLocks/>
            <a:stCxn id="37" idx="2"/>
            <a:endCxn id="12" idx="1"/>
          </p:cNvCxnSpPr>
          <p:nvPr/>
        </p:nvCxnSpPr>
        <p:spPr>
          <a:xfrm>
            <a:off x="6042882" y="1105633"/>
            <a:ext cx="963494" cy="43028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4CDA30A-180C-49F0-ADEE-A761425F6192}"/>
              </a:ext>
            </a:extLst>
          </p:cNvPr>
          <p:cNvCxnSpPr>
            <a:cxnSpLocks/>
            <a:stCxn id="38" idx="2"/>
            <a:endCxn id="11" idx="0"/>
          </p:cNvCxnSpPr>
          <p:nvPr/>
        </p:nvCxnSpPr>
        <p:spPr>
          <a:xfrm>
            <a:off x="9568064" y="1123943"/>
            <a:ext cx="399" cy="331405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16ECBE6-E296-4358-AF73-50F4E13BBE82}"/>
              </a:ext>
            </a:extLst>
          </p:cNvPr>
          <p:cNvCxnSpPr>
            <a:cxnSpLocks/>
            <a:stCxn id="12" idx="4"/>
            <a:endCxn id="40" idx="0"/>
          </p:cNvCxnSpPr>
          <p:nvPr/>
        </p:nvCxnSpPr>
        <p:spPr>
          <a:xfrm flipH="1">
            <a:off x="7182890" y="1977059"/>
            <a:ext cx="6215" cy="3682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0C1D57D-2283-4F34-B8D6-3CDE13BEB3E0}"/>
              </a:ext>
            </a:extLst>
          </p:cNvPr>
          <p:cNvCxnSpPr>
            <a:cxnSpLocks/>
            <a:stCxn id="11" idx="4"/>
            <a:endCxn id="41" idx="0"/>
          </p:cNvCxnSpPr>
          <p:nvPr/>
        </p:nvCxnSpPr>
        <p:spPr>
          <a:xfrm>
            <a:off x="9568463" y="1972183"/>
            <a:ext cx="2274" cy="37089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9FFA5439-DDB6-4CF0-BDEE-02414BAB99C0}"/>
              </a:ext>
            </a:extLst>
          </p:cNvPr>
          <p:cNvCxnSpPr>
            <a:cxnSpLocks/>
            <a:stCxn id="42" idx="2"/>
            <a:endCxn id="13" idx="0"/>
          </p:cNvCxnSpPr>
          <p:nvPr/>
        </p:nvCxnSpPr>
        <p:spPr>
          <a:xfrm>
            <a:off x="2776640" y="2838363"/>
            <a:ext cx="1362" cy="37727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0D8C411-0B5A-430D-9939-011DB05A76D5}"/>
              </a:ext>
            </a:extLst>
          </p:cNvPr>
          <p:cNvCxnSpPr>
            <a:cxnSpLocks/>
            <a:stCxn id="13" idx="4"/>
            <a:endCxn id="47" idx="0"/>
          </p:cNvCxnSpPr>
          <p:nvPr/>
        </p:nvCxnSpPr>
        <p:spPr>
          <a:xfrm flipH="1">
            <a:off x="2776641" y="3732477"/>
            <a:ext cx="1362" cy="38373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8FA5E6AC-BC33-4325-A2CE-75F34E4FA1F2}"/>
              </a:ext>
            </a:extLst>
          </p:cNvPr>
          <p:cNvCxnSpPr>
            <a:cxnSpLocks/>
            <a:stCxn id="43" idx="2"/>
            <a:endCxn id="9" idx="1"/>
          </p:cNvCxnSpPr>
          <p:nvPr/>
        </p:nvCxnSpPr>
        <p:spPr>
          <a:xfrm>
            <a:off x="4451930" y="4646881"/>
            <a:ext cx="1385794" cy="51115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B1F97F8B-39BF-40AF-89DA-BCD4A57047D3}"/>
              </a:ext>
            </a:extLst>
          </p:cNvPr>
          <p:cNvCxnSpPr>
            <a:cxnSpLocks/>
            <a:stCxn id="44" idx="2"/>
            <a:endCxn id="9" idx="0"/>
          </p:cNvCxnSpPr>
          <p:nvPr/>
        </p:nvCxnSpPr>
        <p:spPr>
          <a:xfrm>
            <a:off x="6018793" y="4653772"/>
            <a:ext cx="1661" cy="42857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3EF0D26-1C84-459E-AC56-9F206AB01A6E}"/>
              </a:ext>
            </a:extLst>
          </p:cNvPr>
          <p:cNvCxnSpPr>
            <a:cxnSpLocks/>
            <a:stCxn id="9" idx="4"/>
            <a:endCxn id="48" idx="0"/>
          </p:cNvCxnSpPr>
          <p:nvPr/>
        </p:nvCxnSpPr>
        <p:spPr>
          <a:xfrm>
            <a:off x="6020454" y="5599186"/>
            <a:ext cx="3243" cy="35795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C97AF6CC-F250-44C0-B866-2797E006667B}"/>
              </a:ext>
            </a:extLst>
          </p:cNvPr>
          <p:cNvCxnSpPr>
            <a:cxnSpLocks/>
            <a:stCxn id="45" idx="2"/>
            <a:endCxn id="18" idx="0"/>
          </p:cNvCxnSpPr>
          <p:nvPr/>
        </p:nvCxnSpPr>
        <p:spPr>
          <a:xfrm>
            <a:off x="8466441" y="4646880"/>
            <a:ext cx="1530" cy="43547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D023C52-8460-43EE-B8F5-105747D0CB72}"/>
              </a:ext>
            </a:extLst>
          </p:cNvPr>
          <p:cNvCxnSpPr>
            <a:cxnSpLocks/>
            <a:stCxn id="18" idx="3"/>
            <a:endCxn id="49" idx="0"/>
          </p:cNvCxnSpPr>
          <p:nvPr/>
        </p:nvCxnSpPr>
        <p:spPr>
          <a:xfrm flipH="1">
            <a:off x="7785265" y="5523496"/>
            <a:ext cx="499977" cy="43364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2CAB3AC6-E547-48BD-8026-5F65033ECAB6}"/>
              </a:ext>
            </a:extLst>
          </p:cNvPr>
          <p:cNvCxnSpPr>
            <a:cxnSpLocks/>
            <a:stCxn id="18" idx="5"/>
            <a:endCxn id="50" idx="0"/>
          </p:cNvCxnSpPr>
          <p:nvPr/>
        </p:nvCxnSpPr>
        <p:spPr>
          <a:xfrm>
            <a:off x="8650698" y="5523496"/>
            <a:ext cx="457444" cy="43364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1FA5148B-50F6-4139-A36E-2578D2462C4F}"/>
              </a:ext>
            </a:extLst>
          </p:cNvPr>
          <p:cNvCxnSpPr>
            <a:cxnSpLocks/>
            <a:stCxn id="14" idx="4"/>
            <a:endCxn id="46" idx="0"/>
          </p:cNvCxnSpPr>
          <p:nvPr/>
        </p:nvCxnSpPr>
        <p:spPr>
          <a:xfrm>
            <a:off x="10633199" y="3732477"/>
            <a:ext cx="2394" cy="39288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C546732E-2D2C-47CC-A2CF-0BF9F04602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Resource dependencies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2D7F8AF-50E0-4967-87E3-FF039A1F9BBD}"/>
              </a:ext>
            </a:extLst>
          </p:cNvPr>
          <p:cNvSpPr/>
          <p:nvPr/>
        </p:nvSpPr>
        <p:spPr>
          <a:xfrm>
            <a:off x="5551506" y="575745"/>
            <a:ext cx="982752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Store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01DB195-85C3-4C4A-B4D1-725F74ED8A57}"/>
              </a:ext>
            </a:extLst>
          </p:cNvPr>
          <p:cNvSpPr/>
          <p:nvPr/>
        </p:nvSpPr>
        <p:spPr>
          <a:xfrm>
            <a:off x="9167746" y="594054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T02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3D14892-6717-4CCD-A23D-53D890754D9E}"/>
              </a:ext>
            </a:extLst>
          </p:cNvPr>
          <p:cNvSpPr/>
          <p:nvPr/>
        </p:nvSpPr>
        <p:spPr>
          <a:xfrm>
            <a:off x="3834025" y="1273202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T03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6316071-C6A2-4105-A186-DB323CD5BBB3}"/>
              </a:ext>
            </a:extLst>
          </p:cNvPr>
          <p:cNvSpPr/>
          <p:nvPr/>
        </p:nvSpPr>
        <p:spPr>
          <a:xfrm>
            <a:off x="6372752" y="2345278"/>
            <a:ext cx="1620275" cy="52988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rgbClr val="92D050"/>
                </a:solidFill>
              </a:rPr>
              <a:t>DIM_Store</a:t>
            </a:r>
            <a:endParaRPr lang="en-GB" sz="2000" dirty="0">
              <a:solidFill>
                <a:srgbClr val="92D050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50940A08-FCA2-447E-B2CD-9F5C46140DD3}"/>
              </a:ext>
            </a:extLst>
          </p:cNvPr>
          <p:cNvSpPr/>
          <p:nvPr/>
        </p:nvSpPr>
        <p:spPr>
          <a:xfrm>
            <a:off x="9108476" y="2343076"/>
            <a:ext cx="924522" cy="52988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92D050"/>
                </a:solidFill>
              </a:rPr>
              <a:t>Sales</a:t>
            </a:r>
            <a:endParaRPr lang="en-GB" sz="2000" dirty="0">
              <a:solidFill>
                <a:srgbClr val="92D050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B6508CB-A7AA-4066-93F2-1A235D11D16D}"/>
              </a:ext>
            </a:extLst>
          </p:cNvPr>
          <p:cNvSpPr/>
          <p:nvPr/>
        </p:nvSpPr>
        <p:spPr>
          <a:xfrm>
            <a:off x="2376323" y="2308474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T07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24A7C223-E0CC-4340-AAC9-E046358271B5}"/>
              </a:ext>
            </a:extLst>
          </p:cNvPr>
          <p:cNvSpPr/>
          <p:nvPr/>
        </p:nvSpPr>
        <p:spPr>
          <a:xfrm>
            <a:off x="4051613" y="4116992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T05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C9A3289-03E3-413A-B6D5-CF2E5954DB85}"/>
              </a:ext>
            </a:extLst>
          </p:cNvPr>
          <p:cNvSpPr/>
          <p:nvPr/>
        </p:nvSpPr>
        <p:spPr>
          <a:xfrm>
            <a:off x="5618475" y="4123883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T08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5480BB6-6C2F-4EE1-9609-D1CE4A3E6913}"/>
              </a:ext>
            </a:extLst>
          </p:cNvPr>
          <p:cNvSpPr/>
          <p:nvPr/>
        </p:nvSpPr>
        <p:spPr>
          <a:xfrm>
            <a:off x="7632795" y="4116992"/>
            <a:ext cx="1667292" cy="52988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rgbClr val="92D050"/>
                </a:solidFill>
              </a:rPr>
              <a:t>FACT_Sales</a:t>
            </a:r>
            <a:endParaRPr lang="en-GB" sz="2000" dirty="0">
              <a:solidFill>
                <a:srgbClr val="92D050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5708C61-D266-4FE2-A2C8-2C0F686440D2}"/>
              </a:ext>
            </a:extLst>
          </p:cNvPr>
          <p:cNvSpPr/>
          <p:nvPr/>
        </p:nvSpPr>
        <p:spPr>
          <a:xfrm>
            <a:off x="10235276" y="4125357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T10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8B063062-8018-4608-956E-811D1BA4DCE9}"/>
              </a:ext>
            </a:extLst>
          </p:cNvPr>
          <p:cNvSpPr/>
          <p:nvPr/>
        </p:nvSpPr>
        <p:spPr>
          <a:xfrm>
            <a:off x="2376323" y="4116213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T11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1AC73EE-1C93-4E6E-8894-2371934DFB79}"/>
              </a:ext>
            </a:extLst>
          </p:cNvPr>
          <p:cNvSpPr/>
          <p:nvPr/>
        </p:nvSpPr>
        <p:spPr>
          <a:xfrm>
            <a:off x="5623379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T12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EAECB582-454F-485F-88E4-621EC023A4DF}"/>
              </a:ext>
            </a:extLst>
          </p:cNvPr>
          <p:cNvSpPr/>
          <p:nvPr/>
        </p:nvSpPr>
        <p:spPr>
          <a:xfrm>
            <a:off x="7384947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T13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0042DA2A-8E81-4231-ADBB-E63B1A5B86EB}"/>
              </a:ext>
            </a:extLst>
          </p:cNvPr>
          <p:cNvSpPr/>
          <p:nvPr/>
        </p:nvSpPr>
        <p:spPr>
          <a:xfrm>
            <a:off x="8707825" y="5957138"/>
            <a:ext cx="800635" cy="529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T14</a:t>
            </a:r>
            <a:endParaRPr lang="en-GB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513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A62B8E2-F416-4DDF-A1E4-3D31B118A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Resource dependencies in metadata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969F9-0E48-45CA-A56E-93F945E537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031875"/>
            <a:ext cx="10807382" cy="5331980"/>
          </a:xfrm>
        </p:spPr>
        <p:txBody>
          <a:bodyPr/>
          <a:lstStyle/>
          <a:p>
            <a:r>
              <a:rPr lang="en-GB" b="1" dirty="0"/>
              <a:t>Resource</a:t>
            </a:r>
            <a:r>
              <a:rPr lang="en-GB" dirty="0"/>
              <a:t> dependencies stored as process inputs/outputs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4361C2E-B473-4A7C-ADB7-D8CCDC647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315798"/>
              </p:ext>
            </p:extLst>
          </p:nvPr>
        </p:nvGraphicFramePr>
        <p:xfrm>
          <a:off x="1574087" y="1775492"/>
          <a:ext cx="3767458" cy="74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766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966169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  <a:gridCol w="1104523">
                  <a:extLst>
                    <a:ext uri="{9D8B030D-6E8A-4147-A177-3AD203B41FA5}">
                      <a16:colId xmlns:a16="http://schemas.microsoft.com/office/drawing/2014/main" val="994939095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Resource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Input/output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75308"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Store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DIM_Store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39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969F9-0E48-45CA-A56E-93F945E537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031875"/>
            <a:ext cx="10807382" cy="5331980"/>
          </a:xfrm>
        </p:spPr>
        <p:txBody>
          <a:bodyPr/>
          <a:lstStyle/>
          <a:p>
            <a:r>
              <a:rPr lang="en-GB" b="1" dirty="0"/>
              <a:t>Resource</a:t>
            </a:r>
            <a:r>
              <a:rPr lang="en-GB" dirty="0"/>
              <a:t> dependencies stored as process inputs/outputs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2B8E2-F416-4DDF-A1E4-3D31B118A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Resource dependencies in metadata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434C044-DED8-4D63-B49C-1E2FFF7CA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899180"/>
              </p:ext>
            </p:extLst>
          </p:nvPr>
        </p:nvGraphicFramePr>
        <p:xfrm>
          <a:off x="1574087" y="1775492"/>
          <a:ext cx="3767458" cy="14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766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966169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  <a:gridCol w="1104523">
                  <a:extLst>
                    <a:ext uri="{9D8B030D-6E8A-4147-A177-3AD203B41FA5}">
                      <a16:colId xmlns:a16="http://schemas.microsoft.com/office/drawing/2014/main" val="994939095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Resource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Input/output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75308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demo.usp_ProcessB</a:t>
                      </a:r>
                      <a:endParaRPr lang="en-GB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Store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Input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demo.usp_ProcessB</a:t>
                      </a:r>
                      <a:endParaRPr lang="en-GB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DIM_Store</a:t>
                      </a:r>
                      <a:endParaRPr lang="en-GB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Output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DIM_Store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7061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Sales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56796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FACT_Sales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31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01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543C5C7-D97C-422B-B70A-D31FE23C75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i="1" dirty="0"/>
              <a:t>very</a:t>
            </a:r>
            <a:r>
              <a:rPr lang="en-GB" dirty="0"/>
              <a:t> small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F4904-96C3-4616-87ED-B1B72D3F94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Set of ten processes</a:t>
            </a:r>
          </a:p>
          <a:p>
            <a:pPr lvl="1"/>
            <a:r>
              <a:rPr lang="en-GB" dirty="0"/>
              <a:t>We’ll be using SPs, on-prem SQL in this example</a:t>
            </a:r>
          </a:p>
          <a:p>
            <a:r>
              <a:rPr lang="en-GB" dirty="0"/>
              <a:t>Set of process dependencies</a:t>
            </a:r>
          </a:p>
          <a:p>
            <a:pPr lvl="1"/>
            <a:r>
              <a:rPr lang="en-GB" dirty="0"/>
              <a:t>Represented in metadata</a:t>
            </a:r>
          </a:p>
          <a:p>
            <a:pPr lvl="1"/>
            <a:r>
              <a:rPr lang="en-GB" i="1" dirty="0"/>
              <a:t>How</a:t>
            </a:r>
            <a:r>
              <a:rPr lang="en-GB" dirty="0"/>
              <a:t> we represent them has consequences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3CB4EF5-D323-4A4A-995C-180E62BDB12C}"/>
              </a:ext>
            </a:extLst>
          </p:cNvPr>
          <p:cNvCxnSpPr>
            <a:cxnSpLocks/>
            <a:stCxn id="90" idx="3"/>
            <a:endCxn id="96" idx="7"/>
          </p:cNvCxnSpPr>
          <p:nvPr/>
        </p:nvCxnSpPr>
        <p:spPr>
          <a:xfrm flipH="1">
            <a:off x="5671654" y="1659361"/>
            <a:ext cx="349856" cy="660319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240DD71-D003-45F2-A28F-0C161DCF33BE}"/>
              </a:ext>
            </a:extLst>
          </p:cNvPr>
          <p:cNvCxnSpPr>
            <a:cxnSpLocks/>
            <a:stCxn id="95" idx="4"/>
            <a:endCxn id="98" idx="0"/>
          </p:cNvCxnSpPr>
          <p:nvPr/>
        </p:nvCxnSpPr>
        <p:spPr>
          <a:xfrm>
            <a:off x="6930260" y="2765507"/>
            <a:ext cx="4049" cy="51454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4CA38F6-B4EB-45B8-B355-DEDA697FE572}"/>
              </a:ext>
            </a:extLst>
          </p:cNvPr>
          <p:cNvCxnSpPr>
            <a:cxnSpLocks/>
            <a:stCxn id="97" idx="5"/>
            <a:endCxn id="92" idx="1"/>
          </p:cNvCxnSpPr>
          <p:nvPr/>
        </p:nvCxnSpPr>
        <p:spPr>
          <a:xfrm>
            <a:off x="4629498" y="2685135"/>
            <a:ext cx="676700" cy="668386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4FD8ADBF-9900-40EC-B4AA-29521E1E7137}"/>
              </a:ext>
            </a:extLst>
          </p:cNvPr>
          <p:cNvCxnSpPr>
            <a:cxnSpLocks/>
            <a:stCxn id="96" idx="4"/>
            <a:endCxn id="92" idx="0"/>
          </p:cNvCxnSpPr>
          <p:nvPr/>
        </p:nvCxnSpPr>
        <p:spPr>
          <a:xfrm>
            <a:off x="5488926" y="2760823"/>
            <a:ext cx="0" cy="51700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F21193F-64C6-4E50-B648-A4CCF25C8EC4}"/>
              </a:ext>
            </a:extLst>
          </p:cNvPr>
          <p:cNvCxnSpPr>
            <a:cxnSpLocks/>
            <a:stCxn id="90" idx="5"/>
            <a:endCxn id="95" idx="1"/>
          </p:cNvCxnSpPr>
          <p:nvPr/>
        </p:nvCxnSpPr>
        <p:spPr>
          <a:xfrm>
            <a:off x="6386970" y="1659359"/>
            <a:ext cx="360560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7BBA88FF-55A3-4F5D-A56D-255BC18CCBE5}"/>
              </a:ext>
            </a:extLst>
          </p:cNvPr>
          <p:cNvCxnSpPr>
            <a:cxnSpLocks/>
            <a:stCxn id="91" idx="3"/>
            <a:endCxn id="95" idx="7"/>
          </p:cNvCxnSpPr>
          <p:nvPr/>
        </p:nvCxnSpPr>
        <p:spPr>
          <a:xfrm flipH="1">
            <a:off x="7112988" y="1659359"/>
            <a:ext cx="331279" cy="66500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61361EE-7645-45B4-9983-0CE8A2AF129E}"/>
              </a:ext>
            </a:extLst>
          </p:cNvPr>
          <p:cNvCxnSpPr>
            <a:cxnSpLocks/>
            <a:stCxn id="91" idx="5"/>
            <a:endCxn id="94" idx="1"/>
          </p:cNvCxnSpPr>
          <p:nvPr/>
        </p:nvCxnSpPr>
        <p:spPr>
          <a:xfrm>
            <a:off x="7809722" y="1659358"/>
            <a:ext cx="379136" cy="660318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C2680F1-A865-461D-A595-6B55E97E2B32}"/>
              </a:ext>
            </a:extLst>
          </p:cNvPr>
          <p:cNvCxnSpPr>
            <a:cxnSpLocks/>
            <a:stCxn id="89" idx="4"/>
            <a:endCxn id="93" idx="0"/>
          </p:cNvCxnSpPr>
          <p:nvPr/>
        </p:nvCxnSpPr>
        <p:spPr>
          <a:xfrm>
            <a:off x="3391997" y="1735049"/>
            <a:ext cx="0" cy="51064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A65A37FF-DA19-4AA4-8987-EE4D4A985473}"/>
              </a:ext>
            </a:extLst>
          </p:cNvPr>
          <p:cNvSpPr/>
          <p:nvPr/>
        </p:nvSpPr>
        <p:spPr>
          <a:xfrm>
            <a:off x="3133582" y="121821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2B15BBC-0403-45BC-9468-9C6CDC11026A}"/>
              </a:ext>
            </a:extLst>
          </p:cNvPr>
          <p:cNvSpPr/>
          <p:nvPr/>
        </p:nvSpPr>
        <p:spPr>
          <a:xfrm>
            <a:off x="5945824" y="121821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F235AD8-EAB3-4120-999D-D614535B4851}"/>
              </a:ext>
            </a:extLst>
          </p:cNvPr>
          <p:cNvSpPr/>
          <p:nvPr/>
        </p:nvSpPr>
        <p:spPr>
          <a:xfrm>
            <a:off x="7368579" y="121821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A380A1BC-B72E-41B9-A705-3D0F678692DE}"/>
              </a:ext>
            </a:extLst>
          </p:cNvPr>
          <p:cNvSpPr/>
          <p:nvPr/>
        </p:nvSpPr>
        <p:spPr>
          <a:xfrm>
            <a:off x="5230511" y="3277834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A75F4E7-5788-4A4E-AA53-5068DF607827}"/>
              </a:ext>
            </a:extLst>
          </p:cNvPr>
          <p:cNvSpPr/>
          <p:nvPr/>
        </p:nvSpPr>
        <p:spPr>
          <a:xfrm>
            <a:off x="3133582" y="224569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E67EEEE3-4D97-4FBD-9D2C-E585EAA86042}"/>
              </a:ext>
            </a:extLst>
          </p:cNvPr>
          <p:cNvSpPr/>
          <p:nvPr/>
        </p:nvSpPr>
        <p:spPr>
          <a:xfrm>
            <a:off x="8113172" y="224399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58FC28C-F04F-4B58-87D3-765AFC479791}"/>
              </a:ext>
            </a:extLst>
          </p:cNvPr>
          <p:cNvSpPr/>
          <p:nvPr/>
        </p:nvSpPr>
        <p:spPr>
          <a:xfrm>
            <a:off x="6671842" y="224867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1D3B73D-DCCA-4EB7-9B77-999536ECFF82}"/>
              </a:ext>
            </a:extLst>
          </p:cNvPr>
          <p:cNvSpPr/>
          <p:nvPr/>
        </p:nvSpPr>
        <p:spPr>
          <a:xfrm>
            <a:off x="5230511" y="2243991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060670EE-C72B-4D9F-A503-CD5CD4C1A65B}"/>
              </a:ext>
            </a:extLst>
          </p:cNvPr>
          <p:cNvSpPr/>
          <p:nvPr/>
        </p:nvSpPr>
        <p:spPr>
          <a:xfrm>
            <a:off x="4188353" y="2243990"/>
            <a:ext cx="516835" cy="51683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C9CDCF67-5F6F-40E6-B178-1AE4BE583528}"/>
              </a:ext>
            </a:extLst>
          </p:cNvPr>
          <p:cNvSpPr/>
          <p:nvPr/>
        </p:nvSpPr>
        <p:spPr>
          <a:xfrm>
            <a:off x="6675891" y="3280048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9413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969F9-0E48-45CA-A56E-93F945E537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031875"/>
            <a:ext cx="10807382" cy="5331980"/>
          </a:xfrm>
        </p:spPr>
        <p:txBody>
          <a:bodyPr/>
          <a:lstStyle/>
          <a:p>
            <a:r>
              <a:rPr lang="en-GB" b="1" dirty="0"/>
              <a:t>Resource</a:t>
            </a:r>
            <a:r>
              <a:rPr lang="en-GB" dirty="0"/>
              <a:t> dependencies stored as process inputs/outputs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Process</a:t>
            </a:r>
            <a:r>
              <a:rPr lang="en-GB" dirty="0"/>
              <a:t> dependencies inferred by handlers</a:t>
            </a:r>
          </a:p>
          <a:p>
            <a:pPr lvl="1"/>
            <a:r>
              <a:rPr lang="en-GB" sz="2000" dirty="0" err="1">
                <a:latin typeface="Consolas" panose="020B0609020204030204" pitchFamily="49" charset="0"/>
              </a:rPr>
              <a:t>uvw_ProcessDependency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D8790F8-9B42-430E-9F40-5ECE6A71C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81392"/>
              </p:ext>
            </p:extLst>
          </p:nvPr>
        </p:nvGraphicFramePr>
        <p:xfrm>
          <a:off x="1574087" y="1775492"/>
          <a:ext cx="3767458" cy="14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766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966169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  <a:gridCol w="1104523">
                  <a:extLst>
                    <a:ext uri="{9D8B030D-6E8A-4147-A177-3AD203B41FA5}">
                      <a16:colId xmlns:a16="http://schemas.microsoft.com/office/drawing/2014/main" val="994939095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Resource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Input/output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75308"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Store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DIM_Store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DIM_Store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7061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Sales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56796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FACT_Sales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31983"/>
                  </a:ext>
                </a:extLst>
              </a:tr>
            </a:tbl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2A62B8E2-F416-4DDF-A1E4-3D31B118A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Resource dependencies in metadata</a:t>
            </a:r>
          </a:p>
        </p:txBody>
      </p:sp>
    </p:spTree>
    <p:extLst>
      <p:ext uri="{BB962C8B-B14F-4D97-AF65-F5344CB8AC3E}">
        <p14:creationId xmlns:p14="http://schemas.microsoft.com/office/powerpoint/2010/main" val="167039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969F9-0E48-45CA-A56E-93F945E537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031875"/>
            <a:ext cx="10807382" cy="5331980"/>
          </a:xfrm>
        </p:spPr>
        <p:txBody>
          <a:bodyPr/>
          <a:lstStyle/>
          <a:p>
            <a:r>
              <a:rPr lang="en-GB" b="1" dirty="0"/>
              <a:t>Resource</a:t>
            </a:r>
            <a:r>
              <a:rPr lang="en-GB" dirty="0"/>
              <a:t> dependencies stored as process inputs/outputs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Process</a:t>
            </a:r>
            <a:r>
              <a:rPr lang="en-GB" dirty="0"/>
              <a:t> dependencies inferred by handlers</a:t>
            </a:r>
          </a:p>
          <a:p>
            <a:pPr lvl="1"/>
            <a:r>
              <a:rPr lang="en-GB" sz="2000" dirty="0" err="1">
                <a:latin typeface="Consolas" panose="020B0609020204030204" pitchFamily="49" charset="0"/>
              </a:rPr>
              <a:t>uvw_ProcessDependency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2B8E2-F416-4DDF-A1E4-3D31B118A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Resource dependencies in metadata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6485369-551C-4CC0-82BD-E3AE8577C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53410"/>
              </p:ext>
            </p:extLst>
          </p:nvPr>
        </p:nvGraphicFramePr>
        <p:xfrm>
          <a:off x="1574087" y="4715853"/>
          <a:ext cx="3339902" cy="4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977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RunsAfter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706D97-67FE-4C41-BA0A-E3A2FA21B5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592014"/>
              </p:ext>
            </p:extLst>
          </p:nvPr>
        </p:nvGraphicFramePr>
        <p:xfrm>
          <a:off x="1574087" y="1775492"/>
          <a:ext cx="3767458" cy="14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766">
                  <a:extLst>
                    <a:ext uri="{9D8B030D-6E8A-4147-A177-3AD203B41FA5}">
                      <a16:colId xmlns:a16="http://schemas.microsoft.com/office/drawing/2014/main" val="1736007418"/>
                    </a:ext>
                  </a:extLst>
                </a:gridCol>
                <a:gridCol w="966169">
                  <a:extLst>
                    <a:ext uri="{9D8B030D-6E8A-4147-A177-3AD203B41FA5}">
                      <a16:colId xmlns:a16="http://schemas.microsoft.com/office/drawing/2014/main" val="1528777586"/>
                    </a:ext>
                  </a:extLst>
                </a:gridCol>
                <a:gridCol w="1104523">
                  <a:extLst>
                    <a:ext uri="{9D8B030D-6E8A-4147-A177-3AD203B41FA5}">
                      <a16:colId xmlns:a16="http://schemas.microsoft.com/office/drawing/2014/main" val="994939095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Process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Resource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Input/output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47985"/>
                  </a:ext>
                </a:extLst>
              </a:tr>
              <a:tr h="75308"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Store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5469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DIM_Store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35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DIM_Store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7061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Sales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56796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demo.usp_ProcessG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FACT_Sales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</a:txBody>
                  <a:tcPr marL="45720" marR="4572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31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5737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A62B8E2-F416-4DDF-A1E4-3D31B118A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Benefits of resource dependencies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969F9-0E48-45CA-A56E-93F945E537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031875"/>
            <a:ext cx="10807382" cy="5331980"/>
          </a:xfrm>
        </p:spPr>
        <p:txBody>
          <a:bodyPr/>
          <a:lstStyle/>
          <a:p>
            <a:r>
              <a:rPr lang="en-US" dirty="0"/>
              <a:t>Clarify meaning of process dependencies</a:t>
            </a:r>
            <a:endParaRPr lang="en-GB" dirty="0"/>
          </a:p>
          <a:p>
            <a:r>
              <a:rPr lang="en-GB" dirty="0"/>
              <a:t>Can be read directly from process definition</a:t>
            </a:r>
          </a:p>
          <a:p>
            <a:pPr lvl="1"/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91FB41E-4BDE-48F9-A008-7F7E9F0E687A}"/>
              </a:ext>
            </a:extLst>
          </p:cNvPr>
          <p:cNvGrpSpPr/>
          <p:nvPr/>
        </p:nvGrpSpPr>
        <p:grpSpPr>
          <a:xfrm>
            <a:off x="1768369" y="2539287"/>
            <a:ext cx="5496425" cy="2578669"/>
            <a:chOff x="3354099" y="1707055"/>
            <a:chExt cx="5496425" cy="257866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CA5B54B-FF59-4DC1-B4E7-60DE57AA9F0A}"/>
                </a:ext>
              </a:extLst>
            </p:cNvPr>
            <p:cNvSpPr/>
            <p:nvPr/>
          </p:nvSpPr>
          <p:spPr>
            <a:xfrm>
              <a:off x="5451028" y="3766675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I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D4CCC6E-1FB5-4853-AB19-D50851F6E1B5}"/>
                </a:ext>
              </a:extLst>
            </p:cNvPr>
            <p:cNvSpPr/>
            <p:nvPr/>
          </p:nvSpPr>
          <p:spPr>
            <a:xfrm>
              <a:off x="3354099" y="1707055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A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EC24864-D80A-4336-BD90-EEA4BD379767}"/>
                </a:ext>
              </a:extLst>
            </p:cNvPr>
            <p:cNvSpPr/>
            <p:nvPr/>
          </p:nvSpPr>
          <p:spPr>
            <a:xfrm>
              <a:off x="7589096" y="1707055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C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647CBD8-CC22-4BFD-956F-5EF3704B8C50}"/>
                </a:ext>
              </a:extLst>
            </p:cNvPr>
            <p:cNvSpPr/>
            <p:nvPr/>
          </p:nvSpPr>
          <p:spPr>
            <a:xfrm>
              <a:off x="6166341" y="1707055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240E527-2DEA-42B4-A1FA-4EFFD8B855D7}"/>
                </a:ext>
              </a:extLst>
            </p:cNvPr>
            <p:cNvSpPr/>
            <p:nvPr/>
          </p:nvSpPr>
          <p:spPr>
            <a:xfrm>
              <a:off x="3354099" y="2734531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D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11F9613-C1BF-46E1-877C-9CD812791289}"/>
                </a:ext>
              </a:extLst>
            </p:cNvPr>
            <p:cNvSpPr/>
            <p:nvPr/>
          </p:nvSpPr>
          <p:spPr>
            <a:xfrm>
              <a:off x="8333689" y="2732831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H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E7CB5BE-0AFE-4329-9DB0-A169D32AC42E}"/>
                </a:ext>
              </a:extLst>
            </p:cNvPr>
            <p:cNvSpPr/>
            <p:nvPr/>
          </p:nvSpPr>
          <p:spPr>
            <a:xfrm>
              <a:off x="6892359" y="2737514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83A1C11-94F9-4E38-90E9-D9DE7FC2DD0E}"/>
                </a:ext>
              </a:extLst>
            </p:cNvPr>
            <p:cNvSpPr/>
            <p:nvPr/>
          </p:nvSpPr>
          <p:spPr>
            <a:xfrm>
              <a:off x="5451028" y="2732832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F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E3AD8D3-C975-422A-B510-CB1F41884E3A}"/>
                </a:ext>
              </a:extLst>
            </p:cNvPr>
            <p:cNvSpPr/>
            <p:nvPr/>
          </p:nvSpPr>
          <p:spPr>
            <a:xfrm>
              <a:off x="4408870" y="2732831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E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187ADA0-C097-4EED-B7EA-B2A6E15A5095}"/>
                </a:ext>
              </a:extLst>
            </p:cNvPr>
            <p:cNvSpPr/>
            <p:nvPr/>
          </p:nvSpPr>
          <p:spPr>
            <a:xfrm>
              <a:off x="6896408" y="3768889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J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E0F5395-F00D-4174-86B2-92A1B718D1E0}"/>
                </a:ext>
              </a:extLst>
            </p:cNvPr>
            <p:cNvCxnSpPr>
              <a:cxnSpLocks/>
              <a:stCxn id="9" idx="3"/>
              <a:endCxn id="13" idx="7"/>
            </p:cNvCxnSpPr>
            <p:nvPr/>
          </p:nvCxnSpPr>
          <p:spPr>
            <a:xfrm flipH="1">
              <a:off x="5892171" y="2148202"/>
              <a:ext cx="349856" cy="660319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5B7C53E-F022-4F65-BF7A-9A62BBFEF966}"/>
                </a:ext>
              </a:extLst>
            </p:cNvPr>
            <p:cNvCxnSpPr>
              <a:cxnSpLocks/>
              <a:stCxn id="12" idx="4"/>
              <a:endCxn id="15" idx="0"/>
            </p:cNvCxnSpPr>
            <p:nvPr/>
          </p:nvCxnSpPr>
          <p:spPr>
            <a:xfrm>
              <a:off x="7150777" y="3254348"/>
              <a:ext cx="4049" cy="51454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E74CF78-D937-4245-89F6-92467AD44B95}"/>
                </a:ext>
              </a:extLst>
            </p:cNvPr>
            <p:cNvCxnSpPr>
              <a:cxnSpLocks/>
              <a:stCxn id="14" idx="5"/>
              <a:endCxn id="6" idx="1"/>
            </p:cNvCxnSpPr>
            <p:nvPr/>
          </p:nvCxnSpPr>
          <p:spPr>
            <a:xfrm>
              <a:off x="4850015" y="3173976"/>
              <a:ext cx="676700" cy="668386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46D786C-7E09-4FF3-9EFB-EC12B509A851}"/>
                </a:ext>
              </a:extLst>
            </p:cNvPr>
            <p:cNvCxnSpPr>
              <a:cxnSpLocks/>
              <a:stCxn id="13" idx="4"/>
              <a:endCxn id="6" idx="0"/>
            </p:cNvCxnSpPr>
            <p:nvPr/>
          </p:nvCxnSpPr>
          <p:spPr>
            <a:xfrm>
              <a:off x="5709443" y="3249664"/>
              <a:ext cx="0" cy="517008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1D63B67-50C6-48D3-ACC5-FFA0CDD778FC}"/>
                </a:ext>
              </a:extLst>
            </p:cNvPr>
            <p:cNvCxnSpPr>
              <a:cxnSpLocks/>
              <a:stCxn id="9" idx="5"/>
              <a:endCxn id="12" idx="1"/>
            </p:cNvCxnSpPr>
            <p:nvPr/>
          </p:nvCxnSpPr>
          <p:spPr>
            <a:xfrm>
              <a:off x="6607487" y="2148200"/>
              <a:ext cx="360560" cy="66500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E53B03C-B04D-4FA9-8EBB-67110C7B5896}"/>
                </a:ext>
              </a:extLst>
            </p:cNvPr>
            <p:cNvCxnSpPr>
              <a:cxnSpLocks/>
              <a:stCxn id="8" idx="3"/>
              <a:endCxn id="12" idx="7"/>
            </p:cNvCxnSpPr>
            <p:nvPr/>
          </p:nvCxnSpPr>
          <p:spPr>
            <a:xfrm flipH="1">
              <a:off x="7333505" y="2148200"/>
              <a:ext cx="331279" cy="66500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393E941-57E6-44B2-A23F-B622FE26613F}"/>
                </a:ext>
              </a:extLst>
            </p:cNvPr>
            <p:cNvCxnSpPr>
              <a:cxnSpLocks/>
              <a:stCxn id="8" idx="5"/>
              <a:endCxn id="11" idx="1"/>
            </p:cNvCxnSpPr>
            <p:nvPr/>
          </p:nvCxnSpPr>
          <p:spPr>
            <a:xfrm>
              <a:off x="8030239" y="2148199"/>
              <a:ext cx="379136" cy="660318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9D121A5-C8F0-4762-A2E3-276CD8F29CEE}"/>
                </a:ext>
              </a:extLst>
            </p:cNvPr>
            <p:cNvCxnSpPr>
              <a:cxnSpLocks/>
              <a:stCxn id="7" idx="4"/>
              <a:endCxn id="10" idx="0"/>
            </p:cNvCxnSpPr>
            <p:nvPr/>
          </p:nvCxnSpPr>
          <p:spPr>
            <a:xfrm>
              <a:off x="3612514" y="2223890"/>
              <a:ext cx="0" cy="51064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3F6F9F8-5004-4E39-9AFA-F4E4D34210D0}"/>
              </a:ext>
            </a:extLst>
          </p:cNvPr>
          <p:cNvSpPr txBox="1"/>
          <p:nvPr/>
        </p:nvSpPr>
        <p:spPr>
          <a:xfrm>
            <a:off x="7568244" y="3220811"/>
            <a:ext cx="36802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Segoe Print" panose="02000600000000000000" pitchFamily="2" charset="0"/>
                <a:cs typeface="MV Boli" panose="02000500030200090000" pitchFamily="2" charset="0"/>
              </a:rPr>
              <a:t>Where does my new process go?</a:t>
            </a:r>
          </a:p>
        </p:txBody>
      </p:sp>
    </p:spTree>
    <p:extLst>
      <p:ext uri="{BB962C8B-B14F-4D97-AF65-F5344CB8AC3E}">
        <p14:creationId xmlns:p14="http://schemas.microsoft.com/office/powerpoint/2010/main" val="245644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p"/>
      <p:bldP spid="2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A62B8E2-F416-4DDF-A1E4-3D31B118A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Benefits of resource dependencies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969F9-0E48-45CA-A56E-93F945E537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031875"/>
            <a:ext cx="10807382" cy="5331980"/>
          </a:xfrm>
        </p:spPr>
        <p:txBody>
          <a:bodyPr/>
          <a:lstStyle/>
          <a:p>
            <a:r>
              <a:rPr lang="en-US" dirty="0"/>
              <a:t>Clarify meaning of process dependencies</a:t>
            </a:r>
            <a:endParaRPr lang="en-GB" dirty="0"/>
          </a:p>
          <a:p>
            <a:r>
              <a:rPr lang="en-GB" dirty="0"/>
              <a:t>Can be read directly from process definition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E4DC14-142A-4077-8D94-31D6D09CE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076" y="2099178"/>
            <a:ext cx="8717260" cy="45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791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A62B8E2-F416-4DDF-A1E4-3D31B118A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Benefits of resource dependencies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969F9-0E48-45CA-A56E-93F945E537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031875"/>
            <a:ext cx="10807382" cy="5331980"/>
          </a:xfrm>
        </p:spPr>
        <p:txBody>
          <a:bodyPr/>
          <a:lstStyle/>
          <a:p>
            <a:r>
              <a:rPr lang="en-US" dirty="0"/>
              <a:t>Clarify meaning of process dependencies</a:t>
            </a:r>
            <a:endParaRPr lang="en-GB" dirty="0"/>
          </a:p>
          <a:p>
            <a:r>
              <a:rPr lang="en-GB" dirty="0"/>
              <a:t>Can be read directly from process definition</a:t>
            </a:r>
          </a:p>
          <a:p>
            <a:pPr lvl="1"/>
            <a:r>
              <a:rPr lang="en-US" dirty="0"/>
              <a:t>E</a:t>
            </a:r>
            <a:r>
              <a:rPr lang="en-GB" dirty="0" err="1"/>
              <a:t>asier</a:t>
            </a:r>
            <a:r>
              <a:rPr lang="en-GB" dirty="0"/>
              <a:t> to add new processes</a:t>
            </a:r>
          </a:p>
          <a:p>
            <a:r>
              <a:rPr lang="en-GB" dirty="0"/>
              <a:t>Finer grain allows devolution of </a:t>
            </a:r>
            <a:r>
              <a:rPr lang="en-GB" b="1" dirty="0"/>
              <a:t>resource</a:t>
            </a:r>
            <a:r>
              <a:rPr lang="en-GB" dirty="0"/>
              <a:t> maintenance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82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A62B8E2-F416-4DDF-A1E4-3D31B118A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Benefits of resource dependencies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969F9-0E48-45CA-A56E-93F945E537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8" y="1031875"/>
            <a:ext cx="10807382" cy="5331980"/>
          </a:xfrm>
        </p:spPr>
        <p:txBody>
          <a:bodyPr/>
          <a:lstStyle/>
          <a:p>
            <a:r>
              <a:rPr lang="en-US" dirty="0"/>
              <a:t>Clarify meaning of process dependencies</a:t>
            </a:r>
            <a:endParaRPr lang="en-GB" dirty="0"/>
          </a:p>
          <a:p>
            <a:r>
              <a:rPr lang="en-GB" dirty="0"/>
              <a:t>Can be read directly from process definition</a:t>
            </a:r>
          </a:p>
          <a:p>
            <a:pPr lvl="1"/>
            <a:r>
              <a:rPr lang="en-GB" dirty="0"/>
              <a:t>Easier to add new processes</a:t>
            </a:r>
          </a:p>
          <a:p>
            <a:r>
              <a:rPr lang="en-GB" dirty="0"/>
              <a:t>Finer grain allows devolution of </a:t>
            </a:r>
            <a:r>
              <a:rPr lang="en-GB" b="1" dirty="0"/>
              <a:t>resource</a:t>
            </a:r>
            <a:r>
              <a:rPr lang="en-GB" dirty="0"/>
              <a:t> maintenance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e.g. make process handlers perform index maintenance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E3251E-6451-4712-8E22-08F52B59B1A3}"/>
              </a:ext>
            </a:extLst>
          </p:cNvPr>
          <p:cNvSpPr/>
          <p:nvPr/>
        </p:nvSpPr>
        <p:spPr>
          <a:xfrm>
            <a:off x="3707813" y="4034421"/>
            <a:ext cx="516835" cy="516835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92D050"/>
                </a:solidFill>
              </a:rPr>
              <a:t>G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A16C719-07AE-46CD-AD29-9C334FFB8990}"/>
              </a:ext>
            </a:extLst>
          </p:cNvPr>
          <p:cNvCxnSpPr>
            <a:cxnSpLocks/>
            <a:stCxn id="13" idx="4"/>
            <a:endCxn id="19" idx="0"/>
          </p:cNvCxnSpPr>
          <p:nvPr/>
        </p:nvCxnSpPr>
        <p:spPr>
          <a:xfrm>
            <a:off x="3966231" y="4551256"/>
            <a:ext cx="946" cy="384514"/>
          </a:xfrm>
          <a:prstGeom prst="straightConnector1">
            <a:avLst/>
          </a:prstGeom>
          <a:ln w="38100">
            <a:solidFill>
              <a:srgbClr val="92D05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371837A-770A-48B9-9C4C-752D6E1197CA}"/>
              </a:ext>
            </a:extLst>
          </p:cNvPr>
          <p:cNvCxnSpPr>
            <a:cxnSpLocks/>
            <a:stCxn id="17" idx="2"/>
            <a:endCxn id="13" idx="1"/>
          </p:cNvCxnSpPr>
          <p:nvPr/>
        </p:nvCxnSpPr>
        <p:spPr>
          <a:xfrm>
            <a:off x="2683626" y="3693944"/>
            <a:ext cx="1099876" cy="416166"/>
          </a:xfrm>
          <a:prstGeom prst="straightConnector1">
            <a:avLst/>
          </a:prstGeom>
          <a:ln w="38100">
            <a:solidFill>
              <a:srgbClr val="92D05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B92740E-C483-4A4C-BE47-64923639C781}"/>
              </a:ext>
            </a:extLst>
          </p:cNvPr>
          <p:cNvCxnSpPr>
            <a:cxnSpLocks/>
            <a:stCxn id="18" idx="2"/>
            <a:endCxn id="13" idx="7"/>
          </p:cNvCxnSpPr>
          <p:nvPr/>
        </p:nvCxnSpPr>
        <p:spPr>
          <a:xfrm flipH="1">
            <a:off x="4148959" y="3691742"/>
            <a:ext cx="922514" cy="418368"/>
          </a:xfrm>
          <a:prstGeom prst="straightConnector1">
            <a:avLst/>
          </a:prstGeom>
          <a:ln w="38100">
            <a:solidFill>
              <a:srgbClr val="92D05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A5860C4-B086-4EA4-A2FE-67887DBB4003}"/>
              </a:ext>
            </a:extLst>
          </p:cNvPr>
          <p:cNvSpPr/>
          <p:nvPr/>
        </p:nvSpPr>
        <p:spPr>
          <a:xfrm>
            <a:off x="1873488" y="3164056"/>
            <a:ext cx="1620275" cy="52988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rgbClr val="92D050"/>
                </a:solidFill>
              </a:rPr>
              <a:t>DIM_Store</a:t>
            </a:r>
            <a:endParaRPr lang="en-GB" sz="2000" dirty="0">
              <a:solidFill>
                <a:srgbClr val="92D050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919932D-06DA-46D7-837F-4DE34D586CC4}"/>
              </a:ext>
            </a:extLst>
          </p:cNvPr>
          <p:cNvSpPr/>
          <p:nvPr/>
        </p:nvSpPr>
        <p:spPr>
          <a:xfrm>
            <a:off x="4609212" y="3161854"/>
            <a:ext cx="924522" cy="52988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92D050"/>
                </a:solidFill>
              </a:rPr>
              <a:t>Sales</a:t>
            </a:r>
            <a:endParaRPr lang="en-GB" sz="2000" dirty="0">
              <a:solidFill>
                <a:srgbClr val="92D050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3E4E6E3-C1A3-4119-A6AF-3F71A349252C}"/>
              </a:ext>
            </a:extLst>
          </p:cNvPr>
          <p:cNvSpPr/>
          <p:nvPr/>
        </p:nvSpPr>
        <p:spPr>
          <a:xfrm>
            <a:off x="3133531" y="4935770"/>
            <a:ext cx="1667292" cy="52988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rgbClr val="92D050"/>
                </a:solidFill>
              </a:rPr>
              <a:t>FACT_Sales</a:t>
            </a:r>
            <a:endParaRPr lang="en-GB" sz="2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9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0C952E-3B2F-49A9-9EBC-05333D151C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What have we found?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A6EB4-F593-458C-8895-9ADE5BD2A4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Metadata choices determine what’s easy/hard/impossible</a:t>
            </a:r>
          </a:p>
          <a:p>
            <a:r>
              <a:rPr lang="en-GB" dirty="0"/>
              <a:t>Choose models carefully for core concepts</a:t>
            </a:r>
          </a:p>
          <a:p>
            <a:pPr lvl="1"/>
            <a:r>
              <a:rPr lang="en-GB" dirty="0"/>
              <a:t>Normalised dependencies remove roadblocks, enable parallelism</a:t>
            </a:r>
          </a:p>
          <a:p>
            <a:pPr lvl="1"/>
            <a:r>
              <a:rPr lang="en-GB" dirty="0"/>
              <a:t>Resource dependencies are easier to manage, finer-grained</a:t>
            </a:r>
          </a:p>
          <a:p>
            <a:pPr lvl="1"/>
            <a:r>
              <a:rPr lang="en-US" dirty="0"/>
              <a:t>Lightweight state makes for easy restart, rewind</a:t>
            </a:r>
            <a:endParaRPr lang="en-GB" dirty="0"/>
          </a:p>
          <a:p>
            <a:r>
              <a:rPr lang="en-GB" dirty="0"/>
              <a:t>Gather metadata proactively</a:t>
            </a:r>
          </a:p>
          <a:p>
            <a:pPr lvl="1"/>
            <a:r>
              <a:rPr lang="en-US" dirty="0"/>
              <a:t>Facilitates fault diagnosis</a:t>
            </a:r>
            <a:endParaRPr lang="en-GB" dirty="0"/>
          </a:p>
          <a:p>
            <a:pPr lvl="1"/>
            <a:r>
              <a:rPr lang="en-GB" dirty="0"/>
              <a:t>Execution history can drive adaptive self-organisation</a:t>
            </a:r>
          </a:p>
          <a:p>
            <a:r>
              <a:rPr lang="en-GB" dirty="0"/>
              <a:t>Store it accessibly</a:t>
            </a:r>
          </a:p>
          <a:p>
            <a:pPr lvl="1"/>
            <a:r>
              <a:rPr lang="en-GB" dirty="0"/>
              <a:t>i.e. in database tables!</a:t>
            </a:r>
          </a:p>
          <a:p>
            <a:r>
              <a:rPr lang="en-GB" dirty="0"/>
              <a:t>Code available at </a:t>
            </a:r>
            <a:r>
              <a:rPr lang="en-GB" dirty="0">
                <a:hlinkClick r:id="rId2"/>
              </a:rPr>
              <a:t>http://RichardSwinbank.net/sprockit</a:t>
            </a:r>
            <a:endParaRPr lang="en-GB" dirty="0"/>
          </a:p>
          <a:p>
            <a:r>
              <a:rPr lang="en-GB" dirty="0"/>
              <a:t>Thanks for listening!</a:t>
            </a:r>
          </a:p>
        </p:txBody>
      </p:sp>
    </p:spTree>
    <p:extLst>
      <p:ext uri="{BB962C8B-B14F-4D97-AF65-F5344CB8AC3E}">
        <p14:creationId xmlns:p14="http://schemas.microsoft.com/office/powerpoint/2010/main" val="216131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82C7E1-D7C0-479A-9AD2-9C0254547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529" y="19427"/>
            <a:ext cx="10981853" cy="2387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5400" dirty="0"/>
              <a:t>Questions?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0F00619-2CB4-4374-9956-A3714062B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99102"/>
            <a:ext cx="9144000" cy="16557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...and feedback forms please!</a:t>
            </a:r>
          </a:p>
          <a:p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richard@RichardSwinbank.net</a:t>
            </a:r>
            <a:endParaRPr lang="en-GB" dirty="0"/>
          </a:p>
          <a:p>
            <a:r>
              <a:rPr lang="en-GB" dirty="0"/>
              <a:t>     @</a:t>
            </a:r>
            <a:r>
              <a:rPr lang="en-GB" dirty="0" err="1"/>
              <a:t>richardswinbank</a:t>
            </a:r>
            <a:endParaRPr lang="en-GB" dirty="0"/>
          </a:p>
          <a:p>
            <a:r>
              <a:rPr lang="en-GB" dirty="0">
                <a:hlinkClick r:id="rId3"/>
              </a:rPr>
              <a:t>http://RichardSwinbank.net/sprockit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E527E3-151A-4334-8A84-A5CA34485C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20" y="4279841"/>
            <a:ext cx="438770" cy="35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01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3BBB-1587-4DBB-9DBF-3232D3720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0000"/>
          <a:lstStyle/>
          <a:p>
            <a:r>
              <a:rPr lang="en-GB" dirty="0"/>
              <a:t>Call each process in a separate job step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Process </a:t>
            </a:r>
            <a:r>
              <a:rPr lang="en-GB" b="1" dirty="0"/>
              <a:t>dependencies</a:t>
            </a:r>
            <a:r>
              <a:rPr lang="en-GB" dirty="0"/>
              <a:t> expressed via </a:t>
            </a:r>
            <a:r>
              <a:rPr lang="en-GB" i="1" dirty="0"/>
              <a:t>On Success</a:t>
            </a:r>
            <a:r>
              <a:rPr lang="en-GB" dirty="0"/>
              <a:t> action</a:t>
            </a:r>
          </a:p>
          <a:p>
            <a:pPr lvl="1"/>
            <a:r>
              <a:rPr lang="en-GB" dirty="0"/>
              <a:t>For each step, there is a single next step</a:t>
            </a:r>
          </a:p>
          <a:p>
            <a:pPr lvl="1"/>
            <a:r>
              <a:rPr lang="en-GB" dirty="0"/>
              <a:t>In this model, dependency is an </a:t>
            </a:r>
            <a:r>
              <a:rPr lang="en-GB" i="1" dirty="0"/>
              <a:t>attribute</a:t>
            </a:r>
            <a:r>
              <a:rPr lang="en-GB" dirty="0"/>
              <a:t> of process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FC1D4A-EA5D-41E9-861D-57CB92E32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041" y="1614581"/>
            <a:ext cx="5950986" cy="3403622"/>
          </a:xfrm>
          <a:prstGeom prst="rect">
            <a:avLst/>
          </a:prstGeom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8E6D4518-709A-479D-A207-52B5430FE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SQL Agent as ETL process controller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E98FD5-4DA2-4461-AB1F-BD56EB2DEA24}"/>
              </a:ext>
            </a:extLst>
          </p:cNvPr>
          <p:cNvSpPr/>
          <p:nvPr/>
        </p:nvSpPr>
        <p:spPr>
          <a:xfrm>
            <a:off x="5555303" y="2637779"/>
            <a:ext cx="2217097" cy="24142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55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3BBB-1587-4DBB-9DBF-3232D3720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0000"/>
          <a:lstStyle/>
          <a:p>
            <a:r>
              <a:rPr lang="en-GB" dirty="0"/>
              <a:t>Call each process in a separate job step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Process </a:t>
            </a:r>
            <a:r>
              <a:rPr lang="en-GB" b="1" dirty="0"/>
              <a:t>dependencies</a:t>
            </a:r>
            <a:r>
              <a:rPr lang="en-GB" dirty="0"/>
              <a:t> expressed via </a:t>
            </a:r>
            <a:r>
              <a:rPr lang="en-GB" i="1" dirty="0"/>
              <a:t>On Success</a:t>
            </a:r>
            <a:r>
              <a:rPr lang="en-GB" dirty="0"/>
              <a:t> action</a:t>
            </a:r>
          </a:p>
          <a:p>
            <a:pPr lvl="1"/>
            <a:r>
              <a:rPr lang="en-GB" dirty="0"/>
              <a:t>For each step, there is a </a:t>
            </a:r>
            <a:r>
              <a:rPr lang="en-GB" i="1" dirty="0"/>
              <a:t>next </a:t>
            </a:r>
            <a:r>
              <a:rPr lang="en-GB" dirty="0"/>
              <a:t>step</a:t>
            </a:r>
          </a:p>
          <a:p>
            <a:pPr lvl="1"/>
            <a:r>
              <a:rPr lang="en-GB" dirty="0"/>
              <a:t>In this model, dependency is an </a:t>
            </a:r>
            <a:r>
              <a:rPr lang="en-GB" i="1" dirty="0"/>
              <a:t>attribute</a:t>
            </a:r>
            <a:r>
              <a:rPr lang="en-GB" dirty="0"/>
              <a:t> of process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E6D4518-709A-479D-A207-52B5430FE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SQL Agent as ETL process controller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80B6C8-E040-4CF4-B2F2-1CA470326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91" y="1643752"/>
            <a:ext cx="5317506" cy="33312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8C9F8F-5AB6-4C4C-95CE-63C9DE861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924" y="2136362"/>
            <a:ext cx="3628572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22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D5B7F53-89D0-4739-BBB9-AEC2DAE0D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Process dependencies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1C4ACCE-5741-4A6F-BFD4-FC30B5EBF7B3}"/>
              </a:ext>
            </a:extLst>
          </p:cNvPr>
          <p:cNvGrpSpPr/>
          <p:nvPr/>
        </p:nvGrpSpPr>
        <p:grpSpPr>
          <a:xfrm>
            <a:off x="3133582" y="1446816"/>
            <a:ext cx="5496425" cy="2578669"/>
            <a:chOff x="3133582" y="1446816"/>
            <a:chExt cx="5496425" cy="2578669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7B010B7-1803-431B-A46F-7DCA8BED5CCD}"/>
                </a:ext>
              </a:extLst>
            </p:cNvPr>
            <p:cNvCxnSpPr>
              <a:cxnSpLocks/>
              <a:stCxn id="6" idx="3"/>
              <a:endCxn id="10" idx="7"/>
            </p:cNvCxnSpPr>
            <p:nvPr/>
          </p:nvCxnSpPr>
          <p:spPr>
            <a:xfrm flipH="1">
              <a:off x="5671654" y="1887963"/>
              <a:ext cx="349856" cy="660319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7933ACD-3593-4468-82D2-C596C11864E6}"/>
                </a:ext>
              </a:extLst>
            </p:cNvPr>
            <p:cNvCxnSpPr>
              <a:cxnSpLocks/>
              <a:stCxn id="9" idx="4"/>
              <a:endCxn id="12" idx="0"/>
            </p:cNvCxnSpPr>
            <p:nvPr/>
          </p:nvCxnSpPr>
          <p:spPr>
            <a:xfrm>
              <a:off x="6930260" y="2994109"/>
              <a:ext cx="4049" cy="51454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2F0381C-87FC-4235-B7C0-BC9C5DD67861}"/>
                </a:ext>
              </a:extLst>
            </p:cNvPr>
            <p:cNvCxnSpPr>
              <a:cxnSpLocks/>
              <a:stCxn id="11" idx="5"/>
              <a:endCxn id="3" idx="1"/>
            </p:cNvCxnSpPr>
            <p:nvPr/>
          </p:nvCxnSpPr>
          <p:spPr>
            <a:xfrm>
              <a:off x="4629498" y="2913737"/>
              <a:ext cx="676700" cy="668386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2929013-9547-42F2-99B3-88D7EA325C03}"/>
                </a:ext>
              </a:extLst>
            </p:cNvPr>
            <p:cNvCxnSpPr>
              <a:cxnSpLocks/>
              <a:stCxn id="10" idx="4"/>
              <a:endCxn id="3" idx="0"/>
            </p:cNvCxnSpPr>
            <p:nvPr/>
          </p:nvCxnSpPr>
          <p:spPr>
            <a:xfrm>
              <a:off x="5488926" y="2989425"/>
              <a:ext cx="0" cy="517008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6AA6394-C6FE-4D13-90D9-ACB1DCB3AD21}"/>
                </a:ext>
              </a:extLst>
            </p:cNvPr>
            <p:cNvCxnSpPr>
              <a:cxnSpLocks/>
              <a:stCxn id="6" idx="5"/>
              <a:endCxn id="9" idx="1"/>
            </p:cNvCxnSpPr>
            <p:nvPr/>
          </p:nvCxnSpPr>
          <p:spPr>
            <a:xfrm>
              <a:off x="6386970" y="1887961"/>
              <a:ext cx="360560" cy="66500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4B9C7C2-166E-477B-91BE-99E7DF98039A}"/>
                </a:ext>
              </a:extLst>
            </p:cNvPr>
            <p:cNvCxnSpPr>
              <a:cxnSpLocks/>
              <a:stCxn id="5" idx="3"/>
              <a:endCxn id="9" idx="7"/>
            </p:cNvCxnSpPr>
            <p:nvPr/>
          </p:nvCxnSpPr>
          <p:spPr>
            <a:xfrm flipH="1">
              <a:off x="7112988" y="1887961"/>
              <a:ext cx="331279" cy="66500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D11517D-A865-4CCE-95EA-DE26AD8D0406}"/>
                </a:ext>
              </a:extLst>
            </p:cNvPr>
            <p:cNvCxnSpPr>
              <a:cxnSpLocks/>
              <a:stCxn id="5" idx="5"/>
              <a:endCxn id="8" idx="1"/>
            </p:cNvCxnSpPr>
            <p:nvPr/>
          </p:nvCxnSpPr>
          <p:spPr>
            <a:xfrm>
              <a:off x="7809722" y="1887960"/>
              <a:ext cx="379136" cy="660318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47B6356E-3748-41FE-A1A1-9E235BE03F94}"/>
                </a:ext>
              </a:extLst>
            </p:cNvPr>
            <p:cNvCxnSpPr>
              <a:cxnSpLocks/>
              <a:stCxn id="4" idx="4"/>
              <a:endCxn id="7" idx="0"/>
            </p:cNvCxnSpPr>
            <p:nvPr/>
          </p:nvCxnSpPr>
          <p:spPr>
            <a:xfrm>
              <a:off x="3391997" y="1963651"/>
              <a:ext cx="0" cy="51064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500C5E7-689F-4317-A953-64E04C995ACC}"/>
                </a:ext>
              </a:extLst>
            </p:cNvPr>
            <p:cNvSpPr/>
            <p:nvPr/>
          </p:nvSpPr>
          <p:spPr>
            <a:xfrm>
              <a:off x="3133582" y="1446816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A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B2696B8-F9DA-47A6-85B2-43B16EEF7F56}"/>
                </a:ext>
              </a:extLst>
            </p:cNvPr>
            <p:cNvSpPr/>
            <p:nvPr/>
          </p:nvSpPr>
          <p:spPr>
            <a:xfrm>
              <a:off x="5945824" y="1446816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C024CCC-01C1-4719-85B3-F231566716C2}"/>
                </a:ext>
              </a:extLst>
            </p:cNvPr>
            <p:cNvSpPr/>
            <p:nvPr/>
          </p:nvSpPr>
          <p:spPr>
            <a:xfrm>
              <a:off x="7368579" y="1446816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C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768A00F5-CC2F-4F07-AA12-1DEA50F9058B}"/>
                </a:ext>
              </a:extLst>
            </p:cNvPr>
            <p:cNvSpPr/>
            <p:nvPr/>
          </p:nvSpPr>
          <p:spPr>
            <a:xfrm>
              <a:off x="5230511" y="3506436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I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230ED89-6EDB-4804-9054-B9C54660D134}"/>
                </a:ext>
              </a:extLst>
            </p:cNvPr>
            <p:cNvSpPr/>
            <p:nvPr/>
          </p:nvSpPr>
          <p:spPr>
            <a:xfrm>
              <a:off x="3133582" y="2474292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D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22FE40D-BD24-4623-B6E7-244E2A844803}"/>
                </a:ext>
              </a:extLst>
            </p:cNvPr>
            <p:cNvSpPr/>
            <p:nvPr/>
          </p:nvSpPr>
          <p:spPr>
            <a:xfrm>
              <a:off x="8113172" y="2472592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H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C56099B-144B-4435-8865-9DC0D06CD030}"/>
                </a:ext>
              </a:extLst>
            </p:cNvPr>
            <p:cNvSpPr/>
            <p:nvPr/>
          </p:nvSpPr>
          <p:spPr>
            <a:xfrm>
              <a:off x="6671842" y="2477275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3C27FCE-E96B-4E15-8F74-A63E51E40E5F}"/>
                </a:ext>
              </a:extLst>
            </p:cNvPr>
            <p:cNvSpPr/>
            <p:nvPr/>
          </p:nvSpPr>
          <p:spPr>
            <a:xfrm>
              <a:off x="5230511" y="2472593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F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DBDC82B-D1AF-4FC8-B88B-B6330494AF48}"/>
                </a:ext>
              </a:extLst>
            </p:cNvPr>
            <p:cNvSpPr/>
            <p:nvPr/>
          </p:nvSpPr>
          <p:spPr>
            <a:xfrm>
              <a:off x="4188353" y="2472592"/>
              <a:ext cx="516835" cy="51683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9CC18F6-F75C-48B4-9BB2-57849BE522E0}"/>
                </a:ext>
              </a:extLst>
            </p:cNvPr>
            <p:cNvSpPr/>
            <p:nvPr/>
          </p:nvSpPr>
          <p:spPr>
            <a:xfrm>
              <a:off x="6675891" y="3508650"/>
              <a:ext cx="516835" cy="51683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0070C0"/>
                  </a:solidFill>
                </a:rPr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579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B010B7-1803-431B-A46F-7DCA8BED5CCD}"/>
              </a:ext>
            </a:extLst>
          </p:cNvPr>
          <p:cNvCxnSpPr>
            <a:cxnSpLocks/>
            <a:stCxn id="6" idx="3"/>
            <a:endCxn id="10" idx="7"/>
          </p:cNvCxnSpPr>
          <p:nvPr/>
        </p:nvCxnSpPr>
        <p:spPr>
          <a:xfrm flipH="1">
            <a:off x="5671654" y="1887963"/>
            <a:ext cx="349856" cy="660319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933ACD-3593-4468-82D2-C596C11864E6}"/>
              </a:ext>
            </a:extLst>
          </p:cNvPr>
          <p:cNvCxnSpPr>
            <a:cxnSpLocks/>
            <a:stCxn id="9" idx="4"/>
            <a:endCxn id="12" idx="0"/>
          </p:cNvCxnSpPr>
          <p:nvPr/>
        </p:nvCxnSpPr>
        <p:spPr>
          <a:xfrm>
            <a:off x="6930260" y="2994109"/>
            <a:ext cx="4049" cy="5145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F0381C-87FC-4235-B7C0-BC9C5DD67861}"/>
              </a:ext>
            </a:extLst>
          </p:cNvPr>
          <p:cNvCxnSpPr>
            <a:cxnSpLocks/>
            <a:stCxn id="11" idx="5"/>
            <a:endCxn id="3" idx="1"/>
          </p:cNvCxnSpPr>
          <p:nvPr/>
        </p:nvCxnSpPr>
        <p:spPr>
          <a:xfrm>
            <a:off x="4629498" y="2913737"/>
            <a:ext cx="676700" cy="668386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929013-9547-42F2-99B3-88D7EA325C03}"/>
              </a:ext>
            </a:extLst>
          </p:cNvPr>
          <p:cNvCxnSpPr>
            <a:cxnSpLocks/>
            <a:stCxn id="10" idx="4"/>
            <a:endCxn id="3" idx="0"/>
          </p:cNvCxnSpPr>
          <p:nvPr/>
        </p:nvCxnSpPr>
        <p:spPr>
          <a:xfrm>
            <a:off x="5488926" y="2989425"/>
            <a:ext cx="0" cy="51700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AA6394-C6FE-4D13-90D9-ACB1DCB3AD21}"/>
              </a:ext>
            </a:extLst>
          </p:cNvPr>
          <p:cNvCxnSpPr>
            <a:cxnSpLocks/>
            <a:stCxn id="6" idx="5"/>
            <a:endCxn id="9" idx="1"/>
          </p:cNvCxnSpPr>
          <p:nvPr/>
        </p:nvCxnSpPr>
        <p:spPr>
          <a:xfrm>
            <a:off x="6386970" y="1887961"/>
            <a:ext cx="360560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4B9C7C2-166E-477B-91BE-99E7DF98039A}"/>
              </a:ext>
            </a:extLst>
          </p:cNvPr>
          <p:cNvCxnSpPr>
            <a:cxnSpLocks/>
            <a:stCxn id="5" idx="3"/>
            <a:endCxn id="9" idx="7"/>
          </p:cNvCxnSpPr>
          <p:nvPr/>
        </p:nvCxnSpPr>
        <p:spPr>
          <a:xfrm flipH="1">
            <a:off x="7112988" y="1887961"/>
            <a:ext cx="331279" cy="66500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11517D-A865-4CCE-95EA-DE26AD8D0406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>
          <a:xfrm>
            <a:off x="7809722" y="1887960"/>
            <a:ext cx="379136" cy="66031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56E-3748-41FE-A1A1-9E235BE03F94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3391997" y="1963651"/>
            <a:ext cx="0" cy="5106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btitle 1">
            <a:extLst>
              <a:ext uri="{FF2B5EF4-FFF2-40B4-BE49-F238E27FC236}">
                <a16:creationId xmlns:a16="http://schemas.microsoft.com/office/drawing/2014/main" id="{CD5B7F53-89D0-4739-BBB9-AEC2DAE0D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Denormalised</a:t>
            </a:r>
            <a:r>
              <a:rPr lang="en-GB" dirty="0"/>
              <a:t> process dependencies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49247EF-DD01-4229-981F-A805C3C71748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>
            <a:off x="3650417" y="1705234"/>
            <a:ext cx="2295407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65E8146-6F2D-4555-AA7C-8C6C7DBEA4B8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6462659" y="1705234"/>
            <a:ext cx="905920" cy="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29BC72-057D-4B36-9EE3-F2F08AD4E176}"/>
              </a:ext>
            </a:extLst>
          </p:cNvPr>
          <p:cNvCxnSpPr>
            <a:cxnSpLocks/>
            <a:stCxn id="7" idx="6"/>
            <a:endCxn id="11" idx="2"/>
          </p:cNvCxnSpPr>
          <p:nvPr/>
        </p:nvCxnSpPr>
        <p:spPr>
          <a:xfrm flipV="1">
            <a:off x="3650417" y="2731010"/>
            <a:ext cx="537936" cy="1700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6D9262-695E-4DC3-9D9F-0C80477F4A16}"/>
              </a:ext>
            </a:extLst>
          </p:cNvPr>
          <p:cNvCxnSpPr>
            <a:cxnSpLocks/>
            <a:stCxn id="11" idx="6"/>
            <a:endCxn id="10" idx="2"/>
          </p:cNvCxnSpPr>
          <p:nvPr/>
        </p:nvCxnSpPr>
        <p:spPr>
          <a:xfrm>
            <a:off x="4705188" y="2731010"/>
            <a:ext cx="525323" cy="1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300244-1572-4CBC-8F9A-3C8B6BD5F4D1}"/>
              </a:ext>
            </a:extLst>
          </p:cNvPr>
          <p:cNvCxnSpPr>
            <a:cxnSpLocks/>
            <a:stCxn id="10" idx="6"/>
            <a:endCxn id="9" idx="2"/>
          </p:cNvCxnSpPr>
          <p:nvPr/>
        </p:nvCxnSpPr>
        <p:spPr>
          <a:xfrm>
            <a:off x="5747346" y="2731011"/>
            <a:ext cx="924496" cy="4682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330223F-6500-4090-B42E-DF3CC3918221}"/>
              </a:ext>
            </a:extLst>
          </p:cNvPr>
          <p:cNvCxnSpPr>
            <a:cxnSpLocks/>
            <a:stCxn id="9" idx="6"/>
            <a:endCxn id="8" idx="2"/>
          </p:cNvCxnSpPr>
          <p:nvPr/>
        </p:nvCxnSpPr>
        <p:spPr>
          <a:xfrm flipV="1">
            <a:off x="7188677" y="2731010"/>
            <a:ext cx="924495" cy="4683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FEC10A8-385C-4C3B-A013-850DCE7195D7}"/>
              </a:ext>
            </a:extLst>
          </p:cNvPr>
          <p:cNvCxnSpPr>
            <a:cxnSpLocks/>
            <a:stCxn id="3" idx="6"/>
            <a:endCxn id="12" idx="2"/>
          </p:cNvCxnSpPr>
          <p:nvPr/>
        </p:nvCxnSpPr>
        <p:spPr>
          <a:xfrm>
            <a:off x="5747346" y="3764854"/>
            <a:ext cx="928545" cy="2214"/>
          </a:xfrm>
          <a:prstGeom prst="straightConnector1">
            <a:avLst/>
          </a:prstGeom>
          <a:ln w="38100">
            <a:solidFill>
              <a:srgbClr val="0070C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4500C5E7-689F-4317-A953-64E04C995ACC}"/>
              </a:ext>
            </a:extLst>
          </p:cNvPr>
          <p:cNvSpPr/>
          <p:nvPr/>
        </p:nvSpPr>
        <p:spPr>
          <a:xfrm>
            <a:off x="3133582" y="144681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2696B8-F9DA-47A6-85B2-43B16EEF7F56}"/>
              </a:ext>
            </a:extLst>
          </p:cNvPr>
          <p:cNvSpPr/>
          <p:nvPr/>
        </p:nvSpPr>
        <p:spPr>
          <a:xfrm>
            <a:off x="5945824" y="144681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024CCC-01C1-4719-85B3-F231566716C2}"/>
              </a:ext>
            </a:extLst>
          </p:cNvPr>
          <p:cNvSpPr/>
          <p:nvPr/>
        </p:nvSpPr>
        <p:spPr>
          <a:xfrm>
            <a:off x="7368579" y="144681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8A00F5-CC2F-4F07-AA12-1DEA50F9058B}"/>
              </a:ext>
            </a:extLst>
          </p:cNvPr>
          <p:cNvSpPr/>
          <p:nvPr/>
        </p:nvSpPr>
        <p:spPr>
          <a:xfrm>
            <a:off x="5230511" y="3506436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30ED89-6EDB-4804-9054-B9C54660D134}"/>
              </a:ext>
            </a:extLst>
          </p:cNvPr>
          <p:cNvSpPr/>
          <p:nvPr/>
        </p:nvSpPr>
        <p:spPr>
          <a:xfrm>
            <a:off x="3133582" y="24742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2FE40D-BD24-4623-B6E7-244E2A844803}"/>
              </a:ext>
            </a:extLst>
          </p:cNvPr>
          <p:cNvSpPr/>
          <p:nvPr/>
        </p:nvSpPr>
        <p:spPr>
          <a:xfrm>
            <a:off x="8113172" y="2472592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56099B-144B-4435-8865-9DC0D06CD030}"/>
              </a:ext>
            </a:extLst>
          </p:cNvPr>
          <p:cNvSpPr/>
          <p:nvPr/>
        </p:nvSpPr>
        <p:spPr>
          <a:xfrm>
            <a:off x="6671842" y="2477275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C27FCE-E96B-4E15-8F74-A63E51E40E5F}"/>
              </a:ext>
            </a:extLst>
          </p:cNvPr>
          <p:cNvSpPr/>
          <p:nvPr/>
        </p:nvSpPr>
        <p:spPr>
          <a:xfrm>
            <a:off x="5230511" y="2472593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DBDC82B-D1AF-4FC8-B88B-B6330494AF48}"/>
              </a:ext>
            </a:extLst>
          </p:cNvPr>
          <p:cNvSpPr/>
          <p:nvPr/>
        </p:nvSpPr>
        <p:spPr>
          <a:xfrm>
            <a:off x="4188353" y="2472592"/>
            <a:ext cx="516835" cy="51683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9CC18F6-F75C-48B4-9BB2-57849BE522E0}"/>
              </a:ext>
            </a:extLst>
          </p:cNvPr>
          <p:cNvSpPr/>
          <p:nvPr/>
        </p:nvSpPr>
        <p:spPr>
          <a:xfrm>
            <a:off x="6675891" y="3508650"/>
            <a:ext cx="516835" cy="5168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J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C488060-A176-456C-8A48-AE328555DDA5}"/>
              </a:ext>
            </a:extLst>
          </p:cNvPr>
          <p:cNvCxnSpPr>
            <a:cxnSpLocks/>
            <a:stCxn id="7" idx="7"/>
            <a:endCxn id="5" idx="6"/>
          </p:cNvCxnSpPr>
          <p:nvPr/>
        </p:nvCxnSpPr>
        <p:spPr>
          <a:xfrm rot="5400000" flipH="1" flipV="1">
            <a:off x="5307698" y="-27735"/>
            <a:ext cx="844747" cy="4310686"/>
          </a:xfrm>
          <a:prstGeom prst="curvedConnector4">
            <a:avLst>
              <a:gd name="adj1" fmla="val 42875"/>
              <a:gd name="adj2" fmla="val 110538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8D607197-C1FC-445A-A961-6E26D5C4DFFA}"/>
              </a:ext>
            </a:extLst>
          </p:cNvPr>
          <p:cNvCxnSpPr>
            <a:cxnSpLocks/>
            <a:stCxn id="3" idx="7"/>
            <a:endCxn id="8" idx="6"/>
          </p:cNvCxnSpPr>
          <p:nvPr/>
        </p:nvCxnSpPr>
        <p:spPr>
          <a:xfrm rot="5400000" flipH="1" flipV="1">
            <a:off x="6725275" y="1677393"/>
            <a:ext cx="851115" cy="2958350"/>
          </a:xfrm>
          <a:prstGeom prst="curvedConnector4">
            <a:avLst>
              <a:gd name="adj1" fmla="val 37348"/>
              <a:gd name="adj2" fmla="val 113347"/>
            </a:avLst>
          </a:prstGeom>
          <a:ln w="38100">
            <a:solidFill>
              <a:srgbClr val="0070C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745155"/>
      </p:ext>
    </p:extLst>
  </p:cSld>
  <p:clrMapOvr>
    <a:masterClrMapping/>
  </p:clrMapOvr>
</p:sld>
</file>

<file path=ppt/theme/theme1.xml><?xml version="1.0" encoding="utf-8"?>
<a:theme xmlns:a="http://schemas.openxmlformats.org/drawingml/2006/main" name="DataRelay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5152</TotalTime>
  <Words>3325</Words>
  <Application>Microsoft Office PowerPoint</Application>
  <PresentationFormat>Widescreen</PresentationFormat>
  <Paragraphs>1303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Arial</vt:lpstr>
      <vt:lpstr>Calibri</vt:lpstr>
      <vt:lpstr>Calibri Light</vt:lpstr>
      <vt:lpstr>Consolas</vt:lpstr>
      <vt:lpstr>MV Boli</vt:lpstr>
      <vt:lpstr>Segoe Print</vt:lpstr>
      <vt:lpstr>DataRelay</vt:lpstr>
      <vt:lpstr>Design patterns for metadata-first  ETL process control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richard.swinbank@gmail.com</cp:lastModifiedBy>
  <cp:revision>452</cp:revision>
  <dcterms:created xsi:type="dcterms:W3CDTF">2018-03-06T21:29:50Z</dcterms:created>
  <dcterms:modified xsi:type="dcterms:W3CDTF">2019-03-02T14:28:24Z</dcterms:modified>
</cp:coreProperties>
</file>