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0" r:id="rId1"/>
  </p:sldMasterIdLst>
  <p:notesMasterIdLst>
    <p:notesMasterId r:id="rId18"/>
  </p:notesMasterIdLst>
  <p:sldIdLst>
    <p:sldId id="256" r:id="rId2"/>
    <p:sldId id="261" r:id="rId3"/>
    <p:sldId id="273" r:id="rId4"/>
    <p:sldId id="264" r:id="rId5"/>
    <p:sldId id="258" r:id="rId6"/>
    <p:sldId id="267" r:id="rId7"/>
    <p:sldId id="269" r:id="rId8"/>
    <p:sldId id="268" r:id="rId9"/>
    <p:sldId id="277" r:id="rId10"/>
    <p:sldId id="270" r:id="rId11"/>
    <p:sldId id="271" r:id="rId12"/>
    <p:sldId id="257" r:id="rId13"/>
    <p:sldId id="272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26" Type="http://schemas.openxmlformats.org/officeDocument/2006/relationships/customXml" Target="../customXml/item3.xml"/><Relationship Id="rId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5" Type="http://schemas.openxmlformats.org/officeDocument/2006/relationships/customXml" Target="../customXml/item2.xml"/><Relationship Id="rId20" Type="http://schemas.openxmlformats.org/officeDocument/2006/relationships/presProps" Target="presProp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1.xml"/><Relationship Id="rId23" Type="http://schemas.openxmlformats.org/officeDocument/2006/relationships/tableStyles" Target="tableStyle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22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515C1-A128-4A75-89AF-CD08FDF5BFDF}" type="datetimeFigureOut">
              <a:rPr lang="en-US" smtClean="0"/>
              <a:t>7/18/14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9A947-A2F0-425C-8159-83A73255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7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Shocking as it may seem, my Bachelor’s degree is in filmmaking.  I’ve never formally studied computers or databases.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9A947-A2F0-425C-8159-83A7325558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72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Actually The Bride</a:t>
            </a:r>
            <a:r>
              <a:rPr lang="en-US" baseline="0" dirty="0" smtClean="0">
                <a:solidFill>
                  <a:schemeClr val="bg1"/>
                </a:solidFill>
              </a:rPr>
              <a:t> totally overreacted, she wasn’t killed and &lt;SPOILER ALERT&gt; </a:t>
            </a:r>
            <a:r>
              <a:rPr lang="en-US" b="0" strike="dblStrike" baseline="0" dirty="0" smtClean="0">
                <a:solidFill>
                  <a:schemeClr val="bg1"/>
                </a:solidFill>
              </a:rPr>
              <a:t>neither was her baby</a:t>
            </a:r>
            <a:r>
              <a:rPr lang="en-US" baseline="0" dirty="0" smtClean="0">
                <a:solidFill>
                  <a:schemeClr val="bg1"/>
                </a:solidFill>
              </a:rPr>
              <a:t> &lt;/SPOILER ALERT&gt;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9A947-A2F0-425C-8159-83A7325558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4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Nicholas Meyer, the writer/director of </a:t>
            </a:r>
            <a:r>
              <a:rPr lang="en-US" i="1" dirty="0" smtClean="0"/>
              <a:t>Star Trek II: The Wrath of</a:t>
            </a:r>
            <a:r>
              <a:rPr lang="en-US" i="1" baseline="0" dirty="0" smtClean="0"/>
              <a:t> Khan</a:t>
            </a:r>
            <a:r>
              <a:rPr lang="en-US" baseline="0" dirty="0" smtClean="0"/>
              <a:t>, included themes from </a:t>
            </a:r>
            <a:r>
              <a:rPr lang="en-US" i="1" baseline="0" dirty="0" smtClean="0"/>
              <a:t>Moby Dick</a:t>
            </a:r>
            <a:r>
              <a:rPr lang="en-US" baseline="0" dirty="0" smtClean="0"/>
              <a:t> in his screenplay, and directed Ricardo </a:t>
            </a:r>
            <a:r>
              <a:rPr lang="en-US" baseline="0" dirty="0" err="1" smtClean="0"/>
              <a:t>Montalban</a:t>
            </a:r>
            <a:r>
              <a:rPr lang="en-US" baseline="0" dirty="0" smtClean="0"/>
              <a:t> to study Ahab as inspiration.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9A947-A2F0-425C-8159-83A7325558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8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3891-CBA7-4612-B7D1-6BE279F022B8}" type="datetimeFigureOut">
              <a:rPr lang="en-US" smtClean="0"/>
              <a:t>7/18/14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28D5-E8AE-4348-8180-67A2299509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3891-CBA7-4612-B7D1-6BE279F022B8}" type="datetimeFigureOut">
              <a:rPr lang="en-US" smtClean="0"/>
              <a:t>7/18/14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28D5-E8AE-4348-8180-67A229950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3891-CBA7-4612-B7D1-6BE279F022B8}" type="datetimeFigureOut">
              <a:rPr lang="en-US" smtClean="0"/>
              <a:t>7/18/14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28D5-E8AE-4348-8180-67A229950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3891-CBA7-4612-B7D1-6BE279F022B8}" type="datetimeFigureOut">
              <a:rPr lang="en-US" smtClean="0"/>
              <a:t>7/18/14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28D5-E8AE-4348-8180-67A229950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3891-CBA7-4612-B7D1-6BE279F022B8}" type="datetimeFigureOut">
              <a:rPr lang="en-US" smtClean="0"/>
              <a:t>7/18/14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0F828D5-E8AE-4348-8180-67A2299509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3891-CBA7-4612-B7D1-6BE279F022B8}" type="datetimeFigureOut">
              <a:rPr lang="en-US" smtClean="0"/>
              <a:t>7/18/14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28D5-E8AE-4348-8180-67A229950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3891-CBA7-4612-B7D1-6BE279F022B8}" type="datetimeFigureOut">
              <a:rPr lang="en-US" smtClean="0"/>
              <a:t>7/18/14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28D5-E8AE-4348-8180-67A229950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3891-CBA7-4612-B7D1-6BE279F022B8}" type="datetimeFigureOut">
              <a:rPr lang="en-US" smtClean="0"/>
              <a:t>7/18/14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28D5-E8AE-4348-8180-67A229950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3891-CBA7-4612-B7D1-6BE279F022B8}" type="datetimeFigureOut">
              <a:rPr lang="en-US" smtClean="0"/>
              <a:t>7/18/14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28D5-E8AE-4348-8180-67A229950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3891-CBA7-4612-B7D1-6BE279F022B8}" type="datetimeFigureOut">
              <a:rPr lang="en-US" smtClean="0"/>
              <a:t>7/18/14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28D5-E8AE-4348-8180-67A229950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3891-CBA7-4612-B7D1-6BE279F022B8}" type="datetimeFigureOut">
              <a:rPr lang="en-US" smtClean="0"/>
              <a:t>7/18/14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28D5-E8AE-4348-8180-67A229950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4E3891-CBA7-4612-B7D1-6BE279F022B8}" type="datetimeFigureOut">
              <a:rPr lang="en-US" smtClean="0"/>
              <a:t>7/18/14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F828D5-E8AE-4348-8180-67A2299509F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251492"/>
            <a:ext cx="1676400" cy="56896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logs.sqlteam.com/robv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eblogs.sqlteam.com/robv/" TargetMode="External"/><Relationship Id="rId4" Type="http://schemas.openxmlformats.org/officeDocument/2006/relationships/hyperlink" Target="mailto:sql_r@outlook.com" TargetMode="External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1" Type="http://schemas.openxmlformats.org/officeDocument/2006/relationships/video" Target="NULL" TargetMode="External"/><Relationship Id="rId2" Type="http://schemas.microsoft.com/office/2007/relationships/media" Target="file://localhost/Users/robvolk/Dropbox/Presentation/SQLBits/Revenge_Directors/ThisFarNoFarther_2.avi-360p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Revenge: THE SQL!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373902"/>
          </a:xfrm>
        </p:spPr>
        <p:txBody>
          <a:bodyPr>
            <a:normAutofit/>
          </a:bodyPr>
          <a:lstStyle/>
          <a:p>
            <a:pPr marL="914400" algn="l"/>
            <a:r>
              <a:rPr lang="en-US" dirty="0" smtClean="0"/>
              <a:t>Extended Director’s Cut</a:t>
            </a:r>
          </a:p>
          <a:p>
            <a:pPr marL="914400" lvl="1" algn="l"/>
            <a:r>
              <a:rPr lang="en-US" sz="2000" dirty="0" smtClean="0"/>
              <a:t>Like you’ve never seen it before</a:t>
            </a:r>
          </a:p>
          <a:p>
            <a:pPr marL="914400" lvl="1" algn="l"/>
            <a:r>
              <a:rPr lang="en-US" sz="2000" dirty="0" smtClean="0"/>
              <a:t>In Widescreen Hi-Definition Blu-Ray</a:t>
            </a:r>
          </a:p>
          <a:p>
            <a:pPr marL="914400" lvl="1" algn="l"/>
            <a:r>
              <a:rPr lang="en-US" sz="2000" dirty="0"/>
              <a:t>In 3D</a:t>
            </a:r>
          </a:p>
          <a:p>
            <a:pPr marL="914400" lvl="1" algn="l"/>
            <a:r>
              <a:rPr lang="en-US" sz="2000" dirty="0"/>
              <a:t>With Director’s commentary</a:t>
            </a:r>
            <a:endParaRPr lang="en-US" sz="2000" dirty="0" smtClean="0"/>
          </a:p>
          <a:p>
            <a:pPr marL="914400" lvl="1" algn="l"/>
            <a:r>
              <a:rPr lang="en-US" sz="2000" dirty="0" smtClean="0"/>
              <a:t>In 7.1 </a:t>
            </a:r>
            <a:r>
              <a:rPr lang="en-US" sz="2000" dirty="0"/>
              <a:t>Surround Sound</a:t>
            </a:r>
            <a:endParaRPr lang="en-US" sz="2000" dirty="0" smtClean="0"/>
          </a:p>
          <a:p>
            <a:pPr marL="914400" lvl="1" algn="l"/>
            <a:r>
              <a:rPr lang="en-US" sz="2000" dirty="0" smtClean="0"/>
              <a:t>In Certified Recyclable Packaging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62600"/>
            <a:ext cx="799159" cy="53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400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 Volk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Sysadmin</a:t>
            </a:r>
            <a:r>
              <a:rPr lang="en-US" dirty="0" smtClean="0"/>
              <a:t> &amp; </a:t>
            </a:r>
            <a:r>
              <a:rPr lang="en-US" dirty="0" err="1" smtClean="0"/>
              <a:t>sa</a:t>
            </a:r>
            <a:r>
              <a:rPr lang="en-US" dirty="0" smtClean="0"/>
              <a:t>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(disable, rename, password)</a:t>
            </a:r>
          </a:p>
          <a:p>
            <a:r>
              <a:rPr lang="en-US" dirty="0" smtClean="0"/>
              <a:t>Logon Triggers</a:t>
            </a:r>
          </a:p>
          <a:p>
            <a:r>
              <a:rPr lang="en-US" dirty="0" smtClean="0"/>
              <a:t>Resource Governor</a:t>
            </a:r>
          </a:p>
          <a:p>
            <a:r>
              <a:rPr lang="en-US" dirty="0" smtClean="0"/>
              <a:t>Event Notifications</a:t>
            </a:r>
          </a:p>
          <a:p>
            <a:r>
              <a:rPr lang="en-US" dirty="0" smtClean="0"/>
              <a:t>DML Triggers</a:t>
            </a:r>
          </a:p>
          <a:p>
            <a:r>
              <a:rPr lang="en-US" dirty="0" smtClean="0"/>
              <a:t>Table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3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 Bad Things*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Ad-hoc SQL</a:t>
            </a:r>
          </a:p>
          <a:p>
            <a:r>
              <a:rPr lang="en-US" dirty="0" smtClean="0"/>
              <a:t>Cursors</a:t>
            </a:r>
          </a:p>
          <a:p>
            <a:r>
              <a:rPr lang="en-US" dirty="0" smtClean="0"/>
              <a:t>Truncate Table</a:t>
            </a:r>
          </a:p>
          <a:p>
            <a:r>
              <a:rPr lang="en-US" dirty="0" smtClean="0"/>
              <a:t>Too many rows (trigger, WHERE clause)</a:t>
            </a:r>
          </a:p>
          <a:p>
            <a:r>
              <a:rPr lang="en-US" dirty="0" smtClean="0"/>
              <a:t>Too many columns (SELECT *)</a:t>
            </a:r>
          </a:p>
          <a:p>
            <a:r>
              <a:rPr lang="en-US" dirty="0" smtClean="0"/>
              <a:t>Dropping/altering objects</a:t>
            </a:r>
          </a:p>
          <a:p>
            <a:r>
              <a:rPr lang="en-US" dirty="0" smtClean="0"/>
              <a:t>Dropping databases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509880">
            <a:off x="399062" y="2530929"/>
            <a:ext cx="83458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WARNING:</a:t>
            </a:r>
            <a:br>
              <a:rPr lang="en-US" sz="5400" b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5400" b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Not entirely vengeful!</a:t>
            </a:r>
            <a:endParaRPr lang="en-US" sz="5400" b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3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Wrath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199"/>
            <a:ext cx="3657600" cy="5564777"/>
          </a:xfrm>
        </p:spPr>
      </p:pic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4572000" y="1143000"/>
            <a:ext cx="4495800" cy="5538813"/>
          </a:xfrm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Brilliant and cunning, but…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...just a wee bit crazed, obsessed, insane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Save these for your last day at a job you really hate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You're Ahab, they're Moby Dick*</a:t>
            </a:r>
          </a:p>
          <a:p>
            <a:pPr marL="1154430" lvl="1" indent="-285750">
              <a:buFont typeface="Arial" pitchFamily="34" charset="0"/>
              <a:buChar char="•"/>
            </a:pPr>
            <a:r>
              <a:rPr lang="en-US" dirty="0" smtClean="0"/>
              <a:t>Or, maroon them for all eternity in the center of a dead planet</a:t>
            </a:r>
          </a:p>
          <a:p>
            <a:pPr marL="1419606" lvl="2" indent="-285750">
              <a:buFont typeface="Arial" pitchFamily="34" charset="0"/>
              <a:buChar char="•"/>
            </a:pPr>
            <a:r>
              <a:rPr lang="en-US" dirty="0" smtClean="0"/>
              <a:t>Buried alive…</a:t>
            </a:r>
          </a:p>
          <a:p>
            <a:pPr marL="1639062" lvl="3" indent="-285750">
              <a:buFont typeface="Arial" pitchFamily="34" charset="0"/>
              <a:buChar char="•"/>
            </a:pPr>
            <a:r>
              <a:rPr lang="en-US" dirty="0" smtClean="0"/>
              <a:t>Buried alive…</a:t>
            </a:r>
          </a:p>
        </p:txBody>
      </p:sp>
    </p:spTree>
    <p:extLst>
      <p:ext uri="{BB962C8B-B14F-4D97-AF65-F5344CB8AC3E}">
        <p14:creationId xmlns:p14="http://schemas.microsoft.com/office/powerpoint/2010/main" val="109892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“Bad”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Trigger mayhem</a:t>
            </a:r>
          </a:p>
          <a:p>
            <a:pPr lvl="1"/>
            <a:r>
              <a:rPr lang="en-US" dirty="0" smtClean="0"/>
              <a:t>WAITFOR, self-dropping</a:t>
            </a:r>
          </a:p>
          <a:p>
            <a:r>
              <a:rPr lang="en-US" dirty="0" smtClean="0"/>
              <a:t>“Duplicate” data</a:t>
            </a:r>
          </a:p>
          <a:p>
            <a:r>
              <a:rPr lang="en-US" dirty="0" smtClean="0"/>
              <a:t>Constraints</a:t>
            </a:r>
          </a:p>
          <a:p>
            <a:r>
              <a:rPr lang="en-US" dirty="0" smtClean="0"/>
              <a:t>SA </a:t>
            </a:r>
            <a:r>
              <a:rPr lang="en-US" dirty="0" smtClean="0"/>
              <a:t>+ domain admin service = MWUHAHAHA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3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Yummy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Server is fun! And diabolical!</a:t>
            </a:r>
          </a:p>
          <a:p>
            <a:pPr lvl="1"/>
            <a:r>
              <a:rPr lang="en-US" dirty="0" smtClean="0"/>
              <a:t>Or maybe it's just me that's diabolical.</a:t>
            </a:r>
          </a:p>
          <a:p>
            <a:r>
              <a:rPr lang="en-US" dirty="0" smtClean="0"/>
              <a:t>Use everyday features in new ways</a:t>
            </a:r>
          </a:p>
          <a:p>
            <a:r>
              <a:rPr lang="en-US" dirty="0" smtClean="0"/>
              <a:t>Learn new features for novel uses</a:t>
            </a:r>
          </a:p>
          <a:p>
            <a:r>
              <a:rPr lang="en-US" dirty="0" smtClean="0"/>
              <a:t>Indulge your Dark Side</a:t>
            </a:r>
          </a:p>
          <a:p>
            <a:pPr lvl="1"/>
            <a:r>
              <a:rPr lang="en-US" dirty="0" smtClean="0"/>
              <a:t>...just NOT IN PRODUCTION</a:t>
            </a:r>
          </a:p>
          <a:p>
            <a:pPr lvl="2"/>
            <a:r>
              <a:rPr lang="en-US" dirty="0" err="1" smtClean="0"/>
              <a:t>Dev</a:t>
            </a:r>
            <a:r>
              <a:rPr lang="en-US" dirty="0" smtClean="0"/>
              <a:t>, however, is the perfect place upon which your vengeance be wrought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1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Books Online/MSDN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/>
              <a:t>My Blog</a:t>
            </a:r>
            <a:r>
              <a:rPr lang="en-US" dirty="0" smtClean="0"/>
              <a:t>: </a:t>
            </a:r>
            <a:r>
              <a:rPr lang="en-US" dirty="0">
                <a:hlinkClick r:id="rId2"/>
              </a:rPr>
              <a:t>http://weblogs.sqlteam.com/robv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/>
            </a:r>
            <a:endParaRPr lang="en-US" dirty="0" smtClean="0"/>
          </a:p>
          <a:p>
            <a:r>
              <a:rPr lang="en-US" dirty="0" smtClean="0"/>
              <a:t>Other Blogs</a:t>
            </a:r>
          </a:p>
          <a:p>
            <a:pPr lvl="1"/>
            <a:r>
              <a:rPr lang="en-US" dirty="0" smtClean="0"/>
              <a:t>Simple Talk (Rodney Landrum, Phil Factor)</a:t>
            </a:r>
          </a:p>
          <a:p>
            <a:pPr lvl="1"/>
            <a:r>
              <a:rPr lang="en-US" dirty="0" err="1" smtClean="0"/>
              <a:t>SQLBlogs</a:t>
            </a:r>
            <a:r>
              <a:rPr lang="en-US" dirty="0" smtClean="0"/>
              <a:t> (Aaron Bertrand, Alex K., everyone)</a:t>
            </a:r>
          </a:p>
          <a:p>
            <a:pPr lvl="1"/>
            <a:r>
              <a:rPr lang="en-US" dirty="0" err="1" smtClean="0"/>
              <a:t>SQLSkills</a:t>
            </a:r>
            <a:r>
              <a:rPr lang="en-US" dirty="0" smtClean="0"/>
              <a:t> (Paul R., Jonathan K., everyone)</a:t>
            </a:r>
          </a:p>
          <a:p>
            <a:pPr lvl="1"/>
            <a:r>
              <a:rPr lang="en-US" dirty="0" err="1" smtClean="0"/>
              <a:t>SQLPerformance.com</a:t>
            </a:r>
            <a:r>
              <a:rPr lang="en-US" dirty="0" smtClean="0"/>
              <a:t> (Aaron B., everyone)</a:t>
            </a:r>
          </a:p>
          <a:p>
            <a:pPr lvl="1"/>
            <a:r>
              <a:rPr lang="en-US" dirty="0" smtClean="0"/>
              <a:t>T-SQL Tuesday (#tsql2sday)</a:t>
            </a:r>
            <a:endParaRPr lang="en-US" dirty="0" smtClean="0"/>
          </a:p>
          <a:p>
            <a:r>
              <a:rPr lang="en-US" dirty="0" smtClean="0"/>
              <a:t>Books</a:t>
            </a:r>
          </a:p>
          <a:p>
            <a:pPr lvl="1"/>
            <a:r>
              <a:rPr lang="en-US" dirty="0" smtClean="0"/>
              <a:t>Inside SQL Server series</a:t>
            </a:r>
          </a:p>
          <a:p>
            <a:pPr lvl="1"/>
            <a:r>
              <a:rPr lang="en-US" dirty="0" smtClean="0"/>
              <a:t>The Guru's Guide to SQL Server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6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Sponsors!</a:t>
            </a:r>
          </a:p>
          <a:p>
            <a:r>
              <a:rPr lang="en-US" dirty="0" smtClean="0"/>
              <a:t>Organizers!</a:t>
            </a:r>
          </a:p>
          <a:p>
            <a:r>
              <a:rPr lang="en-US" dirty="0" smtClean="0"/>
              <a:t>Volunteers!</a:t>
            </a:r>
          </a:p>
          <a:p>
            <a:r>
              <a:rPr lang="en-US" dirty="0" smtClean="0"/>
              <a:t>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1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Film de…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Rob Volk</a:t>
            </a:r>
          </a:p>
          <a:p>
            <a:r>
              <a:rPr lang="en-US" dirty="0" smtClean="0"/>
              <a:t>SQL Server DBA since v6.5</a:t>
            </a:r>
          </a:p>
          <a:p>
            <a:pPr lvl="1"/>
            <a:r>
              <a:rPr lang="en-US" dirty="0" smtClean="0"/>
              <a:t>...and even older </a:t>
            </a:r>
            <a:r>
              <a:rPr lang="en-US" dirty="0" err="1" smtClean="0"/>
              <a:t>DBs.</a:t>
            </a:r>
            <a:r>
              <a:rPr lang="en-US" dirty="0" smtClean="0"/>
              <a:t>..</a:t>
            </a:r>
          </a:p>
          <a:p>
            <a:r>
              <a:rPr lang="en-US" dirty="0" smtClean="0"/>
              <a:t>SQL Saturday Atlanta Organizer</a:t>
            </a:r>
          </a:p>
          <a:p>
            <a:r>
              <a:rPr lang="en-US" dirty="0" err="1" smtClean="0"/>
              <a:t>SQLTeam</a:t>
            </a:r>
            <a:r>
              <a:rPr lang="en-US" dirty="0" smtClean="0"/>
              <a:t> moderator &amp; blogger</a:t>
            </a:r>
          </a:p>
          <a:p>
            <a:pPr lvl="1"/>
            <a:r>
              <a:rPr lang="en-US" dirty="0">
                <a:hlinkClick r:id="rId3"/>
              </a:rPr>
              <a:t>http://weblogs.sqlteam.com/robv/</a:t>
            </a:r>
            <a:endParaRPr lang="en-US" dirty="0"/>
          </a:p>
          <a:p>
            <a:pPr lvl="1"/>
            <a:r>
              <a:rPr lang="en-US" dirty="0"/>
              <a:t>Twitter</a:t>
            </a:r>
            <a:r>
              <a:rPr lang="en-US" dirty="0" smtClean="0"/>
              <a:t>: @sql_r</a:t>
            </a:r>
          </a:p>
          <a:p>
            <a:pPr lvl="1"/>
            <a:r>
              <a:rPr lang="en-US" dirty="0" smtClean="0"/>
              <a:t>Email: </a:t>
            </a:r>
            <a:r>
              <a:rPr lang="en-US" dirty="0" smtClean="0">
                <a:hlinkClick r:id="rId4"/>
              </a:rPr>
              <a:t>sql_r</a:t>
            </a:r>
            <a:r>
              <a:rPr lang="en-US" dirty="0">
                <a:hlinkClick r:id="rId4"/>
              </a:rPr>
              <a:t>@outlook.com</a:t>
            </a:r>
            <a:endParaRPr lang="en-US" dirty="0"/>
          </a:p>
          <a:p>
            <a:r>
              <a:rPr lang="en-US" b="1" i="1" dirty="0" smtClean="0"/>
              <a:t>I do deranged things in SQL Server, so you don’t have to!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1676400"/>
            <a:ext cx="1587500" cy="3403600"/>
          </a:xfrm>
          <a:prstGeom prst="rect">
            <a:avLst/>
          </a:prstGeom>
        </p:spPr>
      </p:pic>
      <p:pic>
        <p:nvPicPr>
          <p:cNvPr id="8" name="Picture 7" descr="MCITP(rgb)_1256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5831692"/>
            <a:ext cx="1828800" cy="385665"/>
          </a:xfrm>
          <a:prstGeom prst="rect">
            <a:avLst/>
          </a:prstGeom>
          <a:solidFill>
            <a:sysClr val="window" lastClr="FFFFFF"/>
          </a:solidFill>
        </p:spPr>
      </p:pic>
    </p:spTree>
    <p:extLst>
      <p:ext uri="{BB962C8B-B14F-4D97-AF65-F5344CB8AC3E}">
        <p14:creationId xmlns:p14="http://schemas.microsoft.com/office/powerpoint/2010/main" val="249930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 practical to use</a:t>
            </a:r>
          </a:p>
          <a:p>
            <a:r>
              <a:rPr lang="en-US" dirty="0" smtClean="0"/>
              <a:t>This may not be a good session for you</a:t>
            </a:r>
          </a:p>
          <a:p>
            <a:pPr lvl="1"/>
            <a:r>
              <a:rPr lang="en-US" dirty="0" smtClean="0"/>
              <a:t>I won’t be offended if you leave!</a:t>
            </a:r>
          </a:p>
          <a:p>
            <a:r>
              <a:rPr lang="en-US" dirty="0" smtClean="0"/>
              <a:t>Don’t </a:t>
            </a:r>
            <a:r>
              <a:rPr lang="en-US" dirty="0"/>
              <a:t>try this at work</a:t>
            </a:r>
          </a:p>
          <a:p>
            <a:pPr lvl="1"/>
            <a:r>
              <a:rPr lang="en-US" dirty="0"/>
              <a:t>Keep your résumé updated if you </a:t>
            </a:r>
            <a:r>
              <a:rPr lang="en-US" dirty="0" smtClean="0"/>
              <a:t>do</a:t>
            </a:r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pPr marL="137160" indent="0">
              <a:buNone/>
            </a:pPr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OK</a:t>
            </a:r>
            <a:r>
              <a:rPr lang="en-US" sz="1000" dirty="0"/>
              <a:t>, there's some stuff that may be applicable in a production environment, but it's pretty sketchy and there are better ways, both in practice and documentation, to accomplish the same thing, which I won't go into since the theme of this presentation is essentially unconventional ways to do normal or absurd things (with an undercurrent of vengeance for past wrongs) hence the title "REVENGE: The SQL", which is also much shorter and punchier than "Unconventional Ways to Do Normal or Absurd Things In SQL Server…" and I haven't even gotten to the Vengeance part yet, so I'll stop 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7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Jean-Luc Picard, DBA</a:t>
            </a:r>
            <a:br>
              <a:rPr lang="en-US" dirty="0" smtClean="0"/>
            </a:br>
            <a:r>
              <a:rPr lang="en-US" dirty="0" smtClean="0"/>
              <a:t>Calmly Discusses SA Permissions with Dev Team</a:t>
            </a:r>
            <a:endParaRPr lang="en-US" dirty="0"/>
          </a:p>
        </p:txBody>
      </p:sp>
      <p:pic>
        <p:nvPicPr>
          <p:cNvPr id="4" name="ThisFarNoFarther_2.avi-360p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>
                  <p14:trim end="9868"/>
                </p14:media>
              </p:ext>
            </p:extLst>
          </p:nvPr>
        </p:nvPicPr>
        <p:blipFill rotWithShape="1">
          <a:blip r:embed="rId4"/>
          <a:srcRect l="-1265" t="-1351" r="1" b="-1351"/>
          <a:stretch/>
        </p:blipFill>
        <p:spPr>
          <a:xfrm>
            <a:off x="0" y="1735455"/>
            <a:ext cx="8991600" cy="4271010"/>
          </a:xfrm>
        </p:spPr>
      </p:pic>
    </p:spTree>
    <p:extLst>
      <p:ext uri="{BB962C8B-B14F-4D97-AF65-F5344CB8AC3E}">
        <p14:creationId xmlns:p14="http://schemas.microsoft.com/office/powerpoint/2010/main" val="225314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/>
            </a:sp3d>
          </a:bodyPr>
          <a:lstStyle/>
          <a:p>
            <a:r>
              <a:rPr lang="en-US" sz="4100" dirty="0" smtClean="0"/>
              <a:t>Levels of Revenge</a:t>
            </a:r>
            <a:endParaRPr lang="en-US" sz="4100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19201"/>
            <a:ext cx="2286000" cy="1508760"/>
          </a:xfrm>
        </p:spPr>
      </p:pic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4572000" y="1143000"/>
            <a:ext cx="4495800" cy="5538813"/>
          </a:xfrm>
        </p:spPr>
        <p:txBody>
          <a:bodyPr/>
          <a:lstStyle/>
          <a:p>
            <a:pPr algn="l"/>
            <a:r>
              <a:rPr lang="en-US" sz="20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Reciprocation</a:t>
            </a:r>
            <a:endParaRPr lang="en-US" sz="20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People </a:t>
            </a:r>
            <a:r>
              <a:rPr lang="en-US" dirty="0" smtClean="0"/>
              <a:t>annoy you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You’re annoying them back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It may seem excessive, but really isn’t</a:t>
            </a:r>
            <a:r>
              <a:rPr lang="en-US" dirty="0" smtClean="0"/>
              <a:t>*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sz="20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Reprisal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/>
              <a:t>Yes, you’re still getting even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/>
              <a:t>You’re attacking a corrupt system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/>
              <a:t>Your goals ultimately benefit society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/>
              <a:t>And Natalie Portman LOVES this </a:t>
            </a:r>
            <a:r>
              <a:rPr lang="en-US" dirty="0" smtClean="0"/>
              <a:t>stuff</a:t>
            </a:r>
            <a:br>
              <a:rPr lang="en-US" dirty="0" smtClean="0"/>
            </a:b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sz="20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Retribution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/>
              <a:t>You’ve endured genuine loss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/>
              <a:t>From those with selfish motives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They </a:t>
            </a:r>
            <a:r>
              <a:rPr lang="en-US" dirty="0"/>
              <a:t>deserve punishment</a:t>
            </a:r>
          </a:p>
          <a:p>
            <a:pPr algn="l"/>
            <a:endParaRPr lang="en-US" dirty="0"/>
          </a:p>
        </p:txBody>
      </p:sp>
      <p:pic>
        <p:nvPicPr>
          <p:cNvPr id="5" name="Picture Placeholder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3" r="-633"/>
          <a:stretch/>
        </p:blipFill>
        <p:spPr>
          <a:xfrm>
            <a:off x="2057400" y="2895601"/>
            <a:ext cx="2286000" cy="1805939"/>
          </a:xfrm>
          <a:prstGeom prst="rect">
            <a:avLst/>
          </a:prstGeo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</p:pic>
      <p:pic>
        <p:nvPicPr>
          <p:cNvPr id="6" name="Picture Placeholder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876800"/>
            <a:ext cx="2286000" cy="1601626"/>
          </a:xfrm>
          <a:prstGeom prst="rect">
            <a:avLst/>
          </a:prstGeo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295886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Revenge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SSMS Tricks</a:t>
            </a:r>
          </a:p>
          <a:p>
            <a:r>
              <a:rPr lang="en-US" dirty="0" smtClean="0"/>
              <a:t>Naming </a:t>
            </a:r>
            <a:r>
              <a:rPr lang="en-US" dirty="0" smtClean="0"/>
              <a:t>Conventions</a:t>
            </a:r>
          </a:p>
          <a:p>
            <a:r>
              <a:rPr lang="en-US" dirty="0" smtClean="0"/>
              <a:t>SA &amp; </a:t>
            </a:r>
            <a:r>
              <a:rPr lang="en-US" dirty="0" err="1" smtClean="0"/>
              <a:t>Sysadmin</a:t>
            </a:r>
            <a:r>
              <a:rPr lang="en-US" dirty="0" smtClean="0"/>
              <a:t> abuse</a:t>
            </a:r>
            <a:endParaRPr lang="en-US" dirty="0" smtClean="0"/>
          </a:p>
          <a:p>
            <a:r>
              <a:rPr lang="en-US" dirty="0" smtClean="0"/>
              <a:t>Prevent “bad” things</a:t>
            </a:r>
          </a:p>
          <a:p>
            <a:r>
              <a:rPr lang="en-US" dirty="0" smtClean="0"/>
              <a:t>Cause “bad” things (time permitting)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SSMS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Batch Separator</a:t>
            </a:r>
          </a:p>
          <a:p>
            <a:r>
              <a:rPr lang="en-US" dirty="0" smtClean="0"/>
              <a:t>Execution &amp; Result settings, implicit</a:t>
            </a:r>
          </a:p>
          <a:p>
            <a:r>
              <a:rPr lang="en-US" dirty="0" smtClean="0"/>
              <a:t>Session </a:t>
            </a:r>
            <a:r>
              <a:rPr lang="en-US" dirty="0" smtClean="0"/>
              <a:t>settings</a:t>
            </a:r>
            <a:endParaRPr lang="en-US" dirty="0" smtClean="0"/>
          </a:p>
          <a:p>
            <a:r>
              <a:rPr lang="en-US" dirty="0" smtClean="0"/>
              <a:t>Toolbars &amp; Menus (prior to 2012</a:t>
            </a:r>
            <a:r>
              <a:rPr lang="en-US" dirty="0" smtClean="0"/>
              <a:t>) (</a:t>
            </a:r>
            <a:r>
              <a:rPr lang="en-US" dirty="0" err="1" smtClean="0"/>
              <a:t>Teamview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4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Reserved</a:t>
            </a:r>
          </a:p>
          <a:p>
            <a:r>
              <a:rPr lang="en-US" dirty="0" smtClean="0"/>
              <a:t>Blanks</a:t>
            </a:r>
          </a:p>
          <a:p>
            <a:r>
              <a:rPr lang="en-US" dirty="0" smtClean="0"/>
              <a:t>Hidden</a:t>
            </a:r>
          </a:p>
          <a:p>
            <a:r>
              <a:rPr lang="en-US" dirty="0" smtClean="0"/>
              <a:t>Duplicate</a:t>
            </a:r>
          </a:p>
          <a:p>
            <a:r>
              <a:rPr lang="en-US" dirty="0" smtClean="0"/>
              <a:t>Unicode</a:t>
            </a:r>
          </a:p>
        </p:txBody>
      </p:sp>
    </p:spTree>
    <p:extLst>
      <p:ext uri="{BB962C8B-B14F-4D97-AF65-F5344CB8AC3E}">
        <p14:creationId xmlns:p14="http://schemas.microsoft.com/office/powerpoint/2010/main" val="2426865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Duplicate Unicode</a:t>
            </a:r>
            <a:endParaRPr lang="en-US" dirty="0"/>
          </a:p>
        </p:txBody>
      </p:sp>
      <p:pic>
        <p:nvPicPr>
          <p:cNvPr id="4" name="Content Placeholder 3" descr="UnicodeTabl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" r="-149"/>
          <a:stretch/>
        </p:blipFill>
        <p:spPr>
          <a:xfrm>
            <a:off x="152400" y="1828800"/>
            <a:ext cx="8653765" cy="4251960"/>
          </a:xfrm>
        </p:spPr>
      </p:pic>
    </p:spTree>
    <p:extLst>
      <p:ext uri="{BB962C8B-B14F-4D97-AF65-F5344CB8AC3E}">
        <p14:creationId xmlns:p14="http://schemas.microsoft.com/office/powerpoint/2010/main" val="159654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6CB46AF1B55445AFFCE62E7D374E1A" ma:contentTypeVersion="7" ma:contentTypeDescription="Create a new document." ma:contentTypeScope="" ma:versionID="a8380233670c85b6405e75e3d9985ea4">
  <xsd:schema xmlns:xsd="http://www.w3.org/2001/XMLSchema" xmlns:xs="http://www.w3.org/2001/XMLSchema" xmlns:p="http://schemas.microsoft.com/office/2006/metadata/properties" xmlns:ns2="6fef856b-9957-4c63-8350-3d47a877eed5" xmlns:ns3="5c1ef3b4-dda5-4ed2-aafb-ef543d07122a" targetNamespace="http://schemas.microsoft.com/office/2006/metadata/properties" ma:root="true" ma:fieldsID="89c2c7ed34a2d62adbb379385e7651d4" ns2:_="" ns3:_="">
    <xsd:import namespace="6fef856b-9957-4c63-8350-3d47a877eed5"/>
    <xsd:import namespace="5c1ef3b4-dda5-4ed2-aafb-ef543d07122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f856b-9957-4c63-8350-3d47a877ee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ef3b4-dda5-4ed2-aafb-ef543d0712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F2E22E-49FC-4B91-A5B9-1D77E2C1A435}"/>
</file>

<file path=customXml/itemProps2.xml><?xml version="1.0" encoding="utf-8"?>
<ds:datastoreItem xmlns:ds="http://schemas.openxmlformats.org/officeDocument/2006/customXml" ds:itemID="{83BBD756-41AE-4AF8-9EAA-7677AAFC50AA}"/>
</file>

<file path=customXml/itemProps3.xml><?xml version="1.0" encoding="utf-8"?>
<ds:datastoreItem xmlns:ds="http://schemas.openxmlformats.org/officeDocument/2006/customXml" ds:itemID="{A137356E-A5BE-48BD-B8B1-51C42F01D29E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1836</TotalTime>
  <Words>720</Words>
  <Application>Microsoft Macintosh PowerPoint</Application>
  <PresentationFormat>On-screen Show (4:3)</PresentationFormat>
  <Paragraphs>134</Paragraphs>
  <Slides>16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Revenge: THE SQL!</vt:lpstr>
      <vt:lpstr>Un Film de…</vt:lpstr>
      <vt:lpstr>DISCLAIMER</vt:lpstr>
      <vt:lpstr>Jean-Luc Picard, DBA Calmly Discusses SA Permissions with Dev Team</vt:lpstr>
      <vt:lpstr>Levels of Revenge</vt:lpstr>
      <vt:lpstr>Forms of Revenge</vt:lpstr>
      <vt:lpstr>SSMS Tricks</vt:lpstr>
      <vt:lpstr>Naming Conventions</vt:lpstr>
      <vt:lpstr>Duplicate Unicode</vt:lpstr>
      <vt:lpstr>Sysadmin &amp; sa Abuse</vt:lpstr>
      <vt:lpstr>Prevent Bad Things*</vt:lpstr>
      <vt:lpstr>Wrath</vt:lpstr>
      <vt:lpstr>Cause “Bad” Things</vt:lpstr>
      <vt:lpstr>Yummy Take-aways</vt:lpstr>
      <vt:lpstr>References</vt:lpstr>
      <vt:lpstr>Thanks!</vt:lpstr>
    </vt:vector>
  </TitlesOfParts>
  <Company>Planet Payment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Volk</dc:creator>
  <cp:lastModifiedBy>Rob Volk</cp:lastModifiedBy>
  <cp:revision>115</cp:revision>
  <dcterms:created xsi:type="dcterms:W3CDTF">2012-07-12T20:00:58Z</dcterms:created>
  <dcterms:modified xsi:type="dcterms:W3CDTF">2014-07-19T11:04:35Z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0x010100916CB46AF1B55445AFFCE62E7D374E1A</vt:lpwstr>
  </property>
</Properties>
</file>