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s/slide7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73.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6.xml" ContentType="application/vnd.openxmlformats-officedocument.presentationml.notesSlide+xml"/>
  <Override PartName="/ppt/notesSlides/notesSlide9.xml" ContentType="application/vnd.openxmlformats-officedocument.presentationml.notesSlide+xml"/>
  <Override PartName="/ppt/notesSlides/notesSlide35.xml" ContentType="application/vnd.openxmlformats-officedocument.presentationml.notesSlide+xml"/>
  <Override PartName="/ppt/slideLayouts/slideLayout10.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slideLayouts/slideLayout4.xml" ContentType="application/vnd.openxmlformats-officedocument.presentationml.slideLayout+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slideLayouts/slideLayout2.xml" ContentType="application/vnd.openxmlformats-officedocument.presentationml.slideLayout+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44.xml" ContentType="application/vnd.openxmlformats-officedocument.presentationml.notesSlide+xml"/>
  <Override PartName="/ppt/notesSlides/notesSlide41.xml" ContentType="application/vnd.openxmlformats-officedocument.presentationml.notesSlide+xml"/>
  <Override PartName="/ppt/slideLayouts/slideLayout1.xml" ContentType="application/vnd.openxmlformats-officedocument.presentationml.slideLayout+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94"/>
  </p:notesMasterIdLst>
  <p:sldIdLst>
    <p:sldId id="256" r:id="rId2"/>
    <p:sldId id="258" r:id="rId3"/>
    <p:sldId id="284" r:id="rId4"/>
    <p:sldId id="307" r:id="rId5"/>
    <p:sldId id="286" r:id="rId6"/>
    <p:sldId id="287" r:id="rId7"/>
    <p:sldId id="288" r:id="rId8"/>
    <p:sldId id="289" r:id="rId9"/>
    <p:sldId id="290" r:id="rId10"/>
    <p:sldId id="291" r:id="rId11"/>
    <p:sldId id="292" r:id="rId12"/>
    <p:sldId id="293" r:id="rId13"/>
    <p:sldId id="294" r:id="rId14"/>
    <p:sldId id="301" r:id="rId15"/>
    <p:sldId id="302" r:id="rId16"/>
    <p:sldId id="297" r:id="rId17"/>
    <p:sldId id="298" r:id="rId18"/>
    <p:sldId id="300" r:id="rId19"/>
    <p:sldId id="303" r:id="rId20"/>
    <p:sldId id="304" r:id="rId21"/>
    <p:sldId id="306" r:id="rId22"/>
    <p:sldId id="308" r:id="rId23"/>
    <p:sldId id="309" r:id="rId24"/>
    <p:sldId id="312" r:id="rId25"/>
    <p:sldId id="315" r:id="rId26"/>
    <p:sldId id="313" r:id="rId27"/>
    <p:sldId id="324" r:id="rId28"/>
    <p:sldId id="325" r:id="rId29"/>
    <p:sldId id="346" r:id="rId30"/>
    <p:sldId id="314" r:id="rId31"/>
    <p:sldId id="316" r:id="rId32"/>
    <p:sldId id="317" r:id="rId33"/>
    <p:sldId id="318" r:id="rId34"/>
    <p:sldId id="321" r:id="rId35"/>
    <p:sldId id="347" r:id="rId36"/>
    <p:sldId id="319" r:id="rId37"/>
    <p:sldId id="320" r:id="rId38"/>
    <p:sldId id="322" r:id="rId39"/>
    <p:sldId id="323" r:id="rId40"/>
    <p:sldId id="326" r:id="rId41"/>
    <p:sldId id="311" r:id="rId42"/>
    <p:sldId id="328" r:id="rId43"/>
    <p:sldId id="349" r:id="rId44"/>
    <p:sldId id="330" r:id="rId45"/>
    <p:sldId id="331" r:id="rId46"/>
    <p:sldId id="332" r:id="rId47"/>
    <p:sldId id="333" r:id="rId48"/>
    <p:sldId id="354" r:id="rId49"/>
    <p:sldId id="355" r:id="rId50"/>
    <p:sldId id="350" r:id="rId51"/>
    <p:sldId id="334" r:id="rId52"/>
    <p:sldId id="335" r:id="rId53"/>
    <p:sldId id="336" r:id="rId54"/>
    <p:sldId id="310" r:id="rId55"/>
    <p:sldId id="351" r:id="rId56"/>
    <p:sldId id="337" r:id="rId57"/>
    <p:sldId id="338" r:id="rId58"/>
    <p:sldId id="352" r:id="rId59"/>
    <p:sldId id="339" r:id="rId60"/>
    <p:sldId id="342" r:id="rId61"/>
    <p:sldId id="341" r:id="rId62"/>
    <p:sldId id="343" r:id="rId63"/>
    <p:sldId id="353" r:id="rId64"/>
    <p:sldId id="345" r:id="rId65"/>
    <p:sldId id="344" r:id="rId66"/>
    <p:sldId id="356" r:id="rId67"/>
    <p:sldId id="357" r:id="rId68"/>
    <p:sldId id="279" r:id="rId69"/>
    <p:sldId id="285" r:id="rId70"/>
    <p:sldId id="259" r:id="rId71"/>
    <p:sldId id="260" r:id="rId72"/>
    <p:sldId id="261" r:id="rId73"/>
    <p:sldId id="262" r:id="rId74"/>
    <p:sldId id="263" r:id="rId75"/>
    <p:sldId id="264" r:id="rId76"/>
    <p:sldId id="265" r:id="rId77"/>
    <p:sldId id="266" r:id="rId78"/>
    <p:sldId id="267" r:id="rId79"/>
    <p:sldId id="268" r:id="rId80"/>
    <p:sldId id="269" r:id="rId81"/>
    <p:sldId id="270" r:id="rId82"/>
    <p:sldId id="271" r:id="rId83"/>
    <p:sldId id="272" r:id="rId84"/>
    <p:sldId id="273" r:id="rId85"/>
    <p:sldId id="274" r:id="rId86"/>
    <p:sldId id="275" r:id="rId87"/>
    <p:sldId id="276" r:id="rId88"/>
    <p:sldId id="277" r:id="rId89"/>
    <p:sldId id="278" r:id="rId90"/>
    <p:sldId id="282" r:id="rId91"/>
    <p:sldId id="283" r:id="rId92"/>
    <p:sldId id="257" r:id="rId93"/>
  </p:sldIdLst>
  <p:sldSz cx="9144000" cy="5143500" type="screen16x9"/>
  <p:notesSz cx="6858000" cy="9144000"/>
  <p:embeddedFontLst>
    <p:embeddedFont>
      <p:font typeface="Raleway ExtraBold"/>
      <p:bold r:id="rId95"/>
      <p:boldItalic r:id="rId96"/>
    </p:embeddedFont>
    <p:embeddedFont>
      <p:font typeface="Raleway"/>
      <p:regular r:id="rId97"/>
      <p:bold r:id="rId98"/>
      <p:italic r:id="rId99"/>
      <p:boldItalic r:id="rId100"/>
    </p:embeddedFont>
    <p:embeddedFont>
      <p:font typeface="Raleway Light"/>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643"/>
    <a:srgbClr val="DADADA"/>
    <a:srgbClr val="0D4079"/>
    <a:srgbClr val="12539B"/>
    <a:srgbClr val="3AC0D9"/>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4D6311-0AB2-4A14-83F6-3827E25B212F}">
  <a:tblStyle styleId="{584D6311-0AB2-4A14-83F6-3827E25B212F}"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p:restoredTop sz="93058"/>
  </p:normalViewPr>
  <p:slideViewPr>
    <p:cSldViewPr snapToGrid="0" snapToObjects="1">
      <p:cViewPr varScale="1">
        <p:scale>
          <a:sx n="145" d="100"/>
          <a:sy n="145" d="100"/>
        </p:scale>
        <p:origin x="50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9.fntdata"/><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73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14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51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5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01821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569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4908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7761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11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550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221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83348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https://</a:t>
            </a:r>
            <a:r>
              <a:rPr lang="en-US" dirty="0" err="1"/>
              <a:t>docs.microsoft.com</a:t>
            </a:r>
            <a:r>
              <a:rPr lang="en-US" dirty="0"/>
              <a:t>/</a:t>
            </a:r>
            <a:r>
              <a:rPr lang="en-US" dirty="0" err="1"/>
              <a:t>en</a:t>
            </a:r>
            <a:r>
              <a:rPr lang="en-US" dirty="0"/>
              <a:t>-us/</a:t>
            </a:r>
            <a:r>
              <a:rPr lang="en-US" dirty="0" err="1"/>
              <a:t>sql</a:t>
            </a:r>
            <a:r>
              <a:rPr lang="en-US" dirty="0"/>
              <a:t>/relational-databases/backup-restore/</a:t>
            </a:r>
            <a:r>
              <a:rPr lang="en-US" dirty="0" err="1"/>
              <a:t>sql</a:t>
            </a:r>
            <a:r>
              <a:rPr lang="en-US" dirty="0"/>
              <a:t>-server-backup-to-</a:t>
            </a:r>
            <a:r>
              <a:rPr lang="en-US" dirty="0" err="1"/>
              <a:t>url</a:t>
            </a:r>
            <a:endParaRPr lang="en-US" dirty="0"/>
          </a:p>
        </p:txBody>
      </p:sp>
    </p:spTree>
    <p:extLst>
      <p:ext uri="{BB962C8B-B14F-4D97-AF65-F5344CB8AC3E}">
        <p14:creationId xmlns:p14="http://schemas.microsoft.com/office/powerpoint/2010/main" val="1081997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100" b="0" i="1" kern="1200" dirty="0">
                <a:solidFill>
                  <a:schemeClr val="tx1"/>
                </a:solidFill>
                <a:effectLst/>
                <a:latin typeface="+mn-lt"/>
                <a:ea typeface="+mn-ea"/>
                <a:cs typeface="+mn-cs"/>
              </a:rPr>
              <a:t>Block</a:t>
            </a:r>
            <a:r>
              <a:rPr lang="en-US" sz="1100" b="0" i="0" kern="1200" dirty="0">
                <a:solidFill>
                  <a:schemeClr val="tx1"/>
                </a:solidFill>
                <a:effectLst/>
                <a:latin typeface="+mn-lt"/>
                <a:ea typeface="+mn-ea"/>
                <a:cs typeface="+mn-cs"/>
              </a:rPr>
              <a:t> blobs are for your discrete storage objects like </a:t>
            </a:r>
            <a:r>
              <a:rPr lang="en-US" sz="1100" b="0" i="0" kern="1200" dirty="0" err="1">
                <a:solidFill>
                  <a:schemeClr val="tx1"/>
                </a:solidFill>
                <a:effectLst/>
                <a:latin typeface="+mn-lt"/>
                <a:ea typeface="+mn-ea"/>
                <a:cs typeface="+mn-cs"/>
              </a:rPr>
              <a:t>jpg's</a:t>
            </a:r>
            <a:r>
              <a:rPr lang="en-US" sz="1100" b="0" i="0" kern="1200" dirty="0">
                <a:solidFill>
                  <a:schemeClr val="tx1"/>
                </a:solidFill>
                <a:effectLst/>
                <a:latin typeface="+mn-lt"/>
                <a:ea typeface="+mn-ea"/>
                <a:cs typeface="+mn-cs"/>
              </a:rPr>
              <a:t>, log files, etc. that you'd typically view as a file in your local OS. Max. size 200GB 4.77TB. Regular (non-Premium) storage only.</a:t>
            </a:r>
          </a:p>
          <a:p>
            <a:pPr fontAlgn="base"/>
            <a:r>
              <a:rPr lang="en-US" sz="1100" b="0" i="1" kern="1200" dirty="0">
                <a:solidFill>
                  <a:schemeClr val="tx1"/>
                </a:solidFill>
                <a:effectLst/>
                <a:latin typeface="+mn-lt"/>
                <a:ea typeface="+mn-ea"/>
                <a:cs typeface="+mn-cs"/>
              </a:rPr>
              <a:t>Page</a:t>
            </a:r>
            <a:r>
              <a:rPr lang="en-US" sz="1100" b="0" i="0" kern="1200" dirty="0">
                <a:solidFill>
                  <a:schemeClr val="tx1"/>
                </a:solidFill>
                <a:effectLst/>
                <a:latin typeface="+mn-lt"/>
                <a:ea typeface="+mn-ea"/>
                <a:cs typeface="+mn-cs"/>
              </a:rPr>
              <a:t> blobs are for random read/write storage, such as VHD's (in fact, page blobs are what's used for Azure Virtual Machine disks). Max. size 8TB. Supported by both regular and Premium Storage.</a:t>
            </a:r>
          </a:p>
        </p:txBody>
      </p:sp>
    </p:spTree>
    <p:extLst>
      <p:ext uri="{BB962C8B-B14F-4D97-AF65-F5344CB8AC3E}">
        <p14:creationId xmlns:p14="http://schemas.microsoft.com/office/powerpoint/2010/main" val="2742323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100" b="0" i="1" kern="1200" dirty="0">
                <a:solidFill>
                  <a:schemeClr val="tx1"/>
                </a:solidFill>
                <a:effectLst/>
                <a:latin typeface="+mn-lt"/>
                <a:ea typeface="+mn-ea"/>
                <a:cs typeface="+mn-cs"/>
              </a:rPr>
              <a:t>Block</a:t>
            </a:r>
            <a:r>
              <a:rPr lang="en-US" sz="1100" b="0" i="0" kern="1200" dirty="0">
                <a:solidFill>
                  <a:schemeClr val="tx1"/>
                </a:solidFill>
                <a:effectLst/>
                <a:latin typeface="+mn-lt"/>
                <a:ea typeface="+mn-ea"/>
                <a:cs typeface="+mn-cs"/>
              </a:rPr>
              <a:t> blobs are for your discrete storage objects like </a:t>
            </a:r>
            <a:r>
              <a:rPr lang="en-US" sz="1100" b="0" i="0" kern="1200" dirty="0" err="1">
                <a:solidFill>
                  <a:schemeClr val="tx1"/>
                </a:solidFill>
                <a:effectLst/>
                <a:latin typeface="+mn-lt"/>
                <a:ea typeface="+mn-ea"/>
                <a:cs typeface="+mn-cs"/>
              </a:rPr>
              <a:t>jpg's</a:t>
            </a:r>
            <a:r>
              <a:rPr lang="en-US" sz="1100" b="0" i="0" kern="1200" dirty="0">
                <a:solidFill>
                  <a:schemeClr val="tx1"/>
                </a:solidFill>
                <a:effectLst/>
                <a:latin typeface="+mn-lt"/>
                <a:ea typeface="+mn-ea"/>
                <a:cs typeface="+mn-cs"/>
              </a:rPr>
              <a:t>, log files, etc. that you'd typically view as a file in your local OS. Max. size 200GB 4.77TB. Regular (non-Premium) storage only.</a:t>
            </a:r>
          </a:p>
          <a:p>
            <a:pPr fontAlgn="base"/>
            <a:r>
              <a:rPr lang="en-US" sz="1100" b="0" i="1" kern="1200" dirty="0">
                <a:solidFill>
                  <a:schemeClr val="tx1"/>
                </a:solidFill>
                <a:effectLst/>
                <a:latin typeface="+mn-lt"/>
                <a:ea typeface="+mn-ea"/>
                <a:cs typeface="+mn-cs"/>
              </a:rPr>
              <a:t>Page</a:t>
            </a:r>
            <a:r>
              <a:rPr lang="en-US" sz="1100" b="0" i="0" kern="1200" dirty="0">
                <a:solidFill>
                  <a:schemeClr val="tx1"/>
                </a:solidFill>
                <a:effectLst/>
                <a:latin typeface="+mn-lt"/>
                <a:ea typeface="+mn-ea"/>
                <a:cs typeface="+mn-cs"/>
              </a:rPr>
              <a:t> blobs are for random read/write storage, such as VHD's (in fact, page blobs are what's used for Azure Virtual Machine disks). Max. size 8TB. Supported by both regular and Premium Storage.</a:t>
            </a:r>
          </a:p>
        </p:txBody>
      </p:sp>
    </p:spTree>
    <p:extLst>
      <p:ext uri="{BB962C8B-B14F-4D97-AF65-F5344CB8AC3E}">
        <p14:creationId xmlns:p14="http://schemas.microsoft.com/office/powerpoint/2010/main" val="4044012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100" b="0" i="1" kern="1200" dirty="0">
                <a:solidFill>
                  <a:schemeClr val="tx1"/>
                </a:solidFill>
                <a:effectLst/>
                <a:latin typeface="+mn-lt"/>
                <a:ea typeface="+mn-ea"/>
                <a:cs typeface="+mn-cs"/>
              </a:rPr>
              <a:t>Block</a:t>
            </a:r>
            <a:r>
              <a:rPr lang="en-US" sz="1100" b="0" i="0" kern="1200" dirty="0">
                <a:solidFill>
                  <a:schemeClr val="tx1"/>
                </a:solidFill>
                <a:effectLst/>
                <a:latin typeface="+mn-lt"/>
                <a:ea typeface="+mn-ea"/>
                <a:cs typeface="+mn-cs"/>
              </a:rPr>
              <a:t> blobs are for your discrete storage objects like </a:t>
            </a:r>
            <a:r>
              <a:rPr lang="en-US" sz="1100" b="0" i="0" kern="1200" dirty="0" err="1">
                <a:solidFill>
                  <a:schemeClr val="tx1"/>
                </a:solidFill>
                <a:effectLst/>
                <a:latin typeface="+mn-lt"/>
                <a:ea typeface="+mn-ea"/>
                <a:cs typeface="+mn-cs"/>
              </a:rPr>
              <a:t>jpg's</a:t>
            </a:r>
            <a:r>
              <a:rPr lang="en-US" sz="1100" b="0" i="0" kern="1200" dirty="0">
                <a:solidFill>
                  <a:schemeClr val="tx1"/>
                </a:solidFill>
                <a:effectLst/>
                <a:latin typeface="+mn-lt"/>
                <a:ea typeface="+mn-ea"/>
                <a:cs typeface="+mn-cs"/>
              </a:rPr>
              <a:t>, log files, etc. that you'd typically view as a file in your local OS. Max. size 200GB 4.77TB. Regular (non-Premium) storage only.</a:t>
            </a:r>
          </a:p>
          <a:p>
            <a:pPr fontAlgn="base"/>
            <a:r>
              <a:rPr lang="en-US" sz="1100" b="0" i="1" kern="1200" dirty="0">
                <a:solidFill>
                  <a:schemeClr val="tx1"/>
                </a:solidFill>
                <a:effectLst/>
                <a:latin typeface="+mn-lt"/>
                <a:ea typeface="+mn-ea"/>
                <a:cs typeface="+mn-cs"/>
              </a:rPr>
              <a:t>Page</a:t>
            </a:r>
            <a:r>
              <a:rPr lang="en-US" sz="1100" b="0" i="0" kern="1200" dirty="0">
                <a:solidFill>
                  <a:schemeClr val="tx1"/>
                </a:solidFill>
                <a:effectLst/>
                <a:latin typeface="+mn-lt"/>
                <a:ea typeface="+mn-ea"/>
                <a:cs typeface="+mn-cs"/>
              </a:rPr>
              <a:t> blobs are for random read/write storage, such as VHD's (in fact, page blobs are what's used for Azure Virtual Machine disks). Max. size 8TB. Supported by both regular and Premium Storage.</a:t>
            </a:r>
          </a:p>
        </p:txBody>
      </p:sp>
    </p:spTree>
    <p:extLst>
      <p:ext uri="{BB962C8B-B14F-4D97-AF65-F5344CB8AC3E}">
        <p14:creationId xmlns:p14="http://schemas.microsoft.com/office/powerpoint/2010/main" val="200146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100" b="0" i="1" kern="1200" dirty="0">
                <a:solidFill>
                  <a:schemeClr val="tx1"/>
                </a:solidFill>
                <a:effectLst/>
                <a:latin typeface="+mn-lt"/>
                <a:ea typeface="+mn-ea"/>
                <a:cs typeface="+mn-cs"/>
              </a:rPr>
              <a:t>Block</a:t>
            </a:r>
            <a:r>
              <a:rPr lang="en-US" sz="1100" b="0" i="0" kern="1200" dirty="0">
                <a:solidFill>
                  <a:schemeClr val="tx1"/>
                </a:solidFill>
                <a:effectLst/>
                <a:latin typeface="+mn-lt"/>
                <a:ea typeface="+mn-ea"/>
                <a:cs typeface="+mn-cs"/>
              </a:rPr>
              <a:t> blobs are for your discrete storage objects like </a:t>
            </a:r>
            <a:r>
              <a:rPr lang="en-US" sz="1100" b="0" i="0" kern="1200" dirty="0" err="1">
                <a:solidFill>
                  <a:schemeClr val="tx1"/>
                </a:solidFill>
                <a:effectLst/>
                <a:latin typeface="+mn-lt"/>
                <a:ea typeface="+mn-ea"/>
                <a:cs typeface="+mn-cs"/>
              </a:rPr>
              <a:t>jpg's</a:t>
            </a:r>
            <a:r>
              <a:rPr lang="en-US" sz="1100" b="0" i="0" kern="1200" dirty="0">
                <a:solidFill>
                  <a:schemeClr val="tx1"/>
                </a:solidFill>
                <a:effectLst/>
                <a:latin typeface="+mn-lt"/>
                <a:ea typeface="+mn-ea"/>
                <a:cs typeface="+mn-cs"/>
              </a:rPr>
              <a:t>, log files, etc. that you'd typically view as a file in your local OS. Max. size 200GB 4.77TB. Regular (non-Premium) storage only.</a:t>
            </a:r>
          </a:p>
          <a:p>
            <a:pPr fontAlgn="base"/>
            <a:r>
              <a:rPr lang="en-US" sz="1100" b="0" i="1" kern="1200" dirty="0">
                <a:solidFill>
                  <a:schemeClr val="tx1"/>
                </a:solidFill>
                <a:effectLst/>
                <a:latin typeface="+mn-lt"/>
                <a:ea typeface="+mn-ea"/>
                <a:cs typeface="+mn-cs"/>
              </a:rPr>
              <a:t>Page</a:t>
            </a:r>
            <a:r>
              <a:rPr lang="en-US" sz="1100" b="0" i="0" kern="1200" dirty="0">
                <a:solidFill>
                  <a:schemeClr val="tx1"/>
                </a:solidFill>
                <a:effectLst/>
                <a:latin typeface="+mn-lt"/>
                <a:ea typeface="+mn-ea"/>
                <a:cs typeface="+mn-cs"/>
              </a:rPr>
              <a:t> blobs are for random read/write storage, such as VHD's (in fact, page blobs are what's used for Azure Virtual Machine disks). Max. size 8TB. Supported by both regular and Premium Storage.</a:t>
            </a:r>
          </a:p>
        </p:txBody>
      </p:sp>
    </p:spTree>
    <p:extLst>
      <p:ext uri="{BB962C8B-B14F-4D97-AF65-F5344CB8AC3E}">
        <p14:creationId xmlns:p14="http://schemas.microsoft.com/office/powerpoint/2010/main" val="1561118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9642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fontAlgn="base">
              <a:buNone/>
            </a:pPr>
            <a:r>
              <a:rPr lang="en-US" sz="1100" b="0" i="0" kern="1200" dirty="0">
                <a:solidFill>
                  <a:schemeClr val="tx1"/>
                </a:solidFill>
                <a:effectLst/>
                <a:latin typeface="+mn-lt"/>
                <a:ea typeface="+mn-ea"/>
                <a:cs typeface="+mn-cs"/>
              </a:rPr>
              <a:t>https://</a:t>
            </a:r>
            <a:r>
              <a:rPr lang="en-US" sz="1100" b="0" i="0" kern="1200" dirty="0" err="1">
                <a:solidFill>
                  <a:schemeClr val="tx1"/>
                </a:solidFill>
                <a:effectLst/>
                <a:latin typeface="+mn-lt"/>
                <a:ea typeface="+mn-ea"/>
                <a:cs typeface="+mn-cs"/>
              </a:rPr>
              <a:t>docs.microsoft.com</a:t>
            </a:r>
            <a:r>
              <a:rPr lang="en-US" sz="1100" b="0" i="0" kern="1200" dirty="0">
                <a:solidFill>
                  <a:schemeClr val="tx1"/>
                </a:solidFill>
                <a:effectLst/>
                <a:latin typeface="+mn-lt"/>
                <a:ea typeface="+mn-ea"/>
                <a:cs typeface="+mn-cs"/>
              </a:rPr>
              <a:t>/</a:t>
            </a:r>
            <a:r>
              <a:rPr lang="en-US" sz="1100" b="0" i="0" kern="1200" dirty="0" err="1">
                <a:solidFill>
                  <a:schemeClr val="tx1"/>
                </a:solidFill>
                <a:effectLst/>
                <a:latin typeface="+mn-lt"/>
                <a:ea typeface="+mn-ea"/>
                <a:cs typeface="+mn-cs"/>
              </a:rPr>
              <a:t>en</a:t>
            </a:r>
            <a:r>
              <a:rPr lang="en-US" sz="1100" b="0" i="0" kern="1200" dirty="0">
                <a:solidFill>
                  <a:schemeClr val="tx1"/>
                </a:solidFill>
                <a:effectLst/>
                <a:latin typeface="+mn-lt"/>
                <a:ea typeface="+mn-ea"/>
                <a:cs typeface="+mn-cs"/>
              </a:rPr>
              <a:t>-us/</a:t>
            </a:r>
            <a:r>
              <a:rPr lang="en-US" sz="1100" b="0" i="0" kern="1200" dirty="0" err="1">
                <a:solidFill>
                  <a:schemeClr val="tx1"/>
                </a:solidFill>
                <a:effectLst/>
                <a:latin typeface="+mn-lt"/>
                <a:ea typeface="+mn-ea"/>
                <a:cs typeface="+mn-cs"/>
              </a:rPr>
              <a:t>sql</a:t>
            </a:r>
            <a:r>
              <a:rPr lang="en-US" sz="1100" b="0" i="0" kern="1200" dirty="0">
                <a:solidFill>
                  <a:schemeClr val="tx1"/>
                </a:solidFill>
                <a:effectLst/>
                <a:latin typeface="+mn-lt"/>
                <a:ea typeface="+mn-ea"/>
                <a:cs typeface="+mn-cs"/>
              </a:rPr>
              <a:t>/relational-databases/backup-restore/</a:t>
            </a:r>
            <a:r>
              <a:rPr lang="en-US" sz="1100" b="0" i="0" kern="1200" dirty="0" err="1">
                <a:solidFill>
                  <a:schemeClr val="tx1"/>
                </a:solidFill>
                <a:effectLst/>
                <a:latin typeface="+mn-lt"/>
                <a:ea typeface="+mn-ea"/>
                <a:cs typeface="+mn-cs"/>
              </a:rPr>
              <a:t>sql</a:t>
            </a:r>
            <a:r>
              <a:rPr lang="en-US" sz="1100" b="0" i="0" kern="1200" dirty="0">
                <a:solidFill>
                  <a:schemeClr val="tx1"/>
                </a:solidFill>
                <a:effectLst/>
                <a:latin typeface="+mn-lt"/>
                <a:ea typeface="+mn-ea"/>
                <a:cs typeface="+mn-cs"/>
              </a:rPr>
              <a:t>-server-managed-backup-to-</a:t>
            </a:r>
            <a:r>
              <a:rPr lang="en-US" sz="1100" b="0" i="0" kern="1200" dirty="0" err="1">
                <a:solidFill>
                  <a:schemeClr val="tx1"/>
                </a:solidFill>
                <a:effectLst/>
                <a:latin typeface="+mn-lt"/>
                <a:ea typeface="+mn-ea"/>
                <a:cs typeface="+mn-cs"/>
              </a:rPr>
              <a:t>microsoft</a:t>
            </a:r>
            <a:r>
              <a:rPr lang="en-US" sz="1100" b="0" i="0" kern="1200" dirty="0">
                <a:solidFill>
                  <a:schemeClr val="tx1"/>
                </a:solidFill>
                <a:effectLst/>
                <a:latin typeface="+mn-lt"/>
                <a:ea typeface="+mn-ea"/>
                <a:cs typeface="+mn-cs"/>
              </a:rPr>
              <a:t>-azure</a:t>
            </a:r>
          </a:p>
        </p:txBody>
      </p:sp>
    </p:spTree>
    <p:extLst>
      <p:ext uri="{BB962C8B-B14F-4D97-AF65-F5344CB8AC3E}">
        <p14:creationId xmlns:p14="http://schemas.microsoft.com/office/powerpoint/2010/main" val="522711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2919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02569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8377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53540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65791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0099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https://</a:t>
            </a:r>
            <a:r>
              <a:rPr lang="en-US" dirty="0" err="1"/>
              <a:t>azure.microsoft.com</a:t>
            </a:r>
            <a:r>
              <a:rPr lang="en-US" dirty="0"/>
              <a:t>/</a:t>
            </a:r>
            <a:r>
              <a:rPr lang="en-US" dirty="0" err="1"/>
              <a:t>en</a:t>
            </a:r>
            <a:r>
              <a:rPr lang="en-US" dirty="0"/>
              <a:t>-us/pricing/details/</a:t>
            </a:r>
            <a:r>
              <a:rPr lang="en-US" dirty="0" err="1"/>
              <a:t>sql</a:t>
            </a:r>
            <a:r>
              <a:rPr lang="en-US" dirty="0"/>
              <a:t>-server-stretch-database/</a:t>
            </a:r>
          </a:p>
        </p:txBody>
      </p:sp>
    </p:spTree>
    <p:extLst>
      <p:ext uri="{BB962C8B-B14F-4D97-AF65-F5344CB8AC3E}">
        <p14:creationId xmlns:p14="http://schemas.microsoft.com/office/powerpoint/2010/main" val="3053932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48344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6231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65174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50025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2722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678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2283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99407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70066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3768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45CD0448-D632-449B-9518-F581B34C49E1}" type="slidenum">
              <a:rPr lang="pt-BR" altLang="en-US" smtClean="0"/>
              <a:pPr/>
              <a:t>11</a:t>
            </a:fld>
            <a:endParaRPr lang="pt-BR" altLang="en-US"/>
          </a:p>
        </p:txBody>
      </p:sp>
    </p:spTree>
    <p:extLst>
      <p:ext uri="{BB962C8B-B14F-4D97-AF65-F5344CB8AC3E}">
        <p14:creationId xmlns:p14="http://schemas.microsoft.com/office/powerpoint/2010/main" val="645868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45CD0448-D632-449B-9518-F581B34C49E1}" type="slidenum">
              <a:rPr lang="pt-BR" altLang="en-US" smtClean="0"/>
              <a:pPr/>
              <a:t>12</a:t>
            </a:fld>
            <a:endParaRPr lang="pt-BR" altLang="en-US"/>
          </a:p>
        </p:txBody>
      </p:sp>
    </p:spTree>
    <p:extLst>
      <p:ext uri="{BB962C8B-B14F-4D97-AF65-F5344CB8AC3E}">
        <p14:creationId xmlns:p14="http://schemas.microsoft.com/office/powerpoint/2010/main" val="25935426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68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45CD0448-D632-449B-9518-F581B34C49E1}" type="slidenum">
              <a:rPr lang="pt-BR" altLang="en-US" smtClean="0"/>
              <a:pPr/>
              <a:t>14</a:t>
            </a:fld>
            <a:endParaRPr lang="pt-BR" altLang="en-US"/>
          </a:p>
        </p:txBody>
      </p:sp>
    </p:spTree>
    <p:extLst>
      <p:ext uri="{BB962C8B-B14F-4D97-AF65-F5344CB8AC3E}">
        <p14:creationId xmlns:p14="http://schemas.microsoft.com/office/powerpoint/2010/main" val="241053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45CD0448-D632-449B-9518-F581B34C49E1}" type="slidenum">
              <a:rPr lang="pt-BR" altLang="en-US" smtClean="0"/>
              <a:pPr/>
              <a:t>15</a:t>
            </a:fld>
            <a:endParaRPr lang="pt-BR" altLang="en-US"/>
          </a:p>
        </p:txBody>
      </p:sp>
    </p:spTree>
    <p:extLst>
      <p:ext uri="{BB962C8B-B14F-4D97-AF65-F5344CB8AC3E}">
        <p14:creationId xmlns:p14="http://schemas.microsoft.com/office/powerpoint/2010/main" val="298138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FB600"/>
        </a:solidFill>
        <a:effectLst/>
      </p:bgPr>
    </p:bg>
    <p:spTree>
      <p:nvGrpSpPr>
        <p:cNvPr id="1" name="Shape 9"/>
        <p:cNvGrpSpPr/>
        <p:nvPr/>
      </p:nvGrpSpPr>
      <p:grpSpPr>
        <a:xfrm>
          <a:off x="0" y="0"/>
          <a:ext cx="0" cy="0"/>
          <a:chOff x="0" y="0"/>
          <a:chExt cx="0" cy="0"/>
        </a:xfrm>
      </p:grpSpPr>
      <p:sp>
        <p:nvSpPr>
          <p:cNvPr id="10" name="Shape 10"/>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colored">
    <p:bg>
      <p:bgPr>
        <a:solidFill>
          <a:srgbClr val="FFB600"/>
        </a:solidFill>
        <a:effectLst/>
      </p:bgPr>
    </p:bg>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a:t>
            </a:fld>
            <a:endParaRPr/>
          </a:p>
        </p:txBody>
      </p:sp>
      <p:sp>
        <p:nvSpPr>
          <p:cNvPr id="52" name="Shape 5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Wingdings" charset="2"/>
              <a:buNone/>
              <a:defRPr>
                <a:solidFill>
                  <a:schemeClr val="tx2"/>
                </a:solidFill>
              </a:defRPr>
            </a:lvl1pPr>
            <a:lvl2pPr marL="457207" indent="0">
              <a:buFont typeface="Wingdings" charset="2"/>
              <a:buNone/>
              <a:defRPr>
                <a:solidFill>
                  <a:srgbClr val="474947"/>
                </a:solidFill>
              </a:defRPr>
            </a:lvl2pPr>
            <a:lvl3pPr marL="914414" indent="0">
              <a:buFont typeface="Wingdings" charset="2"/>
              <a:buNone/>
              <a:defRPr>
                <a:solidFill>
                  <a:srgbClr val="474947"/>
                </a:solidFill>
              </a:defRPr>
            </a:lvl3pPr>
            <a:lvl4pPr marL="1371620" indent="0">
              <a:buFont typeface="Wingdings" charset="2"/>
              <a:buNone/>
              <a:defRPr>
                <a:solidFill>
                  <a:srgbClr val="474947"/>
                </a:solidFill>
              </a:defRPr>
            </a:lvl4pPr>
            <a:lvl5pPr marL="1828826" indent="0">
              <a:buFont typeface="Wingdings" charset="2"/>
              <a:buNone/>
              <a:defRPr>
                <a:solidFill>
                  <a:srgbClr val="47494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160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FFB600"/>
        </a:solidFill>
        <a:effectLst/>
      </p:bgPr>
    </p:bg>
    <p:spTree>
      <p:nvGrpSpPr>
        <p:cNvPr id="1" name="Shape 12"/>
        <p:cNvGrpSpPr/>
        <p:nvPr/>
      </p:nvGrpSpPr>
      <p:grpSpPr>
        <a:xfrm>
          <a:off x="0" y="0"/>
          <a:ext cx="0" cy="0"/>
          <a:chOff x="0" y="0"/>
          <a:chExt cx="0" cy="0"/>
        </a:xfrm>
      </p:grpSpPr>
      <p:sp>
        <p:nvSpPr>
          <p:cNvPr id="13" name="Shape 1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solidFill>
          <a:srgbClr val="FFB600"/>
        </a:solidFill>
        <a:effectLst/>
      </p:bgPr>
    </p:bg>
    <p:spTree>
      <p:nvGrpSpPr>
        <p:cNvPr id="1" name="Shape 16"/>
        <p:cNvGrpSpPr/>
        <p:nvPr/>
      </p:nvGrpSpPr>
      <p:grpSpPr>
        <a:xfrm>
          <a:off x="0" y="0"/>
          <a:ext cx="0" cy="0"/>
          <a:chOff x="0" y="0"/>
          <a:chExt cx="0" cy="0"/>
        </a:xfrm>
      </p:grpSpPr>
      <p:sp>
        <p:nvSpPr>
          <p:cNvPr id="17" name="Shape 17"/>
          <p:cNvSpPr/>
          <p:nvPr/>
        </p:nvSpPr>
        <p:spPr>
          <a:xfrm flipH="1">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434343"/>
              </a:buClr>
              <a:buSzPts val="3000"/>
              <a:buChar char="●"/>
              <a:defRPr sz="3000" i="1">
                <a:solidFill>
                  <a:srgbClr val="434343"/>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a:p>
        </p:txBody>
      </p:sp>
      <p:sp>
        <p:nvSpPr>
          <p:cNvPr id="19" name="Shape 19"/>
          <p:cNvSpPr txBox="1"/>
          <p:nvPr/>
        </p:nvSpPr>
        <p:spPr>
          <a:xfrm>
            <a:off x="205550" y="75075"/>
            <a:ext cx="799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2000" b="1">
                <a:solidFill>
                  <a:srgbClr val="434343"/>
                </a:solidFill>
                <a:latin typeface="Raleway"/>
                <a:ea typeface="Raleway"/>
                <a:cs typeface="Raleway"/>
                <a:sym typeface="Raleway"/>
              </a:rPr>
              <a:t>“</a:t>
            </a:r>
            <a:endParaRPr sz="12000" b="1">
              <a:solidFill>
                <a:srgbClr val="434343"/>
              </a:solidFill>
              <a:latin typeface="Raleway"/>
              <a:ea typeface="Raleway"/>
              <a:cs typeface="Raleway"/>
              <a:sym typeface="Raleway"/>
            </a:endParaRPr>
          </a:p>
        </p:txBody>
      </p:sp>
      <p:sp>
        <p:nvSpPr>
          <p:cNvPr id="20" name="Shape 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Shape 24"/>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Shape 2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B600"/>
                </a:solidFill>
              </a:rPr>
              <a:t>‹#›</a:t>
            </a:fld>
            <a:endParaRPr>
              <a:solidFill>
                <a:srgbClr val="FFB6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6"/>
        <p:cNvGrpSpPr/>
        <p:nvPr/>
      </p:nvGrpSpPr>
      <p:grpSpPr>
        <a:xfrm>
          <a:off x="0" y="0"/>
          <a:ext cx="0" cy="0"/>
          <a:chOff x="0" y="0"/>
          <a:chExt cx="0" cy="0"/>
        </a:xfrm>
      </p:grpSpPr>
      <p:sp>
        <p:nvSpPr>
          <p:cNvPr id="27" name="Shape 27"/>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 name="Shape 28"/>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Shape 29"/>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Shape 30"/>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Shape 3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2"/>
        <p:cNvGrpSpPr/>
        <p:nvPr/>
      </p:nvGrpSpPr>
      <p:grpSpPr>
        <a:xfrm>
          <a:off x="0" y="0"/>
          <a:ext cx="0" cy="0"/>
          <a:chOff x="0" y="0"/>
          <a:chExt cx="0" cy="0"/>
        </a:xfrm>
      </p:grpSpPr>
      <p:sp>
        <p:nvSpPr>
          <p:cNvPr id="33" name="Shape 3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4" name="Shape 34"/>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Shape 35"/>
          <p:cNvSpPr txBox="1">
            <a:spLocks noGrp="1"/>
          </p:cNvSpPr>
          <p:nvPr>
            <p:ph type="body" idx="1"/>
          </p:nvPr>
        </p:nvSpPr>
        <p:spPr>
          <a:xfrm>
            <a:off x="922000" y="1930500"/>
            <a:ext cx="2332200" cy="2919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6" name="Shape 36"/>
          <p:cNvSpPr txBox="1">
            <a:spLocks noGrp="1"/>
          </p:cNvSpPr>
          <p:nvPr>
            <p:ph type="body" idx="2"/>
          </p:nvPr>
        </p:nvSpPr>
        <p:spPr>
          <a:xfrm>
            <a:off x="3373778" y="1930500"/>
            <a:ext cx="2332200" cy="2919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Shape 37"/>
          <p:cNvSpPr txBox="1">
            <a:spLocks noGrp="1"/>
          </p:cNvSpPr>
          <p:nvPr>
            <p:ph type="body" idx="3"/>
          </p:nvPr>
        </p:nvSpPr>
        <p:spPr>
          <a:xfrm>
            <a:off x="5825557" y="1930500"/>
            <a:ext cx="2332200" cy="2919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Shape 3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1" name="Shape 41"/>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Shape 4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5" name="Shape 45"/>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
        <p:nvSpPr>
          <p:cNvPr id="46" name="Shape 4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a:p>
        </p:txBody>
      </p:sp>
      <p:sp>
        <p:nvSpPr>
          <p:cNvPr id="7" name="Shape 7"/>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a:p>
        </p:txBody>
      </p:sp>
      <p:sp>
        <p:nvSpPr>
          <p:cNvPr id="8" name="Shape 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sz="1300">
                <a:solidFill>
                  <a:srgbClr val="FFB600"/>
                </a:solidFill>
                <a:latin typeface="Raleway ExtraBold"/>
                <a:ea typeface="Raleway ExtraBold"/>
                <a:cs typeface="Raleway ExtraBold"/>
                <a:sym typeface="Raleway ExtraBold"/>
              </a:rPr>
              <a:t>‹#›</a:t>
            </a:fld>
            <a:endParaRPr sz="1300">
              <a:solidFill>
                <a:srgbClr val="FFB600"/>
              </a:solidFill>
              <a:latin typeface="Raleway ExtraBold"/>
              <a:ea typeface="Raleway ExtraBold"/>
              <a:cs typeface="Raleway ExtraBold"/>
              <a:sym typeface="Raleway ExtraBo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tif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tiff"/><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azure.microsoft.com/en-us/pricing/details/storage/blob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torageexplorer.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azurestorage.azurewebsites.net/"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tiff"/><Relationship Id="rId1" Type="http://schemas.openxmlformats.org/officeDocument/2006/relationships/slideLayout" Target="../slideLayouts/slideLayout4.xml"/><Relationship Id="rId5" Type="http://schemas.openxmlformats.org/officeDocument/2006/relationships/image" Target="../media/image27.tiff"/><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5.wdp"/></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microsoft.com/office/2007/relationships/hdphoto" Target="../media/hdphoto7.wdp"/></Relationships>
</file>

<file path=ppt/slides/_rels/slide4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10.wdp"/></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9.wdp"/></Relationships>
</file>

<file path=ppt/slides/_rels/slide5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3.tiff"/></Relationships>
</file>

<file path=ppt/slides/_rels/slide5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4.xml"/><Relationship Id="rId4" Type="http://schemas.microsoft.com/office/2007/relationships/hdphoto" Target="../media/hdphoto12.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5.tiff"/><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www.google.com/sheets/about/" TargetMode="External"/><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hyperlink" Target="#slide=id.g35ed75ccf_0141"/><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hyperlink" Target="http://www.slidescarnival.com/copyright-and-legal-information" TargetMode="External"/><Relationship Id="rId4" Type="http://schemas.openxmlformats.org/officeDocument/2006/relationships/hyperlink" Target="http://www.slidescarnival.com/help-use-presentation-templ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p>
            <a:pPr lvl="0"/>
            <a:r>
              <a:rPr lang="en-US" noProof="0" dirty="0"/>
              <a:t>Azure and SQL Server: </a:t>
            </a:r>
            <a:r>
              <a:rPr lang="en-US" sz="4000" noProof="0" dirty="0"/>
              <a:t>Getting </a:t>
            </a:r>
            <a:r>
              <a:rPr lang="en-US" sz="4000" noProof="0" dirty="0">
                <a:solidFill>
                  <a:srgbClr val="434343"/>
                </a:solidFill>
              </a:rPr>
              <a:t>the best </a:t>
            </a:r>
            <a:r>
              <a:rPr lang="en-US" sz="4000" noProof="0" dirty="0"/>
              <a:t>out of the cloud</a:t>
            </a:r>
            <a:endParaRPr lang="en-US" noProof="0" dirty="0"/>
          </a:p>
        </p:txBody>
      </p:sp>
      <p:sp>
        <p:nvSpPr>
          <p:cNvPr id="8" name="Shape 600">
            <a:extLst>
              <a:ext uri="{FF2B5EF4-FFF2-40B4-BE49-F238E27FC236}">
                <a16:creationId xmlns:a16="http://schemas.microsoft.com/office/drawing/2014/main" id="{EF39428A-713A-9149-9663-B33773FBC315}"/>
              </a:ext>
            </a:extLst>
          </p:cNvPr>
          <p:cNvSpPr/>
          <p:nvPr/>
        </p:nvSpPr>
        <p:spPr>
          <a:xfrm>
            <a:off x="7567766" y="400462"/>
            <a:ext cx="1492560" cy="785150"/>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6" name="Rectangle 5">
            <a:extLst>
              <a:ext uri="{FF2B5EF4-FFF2-40B4-BE49-F238E27FC236}">
                <a16:creationId xmlns:a16="http://schemas.microsoft.com/office/drawing/2014/main" id="{30888E79-0E15-4E73-BF32-E4C037D9060B}"/>
              </a:ext>
            </a:extLst>
          </p:cNvPr>
          <p:cNvSpPr/>
          <p:nvPr/>
        </p:nvSpPr>
        <p:spPr>
          <a:xfrm>
            <a:off x="922000" y="2196245"/>
            <a:ext cx="2651688" cy="584775"/>
          </a:xfrm>
          <a:prstGeom prst="rect">
            <a:avLst/>
          </a:prstGeom>
        </p:spPr>
        <p:txBody>
          <a:bodyPr wrap="none">
            <a:spAutoFit/>
          </a:bodyPr>
          <a:lstStyle/>
          <a:p>
            <a:r>
              <a:rPr lang="en-GB" sz="3200" b="1" dirty="0">
                <a:solidFill>
                  <a:srgbClr val="FFB600"/>
                </a:solidFill>
                <a:latin typeface="Raleway ExtraBold"/>
              </a:rPr>
              <a:t>Clouds are….</a:t>
            </a:r>
            <a:endParaRPr lang="pt-PT" sz="3200" b="1" dirty="0">
              <a:solidFill>
                <a:srgbClr val="FFB600"/>
              </a:solidFill>
              <a:latin typeface="Raleway ExtraBold"/>
            </a:endParaRPr>
          </a:p>
        </p:txBody>
      </p:sp>
      <p:grpSp>
        <p:nvGrpSpPr>
          <p:cNvPr id="55" name="Shape 409">
            <a:extLst>
              <a:ext uri="{FF2B5EF4-FFF2-40B4-BE49-F238E27FC236}">
                <a16:creationId xmlns:a16="http://schemas.microsoft.com/office/drawing/2014/main" id="{6319949F-188F-A849-ADCB-74E2C512D927}"/>
              </a:ext>
            </a:extLst>
          </p:cNvPr>
          <p:cNvGrpSpPr/>
          <p:nvPr/>
        </p:nvGrpSpPr>
        <p:grpSpPr>
          <a:xfrm>
            <a:off x="8066946" y="362443"/>
            <a:ext cx="807304" cy="682159"/>
            <a:chOff x="3918650" y="293075"/>
            <a:chExt cx="488500" cy="412775"/>
          </a:xfrm>
        </p:grpSpPr>
        <p:sp>
          <p:nvSpPr>
            <p:cNvPr id="56" name="Shape 410">
              <a:extLst>
                <a:ext uri="{FF2B5EF4-FFF2-40B4-BE49-F238E27FC236}">
                  <a16:creationId xmlns:a16="http://schemas.microsoft.com/office/drawing/2014/main" id="{FCD0F1DD-86E2-BE46-AB72-0479D0A99746}"/>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411">
              <a:extLst>
                <a:ext uri="{FF2B5EF4-FFF2-40B4-BE49-F238E27FC236}">
                  <a16:creationId xmlns:a16="http://schemas.microsoft.com/office/drawing/2014/main" id="{77F5E3BE-F558-5548-A1EA-C717F142FB1C}"/>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412">
              <a:extLst>
                <a:ext uri="{FF2B5EF4-FFF2-40B4-BE49-F238E27FC236}">
                  <a16:creationId xmlns:a16="http://schemas.microsoft.com/office/drawing/2014/main" id="{54518B24-3FC1-3C4F-82D2-284063E6E700}"/>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 name="Group 8">
            <a:extLst>
              <a:ext uri="{FF2B5EF4-FFF2-40B4-BE49-F238E27FC236}">
                <a16:creationId xmlns:a16="http://schemas.microsoft.com/office/drawing/2014/main" id="{91E81273-A17E-2D4D-8E1A-456F27BC0C95}"/>
              </a:ext>
            </a:extLst>
          </p:cNvPr>
          <p:cNvGrpSpPr/>
          <p:nvPr/>
        </p:nvGrpSpPr>
        <p:grpSpPr>
          <a:xfrm>
            <a:off x="5767653" y="3023318"/>
            <a:ext cx="2166603" cy="1314753"/>
            <a:chOff x="5767653" y="3023318"/>
            <a:chExt cx="2166603" cy="1314753"/>
          </a:xfrm>
        </p:grpSpPr>
        <p:sp>
          <p:nvSpPr>
            <p:cNvPr id="51" name="Rectangle 50">
              <a:extLst>
                <a:ext uri="{FF2B5EF4-FFF2-40B4-BE49-F238E27FC236}">
                  <a16:creationId xmlns:a16="http://schemas.microsoft.com/office/drawing/2014/main" id="{3487993A-59BB-4810-9C21-F570C24B5FC1}"/>
                </a:ext>
              </a:extLst>
            </p:cNvPr>
            <p:cNvSpPr/>
            <p:nvPr/>
          </p:nvSpPr>
          <p:spPr>
            <a:xfrm>
              <a:off x="5767653" y="3753296"/>
              <a:ext cx="2166603" cy="584775"/>
            </a:xfrm>
            <a:prstGeom prst="rect">
              <a:avLst/>
            </a:prstGeom>
          </p:spPr>
          <p:txBody>
            <a:bodyPr wrap="square">
              <a:spAutoFit/>
            </a:bodyPr>
            <a:lstStyle/>
            <a:p>
              <a:pPr algn="ctr"/>
              <a:r>
                <a:rPr lang="en-GB" sz="3200" dirty="0">
                  <a:solidFill>
                    <a:srgbClr val="434343"/>
                  </a:solidFill>
                  <a:latin typeface="Raleway ExtraBold"/>
                </a:rPr>
                <a:t>ADAPTIVE</a:t>
              </a:r>
              <a:endParaRPr lang="pt-PT" sz="3200" dirty="0">
                <a:solidFill>
                  <a:srgbClr val="434343"/>
                </a:solidFill>
                <a:latin typeface="Raleway ExtraBold"/>
              </a:endParaRPr>
            </a:p>
          </p:txBody>
        </p:sp>
        <p:sp>
          <p:nvSpPr>
            <p:cNvPr id="60" name="Shape 484">
              <a:extLst>
                <a:ext uri="{FF2B5EF4-FFF2-40B4-BE49-F238E27FC236}">
                  <a16:creationId xmlns:a16="http://schemas.microsoft.com/office/drawing/2014/main" id="{3FD33CA6-A5F6-CB40-BFE5-81E5EB827DB0}"/>
                </a:ext>
              </a:extLst>
            </p:cNvPr>
            <p:cNvSpPr/>
            <p:nvPr/>
          </p:nvSpPr>
          <p:spPr>
            <a:xfrm>
              <a:off x="6421454" y="3023318"/>
              <a:ext cx="802751" cy="80270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 name="Group 7">
            <a:extLst>
              <a:ext uri="{FF2B5EF4-FFF2-40B4-BE49-F238E27FC236}">
                <a16:creationId xmlns:a16="http://schemas.microsoft.com/office/drawing/2014/main" id="{F613B073-7765-F54A-93EE-3A496136F987}"/>
              </a:ext>
            </a:extLst>
          </p:cNvPr>
          <p:cNvGrpSpPr/>
          <p:nvPr/>
        </p:nvGrpSpPr>
        <p:grpSpPr>
          <a:xfrm>
            <a:off x="3242237" y="3023318"/>
            <a:ext cx="2447777" cy="1356236"/>
            <a:chOff x="3242237" y="3023318"/>
            <a:chExt cx="2447777" cy="1356236"/>
          </a:xfrm>
        </p:grpSpPr>
        <p:sp>
          <p:nvSpPr>
            <p:cNvPr id="49" name="Rectangle 48">
              <a:extLst>
                <a:ext uri="{FF2B5EF4-FFF2-40B4-BE49-F238E27FC236}">
                  <a16:creationId xmlns:a16="http://schemas.microsoft.com/office/drawing/2014/main" id="{0E4F9D4F-9BA8-42CF-AAEB-A2638BFC6E5F}"/>
                </a:ext>
              </a:extLst>
            </p:cNvPr>
            <p:cNvSpPr/>
            <p:nvPr/>
          </p:nvSpPr>
          <p:spPr>
            <a:xfrm>
              <a:off x="3242237" y="3794779"/>
              <a:ext cx="2447777" cy="584775"/>
            </a:xfrm>
            <a:prstGeom prst="rect">
              <a:avLst/>
            </a:prstGeom>
          </p:spPr>
          <p:txBody>
            <a:bodyPr wrap="square">
              <a:spAutoFit/>
            </a:bodyPr>
            <a:lstStyle/>
            <a:p>
              <a:pPr algn="ctr"/>
              <a:r>
                <a:rPr lang="en-GB" sz="3200" dirty="0">
                  <a:solidFill>
                    <a:srgbClr val="434343"/>
                  </a:solidFill>
                  <a:latin typeface="Raleway ExtraBold"/>
                </a:rPr>
                <a:t>AUTOMATED</a:t>
              </a:r>
              <a:endParaRPr lang="pt-PT" sz="3200" dirty="0">
                <a:solidFill>
                  <a:srgbClr val="434343"/>
                </a:solidFill>
                <a:latin typeface="Raleway ExtraBold"/>
              </a:endParaRPr>
            </a:p>
          </p:txBody>
        </p:sp>
        <p:grpSp>
          <p:nvGrpSpPr>
            <p:cNvPr id="61" name="Shape 548">
              <a:extLst>
                <a:ext uri="{FF2B5EF4-FFF2-40B4-BE49-F238E27FC236}">
                  <a16:creationId xmlns:a16="http://schemas.microsoft.com/office/drawing/2014/main" id="{485FF6FF-E0B7-E948-84B2-961F8FC41FE6}"/>
                </a:ext>
              </a:extLst>
            </p:cNvPr>
            <p:cNvGrpSpPr/>
            <p:nvPr/>
          </p:nvGrpSpPr>
          <p:grpSpPr>
            <a:xfrm>
              <a:off x="3943024" y="3023318"/>
              <a:ext cx="1091997" cy="807899"/>
              <a:chOff x="5255200" y="3006475"/>
              <a:chExt cx="511700" cy="378575"/>
            </a:xfrm>
            <a:solidFill>
              <a:srgbClr val="12539B"/>
            </a:solidFill>
          </p:grpSpPr>
          <p:sp>
            <p:nvSpPr>
              <p:cNvPr id="62" name="Shape 549">
                <a:extLst>
                  <a:ext uri="{FF2B5EF4-FFF2-40B4-BE49-F238E27FC236}">
                    <a16:creationId xmlns:a16="http://schemas.microsoft.com/office/drawing/2014/main" id="{DD38ED7E-8851-3D4B-A217-229EC0620752}"/>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550">
                <a:extLst>
                  <a:ext uri="{FF2B5EF4-FFF2-40B4-BE49-F238E27FC236}">
                    <a16:creationId xmlns:a16="http://schemas.microsoft.com/office/drawing/2014/main" id="{57E9859A-01AE-724D-A433-5C6646252A4B}"/>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0" name="Group 9">
            <a:extLst>
              <a:ext uri="{FF2B5EF4-FFF2-40B4-BE49-F238E27FC236}">
                <a16:creationId xmlns:a16="http://schemas.microsoft.com/office/drawing/2014/main" id="{004CDD3C-A575-F148-8785-FABC7380B965}"/>
              </a:ext>
            </a:extLst>
          </p:cNvPr>
          <p:cNvGrpSpPr/>
          <p:nvPr/>
        </p:nvGrpSpPr>
        <p:grpSpPr>
          <a:xfrm>
            <a:off x="1485131" y="3023318"/>
            <a:ext cx="1393330" cy="1356599"/>
            <a:chOff x="1485131" y="3023318"/>
            <a:chExt cx="1393330" cy="1356599"/>
          </a:xfrm>
        </p:grpSpPr>
        <p:sp>
          <p:nvSpPr>
            <p:cNvPr id="109" name="Rectangle 108">
              <a:extLst>
                <a:ext uri="{FF2B5EF4-FFF2-40B4-BE49-F238E27FC236}">
                  <a16:creationId xmlns:a16="http://schemas.microsoft.com/office/drawing/2014/main" id="{B6D7C20E-11E2-4EF9-9D89-0661076B5295}"/>
                </a:ext>
              </a:extLst>
            </p:cNvPr>
            <p:cNvSpPr/>
            <p:nvPr/>
          </p:nvSpPr>
          <p:spPr>
            <a:xfrm>
              <a:off x="1485131" y="3795142"/>
              <a:ext cx="1393330" cy="584775"/>
            </a:xfrm>
            <a:prstGeom prst="rect">
              <a:avLst/>
            </a:prstGeom>
          </p:spPr>
          <p:txBody>
            <a:bodyPr wrap="none">
              <a:spAutoFit/>
            </a:bodyPr>
            <a:lstStyle/>
            <a:p>
              <a:pPr algn="ctr"/>
              <a:r>
                <a:rPr lang="en-GB" sz="3200" dirty="0">
                  <a:solidFill>
                    <a:srgbClr val="434343"/>
                  </a:solidFill>
                  <a:latin typeface="Raleway ExtraBold"/>
                </a:rPr>
                <a:t>SMART</a:t>
              </a:r>
              <a:endParaRPr lang="pt-PT" sz="3200" dirty="0">
                <a:solidFill>
                  <a:srgbClr val="434343"/>
                </a:solidFill>
                <a:latin typeface="Raleway ExtraBold"/>
              </a:endParaRPr>
            </a:p>
          </p:txBody>
        </p:sp>
        <p:grpSp>
          <p:nvGrpSpPr>
            <p:cNvPr id="67" name="Shape 530">
              <a:extLst>
                <a:ext uri="{FF2B5EF4-FFF2-40B4-BE49-F238E27FC236}">
                  <a16:creationId xmlns:a16="http://schemas.microsoft.com/office/drawing/2014/main" id="{2A92E522-4F45-684E-BA34-CB990F1738C9}"/>
                </a:ext>
              </a:extLst>
            </p:cNvPr>
            <p:cNvGrpSpPr/>
            <p:nvPr/>
          </p:nvGrpSpPr>
          <p:grpSpPr>
            <a:xfrm>
              <a:off x="1855804" y="3023318"/>
              <a:ext cx="508181" cy="828433"/>
              <a:chOff x="6730350" y="2315900"/>
              <a:chExt cx="257700" cy="420100"/>
            </a:xfrm>
            <a:solidFill>
              <a:srgbClr val="12539B"/>
            </a:solidFill>
          </p:grpSpPr>
          <p:sp>
            <p:nvSpPr>
              <p:cNvPr id="68" name="Shape 531">
                <a:extLst>
                  <a:ext uri="{FF2B5EF4-FFF2-40B4-BE49-F238E27FC236}">
                    <a16:creationId xmlns:a16="http://schemas.microsoft.com/office/drawing/2014/main" id="{881AAFAD-A382-994D-A22D-CF7928FFAC44}"/>
                  </a:ext>
                </a:extLst>
              </p:cNvPr>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532">
                <a:extLst>
                  <a:ext uri="{FF2B5EF4-FFF2-40B4-BE49-F238E27FC236}">
                    <a16:creationId xmlns:a16="http://schemas.microsoft.com/office/drawing/2014/main" id="{D53820F7-3A07-264B-8956-2BA25F09F7C1}"/>
                  </a:ext>
                </a:extLst>
              </p:cNvPr>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533">
                <a:extLst>
                  <a:ext uri="{FF2B5EF4-FFF2-40B4-BE49-F238E27FC236}">
                    <a16:creationId xmlns:a16="http://schemas.microsoft.com/office/drawing/2014/main" id="{31CC39FC-3C92-A149-8342-4E9589FCCF75}"/>
                  </a:ext>
                </a:extLst>
              </p:cNvPr>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534">
                <a:extLst>
                  <a:ext uri="{FF2B5EF4-FFF2-40B4-BE49-F238E27FC236}">
                    <a16:creationId xmlns:a16="http://schemas.microsoft.com/office/drawing/2014/main" id="{B60A88DA-EEEC-7D47-BB07-C9C03D6E7B42}"/>
                  </a:ext>
                </a:extLst>
              </p:cNvPr>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535">
                <a:extLst>
                  <a:ext uri="{FF2B5EF4-FFF2-40B4-BE49-F238E27FC236}">
                    <a16:creationId xmlns:a16="http://schemas.microsoft.com/office/drawing/2014/main" id="{DC82BC6C-B033-3541-A0EC-86DE0C76BFD1}"/>
                  </a:ext>
                </a:extLst>
              </p:cNvPr>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extLst>
      <p:ext uri="{BB962C8B-B14F-4D97-AF65-F5344CB8AC3E}">
        <p14:creationId xmlns:p14="http://schemas.microsoft.com/office/powerpoint/2010/main" val="23348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pic>
        <p:nvPicPr>
          <p:cNvPr id="56" name="Picture 2" descr="http://pcq-6ac9.kxcdn.com/wp-content/uploads/2016/08/Icon_Data-Center_1C-300x246.png">
            <a:extLst>
              <a:ext uri="{FF2B5EF4-FFF2-40B4-BE49-F238E27FC236}">
                <a16:creationId xmlns:a16="http://schemas.microsoft.com/office/drawing/2014/main" id="{F0770483-B381-4A40-AF52-6EC8F339E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567" y="3630695"/>
            <a:ext cx="1216659" cy="9976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11D7E9-B6CA-4E9A-99EE-959B33E5A238}"/>
              </a:ext>
            </a:extLst>
          </p:cNvPr>
          <p:cNvSpPr/>
          <p:nvPr/>
        </p:nvSpPr>
        <p:spPr>
          <a:xfrm>
            <a:off x="2711072" y="2067605"/>
            <a:ext cx="378042" cy="1458162"/>
          </a:xfrm>
          <a:prstGeom prst="rect">
            <a:avLst/>
          </a:prstGeom>
          <a:solidFill>
            <a:srgbClr val="00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50"/>
          </a:p>
        </p:txBody>
      </p:sp>
      <p:sp>
        <p:nvSpPr>
          <p:cNvPr id="58" name="Rectangle 57">
            <a:extLst>
              <a:ext uri="{FF2B5EF4-FFF2-40B4-BE49-F238E27FC236}">
                <a16:creationId xmlns:a16="http://schemas.microsoft.com/office/drawing/2014/main" id="{93A2874D-EA15-4E29-BBC8-EB2376F3BB29}"/>
              </a:ext>
            </a:extLst>
          </p:cNvPr>
          <p:cNvSpPr/>
          <p:nvPr/>
        </p:nvSpPr>
        <p:spPr>
          <a:xfrm>
            <a:off x="3275160" y="3185253"/>
            <a:ext cx="378042" cy="3405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50"/>
          </a:p>
        </p:txBody>
      </p:sp>
      <p:sp>
        <p:nvSpPr>
          <p:cNvPr id="59" name="Rectangle 58">
            <a:extLst>
              <a:ext uri="{FF2B5EF4-FFF2-40B4-BE49-F238E27FC236}">
                <a16:creationId xmlns:a16="http://schemas.microsoft.com/office/drawing/2014/main" id="{AF61BAB7-75DE-4D8D-BBFF-104B11682D25}"/>
              </a:ext>
            </a:extLst>
          </p:cNvPr>
          <p:cNvSpPr/>
          <p:nvPr/>
        </p:nvSpPr>
        <p:spPr>
          <a:xfrm>
            <a:off x="5152349" y="3023235"/>
            <a:ext cx="378042" cy="502532"/>
          </a:xfrm>
          <a:prstGeom prst="rect">
            <a:avLst/>
          </a:prstGeom>
          <a:solidFill>
            <a:srgbClr val="009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50"/>
          </a:p>
        </p:txBody>
      </p:sp>
      <p:sp>
        <p:nvSpPr>
          <p:cNvPr id="60" name="Rectangle 59">
            <a:extLst>
              <a:ext uri="{FF2B5EF4-FFF2-40B4-BE49-F238E27FC236}">
                <a16:creationId xmlns:a16="http://schemas.microsoft.com/office/drawing/2014/main" id="{1BD94672-6992-40C7-B1E5-129D662687FB}"/>
              </a:ext>
            </a:extLst>
          </p:cNvPr>
          <p:cNvSpPr/>
          <p:nvPr/>
        </p:nvSpPr>
        <p:spPr>
          <a:xfrm>
            <a:off x="5736135" y="2067605"/>
            <a:ext cx="378042" cy="14581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50"/>
          </a:p>
        </p:txBody>
      </p:sp>
      <p:sp>
        <p:nvSpPr>
          <p:cNvPr id="62" name="Rectangle 61">
            <a:extLst>
              <a:ext uri="{FF2B5EF4-FFF2-40B4-BE49-F238E27FC236}">
                <a16:creationId xmlns:a16="http://schemas.microsoft.com/office/drawing/2014/main" id="{47380BC6-C609-4A51-B6D7-035043E70D22}"/>
              </a:ext>
            </a:extLst>
          </p:cNvPr>
          <p:cNvSpPr/>
          <p:nvPr/>
        </p:nvSpPr>
        <p:spPr>
          <a:xfrm rot="16200000">
            <a:off x="5897528" y="3189230"/>
            <a:ext cx="590867" cy="253916"/>
          </a:xfrm>
          <a:prstGeom prst="rect">
            <a:avLst/>
          </a:prstGeom>
        </p:spPr>
        <p:txBody>
          <a:bodyPr wrap="square">
            <a:spAutoFit/>
          </a:bodyPr>
          <a:lstStyle/>
          <a:p>
            <a:r>
              <a:rPr lang="en-GB" sz="1050" dirty="0"/>
              <a:t>COST</a:t>
            </a:r>
            <a:endParaRPr lang="pt-PT" sz="1050" dirty="0"/>
          </a:p>
        </p:txBody>
      </p:sp>
      <p:sp>
        <p:nvSpPr>
          <p:cNvPr id="64" name="Rectangle 63">
            <a:extLst>
              <a:ext uri="{FF2B5EF4-FFF2-40B4-BE49-F238E27FC236}">
                <a16:creationId xmlns:a16="http://schemas.microsoft.com/office/drawing/2014/main" id="{0CA0A7ED-95D1-456B-9582-362D3747FE00}"/>
              </a:ext>
            </a:extLst>
          </p:cNvPr>
          <p:cNvSpPr/>
          <p:nvPr/>
        </p:nvSpPr>
        <p:spPr>
          <a:xfrm rot="16200000">
            <a:off x="5136986" y="3012474"/>
            <a:ext cx="944382" cy="253916"/>
          </a:xfrm>
          <a:prstGeom prst="rect">
            <a:avLst/>
          </a:prstGeom>
        </p:spPr>
        <p:txBody>
          <a:bodyPr wrap="square">
            <a:spAutoFit/>
          </a:bodyPr>
          <a:lstStyle/>
          <a:p>
            <a:r>
              <a:rPr lang="en-GB" sz="1050" dirty="0"/>
              <a:t>EFICIENCY</a:t>
            </a:r>
            <a:endParaRPr lang="pt-PT" sz="1050" dirty="0"/>
          </a:p>
        </p:txBody>
      </p:sp>
      <p:sp>
        <p:nvSpPr>
          <p:cNvPr id="65" name="Rectangle 64">
            <a:extLst>
              <a:ext uri="{FF2B5EF4-FFF2-40B4-BE49-F238E27FC236}">
                <a16:creationId xmlns:a16="http://schemas.microsoft.com/office/drawing/2014/main" id="{062B4CE5-D182-4483-9DC4-7CE7D6FEC150}"/>
              </a:ext>
            </a:extLst>
          </p:cNvPr>
          <p:cNvSpPr/>
          <p:nvPr/>
        </p:nvSpPr>
        <p:spPr>
          <a:xfrm rot="16200000">
            <a:off x="3435838" y="3189231"/>
            <a:ext cx="590867" cy="253916"/>
          </a:xfrm>
          <a:prstGeom prst="rect">
            <a:avLst/>
          </a:prstGeom>
        </p:spPr>
        <p:txBody>
          <a:bodyPr wrap="square">
            <a:spAutoFit/>
          </a:bodyPr>
          <a:lstStyle/>
          <a:p>
            <a:r>
              <a:rPr lang="en-GB" sz="1050" dirty="0"/>
              <a:t>COST</a:t>
            </a:r>
            <a:endParaRPr lang="pt-PT" sz="1050" dirty="0"/>
          </a:p>
        </p:txBody>
      </p:sp>
      <p:sp>
        <p:nvSpPr>
          <p:cNvPr id="66" name="Rectangle 65">
            <a:extLst>
              <a:ext uri="{FF2B5EF4-FFF2-40B4-BE49-F238E27FC236}">
                <a16:creationId xmlns:a16="http://schemas.microsoft.com/office/drawing/2014/main" id="{20B46197-514A-4ED2-90A1-0CA90836D6D9}"/>
              </a:ext>
            </a:extLst>
          </p:cNvPr>
          <p:cNvSpPr/>
          <p:nvPr/>
        </p:nvSpPr>
        <p:spPr>
          <a:xfrm rot="16200000">
            <a:off x="2693195" y="3012474"/>
            <a:ext cx="944382" cy="253916"/>
          </a:xfrm>
          <a:prstGeom prst="rect">
            <a:avLst/>
          </a:prstGeom>
        </p:spPr>
        <p:txBody>
          <a:bodyPr wrap="square">
            <a:spAutoFit/>
          </a:bodyPr>
          <a:lstStyle/>
          <a:p>
            <a:r>
              <a:rPr lang="en-GB" sz="1050" dirty="0"/>
              <a:t>EFICIENCY</a:t>
            </a:r>
            <a:endParaRPr lang="pt-PT" sz="1050" dirty="0"/>
          </a:p>
        </p:txBody>
      </p:sp>
      <p:grpSp>
        <p:nvGrpSpPr>
          <p:cNvPr id="13" name="Shape 409">
            <a:extLst>
              <a:ext uri="{FF2B5EF4-FFF2-40B4-BE49-F238E27FC236}">
                <a16:creationId xmlns:a16="http://schemas.microsoft.com/office/drawing/2014/main" id="{AFF1AACB-555B-E349-B27B-5937647C3FF2}"/>
              </a:ext>
            </a:extLst>
          </p:cNvPr>
          <p:cNvGrpSpPr/>
          <p:nvPr/>
        </p:nvGrpSpPr>
        <p:grpSpPr>
          <a:xfrm>
            <a:off x="8066946" y="362443"/>
            <a:ext cx="807304" cy="682159"/>
            <a:chOff x="3918650" y="293075"/>
            <a:chExt cx="488500" cy="412775"/>
          </a:xfrm>
        </p:grpSpPr>
        <p:sp>
          <p:nvSpPr>
            <p:cNvPr id="14" name="Shape 410">
              <a:extLst>
                <a:ext uri="{FF2B5EF4-FFF2-40B4-BE49-F238E27FC236}">
                  <a16:creationId xmlns:a16="http://schemas.microsoft.com/office/drawing/2014/main" id="{33BD7FE4-4344-154F-8372-81684C6A466F}"/>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411">
              <a:extLst>
                <a:ext uri="{FF2B5EF4-FFF2-40B4-BE49-F238E27FC236}">
                  <a16:creationId xmlns:a16="http://schemas.microsoft.com/office/drawing/2014/main" id="{72DC7559-0558-664A-BACE-EC74AAA724A2}"/>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412">
              <a:extLst>
                <a:ext uri="{FF2B5EF4-FFF2-40B4-BE49-F238E27FC236}">
                  <a16:creationId xmlns:a16="http://schemas.microsoft.com/office/drawing/2014/main" id="{F0B18975-B1FB-A24C-8187-C3041C36AB9B}"/>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 name="Shape 668">
            <a:extLst>
              <a:ext uri="{FF2B5EF4-FFF2-40B4-BE49-F238E27FC236}">
                <a16:creationId xmlns:a16="http://schemas.microsoft.com/office/drawing/2014/main" id="{DB0661C7-89A8-8D40-B409-6222D82B0185}"/>
              </a:ext>
            </a:extLst>
          </p:cNvPr>
          <p:cNvSpPr/>
          <p:nvPr/>
        </p:nvSpPr>
        <p:spPr>
          <a:xfrm>
            <a:off x="2381490" y="3611622"/>
            <a:ext cx="1787339" cy="1009673"/>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138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grpSp>
        <p:nvGrpSpPr>
          <p:cNvPr id="10" name="Group 9">
            <a:extLst>
              <a:ext uri="{FF2B5EF4-FFF2-40B4-BE49-F238E27FC236}">
                <a16:creationId xmlns:a16="http://schemas.microsoft.com/office/drawing/2014/main" id="{C698F5E8-FABF-4F26-A519-6877CA924517}"/>
              </a:ext>
            </a:extLst>
          </p:cNvPr>
          <p:cNvGrpSpPr/>
          <p:nvPr/>
        </p:nvGrpSpPr>
        <p:grpSpPr>
          <a:xfrm>
            <a:off x="1103184" y="1678712"/>
            <a:ext cx="2106234" cy="2106234"/>
            <a:chOff x="1631504" y="1417638"/>
            <a:chExt cx="2808312" cy="2808312"/>
          </a:xfrm>
        </p:grpSpPr>
        <p:pic>
          <p:nvPicPr>
            <p:cNvPr id="11266" name="Picture 2" descr="cloud icon">
              <a:extLst>
                <a:ext uri="{FF2B5EF4-FFF2-40B4-BE49-F238E27FC236}">
                  <a16:creationId xmlns:a16="http://schemas.microsoft.com/office/drawing/2014/main" id="{B1312276-26B5-45CD-9A1D-BFD25745D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08A4864-787D-4174-A36B-A2CE3CAB177E}"/>
                </a:ext>
              </a:extLst>
            </p:cNvPr>
            <p:cNvSpPr/>
            <p:nvPr/>
          </p:nvSpPr>
          <p:spPr>
            <a:xfrm>
              <a:off x="2115323" y="2467851"/>
              <a:ext cx="1840675" cy="738664"/>
            </a:xfrm>
            <a:prstGeom prst="rect">
              <a:avLst/>
            </a:prstGeom>
          </p:spPr>
          <p:txBody>
            <a:bodyPr wrap="none">
              <a:spAutoFit/>
            </a:bodyPr>
            <a:lstStyle/>
            <a:p>
              <a:pPr algn="ctr"/>
              <a:r>
                <a:rPr lang="en-GB" sz="3000" dirty="0"/>
                <a:t>Private</a:t>
              </a:r>
              <a:endParaRPr lang="pt-PT" sz="3000" dirty="0"/>
            </a:p>
          </p:txBody>
        </p:sp>
      </p:grpSp>
      <p:grpSp>
        <p:nvGrpSpPr>
          <p:cNvPr id="11" name="Group 10">
            <a:extLst>
              <a:ext uri="{FF2B5EF4-FFF2-40B4-BE49-F238E27FC236}">
                <a16:creationId xmlns:a16="http://schemas.microsoft.com/office/drawing/2014/main" id="{68E3446A-E2F1-45C8-9077-C973B2C8C8A1}"/>
              </a:ext>
            </a:extLst>
          </p:cNvPr>
          <p:cNvGrpSpPr/>
          <p:nvPr/>
        </p:nvGrpSpPr>
        <p:grpSpPr>
          <a:xfrm>
            <a:off x="3347735" y="2240377"/>
            <a:ext cx="3231163" cy="2365837"/>
            <a:chOff x="3557182" y="3429000"/>
            <a:chExt cx="4308217" cy="3154449"/>
          </a:xfrm>
        </p:grpSpPr>
        <p:pic>
          <p:nvPicPr>
            <p:cNvPr id="8" name="Picture 7">
              <a:extLst>
                <a:ext uri="{FF2B5EF4-FFF2-40B4-BE49-F238E27FC236}">
                  <a16:creationId xmlns:a16="http://schemas.microsoft.com/office/drawing/2014/main" id="{A9AF2F3C-D314-4F85-8F89-899DC91E76E6}"/>
                </a:ext>
              </a:extLst>
            </p:cNvPr>
            <p:cNvPicPr>
              <a:picLocks noChangeAspect="1"/>
            </p:cNvPicPr>
            <p:nvPr/>
          </p:nvPicPr>
          <p:blipFill>
            <a:blip r:embed="rId4"/>
            <a:stretch>
              <a:fillRect/>
            </a:stretch>
          </p:blipFill>
          <p:spPr>
            <a:xfrm>
              <a:off x="3557182" y="3429000"/>
              <a:ext cx="4308217" cy="3154449"/>
            </a:xfrm>
            <a:prstGeom prst="rect">
              <a:avLst/>
            </a:prstGeom>
          </p:spPr>
        </p:pic>
        <p:sp>
          <p:nvSpPr>
            <p:cNvPr id="24" name="Rectangle 23">
              <a:extLst>
                <a:ext uri="{FF2B5EF4-FFF2-40B4-BE49-F238E27FC236}">
                  <a16:creationId xmlns:a16="http://schemas.microsoft.com/office/drawing/2014/main" id="{40F81499-E080-40C0-B37F-B8837FFB84D8}"/>
                </a:ext>
              </a:extLst>
            </p:cNvPr>
            <p:cNvSpPr/>
            <p:nvPr/>
          </p:nvSpPr>
          <p:spPr>
            <a:xfrm>
              <a:off x="4803162" y="4797152"/>
              <a:ext cx="2182649" cy="738664"/>
            </a:xfrm>
            <a:prstGeom prst="rect">
              <a:avLst/>
            </a:prstGeom>
          </p:spPr>
          <p:txBody>
            <a:bodyPr wrap="none">
              <a:spAutoFit/>
            </a:bodyPr>
            <a:lstStyle/>
            <a:p>
              <a:pPr algn="ctr"/>
              <a:r>
                <a:rPr lang="en-GB" sz="3000" dirty="0"/>
                <a:t>HYBRID</a:t>
              </a:r>
              <a:endParaRPr lang="pt-PT" sz="3000" dirty="0"/>
            </a:p>
          </p:txBody>
        </p:sp>
        <p:sp>
          <p:nvSpPr>
            <p:cNvPr id="25" name="Rectangle 24">
              <a:extLst>
                <a:ext uri="{FF2B5EF4-FFF2-40B4-BE49-F238E27FC236}">
                  <a16:creationId xmlns:a16="http://schemas.microsoft.com/office/drawing/2014/main" id="{66A7680C-C7D0-4676-B888-D1EB4A8AFB51}"/>
                </a:ext>
              </a:extLst>
            </p:cNvPr>
            <p:cNvSpPr/>
            <p:nvPr/>
          </p:nvSpPr>
          <p:spPr>
            <a:xfrm>
              <a:off x="4679091" y="3903439"/>
              <a:ext cx="1203748" cy="492443"/>
            </a:xfrm>
            <a:prstGeom prst="rect">
              <a:avLst/>
            </a:prstGeom>
          </p:spPr>
          <p:txBody>
            <a:bodyPr wrap="none">
              <a:spAutoFit/>
            </a:bodyPr>
            <a:lstStyle/>
            <a:p>
              <a:pPr algn="ctr"/>
              <a:r>
                <a:rPr lang="en-GB" sz="1800" dirty="0">
                  <a:solidFill>
                    <a:schemeClr val="bg1">
                      <a:lumMod val="50000"/>
                    </a:schemeClr>
                  </a:solidFill>
                </a:rPr>
                <a:t>Private</a:t>
              </a:r>
              <a:endParaRPr lang="pt-PT" sz="1800" dirty="0">
                <a:solidFill>
                  <a:schemeClr val="bg1">
                    <a:lumMod val="50000"/>
                  </a:schemeClr>
                </a:solidFill>
              </a:endParaRPr>
            </a:p>
          </p:txBody>
        </p:sp>
        <p:sp>
          <p:nvSpPr>
            <p:cNvPr id="26" name="Rectangle 25">
              <a:extLst>
                <a:ext uri="{FF2B5EF4-FFF2-40B4-BE49-F238E27FC236}">
                  <a16:creationId xmlns:a16="http://schemas.microsoft.com/office/drawing/2014/main" id="{09D67BA9-035C-4A25-8412-1D1F515F4E21}"/>
                </a:ext>
              </a:extLst>
            </p:cNvPr>
            <p:cNvSpPr/>
            <p:nvPr/>
          </p:nvSpPr>
          <p:spPr>
            <a:xfrm>
              <a:off x="4680973" y="5677646"/>
              <a:ext cx="1084057" cy="492443"/>
            </a:xfrm>
            <a:prstGeom prst="rect">
              <a:avLst/>
            </a:prstGeom>
          </p:spPr>
          <p:txBody>
            <a:bodyPr wrap="none">
              <a:spAutoFit/>
            </a:bodyPr>
            <a:lstStyle/>
            <a:p>
              <a:pPr algn="ctr"/>
              <a:r>
                <a:rPr lang="en-GB" sz="1800" dirty="0">
                  <a:solidFill>
                    <a:schemeClr val="bg1">
                      <a:lumMod val="50000"/>
                    </a:schemeClr>
                  </a:solidFill>
                </a:rPr>
                <a:t>Public</a:t>
              </a:r>
              <a:endParaRPr lang="pt-PT" sz="3000" dirty="0">
                <a:solidFill>
                  <a:schemeClr val="bg1">
                    <a:lumMod val="50000"/>
                  </a:schemeClr>
                </a:solidFill>
              </a:endParaRPr>
            </a:p>
          </p:txBody>
        </p:sp>
      </p:grpSp>
      <p:grpSp>
        <p:nvGrpSpPr>
          <p:cNvPr id="16" name="Shape 409">
            <a:extLst>
              <a:ext uri="{FF2B5EF4-FFF2-40B4-BE49-F238E27FC236}">
                <a16:creationId xmlns:a16="http://schemas.microsoft.com/office/drawing/2014/main" id="{9F5BB4C8-D57F-B341-8E4E-826AA8CCEFD9}"/>
              </a:ext>
            </a:extLst>
          </p:cNvPr>
          <p:cNvGrpSpPr/>
          <p:nvPr/>
        </p:nvGrpSpPr>
        <p:grpSpPr>
          <a:xfrm>
            <a:off x="8066946" y="362443"/>
            <a:ext cx="807304" cy="682159"/>
            <a:chOff x="3918650" y="293075"/>
            <a:chExt cx="488500" cy="412775"/>
          </a:xfrm>
        </p:grpSpPr>
        <p:sp>
          <p:nvSpPr>
            <p:cNvPr id="17" name="Shape 410">
              <a:extLst>
                <a:ext uri="{FF2B5EF4-FFF2-40B4-BE49-F238E27FC236}">
                  <a16:creationId xmlns:a16="http://schemas.microsoft.com/office/drawing/2014/main" id="{C4D35484-6CD7-834C-BD09-00F5279A84F4}"/>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411">
              <a:extLst>
                <a:ext uri="{FF2B5EF4-FFF2-40B4-BE49-F238E27FC236}">
                  <a16:creationId xmlns:a16="http://schemas.microsoft.com/office/drawing/2014/main" id="{F9A2CD61-8811-394B-9795-E798EE09ECDA}"/>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412">
              <a:extLst>
                <a:ext uri="{FF2B5EF4-FFF2-40B4-BE49-F238E27FC236}">
                  <a16:creationId xmlns:a16="http://schemas.microsoft.com/office/drawing/2014/main" id="{490315D8-44BD-074C-A5CA-74A60572D416}"/>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 name="Group 8">
            <a:extLst>
              <a:ext uri="{FF2B5EF4-FFF2-40B4-BE49-F238E27FC236}">
                <a16:creationId xmlns:a16="http://schemas.microsoft.com/office/drawing/2014/main" id="{7120AFA5-3B67-4603-A8BC-6CDCDFABE48C}"/>
              </a:ext>
            </a:extLst>
          </p:cNvPr>
          <p:cNvGrpSpPr/>
          <p:nvPr/>
        </p:nvGrpSpPr>
        <p:grpSpPr>
          <a:xfrm>
            <a:off x="5821289" y="595317"/>
            <a:ext cx="2106234" cy="2106234"/>
            <a:chOff x="6960096" y="1417638"/>
            <a:chExt cx="2808312" cy="2808312"/>
          </a:xfrm>
        </p:grpSpPr>
        <p:pic>
          <p:nvPicPr>
            <p:cNvPr id="13" name="Picture 2" descr="cloud icon">
              <a:extLst>
                <a:ext uri="{FF2B5EF4-FFF2-40B4-BE49-F238E27FC236}">
                  <a16:creationId xmlns:a16="http://schemas.microsoft.com/office/drawing/2014/main" id="{5F484764-010C-43F8-AE32-A12C5DD0540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960096"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A4CEDB6-0C6C-4799-9529-724C37E4140C}"/>
                </a:ext>
              </a:extLst>
            </p:cNvPr>
            <p:cNvSpPr/>
            <p:nvPr/>
          </p:nvSpPr>
          <p:spPr>
            <a:xfrm>
              <a:off x="7544371" y="2467851"/>
              <a:ext cx="1639767" cy="738664"/>
            </a:xfrm>
            <a:prstGeom prst="rect">
              <a:avLst/>
            </a:prstGeom>
          </p:spPr>
          <p:txBody>
            <a:bodyPr wrap="none">
              <a:spAutoFit/>
            </a:bodyPr>
            <a:lstStyle/>
            <a:p>
              <a:pPr algn="ctr"/>
              <a:r>
                <a:rPr lang="en-GB" sz="3000" dirty="0"/>
                <a:t>Public</a:t>
              </a:r>
              <a:endParaRPr lang="pt-PT" sz="3000" dirty="0"/>
            </a:p>
          </p:txBody>
        </p:sp>
      </p:grpSp>
    </p:spTree>
    <p:extLst>
      <p:ext uri="{BB962C8B-B14F-4D97-AF65-F5344CB8AC3E}">
        <p14:creationId xmlns:p14="http://schemas.microsoft.com/office/powerpoint/2010/main" val="126629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17" name="Rectangle 16">
            <a:extLst>
              <a:ext uri="{FF2B5EF4-FFF2-40B4-BE49-F238E27FC236}">
                <a16:creationId xmlns:a16="http://schemas.microsoft.com/office/drawing/2014/main" id="{B6C56F48-0EBD-4D50-AE0C-235E43B9EEBF}"/>
              </a:ext>
            </a:extLst>
          </p:cNvPr>
          <p:cNvSpPr/>
          <p:nvPr/>
        </p:nvSpPr>
        <p:spPr>
          <a:xfrm>
            <a:off x="658867" y="1936975"/>
            <a:ext cx="4557659" cy="1077218"/>
          </a:xfrm>
          <a:prstGeom prst="rect">
            <a:avLst/>
          </a:prstGeom>
        </p:spPr>
        <p:txBody>
          <a:bodyPr wrap="none">
            <a:spAutoFit/>
          </a:bodyPr>
          <a:lstStyle/>
          <a:p>
            <a:pPr algn="ctr"/>
            <a:r>
              <a:rPr lang="en-GB" sz="3200" dirty="0">
                <a:solidFill>
                  <a:srgbClr val="434343"/>
                </a:solidFill>
                <a:latin typeface="Raleway ExtraBold"/>
              </a:rPr>
              <a:t>Hosted by</a:t>
            </a:r>
          </a:p>
          <a:p>
            <a:pPr algn="ctr"/>
            <a:r>
              <a:rPr lang="en-GB" sz="3200" b="1" dirty="0">
                <a:solidFill>
                  <a:srgbClr val="FFB600"/>
                </a:solidFill>
                <a:latin typeface="Raleway ExtraBold"/>
              </a:rPr>
              <a:t>Cloud Service Provider</a:t>
            </a:r>
            <a:endParaRPr lang="pt-PT" sz="3200" b="1" dirty="0">
              <a:solidFill>
                <a:srgbClr val="FFB600"/>
              </a:solidFill>
              <a:latin typeface="Raleway ExtraBold"/>
            </a:endParaRPr>
          </a:p>
        </p:txBody>
      </p:sp>
      <p:sp>
        <p:nvSpPr>
          <p:cNvPr id="3" name="Arrow: Left 2">
            <a:extLst>
              <a:ext uri="{FF2B5EF4-FFF2-40B4-BE49-F238E27FC236}">
                <a16:creationId xmlns:a16="http://schemas.microsoft.com/office/drawing/2014/main" id="{2C16B86E-F02C-4ED7-804F-8D9916077C9D}"/>
              </a:ext>
            </a:extLst>
          </p:cNvPr>
          <p:cNvSpPr/>
          <p:nvPr/>
        </p:nvSpPr>
        <p:spPr>
          <a:xfrm rot="19969518">
            <a:off x="4749195" y="1887668"/>
            <a:ext cx="864096" cy="540060"/>
          </a:xfrm>
          <a:prstGeom prst="leftArrow">
            <a:avLst>
              <a:gd name="adj1" fmla="val 40416"/>
              <a:gd name="adj2" fmla="val 67570"/>
            </a:avLst>
          </a:prstGeom>
          <a:solidFill>
            <a:srgbClr val="4343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50" dirty="0"/>
          </a:p>
        </p:txBody>
      </p:sp>
      <p:sp>
        <p:nvSpPr>
          <p:cNvPr id="18" name="Rectangle 17">
            <a:extLst>
              <a:ext uri="{FF2B5EF4-FFF2-40B4-BE49-F238E27FC236}">
                <a16:creationId xmlns:a16="http://schemas.microsoft.com/office/drawing/2014/main" id="{FB535699-0162-4C6E-8F60-F1098BF3B41E}"/>
              </a:ext>
            </a:extLst>
          </p:cNvPr>
          <p:cNvSpPr/>
          <p:nvPr/>
        </p:nvSpPr>
        <p:spPr>
          <a:xfrm>
            <a:off x="3651416" y="3558951"/>
            <a:ext cx="4669868" cy="1077218"/>
          </a:xfrm>
          <a:prstGeom prst="rect">
            <a:avLst/>
          </a:prstGeom>
        </p:spPr>
        <p:txBody>
          <a:bodyPr wrap="none">
            <a:spAutoFit/>
          </a:bodyPr>
          <a:lstStyle/>
          <a:p>
            <a:pPr algn="ctr"/>
            <a:r>
              <a:rPr lang="en-GB" sz="3200" b="1" dirty="0">
                <a:solidFill>
                  <a:srgbClr val="FFB600"/>
                </a:solidFill>
                <a:latin typeface="Raleway ExtraBold"/>
              </a:rPr>
              <a:t>Rent space to </a:t>
            </a:r>
          </a:p>
          <a:p>
            <a:pPr algn="ctr"/>
            <a:r>
              <a:rPr lang="en-GB" sz="3200" dirty="0">
                <a:solidFill>
                  <a:srgbClr val="434343"/>
                </a:solidFill>
                <a:latin typeface="Raleway ExtraBold"/>
              </a:rPr>
              <a:t>many </a:t>
            </a:r>
            <a:r>
              <a:rPr lang="en-GB" sz="3200" strike="sngStrike" dirty="0">
                <a:solidFill>
                  <a:srgbClr val="434343"/>
                </a:solidFill>
                <a:latin typeface="Raleway ExtraBold"/>
              </a:rPr>
              <a:t>customers</a:t>
            </a:r>
            <a:r>
              <a:rPr lang="en-GB" sz="3200" dirty="0">
                <a:solidFill>
                  <a:srgbClr val="434343"/>
                </a:solidFill>
                <a:latin typeface="Raleway ExtraBold"/>
              </a:rPr>
              <a:t> tenants</a:t>
            </a:r>
            <a:endParaRPr lang="pt-PT" sz="3200" dirty="0">
              <a:solidFill>
                <a:srgbClr val="434343"/>
              </a:solidFill>
              <a:latin typeface="Raleway ExtraBold"/>
            </a:endParaRPr>
          </a:p>
        </p:txBody>
      </p:sp>
      <p:grpSp>
        <p:nvGrpSpPr>
          <p:cNvPr id="11" name="Shape 409">
            <a:extLst>
              <a:ext uri="{FF2B5EF4-FFF2-40B4-BE49-F238E27FC236}">
                <a16:creationId xmlns:a16="http://schemas.microsoft.com/office/drawing/2014/main" id="{8AF241E2-74AE-4947-9400-4B160028EBEA}"/>
              </a:ext>
            </a:extLst>
          </p:cNvPr>
          <p:cNvGrpSpPr/>
          <p:nvPr/>
        </p:nvGrpSpPr>
        <p:grpSpPr>
          <a:xfrm>
            <a:off x="8066946" y="362443"/>
            <a:ext cx="807304" cy="682159"/>
            <a:chOff x="3918650" y="293075"/>
            <a:chExt cx="488500" cy="412775"/>
          </a:xfrm>
        </p:grpSpPr>
        <p:sp>
          <p:nvSpPr>
            <p:cNvPr id="12" name="Shape 410">
              <a:extLst>
                <a:ext uri="{FF2B5EF4-FFF2-40B4-BE49-F238E27FC236}">
                  <a16:creationId xmlns:a16="http://schemas.microsoft.com/office/drawing/2014/main" id="{E5458744-E121-064A-8C65-173FEAEA41D0}"/>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411">
              <a:extLst>
                <a:ext uri="{FF2B5EF4-FFF2-40B4-BE49-F238E27FC236}">
                  <a16:creationId xmlns:a16="http://schemas.microsoft.com/office/drawing/2014/main" id="{3FEDF39B-7029-A445-97EF-1B40B01BDF9F}"/>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412">
              <a:extLst>
                <a:ext uri="{FF2B5EF4-FFF2-40B4-BE49-F238E27FC236}">
                  <a16:creationId xmlns:a16="http://schemas.microsoft.com/office/drawing/2014/main" id="{A3781DE6-DDDE-274A-90C0-48A9FF402329}"/>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 name="Group 1">
            <a:extLst>
              <a:ext uri="{FF2B5EF4-FFF2-40B4-BE49-F238E27FC236}">
                <a16:creationId xmlns:a16="http://schemas.microsoft.com/office/drawing/2014/main" id="{61864F9C-F348-0C44-9D19-E3B1A04EF286}"/>
              </a:ext>
            </a:extLst>
          </p:cNvPr>
          <p:cNvGrpSpPr/>
          <p:nvPr/>
        </p:nvGrpSpPr>
        <p:grpSpPr>
          <a:xfrm>
            <a:off x="1081248" y="3386967"/>
            <a:ext cx="2823577" cy="669939"/>
            <a:chOff x="5774190" y="3991863"/>
            <a:chExt cx="2823577" cy="669939"/>
          </a:xfrm>
        </p:grpSpPr>
        <p:sp>
          <p:nvSpPr>
            <p:cNvPr id="23" name="Shape 526">
              <a:extLst>
                <a:ext uri="{FF2B5EF4-FFF2-40B4-BE49-F238E27FC236}">
                  <a16:creationId xmlns:a16="http://schemas.microsoft.com/office/drawing/2014/main" id="{7DFF279B-23A5-104D-B944-4EBB609E9623}"/>
                </a:ext>
              </a:extLst>
            </p:cNvPr>
            <p:cNvSpPr/>
            <p:nvPr/>
          </p:nvSpPr>
          <p:spPr>
            <a:xfrm>
              <a:off x="5774190" y="3991863"/>
              <a:ext cx="635443" cy="669939"/>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526">
              <a:extLst>
                <a:ext uri="{FF2B5EF4-FFF2-40B4-BE49-F238E27FC236}">
                  <a16:creationId xmlns:a16="http://schemas.microsoft.com/office/drawing/2014/main" id="{000777A1-FC86-084E-88C0-27A75B3A0C8A}"/>
                </a:ext>
              </a:extLst>
            </p:cNvPr>
            <p:cNvSpPr/>
            <p:nvPr/>
          </p:nvSpPr>
          <p:spPr>
            <a:xfrm>
              <a:off x="6503568" y="3991863"/>
              <a:ext cx="635443" cy="669939"/>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526">
              <a:extLst>
                <a:ext uri="{FF2B5EF4-FFF2-40B4-BE49-F238E27FC236}">
                  <a16:creationId xmlns:a16="http://schemas.microsoft.com/office/drawing/2014/main" id="{359B595D-838D-8743-8037-2DFDCFB921F8}"/>
                </a:ext>
              </a:extLst>
            </p:cNvPr>
            <p:cNvSpPr/>
            <p:nvPr/>
          </p:nvSpPr>
          <p:spPr>
            <a:xfrm>
              <a:off x="7232946" y="3991863"/>
              <a:ext cx="635443" cy="669939"/>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526">
              <a:extLst>
                <a:ext uri="{FF2B5EF4-FFF2-40B4-BE49-F238E27FC236}">
                  <a16:creationId xmlns:a16="http://schemas.microsoft.com/office/drawing/2014/main" id="{E41C4B67-7549-5B43-8080-E3F13BEE1423}"/>
                </a:ext>
              </a:extLst>
            </p:cNvPr>
            <p:cNvSpPr/>
            <p:nvPr/>
          </p:nvSpPr>
          <p:spPr>
            <a:xfrm>
              <a:off x="7962324" y="3991863"/>
              <a:ext cx="635443" cy="669939"/>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7" name="Arrow: Left 2">
            <a:extLst>
              <a:ext uri="{FF2B5EF4-FFF2-40B4-BE49-F238E27FC236}">
                <a16:creationId xmlns:a16="http://schemas.microsoft.com/office/drawing/2014/main" id="{7DE7F7F2-1CA4-B34D-B3FB-2416EED05AA3}"/>
              </a:ext>
            </a:extLst>
          </p:cNvPr>
          <p:cNvSpPr/>
          <p:nvPr/>
        </p:nvSpPr>
        <p:spPr>
          <a:xfrm rot="13075747">
            <a:off x="4709489" y="3059743"/>
            <a:ext cx="864096" cy="540060"/>
          </a:xfrm>
          <a:prstGeom prst="leftArrow">
            <a:avLst>
              <a:gd name="adj1" fmla="val 40416"/>
              <a:gd name="adj2" fmla="val 67570"/>
            </a:avLst>
          </a:prstGeom>
          <a:solidFill>
            <a:srgbClr val="43434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050" dirty="0"/>
          </a:p>
        </p:txBody>
      </p:sp>
      <p:grpSp>
        <p:nvGrpSpPr>
          <p:cNvPr id="28" name="Group 27">
            <a:extLst>
              <a:ext uri="{FF2B5EF4-FFF2-40B4-BE49-F238E27FC236}">
                <a16:creationId xmlns:a16="http://schemas.microsoft.com/office/drawing/2014/main" id="{954C4CF2-5284-5849-8792-720BE5F783FE}"/>
              </a:ext>
            </a:extLst>
          </p:cNvPr>
          <p:cNvGrpSpPr/>
          <p:nvPr/>
        </p:nvGrpSpPr>
        <p:grpSpPr>
          <a:xfrm>
            <a:off x="5821289" y="595317"/>
            <a:ext cx="2106234" cy="2106234"/>
            <a:chOff x="6960096" y="1417638"/>
            <a:chExt cx="2808312" cy="2808312"/>
          </a:xfrm>
        </p:grpSpPr>
        <p:pic>
          <p:nvPicPr>
            <p:cNvPr id="29" name="Picture 2" descr="cloud icon">
              <a:extLst>
                <a:ext uri="{FF2B5EF4-FFF2-40B4-BE49-F238E27FC236}">
                  <a16:creationId xmlns:a16="http://schemas.microsoft.com/office/drawing/2014/main" id="{98D087B3-479C-7A4D-A1B9-74EEF13D98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960096"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A5856EB7-AB8A-684D-B834-EE838987F884}"/>
                </a:ext>
              </a:extLst>
            </p:cNvPr>
            <p:cNvSpPr/>
            <p:nvPr/>
          </p:nvSpPr>
          <p:spPr>
            <a:xfrm>
              <a:off x="7544371" y="2467851"/>
              <a:ext cx="1639767" cy="738664"/>
            </a:xfrm>
            <a:prstGeom prst="rect">
              <a:avLst/>
            </a:prstGeom>
          </p:spPr>
          <p:txBody>
            <a:bodyPr wrap="none">
              <a:spAutoFit/>
            </a:bodyPr>
            <a:lstStyle/>
            <a:p>
              <a:pPr algn="ctr"/>
              <a:r>
                <a:rPr lang="en-GB" sz="3000" dirty="0"/>
                <a:t>Public</a:t>
              </a:r>
              <a:endParaRPr lang="pt-PT" sz="3000" dirty="0"/>
            </a:p>
          </p:txBody>
        </p:sp>
      </p:grpSp>
    </p:spTree>
    <p:extLst>
      <p:ext uri="{BB962C8B-B14F-4D97-AF65-F5344CB8AC3E}">
        <p14:creationId xmlns:p14="http://schemas.microsoft.com/office/powerpoint/2010/main" val="13127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grpSp>
        <p:nvGrpSpPr>
          <p:cNvPr id="16" name="Shape 409">
            <a:extLst>
              <a:ext uri="{FF2B5EF4-FFF2-40B4-BE49-F238E27FC236}">
                <a16:creationId xmlns:a16="http://schemas.microsoft.com/office/drawing/2014/main" id="{9F5BB4C8-D57F-B341-8E4E-826AA8CCEFD9}"/>
              </a:ext>
            </a:extLst>
          </p:cNvPr>
          <p:cNvGrpSpPr/>
          <p:nvPr/>
        </p:nvGrpSpPr>
        <p:grpSpPr>
          <a:xfrm>
            <a:off x="8066946" y="362443"/>
            <a:ext cx="807304" cy="682159"/>
            <a:chOff x="3918650" y="293075"/>
            <a:chExt cx="488500" cy="412775"/>
          </a:xfrm>
        </p:grpSpPr>
        <p:sp>
          <p:nvSpPr>
            <p:cNvPr id="17" name="Shape 410">
              <a:extLst>
                <a:ext uri="{FF2B5EF4-FFF2-40B4-BE49-F238E27FC236}">
                  <a16:creationId xmlns:a16="http://schemas.microsoft.com/office/drawing/2014/main" id="{C4D35484-6CD7-834C-BD09-00F5279A84F4}"/>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411">
              <a:extLst>
                <a:ext uri="{FF2B5EF4-FFF2-40B4-BE49-F238E27FC236}">
                  <a16:creationId xmlns:a16="http://schemas.microsoft.com/office/drawing/2014/main" id="{F9A2CD61-8811-394B-9795-E798EE09ECDA}"/>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412">
              <a:extLst>
                <a:ext uri="{FF2B5EF4-FFF2-40B4-BE49-F238E27FC236}">
                  <a16:creationId xmlns:a16="http://schemas.microsoft.com/office/drawing/2014/main" id="{490315D8-44BD-074C-A5CA-74A60572D416}"/>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 name="Group 8">
            <a:extLst>
              <a:ext uri="{FF2B5EF4-FFF2-40B4-BE49-F238E27FC236}">
                <a16:creationId xmlns:a16="http://schemas.microsoft.com/office/drawing/2014/main" id="{7120AFA5-3B67-4603-A8BC-6CDCDFABE48C}"/>
              </a:ext>
            </a:extLst>
          </p:cNvPr>
          <p:cNvGrpSpPr/>
          <p:nvPr/>
        </p:nvGrpSpPr>
        <p:grpSpPr>
          <a:xfrm>
            <a:off x="5821289" y="595317"/>
            <a:ext cx="2106234" cy="2106234"/>
            <a:chOff x="6960096" y="1417638"/>
            <a:chExt cx="2808312" cy="2808312"/>
          </a:xfrm>
        </p:grpSpPr>
        <p:pic>
          <p:nvPicPr>
            <p:cNvPr id="13" name="Picture 2" descr="cloud icon">
              <a:extLst>
                <a:ext uri="{FF2B5EF4-FFF2-40B4-BE49-F238E27FC236}">
                  <a16:creationId xmlns:a16="http://schemas.microsoft.com/office/drawing/2014/main" id="{5F484764-010C-43F8-AE32-A12C5DD054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960096"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A4CEDB6-0C6C-4799-9529-724C37E4140C}"/>
                </a:ext>
              </a:extLst>
            </p:cNvPr>
            <p:cNvSpPr/>
            <p:nvPr/>
          </p:nvSpPr>
          <p:spPr>
            <a:xfrm>
              <a:off x="7544371" y="2467851"/>
              <a:ext cx="1639767" cy="738664"/>
            </a:xfrm>
            <a:prstGeom prst="rect">
              <a:avLst/>
            </a:prstGeom>
          </p:spPr>
          <p:txBody>
            <a:bodyPr wrap="none">
              <a:spAutoFit/>
            </a:bodyPr>
            <a:lstStyle/>
            <a:p>
              <a:pPr algn="ctr"/>
              <a:r>
                <a:rPr lang="en-GB" sz="3000" dirty="0"/>
                <a:t>Public</a:t>
              </a:r>
              <a:endParaRPr lang="pt-PT" sz="3000" dirty="0"/>
            </a:p>
          </p:txBody>
        </p:sp>
      </p:grpSp>
      <p:pic>
        <p:nvPicPr>
          <p:cNvPr id="20" name="Picture 8" descr="https://blog.e2info.co.jp/wp-content/uploads/2016/07/AWS_ELB.png">
            <a:extLst>
              <a:ext uri="{FF2B5EF4-FFF2-40B4-BE49-F238E27FC236}">
                <a16:creationId xmlns:a16="http://schemas.microsoft.com/office/drawing/2014/main" id="{4D036DBE-C344-E34F-8CAD-E2285D8FCE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4686" y="2966382"/>
            <a:ext cx="684992" cy="6849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icons.iconarchive.com/icons/martz90/circle/512/hotmail-icon.png">
            <a:extLst>
              <a:ext uri="{FF2B5EF4-FFF2-40B4-BE49-F238E27FC236}">
                <a16:creationId xmlns:a16="http://schemas.microsoft.com/office/drawing/2014/main" id="{2C4743D4-D1B4-7140-A3CF-C560533CCC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000" y="2409619"/>
            <a:ext cx="802686" cy="8026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icon web">
            <a:extLst>
              <a:ext uri="{FF2B5EF4-FFF2-40B4-BE49-F238E27FC236}">
                <a16:creationId xmlns:a16="http://schemas.microsoft.com/office/drawing/2014/main" id="{7F238691-F0D4-2440-9B64-DCF4ABDB70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0230" y="3546833"/>
            <a:ext cx="802686" cy="8026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conceptdraw.com/a155c4/p67/preview/640/pict--database-cloud-round-icons-vector-stencils-library">
            <a:extLst>
              <a:ext uri="{FF2B5EF4-FFF2-40B4-BE49-F238E27FC236}">
                <a16:creationId xmlns:a16="http://schemas.microsoft.com/office/drawing/2014/main" id="{6331CFBE-622A-EC4E-A7CC-FFA0E0FD852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8550" y="2064018"/>
            <a:ext cx="827838" cy="82783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1E4102F8-1D76-144B-9991-1279FB5DB58E}"/>
              </a:ext>
            </a:extLst>
          </p:cNvPr>
          <p:cNvSpPr/>
          <p:nvPr/>
        </p:nvSpPr>
        <p:spPr>
          <a:xfrm>
            <a:off x="3138686" y="2477937"/>
            <a:ext cx="4440639" cy="1077218"/>
          </a:xfrm>
          <a:prstGeom prst="rect">
            <a:avLst/>
          </a:prstGeom>
        </p:spPr>
        <p:txBody>
          <a:bodyPr wrap="none">
            <a:spAutoFit/>
          </a:bodyPr>
          <a:lstStyle/>
          <a:p>
            <a:pPr algn="ctr"/>
            <a:r>
              <a:rPr lang="en-GB" sz="3200" dirty="0">
                <a:solidFill>
                  <a:srgbClr val="434343"/>
                </a:solidFill>
                <a:latin typeface="Raleway ExtraBold"/>
              </a:rPr>
              <a:t>Tenants only pay for</a:t>
            </a:r>
          </a:p>
          <a:p>
            <a:pPr algn="ctr"/>
            <a:r>
              <a:rPr lang="en-GB" sz="3200" b="1" dirty="0">
                <a:solidFill>
                  <a:srgbClr val="FFB600"/>
                </a:solidFill>
                <a:latin typeface="Raleway ExtraBold"/>
              </a:rPr>
              <a:t>Services that they use</a:t>
            </a:r>
            <a:endParaRPr lang="pt-PT" sz="3200" b="1" dirty="0">
              <a:solidFill>
                <a:srgbClr val="FFB600"/>
              </a:solidFill>
              <a:latin typeface="Raleway ExtraBold"/>
            </a:endParaRPr>
          </a:p>
        </p:txBody>
      </p:sp>
      <p:sp>
        <p:nvSpPr>
          <p:cNvPr id="28" name="Shape 555">
            <a:extLst>
              <a:ext uri="{FF2B5EF4-FFF2-40B4-BE49-F238E27FC236}">
                <a16:creationId xmlns:a16="http://schemas.microsoft.com/office/drawing/2014/main" id="{50D27821-513C-BA46-ACD9-7DB37F34C192}"/>
              </a:ext>
            </a:extLst>
          </p:cNvPr>
          <p:cNvSpPr/>
          <p:nvPr/>
        </p:nvSpPr>
        <p:spPr>
          <a:xfrm>
            <a:off x="4793256" y="3550593"/>
            <a:ext cx="1466239" cy="1152920"/>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779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grpSp>
        <p:nvGrpSpPr>
          <p:cNvPr id="16" name="Shape 409">
            <a:extLst>
              <a:ext uri="{FF2B5EF4-FFF2-40B4-BE49-F238E27FC236}">
                <a16:creationId xmlns:a16="http://schemas.microsoft.com/office/drawing/2014/main" id="{9F5BB4C8-D57F-B341-8E4E-826AA8CCEFD9}"/>
              </a:ext>
            </a:extLst>
          </p:cNvPr>
          <p:cNvGrpSpPr/>
          <p:nvPr/>
        </p:nvGrpSpPr>
        <p:grpSpPr>
          <a:xfrm>
            <a:off x="8066946" y="362443"/>
            <a:ext cx="807304" cy="682159"/>
            <a:chOff x="3918650" y="293075"/>
            <a:chExt cx="488500" cy="412775"/>
          </a:xfrm>
        </p:grpSpPr>
        <p:sp>
          <p:nvSpPr>
            <p:cNvPr id="17" name="Shape 410">
              <a:extLst>
                <a:ext uri="{FF2B5EF4-FFF2-40B4-BE49-F238E27FC236}">
                  <a16:creationId xmlns:a16="http://schemas.microsoft.com/office/drawing/2014/main" id="{C4D35484-6CD7-834C-BD09-00F5279A84F4}"/>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411">
              <a:extLst>
                <a:ext uri="{FF2B5EF4-FFF2-40B4-BE49-F238E27FC236}">
                  <a16:creationId xmlns:a16="http://schemas.microsoft.com/office/drawing/2014/main" id="{F9A2CD61-8811-394B-9795-E798EE09ECDA}"/>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412">
              <a:extLst>
                <a:ext uri="{FF2B5EF4-FFF2-40B4-BE49-F238E27FC236}">
                  <a16:creationId xmlns:a16="http://schemas.microsoft.com/office/drawing/2014/main" id="{490315D8-44BD-074C-A5CA-74A60572D416}"/>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 name="Group 8">
            <a:extLst>
              <a:ext uri="{FF2B5EF4-FFF2-40B4-BE49-F238E27FC236}">
                <a16:creationId xmlns:a16="http://schemas.microsoft.com/office/drawing/2014/main" id="{7120AFA5-3B67-4603-A8BC-6CDCDFABE48C}"/>
              </a:ext>
            </a:extLst>
          </p:cNvPr>
          <p:cNvGrpSpPr/>
          <p:nvPr/>
        </p:nvGrpSpPr>
        <p:grpSpPr>
          <a:xfrm>
            <a:off x="5821289" y="595317"/>
            <a:ext cx="2106234" cy="2106234"/>
            <a:chOff x="6960096" y="1417638"/>
            <a:chExt cx="2808312" cy="2808312"/>
          </a:xfrm>
        </p:grpSpPr>
        <p:pic>
          <p:nvPicPr>
            <p:cNvPr id="13" name="Picture 2" descr="cloud icon">
              <a:extLst>
                <a:ext uri="{FF2B5EF4-FFF2-40B4-BE49-F238E27FC236}">
                  <a16:creationId xmlns:a16="http://schemas.microsoft.com/office/drawing/2014/main" id="{5F484764-010C-43F8-AE32-A12C5DD054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960096"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A4CEDB6-0C6C-4799-9529-724C37E4140C}"/>
                </a:ext>
              </a:extLst>
            </p:cNvPr>
            <p:cNvSpPr/>
            <p:nvPr/>
          </p:nvSpPr>
          <p:spPr>
            <a:xfrm>
              <a:off x="7544371" y="2467851"/>
              <a:ext cx="1639767" cy="738664"/>
            </a:xfrm>
            <a:prstGeom prst="rect">
              <a:avLst/>
            </a:prstGeom>
          </p:spPr>
          <p:txBody>
            <a:bodyPr wrap="none">
              <a:spAutoFit/>
            </a:bodyPr>
            <a:lstStyle/>
            <a:p>
              <a:pPr algn="ctr"/>
              <a:r>
                <a:rPr lang="en-GB" sz="3000" dirty="0"/>
                <a:t>Public</a:t>
              </a:r>
              <a:endParaRPr lang="pt-PT" sz="3000" dirty="0"/>
            </a:p>
          </p:txBody>
        </p:sp>
      </p:grpSp>
      <p:sp>
        <p:nvSpPr>
          <p:cNvPr id="24" name="Rectangle 23">
            <a:extLst>
              <a:ext uri="{FF2B5EF4-FFF2-40B4-BE49-F238E27FC236}">
                <a16:creationId xmlns:a16="http://schemas.microsoft.com/office/drawing/2014/main" id="{B1FEE159-6B06-494B-AE7E-C705DEC78D80}"/>
              </a:ext>
            </a:extLst>
          </p:cNvPr>
          <p:cNvSpPr/>
          <p:nvPr/>
        </p:nvSpPr>
        <p:spPr>
          <a:xfrm>
            <a:off x="3445168" y="2748332"/>
            <a:ext cx="4621778" cy="1092607"/>
          </a:xfrm>
          <a:prstGeom prst="rect">
            <a:avLst/>
          </a:prstGeom>
        </p:spPr>
        <p:txBody>
          <a:bodyPr wrap="none">
            <a:spAutoFit/>
          </a:bodyPr>
          <a:lstStyle/>
          <a:p>
            <a:pPr algn="ctr"/>
            <a:r>
              <a:rPr lang="en-GB" sz="3200" dirty="0">
                <a:solidFill>
                  <a:srgbClr val="434343"/>
                </a:solidFill>
                <a:latin typeface="Raleway ExtraBold"/>
              </a:rPr>
              <a:t>Services are charged as </a:t>
            </a:r>
          </a:p>
          <a:p>
            <a:pPr algn="ctr"/>
            <a:r>
              <a:rPr lang="en-GB" sz="3200" b="1" dirty="0">
                <a:solidFill>
                  <a:srgbClr val="FFB600"/>
                </a:solidFill>
                <a:latin typeface="Raleway ExtraBold"/>
              </a:rPr>
              <a:t>Electricity Bill</a:t>
            </a:r>
            <a:endParaRPr lang="pt-PT" sz="3200" b="1" dirty="0">
              <a:solidFill>
                <a:srgbClr val="FFB600"/>
              </a:solidFill>
              <a:latin typeface="Raleway ExtraBold"/>
            </a:endParaRPr>
          </a:p>
        </p:txBody>
      </p:sp>
      <p:pic>
        <p:nvPicPr>
          <p:cNvPr id="2" name="Picture 1">
            <a:extLst>
              <a:ext uri="{FF2B5EF4-FFF2-40B4-BE49-F238E27FC236}">
                <a16:creationId xmlns:a16="http://schemas.microsoft.com/office/drawing/2014/main" id="{1A73DFF4-0896-D445-80A4-B7C56CF19729}"/>
              </a:ext>
            </a:extLst>
          </p:cNvPr>
          <p:cNvPicPr>
            <a:picLocks noChangeAspect="1"/>
          </p:cNvPicPr>
          <p:nvPr/>
        </p:nvPicPr>
        <p:blipFill>
          <a:blip r:embed="rId5"/>
          <a:stretch>
            <a:fillRect/>
          </a:stretch>
        </p:blipFill>
        <p:spPr>
          <a:xfrm>
            <a:off x="1169855" y="2072013"/>
            <a:ext cx="1923349" cy="2445244"/>
          </a:xfrm>
          <a:prstGeom prst="rect">
            <a:avLst/>
          </a:prstGeom>
        </p:spPr>
      </p:pic>
    </p:spTree>
    <p:extLst>
      <p:ext uri="{BB962C8B-B14F-4D97-AF65-F5344CB8AC3E}">
        <p14:creationId xmlns:p14="http://schemas.microsoft.com/office/powerpoint/2010/main" val="38675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17" name="Rectangle 16">
            <a:extLst>
              <a:ext uri="{FF2B5EF4-FFF2-40B4-BE49-F238E27FC236}">
                <a16:creationId xmlns:a16="http://schemas.microsoft.com/office/drawing/2014/main" id="{B6C56F48-0EBD-4D50-AE0C-235E43B9EEBF}"/>
              </a:ext>
            </a:extLst>
          </p:cNvPr>
          <p:cNvSpPr/>
          <p:nvPr/>
        </p:nvSpPr>
        <p:spPr>
          <a:xfrm>
            <a:off x="2846554" y="3191263"/>
            <a:ext cx="3607078" cy="1092607"/>
          </a:xfrm>
          <a:prstGeom prst="rect">
            <a:avLst/>
          </a:prstGeom>
        </p:spPr>
        <p:txBody>
          <a:bodyPr wrap="none">
            <a:spAutoFit/>
          </a:bodyPr>
          <a:lstStyle/>
          <a:p>
            <a:pPr algn="ctr"/>
            <a:r>
              <a:rPr lang="en-GB" sz="3200" dirty="0">
                <a:solidFill>
                  <a:srgbClr val="434343"/>
                </a:solidFill>
                <a:latin typeface="Raleway ExtraBold"/>
              </a:rPr>
              <a:t>Private cloud have</a:t>
            </a:r>
          </a:p>
          <a:p>
            <a:pPr algn="ctr"/>
            <a:r>
              <a:rPr lang="en-GB" sz="3200" b="1" dirty="0">
                <a:solidFill>
                  <a:srgbClr val="FFB600"/>
                </a:solidFill>
                <a:latin typeface="Raleway ExtraBold"/>
              </a:rPr>
              <a:t>Only one tenant</a:t>
            </a:r>
            <a:endParaRPr lang="pt-PT" sz="3200" b="1" dirty="0">
              <a:solidFill>
                <a:srgbClr val="FFB600"/>
              </a:solidFill>
              <a:latin typeface="Raleway ExtraBold"/>
            </a:endParaRPr>
          </a:p>
        </p:txBody>
      </p:sp>
      <p:pic>
        <p:nvPicPr>
          <p:cNvPr id="4098" name="Picture 2" descr="https://www.diariodecuyo.com.ar/__export/1492057973614/sites/diariodecuyo/img/2017/04/13/jefe2.png_1536916664.png">
            <a:extLst>
              <a:ext uri="{FF2B5EF4-FFF2-40B4-BE49-F238E27FC236}">
                <a16:creationId xmlns:a16="http://schemas.microsoft.com/office/drawing/2014/main" id="{899FB2E8-50D9-4905-B0E8-14D95703D506}"/>
              </a:ext>
            </a:extLst>
          </p:cNvPr>
          <p:cNvPicPr>
            <a:picLocks noChangeAspect="1" noChangeArrowheads="1"/>
          </p:cNvPicPr>
          <p:nvPr/>
        </p:nvPicPr>
        <p:blipFill rotWithShape="1">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l="27392" r="30294"/>
          <a:stretch/>
        </p:blipFill>
        <p:spPr bwMode="auto">
          <a:xfrm>
            <a:off x="6288735" y="1133452"/>
            <a:ext cx="2032549" cy="359872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Shape 409">
            <a:extLst>
              <a:ext uri="{FF2B5EF4-FFF2-40B4-BE49-F238E27FC236}">
                <a16:creationId xmlns:a16="http://schemas.microsoft.com/office/drawing/2014/main" id="{CE14B937-4EE8-6746-8943-E7C476DC7477}"/>
              </a:ext>
            </a:extLst>
          </p:cNvPr>
          <p:cNvGrpSpPr/>
          <p:nvPr/>
        </p:nvGrpSpPr>
        <p:grpSpPr>
          <a:xfrm>
            <a:off x="8066946" y="362443"/>
            <a:ext cx="807304" cy="682159"/>
            <a:chOff x="3918650" y="293075"/>
            <a:chExt cx="488500" cy="412775"/>
          </a:xfrm>
        </p:grpSpPr>
        <p:sp>
          <p:nvSpPr>
            <p:cNvPr id="9" name="Shape 410">
              <a:extLst>
                <a:ext uri="{FF2B5EF4-FFF2-40B4-BE49-F238E27FC236}">
                  <a16:creationId xmlns:a16="http://schemas.microsoft.com/office/drawing/2014/main" id="{FA7FFD1F-E573-AA4C-93A3-87A368EE4020}"/>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11">
              <a:extLst>
                <a:ext uri="{FF2B5EF4-FFF2-40B4-BE49-F238E27FC236}">
                  <a16:creationId xmlns:a16="http://schemas.microsoft.com/office/drawing/2014/main" id="{4BAB8712-A464-0541-B3C4-F27874BCEF62}"/>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412">
              <a:extLst>
                <a:ext uri="{FF2B5EF4-FFF2-40B4-BE49-F238E27FC236}">
                  <a16:creationId xmlns:a16="http://schemas.microsoft.com/office/drawing/2014/main" id="{2956E2F0-0007-274D-9B9D-EAEB6BD2F490}"/>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 name="Group 14">
            <a:extLst>
              <a:ext uri="{FF2B5EF4-FFF2-40B4-BE49-F238E27FC236}">
                <a16:creationId xmlns:a16="http://schemas.microsoft.com/office/drawing/2014/main" id="{9808DBA6-514F-DF41-96E0-5BC9AB1D8352}"/>
              </a:ext>
            </a:extLst>
          </p:cNvPr>
          <p:cNvGrpSpPr/>
          <p:nvPr/>
        </p:nvGrpSpPr>
        <p:grpSpPr>
          <a:xfrm>
            <a:off x="1103184" y="1678712"/>
            <a:ext cx="2106234" cy="2106234"/>
            <a:chOff x="1631504" y="1417638"/>
            <a:chExt cx="2808312" cy="2808312"/>
          </a:xfrm>
        </p:grpSpPr>
        <p:pic>
          <p:nvPicPr>
            <p:cNvPr id="16" name="Picture 2" descr="cloud icon">
              <a:extLst>
                <a:ext uri="{FF2B5EF4-FFF2-40B4-BE49-F238E27FC236}">
                  <a16:creationId xmlns:a16="http://schemas.microsoft.com/office/drawing/2014/main" id="{2658046B-2F86-CE48-B39B-4C86EDFBF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3C4A870-9ADF-8148-B304-ACF997D486D0}"/>
                </a:ext>
              </a:extLst>
            </p:cNvPr>
            <p:cNvSpPr/>
            <p:nvPr/>
          </p:nvSpPr>
          <p:spPr>
            <a:xfrm>
              <a:off x="2115323" y="2467851"/>
              <a:ext cx="1840675" cy="738664"/>
            </a:xfrm>
            <a:prstGeom prst="rect">
              <a:avLst/>
            </a:prstGeom>
          </p:spPr>
          <p:txBody>
            <a:bodyPr wrap="none">
              <a:spAutoFit/>
            </a:bodyPr>
            <a:lstStyle/>
            <a:p>
              <a:pPr algn="ctr"/>
              <a:r>
                <a:rPr lang="en-GB" sz="3000" dirty="0"/>
                <a:t>Private</a:t>
              </a:r>
              <a:endParaRPr lang="pt-PT" sz="3000" dirty="0"/>
            </a:p>
          </p:txBody>
        </p:sp>
      </p:grpSp>
    </p:spTree>
    <p:extLst>
      <p:ext uri="{BB962C8B-B14F-4D97-AF65-F5344CB8AC3E}">
        <p14:creationId xmlns:p14="http://schemas.microsoft.com/office/powerpoint/2010/main" val="28801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conceptdraw.com/a155c4/p67/preview/640/pict--database-cloud-round-icons-vector-stencils-library">
            <a:extLst>
              <a:ext uri="{FF2B5EF4-FFF2-40B4-BE49-F238E27FC236}">
                <a16:creationId xmlns:a16="http://schemas.microsoft.com/office/drawing/2014/main" id="{7E667F30-2BA5-4053-90F8-5DFFB1CFB2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163" y="2386034"/>
            <a:ext cx="759839" cy="7598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a:xfrm>
            <a:off x="922000" y="891775"/>
            <a:ext cx="6866100" cy="857400"/>
          </a:xfrm>
        </p:spPr>
        <p:txBody>
          <a:bodyPr/>
          <a:lstStyle/>
          <a:p>
            <a:r>
              <a:rPr lang="en-GB" dirty="0"/>
              <a:t>Introduction</a:t>
            </a:r>
            <a:endParaRPr lang="pt-PT" dirty="0"/>
          </a:p>
        </p:txBody>
      </p:sp>
      <p:sp>
        <p:nvSpPr>
          <p:cNvPr id="17" name="Rectangle 16">
            <a:extLst>
              <a:ext uri="{FF2B5EF4-FFF2-40B4-BE49-F238E27FC236}">
                <a16:creationId xmlns:a16="http://schemas.microsoft.com/office/drawing/2014/main" id="{B6C56F48-0EBD-4D50-AE0C-235E43B9EEBF}"/>
              </a:ext>
            </a:extLst>
          </p:cNvPr>
          <p:cNvSpPr/>
          <p:nvPr/>
        </p:nvSpPr>
        <p:spPr>
          <a:xfrm>
            <a:off x="3209418" y="3136784"/>
            <a:ext cx="5540299" cy="1092607"/>
          </a:xfrm>
          <a:prstGeom prst="rect">
            <a:avLst/>
          </a:prstGeom>
        </p:spPr>
        <p:txBody>
          <a:bodyPr wrap="none">
            <a:spAutoFit/>
          </a:bodyPr>
          <a:lstStyle/>
          <a:p>
            <a:pPr algn="ctr"/>
            <a:r>
              <a:rPr lang="en-GB" sz="3200" dirty="0">
                <a:solidFill>
                  <a:srgbClr val="434343"/>
                </a:solidFill>
                <a:latin typeface="Raleway ExtraBold"/>
              </a:rPr>
              <a:t>All the goodness of the cloud</a:t>
            </a:r>
          </a:p>
          <a:p>
            <a:pPr algn="ctr"/>
            <a:r>
              <a:rPr lang="en-GB" sz="3200" b="1" dirty="0">
                <a:solidFill>
                  <a:srgbClr val="FFB600"/>
                </a:solidFill>
                <a:latin typeface="Raleway ExtraBold"/>
              </a:rPr>
              <a:t>Under your control</a:t>
            </a:r>
            <a:endParaRPr lang="pt-PT" sz="3200" b="1" dirty="0">
              <a:solidFill>
                <a:srgbClr val="FFB600"/>
              </a:solidFill>
              <a:latin typeface="Raleway ExtraBold"/>
            </a:endParaRPr>
          </a:p>
        </p:txBody>
      </p:sp>
      <p:pic>
        <p:nvPicPr>
          <p:cNvPr id="2056" name="Picture 8" descr="https://blog.e2info.co.jp/wp-content/uploads/2016/07/AWS_ELB.png">
            <a:extLst>
              <a:ext uri="{FF2B5EF4-FFF2-40B4-BE49-F238E27FC236}">
                <a16:creationId xmlns:a16="http://schemas.microsoft.com/office/drawing/2014/main" id="{A6E1C0E1-0CE0-42FC-98ED-A21EA60B2F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56" y="2422909"/>
            <a:ext cx="691841" cy="6918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cons.iconarchive.com/icons/martz90/circle/512/hotmail-icon.png">
            <a:extLst>
              <a:ext uri="{FF2B5EF4-FFF2-40B4-BE49-F238E27FC236}">
                <a16:creationId xmlns:a16="http://schemas.microsoft.com/office/drawing/2014/main" id="{36EC5464-2955-464A-91A1-438AB9B1C4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7746" y="2440205"/>
            <a:ext cx="656489" cy="656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con web">
            <a:extLst>
              <a:ext uri="{FF2B5EF4-FFF2-40B4-BE49-F238E27FC236}">
                <a16:creationId xmlns:a16="http://schemas.microsoft.com/office/drawing/2014/main" id="{5CEA6755-6E55-40FE-887C-096AC4595F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3159" y="2422909"/>
            <a:ext cx="691082" cy="69108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hape 409">
            <a:extLst>
              <a:ext uri="{FF2B5EF4-FFF2-40B4-BE49-F238E27FC236}">
                <a16:creationId xmlns:a16="http://schemas.microsoft.com/office/drawing/2014/main" id="{F141D62F-B92A-9747-A17A-562AEBCB26E9}"/>
              </a:ext>
            </a:extLst>
          </p:cNvPr>
          <p:cNvGrpSpPr/>
          <p:nvPr/>
        </p:nvGrpSpPr>
        <p:grpSpPr>
          <a:xfrm>
            <a:off x="8066946" y="362443"/>
            <a:ext cx="807304" cy="682159"/>
            <a:chOff x="3918650" y="293075"/>
            <a:chExt cx="488500" cy="412775"/>
          </a:xfrm>
        </p:grpSpPr>
        <p:sp>
          <p:nvSpPr>
            <p:cNvPr id="18" name="Shape 410">
              <a:extLst>
                <a:ext uri="{FF2B5EF4-FFF2-40B4-BE49-F238E27FC236}">
                  <a16:creationId xmlns:a16="http://schemas.microsoft.com/office/drawing/2014/main" id="{9C9AF048-93CD-504D-8A0C-4665B1E44BB9}"/>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411">
              <a:extLst>
                <a:ext uri="{FF2B5EF4-FFF2-40B4-BE49-F238E27FC236}">
                  <a16:creationId xmlns:a16="http://schemas.microsoft.com/office/drawing/2014/main" id="{C5C1849E-CD39-6047-AE74-4244C28CE296}"/>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412">
              <a:extLst>
                <a:ext uri="{FF2B5EF4-FFF2-40B4-BE49-F238E27FC236}">
                  <a16:creationId xmlns:a16="http://schemas.microsoft.com/office/drawing/2014/main" id="{1403442B-949E-0E40-AC44-679D4D92B417}"/>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Group 21">
            <a:extLst>
              <a:ext uri="{FF2B5EF4-FFF2-40B4-BE49-F238E27FC236}">
                <a16:creationId xmlns:a16="http://schemas.microsoft.com/office/drawing/2014/main" id="{F996F95A-4F02-BD49-A1C6-ADE0726D3978}"/>
              </a:ext>
            </a:extLst>
          </p:cNvPr>
          <p:cNvGrpSpPr/>
          <p:nvPr/>
        </p:nvGrpSpPr>
        <p:grpSpPr>
          <a:xfrm>
            <a:off x="1103184" y="1678712"/>
            <a:ext cx="2106234" cy="2106234"/>
            <a:chOff x="1631504" y="1417638"/>
            <a:chExt cx="2808312" cy="2808312"/>
          </a:xfrm>
        </p:grpSpPr>
        <p:pic>
          <p:nvPicPr>
            <p:cNvPr id="24" name="Picture 2" descr="cloud icon">
              <a:extLst>
                <a:ext uri="{FF2B5EF4-FFF2-40B4-BE49-F238E27FC236}">
                  <a16:creationId xmlns:a16="http://schemas.microsoft.com/office/drawing/2014/main" id="{B04AA8C3-06A5-254C-9C2E-A5D62612D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1504"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52C53D11-264B-AE46-B6EF-993DAAB38D1A}"/>
                </a:ext>
              </a:extLst>
            </p:cNvPr>
            <p:cNvSpPr/>
            <p:nvPr/>
          </p:nvSpPr>
          <p:spPr>
            <a:xfrm>
              <a:off x="2115323" y="2467851"/>
              <a:ext cx="1840675" cy="738664"/>
            </a:xfrm>
            <a:prstGeom prst="rect">
              <a:avLst/>
            </a:prstGeom>
          </p:spPr>
          <p:txBody>
            <a:bodyPr wrap="none">
              <a:spAutoFit/>
            </a:bodyPr>
            <a:lstStyle/>
            <a:p>
              <a:pPr algn="ctr"/>
              <a:r>
                <a:rPr lang="en-GB" sz="3000" dirty="0"/>
                <a:t>Private</a:t>
              </a:r>
              <a:endParaRPr lang="pt-PT" sz="3000" dirty="0"/>
            </a:p>
          </p:txBody>
        </p:sp>
      </p:grpSp>
      <p:sp>
        <p:nvSpPr>
          <p:cNvPr id="29" name="Shape 484">
            <a:extLst>
              <a:ext uri="{FF2B5EF4-FFF2-40B4-BE49-F238E27FC236}">
                <a16:creationId xmlns:a16="http://schemas.microsoft.com/office/drawing/2014/main" id="{14489CB9-84EE-B14B-9C51-FB0285252BD2}"/>
              </a:ext>
            </a:extLst>
          </p:cNvPr>
          <p:cNvSpPr/>
          <p:nvPr/>
        </p:nvSpPr>
        <p:spPr>
          <a:xfrm>
            <a:off x="7198173" y="2442610"/>
            <a:ext cx="648842" cy="64880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548">
            <a:extLst>
              <a:ext uri="{FF2B5EF4-FFF2-40B4-BE49-F238E27FC236}">
                <a16:creationId xmlns:a16="http://schemas.microsoft.com/office/drawing/2014/main" id="{B5D38FDE-FA33-2D42-A4C5-D2665F79FCD0}"/>
              </a:ext>
            </a:extLst>
          </p:cNvPr>
          <p:cNvGrpSpPr/>
          <p:nvPr/>
        </p:nvGrpSpPr>
        <p:grpSpPr>
          <a:xfrm>
            <a:off x="5520086" y="2448017"/>
            <a:ext cx="869646" cy="643396"/>
            <a:chOff x="5255200" y="3006475"/>
            <a:chExt cx="511700" cy="378575"/>
          </a:xfrm>
          <a:solidFill>
            <a:srgbClr val="12539B"/>
          </a:solidFill>
        </p:grpSpPr>
        <p:sp>
          <p:nvSpPr>
            <p:cNvPr id="33" name="Shape 549">
              <a:extLst>
                <a:ext uri="{FF2B5EF4-FFF2-40B4-BE49-F238E27FC236}">
                  <a16:creationId xmlns:a16="http://schemas.microsoft.com/office/drawing/2014/main" id="{7B19C5E1-F9BA-1E48-B036-AD27237B2696}"/>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550">
              <a:extLst>
                <a:ext uri="{FF2B5EF4-FFF2-40B4-BE49-F238E27FC236}">
                  <a16:creationId xmlns:a16="http://schemas.microsoft.com/office/drawing/2014/main" id="{89C286C3-6223-2745-9C41-C6DF08DEA55F}"/>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 name="Shape 530">
            <a:extLst>
              <a:ext uri="{FF2B5EF4-FFF2-40B4-BE49-F238E27FC236}">
                <a16:creationId xmlns:a16="http://schemas.microsoft.com/office/drawing/2014/main" id="{EA48C9E9-123F-5E47-9D9F-90FA969AE32B}"/>
              </a:ext>
            </a:extLst>
          </p:cNvPr>
          <p:cNvGrpSpPr/>
          <p:nvPr/>
        </p:nvGrpSpPr>
        <p:grpSpPr>
          <a:xfrm>
            <a:off x="4147761" y="2433979"/>
            <a:ext cx="404706" cy="659749"/>
            <a:chOff x="6730350" y="2315900"/>
            <a:chExt cx="257700" cy="420100"/>
          </a:xfrm>
          <a:solidFill>
            <a:srgbClr val="12539B"/>
          </a:solidFill>
        </p:grpSpPr>
        <p:sp>
          <p:nvSpPr>
            <p:cNvPr id="38" name="Shape 531">
              <a:extLst>
                <a:ext uri="{FF2B5EF4-FFF2-40B4-BE49-F238E27FC236}">
                  <a16:creationId xmlns:a16="http://schemas.microsoft.com/office/drawing/2014/main" id="{B6C41BC6-1B42-5E40-ADBB-5AA4C72CCF43}"/>
                </a:ext>
              </a:extLst>
            </p:cNvPr>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532">
              <a:extLst>
                <a:ext uri="{FF2B5EF4-FFF2-40B4-BE49-F238E27FC236}">
                  <a16:creationId xmlns:a16="http://schemas.microsoft.com/office/drawing/2014/main" id="{A9B12E6F-D18C-D444-998A-65883F5C403C}"/>
                </a:ext>
              </a:extLst>
            </p:cNvPr>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533">
              <a:extLst>
                <a:ext uri="{FF2B5EF4-FFF2-40B4-BE49-F238E27FC236}">
                  <a16:creationId xmlns:a16="http://schemas.microsoft.com/office/drawing/2014/main" id="{5EFFC064-7681-CF49-B182-D68CFA1A8171}"/>
                </a:ext>
              </a:extLst>
            </p:cNvPr>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534">
              <a:extLst>
                <a:ext uri="{FF2B5EF4-FFF2-40B4-BE49-F238E27FC236}">
                  <a16:creationId xmlns:a16="http://schemas.microsoft.com/office/drawing/2014/main" id="{26034C20-35FB-134E-A5BD-62E2C226473E}"/>
                </a:ext>
              </a:extLst>
            </p:cNvPr>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535">
              <a:extLst>
                <a:ext uri="{FF2B5EF4-FFF2-40B4-BE49-F238E27FC236}">
                  <a16:creationId xmlns:a16="http://schemas.microsoft.com/office/drawing/2014/main" id="{0935A36E-7CEE-AD4F-840F-8F6EF41A0F04}"/>
                </a:ext>
              </a:extLst>
            </p:cNvPr>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9972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24" name="Rectangle 23">
            <a:extLst>
              <a:ext uri="{FF2B5EF4-FFF2-40B4-BE49-F238E27FC236}">
                <a16:creationId xmlns:a16="http://schemas.microsoft.com/office/drawing/2014/main" id="{9C9A3081-F0A8-4CCF-B4C0-99A8D8B58B48}"/>
              </a:ext>
            </a:extLst>
          </p:cNvPr>
          <p:cNvSpPr/>
          <p:nvPr/>
        </p:nvSpPr>
        <p:spPr>
          <a:xfrm>
            <a:off x="5202153" y="3367268"/>
            <a:ext cx="2616422" cy="954107"/>
          </a:xfrm>
          <a:prstGeom prst="rect">
            <a:avLst/>
          </a:prstGeom>
        </p:spPr>
        <p:txBody>
          <a:bodyPr wrap="none">
            <a:spAutoFit/>
          </a:bodyPr>
          <a:lstStyle/>
          <a:p>
            <a:pPr algn="ctr"/>
            <a:r>
              <a:rPr lang="en-GB" sz="2800" dirty="0">
                <a:solidFill>
                  <a:srgbClr val="434343"/>
                </a:solidFill>
                <a:latin typeface="Raleway ExtraBold"/>
              </a:rPr>
              <a:t>Help improving</a:t>
            </a:r>
          </a:p>
          <a:p>
            <a:pPr algn="ctr"/>
            <a:r>
              <a:rPr lang="en-GB" sz="2800" b="1" dirty="0">
                <a:solidFill>
                  <a:srgbClr val="FFB600"/>
                </a:solidFill>
                <a:latin typeface="Raleway ExtraBold"/>
              </a:rPr>
              <a:t>Scalability</a:t>
            </a:r>
            <a:endParaRPr lang="pt-PT" sz="2800" b="1" dirty="0">
              <a:solidFill>
                <a:srgbClr val="FFB600"/>
              </a:solidFill>
              <a:latin typeface="Raleway ExtraBold"/>
            </a:endParaRPr>
          </a:p>
        </p:txBody>
      </p:sp>
      <p:grpSp>
        <p:nvGrpSpPr>
          <p:cNvPr id="10" name="Group 9">
            <a:extLst>
              <a:ext uri="{FF2B5EF4-FFF2-40B4-BE49-F238E27FC236}">
                <a16:creationId xmlns:a16="http://schemas.microsoft.com/office/drawing/2014/main" id="{1F48EF0B-6171-41C2-80FA-A4D20CF69E76}"/>
              </a:ext>
            </a:extLst>
          </p:cNvPr>
          <p:cNvGrpSpPr/>
          <p:nvPr/>
        </p:nvGrpSpPr>
        <p:grpSpPr>
          <a:xfrm>
            <a:off x="922000" y="2067896"/>
            <a:ext cx="3675936" cy="2540002"/>
            <a:chOff x="2194137" y="3113754"/>
            <a:chExt cx="4901247" cy="3386670"/>
          </a:xfrm>
        </p:grpSpPr>
        <p:cxnSp>
          <p:nvCxnSpPr>
            <p:cNvPr id="8" name="Straight Connector 7">
              <a:extLst>
                <a:ext uri="{FF2B5EF4-FFF2-40B4-BE49-F238E27FC236}">
                  <a16:creationId xmlns:a16="http://schemas.microsoft.com/office/drawing/2014/main" id="{DC7D4F57-FC69-42EF-8BC3-1E1DB8B05524}"/>
                </a:ext>
              </a:extLst>
            </p:cNvPr>
            <p:cNvCxnSpPr/>
            <p:nvPr/>
          </p:nvCxnSpPr>
          <p:spPr>
            <a:xfrm flipV="1">
              <a:off x="2884085" y="3724366"/>
              <a:ext cx="3018815" cy="2243769"/>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BFABE55-E01F-462F-8893-BE057D193CAB}"/>
                </a:ext>
              </a:extLst>
            </p:cNvPr>
            <p:cNvSpPr/>
            <p:nvPr/>
          </p:nvSpPr>
          <p:spPr>
            <a:xfrm>
              <a:off x="2243012" y="5974050"/>
              <a:ext cx="663003" cy="338555"/>
            </a:xfrm>
            <a:prstGeom prst="rect">
              <a:avLst/>
            </a:prstGeom>
          </p:spPr>
          <p:txBody>
            <a:bodyPr wrap="none">
              <a:spAutoFit/>
            </a:bodyPr>
            <a:lstStyle/>
            <a:p>
              <a:r>
                <a:rPr lang="en-GB" sz="1050" b="1" dirty="0"/>
                <a:t>LOW</a:t>
              </a:r>
              <a:endParaRPr lang="pt-PT" sz="1050" b="1" dirty="0"/>
            </a:p>
          </p:txBody>
        </p:sp>
        <p:sp>
          <p:nvSpPr>
            <p:cNvPr id="25" name="Rectangle 24">
              <a:extLst>
                <a:ext uri="{FF2B5EF4-FFF2-40B4-BE49-F238E27FC236}">
                  <a16:creationId xmlns:a16="http://schemas.microsoft.com/office/drawing/2014/main" id="{C5A6632D-8DB1-4858-B09D-4AA84C1A62F2}"/>
                </a:ext>
              </a:extLst>
            </p:cNvPr>
            <p:cNvSpPr/>
            <p:nvPr/>
          </p:nvSpPr>
          <p:spPr>
            <a:xfrm>
              <a:off x="2243012" y="3113754"/>
              <a:ext cx="695063" cy="338555"/>
            </a:xfrm>
            <a:prstGeom prst="rect">
              <a:avLst/>
            </a:prstGeom>
          </p:spPr>
          <p:txBody>
            <a:bodyPr wrap="none">
              <a:spAutoFit/>
            </a:bodyPr>
            <a:lstStyle/>
            <a:p>
              <a:r>
                <a:rPr lang="en-GB" sz="1050" b="1" dirty="0"/>
                <a:t>HIGH</a:t>
              </a:r>
              <a:endParaRPr lang="pt-PT" sz="1050" b="1" dirty="0"/>
            </a:p>
          </p:txBody>
        </p:sp>
        <p:sp>
          <p:nvSpPr>
            <p:cNvPr id="27" name="Rectangle 26">
              <a:extLst>
                <a:ext uri="{FF2B5EF4-FFF2-40B4-BE49-F238E27FC236}">
                  <a16:creationId xmlns:a16="http://schemas.microsoft.com/office/drawing/2014/main" id="{6DB219C4-E4DB-4389-881D-E66EF346BB75}"/>
                </a:ext>
              </a:extLst>
            </p:cNvPr>
            <p:cNvSpPr/>
            <p:nvPr/>
          </p:nvSpPr>
          <p:spPr>
            <a:xfrm>
              <a:off x="6400321" y="5968136"/>
              <a:ext cx="695063" cy="338555"/>
            </a:xfrm>
            <a:prstGeom prst="rect">
              <a:avLst/>
            </a:prstGeom>
          </p:spPr>
          <p:txBody>
            <a:bodyPr wrap="none">
              <a:spAutoFit/>
            </a:bodyPr>
            <a:lstStyle/>
            <a:p>
              <a:r>
                <a:rPr lang="en-GB" sz="1050" b="1" dirty="0"/>
                <a:t>HIGH</a:t>
              </a:r>
              <a:endParaRPr lang="pt-PT" sz="1050" b="1" dirty="0"/>
            </a:p>
          </p:txBody>
        </p:sp>
        <p:cxnSp>
          <p:nvCxnSpPr>
            <p:cNvPr id="5" name="Straight Arrow Connector 4">
              <a:extLst>
                <a:ext uri="{FF2B5EF4-FFF2-40B4-BE49-F238E27FC236}">
                  <a16:creationId xmlns:a16="http://schemas.microsoft.com/office/drawing/2014/main" id="{23F878BA-11A4-4418-9A8E-E9247DC4FAE7}"/>
                </a:ext>
              </a:extLst>
            </p:cNvPr>
            <p:cNvCxnSpPr/>
            <p:nvPr/>
          </p:nvCxnSpPr>
          <p:spPr>
            <a:xfrm flipV="1">
              <a:off x="2581406" y="3431414"/>
              <a:ext cx="0" cy="254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955B83E-9E79-4CBC-8472-254B5A35EBDB}"/>
                </a:ext>
              </a:extLst>
            </p:cNvPr>
            <p:cNvCxnSpPr>
              <a:cxnSpLocks/>
            </p:cNvCxnSpPr>
            <p:nvPr/>
          </p:nvCxnSpPr>
          <p:spPr>
            <a:xfrm>
              <a:off x="2910777" y="6158716"/>
              <a:ext cx="34366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D4A261D-03C0-45F3-B73B-51B1758778E8}"/>
                </a:ext>
              </a:extLst>
            </p:cNvPr>
            <p:cNvSpPr/>
            <p:nvPr/>
          </p:nvSpPr>
          <p:spPr>
            <a:xfrm rot="16200000">
              <a:off x="1801081" y="4533454"/>
              <a:ext cx="1124668" cy="338555"/>
            </a:xfrm>
            <a:prstGeom prst="rect">
              <a:avLst/>
            </a:prstGeom>
          </p:spPr>
          <p:txBody>
            <a:bodyPr wrap="none">
              <a:spAutoFit/>
            </a:bodyPr>
            <a:lstStyle/>
            <a:p>
              <a:r>
                <a:rPr lang="en-GB" sz="1050" dirty="0"/>
                <a:t>CONTROL</a:t>
              </a:r>
              <a:endParaRPr lang="pt-PT" sz="1050" dirty="0"/>
            </a:p>
          </p:txBody>
        </p:sp>
        <p:sp>
          <p:nvSpPr>
            <p:cNvPr id="31" name="Rectangle 30">
              <a:extLst>
                <a:ext uri="{FF2B5EF4-FFF2-40B4-BE49-F238E27FC236}">
                  <a16:creationId xmlns:a16="http://schemas.microsoft.com/office/drawing/2014/main" id="{88F3D623-6F61-4F3C-864A-A16B34626F05}"/>
                </a:ext>
              </a:extLst>
            </p:cNvPr>
            <p:cNvSpPr/>
            <p:nvPr/>
          </p:nvSpPr>
          <p:spPr>
            <a:xfrm>
              <a:off x="3867433" y="6161869"/>
              <a:ext cx="1383284" cy="338555"/>
            </a:xfrm>
            <a:prstGeom prst="rect">
              <a:avLst/>
            </a:prstGeom>
          </p:spPr>
          <p:txBody>
            <a:bodyPr wrap="none">
              <a:spAutoFit/>
            </a:bodyPr>
            <a:lstStyle/>
            <a:p>
              <a:r>
                <a:rPr lang="en-GB" sz="1050" dirty="0"/>
                <a:t>SCALABILITY</a:t>
              </a:r>
              <a:endParaRPr lang="pt-PT" sz="1050" dirty="0"/>
            </a:p>
          </p:txBody>
        </p:sp>
        <p:grpSp>
          <p:nvGrpSpPr>
            <p:cNvPr id="32" name="Group 31">
              <a:extLst>
                <a:ext uri="{FF2B5EF4-FFF2-40B4-BE49-F238E27FC236}">
                  <a16:creationId xmlns:a16="http://schemas.microsoft.com/office/drawing/2014/main" id="{1E21C71B-005F-4917-8D40-F8C67D974315}"/>
                </a:ext>
              </a:extLst>
            </p:cNvPr>
            <p:cNvGrpSpPr/>
            <p:nvPr/>
          </p:nvGrpSpPr>
          <p:grpSpPr>
            <a:xfrm>
              <a:off x="4391670" y="3751072"/>
              <a:ext cx="1509639" cy="1105348"/>
              <a:chOff x="3557182" y="3429000"/>
              <a:chExt cx="4308217" cy="3154449"/>
            </a:xfrm>
          </p:grpSpPr>
          <p:pic>
            <p:nvPicPr>
              <p:cNvPr id="33" name="Picture 32">
                <a:extLst>
                  <a:ext uri="{FF2B5EF4-FFF2-40B4-BE49-F238E27FC236}">
                    <a16:creationId xmlns:a16="http://schemas.microsoft.com/office/drawing/2014/main" id="{C1BEDFEC-21A4-4B72-A502-ACBA049AC206}"/>
                  </a:ext>
                </a:extLst>
              </p:cNvPr>
              <p:cNvPicPr>
                <a:picLocks noChangeAspect="1"/>
              </p:cNvPicPr>
              <p:nvPr/>
            </p:nvPicPr>
            <p:blipFill>
              <a:blip r:embed="rId3"/>
              <a:stretch>
                <a:fillRect/>
              </a:stretch>
            </p:blipFill>
            <p:spPr>
              <a:xfrm>
                <a:off x="3557182" y="3429000"/>
                <a:ext cx="4308217" cy="3154449"/>
              </a:xfrm>
              <a:prstGeom prst="rect">
                <a:avLst/>
              </a:prstGeom>
            </p:spPr>
          </p:pic>
          <p:sp>
            <p:nvSpPr>
              <p:cNvPr id="34" name="Rectangle 33">
                <a:extLst>
                  <a:ext uri="{FF2B5EF4-FFF2-40B4-BE49-F238E27FC236}">
                    <a16:creationId xmlns:a16="http://schemas.microsoft.com/office/drawing/2014/main" id="{EF8C317E-D702-4446-AD51-523420EBE0DA}"/>
                  </a:ext>
                </a:extLst>
              </p:cNvPr>
              <p:cNvSpPr/>
              <p:nvPr/>
            </p:nvSpPr>
            <p:spPr>
              <a:xfrm>
                <a:off x="4158555" y="4657545"/>
                <a:ext cx="3471865" cy="1229667"/>
              </a:xfrm>
              <a:prstGeom prst="rect">
                <a:avLst/>
              </a:prstGeom>
            </p:spPr>
            <p:txBody>
              <a:bodyPr wrap="none">
                <a:spAutoFit/>
              </a:bodyPr>
              <a:lstStyle/>
              <a:p>
                <a:pPr algn="ctr"/>
                <a:r>
                  <a:rPr lang="en-GB" sz="1500" dirty="0"/>
                  <a:t>HYBRID</a:t>
                </a:r>
                <a:endParaRPr lang="pt-PT" sz="1500" dirty="0"/>
              </a:p>
            </p:txBody>
          </p:sp>
          <p:sp>
            <p:nvSpPr>
              <p:cNvPr id="35" name="Rectangle 34">
                <a:extLst>
                  <a:ext uri="{FF2B5EF4-FFF2-40B4-BE49-F238E27FC236}">
                    <a16:creationId xmlns:a16="http://schemas.microsoft.com/office/drawing/2014/main" id="{DF4A9A76-9AED-4336-8995-F21057F2B391}"/>
                  </a:ext>
                </a:extLst>
              </p:cNvPr>
              <p:cNvSpPr/>
              <p:nvPr/>
            </p:nvSpPr>
            <p:spPr>
              <a:xfrm>
                <a:off x="4246475" y="3903440"/>
                <a:ext cx="2068972" cy="878333"/>
              </a:xfrm>
              <a:prstGeom prst="rect">
                <a:avLst/>
              </a:prstGeom>
            </p:spPr>
            <p:txBody>
              <a:bodyPr wrap="none">
                <a:spAutoFit/>
              </a:bodyPr>
              <a:lstStyle/>
              <a:p>
                <a:pPr algn="ctr"/>
                <a:r>
                  <a:rPr lang="en-GB" sz="900" dirty="0">
                    <a:solidFill>
                      <a:schemeClr val="bg1">
                        <a:lumMod val="50000"/>
                      </a:schemeClr>
                    </a:solidFill>
                  </a:rPr>
                  <a:t>Private</a:t>
                </a:r>
                <a:endParaRPr lang="pt-PT" sz="900" dirty="0">
                  <a:solidFill>
                    <a:schemeClr val="bg1">
                      <a:lumMod val="50000"/>
                    </a:schemeClr>
                  </a:solidFill>
                </a:endParaRPr>
              </a:p>
            </p:txBody>
          </p:sp>
          <p:sp>
            <p:nvSpPr>
              <p:cNvPr id="36" name="Rectangle 35">
                <a:extLst>
                  <a:ext uri="{FF2B5EF4-FFF2-40B4-BE49-F238E27FC236}">
                    <a16:creationId xmlns:a16="http://schemas.microsoft.com/office/drawing/2014/main" id="{472D9305-BF03-486D-A40F-CD30891E3F92}"/>
                  </a:ext>
                </a:extLst>
              </p:cNvPr>
              <p:cNvSpPr/>
              <p:nvPr/>
            </p:nvSpPr>
            <p:spPr>
              <a:xfrm>
                <a:off x="4273906" y="5533655"/>
                <a:ext cx="1898181" cy="878333"/>
              </a:xfrm>
              <a:prstGeom prst="rect">
                <a:avLst/>
              </a:prstGeom>
            </p:spPr>
            <p:txBody>
              <a:bodyPr wrap="none">
                <a:spAutoFit/>
              </a:bodyPr>
              <a:lstStyle/>
              <a:p>
                <a:pPr algn="ctr"/>
                <a:r>
                  <a:rPr lang="en-GB" sz="900" dirty="0">
                    <a:solidFill>
                      <a:schemeClr val="bg1">
                        <a:lumMod val="50000"/>
                      </a:schemeClr>
                    </a:solidFill>
                  </a:rPr>
                  <a:t>Public</a:t>
                </a:r>
                <a:endParaRPr lang="pt-PT" sz="1500" dirty="0">
                  <a:solidFill>
                    <a:schemeClr val="bg1">
                      <a:lumMod val="50000"/>
                    </a:schemeClr>
                  </a:solidFill>
                </a:endParaRPr>
              </a:p>
            </p:txBody>
          </p:sp>
        </p:grpSp>
        <p:grpSp>
          <p:nvGrpSpPr>
            <p:cNvPr id="37" name="Group 36">
              <a:extLst>
                <a:ext uri="{FF2B5EF4-FFF2-40B4-BE49-F238E27FC236}">
                  <a16:creationId xmlns:a16="http://schemas.microsoft.com/office/drawing/2014/main" id="{3880AD39-6698-43BE-982C-41EF11BA2416}"/>
                </a:ext>
              </a:extLst>
            </p:cNvPr>
            <p:cNvGrpSpPr/>
            <p:nvPr/>
          </p:nvGrpSpPr>
          <p:grpSpPr>
            <a:xfrm>
              <a:off x="5596020" y="5309392"/>
              <a:ext cx="804301" cy="804301"/>
              <a:chOff x="6960096" y="1417638"/>
              <a:chExt cx="2808312" cy="2808312"/>
            </a:xfrm>
          </p:grpSpPr>
          <p:pic>
            <p:nvPicPr>
              <p:cNvPr id="38" name="Picture 2" descr="cloud icon">
                <a:extLst>
                  <a:ext uri="{FF2B5EF4-FFF2-40B4-BE49-F238E27FC236}">
                    <a16:creationId xmlns:a16="http://schemas.microsoft.com/office/drawing/2014/main" id="{CD6A92BB-1189-4910-B92B-320C0FA904E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960096"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5AEB9C2A-6D00-4A22-9CD3-1FEC85CB35C9}"/>
                  </a:ext>
                </a:extLst>
              </p:cNvPr>
              <p:cNvSpPr/>
              <p:nvPr/>
            </p:nvSpPr>
            <p:spPr>
              <a:xfrm>
                <a:off x="6964235" y="2304774"/>
                <a:ext cx="2800030" cy="1289566"/>
              </a:xfrm>
              <a:prstGeom prst="rect">
                <a:avLst/>
              </a:prstGeom>
            </p:spPr>
            <p:txBody>
              <a:bodyPr wrap="none">
                <a:spAutoFit/>
              </a:bodyPr>
              <a:lstStyle/>
              <a:p>
                <a:pPr algn="ctr"/>
                <a:r>
                  <a:rPr lang="en-GB" sz="1200" dirty="0"/>
                  <a:t>Public</a:t>
                </a:r>
                <a:endParaRPr lang="pt-PT" sz="3000" dirty="0"/>
              </a:p>
            </p:txBody>
          </p:sp>
        </p:grpSp>
        <p:grpSp>
          <p:nvGrpSpPr>
            <p:cNvPr id="40" name="Group 39">
              <a:extLst>
                <a:ext uri="{FF2B5EF4-FFF2-40B4-BE49-F238E27FC236}">
                  <a16:creationId xmlns:a16="http://schemas.microsoft.com/office/drawing/2014/main" id="{70107078-A2E5-4079-A32E-2E2CCF383B50}"/>
                </a:ext>
              </a:extLst>
            </p:cNvPr>
            <p:cNvGrpSpPr/>
            <p:nvPr/>
          </p:nvGrpSpPr>
          <p:grpSpPr>
            <a:xfrm>
              <a:off x="2734950" y="3257679"/>
              <a:ext cx="883148" cy="737803"/>
              <a:chOff x="1354886" y="1417638"/>
              <a:chExt cx="3361543" cy="2808312"/>
            </a:xfrm>
          </p:grpSpPr>
          <p:pic>
            <p:nvPicPr>
              <p:cNvPr id="41" name="Picture 2" descr="cloud icon">
                <a:extLst>
                  <a:ext uri="{FF2B5EF4-FFF2-40B4-BE49-F238E27FC236}">
                    <a16:creationId xmlns:a16="http://schemas.microsoft.com/office/drawing/2014/main" id="{C2C30554-A140-4D3B-A10B-C69033EBE3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1504" y="1417638"/>
                <a:ext cx="2808312" cy="280831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8C19EB54-FC64-41B1-9083-68E72F961327}"/>
                  </a:ext>
                </a:extLst>
              </p:cNvPr>
              <p:cNvSpPr/>
              <p:nvPr/>
            </p:nvSpPr>
            <p:spPr>
              <a:xfrm>
                <a:off x="1354886" y="2159799"/>
                <a:ext cx="3361543" cy="1405795"/>
              </a:xfrm>
              <a:prstGeom prst="rect">
                <a:avLst/>
              </a:prstGeom>
            </p:spPr>
            <p:txBody>
              <a:bodyPr wrap="none">
                <a:spAutoFit/>
              </a:bodyPr>
              <a:lstStyle/>
              <a:p>
                <a:pPr algn="ctr"/>
                <a:r>
                  <a:rPr lang="en-GB" sz="1200" dirty="0"/>
                  <a:t>Private</a:t>
                </a:r>
                <a:endParaRPr lang="pt-PT" sz="3000" dirty="0"/>
              </a:p>
            </p:txBody>
          </p:sp>
        </p:grpSp>
      </p:grpSp>
      <p:grpSp>
        <p:nvGrpSpPr>
          <p:cNvPr id="30" name="Shape 409">
            <a:extLst>
              <a:ext uri="{FF2B5EF4-FFF2-40B4-BE49-F238E27FC236}">
                <a16:creationId xmlns:a16="http://schemas.microsoft.com/office/drawing/2014/main" id="{71485484-E7E5-1841-9586-BDA8F736DC9F}"/>
              </a:ext>
            </a:extLst>
          </p:cNvPr>
          <p:cNvGrpSpPr/>
          <p:nvPr/>
        </p:nvGrpSpPr>
        <p:grpSpPr>
          <a:xfrm>
            <a:off x="8066946" y="362443"/>
            <a:ext cx="807304" cy="682159"/>
            <a:chOff x="3918650" y="293075"/>
            <a:chExt cx="488500" cy="412775"/>
          </a:xfrm>
        </p:grpSpPr>
        <p:sp>
          <p:nvSpPr>
            <p:cNvPr id="43" name="Shape 410">
              <a:extLst>
                <a:ext uri="{FF2B5EF4-FFF2-40B4-BE49-F238E27FC236}">
                  <a16:creationId xmlns:a16="http://schemas.microsoft.com/office/drawing/2014/main" id="{AA8CC20E-2C99-1849-BF8A-E8173E7159A9}"/>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11">
              <a:extLst>
                <a:ext uri="{FF2B5EF4-FFF2-40B4-BE49-F238E27FC236}">
                  <a16:creationId xmlns:a16="http://schemas.microsoft.com/office/drawing/2014/main" id="{B87687A9-C649-914A-84B2-BFBB47D31D38}"/>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12">
              <a:extLst>
                <a:ext uri="{FF2B5EF4-FFF2-40B4-BE49-F238E27FC236}">
                  <a16:creationId xmlns:a16="http://schemas.microsoft.com/office/drawing/2014/main" id="{1AD2DC52-9A2C-6E4A-A319-CF935F4E0F04}"/>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 name="Rectangle 16">
            <a:extLst>
              <a:ext uri="{FF2B5EF4-FFF2-40B4-BE49-F238E27FC236}">
                <a16:creationId xmlns:a16="http://schemas.microsoft.com/office/drawing/2014/main" id="{B6C56F48-0EBD-4D50-AE0C-235E43B9EEBF}"/>
              </a:ext>
            </a:extLst>
          </p:cNvPr>
          <p:cNvSpPr/>
          <p:nvPr/>
        </p:nvSpPr>
        <p:spPr>
          <a:xfrm>
            <a:off x="4198655" y="2208443"/>
            <a:ext cx="4493539" cy="954107"/>
          </a:xfrm>
          <a:prstGeom prst="rect">
            <a:avLst/>
          </a:prstGeom>
        </p:spPr>
        <p:txBody>
          <a:bodyPr wrap="none">
            <a:spAutoFit/>
          </a:bodyPr>
          <a:lstStyle/>
          <a:p>
            <a:pPr algn="ctr"/>
            <a:r>
              <a:rPr lang="en-GB" sz="2800" dirty="0">
                <a:solidFill>
                  <a:srgbClr val="434343"/>
                </a:solidFill>
                <a:latin typeface="Raleway ExtraBold"/>
              </a:rPr>
              <a:t>You get </a:t>
            </a:r>
            <a:r>
              <a:rPr lang="en-GB" sz="2800" b="1" dirty="0">
                <a:solidFill>
                  <a:srgbClr val="FFB600"/>
                </a:solidFill>
                <a:latin typeface="Raleway ExtraBold"/>
              </a:rPr>
              <a:t>all the benefits</a:t>
            </a:r>
            <a:r>
              <a:rPr lang="en-GB" sz="2800" dirty="0">
                <a:solidFill>
                  <a:srgbClr val="434343"/>
                </a:solidFill>
                <a:latin typeface="Raleway ExtraBold"/>
              </a:rPr>
              <a:t> of</a:t>
            </a:r>
          </a:p>
          <a:p>
            <a:pPr algn="ctr"/>
            <a:r>
              <a:rPr lang="en-GB" sz="2800" dirty="0">
                <a:solidFill>
                  <a:srgbClr val="434343"/>
                </a:solidFill>
                <a:latin typeface="Raleway ExtraBold"/>
              </a:rPr>
              <a:t>Public and Private</a:t>
            </a:r>
            <a:endParaRPr lang="pt-PT" sz="2800" dirty="0">
              <a:solidFill>
                <a:srgbClr val="434343"/>
              </a:solidFill>
              <a:latin typeface="Raleway ExtraBold"/>
            </a:endParaRPr>
          </a:p>
        </p:txBody>
      </p:sp>
      <p:grpSp>
        <p:nvGrpSpPr>
          <p:cNvPr id="46" name="Group 45">
            <a:extLst>
              <a:ext uri="{FF2B5EF4-FFF2-40B4-BE49-F238E27FC236}">
                <a16:creationId xmlns:a16="http://schemas.microsoft.com/office/drawing/2014/main" id="{BE2CD8DB-6598-CB4D-B6EC-D43C2B9D3F27}"/>
              </a:ext>
            </a:extLst>
          </p:cNvPr>
          <p:cNvGrpSpPr/>
          <p:nvPr/>
        </p:nvGrpSpPr>
        <p:grpSpPr>
          <a:xfrm>
            <a:off x="5578075" y="429404"/>
            <a:ext cx="2241836" cy="1641458"/>
            <a:chOff x="3557182" y="3429000"/>
            <a:chExt cx="4308217" cy="3154449"/>
          </a:xfrm>
        </p:grpSpPr>
        <p:pic>
          <p:nvPicPr>
            <p:cNvPr id="47" name="Picture 46">
              <a:extLst>
                <a:ext uri="{FF2B5EF4-FFF2-40B4-BE49-F238E27FC236}">
                  <a16:creationId xmlns:a16="http://schemas.microsoft.com/office/drawing/2014/main" id="{DEFCDC57-1558-634B-817A-ABC0FA0F08CB}"/>
                </a:ext>
              </a:extLst>
            </p:cNvPr>
            <p:cNvPicPr>
              <a:picLocks noChangeAspect="1"/>
            </p:cNvPicPr>
            <p:nvPr/>
          </p:nvPicPr>
          <p:blipFill>
            <a:blip r:embed="rId3"/>
            <a:stretch>
              <a:fillRect/>
            </a:stretch>
          </p:blipFill>
          <p:spPr>
            <a:xfrm>
              <a:off x="3557182" y="3429000"/>
              <a:ext cx="4308217" cy="3154449"/>
            </a:xfrm>
            <a:prstGeom prst="rect">
              <a:avLst/>
            </a:prstGeom>
          </p:spPr>
        </p:pic>
        <p:sp>
          <p:nvSpPr>
            <p:cNvPr id="48" name="Rectangle 47">
              <a:extLst>
                <a:ext uri="{FF2B5EF4-FFF2-40B4-BE49-F238E27FC236}">
                  <a16:creationId xmlns:a16="http://schemas.microsoft.com/office/drawing/2014/main" id="{B238D792-9C37-4244-93C9-A38C516CF9BA}"/>
                </a:ext>
              </a:extLst>
            </p:cNvPr>
            <p:cNvSpPr/>
            <p:nvPr/>
          </p:nvSpPr>
          <p:spPr>
            <a:xfrm>
              <a:off x="4803162" y="4797152"/>
              <a:ext cx="2182649" cy="738664"/>
            </a:xfrm>
            <a:prstGeom prst="rect">
              <a:avLst/>
            </a:prstGeom>
          </p:spPr>
          <p:txBody>
            <a:bodyPr wrap="none">
              <a:spAutoFit/>
            </a:bodyPr>
            <a:lstStyle/>
            <a:p>
              <a:pPr algn="ctr"/>
              <a:r>
                <a:rPr lang="en-GB" sz="3000" dirty="0"/>
                <a:t>HYBRID</a:t>
              </a:r>
              <a:endParaRPr lang="pt-PT" sz="3000" dirty="0"/>
            </a:p>
          </p:txBody>
        </p:sp>
        <p:sp>
          <p:nvSpPr>
            <p:cNvPr id="49" name="Rectangle 48">
              <a:extLst>
                <a:ext uri="{FF2B5EF4-FFF2-40B4-BE49-F238E27FC236}">
                  <a16:creationId xmlns:a16="http://schemas.microsoft.com/office/drawing/2014/main" id="{C5C363F7-E3AD-3441-BF21-32F012D8F49A}"/>
                </a:ext>
              </a:extLst>
            </p:cNvPr>
            <p:cNvSpPr/>
            <p:nvPr/>
          </p:nvSpPr>
          <p:spPr>
            <a:xfrm>
              <a:off x="4679091" y="3903439"/>
              <a:ext cx="1203748" cy="492443"/>
            </a:xfrm>
            <a:prstGeom prst="rect">
              <a:avLst/>
            </a:prstGeom>
          </p:spPr>
          <p:txBody>
            <a:bodyPr wrap="none">
              <a:spAutoFit/>
            </a:bodyPr>
            <a:lstStyle/>
            <a:p>
              <a:pPr algn="ctr"/>
              <a:r>
                <a:rPr lang="en-GB" sz="1800" dirty="0">
                  <a:solidFill>
                    <a:schemeClr val="bg1">
                      <a:lumMod val="50000"/>
                    </a:schemeClr>
                  </a:solidFill>
                </a:rPr>
                <a:t>Private</a:t>
              </a:r>
              <a:endParaRPr lang="pt-PT" sz="1800" dirty="0">
                <a:solidFill>
                  <a:schemeClr val="bg1">
                    <a:lumMod val="50000"/>
                  </a:schemeClr>
                </a:solidFill>
              </a:endParaRPr>
            </a:p>
          </p:txBody>
        </p:sp>
        <p:sp>
          <p:nvSpPr>
            <p:cNvPr id="50" name="Rectangle 49">
              <a:extLst>
                <a:ext uri="{FF2B5EF4-FFF2-40B4-BE49-F238E27FC236}">
                  <a16:creationId xmlns:a16="http://schemas.microsoft.com/office/drawing/2014/main" id="{6AB2E4E0-5BCE-AA4C-AACD-8EF0FE1CB2CA}"/>
                </a:ext>
              </a:extLst>
            </p:cNvPr>
            <p:cNvSpPr/>
            <p:nvPr/>
          </p:nvSpPr>
          <p:spPr>
            <a:xfrm>
              <a:off x="4680973" y="5677646"/>
              <a:ext cx="1084057" cy="492443"/>
            </a:xfrm>
            <a:prstGeom prst="rect">
              <a:avLst/>
            </a:prstGeom>
          </p:spPr>
          <p:txBody>
            <a:bodyPr wrap="none">
              <a:spAutoFit/>
            </a:bodyPr>
            <a:lstStyle/>
            <a:p>
              <a:pPr algn="ctr"/>
              <a:r>
                <a:rPr lang="en-GB" sz="1800" dirty="0">
                  <a:solidFill>
                    <a:schemeClr val="bg1">
                      <a:lumMod val="50000"/>
                    </a:schemeClr>
                  </a:solidFill>
                </a:rPr>
                <a:t>Public</a:t>
              </a:r>
              <a:endParaRPr lang="pt-PT" sz="3000" dirty="0">
                <a:solidFill>
                  <a:schemeClr val="bg1">
                    <a:lumMod val="50000"/>
                  </a:schemeClr>
                </a:solidFill>
              </a:endParaRPr>
            </a:p>
          </p:txBody>
        </p:sp>
      </p:grpSp>
    </p:spTree>
    <p:extLst>
      <p:ext uri="{BB962C8B-B14F-4D97-AF65-F5344CB8AC3E}">
        <p14:creationId xmlns:p14="http://schemas.microsoft.com/office/powerpoint/2010/main" val="184098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grpSp>
        <p:nvGrpSpPr>
          <p:cNvPr id="30" name="Shape 409">
            <a:extLst>
              <a:ext uri="{FF2B5EF4-FFF2-40B4-BE49-F238E27FC236}">
                <a16:creationId xmlns:a16="http://schemas.microsoft.com/office/drawing/2014/main" id="{71485484-E7E5-1841-9586-BDA8F736DC9F}"/>
              </a:ext>
            </a:extLst>
          </p:cNvPr>
          <p:cNvGrpSpPr/>
          <p:nvPr/>
        </p:nvGrpSpPr>
        <p:grpSpPr>
          <a:xfrm>
            <a:off x="8066946" y="362443"/>
            <a:ext cx="807304" cy="682159"/>
            <a:chOff x="3918650" y="293075"/>
            <a:chExt cx="488500" cy="412775"/>
          </a:xfrm>
        </p:grpSpPr>
        <p:sp>
          <p:nvSpPr>
            <p:cNvPr id="43" name="Shape 410">
              <a:extLst>
                <a:ext uri="{FF2B5EF4-FFF2-40B4-BE49-F238E27FC236}">
                  <a16:creationId xmlns:a16="http://schemas.microsoft.com/office/drawing/2014/main" id="{AA8CC20E-2C99-1849-BF8A-E8173E7159A9}"/>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11">
              <a:extLst>
                <a:ext uri="{FF2B5EF4-FFF2-40B4-BE49-F238E27FC236}">
                  <a16:creationId xmlns:a16="http://schemas.microsoft.com/office/drawing/2014/main" id="{B87687A9-C649-914A-84B2-BFBB47D31D38}"/>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12">
              <a:extLst>
                <a:ext uri="{FF2B5EF4-FFF2-40B4-BE49-F238E27FC236}">
                  <a16:creationId xmlns:a16="http://schemas.microsoft.com/office/drawing/2014/main" id="{1AD2DC52-9A2C-6E4A-A319-CF935F4E0F04}"/>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 name="Rectangle 16">
            <a:extLst>
              <a:ext uri="{FF2B5EF4-FFF2-40B4-BE49-F238E27FC236}">
                <a16:creationId xmlns:a16="http://schemas.microsoft.com/office/drawing/2014/main" id="{B6C56F48-0EBD-4D50-AE0C-235E43B9EEBF}"/>
              </a:ext>
            </a:extLst>
          </p:cNvPr>
          <p:cNvSpPr/>
          <p:nvPr/>
        </p:nvSpPr>
        <p:spPr>
          <a:xfrm>
            <a:off x="2042931" y="3752571"/>
            <a:ext cx="5245347" cy="769441"/>
          </a:xfrm>
          <a:prstGeom prst="rect">
            <a:avLst/>
          </a:prstGeom>
        </p:spPr>
        <p:txBody>
          <a:bodyPr wrap="none">
            <a:spAutoFit/>
          </a:bodyPr>
          <a:lstStyle/>
          <a:p>
            <a:pPr algn="ctr"/>
            <a:r>
              <a:rPr lang="en-GB" sz="4400" dirty="0">
                <a:solidFill>
                  <a:srgbClr val="434343"/>
                </a:solidFill>
                <a:latin typeface="Raleway ExtraBold"/>
              </a:rPr>
              <a:t>Which </a:t>
            </a:r>
            <a:r>
              <a:rPr lang="en-GB" sz="4400" b="1" dirty="0">
                <a:solidFill>
                  <a:srgbClr val="FFB600"/>
                </a:solidFill>
                <a:latin typeface="Raleway ExtraBold"/>
              </a:rPr>
              <a:t>fits</a:t>
            </a:r>
            <a:r>
              <a:rPr lang="en-GB" sz="4400" dirty="0">
                <a:solidFill>
                  <a:srgbClr val="434343"/>
                </a:solidFill>
                <a:latin typeface="Raleway ExtraBold"/>
              </a:rPr>
              <a:t> you best?</a:t>
            </a:r>
            <a:endParaRPr lang="pt-PT" sz="4400" dirty="0">
              <a:solidFill>
                <a:srgbClr val="434343"/>
              </a:solidFill>
              <a:latin typeface="Raleway ExtraBold"/>
            </a:endParaRPr>
          </a:p>
        </p:txBody>
      </p:sp>
      <p:sp>
        <p:nvSpPr>
          <p:cNvPr id="51" name="Shape 484">
            <a:extLst>
              <a:ext uri="{FF2B5EF4-FFF2-40B4-BE49-F238E27FC236}">
                <a16:creationId xmlns:a16="http://schemas.microsoft.com/office/drawing/2014/main" id="{9C7921D8-6BF6-8B4E-BCA3-4926694DC6CA}"/>
              </a:ext>
            </a:extLst>
          </p:cNvPr>
          <p:cNvSpPr/>
          <p:nvPr/>
        </p:nvSpPr>
        <p:spPr>
          <a:xfrm>
            <a:off x="4784081" y="1320475"/>
            <a:ext cx="2341338" cy="238267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638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idx="4294967295"/>
          </p:nvPr>
        </p:nvSpPr>
        <p:spPr>
          <a:xfrm>
            <a:off x="674346" y="1444500"/>
            <a:ext cx="4794801" cy="115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9600" noProof="0" dirty="0">
                <a:solidFill>
                  <a:srgbClr val="FFB600"/>
                </a:solidFill>
              </a:rPr>
              <a:t>Hello!</a:t>
            </a:r>
          </a:p>
        </p:txBody>
      </p:sp>
      <p:sp>
        <p:nvSpPr>
          <p:cNvPr id="81" name="Shape 81"/>
          <p:cNvSpPr txBox="1">
            <a:spLocks noGrp="1"/>
          </p:cNvSpPr>
          <p:nvPr>
            <p:ph type="subTitle" idx="4294967295"/>
          </p:nvPr>
        </p:nvSpPr>
        <p:spPr>
          <a:xfrm>
            <a:off x="685800" y="2721978"/>
            <a:ext cx="4783347" cy="1930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3600" b="1" noProof="0" dirty="0"/>
              <a:t>I am Murilo Miranda</a:t>
            </a:r>
          </a:p>
          <a:p>
            <a:pPr marL="0" lvl="0" indent="0" rtl="0">
              <a:spcBef>
                <a:spcPts val="600"/>
              </a:spcBef>
              <a:spcAft>
                <a:spcPts val="0"/>
              </a:spcAft>
              <a:buClr>
                <a:schemeClr val="dk1"/>
              </a:buClr>
              <a:buSzPts val="1100"/>
              <a:buFont typeface="Arial"/>
              <a:buNone/>
            </a:pPr>
            <a:r>
              <a:rPr lang="en-US" noProof="0" dirty="0"/>
              <a:t>Lead Database Consultant @ Pythian</a:t>
            </a:r>
          </a:p>
          <a:p>
            <a:pPr marL="0" lvl="0" indent="0">
              <a:spcBef>
                <a:spcPts val="600"/>
              </a:spcBef>
              <a:spcAft>
                <a:spcPts val="0"/>
              </a:spcAft>
              <a:buClr>
                <a:schemeClr val="dk1"/>
              </a:buClr>
              <a:buSzPts val="1100"/>
              <a:buFont typeface="Arial"/>
              <a:buNone/>
            </a:pPr>
            <a:r>
              <a:rPr lang="en-US" noProof="0" dirty="0"/>
              <a:t>You can find me at @murilocmiranda</a:t>
            </a:r>
            <a:endParaRPr lang="en-US" sz="3600" b="1" noProof="0" dirty="0"/>
          </a:p>
        </p:txBody>
      </p:sp>
      <p:sp>
        <p:nvSpPr>
          <p:cNvPr id="83" name="Shape 8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pic>
        <p:nvPicPr>
          <p:cNvPr id="8" name="Picture 7">
            <a:extLst>
              <a:ext uri="{FF2B5EF4-FFF2-40B4-BE49-F238E27FC236}">
                <a16:creationId xmlns:a16="http://schemas.microsoft.com/office/drawing/2014/main" id="{DE1C239A-8EC0-A548-AE6B-E257F32ED65E}"/>
              </a:ext>
            </a:extLst>
          </p:cNvPr>
          <p:cNvPicPr>
            <a:picLocks noChangeAspect="1"/>
          </p:cNvPicPr>
          <p:nvPr/>
        </p:nvPicPr>
        <p:blipFill rotWithShape="1">
          <a:blip r:embed="rId3"/>
          <a:srcRect l="21755" t="25554" r="22711" b="28423"/>
          <a:stretch/>
        </p:blipFill>
        <p:spPr>
          <a:xfrm>
            <a:off x="5900674" y="4355250"/>
            <a:ext cx="2016652" cy="367286"/>
          </a:xfrm>
          <a:prstGeom prst="rect">
            <a:avLst/>
          </a:prstGeom>
        </p:spPr>
      </p:pic>
      <p:pic>
        <p:nvPicPr>
          <p:cNvPr id="11" name="Picture Placeholder 9">
            <a:extLst>
              <a:ext uri="{FF2B5EF4-FFF2-40B4-BE49-F238E27FC236}">
                <a16:creationId xmlns:a16="http://schemas.microsoft.com/office/drawing/2014/main" id="{A1E85C60-163E-A747-A477-9D8D2149A8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54" b="13800"/>
          <a:stretch/>
        </p:blipFill>
        <p:spPr>
          <a:xfrm>
            <a:off x="5469147" y="763300"/>
            <a:ext cx="2676392" cy="3010941"/>
          </a:xfrm>
          <a:prstGeom prst="ellipse">
            <a:avLst/>
          </a:prstGeom>
          <a:ln w="25400" cap="rnd">
            <a:solidFill>
              <a:srgbClr val="FFC000"/>
            </a:solidFill>
          </a:ln>
          <a:effectLst/>
          <a:scene3d>
            <a:camera prst="orthographicFront"/>
            <a:lightRig rig="contrasting" dir="t">
              <a:rot lat="0" lon="0" rev="3000000"/>
            </a:lightRig>
          </a:scene3d>
          <a:sp3d contourW="7620">
            <a:contourClr>
              <a:srgbClr val="333333"/>
            </a:contourClr>
          </a:sp3d>
        </p:spPr>
      </p:pic>
      <p:sp>
        <p:nvSpPr>
          <p:cNvPr id="12" name="Shape 526">
            <a:extLst>
              <a:ext uri="{FF2B5EF4-FFF2-40B4-BE49-F238E27FC236}">
                <a16:creationId xmlns:a16="http://schemas.microsoft.com/office/drawing/2014/main" id="{CF605B34-910A-0B46-AD9D-57D4D81D04A8}"/>
              </a:ext>
            </a:extLst>
          </p:cNvPr>
          <p:cNvSpPr/>
          <p:nvPr/>
        </p:nvSpPr>
        <p:spPr>
          <a:xfrm>
            <a:off x="7917326" y="267650"/>
            <a:ext cx="938477" cy="991300"/>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3" name="Picture 2">
            <a:extLst>
              <a:ext uri="{FF2B5EF4-FFF2-40B4-BE49-F238E27FC236}">
                <a16:creationId xmlns:a16="http://schemas.microsoft.com/office/drawing/2014/main" id="{3A3E8844-D3EC-6C43-A7E4-EA73EDD2411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143177" y="3819319"/>
            <a:ext cx="1328331" cy="535931"/>
          </a:xfrm>
          <a:prstGeom prst="rect">
            <a:avLst/>
          </a:prstGeom>
        </p:spPr>
      </p:pic>
      <p:sp>
        <p:nvSpPr>
          <p:cNvPr id="14" name="Shape 526">
            <a:extLst>
              <a:ext uri="{FF2B5EF4-FFF2-40B4-BE49-F238E27FC236}">
                <a16:creationId xmlns:a16="http://schemas.microsoft.com/office/drawing/2014/main" id="{0632EBA2-3BE2-4848-B128-8FDB30DCBD51}"/>
              </a:ext>
            </a:extLst>
          </p:cNvPr>
          <p:cNvSpPr/>
          <p:nvPr/>
        </p:nvSpPr>
        <p:spPr>
          <a:xfrm>
            <a:off x="7917326" y="182291"/>
            <a:ext cx="938477" cy="991300"/>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2000"/>
          </a:stretch>
        </a:blip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idx="4294967295"/>
          </p:nvPr>
        </p:nvSpPr>
        <p:spPr>
          <a:xfrm>
            <a:off x="657225" y="3080450"/>
            <a:ext cx="4754100" cy="1380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400" b="1" dirty="0">
                <a:solidFill>
                  <a:schemeClr val="tx1"/>
                </a:solidFill>
                <a:cs typeface="Arial"/>
                <a:sym typeface="Arial"/>
              </a:rPr>
              <a:t>Clouds are always moving…</a:t>
            </a:r>
          </a:p>
        </p:txBody>
      </p:sp>
      <p:sp>
        <p:nvSpPr>
          <p:cNvPr id="165" name="Shape 16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
        <p:nvSpPr>
          <p:cNvPr id="8" name="Shape 600">
            <a:extLst>
              <a:ext uri="{FF2B5EF4-FFF2-40B4-BE49-F238E27FC236}">
                <a16:creationId xmlns:a16="http://schemas.microsoft.com/office/drawing/2014/main" id="{B06DCD8C-7ED3-5D44-A0E3-8C084338E2D7}"/>
              </a:ext>
            </a:extLst>
          </p:cNvPr>
          <p:cNvSpPr/>
          <p:nvPr/>
        </p:nvSpPr>
        <p:spPr>
          <a:xfrm>
            <a:off x="7930778" y="439615"/>
            <a:ext cx="1013810" cy="572703"/>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800752976"/>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noProof="0" dirty="0"/>
              <a:t>SQL Server &amp; Azure</a:t>
            </a:r>
          </a:p>
        </p:txBody>
      </p:sp>
      <p:sp>
        <p:nvSpPr>
          <p:cNvPr id="89" name="Shape 89"/>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t>A love story</a:t>
            </a:r>
          </a:p>
        </p:txBody>
      </p:sp>
      <p:sp>
        <p:nvSpPr>
          <p:cNvPr id="90" name="Shape 90"/>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9600" dirty="0">
                <a:solidFill>
                  <a:srgbClr val="434343"/>
                </a:solidFill>
                <a:latin typeface="Raleway ExtraBold"/>
                <a:ea typeface="Raleway ExtraBold"/>
                <a:cs typeface="Raleway ExtraBold"/>
                <a:sym typeface="Raleway ExtraBold"/>
              </a:rPr>
              <a:t>2</a:t>
            </a:r>
            <a:endParaRPr sz="9600" dirty="0">
              <a:solidFill>
                <a:srgbClr val="434343"/>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231299280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922000" y="891775"/>
            <a:ext cx="2711700" cy="346911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600" dirty="0">
                <a:solidFill>
                  <a:srgbClr val="FFB600"/>
                </a:solidFill>
              </a:rPr>
              <a:t>Improving</a:t>
            </a:r>
            <a:r>
              <a:rPr lang="en-US" sz="3600" noProof="0" dirty="0"/>
              <a:t> the service with </a:t>
            </a:r>
            <a:r>
              <a:rPr lang="en-US" sz="3600" dirty="0">
                <a:solidFill>
                  <a:srgbClr val="FFB600"/>
                </a:solidFill>
              </a:rPr>
              <a:t>SQL Server </a:t>
            </a:r>
            <a:r>
              <a:rPr lang="en-US" sz="3600" dirty="0"/>
              <a:t>&amp;</a:t>
            </a:r>
            <a:r>
              <a:rPr lang="en-US" sz="3600" noProof="0" dirty="0"/>
              <a:t> </a:t>
            </a:r>
            <a:r>
              <a:rPr lang="en-US" sz="3600" dirty="0">
                <a:solidFill>
                  <a:srgbClr val="FFB600"/>
                </a:solidFill>
              </a:rPr>
              <a:t>Azure</a:t>
            </a:r>
          </a:p>
        </p:txBody>
      </p:sp>
      <p:sp>
        <p:nvSpPr>
          <p:cNvPr id="174" name="Shape 17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grpSp>
        <p:nvGrpSpPr>
          <p:cNvPr id="175" name="Shape 175"/>
          <p:cNvGrpSpPr/>
          <p:nvPr/>
        </p:nvGrpSpPr>
        <p:grpSpPr>
          <a:xfrm>
            <a:off x="3703042" y="600903"/>
            <a:ext cx="4036590" cy="3941676"/>
            <a:chOff x="2256567" y="677103"/>
            <a:chExt cx="4036590" cy="3941676"/>
          </a:xfrm>
        </p:grpSpPr>
        <p:sp>
          <p:nvSpPr>
            <p:cNvPr id="176" name="Shape 176"/>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7" name="Shape 177"/>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8" name="Shape 178"/>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9" name="Shape 179"/>
            <p:cNvSpPr/>
            <p:nvPr/>
          </p:nvSpPr>
          <p:spPr>
            <a:xfrm rot="-6598620">
              <a:off x="4374916" y="913763"/>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80" name="Shape 180"/>
            <p:cNvSpPr/>
            <p:nvPr/>
          </p:nvSpPr>
          <p:spPr>
            <a:xfrm rot="-6597866">
              <a:off x="2661829" y="2208216"/>
              <a:ext cx="629106" cy="629106"/>
            </a:xfrm>
            <a:prstGeom prst="ellipse">
              <a:avLst/>
            </a:pr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81" name="Shape 181"/>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grpSp>
      <p:grpSp>
        <p:nvGrpSpPr>
          <p:cNvPr id="182" name="Shape 182"/>
          <p:cNvGrpSpPr/>
          <p:nvPr/>
        </p:nvGrpSpPr>
        <p:grpSpPr>
          <a:xfrm>
            <a:off x="5893669" y="1739566"/>
            <a:ext cx="2440200" cy="2440200"/>
            <a:chOff x="4447194" y="1815766"/>
            <a:chExt cx="2440200" cy="2440200"/>
          </a:xfrm>
        </p:grpSpPr>
        <p:sp>
          <p:nvSpPr>
            <p:cNvPr id="183" name="Shape 183"/>
            <p:cNvSpPr/>
            <p:nvPr/>
          </p:nvSpPr>
          <p:spPr>
            <a:xfrm>
              <a:off x="4447194" y="1815766"/>
              <a:ext cx="2440200" cy="2440200"/>
            </a:xfrm>
            <a:prstGeom prst="ellipse">
              <a:avLst/>
            </a:prstGeom>
            <a:solidFill>
              <a:srgbClr val="FFB6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4" name="Shape 184"/>
            <p:cNvSpPr txBox="1"/>
            <p:nvPr/>
          </p:nvSpPr>
          <p:spPr>
            <a:xfrm>
              <a:off x="4735950" y="2504275"/>
              <a:ext cx="1862700" cy="11634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dirty="0">
                  <a:solidFill>
                    <a:srgbClr val="FFFFFF"/>
                  </a:solidFill>
                  <a:latin typeface="Raleway Light"/>
                  <a:ea typeface="Raleway Light"/>
                  <a:cs typeface="Raleway Light"/>
                  <a:sym typeface="Raleway Light"/>
                </a:rPr>
                <a:t>High Availability &amp; Disaster Recovery</a:t>
              </a:r>
              <a:endParaRPr dirty="0">
                <a:solidFill>
                  <a:srgbClr val="FFFFFF"/>
                </a:solidFill>
                <a:latin typeface="Raleway Light"/>
                <a:ea typeface="Raleway Light"/>
                <a:cs typeface="Raleway Light"/>
                <a:sym typeface="Raleway Light"/>
              </a:endParaRPr>
            </a:p>
          </p:txBody>
        </p:sp>
      </p:grpSp>
      <p:grpSp>
        <p:nvGrpSpPr>
          <p:cNvPr id="185" name="Shape 185"/>
          <p:cNvGrpSpPr/>
          <p:nvPr/>
        </p:nvGrpSpPr>
        <p:grpSpPr>
          <a:xfrm>
            <a:off x="5013412" y="1297853"/>
            <a:ext cx="1423800" cy="1423800"/>
            <a:chOff x="3490737" y="1374053"/>
            <a:chExt cx="1423800" cy="1423800"/>
          </a:xfrm>
        </p:grpSpPr>
        <p:sp>
          <p:nvSpPr>
            <p:cNvPr id="186" name="Shape 186"/>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7" name="Shape 187"/>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600" dirty="0">
                  <a:solidFill>
                    <a:srgbClr val="FFFFFF"/>
                  </a:solidFill>
                  <a:latin typeface="Raleway Light"/>
                  <a:ea typeface="Raleway Light"/>
                  <a:cs typeface="Raleway Light"/>
                  <a:sym typeface="Raleway Light"/>
                </a:rPr>
                <a:t>Backup</a:t>
              </a:r>
              <a:endParaRPr sz="1000" dirty="0">
                <a:solidFill>
                  <a:srgbClr val="FFFFFF"/>
                </a:solidFill>
                <a:latin typeface="Raleway Light"/>
                <a:ea typeface="Raleway Light"/>
                <a:cs typeface="Raleway Light"/>
                <a:sym typeface="Raleway Light"/>
              </a:endParaRPr>
            </a:p>
          </p:txBody>
        </p:sp>
      </p:grpSp>
      <p:grpSp>
        <p:nvGrpSpPr>
          <p:cNvPr id="188" name="Shape 188"/>
          <p:cNvGrpSpPr/>
          <p:nvPr/>
        </p:nvGrpSpPr>
        <p:grpSpPr>
          <a:xfrm>
            <a:off x="4672228" y="2862089"/>
            <a:ext cx="1498800" cy="1498800"/>
            <a:chOff x="644203" y="3718814"/>
            <a:chExt cx="1498800" cy="1498800"/>
          </a:xfrm>
        </p:grpSpPr>
        <p:sp>
          <p:nvSpPr>
            <p:cNvPr id="189" name="Shape 189"/>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0" name="Shape 190"/>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600" dirty="0">
                  <a:solidFill>
                    <a:srgbClr val="FFFFFF"/>
                  </a:solidFill>
                  <a:latin typeface="Raleway Light"/>
                  <a:ea typeface="Raleway Light"/>
                  <a:cs typeface="Raleway Light"/>
                  <a:sym typeface="Raleway Light"/>
                </a:rPr>
                <a:t>Storage</a:t>
              </a:r>
              <a:endParaRPr sz="1000" dirty="0">
                <a:solidFill>
                  <a:srgbClr val="FFFFFF"/>
                </a:solidFill>
                <a:latin typeface="Raleway Light"/>
                <a:ea typeface="Raleway Light"/>
                <a:cs typeface="Raleway Light"/>
                <a:sym typeface="Raleway Light"/>
              </a:endParaRPr>
            </a:p>
          </p:txBody>
        </p:sp>
      </p:grpSp>
      <p:grpSp>
        <p:nvGrpSpPr>
          <p:cNvPr id="191" name="Shape 191"/>
          <p:cNvGrpSpPr/>
          <p:nvPr/>
        </p:nvGrpSpPr>
        <p:grpSpPr>
          <a:xfrm>
            <a:off x="6849618" y="870771"/>
            <a:ext cx="1355790" cy="1355790"/>
            <a:chOff x="3490737" y="1374053"/>
            <a:chExt cx="1423800" cy="1423800"/>
          </a:xfrm>
        </p:grpSpPr>
        <p:sp>
          <p:nvSpPr>
            <p:cNvPr id="192" name="Shape 192"/>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3" name="Shape 193"/>
            <p:cNvSpPr txBox="1"/>
            <p:nvPr/>
          </p:nvSpPr>
          <p:spPr>
            <a:xfrm>
              <a:off x="3630709" y="1594890"/>
              <a:ext cx="1143856"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dirty="0">
                  <a:solidFill>
                    <a:srgbClr val="FFFFFF"/>
                  </a:solidFill>
                  <a:latin typeface="Raleway Light"/>
                  <a:ea typeface="Raleway Light"/>
                  <a:cs typeface="Raleway Light"/>
                  <a:sym typeface="Raleway Light"/>
                </a:rPr>
                <a:t>Scalability</a:t>
              </a:r>
              <a:endParaRPr sz="1000" dirty="0">
                <a:solidFill>
                  <a:srgbClr val="FFFFFF"/>
                </a:solidFill>
                <a:latin typeface="Raleway Light"/>
                <a:ea typeface="Raleway Light"/>
                <a:cs typeface="Raleway Light"/>
                <a:sym typeface="Raleway Light"/>
              </a:endParaRPr>
            </a:p>
          </p:txBody>
        </p:sp>
      </p:grpSp>
      <p:grpSp>
        <p:nvGrpSpPr>
          <p:cNvPr id="194" name="Shape 194"/>
          <p:cNvGrpSpPr/>
          <p:nvPr/>
        </p:nvGrpSpPr>
        <p:grpSpPr>
          <a:xfrm>
            <a:off x="8152038" y="369832"/>
            <a:ext cx="602425" cy="641836"/>
            <a:chOff x="5970800" y="1619250"/>
            <a:chExt cx="428650" cy="456725"/>
          </a:xfrm>
        </p:grpSpPr>
        <p:sp>
          <p:nvSpPr>
            <p:cNvPr id="195" name="Shape 195"/>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7920393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p:cTn id="7" dur="500" fill="hold"/>
                                        <p:tgtEl>
                                          <p:spTgt spid="182"/>
                                        </p:tgtEl>
                                        <p:attrNameLst>
                                          <p:attrName>ppt_w</p:attrName>
                                        </p:attrNameLst>
                                      </p:cBhvr>
                                      <p:tavLst>
                                        <p:tav tm="0">
                                          <p:val>
                                            <p:fltVal val="0"/>
                                          </p:val>
                                        </p:tav>
                                        <p:tav tm="100000">
                                          <p:val>
                                            <p:strVal val="#ppt_w"/>
                                          </p:val>
                                        </p:tav>
                                      </p:tavLst>
                                    </p:anim>
                                    <p:anim calcmode="lin" valueType="num">
                                      <p:cBhvr>
                                        <p:cTn id="8" dur="500" fill="hold"/>
                                        <p:tgtEl>
                                          <p:spTgt spid="182"/>
                                        </p:tgtEl>
                                        <p:attrNameLst>
                                          <p:attrName>ppt_h</p:attrName>
                                        </p:attrNameLst>
                                      </p:cBhvr>
                                      <p:tavLst>
                                        <p:tav tm="0">
                                          <p:val>
                                            <p:fltVal val="0"/>
                                          </p:val>
                                        </p:tav>
                                        <p:tav tm="100000">
                                          <p:val>
                                            <p:strVal val="#ppt_h"/>
                                          </p:val>
                                        </p:tav>
                                      </p:tavLst>
                                    </p:anim>
                                    <p:animEffect transition="in" filter="fade">
                                      <p:cBhvr>
                                        <p:cTn id="9" dur="500"/>
                                        <p:tgtEl>
                                          <p:spTgt spid="18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8"/>
                                        </p:tgtEl>
                                        <p:attrNameLst>
                                          <p:attrName>style.visibility</p:attrName>
                                        </p:attrNameLst>
                                      </p:cBhvr>
                                      <p:to>
                                        <p:strVal val="visible"/>
                                      </p:to>
                                    </p:set>
                                    <p:anim calcmode="lin" valueType="num">
                                      <p:cBhvr>
                                        <p:cTn id="13" dur="500" fill="hold"/>
                                        <p:tgtEl>
                                          <p:spTgt spid="188"/>
                                        </p:tgtEl>
                                        <p:attrNameLst>
                                          <p:attrName>ppt_w</p:attrName>
                                        </p:attrNameLst>
                                      </p:cBhvr>
                                      <p:tavLst>
                                        <p:tav tm="0">
                                          <p:val>
                                            <p:fltVal val="0"/>
                                          </p:val>
                                        </p:tav>
                                        <p:tav tm="100000">
                                          <p:val>
                                            <p:strVal val="#ppt_w"/>
                                          </p:val>
                                        </p:tav>
                                      </p:tavLst>
                                    </p:anim>
                                    <p:anim calcmode="lin" valueType="num">
                                      <p:cBhvr>
                                        <p:cTn id="14" dur="500" fill="hold"/>
                                        <p:tgtEl>
                                          <p:spTgt spid="188"/>
                                        </p:tgtEl>
                                        <p:attrNameLst>
                                          <p:attrName>ppt_h</p:attrName>
                                        </p:attrNameLst>
                                      </p:cBhvr>
                                      <p:tavLst>
                                        <p:tav tm="0">
                                          <p:val>
                                            <p:fltVal val="0"/>
                                          </p:val>
                                        </p:tav>
                                        <p:tav tm="100000">
                                          <p:val>
                                            <p:strVal val="#ppt_h"/>
                                          </p:val>
                                        </p:tav>
                                      </p:tavLst>
                                    </p:anim>
                                    <p:animEffect transition="in" filter="fade">
                                      <p:cBhvr>
                                        <p:cTn id="15" dur="500"/>
                                        <p:tgtEl>
                                          <p:spTgt spid="18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91"/>
                                        </p:tgtEl>
                                        <p:attrNameLst>
                                          <p:attrName>style.visibility</p:attrName>
                                        </p:attrNameLst>
                                      </p:cBhvr>
                                      <p:to>
                                        <p:strVal val="visible"/>
                                      </p:to>
                                    </p:set>
                                    <p:anim calcmode="lin" valueType="num">
                                      <p:cBhvr>
                                        <p:cTn id="19" dur="500" fill="hold"/>
                                        <p:tgtEl>
                                          <p:spTgt spid="191"/>
                                        </p:tgtEl>
                                        <p:attrNameLst>
                                          <p:attrName>ppt_w</p:attrName>
                                        </p:attrNameLst>
                                      </p:cBhvr>
                                      <p:tavLst>
                                        <p:tav tm="0">
                                          <p:val>
                                            <p:fltVal val="0"/>
                                          </p:val>
                                        </p:tav>
                                        <p:tav tm="100000">
                                          <p:val>
                                            <p:strVal val="#ppt_w"/>
                                          </p:val>
                                        </p:tav>
                                      </p:tavLst>
                                    </p:anim>
                                    <p:anim calcmode="lin" valueType="num">
                                      <p:cBhvr>
                                        <p:cTn id="20" dur="500" fill="hold"/>
                                        <p:tgtEl>
                                          <p:spTgt spid="191"/>
                                        </p:tgtEl>
                                        <p:attrNameLst>
                                          <p:attrName>ppt_h</p:attrName>
                                        </p:attrNameLst>
                                      </p:cBhvr>
                                      <p:tavLst>
                                        <p:tav tm="0">
                                          <p:val>
                                            <p:fltVal val="0"/>
                                          </p:val>
                                        </p:tav>
                                        <p:tav tm="100000">
                                          <p:val>
                                            <p:strVal val="#ppt_h"/>
                                          </p:val>
                                        </p:tav>
                                      </p:tavLst>
                                    </p:anim>
                                    <p:animEffect transition="in" filter="fade">
                                      <p:cBhvr>
                                        <p:cTn id="21" dur="500"/>
                                        <p:tgtEl>
                                          <p:spTgt spid="19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5"/>
                                        </p:tgtEl>
                                        <p:attrNameLst>
                                          <p:attrName>style.visibility</p:attrName>
                                        </p:attrNameLst>
                                      </p:cBhvr>
                                      <p:to>
                                        <p:strVal val="visible"/>
                                      </p:to>
                                    </p:set>
                                    <p:anim calcmode="lin" valueType="num">
                                      <p:cBhvr>
                                        <p:cTn id="25" dur="500" fill="hold"/>
                                        <p:tgtEl>
                                          <p:spTgt spid="185"/>
                                        </p:tgtEl>
                                        <p:attrNameLst>
                                          <p:attrName>ppt_w</p:attrName>
                                        </p:attrNameLst>
                                      </p:cBhvr>
                                      <p:tavLst>
                                        <p:tav tm="0">
                                          <p:val>
                                            <p:fltVal val="0"/>
                                          </p:val>
                                        </p:tav>
                                        <p:tav tm="100000">
                                          <p:val>
                                            <p:strVal val="#ppt_w"/>
                                          </p:val>
                                        </p:tav>
                                      </p:tavLst>
                                    </p:anim>
                                    <p:anim calcmode="lin" valueType="num">
                                      <p:cBhvr>
                                        <p:cTn id="26" dur="500" fill="hold"/>
                                        <p:tgtEl>
                                          <p:spTgt spid="185"/>
                                        </p:tgtEl>
                                        <p:attrNameLst>
                                          <p:attrName>ppt_h</p:attrName>
                                        </p:attrNameLst>
                                      </p:cBhvr>
                                      <p:tavLst>
                                        <p:tav tm="0">
                                          <p:val>
                                            <p:fltVal val="0"/>
                                          </p:val>
                                        </p:tav>
                                        <p:tav tm="100000">
                                          <p:val>
                                            <p:strVal val="#ppt_h"/>
                                          </p:val>
                                        </p:tav>
                                      </p:tavLst>
                                    </p:anim>
                                    <p:animEffect transition="in" filter="fade">
                                      <p:cBhvr>
                                        <p:cTn id="2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idx="4294967295"/>
          </p:nvPr>
        </p:nvSpPr>
        <p:spPr>
          <a:xfrm>
            <a:off x="685800" y="2269150"/>
            <a:ext cx="4977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noProof="0" dirty="0">
                <a:solidFill>
                  <a:srgbClr val="FFB600"/>
                </a:solidFill>
              </a:rPr>
              <a:t>Backups</a:t>
            </a:r>
          </a:p>
        </p:txBody>
      </p:sp>
      <p:sp>
        <p:nvSpPr>
          <p:cNvPr id="115" name="Shape 115"/>
          <p:cNvSpPr txBox="1">
            <a:spLocks noGrp="1"/>
          </p:cNvSpPr>
          <p:nvPr>
            <p:ph type="subTitle" idx="4294967295"/>
          </p:nvPr>
        </p:nvSpPr>
        <p:spPr>
          <a:xfrm>
            <a:off x="685800" y="3411555"/>
            <a:ext cx="6091444"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noProof="0" dirty="0"/>
              <a:t>Backup to URL, Managed Backups and Backup Vault</a:t>
            </a:r>
          </a:p>
        </p:txBody>
      </p:sp>
      <p:sp>
        <p:nvSpPr>
          <p:cNvPr id="129" name="Shape 12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grpSp>
        <p:nvGrpSpPr>
          <p:cNvPr id="19" name="Shape 642">
            <a:extLst>
              <a:ext uri="{FF2B5EF4-FFF2-40B4-BE49-F238E27FC236}">
                <a16:creationId xmlns:a16="http://schemas.microsoft.com/office/drawing/2014/main" id="{B51163AF-1DE7-404D-B8E8-931557DBFF4B}"/>
              </a:ext>
            </a:extLst>
          </p:cNvPr>
          <p:cNvGrpSpPr/>
          <p:nvPr/>
        </p:nvGrpSpPr>
        <p:grpSpPr>
          <a:xfrm>
            <a:off x="5655457" y="1300179"/>
            <a:ext cx="2132230" cy="1937942"/>
            <a:chOff x="4562200" y="4968250"/>
            <a:chExt cx="549550" cy="499475"/>
          </a:xfrm>
          <a:solidFill>
            <a:schemeClr val="tx1"/>
          </a:solidFill>
        </p:grpSpPr>
        <p:sp>
          <p:nvSpPr>
            <p:cNvPr id="20" name="Shape 643">
              <a:extLst>
                <a:ext uri="{FF2B5EF4-FFF2-40B4-BE49-F238E27FC236}">
                  <a16:creationId xmlns:a16="http://schemas.microsoft.com/office/drawing/2014/main" id="{68B48DA6-1AA5-8F42-A2AB-09AC78AAAA04}"/>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644">
              <a:extLst>
                <a:ext uri="{FF2B5EF4-FFF2-40B4-BE49-F238E27FC236}">
                  <a16:creationId xmlns:a16="http://schemas.microsoft.com/office/drawing/2014/main" id="{18B598B8-F720-8546-9404-3910150DBBEF}"/>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645">
              <a:extLst>
                <a:ext uri="{FF2B5EF4-FFF2-40B4-BE49-F238E27FC236}">
                  <a16:creationId xmlns:a16="http://schemas.microsoft.com/office/drawing/2014/main" id="{6E604AEF-267F-C04F-BE80-369A16A790D4}"/>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646">
              <a:extLst>
                <a:ext uri="{FF2B5EF4-FFF2-40B4-BE49-F238E27FC236}">
                  <a16:creationId xmlns:a16="http://schemas.microsoft.com/office/drawing/2014/main" id="{2E944DA8-2769-2D4D-A9CF-37A9EE43A7D9}"/>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647">
              <a:extLst>
                <a:ext uri="{FF2B5EF4-FFF2-40B4-BE49-F238E27FC236}">
                  <a16:creationId xmlns:a16="http://schemas.microsoft.com/office/drawing/2014/main" id="{F38B5854-9615-7F44-A504-3E7729ECD4ED}"/>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50123290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Hybrid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p:txBody>
          <a:bodyPr/>
          <a:lstStyle/>
          <a:p>
            <a:r>
              <a:rPr lang="pt-PT" dirty="0"/>
              <a:t>SQL Server takes </a:t>
            </a:r>
            <a:r>
              <a:rPr lang="pt-PT" dirty="0" err="1"/>
              <a:t>advantage</a:t>
            </a:r>
            <a:r>
              <a:rPr lang="pt-PT" dirty="0"/>
              <a:t> </a:t>
            </a:r>
            <a:r>
              <a:rPr lang="pt-PT" dirty="0" err="1"/>
              <a:t>of</a:t>
            </a:r>
            <a:r>
              <a:rPr lang="pt-PT" dirty="0"/>
              <a:t> </a:t>
            </a:r>
            <a:r>
              <a:rPr lang="pt-PT" b="1" dirty="0" err="1">
                <a:solidFill>
                  <a:srgbClr val="F7B643"/>
                </a:solidFill>
              </a:rPr>
              <a:t>Azure</a:t>
            </a:r>
            <a:r>
              <a:rPr lang="pt-PT" b="1" dirty="0">
                <a:solidFill>
                  <a:srgbClr val="F7B643"/>
                </a:solidFill>
              </a:rPr>
              <a:t> </a:t>
            </a:r>
            <a:r>
              <a:rPr lang="pt-PT" b="1" dirty="0" err="1">
                <a:solidFill>
                  <a:srgbClr val="F7B643"/>
                </a:solidFill>
              </a:rPr>
              <a:t>Storage</a:t>
            </a:r>
            <a:r>
              <a:rPr lang="pt-PT" dirty="0"/>
              <a:t> to </a:t>
            </a:r>
            <a:r>
              <a:rPr lang="pt-PT" dirty="0" err="1"/>
              <a:t>keep</a:t>
            </a:r>
            <a:r>
              <a:rPr lang="pt-PT" dirty="0"/>
              <a:t> </a:t>
            </a:r>
            <a:r>
              <a:rPr lang="pt-PT" dirty="0" err="1"/>
              <a:t>its</a:t>
            </a:r>
            <a:r>
              <a:rPr lang="pt-PT" dirty="0"/>
              <a:t> backup files.</a:t>
            </a:r>
          </a:p>
          <a:p>
            <a:r>
              <a:rPr lang="en-US" dirty="0"/>
              <a:t>Azure Storage is a managed cloud service </a:t>
            </a:r>
            <a:br>
              <a:rPr lang="en-US" dirty="0"/>
            </a:br>
            <a:r>
              <a:rPr lang="en-US" dirty="0"/>
              <a:t>that provides </a:t>
            </a:r>
            <a:r>
              <a:rPr lang="en-US" b="1" dirty="0">
                <a:solidFill>
                  <a:srgbClr val="F7B643"/>
                </a:solidFill>
              </a:rPr>
              <a:t>highly available</a:t>
            </a:r>
            <a:r>
              <a:rPr lang="en-US" dirty="0"/>
              <a:t>, </a:t>
            </a:r>
            <a:r>
              <a:rPr lang="en-US" b="1" dirty="0">
                <a:solidFill>
                  <a:srgbClr val="F7B643"/>
                </a:solidFill>
              </a:rPr>
              <a:t>secure</a:t>
            </a:r>
            <a:r>
              <a:rPr lang="en-US" dirty="0"/>
              <a:t>, </a:t>
            </a:r>
            <a:br>
              <a:rPr lang="en-US" dirty="0"/>
            </a:br>
            <a:r>
              <a:rPr lang="en-US" b="1" dirty="0">
                <a:solidFill>
                  <a:srgbClr val="F7B643"/>
                </a:solidFill>
              </a:rPr>
              <a:t>durable</a:t>
            </a:r>
            <a:r>
              <a:rPr lang="en-US" dirty="0"/>
              <a:t>, </a:t>
            </a:r>
            <a:r>
              <a:rPr lang="en-US" b="1" dirty="0">
                <a:solidFill>
                  <a:srgbClr val="F7B643"/>
                </a:solidFill>
              </a:rPr>
              <a:t>scalable</a:t>
            </a:r>
            <a:r>
              <a:rPr lang="en-US" dirty="0"/>
              <a:t>, and </a:t>
            </a:r>
            <a:r>
              <a:rPr lang="en-US" b="1" dirty="0">
                <a:solidFill>
                  <a:srgbClr val="F7B643"/>
                </a:solidFill>
              </a:rPr>
              <a:t>redundant</a:t>
            </a:r>
            <a:r>
              <a:rPr lang="en-US" dirty="0"/>
              <a:t> storage</a:t>
            </a:r>
          </a:p>
          <a:p>
            <a:pPr marL="114300" indent="0">
              <a:buNone/>
            </a:pPr>
            <a:endParaRPr lang="en-US"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24</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1" name="Picture 10">
            <a:extLst>
              <a:ext uri="{FF2B5EF4-FFF2-40B4-BE49-F238E27FC236}">
                <a16:creationId xmlns:a16="http://schemas.microsoft.com/office/drawing/2014/main" id="{C002AEB3-238B-EE49-88A1-B72C2DD2D1B1}"/>
              </a:ext>
            </a:extLst>
          </p:cNvPr>
          <p:cNvPicPr>
            <a:picLocks noChangeAspect="1"/>
          </p:cNvPicPr>
          <p:nvPr/>
        </p:nvPicPr>
        <p:blipFill rotWithShape="1">
          <a:blip r:embed="rId2">
            <a:clrChange>
              <a:clrFrom>
                <a:srgbClr val="FFFFFF"/>
              </a:clrFrom>
              <a:clrTo>
                <a:srgbClr val="FFFFFF">
                  <a:alpha val="0"/>
                </a:srgbClr>
              </a:clrTo>
            </a:clrChange>
          </a:blip>
          <a:srcRect t="6563" b="7305"/>
          <a:stretch/>
        </p:blipFill>
        <p:spPr>
          <a:xfrm>
            <a:off x="6222190" y="2697479"/>
            <a:ext cx="1565910" cy="1348741"/>
          </a:xfrm>
          <a:prstGeom prst="rect">
            <a:avLst/>
          </a:prstGeom>
        </p:spPr>
      </p:pic>
    </p:spTree>
    <p:extLst>
      <p:ext uri="{BB962C8B-B14F-4D97-AF65-F5344CB8AC3E}">
        <p14:creationId xmlns:p14="http://schemas.microsoft.com/office/powerpoint/2010/main" val="276494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Hybrid Backups</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25</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2" name="Picture 11">
            <a:extLst>
              <a:ext uri="{FF2B5EF4-FFF2-40B4-BE49-F238E27FC236}">
                <a16:creationId xmlns:a16="http://schemas.microsoft.com/office/drawing/2014/main" id="{885F8150-DAD9-CE4D-9E9C-F8DF12119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615" y="2195747"/>
            <a:ext cx="4464219" cy="2256531"/>
          </a:xfrm>
          <a:prstGeom prst="rect">
            <a:avLst/>
          </a:prstGeom>
        </p:spPr>
      </p:pic>
    </p:spTree>
    <p:extLst>
      <p:ext uri="{BB962C8B-B14F-4D97-AF65-F5344CB8AC3E}">
        <p14:creationId xmlns:p14="http://schemas.microsoft.com/office/powerpoint/2010/main" val="1324599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Hybrid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dirty="0"/>
              <a:t>Total </a:t>
            </a:r>
            <a:r>
              <a:rPr lang="en-US" b="1" dirty="0">
                <a:solidFill>
                  <a:srgbClr val="F7B643"/>
                </a:solidFill>
              </a:rPr>
              <a:t>cost</a:t>
            </a:r>
            <a:r>
              <a:rPr lang="en-US" dirty="0"/>
              <a:t> of Block Blob storage depends on:</a:t>
            </a:r>
          </a:p>
          <a:p>
            <a:pPr lvl="1"/>
            <a:r>
              <a:rPr lang="en-US" b="1" dirty="0">
                <a:solidFill>
                  <a:srgbClr val="F7B643"/>
                </a:solidFill>
              </a:rPr>
              <a:t>Volume</a:t>
            </a:r>
            <a:r>
              <a:rPr lang="en-US" dirty="0"/>
              <a:t> of data stored per month</a:t>
            </a:r>
          </a:p>
          <a:p>
            <a:pPr lvl="1"/>
            <a:r>
              <a:rPr lang="en-US" dirty="0"/>
              <a:t>Quantity and types of </a:t>
            </a:r>
            <a:r>
              <a:rPr lang="en-US" b="1" dirty="0">
                <a:solidFill>
                  <a:srgbClr val="F7B643"/>
                </a:solidFill>
              </a:rPr>
              <a:t>operations performed</a:t>
            </a:r>
            <a:endParaRPr lang="en-US" dirty="0"/>
          </a:p>
          <a:p>
            <a:pPr lvl="1"/>
            <a:r>
              <a:rPr lang="en-US" dirty="0"/>
              <a:t>Data </a:t>
            </a:r>
            <a:r>
              <a:rPr lang="en-US" b="1" dirty="0">
                <a:solidFill>
                  <a:srgbClr val="F7B643"/>
                </a:solidFill>
              </a:rPr>
              <a:t>redundancy</a:t>
            </a:r>
            <a:r>
              <a:rPr lang="en-US" dirty="0"/>
              <a:t> option selected</a:t>
            </a:r>
          </a:p>
          <a:p>
            <a:r>
              <a:rPr lang="en-US" dirty="0"/>
              <a:t>More information about pricing:</a:t>
            </a:r>
          </a:p>
          <a:p>
            <a:pPr lvl="1"/>
            <a:r>
              <a:rPr lang="en-US" sz="1400" dirty="0">
                <a:solidFill>
                  <a:srgbClr val="F7B643"/>
                </a:solidFill>
                <a:hlinkClick r:id="rId3"/>
              </a:rPr>
              <a:t>https://</a:t>
            </a:r>
            <a:r>
              <a:rPr lang="en-US" sz="1400" dirty="0" err="1">
                <a:solidFill>
                  <a:srgbClr val="F7B643"/>
                </a:solidFill>
                <a:hlinkClick r:id="rId3"/>
              </a:rPr>
              <a:t>azure.microsoft.com</a:t>
            </a:r>
            <a:r>
              <a:rPr lang="en-US" sz="1400" dirty="0">
                <a:solidFill>
                  <a:srgbClr val="F7B643"/>
                </a:solidFill>
                <a:hlinkClick r:id="rId3"/>
              </a:rPr>
              <a:t>/</a:t>
            </a:r>
            <a:r>
              <a:rPr lang="en-US" sz="1400" dirty="0" err="1">
                <a:solidFill>
                  <a:srgbClr val="F7B643"/>
                </a:solidFill>
                <a:hlinkClick r:id="rId3"/>
              </a:rPr>
              <a:t>en</a:t>
            </a:r>
            <a:r>
              <a:rPr lang="en-US" sz="1400" dirty="0">
                <a:solidFill>
                  <a:srgbClr val="F7B643"/>
                </a:solidFill>
                <a:hlinkClick r:id="rId3"/>
              </a:rPr>
              <a:t>-us/pricing/details/storage/blobs/</a:t>
            </a:r>
            <a:endParaRPr lang="en-US" sz="1400" dirty="0">
              <a:solidFill>
                <a:srgbClr val="F7B643"/>
              </a:solidFill>
            </a:endParaRP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26</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243160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Hybrid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848782"/>
          </a:xfrm>
        </p:spPr>
        <p:txBody>
          <a:bodyPr/>
          <a:lstStyle/>
          <a:p>
            <a:pPr marL="457200" lvl="2">
              <a:spcBef>
                <a:spcPts val="600"/>
              </a:spcBef>
              <a:buFont typeface="Raleway Light"/>
              <a:buChar char="●"/>
            </a:pPr>
            <a:r>
              <a:rPr lang="pt-PT" dirty="0" err="1"/>
              <a:t>Azure</a:t>
            </a:r>
            <a:r>
              <a:rPr lang="pt-PT" dirty="0"/>
              <a:t> </a:t>
            </a:r>
            <a:r>
              <a:rPr lang="pt-PT" dirty="0" err="1"/>
              <a:t>Storage</a:t>
            </a:r>
            <a:r>
              <a:rPr lang="pt-PT" dirty="0"/>
              <a:t> Explorer</a:t>
            </a:r>
          </a:p>
          <a:p>
            <a:pPr marL="914400" lvl="3">
              <a:spcBef>
                <a:spcPts val="600"/>
              </a:spcBef>
              <a:buClr>
                <a:srgbClr val="FFB600"/>
              </a:buClr>
            </a:pPr>
            <a:r>
              <a:rPr lang="pt-PT" sz="1400" dirty="0">
                <a:hlinkClick r:id="rId3"/>
              </a:rPr>
              <a:t>http://storageexplorer.com/</a:t>
            </a:r>
            <a:endParaRPr lang="en-US"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27</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2" name="Picture 11">
            <a:extLst>
              <a:ext uri="{FF2B5EF4-FFF2-40B4-BE49-F238E27FC236}">
                <a16:creationId xmlns:a16="http://schemas.microsoft.com/office/drawing/2014/main" id="{ECEE2317-1444-7844-B237-B54599FBC8CA}"/>
              </a:ext>
            </a:extLst>
          </p:cNvPr>
          <p:cNvPicPr>
            <a:picLocks noChangeAspect="1"/>
          </p:cNvPicPr>
          <p:nvPr/>
        </p:nvPicPr>
        <p:blipFill>
          <a:blip r:embed="rId4"/>
          <a:stretch>
            <a:fillRect/>
          </a:stretch>
        </p:blipFill>
        <p:spPr>
          <a:xfrm>
            <a:off x="4446257" y="1885951"/>
            <a:ext cx="4158143" cy="2553172"/>
          </a:xfrm>
          <a:prstGeom prst="rect">
            <a:avLst/>
          </a:prstGeom>
        </p:spPr>
      </p:pic>
    </p:spTree>
    <p:extLst>
      <p:ext uri="{BB962C8B-B14F-4D97-AF65-F5344CB8AC3E}">
        <p14:creationId xmlns:p14="http://schemas.microsoft.com/office/powerpoint/2010/main" val="3773337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Hybrid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848782"/>
          </a:xfrm>
        </p:spPr>
        <p:txBody>
          <a:bodyPr/>
          <a:lstStyle/>
          <a:p>
            <a:pPr marL="457200" lvl="2">
              <a:spcBef>
                <a:spcPts val="600"/>
              </a:spcBef>
              <a:buFont typeface="Raleway Light"/>
              <a:buChar char="●"/>
            </a:pPr>
            <a:r>
              <a:rPr lang="pt-PT" dirty="0" err="1"/>
              <a:t>Azure</a:t>
            </a:r>
            <a:r>
              <a:rPr lang="pt-PT" dirty="0"/>
              <a:t> Web </a:t>
            </a:r>
            <a:r>
              <a:rPr lang="pt-PT" dirty="0" err="1"/>
              <a:t>Storage</a:t>
            </a:r>
            <a:r>
              <a:rPr lang="pt-PT" dirty="0"/>
              <a:t> Explorer</a:t>
            </a:r>
          </a:p>
          <a:p>
            <a:pPr marL="914400" lvl="3">
              <a:spcBef>
                <a:spcPts val="600"/>
              </a:spcBef>
              <a:buClr>
                <a:srgbClr val="FFB600"/>
              </a:buClr>
            </a:pPr>
            <a:r>
              <a:rPr lang="pt-PT" sz="1400" dirty="0">
                <a:hlinkClick r:id="rId3"/>
              </a:rPr>
              <a:t>http://azurestorage.azurewebsites.net/</a:t>
            </a:r>
            <a:endParaRPr lang="en-US"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28</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1" name="Picture 2" descr="Windows Azure Web Storage Explorer">
            <a:extLst>
              <a:ext uri="{FF2B5EF4-FFF2-40B4-BE49-F238E27FC236}">
                <a16:creationId xmlns:a16="http://schemas.microsoft.com/office/drawing/2014/main" id="{28C601CF-354A-F642-916F-5170A95C07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455"/>
          <a:stretch/>
        </p:blipFill>
        <p:spPr bwMode="auto">
          <a:xfrm>
            <a:off x="1652341" y="2871509"/>
            <a:ext cx="6135759" cy="183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18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Two</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
        <p:nvSpPr>
          <p:cNvPr id="256" name="Shape 256"/>
          <p:cNvSpPr/>
          <p:nvPr/>
        </p:nvSpPr>
        <p:spPr>
          <a:xfrm>
            <a:off x="3182722" y="2997819"/>
            <a:ext cx="594300" cy="594300"/>
          </a:xfrm>
          <a:prstGeom prst="ellipse">
            <a:avLst/>
          </a:prstGeom>
          <a:noFill/>
          <a:ln w="38100" cap="flat" cmpd="sng">
            <a:solidFill>
              <a:srgbClr val="FFB6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3261472" y="3158993"/>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first</a:t>
            </a:r>
            <a:endParaRPr sz="800">
              <a:solidFill>
                <a:srgbClr val="434343"/>
              </a:solidFill>
              <a:latin typeface="Raleway Light"/>
              <a:ea typeface="Raleway Light"/>
              <a:cs typeface="Raleway Light"/>
              <a:sym typeface="Raleway Light"/>
            </a:endParaRPr>
          </a:p>
        </p:txBody>
      </p:sp>
      <p:sp>
        <p:nvSpPr>
          <p:cNvPr id="258" name="Shape 258"/>
          <p:cNvSpPr txBox="1"/>
          <p:nvPr/>
        </p:nvSpPr>
        <p:spPr>
          <a:xfrm>
            <a:off x="2625324" y="3549194"/>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rgbClr val="434343"/>
                </a:solidFill>
                <a:latin typeface="Raleway ExtraBold"/>
                <a:ea typeface="Raleway ExtraBold"/>
                <a:cs typeface="Raleway ExtraBold"/>
                <a:sym typeface="Raleway ExtraBold"/>
              </a:rPr>
              <a:t>Backup to URL</a:t>
            </a:r>
            <a:endParaRPr sz="1000" dirty="0">
              <a:solidFill>
                <a:srgbClr val="434343"/>
              </a:solidFill>
              <a:latin typeface="Raleway ExtraBold"/>
              <a:ea typeface="Raleway ExtraBold"/>
              <a:cs typeface="Raleway ExtraBold"/>
              <a:sym typeface="Raleway ExtraBold"/>
            </a:endParaRPr>
          </a:p>
        </p:txBody>
      </p:sp>
      <p:sp>
        <p:nvSpPr>
          <p:cNvPr id="259" name="Shape 259"/>
          <p:cNvSpPr txBox="1"/>
          <p:nvPr/>
        </p:nvSpPr>
        <p:spPr>
          <a:xfrm>
            <a:off x="2602372" y="4005996"/>
            <a:ext cx="17550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rgbClr val="434343"/>
                </a:solidFill>
                <a:latin typeface="Raleway Light"/>
                <a:ea typeface="Raleway Light"/>
                <a:cs typeface="Raleway Light"/>
                <a:sym typeface="Raleway Light"/>
              </a:rPr>
              <a:t>Send your backup files to Azure Storage</a:t>
            </a:r>
            <a:endParaRPr sz="800" dirty="0">
              <a:solidFill>
                <a:srgbClr val="434343"/>
              </a:solidFill>
              <a:latin typeface="Raleway Light"/>
              <a:ea typeface="Raleway Light"/>
              <a:cs typeface="Raleway Light"/>
              <a:sym typeface="Raleway Light"/>
            </a:endParaRPr>
          </a:p>
        </p:txBody>
      </p:sp>
      <p:sp>
        <p:nvSpPr>
          <p:cNvPr id="268" name="Shape 268"/>
          <p:cNvSpPr/>
          <p:nvPr/>
        </p:nvSpPr>
        <p:spPr>
          <a:xfrm>
            <a:off x="5113355" y="2997819"/>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4555957" y="3549194"/>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Managed Backups</a:t>
            </a:r>
            <a:endParaRPr sz="1000" dirty="0">
              <a:solidFill>
                <a:schemeClr val="bg1">
                  <a:lumMod val="65000"/>
                </a:schemeClr>
              </a:solidFill>
              <a:latin typeface="Raleway ExtraBold"/>
              <a:ea typeface="Raleway ExtraBold"/>
              <a:cs typeface="Raleway ExtraBold"/>
              <a:sym typeface="Raleway ExtraBold"/>
            </a:endParaRPr>
          </a:p>
        </p:txBody>
      </p:sp>
      <p:sp>
        <p:nvSpPr>
          <p:cNvPr id="270" name="Shape 270"/>
          <p:cNvSpPr txBox="1"/>
          <p:nvPr/>
        </p:nvSpPr>
        <p:spPr>
          <a:xfrm>
            <a:off x="4555955" y="4005996"/>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A smarter way to do backups </a:t>
            </a:r>
            <a:endParaRPr sz="800" dirty="0">
              <a:solidFill>
                <a:schemeClr val="bg1">
                  <a:lumMod val="65000"/>
                </a:schemeClr>
              </a:solidFill>
              <a:latin typeface="Raleway Light"/>
              <a:ea typeface="Raleway Light"/>
              <a:cs typeface="Raleway Light"/>
              <a:sym typeface="Raleway Light"/>
            </a:endParaRPr>
          </a:p>
        </p:txBody>
      </p:sp>
      <p:sp>
        <p:nvSpPr>
          <p:cNvPr id="271" name="Shape 271"/>
          <p:cNvSpPr txBox="1"/>
          <p:nvPr/>
        </p:nvSpPr>
        <p:spPr>
          <a:xfrm>
            <a:off x="5192105" y="3158993"/>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73" name="Shape 273"/>
          <p:cNvSpPr/>
          <p:nvPr/>
        </p:nvSpPr>
        <p:spPr>
          <a:xfrm>
            <a:off x="4111719" y="3288782"/>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26" name="Shape 642">
            <a:extLst>
              <a:ext uri="{FF2B5EF4-FFF2-40B4-BE49-F238E27FC236}">
                <a16:creationId xmlns:a16="http://schemas.microsoft.com/office/drawing/2014/main" id="{3EEBE4CF-9AEC-4E4D-A740-2C7BC065ECFE}"/>
              </a:ext>
            </a:extLst>
          </p:cNvPr>
          <p:cNvGrpSpPr/>
          <p:nvPr/>
        </p:nvGrpSpPr>
        <p:grpSpPr>
          <a:xfrm>
            <a:off x="8048933" y="327803"/>
            <a:ext cx="949823" cy="863275"/>
            <a:chOff x="4562200" y="4968250"/>
            <a:chExt cx="549550" cy="499475"/>
          </a:xfrm>
          <a:solidFill>
            <a:srgbClr val="F7B643"/>
          </a:solidFill>
        </p:grpSpPr>
        <p:sp>
          <p:nvSpPr>
            <p:cNvPr id="27" name="Shape 643">
              <a:extLst>
                <a:ext uri="{FF2B5EF4-FFF2-40B4-BE49-F238E27FC236}">
                  <a16:creationId xmlns:a16="http://schemas.microsoft.com/office/drawing/2014/main" id="{754BECCF-9696-5243-8CDD-2C5A9D493F70}"/>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644">
              <a:extLst>
                <a:ext uri="{FF2B5EF4-FFF2-40B4-BE49-F238E27FC236}">
                  <a16:creationId xmlns:a16="http://schemas.microsoft.com/office/drawing/2014/main" id="{9AB5FC93-DEA5-1C4E-9E65-F2606B805F87}"/>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645">
              <a:extLst>
                <a:ext uri="{FF2B5EF4-FFF2-40B4-BE49-F238E27FC236}">
                  <a16:creationId xmlns:a16="http://schemas.microsoft.com/office/drawing/2014/main" id="{404E0598-468A-4446-BF2C-4A464F2C8F17}"/>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0" name="Shape 646">
              <a:extLst>
                <a:ext uri="{FF2B5EF4-FFF2-40B4-BE49-F238E27FC236}">
                  <a16:creationId xmlns:a16="http://schemas.microsoft.com/office/drawing/2014/main" id="{C07C0376-5895-EC44-A677-F65775EACF1D}"/>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1" name="Shape 647">
              <a:extLst>
                <a:ext uri="{FF2B5EF4-FFF2-40B4-BE49-F238E27FC236}">
                  <a16:creationId xmlns:a16="http://schemas.microsoft.com/office/drawing/2014/main" id="{DA5DFF7C-0449-084A-8278-97679602A694}"/>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07327070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noProof="0" dirty="0"/>
              <a:t>Today’s </a:t>
            </a:r>
            <a:r>
              <a:rPr lang="en-US" noProof="0" dirty="0">
                <a:solidFill>
                  <a:srgbClr val="FFB600"/>
                </a:solidFill>
              </a:rPr>
              <a:t>agenda</a:t>
            </a:r>
            <a:endParaRPr lang="en-US" noProof="0" dirty="0"/>
          </a:p>
        </p:txBody>
      </p:sp>
      <p:sp>
        <p:nvSpPr>
          <p:cNvPr id="102" name="Shape 102"/>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p>
            <a:pPr marL="114300" indent="0">
              <a:buNone/>
            </a:pPr>
            <a:r>
              <a:rPr lang="en-US" noProof="0" dirty="0"/>
              <a:t>The session is covering the following areas:</a:t>
            </a:r>
          </a:p>
          <a:p>
            <a:pPr marL="457200" lvl="0" indent="-342900" rtl="0">
              <a:spcBef>
                <a:spcPts val="600"/>
              </a:spcBef>
              <a:spcAft>
                <a:spcPts val="0"/>
              </a:spcAft>
              <a:buSzPts val="1800"/>
              <a:buChar char="●"/>
            </a:pPr>
            <a:r>
              <a:rPr lang="en-US" noProof="0" dirty="0"/>
              <a:t>Introduction</a:t>
            </a:r>
          </a:p>
          <a:p>
            <a:pPr marL="457200" lvl="0" indent="-342900" rtl="0">
              <a:spcBef>
                <a:spcPts val="0"/>
              </a:spcBef>
              <a:spcAft>
                <a:spcPts val="0"/>
              </a:spcAft>
              <a:buSzPts val="1800"/>
              <a:buChar char="●"/>
            </a:pPr>
            <a:r>
              <a:rPr lang="en-US" noProof="0" dirty="0"/>
              <a:t>Hybrid Backup Solutions</a:t>
            </a:r>
          </a:p>
          <a:p>
            <a:pPr lvl="0">
              <a:spcBef>
                <a:spcPts val="0"/>
              </a:spcBef>
            </a:pPr>
            <a:r>
              <a:rPr lang="en-US" dirty="0"/>
              <a:t>Saving Storage Costs with Azure</a:t>
            </a:r>
          </a:p>
          <a:p>
            <a:pPr lvl="0">
              <a:spcBef>
                <a:spcPts val="0"/>
              </a:spcBef>
            </a:pPr>
            <a:r>
              <a:rPr lang="en-US" dirty="0"/>
              <a:t>High Availability &amp; Disaster Recovery</a:t>
            </a:r>
          </a:p>
        </p:txBody>
      </p:sp>
      <p:sp>
        <p:nvSpPr>
          <p:cNvPr id="103" name="Shape 10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grpSp>
        <p:nvGrpSpPr>
          <p:cNvPr id="104" name="Shape 104"/>
          <p:cNvGrpSpPr/>
          <p:nvPr/>
        </p:nvGrpSpPr>
        <p:grpSpPr>
          <a:xfrm>
            <a:off x="8119638" y="225980"/>
            <a:ext cx="539546" cy="879605"/>
            <a:chOff x="6730350" y="2315900"/>
            <a:chExt cx="257700" cy="420100"/>
          </a:xfrm>
        </p:grpSpPr>
        <p:sp>
          <p:nvSpPr>
            <p:cNvPr id="105"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730618745"/>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Backup to URL</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dirty="0"/>
              <a:t>Starting from </a:t>
            </a:r>
            <a:r>
              <a:rPr lang="en-US" b="1" dirty="0">
                <a:solidFill>
                  <a:srgbClr val="F7B643"/>
                </a:solidFill>
              </a:rPr>
              <a:t>SQL Server 2012 - SP1 CU2</a:t>
            </a:r>
          </a:p>
          <a:p>
            <a:r>
              <a:rPr lang="en-US" dirty="0"/>
              <a:t>Backup to Azure Storage URL: </a:t>
            </a:r>
            <a:r>
              <a:rPr lang="en-US" sz="1400" b="1" dirty="0">
                <a:solidFill>
                  <a:srgbClr val="F7B643"/>
                </a:solidFill>
              </a:rPr>
              <a:t>http[s]://&lt;ACCOUNTNAME&gt;.</a:t>
            </a:r>
            <a:r>
              <a:rPr lang="en-US" sz="1400" b="1" dirty="0" err="1">
                <a:solidFill>
                  <a:srgbClr val="F7B643"/>
                </a:solidFill>
              </a:rPr>
              <a:t>blob.core.windows.net</a:t>
            </a:r>
            <a:r>
              <a:rPr lang="en-US" sz="1400" b="1" dirty="0">
                <a:solidFill>
                  <a:srgbClr val="F7B643"/>
                </a:solidFill>
              </a:rPr>
              <a:t>/&lt;CONTAINER&gt;/&lt;</a:t>
            </a:r>
            <a:r>
              <a:rPr lang="en-US" sz="1400" b="1" dirty="0" err="1">
                <a:solidFill>
                  <a:srgbClr val="F7B643"/>
                </a:solidFill>
              </a:rPr>
              <a:t>FILENAME.bak</a:t>
            </a:r>
            <a:r>
              <a:rPr lang="en-US" sz="1400" b="1" dirty="0">
                <a:solidFill>
                  <a:srgbClr val="F7B643"/>
                </a:solidFill>
              </a:rPr>
              <a:t>&gt;</a:t>
            </a:r>
          </a:p>
          <a:p>
            <a:r>
              <a:rPr lang="en-US" dirty="0"/>
              <a:t>Authenticates using a </a:t>
            </a:r>
            <a:r>
              <a:rPr lang="en-US" b="1" dirty="0">
                <a:solidFill>
                  <a:srgbClr val="F7B643"/>
                </a:solidFill>
              </a:rPr>
              <a:t>credential</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30</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668700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Backup to URL</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dirty="0"/>
              <a:t>Limitations:</a:t>
            </a:r>
          </a:p>
          <a:p>
            <a:pPr lvl="1"/>
            <a:r>
              <a:rPr lang="en-US" b="1" dirty="0">
                <a:solidFill>
                  <a:srgbClr val="F7B643"/>
                </a:solidFill>
              </a:rPr>
              <a:t>Premium</a:t>
            </a:r>
            <a:r>
              <a:rPr lang="en-US" dirty="0"/>
              <a:t> storage is not supported</a:t>
            </a:r>
          </a:p>
          <a:p>
            <a:pPr lvl="1"/>
            <a:r>
              <a:rPr lang="en-US" b="1" dirty="0">
                <a:solidFill>
                  <a:srgbClr val="F7B643"/>
                </a:solidFill>
              </a:rPr>
              <a:t>RETAINDAYS</a:t>
            </a:r>
            <a:r>
              <a:rPr lang="en-US" dirty="0"/>
              <a:t> and </a:t>
            </a:r>
            <a:r>
              <a:rPr lang="en-US" b="1" dirty="0">
                <a:solidFill>
                  <a:srgbClr val="F7B643"/>
                </a:solidFill>
              </a:rPr>
              <a:t>EXPIREDATE</a:t>
            </a:r>
            <a:r>
              <a:rPr lang="en-US" dirty="0"/>
              <a:t> options are not supported</a:t>
            </a:r>
          </a:p>
          <a:p>
            <a:pPr lvl="1"/>
            <a:r>
              <a:rPr lang="en-US" dirty="0"/>
              <a:t>Maximum backup size for a </a:t>
            </a:r>
            <a:r>
              <a:rPr lang="en-US" b="1" dirty="0">
                <a:solidFill>
                  <a:srgbClr val="F7B643"/>
                </a:solidFill>
              </a:rPr>
              <a:t>page blob </a:t>
            </a:r>
            <a:r>
              <a:rPr lang="en-US" dirty="0"/>
              <a:t>is </a:t>
            </a:r>
            <a:r>
              <a:rPr lang="en-US" b="1" dirty="0">
                <a:solidFill>
                  <a:srgbClr val="F7B643"/>
                </a:solidFill>
              </a:rPr>
              <a:t>8 TB</a:t>
            </a:r>
          </a:p>
          <a:p>
            <a:pPr lvl="1"/>
            <a:r>
              <a:rPr lang="en-US" b="1" dirty="0">
                <a:solidFill>
                  <a:srgbClr val="F7B643"/>
                </a:solidFill>
              </a:rPr>
              <a:t>Block blob</a:t>
            </a:r>
            <a:r>
              <a:rPr lang="en-US" dirty="0"/>
              <a:t> maximum size of an individual backup can be up to </a:t>
            </a:r>
            <a:r>
              <a:rPr lang="en-US" b="1" dirty="0">
                <a:solidFill>
                  <a:srgbClr val="F7B643"/>
                </a:solidFill>
              </a:rPr>
              <a:t>12 TB</a:t>
            </a:r>
            <a:r>
              <a:rPr lang="en-US" dirty="0"/>
              <a:t>, by utilizing </a:t>
            </a:r>
            <a:r>
              <a:rPr lang="en-US" b="1" dirty="0">
                <a:solidFill>
                  <a:srgbClr val="F7B643"/>
                </a:solidFill>
              </a:rPr>
              <a:t>striping</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31</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74801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Backup to URL</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dirty="0"/>
              <a:t>Basic Steps to backup to URL:</a:t>
            </a:r>
          </a:p>
          <a:p>
            <a:pPr lvl="1" indent="-457200">
              <a:buFont typeface="+mj-lt"/>
              <a:buAutoNum type="arabicPeriod"/>
            </a:pPr>
            <a:r>
              <a:rPr lang="pt-PT" b="1" dirty="0" err="1">
                <a:solidFill>
                  <a:srgbClr val="F7B643"/>
                </a:solidFill>
              </a:rPr>
              <a:t>Create</a:t>
            </a:r>
            <a:r>
              <a:rPr lang="pt-PT" b="1" dirty="0">
                <a:solidFill>
                  <a:srgbClr val="F7B643"/>
                </a:solidFill>
              </a:rPr>
              <a:t> a</a:t>
            </a:r>
            <a:r>
              <a:rPr lang="pt-PT" dirty="0"/>
              <a:t> </a:t>
            </a:r>
            <a:r>
              <a:rPr lang="pt-PT" b="1" dirty="0" err="1">
                <a:solidFill>
                  <a:srgbClr val="F7B643"/>
                </a:solidFill>
              </a:rPr>
              <a:t>container</a:t>
            </a:r>
            <a:r>
              <a:rPr lang="pt-PT" dirty="0"/>
              <a:t> </a:t>
            </a:r>
            <a:r>
              <a:rPr lang="pt-PT" dirty="0" err="1"/>
              <a:t>under</a:t>
            </a:r>
            <a:r>
              <a:rPr lang="pt-PT" dirty="0"/>
              <a:t> </a:t>
            </a:r>
            <a:r>
              <a:rPr lang="pt-PT" dirty="0" err="1"/>
              <a:t>your</a:t>
            </a:r>
            <a:r>
              <a:rPr lang="pt-PT" dirty="0"/>
              <a:t> </a:t>
            </a:r>
            <a:r>
              <a:rPr lang="pt-PT" dirty="0" err="1"/>
              <a:t>Azure</a:t>
            </a:r>
            <a:r>
              <a:rPr lang="pt-PT" dirty="0"/>
              <a:t> </a:t>
            </a:r>
            <a:r>
              <a:rPr lang="pt-PT" dirty="0" err="1"/>
              <a:t>Storage</a:t>
            </a:r>
            <a:r>
              <a:rPr lang="pt-PT" dirty="0"/>
              <a:t> </a:t>
            </a:r>
            <a:r>
              <a:rPr lang="pt-PT" dirty="0" err="1"/>
              <a:t>account</a:t>
            </a:r>
            <a:r>
              <a:rPr lang="pt-PT" dirty="0"/>
              <a:t>.</a:t>
            </a:r>
          </a:p>
          <a:p>
            <a:pPr lvl="1" indent="-457200">
              <a:buFont typeface="+mj-lt"/>
              <a:buAutoNum type="arabicPeriod"/>
            </a:pPr>
            <a:r>
              <a:rPr lang="pt-PT" b="1" dirty="0" err="1">
                <a:solidFill>
                  <a:srgbClr val="F7B643"/>
                </a:solidFill>
              </a:rPr>
              <a:t>Create</a:t>
            </a:r>
            <a:r>
              <a:rPr lang="pt-PT" b="1" dirty="0">
                <a:solidFill>
                  <a:srgbClr val="F7B643"/>
                </a:solidFill>
              </a:rPr>
              <a:t> </a:t>
            </a:r>
            <a:r>
              <a:rPr lang="pt-PT" b="1" dirty="0" err="1">
                <a:solidFill>
                  <a:srgbClr val="F7B643"/>
                </a:solidFill>
              </a:rPr>
              <a:t>the</a:t>
            </a:r>
            <a:r>
              <a:rPr lang="pt-PT" b="1" dirty="0">
                <a:solidFill>
                  <a:srgbClr val="F7B643"/>
                </a:solidFill>
              </a:rPr>
              <a:t> </a:t>
            </a:r>
            <a:r>
              <a:rPr lang="pt-PT" b="1" dirty="0" err="1">
                <a:solidFill>
                  <a:srgbClr val="F7B643"/>
                </a:solidFill>
              </a:rPr>
              <a:t>Credential</a:t>
            </a:r>
            <a:r>
              <a:rPr lang="pt-PT" dirty="0"/>
              <a:t> in SQL Server (</a:t>
            </a:r>
            <a:r>
              <a:rPr lang="pt-PT" dirty="0" err="1"/>
              <a:t>on-premises</a:t>
            </a:r>
            <a:r>
              <a:rPr lang="pt-PT" dirty="0"/>
              <a:t>)</a:t>
            </a:r>
          </a:p>
          <a:p>
            <a:pPr marL="1314450" lvl="2" indent="-457200">
              <a:buFont typeface="Courier New" panose="02070309020205020404" pitchFamily="49" charset="0"/>
              <a:buChar char="o"/>
            </a:pPr>
            <a:r>
              <a:rPr lang="en-GB" sz="1400" dirty="0"/>
              <a:t>A</a:t>
            </a:r>
            <a:r>
              <a:rPr lang="pt-PT" sz="1400" dirty="0" err="1"/>
              <a:t>ccount</a:t>
            </a:r>
            <a:r>
              <a:rPr lang="pt-PT" sz="1400" dirty="0"/>
              <a:t> </a:t>
            </a:r>
            <a:r>
              <a:rPr lang="pt-PT" sz="1400" dirty="0" err="1"/>
              <a:t>Key</a:t>
            </a:r>
            <a:r>
              <a:rPr lang="pt-PT" sz="1400" dirty="0"/>
              <a:t> </a:t>
            </a:r>
            <a:r>
              <a:rPr lang="pt-PT" sz="1400" dirty="0" err="1"/>
              <a:t>or</a:t>
            </a:r>
            <a:r>
              <a:rPr lang="pt-PT" sz="1400" dirty="0"/>
              <a:t> </a:t>
            </a:r>
            <a:r>
              <a:rPr lang="pt-PT" sz="1400" dirty="0" err="1"/>
              <a:t>Shared</a:t>
            </a:r>
            <a:r>
              <a:rPr lang="pt-PT" sz="1400" dirty="0"/>
              <a:t> Access </a:t>
            </a:r>
            <a:r>
              <a:rPr lang="pt-PT" sz="1400" dirty="0" err="1"/>
              <a:t>Signature</a:t>
            </a:r>
            <a:endParaRPr lang="pt-PT" sz="1400" dirty="0"/>
          </a:p>
          <a:p>
            <a:pPr lvl="1" indent="-457200">
              <a:buFont typeface="+mj-lt"/>
              <a:buAutoNum type="arabicPeriod"/>
            </a:pPr>
            <a:r>
              <a:rPr lang="pt-PT" dirty="0" err="1"/>
              <a:t>You</a:t>
            </a:r>
            <a:r>
              <a:rPr lang="pt-PT" dirty="0"/>
              <a:t> are </a:t>
            </a:r>
            <a:r>
              <a:rPr lang="pt-PT" dirty="0" err="1"/>
              <a:t>ready</a:t>
            </a:r>
            <a:r>
              <a:rPr lang="pt-PT" dirty="0"/>
              <a:t> to backup!</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32</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861040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Backup to URL</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dirty="0"/>
              <a:t>Backup Syntax:</a:t>
            </a:r>
            <a:br>
              <a:rPr lang="en-US" dirty="0"/>
            </a:br>
            <a:endParaRPr lang="en-US" dirty="0"/>
          </a:p>
          <a:p>
            <a:pPr marL="114300" indent="0">
              <a:buNone/>
            </a:pPr>
            <a:r>
              <a:rPr lang="en-US" dirty="0"/>
              <a:t>BACKUP DATABASE &lt;</a:t>
            </a:r>
            <a:r>
              <a:rPr lang="en-US" dirty="0" err="1"/>
              <a:t>database_name</a:t>
            </a:r>
            <a:r>
              <a:rPr lang="en-US" dirty="0"/>
              <a:t>&gt; </a:t>
            </a:r>
            <a:r>
              <a:rPr lang="en-US" b="1" dirty="0">
                <a:solidFill>
                  <a:srgbClr val="F7B643"/>
                </a:solidFill>
              </a:rPr>
              <a:t>TO URL</a:t>
            </a:r>
            <a:r>
              <a:rPr lang="en-US" dirty="0"/>
              <a:t> = 'https://&lt;</a:t>
            </a:r>
            <a:r>
              <a:rPr lang="en-US" dirty="0" err="1"/>
              <a:t>mystorageaccountname</a:t>
            </a:r>
            <a:r>
              <a:rPr lang="en-US" dirty="0"/>
              <a:t>&gt;.</a:t>
            </a:r>
            <a:r>
              <a:rPr lang="en-US" dirty="0" err="1"/>
              <a:t>blob.core.windows.net</a:t>
            </a:r>
            <a:r>
              <a:rPr lang="en-US" dirty="0"/>
              <a:t>/&lt;</a:t>
            </a:r>
            <a:r>
              <a:rPr lang="en-US" dirty="0" err="1"/>
              <a:t>mycontainername</a:t>
            </a:r>
            <a:r>
              <a:rPr lang="en-US" dirty="0"/>
              <a:t>&gt;/&lt;</a:t>
            </a:r>
            <a:r>
              <a:rPr lang="en-US" dirty="0" err="1"/>
              <a:t>bckup_file.bak</a:t>
            </a:r>
            <a:r>
              <a:rPr lang="en-US" dirty="0"/>
              <a:t>&gt;’;</a:t>
            </a:r>
            <a:br>
              <a:rPr lang="en-US" dirty="0"/>
            </a:br>
            <a:r>
              <a:rPr lang="en-US" dirty="0"/>
              <a:t>WITH </a:t>
            </a:r>
            <a:r>
              <a:rPr lang="en-US" b="1" dirty="0">
                <a:solidFill>
                  <a:srgbClr val="F7B643"/>
                </a:solidFill>
              </a:rPr>
              <a:t>CREDENTIAL</a:t>
            </a:r>
            <a:r>
              <a:rPr lang="en-US" dirty="0"/>
              <a:t> = '&lt;</a:t>
            </a:r>
            <a:r>
              <a:rPr lang="en-US" dirty="0" err="1"/>
              <a:t>mycredentialname</a:t>
            </a:r>
            <a:r>
              <a:rPr lang="en-US" dirty="0"/>
              <a:t>&gt;' </a:t>
            </a:r>
            <a:br>
              <a:rPr lang="en-US" dirty="0"/>
            </a:br>
            <a:r>
              <a:rPr lang="en-US" dirty="0"/>
              <a:t>GO </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33</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027466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Backup to URL</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dirty="0"/>
              <a:t>For instances &lt; 2012</a:t>
            </a:r>
          </a:p>
          <a:p>
            <a:pPr lvl="1"/>
            <a:r>
              <a:rPr lang="en-US" dirty="0"/>
              <a:t>Backup to disk</a:t>
            </a:r>
          </a:p>
          <a:p>
            <a:pPr lvl="1"/>
            <a:r>
              <a:rPr lang="en-US" dirty="0"/>
              <a:t>Move backups to Azure Storage </a:t>
            </a:r>
            <a:br>
              <a:rPr lang="en-US" dirty="0"/>
            </a:br>
            <a:r>
              <a:rPr lang="en-US" dirty="0"/>
              <a:t>using </a:t>
            </a:r>
            <a:r>
              <a:rPr lang="en-US" dirty="0" err="1"/>
              <a:t>AzCopy</a:t>
            </a:r>
            <a:r>
              <a:rPr lang="en-US" dirty="0"/>
              <a:t> tool</a:t>
            </a:r>
            <a:br>
              <a:rPr lang="en-US" dirty="0"/>
            </a:br>
            <a:endParaRPr lang="en-US" dirty="0"/>
          </a:p>
          <a:p>
            <a:r>
              <a:rPr lang="en-US" dirty="0"/>
              <a:t>Control the backup retention</a:t>
            </a:r>
          </a:p>
          <a:p>
            <a:pPr lvl="1"/>
            <a:r>
              <a:rPr lang="en-US" dirty="0"/>
              <a:t>Use Azure Automation</a:t>
            </a:r>
          </a:p>
          <a:p>
            <a:pPr marL="571500" lvl="1" indent="0">
              <a:buNone/>
            </a:pPr>
            <a:endParaRPr lang="en-US"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34</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11" name="Picture 2" descr="https://images.fpnet.fr/autobackup5biglogo.png">
            <a:extLst>
              <a:ext uri="{FF2B5EF4-FFF2-40B4-BE49-F238E27FC236}">
                <a16:creationId xmlns:a16="http://schemas.microsoft.com/office/drawing/2014/main" id="{6BB8E930-C42E-F047-B146-0831C68CE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038" y="2163067"/>
            <a:ext cx="1951732" cy="195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51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Two</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35</a:t>
            </a:fld>
            <a:endParaRPr/>
          </a:p>
        </p:txBody>
      </p:sp>
      <p:sp>
        <p:nvSpPr>
          <p:cNvPr id="256" name="Shape 256"/>
          <p:cNvSpPr/>
          <p:nvPr/>
        </p:nvSpPr>
        <p:spPr>
          <a:xfrm>
            <a:off x="3182722" y="2997819"/>
            <a:ext cx="594300" cy="594300"/>
          </a:xfrm>
          <a:prstGeom prst="ellipse">
            <a:avLst/>
          </a:prstGeom>
          <a:noFill/>
          <a:ln w="38100" cap="flat" cmpd="sng">
            <a:solidFill>
              <a:srgbClr val="DADAD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3261472" y="3158993"/>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first</a:t>
            </a:r>
            <a:endParaRPr sz="800" dirty="0">
              <a:solidFill>
                <a:srgbClr val="434343"/>
              </a:solidFill>
              <a:latin typeface="Raleway Light"/>
              <a:ea typeface="Raleway Light"/>
              <a:cs typeface="Raleway Light"/>
              <a:sym typeface="Raleway Light"/>
            </a:endParaRPr>
          </a:p>
        </p:txBody>
      </p:sp>
      <p:sp>
        <p:nvSpPr>
          <p:cNvPr id="258" name="Shape 258"/>
          <p:cNvSpPr txBox="1"/>
          <p:nvPr/>
        </p:nvSpPr>
        <p:spPr>
          <a:xfrm>
            <a:off x="2625324" y="3549194"/>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Backup to URL</a:t>
            </a:r>
            <a:endParaRPr sz="1000" dirty="0">
              <a:solidFill>
                <a:schemeClr val="bg1">
                  <a:lumMod val="65000"/>
                </a:schemeClr>
              </a:solidFill>
              <a:latin typeface="Raleway ExtraBold"/>
              <a:ea typeface="Raleway ExtraBold"/>
              <a:cs typeface="Raleway ExtraBold"/>
              <a:sym typeface="Raleway ExtraBold"/>
            </a:endParaRPr>
          </a:p>
        </p:txBody>
      </p:sp>
      <p:sp>
        <p:nvSpPr>
          <p:cNvPr id="259" name="Shape 259"/>
          <p:cNvSpPr txBox="1"/>
          <p:nvPr/>
        </p:nvSpPr>
        <p:spPr>
          <a:xfrm>
            <a:off x="2602372" y="4005996"/>
            <a:ext cx="17550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Send your backup files to Azure Storage</a:t>
            </a:r>
            <a:endParaRPr sz="800" dirty="0">
              <a:solidFill>
                <a:schemeClr val="bg1">
                  <a:lumMod val="65000"/>
                </a:schemeClr>
              </a:solidFill>
              <a:latin typeface="Raleway Light"/>
              <a:ea typeface="Raleway Light"/>
              <a:cs typeface="Raleway Light"/>
              <a:sym typeface="Raleway Light"/>
            </a:endParaRPr>
          </a:p>
        </p:txBody>
      </p:sp>
      <p:sp>
        <p:nvSpPr>
          <p:cNvPr id="268" name="Shape 268"/>
          <p:cNvSpPr/>
          <p:nvPr/>
        </p:nvSpPr>
        <p:spPr>
          <a:xfrm>
            <a:off x="5113355" y="2997819"/>
            <a:ext cx="594300" cy="594300"/>
          </a:xfrm>
          <a:prstGeom prst="ellipse">
            <a:avLst/>
          </a:prstGeom>
          <a:noFill/>
          <a:ln w="38100" cap="flat" cmpd="sng">
            <a:solidFill>
              <a:srgbClr val="F7B6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4555957" y="3549194"/>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rgbClr val="434343"/>
                </a:solidFill>
                <a:latin typeface="Raleway ExtraBold"/>
                <a:ea typeface="Raleway ExtraBold"/>
                <a:cs typeface="Raleway ExtraBold"/>
                <a:sym typeface="Raleway ExtraBold"/>
              </a:rPr>
              <a:t>Managed Backups</a:t>
            </a:r>
            <a:endParaRPr sz="1000" dirty="0">
              <a:solidFill>
                <a:srgbClr val="434343"/>
              </a:solidFill>
              <a:latin typeface="Raleway ExtraBold"/>
              <a:ea typeface="Raleway ExtraBold"/>
              <a:cs typeface="Raleway ExtraBold"/>
              <a:sym typeface="Raleway ExtraBold"/>
            </a:endParaRPr>
          </a:p>
        </p:txBody>
      </p:sp>
      <p:sp>
        <p:nvSpPr>
          <p:cNvPr id="270" name="Shape 270"/>
          <p:cNvSpPr txBox="1"/>
          <p:nvPr/>
        </p:nvSpPr>
        <p:spPr>
          <a:xfrm>
            <a:off x="4555955" y="4005996"/>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rgbClr val="434343"/>
                </a:solidFill>
                <a:latin typeface="Raleway Light"/>
                <a:ea typeface="Raleway Light"/>
                <a:cs typeface="Raleway Light"/>
                <a:sym typeface="Raleway Light"/>
              </a:rPr>
              <a:t>A smarter way to do backups </a:t>
            </a:r>
            <a:endParaRPr sz="800" dirty="0">
              <a:solidFill>
                <a:srgbClr val="434343"/>
              </a:solidFill>
              <a:latin typeface="Raleway Light"/>
              <a:ea typeface="Raleway Light"/>
              <a:cs typeface="Raleway Light"/>
              <a:sym typeface="Raleway Light"/>
            </a:endParaRPr>
          </a:p>
        </p:txBody>
      </p:sp>
      <p:sp>
        <p:nvSpPr>
          <p:cNvPr id="271" name="Shape 271"/>
          <p:cNvSpPr txBox="1"/>
          <p:nvPr/>
        </p:nvSpPr>
        <p:spPr>
          <a:xfrm>
            <a:off x="5192105" y="3158993"/>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73" name="Shape 273"/>
          <p:cNvSpPr/>
          <p:nvPr/>
        </p:nvSpPr>
        <p:spPr>
          <a:xfrm>
            <a:off x="4111719" y="3288782"/>
            <a:ext cx="594300" cy="36900"/>
          </a:xfrm>
          <a:prstGeom prst="roundRect">
            <a:avLst>
              <a:gd name="adj" fmla="val 50000"/>
            </a:avLst>
          </a:prstGeom>
          <a:solidFill>
            <a:srgbClr val="F7B643"/>
          </a:solidFill>
          <a:ln>
            <a:solidFill>
              <a:srgbClr val="F7B643"/>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16" name="Shape 642">
            <a:extLst>
              <a:ext uri="{FF2B5EF4-FFF2-40B4-BE49-F238E27FC236}">
                <a16:creationId xmlns:a16="http://schemas.microsoft.com/office/drawing/2014/main" id="{1AC8D0A5-65FE-304E-B479-67136B81A99C}"/>
              </a:ext>
            </a:extLst>
          </p:cNvPr>
          <p:cNvGrpSpPr/>
          <p:nvPr/>
        </p:nvGrpSpPr>
        <p:grpSpPr>
          <a:xfrm>
            <a:off x="8048933" y="327803"/>
            <a:ext cx="949823" cy="863275"/>
            <a:chOff x="4562200" y="4968250"/>
            <a:chExt cx="549550" cy="499475"/>
          </a:xfrm>
          <a:solidFill>
            <a:srgbClr val="F7B643"/>
          </a:solidFill>
        </p:grpSpPr>
        <p:sp>
          <p:nvSpPr>
            <p:cNvPr id="17" name="Shape 643">
              <a:extLst>
                <a:ext uri="{FF2B5EF4-FFF2-40B4-BE49-F238E27FC236}">
                  <a16:creationId xmlns:a16="http://schemas.microsoft.com/office/drawing/2014/main" id="{5F083020-C0C3-BC4E-ADF8-FA0C23B43A49}"/>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44">
              <a:extLst>
                <a:ext uri="{FF2B5EF4-FFF2-40B4-BE49-F238E27FC236}">
                  <a16:creationId xmlns:a16="http://schemas.microsoft.com/office/drawing/2014/main" id="{61736D15-5C21-7B44-95A3-7FC55FC187C8}"/>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645">
              <a:extLst>
                <a:ext uri="{FF2B5EF4-FFF2-40B4-BE49-F238E27FC236}">
                  <a16:creationId xmlns:a16="http://schemas.microsoft.com/office/drawing/2014/main" id="{D942F200-98FC-8648-81F4-14DEB8331D37}"/>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0" name="Shape 646">
              <a:extLst>
                <a:ext uri="{FF2B5EF4-FFF2-40B4-BE49-F238E27FC236}">
                  <a16:creationId xmlns:a16="http://schemas.microsoft.com/office/drawing/2014/main" id="{628F6A2E-96A0-F749-9783-597B786F6855}"/>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1" name="Shape 647">
              <a:extLst>
                <a:ext uri="{FF2B5EF4-FFF2-40B4-BE49-F238E27FC236}">
                  <a16:creationId xmlns:a16="http://schemas.microsoft.com/office/drawing/2014/main" id="{A6069DF4-E6ED-5547-BE57-54B45BFD3D87}"/>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343471937"/>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Managed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pPr marL="438159" indent="-285750"/>
            <a:r>
              <a:rPr lang="pt-PT" dirty="0"/>
              <a:t>A </a:t>
            </a:r>
            <a:r>
              <a:rPr lang="pt-PT" b="1" dirty="0" err="1">
                <a:solidFill>
                  <a:srgbClr val="F7B643"/>
                </a:solidFill>
              </a:rPr>
              <a:t>smarter</a:t>
            </a:r>
            <a:r>
              <a:rPr lang="pt-PT" dirty="0"/>
              <a:t> </a:t>
            </a:r>
            <a:r>
              <a:rPr lang="pt-PT" dirty="0" err="1"/>
              <a:t>way</a:t>
            </a:r>
            <a:r>
              <a:rPr lang="pt-PT" dirty="0"/>
              <a:t> to </a:t>
            </a:r>
            <a:r>
              <a:rPr lang="pt-PT" dirty="0" err="1"/>
              <a:t>automate</a:t>
            </a:r>
            <a:r>
              <a:rPr lang="pt-PT" dirty="0"/>
              <a:t> backups</a:t>
            </a:r>
          </a:p>
          <a:p>
            <a:pPr marL="438159" indent="-285750"/>
            <a:r>
              <a:rPr lang="en-US" dirty="0"/>
              <a:t>Uses the Backup to </a:t>
            </a:r>
            <a:r>
              <a:rPr lang="en-US" b="1" dirty="0">
                <a:solidFill>
                  <a:srgbClr val="F7B643"/>
                </a:solidFill>
              </a:rPr>
              <a:t>Block Blob </a:t>
            </a:r>
            <a:r>
              <a:rPr lang="en-US" dirty="0"/>
              <a:t>feature</a:t>
            </a:r>
            <a:endParaRPr lang="pt-PT" dirty="0"/>
          </a:p>
          <a:p>
            <a:pPr marL="438159" indent="-285750"/>
            <a:r>
              <a:rPr lang="pt-PT" dirty="0" err="1"/>
              <a:t>Supported</a:t>
            </a:r>
            <a:r>
              <a:rPr lang="pt-PT" dirty="0"/>
              <a:t> </a:t>
            </a:r>
            <a:r>
              <a:rPr lang="pt-PT" dirty="0" err="1"/>
              <a:t>from</a:t>
            </a:r>
            <a:r>
              <a:rPr lang="pt-PT" dirty="0"/>
              <a:t> SQL Server 2014, </a:t>
            </a:r>
            <a:r>
              <a:rPr lang="pt-PT" dirty="0" err="1"/>
              <a:t>changed</a:t>
            </a:r>
            <a:r>
              <a:rPr lang="pt-PT" dirty="0"/>
              <a:t> </a:t>
            </a:r>
            <a:r>
              <a:rPr lang="pt-PT" dirty="0" err="1"/>
              <a:t>on</a:t>
            </a:r>
            <a:r>
              <a:rPr lang="pt-PT" dirty="0"/>
              <a:t> 2016</a:t>
            </a:r>
          </a:p>
          <a:p>
            <a:pPr marL="438159" indent="-285750"/>
            <a:r>
              <a:rPr lang="pt-PT" dirty="0" err="1"/>
              <a:t>It</a:t>
            </a:r>
            <a:r>
              <a:rPr lang="pt-PT" dirty="0"/>
              <a:t> </a:t>
            </a:r>
            <a:r>
              <a:rPr lang="pt-PT" b="1" dirty="0" err="1">
                <a:solidFill>
                  <a:srgbClr val="F7B643"/>
                </a:solidFill>
              </a:rPr>
              <a:t>automates</a:t>
            </a:r>
            <a:r>
              <a:rPr lang="pt-PT" b="1" dirty="0">
                <a:solidFill>
                  <a:srgbClr val="F7B643"/>
                </a:solidFill>
              </a:rPr>
              <a:t> </a:t>
            </a:r>
            <a:r>
              <a:rPr lang="pt-PT" b="1" dirty="0" err="1">
                <a:solidFill>
                  <a:srgbClr val="F7B643"/>
                </a:solidFill>
              </a:rPr>
              <a:t>and</a:t>
            </a:r>
            <a:r>
              <a:rPr lang="pt-PT" b="1" dirty="0">
                <a:solidFill>
                  <a:srgbClr val="F7B643"/>
                </a:solidFill>
              </a:rPr>
              <a:t> </a:t>
            </a:r>
            <a:r>
              <a:rPr lang="pt-PT" b="1" dirty="0" err="1">
                <a:solidFill>
                  <a:srgbClr val="F7B643"/>
                </a:solidFill>
              </a:rPr>
              <a:t>manages</a:t>
            </a:r>
            <a:r>
              <a:rPr lang="pt-PT" b="1" dirty="0">
                <a:solidFill>
                  <a:srgbClr val="F7B643"/>
                </a:solidFill>
              </a:rPr>
              <a:t> </a:t>
            </a:r>
            <a:r>
              <a:rPr lang="pt-PT" dirty="0"/>
              <a:t>SQL Server backups, </a:t>
            </a:r>
            <a:r>
              <a:rPr lang="pt-PT" dirty="0" err="1"/>
              <a:t>based</a:t>
            </a:r>
            <a:r>
              <a:rPr lang="pt-PT" dirty="0"/>
              <a:t> </a:t>
            </a:r>
            <a:r>
              <a:rPr lang="pt-PT" dirty="0" err="1"/>
              <a:t>on</a:t>
            </a:r>
            <a:r>
              <a:rPr lang="pt-PT" dirty="0"/>
              <a:t> a </a:t>
            </a:r>
            <a:r>
              <a:rPr lang="pt-PT" dirty="0" err="1"/>
              <a:t>retention</a:t>
            </a:r>
            <a:r>
              <a:rPr lang="pt-PT" dirty="0"/>
              <a:t> </a:t>
            </a:r>
            <a:r>
              <a:rPr lang="pt-PT" dirty="0" err="1"/>
              <a:t>period</a:t>
            </a:r>
            <a:r>
              <a:rPr lang="pt-PT" dirty="0"/>
              <a:t>.</a:t>
            </a:r>
          </a:p>
          <a:p>
            <a:pPr marL="895359" lvl="1" indent="-285750"/>
            <a:r>
              <a:rPr lang="en-US" dirty="0"/>
              <a:t>Minimum: 1 day</a:t>
            </a:r>
          </a:p>
          <a:p>
            <a:pPr marL="895359" lvl="1" indent="-285750"/>
            <a:r>
              <a:rPr lang="en-US" dirty="0"/>
              <a:t>Maximum: 30 day</a:t>
            </a:r>
          </a:p>
          <a:p>
            <a:pPr marL="152409" indent="0">
              <a:buNone/>
            </a:pPr>
            <a:endParaRPr lang="pt-PT"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36</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84228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Managed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dirty="0"/>
              <a:t>SQL Server </a:t>
            </a:r>
            <a:r>
              <a:rPr lang="en-US" b="1" dirty="0">
                <a:solidFill>
                  <a:srgbClr val="F7B643"/>
                </a:solidFill>
              </a:rPr>
              <a:t>determines</a:t>
            </a:r>
            <a:r>
              <a:rPr lang="en-US" dirty="0"/>
              <a:t> the backup </a:t>
            </a:r>
            <a:r>
              <a:rPr lang="en-US" b="1" dirty="0">
                <a:solidFill>
                  <a:srgbClr val="F7B643"/>
                </a:solidFill>
              </a:rPr>
              <a:t>schedule</a:t>
            </a:r>
            <a:r>
              <a:rPr lang="en-US" dirty="0"/>
              <a:t> </a:t>
            </a:r>
          </a:p>
          <a:p>
            <a:pPr marL="1066809" lvl="1" indent="-457200">
              <a:buFont typeface="Arial" panose="020B0604020202020204" pitchFamily="34" charset="0"/>
              <a:buChar char="•"/>
            </a:pPr>
            <a:r>
              <a:rPr lang="en-US" dirty="0"/>
              <a:t>Based on the </a:t>
            </a:r>
            <a:r>
              <a:rPr lang="en-US" b="1" dirty="0">
                <a:solidFill>
                  <a:srgbClr val="F7B643"/>
                </a:solidFill>
              </a:rPr>
              <a:t>transaction workload</a:t>
            </a:r>
          </a:p>
          <a:p>
            <a:pPr marL="1066809" lvl="1" indent="-457200">
              <a:buFont typeface="Arial" panose="020B0604020202020204" pitchFamily="34" charset="0"/>
              <a:buChar char="•"/>
            </a:pPr>
            <a:r>
              <a:rPr lang="en-US" dirty="0"/>
              <a:t>You </a:t>
            </a:r>
            <a:r>
              <a:rPr lang="en-US" b="1" dirty="0">
                <a:solidFill>
                  <a:srgbClr val="F7B643"/>
                </a:solidFill>
              </a:rPr>
              <a:t>can</a:t>
            </a:r>
            <a:r>
              <a:rPr lang="en-US" dirty="0"/>
              <a:t> still </a:t>
            </a:r>
            <a:r>
              <a:rPr lang="en-US" b="1" dirty="0">
                <a:solidFill>
                  <a:srgbClr val="F7B643"/>
                </a:solidFill>
              </a:rPr>
              <a:t>define a schedule</a:t>
            </a:r>
            <a:r>
              <a:rPr lang="en-US" dirty="0"/>
              <a:t>. </a:t>
            </a:r>
          </a:p>
          <a:p>
            <a:pPr marL="152409" indent="0">
              <a:buNone/>
            </a:pPr>
            <a:endParaRPr lang="pt-PT"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37</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867320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Managed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b="1" dirty="0">
                <a:solidFill>
                  <a:srgbClr val="F7B643"/>
                </a:solidFill>
              </a:rPr>
              <a:t>Full</a:t>
            </a:r>
            <a:r>
              <a:rPr lang="en-US" dirty="0"/>
              <a:t> Database Backup</a:t>
            </a:r>
          </a:p>
          <a:p>
            <a:pPr marL="1066809" lvl="1" indent="-457200">
              <a:buFont typeface="Arial" panose="020B0604020202020204" pitchFamily="34" charset="0"/>
              <a:buChar char="•"/>
            </a:pPr>
            <a:r>
              <a:rPr lang="en-US" dirty="0"/>
              <a:t>When </a:t>
            </a:r>
            <a:r>
              <a:rPr lang="en-US" b="1" dirty="0">
                <a:solidFill>
                  <a:srgbClr val="F7B643"/>
                </a:solidFill>
              </a:rPr>
              <a:t>Managed Backup is enabled</a:t>
            </a:r>
            <a:r>
              <a:rPr lang="en-US" dirty="0"/>
              <a:t> for the first time, or when a </a:t>
            </a:r>
            <a:r>
              <a:rPr lang="en-US" b="1" dirty="0">
                <a:solidFill>
                  <a:srgbClr val="F7B643"/>
                </a:solidFill>
              </a:rPr>
              <a:t>new database</a:t>
            </a:r>
            <a:r>
              <a:rPr lang="en-US" dirty="0"/>
              <a:t> is added</a:t>
            </a:r>
          </a:p>
          <a:p>
            <a:pPr marL="1066809" lvl="1" indent="-457200">
              <a:buFont typeface="Arial" panose="020B0604020202020204" pitchFamily="34" charset="0"/>
              <a:buChar char="•"/>
            </a:pPr>
            <a:r>
              <a:rPr lang="en-US" b="1" dirty="0">
                <a:solidFill>
                  <a:srgbClr val="F7B643"/>
                </a:solidFill>
              </a:rPr>
              <a:t>Log growth </a:t>
            </a:r>
            <a:r>
              <a:rPr lang="en-US" dirty="0"/>
              <a:t>since last full backup is </a:t>
            </a:r>
            <a:r>
              <a:rPr lang="en-US" b="1" dirty="0">
                <a:solidFill>
                  <a:srgbClr val="F7B643"/>
                </a:solidFill>
              </a:rPr>
              <a:t>=&gt;1 GB</a:t>
            </a:r>
            <a:endParaRPr lang="en-US" dirty="0"/>
          </a:p>
          <a:p>
            <a:pPr marL="1066809" lvl="1" indent="-457200">
              <a:buFont typeface="Arial" panose="020B0604020202020204" pitchFamily="34" charset="0"/>
              <a:buChar char="•"/>
            </a:pPr>
            <a:r>
              <a:rPr lang="en-US" dirty="0"/>
              <a:t>Last </a:t>
            </a:r>
            <a:r>
              <a:rPr lang="en-US" b="1" dirty="0">
                <a:solidFill>
                  <a:srgbClr val="F7B643"/>
                </a:solidFill>
              </a:rPr>
              <a:t>full</a:t>
            </a:r>
            <a:r>
              <a:rPr lang="en-US" dirty="0"/>
              <a:t> backup is &gt; </a:t>
            </a:r>
            <a:r>
              <a:rPr lang="en-US" b="1" dirty="0">
                <a:solidFill>
                  <a:srgbClr val="F7B643"/>
                </a:solidFill>
              </a:rPr>
              <a:t>1 week old</a:t>
            </a:r>
          </a:p>
          <a:p>
            <a:pPr marL="1066809" lvl="1" indent="-457200">
              <a:buFont typeface="Arial" panose="020B0604020202020204" pitchFamily="34" charset="0"/>
              <a:buChar char="•"/>
            </a:pPr>
            <a:r>
              <a:rPr lang="en-US" dirty="0"/>
              <a:t>The log </a:t>
            </a:r>
            <a:r>
              <a:rPr lang="en-US" b="1" dirty="0">
                <a:solidFill>
                  <a:srgbClr val="F7B643"/>
                </a:solidFill>
              </a:rPr>
              <a:t>chain is broken</a:t>
            </a:r>
            <a:endParaRPr lang="en-US"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38</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787507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Managed Backups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366100"/>
          </a:xfrm>
        </p:spPr>
        <p:txBody>
          <a:bodyPr/>
          <a:lstStyle/>
          <a:p>
            <a:r>
              <a:rPr lang="en-US" b="1" dirty="0">
                <a:solidFill>
                  <a:srgbClr val="F7B643"/>
                </a:solidFill>
              </a:rPr>
              <a:t>T-Log</a:t>
            </a:r>
            <a:r>
              <a:rPr lang="en-US" dirty="0"/>
              <a:t> Backup</a:t>
            </a:r>
          </a:p>
          <a:p>
            <a:pPr marL="1066809" lvl="1" indent="-457200">
              <a:buFont typeface="Arial" panose="020B0604020202020204" pitchFamily="34" charset="0"/>
              <a:buChar char="•"/>
            </a:pPr>
            <a:r>
              <a:rPr lang="en-US" dirty="0"/>
              <a:t>When there is </a:t>
            </a:r>
            <a:r>
              <a:rPr lang="en-US" b="1" dirty="0">
                <a:solidFill>
                  <a:srgbClr val="F7B643"/>
                </a:solidFill>
              </a:rPr>
              <a:t>no log backup</a:t>
            </a:r>
          </a:p>
          <a:p>
            <a:pPr marL="1066809" lvl="1" indent="-457200">
              <a:buFont typeface="Arial" panose="020B0604020202020204" pitchFamily="34" charset="0"/>
              <a:buChar char="•"/>
            </a:pPr>
            <a:r>
              <a:rPr lang="en-US" dirty="0"/>
              <a:t>T-Log </a:t>
            </a:r>
            <a:r>
              <a:rPr lang="en-US" b="1" dirty="0">
                <a:solidFill>
                  <a:srgbClr val="F7B643"/>
                </a:solidFill>
              </a:rPr>
              <a:t>used space &gt;= 5 MB</a:t>
            </a:r>
          </a:p>
          <a:p>
            <a:pPr marL="1066809" lvl="1" indent="-457200">
              <a:buFont typeface="Arial" panose="020B0604020202020204" pitchFamily="34" charset="0"/>
              <a:buChar char="•"/>
            </a:pPr>
            <a:r>
              <a:rPr lang="en-US" b="1" dirty="0">
                <a:solidFill>
                  <a:srgbClr val="F7B643"/>
                </a:solidFill>
              </a:rPr>
              <a:t>Last</a:t>
            </a:r>
            <a:r>
              <a:rPr lang="en-US" dirty="0"/>
              <a:t> T-Log backup </a:t>
            </a:r>
            <a:r>
              <a:rPr lang="en-US" b="1" dirty="0">
                <a:solidFill>
                  <a:srgbClr val="F7B643"/>
                </a:solidFill>
              </a:rPr>
              <a:t>&gt; 2 hours </a:t>
            </a:r>
            <a:r>
              <a:rPr lang="en-US" dirty="0"/>
              <a:t>old</a:t>
            </a:r>
          </a:p>
          <a:p>
            <a:pPr lvl="1"/>
            <a:endParaRPr lang="en-US"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39</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69797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noProof="0" dirty="0"/>
              <a:t>Introduction</a:t>
            </a:r>
          </a:p>
        </p:txBody>
      </p:sp>
      <p:sp>
        <p:nvSpPr>
          <p:cNvPr id="89" name="Shape 89"/>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Cloud, private, public, hybrid…</a:t>
            </a:r>
            <a:endParaRPr lang="en-US" noProof="0" dirty="0"/>
          </a:p>
        </p:txBody>
      </p:sp>
      <p:sp>
        <p:nvSpPr>
          <p:cNvPr id="90" name="Shape 90"/>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9600">
                <a:solidFill>
                  <a:srgbClr val="434343"/>
                </a:solidFill>
                <a:latin typeface="Raleway ExtraBold"/>
                <a:ea typeface="Raleway ExtraBold"/>
                <a:cs typeface="Raleway ExtraBold"/>
                <a:sym typeface="Raleway ExtraBold"/>
              </a:rPr>
              <a:t>1</a:t>
            </a:r>
            <a:endParaRPr sz="9600">
              <a:solidFill>
                <a:srgbClr val="434343"/>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3764408994"/>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40</a:t>
            </a:fld>
            <a:endParaRPr lang="en">
              <a:solidFill>
                <a:srgbClr val="FFB600"/>
              </a:solidFill>
            </a:endParaRPr>
          </a:p>
        </p:txBody>
      </p:sp>
      <p:grpSp>
        <p:nvGrpSpPr>
          <p:cNvPr id="5" name="Shape 642">
            <a:extLst>
              <a:ext uri="{FF2B5EF4-FFF2-40B4-BE49-F238E27FC236}">
                <a16:creationId xmlns:a16="http://schemas.microsoft.com/office/drawing/2014/main" id="{6524C475-4D15-104D-808E-548C54DF90EC}"/>
              </a:ext>
            </a:extLst>
          </p:cNvPr>
          <p:cNvGrpSpPr/>
          <p:nvPr/>
        </p:nvGrpSpPr>
        <p:grpSpPr>
          <a:xfrm>
            <a:off x="8048933" y="327803"/>
            <a:ext cx="949823" cy="863275"/>
            <a:chOff x="4562200" y="4968250"/>
            <a:chExt cx="549550" cy="499475"/>
          </a:xfrm>
          <a:solidFill>
            <a:srgbClr val="F7B643"/>
          </a:solidFill>
        </p:grpSpPr>
        <p:sp>
          <p:nvSpPr>
            <p:cNvPr id="6" name="Shape 643">
              <a:extLst>
                <a:ext uri="{FF2B5EF4-FFF2-40B4-BE49-F238E27FC236}">
                  <a16:creationId xmlns:a16="http://schemas.microsoft.com/office/drawing/2014/main" id="{0EEF0139-8B95-6145-8FE4-AEF472672097}"/>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644">
              <a:extLst>
                <a:ext uri="{FF2B5EF4-FFF2-40B4-BE49-F238E27FC236}">
                  <a16:creationId xmlns:a16="http://schemas.microsoft.com/office/drawing/2014/main" id="{93643C63-4FC5-B944-B222-7193FE8C0EB3}"/>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45">
              <a:extLst>
                <a:ext uri="{FF2B5EF4-FFF2-40B4-BE49-F238E27FC236}">
                  <a16:creationId xmlns:a16="http://schemas.microsoft.com/office/drawing/2014/main" id="{ED9D6210-93C0-F243-A804-82E0E882A6FC}"/>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646">
              <a:extLst>
                <a:ext uri="{FF2B5EF4-FFF2-40B4-BE49-F238E27FC236}">
                  <a16:creationId xmlns:a16="http://schemas.microsoft.com/office/drawing/2014/main" id="{EA05A561-FDBE-2749-B473-E015FA97A077}"/>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647">
              <a:extLst>
                <a:ext uri="{FF2B5EF4-FFF2-40B4-BE49-F238E27FC236}">
                  <a16:creationId xmlns:a16="http://schemas.microsoft.com/office/drawing/2014/main" id="{7CAFC4D4-0769-5747-AD09-9C2CC03166A2}"/>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Group 13">
            <a:extLst>
              <a:ext uri="{FF2B5EF4-FFF2-40B4-BE49-F238E27FC236}">
                <a16:creationId xmlns:a16="http://schemas.microsoft.com/office/drawing/2014/main" id="{FAC79A5C-8274-7B47-A853-27D836987EFB}"/>
              </a:ext>
            </a:extLst>
          </p:cNvPr>
          <p:cNvGrpSpPr/>
          <p:nvPr/>
        </p:nvGrpSpPr>
        <p:grpSpPr>
          <a:xfrm>
            <a:off x="2646294" y="1069729"/>
            <a:ext cx="3780430" cy="3385420"/>
            <a:chOff x="2519773" y="2035887"/>
            <a:chExt cx="3780430" cy="3385420"/>
          </a:xfrm>
        </p:grpSpPr>
        <p:sp>
          <p:nvSpPr>
            <p:cNvPr id="15" name="Rectangle 14">
              <a:extLst>
                <a:ext uri="{FF2B5EF4-FFF2-40B4-BE49-F238E27FC236}">
                  <a16:creationId xmlns:a16="http://schemas.microsoft.com/office/drawing/2014/main" id="{4F3C76A7-DFF7-DB44-90F7-067553944D11}"/>
                </a:ext>
              </a:extLst>
            </p:cNvPr>
            <p:cNvSpPr/>
            <p:nvPr/>
          </p:nvSpPr>
          <p:spPr>
            <a:xfrm>
              <a:off x="3471270" y="4774976"/>
              <a:ext cx="1877437" cy="646331"/>
            </a:xfrm>
            <a:prstGeom prst="rect">
              <a:avLst/>
            </a:prstGeom>
          </p:spPr>
          <p:txBody>
            <a:bodyPr wrap="none">
              <a:spAutoFit/>
            </a:bodyPr>
            <a:lstStyle/>
            <a:p>
              <a:r>
                <a:rPr lang="en-US" sz="3600" b="1" spc="600" dirty="0"/>
                <a:t>DEMO</a:t>
              </a:r>
            </a:p>
          </p:txBody>
        </p:sp>
        <p:pic>
          <p:nvPicPr>
            <p:cNvPr id="16" name="Picture 15">
              <a:extLst>
                <a:ext uri="{FF2B5EF4-FFF2-40B4-BE49-F238E27FC236}">
                  <a16:creationId xmlns:a16="http://schemas.microsoft.com/office/drawing/2014/main" id="{F25B131A-BD1E-E749-93EE-5699C872B830}"/>
                </a:ext>
              </a:extLst>
            </p:cNvPr>
            <p:cNvPicPr>
              <a:picLocks noChangeAspect="1"/>
            </p:cNvPicPr>
            <p:nvPr/>
          </p:nvPicPr>
          <p:blipFill>
            <a:blip r:embed="rId2"/>
            <a:stretch>
              <a:fillRect/>
            </a:stretch>
          </p:blipFill>
          <p:spPr>
            <a:xfrm>
              <a:off x="2519773" y="2035887"/>
              <a:ext cx="3780430" cy="2786226"/>
            </a:xfrm>
            <a:prstGeom prst="rect">
              <a:avLst/>
            </a:prstGeom>
          </p:spPr>
        </p:pic>
      </p:grpSp>
    </p:spTree>
    <p:extLst>
      <p:ext uri="{BB962C8B-B14F-4D97-AF65-F5344CB8AC3E}">
        <p14:creationId xmlns:p14="http://schemas.microsoft.com/office/powerpoint/2010/main" val="2353622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idx="4294967295"/>
          </p:nvPr>
        </p:nvSpPr>
        <p:spPr>
          <a:xfrm>
            <a:off x="685800" y="2269150"/>
            <a:ext cx="4977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noProof="0" dirty="0">
                <a:solidFill>
                  <a:srgbClr val="FFB600"/>
                </a:solidFill>
              </a:rPr>
              <a:t>Storage</a:t>
            </a:r>
          </a:p>
        </p:txBody>
      </p:sp>
      <p:sp>
        <p:nvSpPr>
          <p:cNvPr id="115" name="Shape 115"/>
          <p:cNvSpPr txBox="1">
            <a:spLocks noGrp="1"/>
          </p:cNvSpPr>
          <p:nvPr>
            <p:ph type="subTitle" idx="4294967295"/>
          </p:nvPr>
        </p:nvSpPr>
        <p:spPr>
          <a:xfrm>
            <a:off x="685800" y="3411555"/>
            <a:ext cx="6091444" cy="784800"/>
          </a:xfrm>
          <a:prstGeom prst="rect">
            <a:avLst/>
          </a:prstGeom>
        </p:spPr>
        <p:txBody>
          <a:bodyPr spcFirstLastPara="1" wrap="square" lIns="91425" tIns="91425" rIns="91425" bIns="91425" anchor="t" anchorCtr="0">
            <a:noAutofit/>
          </a:bodyPr>
          <a:lstStyle/>
          <a:p>
            <a:pPr marL="0" lvl="0" indent="0">
              <a:buNone/>
            </a:pPr>
            <a:r>
              <a:rPr lang="en-US" dirty="0"/>
              <a:t>Files in Azure, Stretch DB and Hybrid Partitioning</a:t>
            </a:r>
          </a:p>
        </p:txBody>
      </p:sp>
      <p:sp>
        <p:nvSpPr>
          <p:cNvPr id="129" name="Shape 12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41</a:t>
            </a:fld>
            <a:endParaRPr/>
          </a:p>
        </p:txBody>
      </p:sp>
      <p:pic>
        <p:nvPicPr>
          <p:cNvPr id="13" name="Picture 12">
            <a:extLst>
              <a:ext uri="{FF2B5EF4-FFF2-40B4-BE49-F238E27FC236}">
                <a16:creationId xmlns:a16="http://schemas.microsoft.com/office/drawing/2014/main" id="{E145A276-AAD8-F442-8915-BD7E7DCC8D05}"/>
              </a:ext>
            </a:extLst>
          </p:cNvPr>
          <p:cNvPicPr>
            <a:picLocks noChangeAspect="1"/>
          </p:cNvPicPr>
          <p:nvPr/>
        </p:nvPicPr>
        <p:blipFill>
          <a:blip r:embed="rId3">
            <a:clrChange>
              <a:clrFrom>
                <a:srgbClr val="FFFFFF">
                  <a:alpha val="0"/>
                </a:srgbClr>
              </a:clrFrom>
              <a:clrTo>
                <a:srgbClr val="FFFFFF">
                  <a:alpha val="0"/>
                </a:srgbClr>
              </a:clrTo>
            </a:clrChang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558726" y="1501744"/>
            <a:ext cx="1636085" cy="1636085"/>
          </a:xfrm>
          <a:prstGeom prst="rect">
            <a:avLst/>
          </a:prstGeom>
          <a:noFill/>
        </p:spPr>
      </p:pic>
    </p:spTree>
    <p:extLst>
      <p:ext uri="{BB962C8B-B14F-4D97-AF65-F5344CB8AC3E}">
        <p14:creationId xmlns:p14="http://schemas.microsoft.com/office/powerpoint/2010/main" val="1734685718"/>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Storage</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p:txBody>
          <a:bodyPr/>
          <a:lstStyle/>
          <a:p>
            <a:r>
              <a:rPr lang="pt-PT" b="1" dirty="0" err="1">
                <a:solidFill>
                  <a:srgbClr val="F7B643"/>
                </a:solidFill>
              </a:rPr>
              <a:t>Azure</a:t>
            </a:r>
            <a:r>
              <a:rPr lang="pt-PT" b="1" dirty="0">
                <a:solidFill>
                  <a:srgbClr val="F7B643"/>
                </a:solidFill>
              </a:rPr>
              <a:t> </a:t>
            </a:r>
            <a:r>
              <a:rPr lang="pt-PT" b="1" dirty="0" err="1">
                <a:solidFill>
                  <a:srgbClr val="F7B643"/>
                </a:solidFill>
              </a:rPr>
              <a:t>Storage</a:t>
            </a:r>
            <a:r>
              <a:rPr lang="pt-PT" dirty="0"/>
              <a:t> </a:t>
            </a:r>
            <a:r>
              <a:rPr lang="pt-PT" dirty="0" err="1"/>
              <a:t>is</a:t>
            </a:r>
            <a:r>
              <a:rPr lang="pt-PT" dirty="0"/>
              <a:t> </a:t>
            </a:r>
            <a:r>
              <a:rPr lang="pt-PT" dirty="0" err="1"/>
              <a:t>useful</a:t>
            </a:r>
            <a:r>
              <a:rPr lang="pt-PT" dirty="0"/>
              <a:t> </a:t>
            </a:r>
            <a:r>
              <a:rPr lang="pt-PT" dirty="0" err="1"/>
              <a:t>again</a:t>
            </a:r>
            <a:r>
              <a:rPr lang="pt-PT" dirty="0"/>
              <a:t> :)</a:t>
            </a:r>
          </a:p>
          <a:p>
            <a:r>
              <a:rPr lang="pt-PT" dirty="0" err="1"/>
              <a:t>Azure</a:t>
            </a:r>
            <a:r>
              <a:rPr lang="pt-PT" dirty="0"/>
              <a:t> </a:t>
            </a:r>
            <a:r>
              <a:rPr lang="pt-PT" b="1" dirty="0">
                <a:solidFill>
                  <a:srgbClr val="F7B643"/>
                </a:solidFill>
              </a:rPr>
              <a:t>SQL </a:t>
            </a:r>
            <a:r>
              <a:rPr lang="pt-PT" b="1" dirty="0" err="1">
                <a:solidFill>
                  <a:srgbClr val="F7B643"/>
                </a:solidFill>
              </a:rPr>
              <a:t>Database</a:t>
            </a:r>
            <a:r>
              <a:rPr lang="pt-PT" b="1" dirty="0">
                <a:solidFill>
                  <a:srgbClr val="F7B643"/>
                </a:solidFill>
              </a:rPr>
              <a:t> </a:t>
            </a:r>
            <a:r>
              <a:rPr lang="pt-PT" dirty="0"/>
              <a:t>can </a:t>
            </a:r>
            <a:r>
              <a:rPr lang="pt-PT" dirty="0" err="1"/>
              <a:t>also</a:t>
            </a:r>
            <a:r>
              <a:rPr lang="pt-PT" dirty="0"/>
              <a:t> </a:t>
            </a:r>
            <a:r>
              <a:rPr lang="pt-PT" dirty="0" err="1"/>
              <a:t>help</a:t>
            </a:r>
            <a:r>
              <a:rPr lang="pt-PT" dirty="0"/>
              <a:t> </a:t>
            </a:r>
            <a:r>
              <a:rPr lang="pt-PT" dirty="0" err="1"/>
              <a:t>us</a:t>
            </a:r>
            <a:r>
              <a:rPr lang="pt-PT" dirty="0"/>
              <a:t>!</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42</a:t>
            </a:fld>
            <a:endParaRPr lang="en">
              <a:solidFill>
                <a:srgbClr val="FFB600"/>
              </a:solidFill>
            </a:endParaRPr>
          </a:p>
        </p:txBody>
      </p:sp>
      <p:pic>
        <p:nvPicPr>
          <p:cNvPr id="11" name="Picture 10">
            <a:extLst>
              <a:ext uri="{FF2B5EF4-FFF2-40B4-BE49-F238E27FC236}">
                <a16:creationId xmlns:a16="http://schemas.microsoft.com/office/drawing/2014/main" id="{C002AEB3-238B-EE49-88A1-B72C2DD2D1B1}"/>
              </a:ext>
            </a:extLst>
          </p:cNvPr>
          <p:cNvPicPr>
            <a:picLocks noChangeAspect="1"/>
          </p:cNvPicPr>
          <p:nvPr/>
        </p:nvPicPr>
        <p:blipFill rotWithShape="1">
          <a:blip r:embed="rId2">
            <a:clrChange>
              <a:clrFrom>
                <a:srgbClr val="FFFFFF"/>
              </a:clrFrom>
              <a:clrTo>
                <a:srgbClr val="FFFFFF">
                  <a:alpha val="0"/>
                </a:srgbClr>
              </a:clrTo>
            </a:clrChange>
          </a:blip>
          <a:srcRect t="6563" b="7305"/>
          <a:stretch/>
        </p:blipFill>
        <p:spPr>
          <a:xfrm>
            <a:off x="2764746" y="3069001"/>
            <a:ext cx="1237553" cy="1065922"/>
          </a:xfrm>
          <a:prstGeom prst="rect">
            <a:avLst/>
          </a:prstGeom>
        </p:spPr>
      </p:pic>
      <p:pic>
        <p:nvPicPr>
          <p:cNvPr id="13" name="Picture 12">
            <a:extLst>
              <a:ext uri="{FF2B5EF4-FFF2-40B4-BE49-F238E27FC236}">
                <a16:creationId xmlns:a16="http://schemas.microsoft.com/office/drawing/2014/main" id="{2EFDE162-4D9E-B549-B4D8-0D5A54DBB012}"/>
              </a:ext>
            </a:extLst>
          </p:cNvPr>
          <p:cNvPicPr>
            <a:picLocks noChangeAspect="1"/>
          </p:cNvPicPr>
          <p:nvPr/>
        </p:nvPicPr>
        <p:blipFill>
          <a:blip r:embed="rId3">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pic>
        <p:nvPicPr>
          <p:cNvPr id="14" name="Picture 13">
            <a:extLst>
              <a:ext uri="{FF2B5EF4-FFF2-40B4-BE49-F238E27FC236}">
                <a16:creationId xmlns:a16="http://schemas.microsoft.com/office/drawing/2014/main" id="{4FF4BBBA-0ECC-0F49-A34D-B218EA9F16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985239" y="3069001"/>
            <a:ext cx="1332034" cy="1332034"/>
          </a:xfrm>
          <a:prstGeom prst="rect">
            <a:avLst/>
          </a:prstGeom>
        </p:spPr>
      </p:pic>
    </p:spTree>
    <p:extLst>
      <p:ext uri="{BB962C8B-B14F-4D97-AF65-F5344CB8AC3E}">
        <p14:creationId xmlns:p14="http://schemas.microsoft.com/office/powerpoint/2010/main" val="992233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Three</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43</a:t>
            </a:fld>
            <a:endParaRPr/>
          </a:p>
        </p:txBody>
      </p:sp>
      <p:sp>
        <p:nvSpPr>
          <p:cNvPr id="256" name="Shape 256"/>
          <p:cNvSpPr/>
          <p:nvPr/>
        </p:nvSpPr>
        <p:spPr>
          <a:xfrm>
            <a:off x="4140341" y="2991096"/>
            <a:ext cx="594300" cy="594300"/>
          </a:xfrm>
          <a:prstGeom prst="ellipse">
            <a:avLst/>
          </a:prstGeom>
          <a:noFill/>
          <a:ln w="38100" cap="flat" cmpd="sng">
            <a:solidFill>
              <a:srgbClr val="DADAD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4181426" y="3152270"/>
            <a:ext cx="538136"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second</a:t>
            </a:r>
            <a:endParaRPr sz="800" dirty="0">
              <a:solidFill>
                <a:srgbClr val="434343"/>
              </a:solidFill>
              <a:latin typeface="Raleway Light"/>
              <a:ea typeface="Raleway Light"/>
              <a:cs typeface="Raleway Light"/>
              <a:sym typeface="Raleway Light"/>
            </a:endParaRPr>
          </a:p>
        </p:txBody>
      </p:sp>
      <p:sp>
        <p:nvSpPr>
          <p:cNvPr id="258" name="Shape 258"/>
          <p:cNvSpPr txBox="1"/>
          <p:nvPr/>
        </p:nvSpPr>
        <p:spPr>
          <a:xfrm>
            <a:off x="3582943"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DB files in Azure</a:t>
            </a:r>
            <a:endParaRPr sz="1000" dirty="0">
              <a:solidFill>
                <a:schemeClr val="bg1">
                  <a:lumMod val="65000"/>
                </a:schemeClr>
              </a:solidFill>
              <a:latin typeface="Raleway ExtraBold"/>
              <a:ea typeface="Raleway ExtraBold"/>
              <a:cs typeface="Raleway ExtraBold"/>
              <a:sym typeface="Raleway ExtraBold"/>
            </a:endParaRPr>
          </a:p>
        </p:txBody>
      </p:sp>
      <p:sp>
        <p:nvSpPr>
          <p:cNvPr id="259" name="Shape 259"/>
          <p:cNvSpPr txBox="1"/>
          <p:nvPr/>
        </p:nvSpPr>
        <p:spPr>
          <a:xfrm>
            <a:off x="3559991" y="3999273"/>
            <a:ext cx="17550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Store data &amp; log in Azure Storage</a:t>
            </a:r>
            <a:endParaRPr sz="800" dirty="0">
              <a:solidFill>
                <a:schemeClr val="bg1">
                  <a:lumMod val="65000"/>
                </a:schemeClr>
              </a:solidFill>
              <a:latin typeface="Raleway Light"/>
              <a:ea typeface="Raleway Light"/>
              <a:cs typeface="Raleway Light"/>
              <a:sym typeface="Raleway Light"/>
            </a:endParaRPr>
          </a:p>
        </p:txBody>
      </p:sp>
      <p:sp>
        <p:nvSpPr>
          <p:cNvPr id="268" name="Shape 268"/>
          <p:cNvSpPr/>
          <p:nvPr/>
        </p:nvSpPr>
        <p:spPr>
          <a:xfrm>
            <a:off x="2307342" y="2991096"/>
            <a:ext cx="594300" cy="594300"/>
          </a:xfrm>
          <a:prstGeom prst="ellipse">
            <a:avLst/>
          </a:prstGeom>
          <a:noFill/>
          <a:ln w="38100" cap="flat" cmpd="sng">
            <a:solidFill>
              <a:srgbClr val="F7B6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1749944" y="3542471"/>
            <a:ext cx="1709100" cy="446400"/>
          </a:xfrm>
          <a:prstGeom prst="rect">
            <a:avLst/>
          </a:prstGeom>
          <a:noFill/>
          <a:ln>
            <a:noFill/>
          </a:ln>
        </p:spPr>
        <p:txBody>
          <a:bodyPr spcFirstLastPara="1" wrap="square" lIns="91425" tIns="91425" rIns="91425" bIns="91425" anchor="b" anchorCtr="0">
            <a:noAutofit/>
          </a:bodyPr>
          <a:lstStyle/>
          <a:p>
            <a:pPr algn="ctr">
              <a:lnSpc>
                <a:spcPct val="115000"/>
              </a:lnSpc>
            </a:pPr>
            <a:r>
              <a:rPr lang="en" sz="1000" dirty="0">
                <a:solidFill>
                  <a:srgbClr val="434343"/>
                </a:solidFill>
                <a:latin typeface="Raleway ExtraBold"/>
                <a:sym typeface="Raleway ExtraBold"/>
              </a:rPr>
              <a:t>Stretch Database</a:t>
            </a:r>
            <a:endParaRPr sz="1000" dirty="0">
              <a:solidFill>
                <a:srgbClr val="434343"/>
              </a:solidFill>
              <a:latin typeface="Raleway ExtraBold"/>
              <a:sym typeface="Raleway ExtraBold"/>
            </a:endParaRPr>
          </a:p>
        </p:txBody>
      </p:sp>
      <p:sp>
        <p:nvSpPr>
          <p:cNvPr id="270" name="Shape 270"/>
          <p:cNvSpPr txBox="1"/>
          <p:nvPr/>
        </p:nvSpPr>
        <p:spPr>
          <a:xfrm>
            <a:off x="1749942"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rgbClr val="434343"/>
                </a:solidFill>
                <a:latin typeface="Raleway Light"/>
                <a:sym typeface="Raleway Light"/>
              </a:rPr>
              <a:t>A way to extend your database to Azure</a:t>
            </a:r>
            <a:endParaRPr sz="800" dirty="0">
              <a:solidFill>
                <a:srgbClr val="434343"/>
              </a:solidFill>
              <a:latin typeface="Raleway Light"/>
              <a:sym typeface="Raleway Light"/>
            </a:endParaRPr>
          </a:p>
        </p:txBody>
      </p:sp>
      <p:sp>
        <p:nvSpPr>
          <p:cNvPr id="271" name="Shape 271"/>
          <p:cNvSpPr txBox="1"/>
          <p:nvPr/>
        </p:nvSpPr>
        <p:spPr>
          <a:xfrm>
            <a:off x="2303610" y="3152270"/>
            <a:ext cx="598032"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first</a:t>
            </a:r>
            <a:endParaRPr sz="800" dirty="0">
              <a:solidFill>
                <a:srgbClr val="434343"/>
              </a:solidFill>
              <a:latin typeface="Raleway Light"/>
              <a:ea typeface="Raleway Light"/>
              <a:cs typeface="Raleway Light"/>
              <a:sym typeface="Raleway Light"/>
            </a:endParaRPr>
          </a:p>
        </p:txBody>
      </p:sp>
      <p:sp>
        <p:nvSpPr>
          <p:cNvPr id="273" name="Shape 273"/>
          <p:cNvSpPr/>
          <p:nvPr/>
        </p:nvSpPr>
        <p:spPr>
          <a:xfrm>
            <a:off x="3244384" y="3282059"/>
            <a:ext cx="594300" cy="36900"/>
          </a:xfrm>
          <a:prstGeom prst="roundRect">
            <a:avLst>
              <a:gd name="adj" fmla="val 50000"/>
            </a:avLst>
          </a:prstGeom>
          <a:solidFill>
            <a:srgbClr val="F7B643"/>
          </a:solidFill>
          <a:ln>
            <a:solidFill>
              <a:srgbClr val="F7B643"/>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6" name="Shape 268">
            <a:extLst>
              <a:ext uri="{FF2B5EF4-FFF2-40B4-BE49-F238E27FC236}">
                <a16:creationId xmlns:a16="http://schemas.microsoft.com/office/drawing/2014/main" id="{0E9A7D8B-048A-8A48-8F28-47D70FC15A1E}"/>
              </a:ext>
            </a:extLst>
          </p:cNvPr>
          <p:cNvSpPr/>
          <p:nvPr/>
        </p:nvSpPr>
        <p:spPr>
          <a:xfrm>
            <a:off x="6172921" y="2991096"/>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7" name="Shape 269">
            <a:extLst>
              <a:ext uri="{FF2B5EF4-FFF2-40B4-BE49-F238E27FC236}">
                <a16:creationId xmlns:a16="http://schemas.microsoft.com/office/drawing/2014/main" id="{8F3A409F-EB29-BA4A-AC9E-7980F4A7EF33}"/>
              </a:ext>
            </a:extLst>
          </p:cNvPr>
          <p:cNvSpPr txBox="1"/>
          <p:nvPr/>
        </p:nvSpPr>
        <p:spPr>
          <a:xfrm>
            <a:off x="5615523"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Hybrid Partitioning</a:t>
            </a:r>
            <a:endParaRPr sz="1000" dirty="0">
              <a:solidFill>
                <a:schemeClr val="bg1">
                  <a:lumMod val="65000"/>
                </a:schemeClr>
              </a:solidFill>
              <a:latin typeface="Raleway ExtraBold"/>
              <a:ea typeface="Raleway ExtraBold"/>
              <a:cs typeface="Raleway ExtraBold"/>
              <a:sym typeface="Raleway ExtraBold"/>
            </a:endParaRPr>
          </a:p>
        </p:txBody>
      </p:sp>
      <p:sp>
        <p:nvSpPr>
          <p:cNvPr id="18" name="Shape 270">
            <a:extLst>
              <a:ext uri="{FF2B5EF4-FFF2-40B4-BE49-F238E27FC236}">
                <a16:creationId xmlns:a16="http://schemas.microsoft.com/office/drawing/2014/main" id="{DD7CAF3E-1A0A-D74D-B128-C38D26A012BB}"/>
              </a:ext>
            </a:extLst>
          </p:cNvPr>
          <p:cNvSpPr txBox="1"/>
          <p:nvPr/>
        </p:nvSpPr>
        <p:spPr>
          <a:xfrm>
            <a:off x="5615521"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A cheaper option to Stretch Database</a:t>
            </a:r>
            <a:endParaRPr sz="800" dirty="0">
              <a:solidFill>
                <a:schemeClr val="bg1">
                  <a:lumMod val="65000"/>
                </a:schemeClr>
              </a:solidFill>
              <a:latin typeface="Raleway Light"/>
              <a:ea typeface="Raleway Light"/>
              <a:cs typeface="Raleway Light"/>
              <a:sym typeface="Raleway Light"/>
            </a:endParaRPr>
          </a:p>
        </p:txBody>
      </p:sp>
      <p:sp>
        <p:nvSpPr>
          <p:cNvPr id="19" name="Shape 271">
            <a:extLst>
              <a:ext uri="{FF2B5EF4-FFF2-40B4-BE49-F238E27FC236}">
                <a16:creationId xmlns:a16="http://schemas.microsoft.com/office/drawing/2014/main" id="{C1277260-3738-714A-A081-AA58A0A3937D}"/>
              </a:ext>
            </a:extLst>
          </p:cNvPr>
          <p:cNvSpPr txBox="1"/>
          <p:nvPr/>
        </p:nvSpPr>
        <p:spPr>
          <a:xfrm>
            <a:off x="6251671"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0" name="Shape 273">
            <a:extLst>
              <a:ext uri="{FF2B5EF4-FFF2-40B4-BE49-F238E27FC236}">
                <a16:creationId xmlns:a16="http://schemas.microsoft.com/office/drawing/2014/main" id="{00E5A865-B50D-AD45-924B-F89D479EA32D}"/>
              </a:ext>
            </a:extLst>
          </p:cNvPr>
          <p:cNvSpPr/>
          <p:nvPr/>
        </p:nvSpPr>
        <p:spPr>
          <a:xfrm>
            <a:off x="5171285" y="3282059"/>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pic>
        <p:nvPicPr>
          <p:cNvPr id="21" name="Picture 20">
            <a:extLst>
              <a:ext uri="{FF2B5EF4-FFF2-40B4-BE49-F238E27FC236}">
                <a16:creationId xmlns:a16="http://schemas.microsoft.com/office/drawing/2014/main" id="{A99089C2-FC09-2D44-96FD-92AAC12BBA29}"/>
              </a:ext>
            </a:extLst>
          </p:cNvPr>
          <p:cNvPicPr>
            <a:picLocks noChangeAspect="1"/>
          </p:cNvPicPr>
          <p:nvPr/>
        </p:nvPicPr>
        <p:blipFill>
          <a:blip r:embed="rId3">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Tree>
    <p:extLst>
      <p:ext uri="{BB962C8B-B14F-4D97-AF65-F5344CB8AC3E}">
        <p14:creationId xmlns:p14="http://schemas.microsoft.com/office/powerpoint/2010/main" val="3637082933"/>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Stretch Database</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2000" y="1885950"/>
            <a:ext cx="6866100" cy="2807073"/>
          </a:xfrm>
        </p:spPr>
        <p:txBody>
          <a:bodyPr/>
          <a:lstStyle/>
          <a:p>
            <a:pPr marL="285750" indent="-285750"/>
            <a:r>
              <a:rPr lang="en-US" dirty="0"/>
              <a:t>Dynamically </a:t>
            </a:r>
            <a:r>
              <a:rPr lang="en-US" b="1" dirty="0">
                <a:solidFill>
                  <a:srgbClr val="F7B643"/>
                </a:solidFill>
              </a:rPr>
              <a:t>stretch</a:t>
            </a:r>
            <a:r>
              <a:rPr lang="en-US" dirty="0"/>
              <a:t> data </a:t>
            </a:r>
            <a:r>
              <a:rPr lang="en-US" b="1" dirty="0">
                <a:solidFill>
                  <a:srgbClr val="F7B643"/>
                </a:solidFill>
              </a:rPr>
              <a:t>to Azure</a:t>
            </a:r>
            <a:endParaRPr lang="en-US" dirty="0"/>
          </a:p>
          <a:p>
            <a:pPr marL="742950" lvl="1" indent="-285750"/>
            <a:r>
              <a:rPr lang="en-US" b="1" dirty="0">
                <a:solidFill>
                  <a:srgbClr val="F7B643"/>
                </a:solidFill>
              </a:rPr>
              <a:t>SQL Server 2016</a:t>
            </a:r>
            <a:r>
              <a:rPr lang="en-US" dirty="0"/>
              <a:t> feature</a:t>
            </a:r>
          </a:p>
          <a:p>
            <a:pPr marL="742950" lvl="1" indent="-285750"/>
            <a:r>
              <a:rPr lang="en-US" dirty="0"/>
              <a:t>No application changes are required</a:t>
            </a:r>
          </a:p>
          <a:p>
            <a:pPr marL="742950" lvl="1" indent="-285750"/>
            <a:r>
              <a:rPr lang="en-US" dirty="0"/>
              <a:t>There are table limitations</a:t>
            </a:r>
          </a:p>
          <a:p>
            <a:pPr marL="1200150" lvl="2" indent="-285750"/>
            <a:r>
              <a:rPr lang="en-US" sz="900" dirty="0"/>
              <a:t>https://</a:t>
            </a:r>
            <a:r>
              <a:rPr lang="en-US" sz="900" dirty="0" err="1"/>
              <a:t>docs.microsoft.com</a:t>
            </a:r>
            <a:r>
              <a:rPr lang="en-US" sz="900" dirty="0"/>
              <a:t>/</a:t>
            </a:r>
            <a:r>
              <a:rPr lang="en-US" sz="900" dirty="0" err="1"/>
              <a:t>en</a:t>
            </a:r>
            <a:r>
              <a:rPr lang="en-US" sz="900" dirty="0"/>
              <a:t>-us/</a:t>
            </a:r>
            <a:r>
              <a:rPr lang="en-US" sz="900" dirty="0" err="1"/>
              <a:t>sql</a:t>
            </a:r>
            <a:r>
              <a:rPr lang="en-US" sz="900" dirty="0"/>
              <a:t>/</a:t>
            </a:r>
            <a:r>
              <a:rPr lang="en-US" sz="900" dirty="0" err="1"/>
              <a:t>sql</a:t>
            </a:r>
            <a:r>
              <a:rPr lang="en-US" sz="900" dirty="0"/>
              <a:t>-server/stretch-database/limitations-for-stretch-database</a:t>
            </a:r>
            <a:br>
              <a:rPr lang="en-US" dirty="0"/>
            </a:br>
            <a:endParaRPr lang="en-US" dirty="0"/>
          </a:p>
          <a:p>
            <a:pPr marL="285750" indent="-285750"/>
            <a:r>
              <a:rPr lang="en-US" dirty="0"/>
              <a:t>Your </a:t>
            </a:r>
            <a:r>
              <a:rPr lang="en-US" b="1" dirty="0">
                <a:solidFill>
                  <a:srgbClr val="F7B643"/>
                </a:solidFill>
              </a:rPr>
              <a:t>data</a:t>
            </a:r>
            <a:r>
              <a:rPr lang="en-US" dirty="0"/>
              <a:t> is </a:t>
            </a:r>
            <a:r>
              <a:rPr lang="en-US" b="1" dirty="0">
                <a:solidFill>
                  <a:srgbClr val="F7B643"/>
                </a:solidFill>
              </a:rPr>
              <a:t>always available</a:t>
            </a:r>
            <a:endParaRPr lang="en-US" dirty="0"/>
          </a:p>
          <a:p>
            <a:pPr marL="742950" lvl="1" indent="-285750"/>
            <a:r>
              <a:rPr lang="en-US" dirty="0"/>
              <a:t>SQL Server moves the data on </a:t>
            </a:r>
            <a:r>
              <a:rPr lang="en-US" b="1" dirty="0">
                <a:solidFill>
                  <a:srgbClr val="F7B643"/>
                </a:solidFill>
              </a:rPr>
              <a:t>background</a:t>
            </a:r>
            <a:r>
              <a:rPr lang="en-US" dirty="0"/>
              <a:t> for you</a:t>
            </a:r>
          </a:p>
          <a:p>
            <a:pPr marL="742950" lvl="1" indent="-285750"/>
            <a:r>
              <a:rPr lang="en-US" dirty="0"/>
              <a:t>The </a:t>
            </a:r>
            <a:r>
              <a:rPr lang="en-US" b="1" dirty="0">
                <a:solidFill>
                  <a:srgbClr val="F7B643"/>
                </a:solidFill>
              </a:rPr>
              <a:t>table remains online</a:t>
            </a:r>
            <a:r>
              <a:rPr lang="en-US" dirty="0"/>
              <a:t> and ready to query — it’s completely transparent</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44</a:t>
            </a:fld>
            <a:endParaRPr lang="en">
              <a:solidFill>
                <a:srgbClr val="FFB600"/>
              </a:solidFill>
            </a:endParaRPr>
          </a:p>
        </p:txBody>
      </p:sp>
      <p:pic>
        <p:nvPicPr>
          <p:cNvPr id="13" name="Picture 12">
            <a:extLst>
              <a:ext uri="{FF2B5EF4-FFF2-40B4-BE49-F238E27FC236}">
                <a16:creationId xmlns:a16="http://schemas.microsoft.com/office/drawing/2014/main" id="{2EFDE162-4D9E-B549-B4D8-0D5A54DBB012}"/>
              </a:ext>
            </a:extLst>
          </p:cNvPr>
          <p:cNvPicPr>
            <a:picLocks noChangeAspect="1"/>
          </p:cNvPicPr>
          <p:nvPr/>
        </p:nvPicPr>
        <p:blipFill>
          <a:blip r:embed="rId2">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Tree>
    <p:extLst>
      <p:ext uri="{BB962C8B-B14F-4D97-AF65-F5344CB8AC3E}">
        <p14:creationId xmlns:p14="http://schemas.microsoft.com/office/powerpoint/2010/main" val="1541245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Stretch Database</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p:txBody>
          <a:bodyPr/>
          <a:lstStyle/>
          <a:p>
            <a:r>
              <a:rPr lang="en-US" dirty="0"/>
              <a:t>Compatible with the latest technologies</a:t>
            </a:r>
          </a:p>
          <a:p>
            <a:pPr lvl="1"/>
            <a:r>
              <a:rPr lang="en-US" dirty="0"/>
              <a:t>Protect your data in motion with </a:t>
            </a:r>
            <a:r>
              <a:rPr lang="en-US" b="1" dirty="0">
                <a:solidFill>
                  <a:srgbClr val="F7B643"/>
                </a:solidFill>
              </a:rPr>
              <a:t>Always Encrypted</a:t>
            </a:r>
            <a:r>
              <a:rPr lang="en-US" dirty="0"/>
              <a:t>.</a:t>
            </a:r>
          </a:p>
          <a:p>
            <a:pPr lvl="1"/>
            <a:r>
              <a:rPr lang="en-US" b="1" dirty="0">
                <a:solidFill>
                  <a:srgbClr val="F7B643"/>
                </a:solidFill>
              </a:rPr>
              <a:t>Row-Level Security </a:t>
            </a:r>
            <a:r>
              <a:rPr lang="en-US" dirty="0"/>
              <a:t>is also compatible</a:t>
            </a:r>
          </a:p>
          <a:p>
            <a:pPr lvl="1"/>
            <a:endParaRPr lang="en-US" dirty="0"/>
          </a:p>
          <a:p>
            <a:r>
              <a:rPr lang="pt-PT" b="1" dirty="0" err="1">
                <a:solidFill>
                  <a:srgbClr val="F7B643"/>
                </a:solidFill>
              </a:rPr>
              <a:t>Reduced</a:t>
            </a:r>
            <a:r>
              <a:rPr lang="pt-PT" b="1" dirty="0">
                <a:solidFill>
                  <a:srgbClr val="F7B643"/>
                </a:solidFill>
              </a:rPr>
              <a:t> </a:t>
            </a:r>
            <a:r>
              <a:rPr lang="pt-PT" b="1" dirty="0" err="1">
                <a:solidFill>
                  <a:srgbClr val="F7B643"/>
                </a:solidFill>
              </a:rPr>
              <a:t>maintenance</a:t>
            </a:r>
            <a:r>
              <a:rPr lang="pt-PT" b="1" dirty="0">
                <a:solidFill>
                  <a:srgbClr val="F7B643"/>
                </a:solidFill>
              </a:rPr>
              <a:t> times </a:t>
            </a:r>
            <a:r>
              <a:rPr lang="pt-PT" dirty="0" err="1"/>
              <a:t>on-premises</a:t>
            </a:r>
            <a:endParaRPr lang="pt-PT" dirty="0"/>
          </a:p>
          <a:p>
            <a:pPr lvl="1"/>
            <a:r>
              <a:rPr lang="en-US" dirty="0"/>
              <a:t>Backups on-premises data run faster</a:t>
            </a:r>
          </a:p>
          <a:p>
            <a:pPr lvl="1"/>
            <a:r>
              <a:rPr lang="en-US" dirty="0"/>
              <a:t>Backup is automatic for stretched data</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45</a:t>
            </a:fld>
            <a:endParaRPr lang="en">
              <a:solidFill>
                <a:srgbClr val="FFB600"/>
              </a:solidFill>
            </a:endParaRPr>
          </a:p>
        </p:txBody>
      </p:sp>
      <p:pic>
        <p:nvPicPr>
          <p:cNvPr id="13" name="Picture 12">
            <a:extLst>
              <a:ext uri="{FF2B5EF4-FFF2-40B4-BE49-F238E27FC236}">
                <a16:creationId xmlns:a16="http://schemas.microsoft.com/office/drawing/2014/main" id="{2EFDE162-4D9E-B549-B4D8-0D5A54DBB012}"/>
              </a:ext>
            </a:extLst>
          </p:cNvPr>
          <p:cNvPicPr>
            <a:picLocks noChangeAspect="1"/>
          </p:cNvPicPr>
          <p:nvPr/>
        </p:nvPicPr>
        <p:blipFill>
          <a:blip r:embed="rId3">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Tree>
    <p:extLst>
      <p:ext uri="{BB962C8B-B14F-4D97-AF65-F5344CB8AC3E}">
        <p14:creationId xmlns:p14="http://schemas.microsoft.com/office/powerpoint/2010/main" val="996701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Stretch Database</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46</a:t>
            </a:fld>
            <a:endParaRPr lang="en">
              <a:solidFill>
                <a:srgbClr val="FFB600"/>
              </a:solidFill>
            </a:endParaRPr>
          </a:p>
        </p:txBody>
      </p:sp>
      <p:pic>
        <p:nvPicPr>
          <p:cNvPr id="13" name="Picture 12">
            <a:extLst>
              <a:ext uri="{FF2B5EF4-FFF2-40B4-BE49-F238E27FC236}">
                <a16:creationId xmlns:a16="http://schemas.microsoft.com/office/drawing/2014/main" id="{2EFDE162-4D9E-B549-B4D8-0D5A54DBB012}"/>
              </a:ext>
            </a:extLst>
          </p:cNvPr>
          <p:cNvPicPr>
            <a:picLocks noChangeAspect="1"/>
          </p:cNvPicPr>
          <p:nvPr/>
        </p:nvPicPr>
        <p:blipFill>
          <a:blip r:embed="rId2">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
        <p:nvSpPr>
          <p:cNvPr id="8" name="Text Placeholder 4">
            <a:extLst>
              <a:ext uri="{FF2B5EF4-FFF2-40B4-BE49-F238E27FC236}">
                <a16:creationId xmlns:a16="http://schemas.microsoft.com/office/drawing/2014/main" id="{CC71DF24-4E47-7A4D-AEF0-C62D2BE9617C}"/>
              </a:ext>
            </a:extLst>
          </p:cNvPr>
          <p:cNvSpPr txBox="1">
            <a:spLocks/>
          </p:cNvSpPr>
          <p:nvPr/>
        </p:nvSpPr>
        <p:spPr>
          <a:xfrm>
            <a:off x="3107988" y="2567900"/>
            <a:ext cx="1568391" cy="276999"/>
          </a:xfrm>
          <a:prstGeom prst="rect">
            <a:avLst/>
          </a:prstGeom>
        </p:spPr>
        <p:txBody>
          <a:bodyPr vert="horz" wrap="square" lIns="0" tIns="0" rIns="0" bIns="0" rtlCol="0">
            <a:spAutoFit/>
          </a:bodyPr>
          <a:lstStyle>
            <a:lvl1pPr marL="451966" marR="0" indent="-451966" algn="l" defTabSz="1216436" rtl="0" eaLnBrk="1" fontAlgn="auto" latinLnBrk="0" hangingPunct="1">
              <a:lnSpc>
                <a:spcPct val="90000"/>
              </a:lnSpc>
              <a:spcBef>
                <a:spcPct val="20000"/>
              </a:spcBef>
              <a:spcAft>
                <a:spcPts val="0"/>
              </a:spcAft>
              <a:buClrTx/>
              <a:buSzPct val="90000"/>
              <a:buFont typeface="Arial" pitchFamily="34" charset="0"/>
              <a:buChar char="•"/>
              <a:tabLst/>
              <a:defRPr lang="en-US" sz="2800" kern="1200" spc="-95" baseline="0" dirty="0" smtClean="0">
                <a:gradFill>
                  <a:gsLst>
                    <a:gs pos="1250">
                      <a:schemeClr val="tx1"/>
                    </a:gs>
                    <a:gs pos="100000">
                      <a:schemeClr val="tx1"/>
                    </a:gs>
                  </a:gsLst>
                  <a:lin ang="5400000" scaled="0"/>
                </a:gradFill>
                <a:latin typeface="+mn-lt"/>
                <a:ea typeface="+mn-ea"/>
                <a:cs typeface="+mn-cs"/>
              </a:defRPr>
            </a:lvl1pPr>
            <a:lvl2pPr marL="762402" marR="0" indent="-310476"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2pPr>
            <a:lvl3pPr marL="1062304"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062304" algn="l"/>
              </a:tabLst>
              <a:defRPr lang="en-US" sz="2800" kern="1200" spc="0" baseline="0" dirty="0" smtClean="0">
                <a:gradFill>
                  <a:gsLst>
                    <a:gs pos="1250">
                      <a:schemeClr val="tx1"/>
                    </a:gs>
                    <a:gs pos="100000">
                      <a:schemeClr val="tx1"/>
                    </a:gs>
                  </a:gsLst>
                  <a:lin ang="5400000" scaled="0"/>
                </a:gradFill>
                <a:latin typeface="+mj-lt"/>
                <a:ea typeface="+mn-ea"/>
                <a:cs typeface="+mn-cs"/>
              </a:defRPr>
            </a:lvl3pPr>
            <a:lvl4pPr marL="1370642" marR="0" indent="-308331"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4pPr>
            <a:lvl5pPr marL="1670565"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670565" algn="l"/>
              </a:tabLst>
              <a:defRPr lang="en-US" sz="2800" kern="1200" spc="0" baseline="0" dirty="0">
                <a:gradFill>
                  <a:gsLst>
                    <a:gs pos="1250">
                      <a:schemeClr val="tx1"/>
                    </a:gs>
                    <a:gs pos="100000">
                      <a:schemeClr val="tx1"/>
                    </a:gs>
                  </a:gsLst>
                  <a:lin ang="5400000" scaled="0"/>
                </a:gradFill>
                <a:latin typeface="+mj-lt"/>
                <a:ea typeface="+mn-ea"/>
                <a:cs typeface="+mn-cs"/>
              </a:defRPr>
            </a:lvl5pPr>
            <a:lvl6pPr marL="33452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3384"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1618"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698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pt-PT" sz="2000" dirty="0"/>
              <a:t>On-Premisses</a:t>
            </a:r>
            <a:endParaRPr lang="pt-PT" sz="1050" dirty="0"/>
          </a:p>
        </p:txBody>
      </p:sp>
      <p:sp>
        <p:nvSpPr>
          <p:cNvPr id="9" name="Text Placeholder 4">
            <a:extLst>
              <a:ext uri="{FF2B5EF4-FFF2-40B4-BE49-F238E27FC236}">
                <a16:creationId xmlns:a16="http://schemas.microsoft.com/office/drawing/2014/main" id="{B69FC490-FEDC-ED49-8CAE-22E635C302DE}"/>
              </a:ext>
            </a:extLst>
          </p:cNvPr>
          <p:cNvSpPr txBox="1">
            <a:spLocks/>
          </p:cNvSpPr>
          <p:nvPr/>
        </p:nvSpPr>
        <p:spPr>
          <a:xfrm>
            <a:off x="3111608" y="4038194"/>
            <a:ext cx="1714162" cy="276999"/>
          </a:xfrm>
          <a:prstGeom prst="rect">
            <a:avLst/>
          </a:prstGeom>
        </p:spPr>
        <p:txBody>
          <a:bodyPr vert="horz" wrap="square" lIns="0" tIns="0" rIns="0" bIns="0" rtlCol="0">
            <a:spAutoFit/>
          </a:bodyPr>
          <a:lstStyle>
            <a:lvl1pPr marL="451966" marR="0" indent="-451966" algn="l" defTabSz="1216436" rtl="0" eaLnBrk="1" fontAlgn="auto" latinLnBrk="0" hangingPunct="1">
              <a:lnSpc>
                <a:spcPct val="90000"/>
              </a:lnSpc>
              <a:spcBef>
                <a:spcPct val="20000"/>
              </a:spcBef>
              <a:spcAft>
                <a:spcPts val="0"/>
              </a:spcAft>
              <a:buClrTx/>
              <a:buSzPct val="90000"/>
              <a:buFont typeface="Arial" pitchFamily="34" charset="0"/>
              <a:buChar char="•"/>
              <a:tabLst/>
              <a:defRPr lang="en-US" sz="2800" kern="1200" spc="-95" baseline="0" dirty="0" smtClean="0">
                <a:gradFill>
                  <a:gsLst>
                    <a:gs pos="1250">
                      <a:schemeClr val="tx1"/>
                    </a:gs>
                    <a:gs pos="100000">
                      <a:schemeClr val="tx1"/>
                    </a:gs>
                  </a:gsLst>
                  <a:lin ang="5400000" scaled="0"/>
                </a:gradFill>
                <a:latin typeface="+mn-lt"/>
                <a:ea typeface="+mn-ea"/>
                <a:cs typeface="+mn-cs"/>
              </a:defRPr>
            </a:lvl1pPr>
            <a:lvl2pPr marL="762402" marR="0" indent="-310476"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2pPr>
            <a:lvl3pPr marL="1062304"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062304" algn="l"/>
              </a:tabLst>
              <a:defRPr lang="en-US" sz="2800" kern="1200" spc="0" baseline="0" dirty="0" smtClean="0">
                <a:gradFill>
                  <a:gsLst>
                    <a:gs pos="1250">
                      <a:schemeClr val="tx1"/>
                    </a:gs>
                    <a:gs pos="100000">
                      <a:schemeClr val="tx1"/>
                    </a:gs>
                  </a:gsLst>
                  <a:lin ang="5400000" scaled="0"/>
                </a:gradFill>
                <a:latin typeface="+mj-lt"/>
                <a:ea typeface="+mn-ea"/>
                <a:cs typeface="+mn-cs"/>
              </a:defRPr>
            </a:lvl3pPr>
            <a:lvl4pPr marL="1370642" marR="0" indent="-308331"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4pPr>
            <a:lvl5pPr marL="1670565"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670565" algn="l"/>
              </a:tabLst>
              <a:defRPr lang="en-US" sz="2800" kern="1200" spc="0" baseline="0" dirty="0">
                <a:gradFill>
                  <a:gsLst>
                    <a:gs pos="1250">
                      <a:schemeClr val="tx1"/>
                    </a:gs>
                    <a:gs pos="100000">
                      <a:schemeClr val="tx1"/>
                    </a:gs>
                  </a:gsLst>
                  <a:lin ang="5400000" scaled="0"/>
                </a:gradFill>
                <a:latin typeface="+mj-lt"/>
                <a:ea typeface="+mn-ea"/>
                <a:cs typeface="+mn-cs"/>
              </a:defRPr>
            </a:lvl5pPr>
            <a:lvl6pPr marL="33452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3384"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1618"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698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pt-PT" sz="2000" dirty="0"/>
              <a:t>Microsoft Azure</a:t>
            </a:r>
          </a:p>
        </p:txBody>
      </p:sp>
      <p:grpSp>
        <p:nvGrpSpPr>
          <p:cNvPr id="10" name="Group 9">
            <a:extLst>
              <a:ext uri="{FF2B5EF4-FFF2-40B4-BE49-F238E27FC236}">
                <a16:creationId xmlns:a16="http://schemas.microsoft.com/office/drawing/2014/main" id="{139BB646-921C-E44F-B166-22706188D8F4}"/>
              </a:ext>
            </a:extLst>
          </p:cNvPr>
          <p:cNvGrpSpPr/>
          <p:nvPr/>
        </p:nvGrpSpPr>
        <p:grpSpPr>
          <a:xfrm>
            <a:off x="5002585" y="1994587"/>
            <a:ext cx="3022864" cy="2809399"/>
            <a:chOff x="4181475" y="3400425"/>
            <a:chExt cx="2676525" cy="2543175"/>
          </a:xfrm>
        </p:grpSpPr>
        <p:sp>
          <p:nvSpPr>
            <p:cNvPr id="11" name="Rectangle 10">
              <a:extLst>
                <a:ext uri="{FF2B5EF4-FFF2-40B4-BE49-F238E27FC236}">
                  <a16:creationId xmlns:a16="http://schemas.microsoft.com/office/drawing/2014/main" id="{1BB5485D-BA55-5943-B1C1-B4EBB2916FC7}"/>
                </a:ext>
              </a:extLst>
            </p:cNvPr>
            <p:cNvSpPr/>
            <p:nvPr/>
          </p:nvSpPr>
          <p:spPr bwMode="auto">
            <a:xfrm>
              <a:off x="4181475" y="3400425"/>
              <a:ext cx="2676525" cy="2543175"/>
            </a:xfrm>
            <a:prstGeom prst="rect">
              <a:avLst/>
            </a:prstGeom>
            <a:gradFill flip="none" rotWithShape="1">
              <a:gsLst>
                <a:gs pos="15000">
                  <a:srgbClr val="C00000"/>
                </a:gs>
                <a:gs pos="33000">
                  <a:srgbClr val="961C1C"/>
                </a:gs>
                <a:gs pos="81000">
                  <a:srgbClr val="0070C0"/>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a:extLst>
                <a:ext uri="{FF2B5EF4-FFF2-40B4-BE49-F238E27FC236}">
                  <a16:creationId xmlns:a16="http://schemas.microsoft.com/office/drawing/2014/main" id="{3AB30D37-B8D6-D54F-95F0-85BAA3B9A890}"/>
                </a:ext>
              </a:extLst>
            </p:cNvPr>
            <p:cNvGrpSpPr/>
            <p:nvPr/>
          </p:nvGrpSpPr>
          <p:grpSpPr>
            <a:xfrm>
              <a:off x="4181475" y="3400425"/>
              <a:ext cx="2676525" cy="2543175"/>
              <a:chOff x="4181475" y="3400425"/>
              <a:chExt cx="2676525" cy="2543175"/>
            </a:xfrm>
          </p:grpSpPr>
          <p:sp>
            <p:nvSpPr>
              <p:cNvPr id="14" name="Rectangle 13">
                <a:extLst>
                  <a:ext uri="{FF2B5EF4-FFF2-40B4-BE49-F238E27FC236}">
                    <a16:creationId xmlns:a16="http://schemas.microsoft.com/office/drawing/2014/main" id="{08687372-AA5D-CB4F-8B7C-C79A0C8E2D7C}"/>
                  </a:ext>
                </a:extLst>
              </p:cNvPr>
              <p:cNvSpPr/>
              <p:nvPr/>
            </p:nvSpPr>
            <p:spPr bwMode="auto">
              <a:xfrm>
                <a:off x="4181475" y="3400425"/>
                <a:ext cx="2676525" cy="2543175"/>
              </a:xfrm>
              <a:prstGeom prst="rect">
                <a:avLst/>
              </a:prstGeom>
              <a:no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Connector 14">
                <a:extLst>
                  <a:ext uri="{FF2B5EF4-FFF2-40B4-BE49-F238E27FC236}">
                    <a16:creationId xmlns:a16="http://schemas.microsoft.com/office/drawing/2014/main" id="{E5B30357-BAD4-3B48-BAD5-0C3211A99E80}"/>
                  </a:ext>
                </a:extLst>
              </p:cNvPr>
              <p:cNvCxnSpPr/>
              <p:nvPr/>
            </p:nvCxnSpPr>
            <p:spPr>
              <a:xfrm>
                <a:off x="4181475" y="3771900"/>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8B6059-0C43-694F-9508-8B7B69D17370}"/>
                  </a:ext>
                </a:extLst>
              </p:cNvPr>
              <p:cNvCxnSpPr/>
              <p:nvPr/>
            </p:nvCxnSpPr>
            <p:spPr>
              <a:xfrm>
                <a:off x="4181475" y="4125149"/>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DBCC1B-7D63-0C4B-8B52-26EBC857E82F}"/>
                  </a:ext>
                </a:extLst>
              </p:cNvPr>
              <p:cNvCxnSpPr/>
              <p:nvPr/>
            </p:nvCxnSpPr>
            <p:spPr>
              <a:xfrm>
                <a:off x="4181475" y="4524242"/>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153444B-BF5B-2D45-9F8E-5BF0A74B6CF2}"/>
                  </a:ext>
                </a:extLst>
              </p:cNvPr>
              <p:cNvCxnSpPr/>
              <p:nvPr/>
            </p:nvCxnSpPr>
            <p:spPr>
              <a:xfrm>
                <a:off x="4181475" y="4877491"/>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5B7D4-A939-184F-ABC7-038C2E12E5B1}"/>
                  </a:ext>
                </a:extLst>
              </p:cNvPr>
              <p:cNvCxnSpPr/>
              <p:nvPr/>
            </p:nvCxnSpPr>
            <p:spPr>
              <a:xfrm>
                <a:off x="4181475" y="5238750"/>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C08876-E25D-3742-8CFA-85BF328C97A4}"/>
                  </a:ext>
                </a:extLst>
              </p:cNvPr>
              <p:cNvCxnSpPr/>
              <p:nvPr/>
            </p:nvCxnSpPr>
            <p:spPr>
              <a:xfrm>
                <a:off x="4181475" y="5591999"/>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F26468-64CE-0149-9490-919FD8E2DD05}"/>
                  </a:ext>
                </a:extLst>
              </p:cNvPr>
              <p:cNvCxnSpPr/>
              <p:nvPr/>
            </p:nvCxnSpPr>
            <p:spPr>
              <a:xfrm>
                <a:off x="4981575" y="3400425"/>
                <a:ext cx="9525" cy="2543175"/>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7336FC-F28F-FC49-9298-9DE17405C14C}"/>
                  </a:ext>
                </a:extLst>
              </p:cNvPr>
              <p:cNvCxnSpPr/>
              <p:nvPr/>
            </p:nvCxnSpPr>
            <p:spPr>
              <a:xfrm>
                <a:off x="5919787" y="3400425"/>
                <a:ext cx="9525" cy="2543175"/>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23" name="Straight Arrow Connector 22">
            <a:extLst>
              <a:ext uri="{FF2B5EF4-FFF2-40B4-BE49-F238E27FC236}">
                <a16:creationId xmlns:a16="http://schemas.microsoft.com/office/drawing/2014/main" id="{BC895A7B-D271-0A48-A856-A31087376843}"/>
              </a:ext>
            </a:extLst>
          </p:cNvPr>
          <p:cNvCxnSpPr>
            <a:cxnSpLocks/>
          </p:cNvCxnSpPr>
          <p:nvPr/>
        </p:nvCxnSpPr>
        <p:spPr>
          <a:xfrm flipV="1">
            <a:off x="8360838" y="2081866"/>
            <a:ext cx="0" cy="117953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209C51-9CBF-A140-8381-E67EEFE00035}"/>
              </a:ext>
            </a:extLst>
          </p:cNvPr>
          <p:cNvCxnSpPr>
            <a:cxnSpLocks/>
          </p:cNvCxnSpPr>
          <p:nvPr/>
        </p:nvCxnSpPr>
        <p:spPr>
          <a:xfrm>
            <a:off x="8360838" y="3261398"/>
            <a:ext cx="0" cy="1225374"/>
          </a:xfrm>
          <a:prstGeom prst="straightConnector1">
            <a:avLst/>
          </a:prstGeom>
          <a:ln w="3810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F7E751A-7459-384D-AC1E-137AFB4E9B97}"/>
              </a:ext>
            </a:extLst>
          </p:cNvPr>
          <p:cNvSpPr/>
          <p:nvPr/>
        </p:nvSpPr>
        <p:spPr>
          <a:xfrm rot="16200000">
            <a:off x="7571889" y="2447098"/>
            <a:ext cx="1277815" cy="300082"/>
          </a:xfrm>
          <a:prstGeom prst="rect">
            <a:avLst/>
          </a:prstGeom>
        </p:spPr>
        <p:txBody>
          <a:bodyPr wrap="square">
            <a:spAutoFit/>
          </a:bodyPr>
          <a:lstStyle/>
          <a:p>
            <a:r>
              <a:rPr lang="pt-PT" sz="1350" i="1" dirty="0"/>
              <a:t>Hot Data</a:t>
            </a:r>
            <a:endParaRPr lang="en-US" sz="1350" dirty="0"/>
          </a:p>
        </p:txBody>
      </p:sp>
      <p:sp>
        <p:nvSpPr>
          <p:cNvPr id="26" name="Rectangle 25">
            <a:extLst>
              <a:ext uri="{FF2B5EF4-FFF2-40B4-BE49-F238E27FC236}">
                <a16:creationId xmlns:a16="http://schemas.microsoft.com/office/drawing/2014/main" id="{FE0F6352-855C-7944-83C9-3CB7157257C9}"/>
              </a:ext>
            </a:extLst>
          </p:cNvPr>
          <p:cNvSpPr/>
          <p:nvPr/>
        </p:nvSpPr>
        <p:spPr>
          <a:xfrm rot="16200000">
            <a:off x="7508140" y="3476233"/>
            <a:ext cx="1405313" cy="300082"/>
          </a:xfrm>
          <a:prstGeom prst="rect">
            <a:avLst/>
          </a:prstGeom>
        </p:spPr>
        <p:txBody>
          <a:bodyPr wrap="square">
            <a:spAutoFit/>
          </a:bodyPr>
          <a:lstStyle/>
          <a:p>
            <a:r>
              <a:rPr lang="pt-PT" sz="1350" i="1" dirty="0"/>
              <a:t>Cold Data</a:t>
            </a:r>
            <a:endParaRPr lang="en-US" sz="1350" dirty="0"/>
          </a:p>
        </p:txBody>
      </p:sp>
      <p:pic>
        <p:nvPicPr>
          <p:cNvPr id="27" name="Picture 26">
            <a:extLst>
              <a:ext uri="{FF2B5EF4-FFF2-40B4-BE49-F238E27FC236}">
                <a16:creationId xmlns:a16="http://schemas.microsoft.com/office/drawing/2014/main" id="{52D5D6CB-29F6-3942-82A3-71E37543CE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5615" y="3390547"/>
            <a:ext cx="1659178" cy="163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http://www.freepbxhosting.com/wp-content/uploads/DC010.png">
            <a:extLst>
              <a:ext uri="{FF2B5EF4-FFF2-40B4-BE49-F238E27FC236}">
                <a16:creationId xmlns:a16="http://schemas.microsoft.com/office/drawing/2014/main" id="{B28A4333-8221-E644-A145-EF97CADF5FF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4819" y="1947995"/>
            <a:ext cx="1549946" cy="136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0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Stretch Database</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47</a:t>
            </a:fld>
            <a:endParaRPr lang="en">
              <a:solidFill>
                <a:srgbClr val="FFB600"/>
              </a:solidFill>
            </a:endParaRPr>
          </a:p>
        </p:txBody>
      </p:sp>
      <p:pic>
        <p:nvPicPr>
          <p:cNvPr id="13" name="Picture 12">
            <a:extLst>
              <a:ext uri="{FF2B5EF4-FFF2-40B4-BE49-F238E27FC236}">
                <a16:creationId xmlns:a16="http://schemas.microsoft.com/office/drawing/2014/main" id="{2EFDE162-4D9E-B549-B4D8-0D5A54DBB012}"/>
              </a:ext>
            </a:extLst>
          </p:cNvPr>
          <p:cNvPicPr>
            <a:picLocks noChangeAspect="1"/>
          </p:cNvPicPr>
          <p:nvPr/>
        </p:nvPicPr>
        <p:blipFill>
          <a:blip r:embed="rId2">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graphicFrame>
        <p:nvGraphicFramePr>
          <p:cNvPr id="10" name="Table 9">
            <a:extLst>
              <a:ext uri="{FF2B5EF4-FFF2-40B4-BE49-F238E27FC236}">
                <a16:creationId xmlns:a16="http://schemas.microsoft.com/office/drawing/2014/main" id="{4305572F-A9CA-194D-A7F2-7DE1DDE8562B}"/>
              </a:ext>
            </a:extLst>
          </p:cNvPr>
          <p:cNvGraphicFramePr>
            <a:graphicFrameLocks noGrp="1"/>
          </p:cNvGraphicFramePr>
          <p:nvPr>
            <p:extLst>
              <p:ext uri="{D42A27DB-BD31-4B8C-83A1-F6EECF244321}">
                <p14:modId xmlns:p14="http://schemas.microsoft.com/office/powerpoint/2010/main" val="3825030"/>
              </p:ext>
            </p:extLst>
          </p:nvPr>
        </p:nvGraphicFramePr>
        <p:xfrm>
          <a:off x="2377452" y="1930551"/>
          <a:ext cx="3652412" cy="2732224"/>
        </p:xfrm>
        <a:graphic>
          <a:graphicData uri="http://schemas.openxmlformats.org/drawingml/2006/table">
            <a:tbl>
              <a:tblPr/>
              <a:tblGrid>
                <a:gridCol w="1826206">
                  <a:extLst>
                    <a:ext uri="{9D8B030D-6E8A-4147-A177-3AD203B41FA5}">
                      <a16:colId xmlns:a16="http://schemas.microsoft.com/office/drawing/2014/main" val="3647236461"/>
                    </a:ext>
                  </a:extLst>
                </a:gridCol>
                <a:gridCol w="1826206">
                  <a:extLst>
                    <a:ext uri="{9D8B030D-6E8A-4147-A177-3AD203B41FA5}">
                      <a16:colId xmlns:a16="http://schemas.microsoft.com/office/drawing/2014/main" val="2324005020"/>
                    </a:ext>
                  </a:extLst>
                </a:gridCol>
              </a:tblGrid>
              <a:tr h="215034">
                <a:tc>
                  <a:txBody>
                    <a:bodyPr/>
                    <a:lstStyle/>
                    <a:p>
                      <a:pPr algn="l" fontAlgn="t"/>
                      <a:r>
                        <a:rPr lang="en-US" sz="900" b="1" cap="all" dirty="0">
                          <a:effectLst/>
                        </a:rPr>
                        <a:t>PERFORMANCE LEVEL (DSU)</a:t>
                      </a:r>
                    </a:p>
                  </a:txBody>
                  <a:tcPr marL="55612" marR="55612"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b="1" cap="all">
                          <a:effectLst/>
                        </a:rPr>
                        <a:t>PRICE</a:t>
                      </a:r>
                    </a:p>
                  </a:txBody>
                  <a:tcPr marL="55612" marR="55612"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3625845447"/>
                  </a:ext>
                </a:extLst>
              </a:tr>
              <a:tr h="215034">
                <a:tc>
                  <a:txBody>
                    <a:bodyPr/>
                    <a:lstStyle/>
                    <a:p>
                      <a:pPr algn="l" fontAlgn="t"/>
                      <a:r>
                        <a:rPr lang="en-US" sz="900" dirty="0">
                          <a:effectLst/>
                        </a:rPr>
                        <a:t>100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a:effectLst/>
                        </a:rPr>
                        <a:t>~€1,539.03/month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4281605540"/>
                  </a:ext>
                </a:extLst>
              </a:tr>
              <a:tr h="215034">
                <a:tc>
                  <a:txBody>
                    <a:bodyPr/>
                    <a:lstStyle/>
                    <a:p>
                      <a:pPr algn="l" fontAlgn="t"/>
                      <a:r>
                        <a:rPr lang="en-US" sz="900" dirty="0">
                          <a:effectLst/>
                        </a:rPr>
                        <a:t>200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a:effectLst/>
                        </a:rPr>
                        <a:t>~€3,078.05/month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1281162422"/>
                  </a:ext>
                </a:extLst>
              </a:tr>
              <a:tr h="215034">
                <a:tc>
                  <a:txBody>
                    <a:bodyPr/>
                    <a:lstStyle/>
                    <a:p>
                      <a:pPr algn="l" fontAlgn="t"/>
                      <a:r>
                        <a:rPr lang="en-US" sz="900" dirty="0">
                          <a:effectLst/>
                        </a:rPr>
                        <a:t>300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~€4,617.07/month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3674241648"/>
                  </a:ext>
                </a:extLst>
              </a:tr>
              <a:tr h="215034">
                <a:tc>
                  <a:txBody>
                    <a:bodyPr/>
                    <a:lstStyle/>
                    <a:p>
                      <a:pPr algn="l" fontAlgn="t"/>
                      <a:r>
                        <a:rPr lang="en-US" sz="900">
                          <a:effectLst/>
                        </a:rPr>
                        <a:t>400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~€6,156.09/month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329928915"/>
                  </a:ext>
                </a:extLst>
              </a:tr>
              <a:tr h="215034">
                <a:tc>
                  <a:txBody>
                    <a:bodyPr/>
                    <a:lstStyle/>
                    <a:p>
                      <a:pPr algn="l" fontAlgn="t"/>
                      <a:r>
                        <a:rPr lang="en-US" sz="900">
                          <a:effectLst/>
                        </a:rPr>
                        <a:t>500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~€7,695.12/month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750377683"/>
                  </a:ext>
                </a:extLst>
              </a:tr>
              <a:tr h="215034">
                <a:tc>
                  <a:txBody>
                    <a:bodyPr/>
                    <a:lstStyle/>
                    <a:p>
                      <a:pPr algn="l" fontAlgn="t"/>
                      <a:r>
                        <a:rPr lang="en-US" sz="900">
                          <a:effectLst/>
                        </a:rPr>
                        <a:t>600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~€9,234.14/month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2349404251"/>
                  </a:ext>
                </a:extLst>
              </a:tr>
              <a:tr h="215034">
                <a:tc>
                  <a:txBody>
                    <a:bodyPr/>
                    <a:lstStyle/>
                    <a:p>
                      <a:pPr algn="l" fontAlgn="t"/>
                      <a:r>
                        <a:rPr lang="en-US" sz="900">
                          <a:effectLst/>
                        </a:rPr>
                        <a:t>1000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~€15,390.23/month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1091867473"/>
                  </a:ext>
                </a:extLst>
              </a:tr>
              <a:tr h="215034">
                <a:tc>
                  <a:txBody>
                    <a:bodyPr/>
                    <a:lstStyle/>
                    <a:p>
                      <a:pPr algn="l" fontAlgn="t"/>
                      <a:r>
                        <a:rPr lang="en-US" sz="900">
                          <a:effectLst/>
                        </a:rPr>
                        <a:t>1200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~€18,468.27/month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1374816679"/>
                  </a:ext>
                </a:extLst>
              </a:tr>
              <a:tr h="215034">
                <a:tc>
                  <a:txBody>
                    <a:bodyPr/>
                    <a:lstStyle/>
                    <a:p>
                      <a:pPr algn="l" fontAlgn="t"/>
                      <a:r>
                        <a:rPr lang="en-US" sz="900">
                          <a:effectLst/>
                        </a:rPr>
                        <a:t>1500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~€23,085.34/month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4284081227"/>
                  </a:ext>
                </a:extLst>
              </a:tr>
              <a:tr h="215034">
                <a:tc>
                  <a:txBody>
                    <a:bodyPr/>
                    <a:lstStyle/>
                    <a:p>
                      <a:pPr algn="l" fontAlgn="t"/>
                      <a:r>
                        <a:rPr lang="en-US" sz="900">
                          <a:effectLst/>
                        </a:rPr>
                        <a:t>2000</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tc>
                  <a:txBody>
                    <a:bodyPr/>
                    <a:lstStyle/>
                    <a:p>
                      <a:pPr algn="ctr" fontAlgn="t"/>
                      <a:r>
                        <a:rPr lang="en-US" sz="900" dirty="0">
                          <a:effectLst/>
                        </a:rPr>
                        <a:t>~€30,780.45/month</a:t>
                      </a:r>
                    </a:p>
                  </a:txBody>
                  <a:tcPr marL="222449" marR="222449" marT="55612" marB="55612">
                    <a:lnL>
                      <a:noFill/>
                    </a:lnL>
                    <a:lnR>
                      <a:noFill/>
                    </a:lnR>
                    <a:lnT w="1905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FFFFFF"/>
                    </a:solidFill>
                  </a:tcPr>
                </a:tc>
                <a:extLst>
                  <a:ext uri="{0D108BD9-81ED-4DB2-BD59-A6C34878D82A}">
                    <a16:rowId xmlns:a16="http://schemas.microsoft.com/office/drawing/2014/main" val="1335968794"/>
                  </a:ext>
                </a:extLst>
              </a:tr>
            </a:tbl>
          </a:graphicData>
        </a:graphic>
      </p:graphicFrame>
    </p:spTree>
    <p:extLst>
      <p:ext uri="{BB962C8B-B14F-4D97-AF65-F5344CB8AC3E}">
        <p14:creationId xmlns:p14="http://schemas.microsoft.com/office/powerpoint/2010/main" val="3987492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Three</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48</a:t>
            </a:fld>
            <a:endParaRPr/>
          </a:p>
        </p:txBody>
      </p:sp>
      <p:sp>
        <p:nvSpPr>
          <p:cNvPr id="256" name="Shape 256"/>
          <p:cNvSpPr/>
          <p:nvPr/>
        </p:nvSpPr>
        <p:spPr>
          <a:xfrm>
            <a:off x="4258424" y="2991096"/>
            <a:ext cx="594300" cy="594300"/>
          </a:xfrm>
          <a:prstGeom prst="ellipse">
            <a:avLst/>
          </a:prstGeom>
          <a:noFill/>
          <a:ln w="38100" cap="flat" cmpd="sng">
            <a:solidFill>
              <a:srgbClr val="FFB6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4246020" y="3152270"/>
            <a:ext cx="606704"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second</a:t>
            </a:r>
            <a:endParaRPr sz="800" dirty="0">
              <a:solidFill>
                <a:srgbClr val="434343"/>
              </a:solidFill>
              <a:latin typeface="Raleway Light"/>
              <a:ea typeface="Raleway Light"/>
              <a:cs typeface="Raleway Light"/>
              <a:sym typeface="Raleway Light"/>
            </a:endParaRPr>
          </a:p>
        </p:txBody>
      </p:sp>
      <p:sp>
        <p:nvSpPr>
          <p:cNvPr id="258" name="Shape 258"/>
          <p:cNvSpPr txBox="1"/>
          <p:nvPr/>
        </p:nvSpPr>
        <p:spPr>
          <a:xfrm>
            <a:off x="3701026"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rgbClr val="434343"/>
                </a:solidFill>
                <a:latin typeface="Raleway ExtraBold"/>
                <a:ea typeface="Raleway ExtraBold"/>
                <a:cs typeface="Raleway ExtraBold"/>
                <a:sym typeface="Raleway ExtraBold"/>
              </a:rPr>
              <a:t>DB files in Azure</a:t>
            </a:r>
            <a:endParaRPr sz="1000" dirty="0">
              <a:solidFill>
                <a:srgbClr val="434343"/>
              </a:solidFill>
              <a:latin typeface="Raleway ExtraBold"/>
              <a:ea typeface="Raleway ExtraBold"/>
              <a:cs typeface="Raleway ExtraBold"/>
              <a:sym typeface="Raleway ExtraBold"/>
            </a:endParaRPr>
          </a:p>
        </p:txBody>
      </p:sp>
      <p:sp>
        <p:nvSpPr>
          <p:cNvPr id="259" name="Shape 259"/>
          <p:cNvSpPr txBox="1"/>
          <p:nvPr/>
        </p:nvSpPr>
        <p:spPr>
          <a:xfrm>
            <a:off x="3678074" y="3999273"/>
            <a:ext cx="17550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rgbClr val="434343"/>
                </a:solidFill>
                <a:latin typeface="Raleway Light"/>
                <a:ea typeface="Raleway Light"/>
                <a:cs typeface="Raleway Light"/>
                <a:sym typeface="Raleway Light"/>
              </a:rPr>
              <a:t>Store data &amp; log in Azure Storage</a:t>
            </a:r>
            <a:endParaRPr sz="800" dirty="0">
              <a:solidFill>
                <a:srgbClr val="434343"/>
              </a:solidFill>
              <a:latin typeface="Raleway Light"/>
              <a:ea typeface="Raleway Light"/>
              <a:cs typeface="Raleway Light"/>
              <a:sym typeface="Raleway Light"/>
            </a:endParaRPr>
          </a:p>
        </p:txBody>
      </p:sp>
      <p:sp>
        <p:nvSpPr>
          <p:cNvPr id="268" name="Shape 268"/>
          <p:cNvSpPr/>
          <p:nvPr/>
        </p:nvSpPr>
        <p:spPr>
          <a:xfrm>
            <a:off x="2389832" y="2991096"/>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1832434"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Stretch Database</a:t>
            </a:r>
            <a:endParaRPr sz="1000" dirty="0">
              <a:solidFill>
                <a:schemeClr val="bg1">
                  <a:lumMod val="65000"/>
                </a:schemeClr>
              </a:solidFill>
              <a:latin typeface="Raleway ExtraBold"/>
              <a:ea typeface="Raleway ExtraBold"/>
              <a:cs typeface="Raleway ExtraBold"/>
              <a:sym typeface="Raleway ExtraBold"/>
            </a:endParaRPr>
          </a:p>
        </p:txBody>
      </p:sp>
      <p:sp>
        <p:nvSpPr>
          <p:cNvPr id="270" name="Shape 270"/>
          <p:cNvSpPr txBox="1"/>
          <p:nvPr/>
        </p:nvSpPr>
        <p:spPr>
          <a:xfrm>
            <a:off x="1832432"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A way to extend your database to Azure</a:t>
            </a:r>
            <a:endParaRPr sz="800" dirty="0">
              <a:solidFill>
                <a:schemeClr val="bg1">
                  <a:lumMod val="65000"/>
                </a:schemeClr>
              </a:solidFill>
              <a:latin typeface="Raleway Light"/>
              <a:ea typeface="Raleway Light"/>
              <a:cs typeface="Raleway Light"/>
              <a:sym typeface="Raleway Light"/>
            </a:endParaRPr>
          </a:p>
        </p:txBody>
      </p:sp>
      <p:sp>
        <p:nvSpPr>
          <p:cNvPr id="271" name="Shape 271"/>
          <p:cNvSpPr txBox="1"/>
          <p:nvPr/>
        </p:nvSpPr>
        <p:spPr>
          <a:xfrm>
            <a:off x="2386100" y="3152270"/>
            <a:ext cx="598032"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first</a:t>
            </a:r>
            <a:endParaRPr sz="800" dirty="0">
              <a:solidFill>
                <a:srgbClr val="434343"/>
              </a:solidFill>
              <a:latin typeface="Raleway Light"/>
              <a:ea typeface="Raleway Light"/>
              <a:cs typeface="Raleway Light"/>
              <a:sym typeface="Raleway Light"/>
            </a:endParaRPr>
          </a:p>
        </p:txBody>
      </p:sp>
      <p:sp>
        <p:nvSpPr>
          <p:cNvPr id="273" name="Shape 273"/>
          <p:cNvSpPr/>
          <p:nvPr/>
        </p:nvSpPr>
        <p:spPr>
          <a:xfrm>
            <a:off x="3244384" y="3282059"/>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6" name="Shape 268">
            <a:extLst>
              <a:ext uri="{FF2B5EF4-FFF2-40B4-BE49-F238E27FC236}">
                <a16:creationId xmlns:a16="http://schemas.microsoft.com/office/drawing/2014/main" id="{0E9A7D8B-048A-8A48-8F28-47D70FC15A1E}"/>
              </a:ext>
            </a:extLst>
          </p:cNvPr>
          <p:cNvSpPr/>
          <p:nvPr/>
        </p:nvSpPr>
        <p:spPr>
          <a:xfrm>
            <a:off x="6172921" y="2991096"/>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7" name="Shape 269">
            <a:extLst>
              <a:ext uri="{FF2B5EF4-FFF2-40B4-BE49-F238E27FC236}">
                <a16:creationId xmlns:a16="http://schemas.microsoft.com/office/drawing/2014/main" id="{8F3A409F-EB29-BA4A-AC9E-7980F4A7EF33}"/>
              </a:ext>
            </a:extLst>
          </p:cNvPr>
          <p:cNvSpPr txBox="1"/>
          <p:nvPr/>
        </p:nvSpPr>
        <p:spPr>
          <a:xfrm>
            <a:off x="5615523"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Hybrid Partitioning</a:t>
            </a:r>
            <a:endParaRPr sz="1000" dirty="0">
              <a:solidFill>
                <a:schemeClr val="bg1">
                  <a:lumMod val="65000"/>
                </a:schemeClr>
              </a:solidFill>
              <a:latin typeface="Raleway ExtraBold"/>
              <a:ea typeface="Raleway ExtraBold"/>
              <a:cs typeface="Raleway ExtraBold"/>
              <a:sym typeface="Raleway ExtraBold"/>
            </a:endParaRPr>
          </a:p>
        </p:txBody>
      </p:sp>
      <p:sp>
        <p:nvSpPr>
          <p:cNvPr id="18" name="Shape 270">
            <a:extLst>
              <a:ext uri="{FF2B5EF4-FFF2-40B4-BE49-F238E27FC236}">
                <a16:creationId xmlns:a16="http://schemas.microsoft.com/office/drawing/2014/main" id="{DD7CAF3E-1A0A-D74D-B128-C38D26A012BB}"/>
              </a:ext>
            </a:extLst>
          </p:cNvPr>
          <p:cNvSpPr txBox="1"/>
          <p:nvPr/>
        </p:nvSpPr>
        <p:spPr>
          <a:xfrm>
            <a:off x="5615521"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A cheaper option to Stretch Database</a:t>
            </a:r>
            <a:endParaRPr sz="800" dirty="0">
              <a:solidFill>
                <a:schemeClr val="bg1">
                  <a:lumMod val="65000"/>
                </a:schemeClr>
              </a:solidFill>
              <a:latin typeface="Raleway Light"/>
              <a:ea typeface="Raleway Light"/>
              <a:cs typeface="Raleway Light"/>
              <a:sym typeface="Raleway Light"/>
            </a:endParaRPr>
          </a:p>
        </p:txBody>
      </p:sp>
      <p:sp>
        <p:nvSpPr>
          <p:cNvPr id="19" name="Shape 271">
            <a:extLst>
              <a:ext uri="{FF2B5EF4-FFF2-40B4-BE49-F238E27FC236}">
                <a16:creationId xmlns:a16="http://schemas.microsoft.com/office/drawing/2014/main" id="{C1277260-3738-714A-A081-AA58A0A3937D}"/>
              </a:ext>
            </a:extLst>
          </p:cNvPr>
          <p:cNvSpPr txBox="1"/>
          <p:nvPr/>
        </p:nvSpPr>
        <p:spPr>
          <a:xfrm>
            <a:off x="6251671"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0" name="Shape 273">
            <a:extLst>
              <a:ext uri="{FF2B5EF4-FFF2-40B4-BE49-F238E27FC236}">
                <a16:creationId xmlns:a16="http://schemas.microsoft.com/office/drawing/2014/main" id="{00E5A865-B50D-AD45-924B-F89D479EA32D}"/>
              </a:ext>
            </a:extLst>
          </p:cNvPr>
          <p:cNvSpPr/>
          <p:nvPr/>
        </p:nvSpPr>
        <p:spPr>
          <a:xfrm>
            <a:off x="5171285" y="3282059"/>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pic>
        <p:nvPicPr>
          <p:cNvPr id="23" name="Picture 22">
            <a:extLst>
              <a:ext uri="{FF2B5EF4-FFF2-40B4-BE49-F238E27FC236}">
                <a16:creationId xmlns:a16="http://schemas.microsoft.com/office/drawing/2014/main" id="{A442B035-BBEB-6640-8444-B49FD5077B9E}"/>
              </a:ext>
            </a:extLst>
          </p:cNvPr>
          <p:cNvPicPr>
            <a:picLocks noChangeAspect="1"/>
          </p:cNvPicPr>
          <p:nvPr/>
        </p:nvPicPr>
        <p:blipFill>
          <a:blip r:embed="rId3">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Tree>
    <p:extLst>
      <p:ext uri="{BB962C8B-B14F-4D97-AF65-F5344CB8AC3E}">
        <p14:creationId xmlns:p14="http://schemas.microsoft.com/office/powerpoint/2010/main" val="3905771967"/>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DB Files in Azure</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1"/>
            <a:ext cx="7590265" cy="2075958"/>
          </a:xfrm>
        </p:spPr>
        <p:txBody>
          <a:bodyPr/>
          <a:lstStyle/>
          <a:p>
            <a:r>
              <a:rPr lang="pt-PT" dirty="0" err="1"/>
              <a:t>It</a:t>
            </a:r>
            <a:r>
              <a:rPr lang="pt-PT" dirty="0"/>
              <a:t> </a:t>
            </a:r>
            <a:r>
              <a:rPr lang="pt-PT" dirty="0" err="1"/>
              <a:t>is</a:t>
            </a:r>
            <a:r>
              <a:rPr lang="pt-PT" dirty="0"/>
              <a:t> </a:t>
            </a:r>
            <a:r>
              <a:rPr lang="pt-PT" dirty="0" err="1"/>
              <a:t>possible</a:t>
            </a:r>
            <a:r>
              <a:rPr lang="pt-PT" dirty="0"/>
              <a:t> to </a:t>
            </a:r>
            <a:r>
              <a:rPr lang="pt-PT" b="1" dirty="0" err="1">
                <a:solidFill>
                  <a:srgbClr val="F7B643"/>
                </a:solidFill>
              </a:rPr>
              <a:t>store</a:t>
            </a:r>
            <a:r>
              <a:rPr lang="pt-PT" b="1" dirty="0">
                <a:solidFill>
                  <a:srgbClr val="F7B643"/>
                </a:solidFill>
              </a:rPr>
              <a:t> DB files</a:t>
            </a:r>
            <a:r>
              <a:rPr lang="pt-PT" dirty="0"/>
              <a:t> in </a:t>
            </a:r>
            <a:r>
              <a:rPr lang="pt-PT" dirty="0" err="1"/>
              <a:t>Azure</a:t>
            </a:r>
            <a:r>
              <a:rPr lang="pt-PT" dirty="0"/>
              <a:t> </a:t>
            </a:r>
            <a:r>
              <a:rPr lang="pt-PT" dirty="0" err="1"/>
              <a:t>Storage</a:t>
            </a:r>
            <a:endParaRPr lang="pt-PT" dirty="0"/>
          </a:p>
          <a:p>
            <a:pPr marL="895359" lvl="1" indent="-285750"/>
            <a:r>
              <a:rPr lang="pt-PT" dirty="0" err="1"/>
              <a:t>From</a:t>
            </a:r>
            <a:r>
              <a:rPr lang="pt-PT" dirty="0"/>
              <a:t> SQL Server 2012 SP1 – CU2+</a:t>
            </a:r>
          </a:p>
          <a:p>
            <a:pPr marL="895359" lvl="1" indent="-285750"/>
            <a:r>
              <a:rPr lang="pt-PT" dirty="0" err="1"/>
              <a:t>Supports</a:t>
            </a:r>
            <a:r>
              <a:rPr lang="pt-PT" dirty="0"/>
              <a:t> data </a:t>
            </a:r>
            <a:r>
              <a:rPr lang="pt-PT" dirty="0" err="1"/>
              <a:t>and</a:t>
            </a:r>
            <a:r>
              <a:rPr lang="pt-PT" dirty="0"/>
              <a:t> log files.</a:t>
            </a:r>
          </a:p>
          <a:p>
            <a:r>
              <a:rPr lang="pt-PT" dirty="0" err="1"/>
              <a:t>Good</a:t>
            </a:r>
            <a:r>
              <a:rPr lang="pt-PT" dirty="0"/>
              <a:t> for </a:t>
            </a:r>
            <a:r>
              <a:rPr lang="pt-PT" b="1" dirty="0">
                <a:solidFill>
                  <a:srgbClr val="F7B643"/>
                </a:solidFill>
              </a:rPr>
              <a:t>non-</a:t>
            </a:r>
            <a:r>
              <a:rPr lang="pt-PT" b="1" dirty="0" err="1">
                <a:solidFill>
                  <a:srgbClr val="F7B643"/>
                </a:solidFill>
              </a:rPr>
              <a:t>critical</a:t>
            </a:r>
            <a:r>
              <a:rPr lang="pt-PT" b="1" dirty="0">
                <a:solidFill>
                  <a:srgbClr val="F7B643"/>
                </a:solidFill>
              </a:rPr>
              <a:t> </a:t>
            </a:r>
            <a:r>
              <a:rPr lang="pt-PT" b="1" dirty="0" err="1">
                <a:solidFill>
                  <a:srgbClr val="F7B643"/>
                </a:solidFill>
              </a:rPr>
              <a:t>databases</a:t>
            </a:r>
            <a:endParaRPr lang="pt-PT" b="1" dirty="0">
              <a:solidFill>
                <a:srgbClr val="F7B643"/>
              </a:solidFill>
            </a:endParaRPr>
          </a:p>
          <a:p>
            <a:pPr marL="895359" lvl="1" indent="-285750"/>
            <a:r>
              <a:rPr lang="pt-PT" dirty="0"/>
              <a:t>Performance </a:t>
            </a:r>
            <a:r>
              <a:rPr lang="pt-PT" dirty="0" err="1"/>
              <a:t>is</a:t>
            </a:r>
            <a:r>
              <a:rPr lang="pt-PT" dirty="0"/>
              <a:t> </a:t>
            </a:r>
            <a:r>
              <a:rPr lang="pt-PT" dirty="0" err="1"/>
              <a:t>improving</a:t>
            </a:r>
            <a:r>
              <a:rPr lang="pt-PT" dirty="0"/>
              <a:t>, </a:t>
            </a:r>
            <a:r>
              <a:rPr lang="pt-PT" dirty="0" err="1"/>
              <a:t>but</a:t>
            </a:r>
            <a:r>
              <a:rPr lang="pt-PT" dirty="0"/>
              <a:t> can </a:t>
            </a:r>
            <a:r>
              <a:rPr lang="pt-PT" dirty="0" err="1"/>
              <a:t>be</a:t>
            </a:r>
            <a:r>
              <a:rPr lang="pt-PT" dirty="0"/>
              <a:t> a </a:t>
            </a:r>
            <a:r>
              <a:rPr lang="pt-PT" dirty="0" err="1"/>
              <a:t>barrier</a:t>
            </a:r>
            <a:endParaRPr lang="pt-PT" dirty="0"/>
          </a:p>
          <a:p>
            <a:pPr marL="895359" lvl="1" indent="-285750"/>
            <a:endParaRPr lang="pt-PT"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49</a:t>
            </a:fld>
            <a:endParaRPr lang="en">
              <a:solidFill>
                <a:srgbClr val="FFB600"/>
              </a:solidFill>
            </a:endParaRPr>
          </a:p>
        </p:txBody>
      </p:sp>
      <p:pic>
        <p:nvPicPr>
          <p:cNvPr id="11" name="Picture 10">
            <a:extLst>
              <a:ext uri="{FF2B5EF4-FFF2-40B4-BE49-F238E27FC236}">
                <a16:creationId xmlns:a16="http://schemas.microsoft.com/office/drawing/2014/main" id="{4E16B495-5AC9-FA46-AD0C-91286E8EE614}"/>
              </a:ext>
            </a:extLst>
          </p:cNvPr>
          <p:cNvPicPr>
            <a:picLocks noChangeAspect="1"/>
          </p:cNvPicPr>
          <p:nvPr/>
        </p:nvPicPr>
        <p:blipFill>
          <a:blip r:embed="rId3">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pic>
        <p:nvPicPr>
          <p:cNvPr id="12" name="Picture 2" descr="http://daystats.com/images/icons/database.png">
            <a:extLst>
              <a:ext uri="{FF2B5EF4-FFF2-40B4-BE49-F238E27FC236}">
                <a16:creationId xmlns:a16="http://schemas.microsoft.com/office/drawing/2014/main" id="{6670CB22-1BDD-A741-97B6-A17ACC6715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5096" y="3755173"/>
            <a:ext cx="657828" cy="6578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1DCA50E-89BA-4842-9A2A-D8DBAC249117}"/>
              </a:ext>
            </a:extLst>
          </p:cNvPr>
          <p:cNvPicPr>
            <a:picLocks noChangeAspect="1"/>
          </p:cNvPicPr>
          <p:nvPr/>
        </p:nvPicPr>
        <p:blipFill>
          <a:blip r:embed="rId6"/>
          <a:stretch>
            <a:fillRect/>
          </a:stretch>
        </p:blipFill>
        <p:spPr>
          <a:xfrm>
            <a:off x="5239745" y="3573881"/>
            <a:ext cx="1458275" cy="1044734"/>
          </a:xfrm>
          <a:prstGeom prst="rect">
            <a:avLst/>
          </a:prstGeom>
        </p:spPr>
      </p:pic>
      <p:cxnSp>
        <p:nvCxnSpPr>
          <p:cNvPr id="14" name="Straight Arrow Connector 13">
            <a:extLst>
              <a:ext uri="{FF2B5EF4-FFF2-40B4-BE49-F238E27FC236}">
                <a16:creationId xmlns:a16="http://schemas.microsoft.com/office/drawing/2014/main" id="{8E9749BC-2A39-C94A-AA3E-2B746E37FC74}"/>
              </a:ext>
            </a:extLst>
          </p:cNvPr>
          <p:cNvCxnSpPr>
            <a:cxnSpLocks/>
            <a:stCxn id="12" idx="3"/>
            <a:endCxn id="13" idx="1"/>
          </p:cNvCxnSpPr>
          <p:nvPr/>
        </p:nvCxnSpPr>
        <p:spPr>
          <a:xfrm>
            <a:off x="3162924" y="4084087"/>
            <a:ext cx="2076821" cy="12161"/>
          </a:xfrm>
          <a:prstGeom prst="straightConnector1">
            <a:avLst/>
          </a:prstGeom>
          <a:ln w="50800">
            <a:solidFill>
              <a:srgbClr val="F7B643"/>
            </a:solidFill>
            <a:tailEnd type="triangle"/>
          </a:ln>
          <a:effectLst/>
        </p:spPr>
        <p:style>
          <a:lnRef idx="2">
            <a:schemeClr val="accent2"/>
          </a:lnRef>
          <a:fillRef idx="0">
            <a:schemeClr val="accent2"/>
          </a:fillRef>
          <a:effectRef idx="1">
            <a:schemeClr val="accent2"/>
          </a:effectRef>
          <a:fontRef idx="minor">
            <a:schemeClr val="tx1"/>
          </a:fontRef>
        </p:style>
      </p:cxnSp>
      <p:pic>
        <p:nvPicPr>
          <p:cNvPr id="15" name="Picture 4" descr="http://freeiconbox.com/icon/256/31682.png">
            <a:extLst>
              <a:ext uri="{FF2B5EF4-FFF2-40B4-BE49-F238E27FC236}">
                <a16:creationId xmlns:a16="http://schemas.microsoft.com/office/drawing/2014/main" id="{74241475-9647-964C-90E5-E654A9C349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713" t="24215" r="25358" b="24713"/>
          <a:stretch/>
        </p:blipFill>
        <p:spPr bwMode="auto">
          <a:xfrm>
            <a:off x="5775309" y="3796506"/>
            <a:ext cx="414149" cy="4322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68816D1-CF96-3A45-A5BB-81E0B3936D88}"/>
              </a:ext>
            </a:extLst>
          </p:cNvPr>
          <p:cNvSpPr/>
          <p:nvPr/>
        </p:nvSpPr>
        <p:spPr>
          <a:xfrm>
            <a:off x="5642511" y="4433016"/>
            <a:ext cx="652743" cy="307777"/>
          </a:xfrm>
          <a:prstGeom prst="rect">
            <a:avLst/>
          </a:prstGeom>
        </p:spPr>
        <p:txBody>
          <a:bodyPr wrap="none">
            <a:spAutoFit/>
          </a:bodyPr>
          <a:lstStyle/>
          <a:p>
            <a:pPr algn="ctr"/>
            <a:r>
              <a:rPr lang="pt-PT" dirty="0"/>
              <a:t>Azure</a:t>
            </a:r>
            <a:endParaRPr lang="en-US" dirty="0"/>
          </a:p>
        </p:txBody>
      </p:sp>
      <p:sp>
        <p:nvSpPr>
          <p:cNvPr id="17" name="Rectangle 16">
            <a:extLst>
              <a:ext uri="{FF2B5EF4-FFF2-40B4-BE49-F238E27FC236}">
                <a16:creationId xmlns:a16="http://schemas.microsoft.com/office/drawing/2014/main" id="{6C008D93-9889-034A-93F8-DE18C846CF26}"/>
              </a:ext>
            </a:extLst>
          </p:cNvPr>
          <p:cNvSpPr/>
          <p:nvPr/>
        </p:nvSpPr>
        <p:spPr>
          <a:xfrm>
            <a:off x="2224984" y="4433016"/>
            <a:ext cx="1229824" cy="307777"/>
          </a:xfrm>
          <a:prstGeom prst="rect">
            <a:avLst/>
          </a:prstGeom>
        </p:spPr>
        <p:txBody>
          <a:bodyPr wrap="none">
            <a:spAutoFit/>
          </a:bodyPr>
          <a:lstStyle/>
          <a:p>
            <a:pPr algn="ctr"/>
            <a:r>
              <a:rPr lang="pt-PT" dirty="0"/>
              <a:t>On-Premises</a:t>
            </a:r>
            <a:endParaRPr lang="en-US" dirty="0"/>
          </a:p>
        </p:txBody>
      </p:sp>
    </p:spTree>
    <p:extLst>
      <p:ext uri="{BB962C8B-B14F-4D97-AF65-F5344CB8AC3E}">
        <p14:creationId xmlns:p14="http://schemas.microsoft.com/office/powerpoint/2010/main" val="183968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6" name="Rectangle 5">
            <a:extLst>
              <a:ext uri="{FF2B5EF4-FFF2-40B4-BE49-F238E27FC236}">
                <a16:creationId xmlns:a16="http://schemas.microsoft.com/office/drawing/2014/main" id="{30888E79-0E15-4E73-BF32-E4C037D9060B}"/>
              </a:ext>
            </a:extLst>
          </p:cNvPr>
          <p:cNvSpPr/>
          <p:nvPr/>
        </p:nvSpPr>
        <p:spPr>
          <a:xfrm>
            <a:off x="2862053" y="2022635"/>
            <a:ext cx="3732112" cy="584775"/>
          </a:xfrm>
          <a:prstGeom prst="rect">
            <a:avLst/>
          </a:prstGeom>
        </p:spPr>
        <p:txBody>
          <a:bodyPr wrap="none">
            <a:spAutoFit/>
          </a:bodyPr>
          <a:lstStyle/>
          <a:p>
            <a:r>
              <a:rPr lang="en-GB" sz="3200" dirty="0">
                <a:solidFill>
                  <a:srgbClr val="434343"/>
                </a:solidFill>
                <a:latin typeface="Raleway ExtraBold"/>
                <a:sym typeface="Raleway Light"/>
              </a:rPr>
              <a:t>What are “clouds”?</a:t>
            </a:r>
            <a:endParaRPr lang="pt-PT" sz="3200" dirty="0">
              <a:solidFill>
                <a:srgbClr val="434343"/>
              </a:solidFill>
              <a:latin typeface="Raleway ExtraBold"/>
              <a:sym typeface="Raleway Light"/>
            </a:endParaRPr>
          </a:p>
        </p:txBody>
      </p:sp>
      <p:sp>
        <p:nvSpPr>
          <p:cNvPr id="7" name="Rectangle 6">
            <a:extLst>
              <a:ext uri="{FF2B5EF4-FFF2-40B4-BE49-F238E27FC236}">
                <a16:creationId xmlns:a16="http://schemas.microsoft.com/office/drawing/2014/main" id="{74793C3E-B573-41BA-A0B8-71A378EAEA67}"/>
              </a:ext>
            </a:extLst>
          </p:cNvPr>
          <p:cNvSpPr/>
          <p:nvPr/>
        </p:nvSpPr>
        <p:spPr>
          <a:xfrm>
            <a:off x="3045617" y="3503744"/>
            <a:ext cx="5574295" cy="1077218"/>
          </a:xfrm>
          <a:prstGeom prst="rect">
            <a:avLst/>
          </a:prstGeom>
        </p:spPr>
        <p:txBody>
          <a:bodyPr wrap="square">
            <a:spAutoFit/>
          </a:bodyPr>
          <a:lstStyle/>
          <a:p>
            <a:r>
              <a:rPr lang="en-GB" sz="3200" dirty="0">
                <a:solidFill>
                  <a:srgbClr val="434343"/>
                </a:solidFill>
                <a:latin typeface="Raleway ExtraBold"/>
              </a:rPr>
              <a:t>    What makes them better </a:t>
            </a:r>
            <a:br>
              <a:rPr lang="en-GB" sz="3200" dirty="0">
                <a:solidFill>
                  <a:srgbClr val="434343"/>
                </a:solidFill>
                <a:latin typeface="Raleway ExtraBold"/>
              </a:rPr>
            </a:br>
            <a:r>
              <a:rPr lang="en-GB" sz="3200" dirty="0">
                <a:solidFill>
                  <a:srgbClr val="434343"/>
                </a:solidFill>
                <a:latin typeface="Raleway ExtraBold"/>
              </a:rPr>
              <a:t>than regular computers? </a:t>
            </a:r>
            <a:endParaRPr lang="pt-PT" sz="3200" dirty="0">
              <a:solidFill>
                <a:srgbClr val="434343"/>
              </a:solidFill>
              <a:latin typeface="Raleway ExtraBold"/>
            </a:endParaRPr>
          </a:p>
        </p:txBody>
      </p:sp>
      <p:sp>
        <p:nvSpPr>
          <p:cNvPr id="8" name="Rectangle 7">
            <a:extLst>
              <a:ext uri="{FF2B5EF4-FFF2-40B4-BE49-F238E27FC236}">
                <a16:creationId xmlns:a16="http://schemas.microsoft.com/office/drawing/2014/main" id="{56AFF200-E596-44DB-A058-9B3C23E1A632}"/>
              </a:ext>
            </a:extLst>
          </p:cNvPr>
          <p:cNvSpPr/>
          <p:nvPr/>
        </p:nvSpPr>
        <p:spPr>
          <a:xfrm>
            <a:off x="3653782" y="2711263"/>
            <a:ext cx="3498073" cy="584775"/>
          </a:xfrm>
          <a:prstGeom prst="rect">
            <a:avLst/>
          </a:prstGeom>
        </p:spPr>
        <p:txBody>
          <a:bodyPr wrap="none">
            <a:spAutoFit/>
          </a:bodyPr>
          <a:lstStyle/>
          <a:p>
            <a:r>
              <a:rPr lang="en-GB" sz="3200" dirty="0">
                <a:solidFill>
                  <a:srgbClr val="434343"/>
                </a:solidFill>
                <a:latin typeface="Raleway ExtraBold"/>
              </a:rPr>
              <a:t>Private… Public…?</a:t>
            </a:r>
            <a:endParaRPr lang="pt-PT" sz="3200" dirty="0">
              <a:solidFill>
                <a:srgbClr val="434343"/>
              </a:solidFill>
              <a:latin typeface="Raleway ExtraBold"/>
            </a:endParaRPr>
          </a:p>
        </p:txBody>
      </p:sp>
      <p:grpSp>
        <p:nvGrpSpPr>
          <p:cNvPr id="9" name="Shape 409">
            <a:extLst>
              <a:ext uri="{FF2B5EF4-FFF2-40B4-BE49-F238E27FC236}">
                <a16:creationId xmlns:a16="http://schemas.microsoft.com/office/drawing/2014/main" id="{41DEB7B3-AD05-8C4B-97B4-53CC2AD52650}"/>
              </a:ext>
            </a:extLst>
          </p:cNvPr>
          <p:cNvGrpSpPr/>
          <p:nvPr/>
        </p:nvGrpSpPr>
        <p:grpSpPr>
          <a:xfrm>
            <a:off x="8066946" y="362443"/>
            <a:ext cx="807304" cy="682159"/>
            <a:chOff x="3918650" y="293075"/>
            <a:chExt cx="488500" cy="412775"/>
          </a:xfrm>
        </p:grpSpPr>
        <p:sp>
          <p:nvSpPr>
            <p:cNvPr id="10" name="Shape 410">
              <a:extLst>
                <a:ext uri="{FF2B5EF4-FFF2-40B4-BE49-F238E27FC236}">
                  <a16:creationId xmlns:a16="http://schemas.microsoft.com/office/drawing/2014/main" id="{A069A277-C997-5A43-ACCD-5E803EF8D2A8}"/>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11">
              <a:extLst>
                <a:ext uri="{FF2B5EF4-FFF2-40B4-BE49-F238E27FC236}">
                  <a16:creationId xmlns:a16="http://schemas.microsoft.com/office/drawing/2014/main" id="{8640343A-4096-6642-BFC7-11F80290937A}"/>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12">
              <a:extLst>
                <a:ext uri="{FF2B5EF4-FFF2-40B4-BE49-F238E27FC236}">
                  <a16:creationId xmlns:a16="http://schemas.microsoft.com/office/drawing/2014/main" id="{5AA54846-3155-CB40-B975-F91BC9CC1829}"/>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 name="Shape 668">
            <a:extLst>
              <a:ext uri="{FF2B5EF4-FFF2-40B4-BE49-F238E27FC236}">
                <a16:creationId xmlns:a16="http://schemas.microsoft.com/office/drawing/2014/main" id="{BA8018C2-DCB6-8E40-BAF6-4DBB06CF2B6D}"/>
              </a:ext>
            </a:extLst>
          </p:cNvPr>
          <p:cNvSpPr/>
          <p:nvPr/>
        </p:nvSpPr>
        <p:spPr>
          <a:xfrm>
            <a:off x="689698" y="2224880"/>
            <a:ext cx="2850065" cy="1610011"/>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1253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3370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Three</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50</a:t>
            </a:fld>
            <a:endParaRPr/>
          </a:p>
        </p:txBody>
      </p:sp>
      <p:sp>
        <p:nvSpPr>
          <p:cNvPr id="256" name="Shape 256"/>
          <p:cNvSpPr/>
          <p:nvPr/>
        </p:nvSpPr>
        <p:spPr>
          <a:xfrm>
            <a:off x="4207835" y="2991096"/>
            <a:ext cx="594300" cy="594300"/>
          </a:xfrm>
          <a:prstGeom prst="ellipse">
            <a:avLst/>
          </a:prstGeom>
          <a:noFill/>
          <a:ln w="38100" cap="flat" cmpd="sng">
            <a:solidFill>
              <a:srgbClr val="DADAD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4286585"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second</a:t>
            </a:r>
            <a:endParaRPr sz="800" dirty="0">
              <a:solidFill>
                <a:srgbClr val="434343"/>
              </a:solidFill>
              <a:latin typeface="Raleway Light"/>
              <a:ea typeface="Raleway Light"/>
              <a:cs typeface="Raleway Light"/>
              <a:sym typeface="Raleway Light"/>
            </a:endParaRPr>
          </a:p>
        </p:txBody>
      </p:sp>
      <p:sp>
        <p:nvSpPr>
          <p:cNvPr id="258" name="Shape 258"/>
          <p:cNvSpPr txBox="1"/>
          <p:nvPr/>
        </p:nvSpPr>
        <p:spPr>
          <a:xfrm>
            <a:off x="3650437"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DB files in Azure</a:t>
            </a:r>
            <a:endParaRPr sz="1000" dirty="0">
              <a:solidFill>
                <a:schemeClr val="bg1">
                  <a:lumMod val="65000"/>
                </a:schemeClr>
              </a:solidFill>
              <a:latin typeface="Raleway ExtraBold"/>
              <a:ea typeface="Raleway ExtraBold"/>
              <a:cs typeface="Raleway ExtraBold"/>
              <a:sym typeface="Raleway ExtraBold"/>
            </a:endParaRPr>
          </a:p>
        </p:txBody>
      </p:sp>
      <p:sp>
        <p:nvSpPr>
          <p:cNvPr id="259" name="Shape 259"/>
          <p:cNvSpPr txBox="1"/>
          <p:nvPr/>
        </p:nvSpPr>
        <p:spPr>
          <a:xfrm>
            <a:off x="3627485" y="3999273"/>
            <a:ext cx="17550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Store data &amp; log in Azure Storage</a:t>
            </a:r>
            <a:endParaRPr sz="800" dirty="0">
              <a:solidFill>
                <a:schemeClr val="bg1">
                  <a:lumMod val="65000"/>
                </a:schemeClr>
              </a:solidFill>
              <a:latin typeface="Raleway Light"/>
              <a:ea typeface="Raleway Light"/>
              <a:cs typeface="Raleway Light"/>
              <a:sym typeface="Raleway Light"/>
            </a:endParaRPr>
          </a:p>
        </p:txBody>
      </p:sp>
      <p:sp>
        <p:nvSpPr>
          <p:cNvPr id="268" name="Shape 268"/>
          <p:cNvSpPr/>
          <p:nvPr/>
        </p:nvSpPr>
        <p:spPr>
          <a:xfrm>
            <a:off x="2239125" y="2991096"/>
            <a:ext cx="594300" cy="594300"/>
          </a:xfrm>
          <a:prstGeom prst="ellipse">
            <a:avLst/>
          </a:prstGeom>
          <a:noFill/>
          <a:ln w="38100" cap="flat" cmpd="sng">
            <a:solidFill>
              <a:srgbClr val="DADAD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1681727" y="3542471"/>
            <a:ext cx="1709100" cy="446400"/>
          </a:xfrm>
          <a:prstGeom prst="rect">
            <a:avLst/>
          </a:prstGeom>
          <a:noFill/>
          <a:ln>
            <a:noFill/>
          </a:ln>
        </p:spPr>
        <p:txBody>
          <a:bodyPr spcFirstLastPara="1" wrap="square" lIns="91425" tIns="91425" rIns="91425" bIns="91425" anchor="b" anchorCtr="0">
            <a:noAutofit/>
          </a:bodyPr>
          <a:lstStyle/>
          <a:p>
            <a:pPr algn="ctr">
              <a:lnSpc>
                <a:spcPct val="115000"/>
              </a:lnSpc>
            </a:pPr>
            <a:r>
              <a:rPr lang="en" sz="1000" dirty="0">
                <a:solidFill>
                  <a:schemeClr val="bg1">
                    <a:lumMod val="65000"/>
                  </a:schemeClr>
                </a:solidFill>
                <a:latin typeface="Raleway ExtraBold"/>
                <a:sym typeface="Raleway ExtraBold"/>
              </a:rPr>
              <a:t>Stretch Database</a:t>
            </a:r>
            <a:endParaRPr sz="1000" dirty="0">
              <a:solidFill>
                <a:schemeClr val="bg1">
                  <a:lumMod val="65000"/>
                </a:schemeClr>
              </a:solidFill>
              <a:latin typeface="Raleway ExtraBold"/>
              <a:sym typeface="Raleway ExtraBold"/>
            </a:endParaRPr>
          </a:p>
        </p:txBody>
      </p:sp>
      <p:sp>
        <p:nvSpPr>
          <p:cNvPr id="270" name="Shape 270"/>
          <p:cNvSpPr txBox="1"/>
          <p:nvPr/>
        </p:nvSpPr>
        <p:spPr>
          <a:xfrm>
            <a:off x="1681725"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sym typeface="Raleway Light"/>
              </a:rPr>
              <a:t>A way to extend your database to Azure</a:t>
            </a:r>
            <a:endParaRPr sz="800" dirty="0">
              <a:solidFill>
                <a:schemeClr val="bg1">
                  <a:lumMod val="65000"/>
                </a:schemeClr>
              </a:solidFill>
              <a:latin typeface="Raleway Light"/>
              <a:sym typeface="Raleway Light"/>
            </a:endParaRPr>
          </a:p>
        </p:txBody>
      </p:sp>
      <p:sp>
        <p:nvSpPr>
          <p:cNvPr id="271" name="Shape 271"/>
          <p:cNvSpPr txBox="1"/>
          <p:nvPr/>
        </p:nvSpPr>
        <p:spPr>
          <a:xfrm>
            <a:off x="2235393" y="3152270"/>
            <a:ext cx="598032"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first</a:t>
            </a:r>
            <a:endParaRPr sz="800" dirty="0">
              <a:solidFill>
                <a:srgbClr val="434343"/>
              </a:solidFill>
              <a:latin typeface="Raleway Light"/>
              <a:ea typeface="Raleway Light"/>
              <a:cs typeface="Raleway Light"/>
              <a:sym typeface="Raleway Light"/>
            </a:endParaRPr>
          </a:p>
        </p:txBody>
      </p:sp>
      <p:sp>
        <p:nvSpPr>
          <p:cNvPr id="273" name="Shape 273"/>
          <p:cNvSpPr/>
          <p:nvPr/>
        </p:nvSpPr>
        <p:spPr>
          <a:xfrm>
            <a:off x="3244384" y="3282059"/>
            <a:ext cx="594300" cy="36900"/>
          </a:xfrm>
          <a:prstGeom prst="roundRect">
            <a:avLst>
              <a:gd name="adj" fmla="val 50000"/>
            </a:avLst>
          </a:prstGeom>
          <a:solidFill>
            <a:srgbClr val="DADADA"/>
          </a:solidFill>
          <a:ln>
            <a:solidFill>
              <a:srgbClr val="DADADA"/>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6" name="Shape 268">
            <a:extLst>
              <a:ext uri="{FF2B5EF4-FFF2-40B4-BE49-F238E27FC236}">
                <a16:creationId xmlns:a16="http://schemas.microsoft.com/office/drawing/2014/main" id="{0E9A7D8B-048A-8A48-8F28-47D70FC15A1E}"/>
              </a:ext>
            </a:extLst>
          </p:cNvPr>
          <p:cNvSpPr/>
          <p:nvPr/>
        </p:nvSpPr>
        <p:spPr>
          <a:xfrm>
            <a:off x="6172921" y="2991096"/>
            <a:ext cx="594300" cy="594300"/>
          </a:xfrm>
          <a:prstGeom prst="ellipse">
            <a:avLst/>
          </a:prstGeom>
          <a:noFill/>
          <a:ln w="38100" cap="flat" cmpd="sng">
            <a:solidFill>
              <a:srgbClr val="F7B6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7" name="Shape 269">
            <a:extLst>
              <a:ext uri="{FF2B5EF4-FFF2-40B4-BE49-F238E27FC236}">
                <a16:creationId xmlns:a16="http://schemas.microsoft.com/office/drawing/2014/main" id="{8F3A409F-EB29-BA4A-AC9E-7980F4A7EF33}"/>
              </a:ext>
            </a:extLst>
          </p:cNvPr>
          <p:cNvSpPr txBox="1"/>
          <p:nvPr/>
        </p:nvSpPr>
        <p:spPr>
          <a:xfrm>
            <a:off x="5615523"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rgbClr val="434343"/>
                </a:solidFill>
                <a:latin typeface="Raleway ExtraBold"/>
                <a:sym typeface="Raleway ExtraBold"/>
              </a:rPr>
              <a:t>Hybrid Partitioning</a:t>
            </a:r>
            <a:endParaRPr sz="1000" dirty="0">
              <a:solidFill>
                <a:srgbClr val="434343"/>
              </a:solidFill>
              <a:latin typeface="Raleway ExtraBold"/>
              <a:sym typeface="Raleway ExtraBold"/>
            </a:endParaRPr>
          </a:p>
        </p:txBody>
      </p:sp>
      <p:sp>
        <p:nvSpPr>
          <p:cNvPr id="18" name="Shape 270">
            <a:extLst>
              <a:ext uri="{FF2B5EF4-FFF2-40B4-BE49-F238E27FC236}">
                <a16:creationId xmlns:a16="http://schemas.microsoft.com/office/drawing/2014/main" id="{DD7CAF3E-1A0A-D74D-B128-C38D26A012BB}"/>
              </a:ext>
            </a:extLst>
          </p:cNvPr>
          <p:cNvSpPr txBox="1"/>
          <p:nvPr/>
        </p:nvSpPr>
        <p:spPr>
          <a:xfrm>
            <a:off x="5615521"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rgbClr val="434343"/>
                </a:solidFill>
                <a:latin typeface="Raleway Light"/>
                <a:sym typeface="Raleway Light"/>
              </a:rPr>
              <a:t>A cheaper option to Stretch Database</a:t>
            </a:r>
            <a:endParaRPr sz="800" dirty="0">
              <a:solidFill>
                <a:srgbClr val="434343"/>
              </a:solidFill>
              <a:latin typeface="Raleway Light"/>
              <a:sym typeface="Raleway Light"/>
            </a:endParaRPr>
          </a:p>
        </p:txBody>
      </p:sp>
      <p:sp>
        <p:nvSpPr>
          <p:cNvPr id="19" name="Shape 271">
            <a:extLst>
              <a:ext uri="{FF2B5EF4-FFF2-40B4-BE49-F238E27FC236}">
                <a16:creationId xmlns:a16="http://schemas.microsoft.com/office/drawing/2014/main" id="{C1277260-3738-714A-A081-AA58A0A3937D}"/>
              </a:ext>
            </a:extLst>
          </p:cNvPr>
          <p:cNvSpPr txBox="1"/>
          <p:nvPr/>
        </p:nvSpPr>
        <p:spPr>
          <a:xfrm>
            <a:off x="6251671"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0" name="Shape 273">
            <a:extLst>
              <a:ext uri="{FF2B5EF4-FFF2-40B4-BE49-F238E27FC236}">
                <a16:creationId xmlns:a16="http://schemas.microsoft.com/office/drawing/2014/main" id="{00E5A865-B50D-AD45-924B-F89D479EA32D}"/>
              </a:ext>
            </a:extLst>
          </p:cNvPr>
          <p:cNvSpPr/>
          <p:nvPr/>
        </p:nvSpPr>
        <p:spPr>
          <a:xfrm>
            <a:off x="5171285" y="3282059"/>
            <a:ext cx="594300" cy="36900"/>
          </a:xfrm>
          <a:prstGeom prst="roundRect">
            <a:avLst>
              <a:gd name="adj" fmla="val 50000"/>
            </a:avLst>
          </a:prstGeom>
          <a:solidFill>
            <a:srgbClr val="F7B643"/>
          </a:solidFill>
          <a:ln>
            <a:solidFill>
              <a:srgbClr val="F7B643"/>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pic>
        <p:nvPicPr>
          <p:cNvPr id="21" name="Picture 20">
            <a:extLst>
              <a:ext uri="{FF2B5EF4-FFF2-40B4-BE49-F238E27FC236}">
                <a16:creationId xmlns:a16="http://schemas.microsoft.com/office/drawing/2014/main" id="{3BDAEF15-9EED-A647-923B-0B348EA2EF1A}"/>
              </a:ext>
            </a:extLst>
          </p:cNvPr>
          <p:cNvPicPr>
            <a:picLocks noChangeAspect="1"/>
          </p:cNvPicPr>
          <p:nvPr/>
        </p:nvPicPr>
        <p:blipFill>
          <a:blip r:embed="rId3">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Tree>
    <p:extLst>
      <p:ext uri="{BB962C8B-B14F-4D97-AF65-F5344CB8AC3E}">
        <p14:creationId xmlns:p14="http://schemas.microsoft.com/office/powerpoint/2010/main" val="549443672"/>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Hybrid Partitioning</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2000" y="1885951"/>
            <a:ext cx="6866100" cy="1187223"/>
          </a:xfrm>
        </p:spPr>
        <p:txBody>
          <a:bodyPr/>
          <a:lstStyle/>
          <a:p>
            <a:r>
              <a:rPr lang="pt-PT" dirty="0"/>
              <a:t>Do </a:t>
            </a:r>
            <a:r>
              <a:rPr lang="pt-PT" dirty="0" err="1"/>
              <a:t>you</a:t>
            </a:r>
            <a:r>
              <a:rPr lang="pt-PT" dirty="0"/>
              <a:t> remembre </a:t>
            </a:r>
            <a:r>
              <a:rPr lang="pt-PT" dirty="0" err="1"/>
              <a:t>the</a:t>
            </a:r>
            <a:r>
              <a:rPr lang="pt-PT" dirty="0"/>
              <a:t> “</a:t>
            </a:r>
            <a:r>
              <a:rPr lang="pt-PT" b="1" dirty="0" err="1">
                <a:solidFill>
                  <a:srgbClr val="F7B643"/>
                </a:solidFill>
              </a:rPr>
              <a:t>store</a:t>
            </a:r>
            <a:r>
              <a:rPr lang="pt-PT" b="1" dirty="0">
                <a:solidFill>
                  <a:srgbClr val="F7B643"/>
                </a:solidFill>
              </a:rPr>
              <a:t> files in </a:t>
            </a:r>
            <a:r>
              <a:rPr lang="pt-PT" b="1" dirty="0" err="1">
                <a:solidFill>
                  <a:srgbClr val="F7B643"/>
                </a:solidFill>
              </a:rPr>
              <a:t>Azure</a:t>
            </a:r>
            <a:r>
              <a:rPr lang="pt-PT" dirty="0"/>
              <a:t>” </a:t>
            </a:r>
            <a:r>
              <a:rPr lang="pt-PT" dirty="0" err="1"/>
              <a:t>capability</a:t>
            </a:r>
            <a:r>
              <a:rPr lang="pt-PT" dirty="0"/>
              <a:t>?</a:t>
            </a:r>
          </a:p>
          <a:p>
            <a:pPr marL="438159" indent="-285750"/>
            <a:r>
              <a:rPr lang="pt-PT" dirty="0" err="1"/>
              <a:t>We</a:t>
            </a:r>
            <a:r>
              <a:rPr lang="pt-PT" dirty="0"/>
              <a:t> can use </a:t>
            </a:r>
            <a:r>
              <a:rPr lang="pt-PT" dirty="0" err="1"/>
              <a:t>it</a:t>
            </a:r>
            <a:r>
              <a:rPr lang="pt-PT" dirty="0"/>
              <a:t> to </a:t>
            </a:r>
            <a:r>
              <a:rPr lang="pt-PT" dirty="0" err="1"/>
              <a:t>build</a:t>
            </a:r>
            <a:r>
              <a:rPr lang="pt-PT" dirty="0"/>
              <a:t> a </a:t>
            </a:r>
            <a:r>
              <a:rPr lang="pt-PT" b="1" dirty="0" err="1">
                <a:solidFill>
                  <a:srgbClr val="F7B643"/>
                </a:solidFill>
              </a:rPr>
              <a:t>simple</a:t>
            </a:r>
            <a:r>
              <a:rPr lang="pt-PT" b="1" dirty="0">
                <a:solidFill>
                  <a:srgbClr val="F7B643"/>
                </a:solidFill>
              </a:rPr>
              <a:t> data </a:t>
            </a:r>
            <a:r>
              <a:rPr lang="pt-PT" b="1" dirty="0" err="1">
                <a:solidFill>
                  <a:srgbClr val="F7B643"/>
                </a:solidFill>
              </a:rPr>
              <a:t>archival</a:t>
            </a:r>
            <a:r>
              <a:rPr lang="pt-PT" b="1" dirty="0">
                <a:solidFill>
                  <a:srgbClr val="F7B643"/>
                </a:solidFill>
              </a:rPr>
              <a:t> </a:t>
            </a:r>
            <a:r>
              <a:rPr lang="pt-PT" dirty="0" err="1"/>
              <a:t>model</a:t>
            </a:r>
            <a:r>
              <a:rPr lang="pt-PT" dirty="0"/>
              <a:t>!</a:t>
            </a:r>
          </a:p>
          <a:p>
            <a:pPr marL="895359" lvl="1" indent="-285750"/>
            <a:r>
              <a:rPr lang="pt-PT" dirty="0" err="1"/>
              <a:t>By</a:t>
            </a:r>
            <a:r>
              <a:rPr lang="pt-PT" dirty="0"/>
              <a:t> </a:t>
            </a:r>
            <a:r>
              <a:rPr lang="pt-PT" b="1" dirty="0" err="1">
                <a:solidFill>
                  <a:srgbClr val="F7B643"/>
                </a:solidFill>
              </a:rPr>
              <a:t>partitioning</a:t>
            </a:r>
            <a:r>
              <a:rPr lang="pt-PT" dirty="0"/>
              <a:t> a </a:t>
            </a:r>
            <a:r>
              <a:rPr lang="pt-PT" dirty="0" err="1"/>
              <a:t>table</a:t>
            </a:r>
            <a:r>
              <a:rPr lang="pt-PT" dirty="0"/>
              <a:t> </a:t>
            </a:r>
            <a:r>
              <a:rPr lang="pt-PT" dirty="0" err="1"/>
              <a:t>and</a:t>
            </a:r>
            <a:r>
              <a:rPr lang="pt-PT" dirty="0"/>
              <a:t> </a:t>
            </a:r>
            <a:r>
              <a:rPr lang="pt-PT" dirty="0" err="1"/>
              <a:t>sending</a:t>
            </a:r>
            <a:r>
              <a:rPr lang="pt-PT" dirty="0"/>
              <a:t> </a:t>
            </a:r>
            <a:r>
              <a:rPr lang="pt-PT" dirty="0" err="1"/>
              <a:t>older</a:t>
            </a:r>
            <a:r>
              <a:rPr lang="pt-PT" dirty="0"/>
              <a:t> data to </a:t>
            </a:r>
            <a:r>
              <a:rPr lang="pt-PT" dirty="0" err="1"/>
              <a:t>Azure</a:t>
            </a:r>
            <a:r>
              <a:rPr lang="pt-PT" dirty="0"/>
              <a:t>.</a:t>
            </a:r>
          </a:p>
          <a:p>
            <a:endParaRPr lang="en-US"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51</a:t>
            </a:fld>
            <a:endParaRPr lang="en">
              <a:solidFill>
                <a:srgbClr val="FFB600"/>
              </a:solidFill>
            </a:endParaRPr>
          </a:p>
        </p:txBody>
      </p:sp>
      <p:pic>
        <p:nvPicPr>
          <p:cNvPr id="13" name="Picture 12">
            <a:extLst>
              <a:ext uri="{FF2B5EF4-FFF2-40B4-BE49-F238E27FC236}">
                <a16:creationId xmlns:a16="http://schemas.microsoft.com/office/drawing/2014/main" id="{2EFDE162-4D9E-B549-B4D8-0D5A54DBB012}"/>
              </a:ext>
            </a:extLst>
          </p:cNvPr>
          <p:cNvPicPr>
            <a:picLocks noChangeAspect="1"/>
          </p:cNvPicPr>
          <p:nvPr/>
        </p:nvPicPr>
        <p:blipFill>
          <a:blip r:embed="rId2">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grpSp>
        <p:nvGrpSpPr>
          <p:cNvPr id="7" name="Group 6">
            <a:extLst>
              <a:ext uri="{FF2B5EF4-FFF2-40B4-BE49-F238E27FC236}">
                <a16:creationId xmlns:a16="http://schemas.microsoft.com/office/drawing/2014/main" id="{3B5B5657-3D09-0B4C-ADB3-8B23A727A9EC}"/>
              </a:ext>
            </a:extLst>
          </p:cNvPr>
          <p:cNvGrpSpPr/>
          <p:nvPr/>
        </p:nvGrpSpPr>
        <p:grpSpPr>
          <a:xfrm>
            <a:off x="3297649" y="3034960"/>
            <a:ext cx="5306751" cy="1830152"/>
            <a:chOff x="3194697" y="3562869"/>
            <a:chExt cx="5306751" cy="1830152"/>
          </a:xfrm>
        </p:grpSpPr>
        <p:sp>
          <p:nvSpPr>
            <p:cNvPr id="8" name="Rectangle 7">
              <a:extLst>
                <a:ext uri="{FF2B5EF4-FFF2-40B4-BE49-F238E27FC236}">
                  <a16:creationId xmlns:a16="http://schemas.microsoft.com/office/drawing/2014/main" id="{BA543CDC-4FBD-0640-93D3-34D528A9040C}"/>
                </a:ext>
              </a:extLst>
            </p:cNvPr>
            <p:cNvSpPr/>
            <p:nvPr/>
          </p:nvSpPr>
          <p:spPr>
            <a:xfrm>
              <a:off x="3194699" y="3925296"/>
              <a:ext cx="1244893" cy="369332"/>
            </a:xfrm>
            <a:prstGeom prst="rect">
              <a:avLst/>
            </a:prstGeom>
          </p:spPr>
          <p:txBody>
            <a:bodyPr wrap="none">
              <a:spAutoFit/>
            </a:bodyPr>
            <a:lstStyle/>
            <a:p>
              <a:r>
                <a:rPr lang="pt-PT" i="1" dirty="0"/>
                <a:t>PRIMARY</a:t>
              </a:r>
              <a:endParaRPr lang="en-US" dirty="0"/>
            </a:p>
          </p:txBody>
        </p:sp>
        <p:sp>
          <p:nvSpPr>
            <p:cNvPr id="9" name="Rectangle 8">
              <a:extLst>
                <a:ext uri="{FF2B5EF4-FFF2-40B4-BE49-F238E27FC236}">
                  <a16:creationId xmlns:a16="http://schemas.microsoft.com/office/drawing/2014/main" id="{1A32571D-5C5D-1E46-AF83-95FE8CB3E5E0}"/>
                </a:ext>
              </a:extLst>
            </p:cNvPr>
            <p:cNvSpPr/>
            <p:nvPr/>
          </p:nvSpPr>
          <p:spPr>
            <a:xfrm>
              <a:off x="3194700" y="4208740"/>
              <a:ext cx="633507" cy="369332"/>
            </a:xfrm>
            <a:prstGeom prst="rect">
              <a:avLst/>
            </a:prstGeom>
          </p:spPr>
          <p:txBody>
            <a:bodyPr wrap="none">
              <a:spAutoFit/>
            </a:bodyPr>
            <a:lstStyle/>
            <a:p>
              <a:r>
                <a:rPr lang="pt-PT" i="1" dirty="0"/>
                <a:t>FG1</a:t>
              </a:r>
              <a:endParaRPr lang="en-US" dirty="0"/>
            </a:p>
          </p:txBody>
        </p:sp>
        <p:sp>
          <p:nvSpPr>
            <p:cNvPr id="10" name="Rectangle 9">
              <a:extLst>
                <a:ext uri="{FF2B5EF4-FFF2-40B4-BE49-F238E27FC236}">
                  <a16:creationId xmlns:a16="http://schemas.microsoft.com/office/drawing/2014/main" id="{B802F3C4-279D-4542-95BC-8CAC24D33420}"/>
                </a:ext>
              </a:extLst>
            </p:cNvPr>
            <p:cNvSpPr/>
            <p:nvPr/>
          </p:nvSpPr>
          <p:spPr>
            <a:xfrm>
              <a:off x="3194699" y="5023689"/>
              <a:ext cx="1146468" cy="369332"/>
            </a:xfrm>
            <a:prstGeom prst="rect">
              <a:avLst/>
            </a:prstGeom>
          </p:spPr>
          <p:txBody>
            <a:bodyPr wrap="none">
              <a:spAutoFit/>
            </a:bodyPr>
            <a:lstStyle/>
            <a:p>
              <a:r>
                <a:rPr lang="pt-PT" i="1" dirty="0"/>
                <a:t>FGAzure</a:t>
              </a:r>
              <a:endParaRPr lang="en-US" dirty="0"/>
            </a:p>
          </p:txBody>
        </p:sp>
        <p:sp>
          <p:nvSpPr>
            <p:cNvPr id="11" name="Rectangle 10">
              <a:extLst>
                <a:ext uri="{FF2B5EF4-FFF2-40B4-BE49-F238E27FC236}">
                  <a16:creationId xmlns:a16="http://schemas.microsoft.com/office/drawing/2014/main" id="{0148A8D6-9F78-3349-A807-9ACEF01E07DC}"/>
                </a:ext>
              </a:extLst>
            </p:cNvPr>
            <p:cNvSpPr/>
            <p:nvPr/>
          </p:nvSpPr>
          <p:spPr>
            <a:xfrm>
              <a:off x="3194699" y="4470611"/>
              <a:ext cx="633507" cy="369332"/>
            </a:xfrm>
            <a:prstGeom prst="rect">
              <a:avLst/>
            </a:prstGeom>
          </p:spPr>
          <p:txBody>
            <a:bodyPr wrap="none">
              <a:spAutoFit/>
            </a:bodyPr>
            <a:lstStyle/>
            <a:p>
              <a:r>
                <a:rPr lang="pt-PT" i="1" dirty="0"/>
                <a:t>FG2</a:t>
              </a:r>
              <a:endParaRPr lang="en-US" dirty="0"/>
            </a:p>
          </p:txBody>
        </p:sp>
        <p:sp>
          <p:nvSpPr>
            <p:cNvPr id="12" name="Rectangle 11">
              <a:extLst>
                <a:ext uri="{FF2B5EF4-FFF2-40B4-BE49-F238E27FC236}">
                  <a16:creationId xmlns:a16="http://schemas.microsoft.com/office/drawing/2014/main" id="{D933BAE6-8B18-E340-ACE1-57FFC6F21D6D}"/>
                </a:ext>
              </a:extLst>
            </p:cNvPr>
            <p:cNvSpPr/>
            <p:nvPr/>
          </p:nvSpPr>
          <p:spPr>
            <a:xfrm>
              <a:off x="3200549" y="4761818"/>
              <a:ext cx="646331" cy="369332"/>
            </a:xfrm>
            <a:prstGeom prst="rect">
              <a:avLst/>
            </a:prstGeom>
          </p:spPr>
          <p:txBody>
            <a:bodyPr wrap="none">
              <a:spAutoFit/>
            </a:bodyPr>
            <a:lstStyle/>
            <a:p>
              <a:r>
                <a:rPr lang="pt-PT" i="1" dirty="0"/>
                <a:t>FGn</a:t>
              </a:r>
              <a:endParaRPr lang="en-US" dirty="0"/>
            </a:p>
          </p:txBody>
        </p:sp>
        <p:sp>
          <p:nvSpPr>
            <p:cNvPr id="14" name="Rectangle 13">
              <a:extLst>
                <a:ext uri="{FF2B5EF4-FFF2-40B4-BE49-F238E27FC236}">
                  <a16:creationId xmlns:a16="http://schemas.microsoft.com/office/drawing/2014/main" id="{E20AF3BD-A808-644F-8D35-79B277BF13A0}"/>
                </a:ext>
              </a:extLst>
            </p:cNvPr>
            <p:cNvSpPr/>
            <p:nvPr/>
          </p:nvSpPr>
          <p:spPr>
            <a:xfrm>
              <a:off x="3194697" y="3562869"/>
              <a:ext cx="5306751" cy="369332"/>
            </a:xfrm>
            <a:prstGeom prst="rect">
              <a:avLst/>
            </a:prstGeom>
          </p:spPr>
          <p:txBody>
            <a:bodyPr wrap="square">
              <a:spAutoFit/>
            </a:bodyPr>
            <a:lstStyle/>
            <a:p>
              <a:r>
                <a:rPr lang="pt-PT" b="1" dirty="0"/>
                <a:t>Filegroups      Files</a:t>
              </a:r>
              <a:endParaRPr lang="en-US" b="1" dirty="0"/>
            </a:p>
          </p:txBody>
        </p:sp>
        <p:sp>
          <p:nvSpPr>
            <p:cNvPr id="15" name="Rectangle 14">
              <a:extLst>
                <a:ext uri="{FF2B5EF4-FFF2-40B4-BE49-F238E27FC236}">
                  <a16:creationId xmlns:a16="http://schemas.microsoft.com/office/drawing/2014/main" id="{B1F16241-CB26-9649-B57B-320A6DB7D5FE}"/>
                </a:ext>
              </a:extLst>
            </p:cNvPr>
            <p:cNvSpPr/>
            <p:nvPr/>
          </p:nvSpPr>
          <p:spPr>
            <a:xfrm>
              <a:off x="4793288" y="3907836"/>
              <a:ext cx="1655261" cy="369332"/>
            </a:xfrm>
            <a:prstGeom prst="rect">
              <a:avLst/>
            </a:prstGeom>
          </p:spPr>
          <p:txBody>
            <a:bodyPr wrap="none">
              <a:spAutoFit/>
            </a:bodyPr>
            <a:lstStyle/>
            <a:p>
              <a:r>
                <a:rPr lang="pt-PT" i="1" dirty="0"/>
                <a:t>Local MDF file</a:t>
              </a:r>
              <a:endParaRPr lang="en-US" dirty="0"/>
            </a:p>
          </p:txBody>
        </p:sp>
        <p:sp>
          <p:nvSpPr>
            <p:cNvPr id="16" name="Rectangle 15">
              <a:extLst>
                <a:ext uri="{FF2B5EF4-FFF2-40B4-BE49-F238E27FC236}">
                  <a16:creationId xmlns:a16="http://schemas.microsoft.com/office/drawing/2014/main" id="{4079ADFA-B82F-EE45-A09F-6F76143C109B}"/>
                </a:ext>
              </a:extLst>
            </p:cNvPr>
            <p:cNvSpPr/>
            <p:nvPr/>
          </p:nvSpPr>
          <p:spPr>
            <a:xfrm>
              <a:off x="4793288" y="4214589"/>
              <a:ext cx="1655261" cy="369332"/>
            </a:xfrm>
            <a:prstGeom prst="rect">
              <a:avLst/>
            </a:prstGeom>
          </p:spPr>
          <p:txBody>
            <a:bodyPr wrap="none">
              <a:spAutoFit/>
            </a:bodyPr>
            <a:lstStyle/>
            <a:p>
              <a:r>
                <a:rPr lang="pt-PT" i="1" dirty="0"/>
                <a:t>Local NDF file</a:t>
              </a:r>
              <a:endParaRPr lang="en-US" dirty="0"/>
            </a:p>
          </p:txBody>
        </p:sp>
        <p:sp>
          <p:nvSpPr>
            <p:cNvPr id="17" name="Rectangle 16">
              <a:extLst>
                <a:ext uri="{FF2B5EF4-FFF2-40B4-BE49-F238E27FC236}">
                  <a16:creationId xmlns:a16="http://schemas.microsoft.com/office/drawing/2014/main" id="{278FAF29-5639-AC4B-98B1-40D769CEC207}"/>
                </a:ext>
              </a:extLst>
            </p:cNvPr>
            <p:cNvSpPr/>
            <p:nvPr/>
          </p:nvSpPr>
          <p:spPr>
            <a:xfrm>
              <a:off x="4778177" y="4470611"/>
              <a:ext cx="1655261" cy="369332"/>
            </a:xfrm>
            <a:prstGeom prst="rect">
              <a:avLst/>
            </a:prstGeom>
          </p:spPr>
          <p:txBody>
            <a:bodyPr wrap="none">
              <a:spAutoFit/>
            </a:bodyPr>
            <a:lstStyle/>
            <a:p>
              <a:r>
                <a:rPr lang="pt-PT" i="1" dirty="0"/>
                <a:t>Local NDF file</a:t>
              </a:r>
              <a:endParaRPr lang="en-US" dirty="0"/>
            </a:p>
          </p:txBody>
        </p:sp>
        <p:sp>
          <p:nvSpPr>
            <p:cNvPr id="18" name="Rectangle 17">
              <a:extLst>
                <a:ext uri="{FF2B5EF4-FFF2-40B4-BE49-F238E27FC236}">
                  <a16:creationId xmlns:a16="http://schemas.microsoft.com/office/drawing/2014/main" id="{0F1122A4-EB1E-CF42-A2D5-DD8838E62DBC}"/>
                </a:ext>
              </a:extLst>
            </p:cNvPr>
            <p:cNvSpPr/>
            <p:nvPr/>
          </p:nvSpPr>
          <p:spPr>
            <a:xfrm>
              <a:off x="4778176" y="4726633"/>
              <a:ext cx="1655261" cy="369332"/>
            </a:xfrm>
            <a:prstGeom prst="rect">
              <a:avLst/>
            </a:prstGeom>
          </p:spPr>
          <p:txBody>
            <a:bodyPr wrap="none">
              <a:spAutoFit/>
            </a:bodyPr>
            <a:lstStyle/>
            <a:p>
              <a:r>
                <a:rPr lang="pt-PT" i="1" dirty="0"/>
                <a:t>Local NDF file</a:t>
              </a:r>
              <a:endParaRPr lang="en-US" dirty="0"/>
            </a:p>
          </p:txBody>
        </p:sp>
        <p:sp>
          <p:nvSpPr>
            <p:cNvPr id="19" name="Rectangle 18">
              <a:extLst>
                <a:ext uri="{FF2B5EF4-FFF2-40B4-BE49-F238E27FC236}">
                  <a16:creationId xmlns:a16="http://schemas.microsoft.com/office/drawing/2014/main" id="{2E1F999A-7497-7F48-BCF1-792E1E2DDF00}"/>
                </a:ext>
              </a:extLst>
            </p:cNvPr>
            <p:cNvSpPr/>
            <p:nvPr/>
          </p:nvSpPr>
          <p:spPr>
            <a:xfrm>
              <a:off x="4778175" y="4982655"/>
              <a:ext cx="2022733" cy="369332"/>
            </a:xfrm>
            <a:prstGeom prst="rect">
              <a:avLst/>
            </a:prstGeom>
          </p:spPr>
          <p:txBody>
            <a:bodyPr wrap="none">
              <a:spAutoFit/>
            </a:bodyPr>
            <a:lstStyle/>
            <a:p>
              <a:r>
                <a:rPr lang="pt-PT" b="1" i="1" dirty="0"/>
                <a:t>NDF file in Azure</a:t>
              </a:r>
              <a:endParaRPr lang="en-US" b="1" dirty="0"/>
            </a:p>
          </p:txBody>
        </p:sp>
      </p:grpSp>
      <p:sp>
        <p:nvSpPr>
          <p:cNvPr id="20" name="Right Brace 19">
            <a:extLst>
              <a:ext uri="{FF2B5EF4-FFF2-40B4-BE49-F238E27FC236}">
                <a16:creationId xmlns:a16="http://schemas.microsoft.com/office/drawing/2014/main" id="{C556E40E-9ACF-DC4E-8945-8C4AC380FA66}"/>
              </a:ext>
            </a:extLst>
          </p:cNvPr>
          <p:cNvSpPr/>
          <p:nvPr/>
        </p:nvSpPr>
        <p:spPr>
          <a:xfrm>
            <a:off x="6934672" y="3379928"/>
            <a:ext cx="135992" cy="111585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21C50C01-7FC3-D046-A7EC-93C4EF62CDC0}"/>
              </a:ext>
            </a:extLst>
          </p:cNvPr>
          <p:cNvSpPr/>
          <p:nvPr/>
        </p:nvSpPr>
        <p:spPr>
          <a:xfrm>
            <a:off x="7123696" y="3791538"/>
            <a:ext cx="910827" cy="307777"/>
          </a:xfrm>
          <a:prstGeom prst="rect">
            <a:avLst/>
          </a:prstGeom>
        </p:spPr>
        <p:txBody>
          <a:bodyPr wrap="none">
            <a:spAutoFit/>
          </a:bodyPr>
          <a:lstStyle/>
          <a:p>
            <a:r>
              <a:rPr lang="pt-PT" sz="1400" dirty="0"/>
              <a:t>On-Prem</a:t>
            </a:r>
            <a:endParaRPr lang="en-US" sz="1400" dirty="0"/>
          </a:p>
        </p:txBody>
      </p:sp>
      <p:cxnSp>
        <p:nvCxnSpPr>
          <p:cNvPr id="22" name="Straight Connector 21">
            <a:extLst>
              <a:ext uri="{FF2B5EF4-FFF2-40B4-BE49-F238E27FC236}">
                <a16:creationId xmlns:a16="http://schemas.microsoft.com/office/drawing/2014/main" id="{223C3FF4-97DB-A74E-BBEF-7E9A7C1C09A8}"/>
              </a:ext>
            </a:extLst>
          </p:cNvPr>
          <p:cNvCxnSpPr/>
          <p:nvPr/>
        </p:nvCxnSpPr>
        <p:spPr>
          <a:xfrm>
            <a:off x="6940100" y="4639412"/>
            <a:ext cx="125137" cy="0"/>
          </a:xfrm>
          <a:prstGeom prst="line">
            <a:avLst/>
          </a:prstGeom>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9FBCC1CD-D6B4-0242-9E6D-9483B5A81484}"/>
              </a:ext>
            </a:extLst>
          </p:cNvPr>
          <p:cNvSpPr/>
          <p:nvPr/>
        </p:nvSpPr>
        <p:spPr>
          <a:xfrm>
            <a:off x="7123695" y="4449353"/>
            <a:ext cx="652743" cy="307777"/>
          </a:xfrm>
          <a:prstGeom prst="rect">
            <a:avLst/>
          </a:prstGeom>
        </p:spPr>
        <p:txBody>
          <a:bodyPr wrap="none">
            <a:spAutoFit/>
          </a:bodyPr>
          <a:lstStyle/>
          <a:p>
            <a:r>
              <a:rPr lang="pt-PT" sz="1400" dirty="0"/>
              <a:t>Cloud</a:t>
            </a:r>
            <a:endParaRPr lang="en-US" sz="1400" dirty="0"/>
          </a:p>
        </p:txBody>
      </p:sp>
      <p:pic>
        <p:nvPicPr>
          <p:cNvPr id="5" name="Picture 4">
            <a:extLst>
              <a:ext uri="{FF2B5EF4-FFF2-40B4-BE49-F238E27FC236}">
                <a16:creationId xmlns:a16="http://schemas.microsoft.com/office/drawing/2014/main" id="{D5A89AAD-A6D8-DD47-8C67-368C945E30F0}"/>
              </a:ext>
            </a:extLst>
          </p:cNvPr>
          <p:cNvPicPr>
            <a:picLocks noChangeAspect="1"/>
          </p:cNvPicPr>
          <p:nvPr/>
        </p:nvPicPr>
        <p:blipFill>
          <a:blip r:embed="rId4"/>
          <a:stretch>
            <a:fillRect/>
          </a:stretch>
        </p:blipFill>
        <p:spPr>
          <a:xfrm>
            <a:off x="1750405" y="3192834"/>
            <a:ext cx="1505184" cy="1505184"/>
          </a:xfrm>
          <a:prstGeom prst="rect">
            <a:avLst/>
          </a:prstGeom>
        </p:spPr>
      </p:pic>
    </p:spTree>
    <p:extLst>
      <p:ext uri="{BB962C8B-B14F-4D97-AF65-F5344CB8AC3E}">
        <p14:creationId xmlns:p14="http://schemas.microsoft.com/office/powerpoint/2010/main" val="2720802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Hybrid Partitioning</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52</a:t>
            </a:fld>
            <a:endParaRPr lang="en">
              <a:solidFill>
                <a:srgbClr val="FFB600"/>
              </a:solidFill>
            </a:endParaRPr>
          </a:p>
        </p:txBody>
      </p:sp>
      <p:pic>
        <p:nvPicPr>
          <p:cNvPr id="13" name="Picture 12">
            <a:extLst>
              <a:ext uri="{FF2B5EF4-FFF2-40B4-BE49-F238E27FC236}">
                <a16:creationId xmlns:a16="http://schemas.microsoft.com/office/drawing/2014/main" id="{2EFDE162-4D9E-B549-B4D8-0D5A54DBB012}"/>
              </a:ext>
            </a:extLst>
          </p:cNvPr>
          <p:cNvPicPr>
            <a:picLocks noChangeAspect="1"/>
          </p:cNvPicPr>
          <p:nvPr/>
        </p:nvPicPr>
        <p:blipFill>
          <a:blip r:embed="rId2">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
        <p:nvSpPr>
          <p:cNvPr id="25" name="Rounded Rectangle 24">
            <a:extLst>
              <a:ext uri="{FF2B5EF4-FFF2-40B4-BE49-F238E27FC236}">
                <a16:creationId xmlns:a16="http://schemas.microsoft.com/office/drawing/2014/main" id="{D00B965F-6544-8241-AD12-5A11C5EDA556}"/>
              </a:ext>
            </a:extLst>
          </p:cNvPr>
          <p:cNvSpPr/>
          <p:nvPr/>
        </p:nvSpPr>
        <p:spPr>
          <a:xfrm>
            <a:off x="1913454" y="3501128"/>
            <a:ext cx="2007394" cy="799582"/>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06FA6EE-EA6A-9445-876F-91BAD9B8A886}"/>
              </a:ext>
            </a:extLst>
          </p:cNvPr>
          <p:cNvGrpSpPr/>
          <p:nvPr/>
        </p:nvGrpSpPr>
        <p:grpSpPr>
          <a:xfrm>
            <a:off x="1913454" y="2393330"/>
            <a:ext cx="2007394" cy="1907381"/>
            <a:chOff x="4181475" y="3400425"/>
            <a:chExt cx="2676525" cy="2543175"/>
          </a:xfrm>
        </p:grpSpPr>
        <p:sp>
          <p:nvSpPr>
            <p:cNvPr id="27" name="Rectangle 26">
              <a:extLst>
                <a:ext uri="{FF2B5EF4-FFF2-40B4-BE49-F238E27FC236}">
                  <a16:creationId xmlns:a16="http://schemas.microsoft.com/office/drawing/2014/main" id="{C4967D83-3FD3-0C4D-B3BC-60DC47D4D439}"/>
                </a:ext>
              </a:extLst>
            </p:cNvPr>
            <p:cNvSpPr/>
            <p:nvPr/>
          </p:nvSpPr>
          <p:spPr bwMode="auto">
            <a:xfrm>
              <a:off x="4181475" y="3400425"/>
              <a:ext cx="2676525" cy="2543175"/>
            </a:xfrm>
            <a:prstGeom prst="rect">
              <a:avLst/>
            </a:prstGeom>
            <a:no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74"/>
              <a:endParaRPr lang="en-US" sz="135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8" name="Straight Connector 27">
              <a:extLst>
                <a:ext uri="{FF2B5EF4-FFF2-40B4-BE49-F238E27FC236}">
                  <a16:creationId xmlns:a16="http://schemas.microsoft.com/office/drawing/2014/main" id="{0714F8D5-F6A3-8642-BFAE-6DBA2F0D8FD2}"/>
                </a:ext>
              </a:extLst>
            </p:cNvPr>
            <p:cNvCxnSpPr/>
            <p:nvPr/>
          </p:nvCxnSpPr>
          <p:spPr>
            <a:xfrm>
              <a:off x="4181475" y="3771900"/>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37FC5-0CF2-4643-A04C-CC926996A622}"/>
                </a:ext>
              </a:extLst>
            </p:cNvPr>
            <p:cNvCxnSpPr/>
            <p:nvPr/>
          </p:nvCxnSpPr>
          <p:spPr>
            <a:xfrm>
              <a:off x="4181475" y="4125149"/>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B87B790-7528-5E40-9EA3-0EA3C5D03DE8}"/>
                </a:ext>
              </a:extLst>
            </p:cNvPr>
            <p:cNvCxnSpPr/>
            <p:nvPr/>
          </p:nvCxnSpPr>
          <p:spPr>
            <a:xfrm>
              <a:off x="4181475" y="4524242"/>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D7844C-054C-3C4C-8766-050A7A10B227}"/>
                </a:ext>
              </a:extLst>
            </p:cNvPr>
            <p:cNvCxnSpPr/>
            <p:nvPr/>
          </p:nvCxnSpPr>
          <p:spPr>
            <a:xfrm>
              <a:off x="4181475" y="4877491"/>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796BC1-79A9-3346-9361-E0D12AEAAC47}"/>
                </a:ext>
              </a:extLst>
            </p:cNvPr>
            <p:cNvCxnSpPr/>
            <p:nvPr/>
          </p:nvCxnSpPr>
          <p:spPr>
            <a:xfrm>
              <a:off x="4181475" y="5238750"/>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7C57D7-457A-1046-AAF9-F3CBA792ABE1}"/>
                </a:ext>
              </a:extLst>
            </p:cNvPr>
            <p:cNvCxnSpPr/>
            <p:nvPr/>
          </p:nvCxnSpPr>
          <p:spPr>
            <a:xfrm>
              <a:off x="4181475" y="5591999"/>
              <a:ext cx="2676525"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EF19B7-AA87-FA48-A1B8-1A197CA30EDA}"/>
                </a:ext>
              </a:extLst>
            </p:cNvPr>
            <p:cNvCxnSpPr/>
            <p:nvPr/>
          </p:nvCxnSpPr>
          <p:spPr>
            <a:xfrm>
              <a:off x="4981575" y="3400425"/>
              <a:ext cx="9525" cy="2543175"/>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166A20C-627D-8542-A7E7-C86BF9ADDBE2}"/>
                </a:ext>
              </a:extLst>
            </p:cNvPr>
            <p:cNvCxnSpPr/>
            <p:nvPr/>
          </p:nvCxnSpPr>
          <p:spPr>
            <a:xfrm>
              <a:off x="5919787" y="3400425"/>
              <a:ext cx="9525" cy="2543175"/>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C9294AF4-0C0F-6745-A74E-7CF61E2014B1}"/>
              </a:ext>
            </a:extLst>
          </p:cNvPr>
          <p:cNvSpPr/>
          <p:nvPr/>
        </p:nvSpPr>
        <p:spPr>
          <a:xfrm>
            <a:off x="4829352" y="2289772"/>
            <a:ext cx="1877437" cy="369332"/>
          </a:xfrm>
          <a:prstGeom prst="rect">
            <a:avLst/>
          </a:prstGeom>
        </p:spPr>
        <p:txBody>
          <a:bodyPr wrap="none">
            <a:spAutoFit/>
          </a:bodyPr>
          <a:lstStyle/>
          <a:p>
            <a:r>
              <a:rPr lang="pt-PT" sz="1800" dirty="0"/>
              <a:t>Partitoned Table</a:t>
            </a:r>
            <a:endParaRPr lang="en-US" sz="1800" dirty="0"/>
          </a:p>
        </p:txBody>
      </p:sp>
      <p:cxnSp>
        <p:nvCxnSpPr>
          <p:cNvPr id="37" name="Straight Arrow Connector 36">
            <a:extLst>
              <a:ext uri="{FF2B5EF4-FFF2-40B4-BE49-F238E27FC236}">
                <a16:creationId xmlns:a16="http://schemas.microsoft.com/office/drawing/2014/main" id="{6BCB08F5-2F82-4842-9FB4-B0D620C2B740}"/>
              </a:ext>
            </a:extLst>
          </p:cNvPr>
          <p:cNvCxnSpPr/>
          <p:nvPr/>
        </p:nvCxnSpPr>
        <p:spPr>
          <a:xfrm flipH="1">
            <a:off x="4175063" y="2487887"/>
            <a:ext cx="576649" cy="14966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38" name="Right Brace 37">
            <a:extLst>
              <a:ext uri="{FF2B5EF4-FFF2-40B4-BE49-F238E27FC236}">
                <a16:creationId xmlns:a16="http://schemas.microsoft.com/office/drawing/2014/main" id="{2FDC8730-992E-4142-B026-B5939304FEDD}"/>
              </a:ext>
            </a:extLst>
          </p:cNvPr>
          <p:cNvSpPr/>
          <p:nvPr/>
        </p:nvSpPr>
        <p:spPr>
          <a:xfrm>
            <a:off x="4059732" y="3501128"/>
            <a:ext cx="238897" cy="799582"/>
          </a:xfrm>
          <a:prstGeom prst="rightBrace">
            <a:avLst/>
          </a:prstGeom>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7B18453-8529-374D-BD66-C9D373B06402}"/>
              </a:ext>
            </a:extLst>
          </p:cNvPr>
          <p:cNvSpPr/>
          <p:nvPr/>
        </p:nvSpPr>
        <p:spPr>
          <a:xfrm>
            <a:off x="4298629" y="3577754"/>
            <a:ext cx="4147289" cy="646331"/>
          </a:xfrm>
          <a:prstGeom prst="rect">
            <a:avLst/>
          </a:prstGeom>
        </p:spPr>
        <p:txBody>
          <a:bodyPr wrap="none">
            <a:spAutoFit/>
          </a:bodyPr>
          <a:lstStyle/>
          <a:p>
            <a:r>
              <a:rPr lang="pt-PT" sz="1800" dirty="0"/>
              <a:t>Partition with old data uses the “Azure”</a:t>
            </a:r>
          </a:p>
          <a:p>
            <a:r>
              <a:rPr lang="pt-PT" sz="1800" dirty="0"/>
              <a:t>Filegroup</a:t>
            </a:r>
            <a:endParaRPr lang="en-US" sz="1800" dirty="0"/>
          </a:p>
        </p:txBody>
      </p:sp>
    </p:spTree>
    <p:extLst>
      <p:ext uri="{BB962C8B-B14F-4D97-AF65-F5344CB8AC3E}">
        <p14:creationId xmlns:p14="http://schemas.microsoft.com/office/powerpoint/2010/main" val="3407549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53</a:t>
            </a:fld>
            <a:endParaRPr lang="en">
              <a:solidFill>
                <a:srgbClr val="FFB600"/>
              </a:solidFill>
            </a:endParaRPr>
          </a:p>
        </p:txBody>
      </p:sp>
      <p:grpSp>
        <p:nvGrpSpPr>
          <p:cNvPr id="14" name="Group 13">
            <a:extLst>
              <a:ext uri="{FF2B5EF4-FFF2-40B4-BE49-F238E27FC236}">
                <a16:creationId xmlns:a16="http://schemas.microsoft.com/office/drawing/2014/main" id="{FAC79A5C-8274-7B47-A853-27D836987EFB}"/>
              </a:ext>
            </a:extLst>
          </p:cNvPr>
          <p:cNvGrpSpPr/>
          <p:nvPr/>
        </p:nvGrpSpPr>
        <p:grpSpPr>
          <a:xfrm>
            <a:off x="2646294" y="1069729"/>
            <a:ext cx="3780430" cy="3385420"/>
            <a:chOff x="2519773" y="2035887"/>
            <a:chExt cx="3780430" cy="3385420"/>
          </a:xfrm>
        </p:grpSpPr>
        <p:sp>
          <p:nvSpPr>
            <p:cNvPr id="15" name="Rectangle 14">
              <a:extLst>
                <a:ext uri="{FF2B5EF4-FFF2-40B4-BE49-F238E27FC236}">
                  <a16:creationId xmlns:a16="http://schemas.microsoft.com/office/drawing/2014/main" id="{4F3C76A7-DFF7-DB44-90F7-067553944D11}"/>
                </a:ext>
              </a:extLst>
            </p:cNvPr>
            <p:cNvSpPr/>
            <p:nvPr/>
          </p:nvSpPr>
          <p:spPr>
            <a:xfrm>
              <a:off x="3471270" y="4774976"/>
              <a:ext cx="1877437" cy="646331"/>
            </a:xfrm>
            <a:prstGeom prst="rect">
              <a:avLst/>
            </a:prstGeom>
          </p:spPr>
          <p:txBody>
            <a:bodyPr wrap="none">
              <a:spAutoFit/>
            </a:bodyPr>
            <a:lstStyle/>
            <a:p>
              <a:r>
                <a:rPr lang="en-US" sz="3600" b="1" spc="600" dirty="0"/>
                <a:t>DEMO</a:t>
              </a:r>
            </a:p>
          </p:txBody>
        </p:sp>
        <p:pic>
          <p:nvPicPr>
            <p:cNvPr id="16" name="Picture 15">
              <a:extLst>
                <a:ext uri="{FF2B5EF4-FFF2-40B4-BE49-F238E27FC236}">
                  <a16:creationId xmlns:a16="http://schemas.microsoft.com/office/drawing/2014/main" id="{F25B131A-BD1E-E749-93EE-5699C872B830}"/>
                </a:ext>
              </a:extLst>
            </p:cNvPr>
            <p:cNvPicPr>
              <a:picLocks noChangeAspect="1"/>
            </p:cNvPicPr>
            <p:nvPr/>
          </p:nvPicPr>
          <p:blipFill>
            <a:blip r:embed="rId2"/>
            <a:stretch>
              <a:fillRect/>
            </a:stretch>
          </p:blipFill>
          <p:spPr>
            <a:xfrm>
              <a:off x="2519773" y="2035887"/>
              <a:ext cx="3780430" cy="2786226"/>
            </a:xfrm>
            <a:prstGeom prst="rect">
              <a:avLst/>
            </a:prstGeom>
          </p:spPr>
        </p:pic>
      </p:grpSp>
      <p:pic>
        <p:nvPicPr>
          <p:cNvPr id="12" name="Picture 11">
            <a:extLst>
              <a:ext uri="{FF2B5EF4-FFF2-40B4-BE49-F238E27FC236}">
                <a16:creationId xmlns:a16="http://schemas.microsoft.com/office/drawing/2014/main" id="{1D569B4C-D91F-6F4D-BD77-55AE8863AF62}"/>
              </a:ext>
            </a:extLst>
          </p:cNvPr>
          <p:cNvPicPr>
            <a:picLocks noChangeAspect="1"/>
          </p:cNvPicPr>
          <p:nvPr/>
        </p:nvPicPr>
        <p:blipFill>
          <a:blip r:embed="rId3">
            <a:clrChange>
              <a:clrFrom>
                <a:srgbClr val="FFFFFF">
                  <a:alpha val="0"/>
                </a:srgbClr>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163000"/>
                    </a14:imgEffect>
                  </a14:imgLayer>
                </a14:imgProps>
              </a:ext>
            </a:extLst>
          </a:blip>
          <a:stretch>
            <a:fillRect/>
          </a:stretch>
        </p:blipFill>
        <p:spPr>
          <a:xfrm>
            <a:off x="8065320" y="340248"/>
            <a:ext cx="830385" cy="830385"/>
          </a:xfrm>
          <a:prstGeom prst="rect">
            <a:avLst/>
          </a:prstGeom>
          <a:noFill/>
        </p:spPr>
      </p:pic>
    </p:spTree>
    <p:extLst>
      <p:ext uri="{BB962C8B-B14F-4D97-AF65-F5344CB8AC3E}">
        <p14:creationId xmlns:p14="http://schemas.microsoft.com/office/powerpoint/2010/main" val="3066378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idx="4294967295"/>
          </p:nvPr>
        </p:nvSpPr>
        <p:spPr>
          <a:xfrm>
            <a:off x="685800" y="2269150"/>
            <a:ext cx="4977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noProof="0" dirty="0">
                <a:solidFill>
                  <a:srgbClr val="FFB600"/>
                </a:solidFill>
              </a:rPr>
              <a:t>HA/DR</a:t>
            </a:r>
          </a:p>
        </p:txBody>
      </p:sp>
      <p:sp>
        <p:nvSpPr>
          <p:cNvPr id="115" name="Shape 115"/>
          <p:cNvSpPr txBox="1">
            <a:spLocks noGrp="1"/>
          </p:cNvSpPr>
          <p:nvPr>
            <p:ph type="subTitle" idx="4294967295"/>
          </p:nvPr>
        </p:nvSpPr>
        <p:spPr>
          <a:xfrm>
            <a:off x="685800" y="3411555"/>
            <a:ext cx="6091444" cy="784800"/>
          </a:xfrm>
          <a:prstGeom prst="rect">
            <a:avLst/>
          </a:prstGeom>
        </p:spPr>
        <p:txBody>
          <a:bodyPr spcFirstLastPara="1" wrap="square" lIns="91425" tIns="91425" rIns="91425" bIns="91425" anchor="t" anchorCtr="0">
            <a:noAutofit/>
          </a:bodyPr>
          <a:lstStyle/>
          <a:p>
            <a:pPr marL="0" lvl="0" indent="0">
              <a:buNone/>
            </a:pPr>
            <a:r>
              <a:rPr lang="en-US" dirty="0"/>
              <a:t>AG, Cloud Witness and Low cost DR</a:t>
            </a:r>
            <a:endParaRPr lang="en-US" noProof="0" dirty="0"/>
          </a:p>
        </p:txBody>
      </p:sp>
      <p:sp>
        <p:nvSpPr>
          <p:cNvPr id="129" name="Shape 12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54</a:t>
            </a:fld>
            <a:endParaRPr/>
          </a:p>
        </p:txBody>
      </p:sp>
      <p:grpSp>
        <p:nvGrpSpPr>
          <p:cNvPr id="18" name="Shape 651">
            <a:extLst>
              <a:ext uri="{FF2B5EF4-FFF2-40B4-BE49-F238E27FC236}">
                <a16:creationId xmlns:a16="http://schemas.microsoft.com/office/drawing/2014/main" id="{CE6A4E7C-8010-CB44-8C39-DCDF69531E30}"/>
              </a:ext>
            </a:extLst>
          </p:cNvPr>
          <p:cNvGrpSpPr/>
          <p:nvPr/>
        </p:nvGrpSpPr>
        <p:grpSpPr>
          <a:xfrm>
            <a:off x="5702756" y="1308478"/>
            <a:ext cx="2011637" cy="1929643"/>
            <a:chOff x="5241175" y="4959100"/>
            <a:chExt cx="539775" cy="517775"/>
          </a:xfrm>
          <a:solidFill>
            <a:schemeClr val="tx1"/>
          </a:solidFill>
        </p:grpSpPr>
        <p:sp>
          <p:nvSpPr>
            <p:cNvPr id="25" name="Shape 652">
              <a:extLst>
                <a:ext uri="{FF2B5EF4-FFF2-40B4-BE49-F238E27FC236}">
                  <a16:creationId xmlns:a16="http://schemas.microsoft.com/office/drawing/2014/main" id="{531CAC28-60F4-D140-8882-A9537609434D}"/>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653">
              <a:extLst>
                <a:ext uri="{FF2B5EF4-FFF2-40B4-BE49-F238E27FC236}">
                  <a16:creationId xmlns:a16="http://schemas.microsoft.com/office/drawing/2014/main" id="{F9F13CDE-0FFE-824C-B72F-67F980299AA5}"/>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654">
              <a:extLst>
                <a:ext uri="{FF2B5EF4-FFF2-40B4-BE49-F238E27FC236}">
                  <a16:creationId xmlns:a16="http://schemas.microsoft.com/office/drawing/2014/main" id="{62A72771-7A3B-C94D-8D69-D71C5DDF0DA5}"/>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655">
              <a:extLst>
                <a:ext uri="{FF2B5EF4-FFF2-40B4-BE49-F238E27FC236}">
                  <a16:creationId xmlns:a16="http://schemas.microsoft.com/office/drawing/2014/main" id="{1C6B5203-16AD-CE4B-93E9-CF17C33977B1}"/>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656">
              <a:extLst>
                <a:ext uri="{FF2B5EF4-FFF2-40B4-BE49-F238E27FC236}">
                  <a16:creationId xmlns:a16="http://schemas.microsoft.com/office/drawing/2014/main" id="{39F4DDCC-4DC5-3647-AD33-7ADCFB556506}"/>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657">
              <a:extLst>
                <a:ext uri="{FF2B5EF4-FFF2-40B4-BE49-F238E27FC236}">
                  <a16:creationId xmlns:a16="http://schemas.microsoft.com/office/drawing/2014/main" id="{0AC8E950-959A-C343-9A41-FA4E49DFC300}"/>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910719995"/>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Three</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55</a:t>
            </a:fld>
            <a:endParaRPr/>
          </a:p>
        </p:txBody>
      </p:sp>
      <p:sp>
        <p:nvSpPr>
          <p:cNvPr id="256" name="Shape 256"/>
          <p:cNvSpPr/>
          <p:nvPr/>
        </p:nvSpPr>
        <p:spPr>
          <a:xfrm>
            <a:off x="2315387" y="2991096"/>
            <a:ext cx="594300" cy="594300"/>
          </a:xfrm>
          <a:prstGeom prst="ellipse">
            <a:avLst/>
          </a:prstGeom>
          <a:noFill/>
          <a:ln w="38100" cap="flat" cmpd="sng">
            <a:solidFill>
              <a:srgbClr val="FFB6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2394137"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first</a:t>
            </a:r>
            <a:endParaRPr sz="800">
              <a:solidFill>
                <a:srgbClr val="434343"/>
              </a:solidFill>
              <a:latin typeface="Raleway Light"/>
              <a:ea typeface="Raleway Light"/>
              <a:cs typeface="Raleway Light"/>
              <a:sym typeface="Raleway Light"/>
            </a:endParaRPr>
          </a:p>
        </p:txBody>
      </p:sp>
      <p:sp>
        <p:nvSpPr>
          <p:cNvPr id="258" name="Shape 258"/>
          <p:cNvSpPr txBox="1"/>
          <p:nvPr/>
        </p:nvSpPr>
        <p:spPr>
          <a:xfrm>
            <a:off x="1735037" y="3542471"/>
            <a:ext cx="1732052"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rgbClr val="434343"/>
                </a:solidFill>
                <a:latin typeface="Raleway ExtraBold"/>
                <a:ea typeface="Raleway ExtraBold"/>
                <a:cs typeface="Raleway ExtraBold"/>
                <a:sym typeface="Raleway ExtraBold"/>
              </a:rPr>
              <a:t>Availability Groups Replica</a:t>
            </a:r>
            <a:endParaRPr sz="1000" dirty="0">
              <a:solidFill>
                <a:srgbClr val="434343"/>
              </a:solidFill>
              <a:latin typeface="Raleway ExtraBold"/>
              <a:ea typeface="Raleway ExtraBold"/>
              <a:cs typeface="Raleway ExtraBold"/>
              <a:sym typeface="Raleway ExtraBold"/>
            </a:endParaRPr>
          </a:p>
        </p:txBody>
      </p:sp>
      <p:sp>
        <p:nvSpPr>
          <p:cNvPr id="259" name="Shape 259"/>
          <p:cNvSpPr txBox="1"/>
          <p:nvPr/>
        </p:nvSpPr>
        <p:spPr>
          <a:xfrm>
            <a:off x="1705732" y="3988871"/>
            <a:ext cx="17550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rgbClr val="434343"/>
                </a:solidFill>
                <a:latin typeface="Raleway Light"/>
                <a:ea typeface="Raleway Light"/>
                <a:cs typeface="Raleway Light"/>
                <a:sym typeface="Raleway Light"/>
              </a:rPr>
              <a:t>Extend your environment to another region</a:t>
            </a:r>
            <a:endParaRPr sz="800" dirty="0">
              <a:solidFill>
                <a:srgbClr val="434343"/>
              </a:solidFill>
              <a:latin typeface="Raleway Light"/>
              <a:ea typeface="Raleway Light"/>
              <a:cs typeface="Raleway Light"/>
              <a:sym typeface="Raleway Light"/>
            </a:endParaRPr>
          </a:p>
        </p:txBody>
      </p:sp>
      <p:sp>
        <p:nvSpPr>
          <p:cNvPr id="268" name="Shape 268"/>
          <p:cNvSpPr/>
          <p:nvPr/>
        </p:nvSpPr>
        <p:spPr>
          <a:xfrm>
            <a:off x="4246020" y="2991096"/>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3688622"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Cloud Witness</a:t>
            </a:r>
            <a:endParaRPr sz="1000" dirty="0">
              <a:solidFill>
                <a:schemeClr val="bg1">
                  <a:lumMod val="65000"/>
                </a:schemeClr>
              </a:solidFill>
              <a:latin typeface="Raleway ExtraBold"/>
              <a:ea typeface="Raleway ExtraBold"/>
              <a:cs typeface="Raleway ExtraBold"/>
              <a:sym typeface="Raleway ExtraBold"/>
            </a:endParaRPr>
          </a:p>
        </p:txBody>
      </p:sp>
      <p:sp>
        <p:nvSpPr>
          <p:cNvPr id="270" name="Shape 270"/>
          <p:cNvSpPr txBox="1"/>
          <p:nvPr/>
        </p:nvSpPr>
        <p:spPr>
          <a:xfrm>
            <a:off x="3688620"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To improve the availability</a:t>
            </a:r>
            <a:endParaRPr sz="800" dirty="0">
              <a:solidFill>
                <a:schemeClr val="bg1">
                  <a:lumMod val="65000"/>
                </a:schemeClr>
              </a:solidFill>
              <a:latin typeface="Raleway Light"/>
              <a:ea typeface="Raleway Light"/>
              <a:cs typeface="Raleway Light"/>
              <a:sym typeface="Raleway Light"/>
            </a:endParaRPr>
          </a:p>
        </p:txBody>
      </p:sp>
      <p:sp>
        <p:nvSpPr>
          <p:cNvPr id="271" name="Shape 271"/>
          <p:cNvSpPr txBox="1"/>
          <p:nvPr/>
        </p:nvSpPr>
        <p:spPr>
          <a:xfrm>
            <a:off x="4242288" y="3152270"/>
            <a:ext cx="598032"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second</a:t>
            </a:r>
            <a:endParaRPr sz="800" dirty="0">
              <a:solidFill>
                <a:srgbClr val="434343"/>
              </a:solidFill>
              <a:latin typeface="Raleway Light"/>
              <a:ea typeface="Raleway Light"/>
              <a:cs typeface="Raleway Light"/>
              <a:sym typeface="Raleway Light"/>
            </a:endParaRPr>
          </a:p>
        </p:txBody>
      </p:sp>
      <p:sp>
        <p:nvSpPr>
          <p:cNvPr id="273" name="Shape 273"/>
          <p:cNvSpPr/>
          <p:nvPr/>
        </p:nvSpPr>
        <p:spPr>
          <a:xfrm>
            <a:off x="3244384" y="3282059"/>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6" name="Shape 268">
            <a:extLst>
              <a:ext uri="{FF2B5EF4-FFF2-40B4-BE49-F238E27FC236}">
                <a16:creationId xmlns:a16="http://schemas.microsoft.com/office/drawing/2014/main" id="{0E9A7D8B-048A-8A48-8F28-47D70FC15A1E}"/>
              </a:ext>
            </a:extLst>
          </p:cNvPr>
          <p:cNvSpPr/>
          <p:nvPr/>
        </p:nvSpPr>
        <p:spPr>
          <a:xfrm>
            <a:off x="6172921" y="2991096"/>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7" name="Shape 269">
            <a:extLst>
              <a:ext uri="{FF2B5EF4-FFF2-40B4-BE49-F238E27FC236}">
                <a16:creationId xmlns:a16="http://schemas.microsoft.com/office/drawing/2014/main" id="{8F3A409F-EB29-BA4A-AC9E-7980F4A7EF33}"/>
              </a:ext>
            </a:extLst>
          </p:cNvPr>
          <p:cNvSpPr txBox="1"/>
          <p:nvPr/>
        </p:nvSpPr>
        <p:spPr>
          <a:xfrm>
            <a:off x="5615523" y="3542471"/>
            <a:ext cx="1766912"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Low-Cost Disaster Recovery</a:t>
            </a:r>
            <a:endParaRPr sz="1000" dirty="0">
              <a:solidFill>
                <a:schemeClr val="bg1">
                  <a:lumMod val="65000"/>
                </a:schemeClr>
              </a:solidFill>
              <a:latin typeface="Raleway ExtraBold"/>
              <a:ea typeface="Raleway ExtraBold"/>
              <a:cs typeface="Raleway ExtraBold"/>
              <a:sym typeface="Raleway ExtraBold"/>
            </a:endParaRPr>
          </a:p>
        </p:txBody>
      </p:sp>
      <p:sp>
        <p:nvSpPr>
          <p:cNvPr id="18" name="Shape 270">
            <a:extLst>
              <a:ext uri="{FF2B5EF4-FFF2-40B4-BE49-F238E27FC236}">
                <a16:creationId xmlns:a16="http://schemas.microsoft.com/office/drawing/2014/main" id="{DD7CAF3E-1A0A-D74D-B128-C38D26A012BB}"/>
              </a:ext>
            </a:extLst>
          </p:cNvPr>
          <p:cNvSpPr txBox="1"/>
          <p:nvPr/>
        </p:nvSpPr>
        <p:spPr>
          <a:xfrm>
            <a:off x="5644429"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A creative way to have a DR solution</a:t>
            </a:r>
            <a:endParaRPr sz="800" dirty="0">
              <a:solidFill>
                <a:schemeClr val="bg1">
                  <a:lumMod val="65000"/>
                </a:schemeClr>
              </a:solidFill>
              <a:latin typeface="Raleway Light"/>
              <a:ea typeface="Raleway Light"/>
              <a:cs typeface="Raleway Light"/>
              <a:sym typeface="Raleway Light"/>
            </a:endParaRPr>
          </a:p>
        </p:txBody>
      </p:sp>
      <p:sp>
        <p:nvSpPr>
          <p:cNvPr id="19" name="Shape 271">
            <a:extLst>
              <a:ext uri="{FF2B5EF4-FFF2-40B4-BE49-F238E27FC236}">
                <a16:creationId xmlns:a16="http://schemas.microsoft.com/office/drawing/2014/main" id="{C1277260-3738-714A-A081-AA58A0A3937D}"/>
              </a:ext>
            </a:extLst>
          </p:cNvPr>
          <p:cNvSpPr txBox="1"/>
          <p:nvPr/>
        </p:nvSpPr>
        <p:spPr>
          <a:xfrm>
            <a:off x="6251671"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0" name="Shape 273">
            <a:extLst>
              <a:ext uri="{FF2B5EF4-FFF2-40B4-BE49-F238E27FC236}">
                <a16:creationId xmlns:a16="http://schemas.microsoft.com/office/drawing/2014/main" id="{00E5A865-B50D-AD45-924B-F89D479EA32D}"/>
              </a:ext>
            </a:extLst>
          </p:cNvPr>
          <p:cNvSpPr/>
          <p:nvPr/>
        </p:nvSpPr>
        <p:spPr>
          <a:xfrm>
            <a:off x="5171285" y="3282059"/>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21" name="Shape 651">
            <a:extLst>
              <a:ext uri="{FF2B5EF4-FFF2-40B4-BE49-F238E27FC236}">
                <a16:creationId xmlns:a16="http://schemas.microsoft.com/office/drawing/2014/main" id="{46D20E50-1FD8-5C48-8FF5-FA36FD749B88}"/>
              </a:ext>
            </a:extLst>
          </p:cNvPr>
          <p:cNvGrpSpPr/>
          <p:nvPr/>
        </p:nvGrpSpPr>
        <p:grpSpPr>
          <a:xfrm>
            <a:off x="7969328" y="265092"/>
            <a:ext cx="1022368" cy="980696"/>
            <a:chOff x="5241175" y="4959100"/>
            <a:chExt cx="539775" cy="517775"/>
          </a:xfrm>
          <a:solidFill>
            <a:srgbClr val="F7B643"/>
          </a:solidFill>
        </p:grpSpPr>
        <p:sp>
          <p:nvSpPr>
            <p:cNvPr id="22" name="Shape 652">
              <a:extLst>
                <a:ext uri="{FF2B5EF4-FFF2-40B4-BE49-F238E27FC236}">
                  <a16:creationId xmlns:a16="http://schemas.microsoft.com/office/drawing/2014/main" id="{6BCF10FF-0B32-754B-83A2-5891AD57039D}"/>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653">
              <a:extLst>
                <a:ext uri="{FF2B5EF4-FFF2-40B4-BE49-F238E27FC236}">
                  <a16:creationId xmlns:a16="http://schemas.microsoft.com/office/drawing/2014/main" id="{9E9AAD8D-F45C-5E42-8456-4B56D166F54E}"/>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654">
              <a:extLst>
                <a:ext uri="{FF2B5EF4-FFF2-40B4-BE49-F238E27FC236}">
                  <a16:creationId xmlns:a16="http://schemas.microsoft.com/office/drawing/2014/main" id="{D1E9A0DC-5DFD-214F-BFD2-110778BC783C}"/>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655">
              <a:extLst>
                <a:ext uri="{FF2B5EF4-FFF2-40B4-BE49-F238E27FC236}">
                  <a16:creationId xmlns:a16="http://schemas.microsoft.com/office/drawing/2014/main" id="{A06DB641-F7A4-BF4C-90DA-B124C1D316BF}"/>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656">
              <a:extLst>
                <a:ext uri="{FF2B5EF4-FFF2-40B4-BE49-F238E27FC236}">
                  <a16:creationId xmlns:a16="http://schemas.microsoft.com/office/drawing/2014/main" id="{C474EED7-6DB7-9141-B3D7-E7CD0C4E8217}"/>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657">
              <a:extLst>
                <a:ext uri="{FF2B5EF4-FFF2-40B4-BE49-F238E27FC236}">
                  <a16:creationId xmlns:a16="http://schemas.microsoft.com/office/drawing/2014/main" id="{CD1B9372-373E-874B-BF9F-B96237A7B03B}"/>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4137899877"/>
      </p:ext>
    </p:extLst>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AG Replica</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p:txBody>
          <a:bodyPr/>
          <a:lstStyle/>
          <a:p>
            <a:r>
              <a:rPr lang="en-US" dirty="0"/>
              <a:t>Availability Group supports </a:t>
            </a:r>
            <a:r>
              <a:rPr lang="en-US" b="1" dirty="0">
                <a:solidFill>
                  <a:srgbClr val="F7B643"/>
                </a:solidFill>
              </a:rPr>
              <a:t>replicas in Azure</a:t>
            </a:r>
          </a:p>
          <a:p>
            <a:pPr marL="895359" lvl="1" indent="-285750"/>
            <a:r>
              <a:rPr lang="pt-PT" dirty="0"/>
              <a:t>Works as a </a:t>
            </a:r>
            <a:r>
              <a:rPr lang="pt-PT" dirty="0" err="1"/>
              <a:t>Disaster</a:t>
            </a:r>
            <a:r>
              <a:rPr lang="pt-PT" dirty="0"/>
              <a:t> </a:t>
            </a:r>
            <a:r>
              <a:rPr lang="pt-PT" dirty="0" err="1"/>
              <a:t>Recovery</a:t>
            </a:r>
            <a:r>
              <a:rPr lang="pt-PT" dirty="0"/>
              <a:t> </a:t>
            </a:r>
            <a:r>
              <a:rPr lang="pt-PT" dirty="0" err="1"/>
              <a:t>or</a:t>
            </a:r>
            <a:r>
              <a:rPr lang="pt-PT" dirty="0"/>
              <a:t> </a:t>
            </a:r>
            <a:r>
              <a:rPr lang="pt-PT" dirty="0" err="1"/>
              <a:t>even</a:t>
            </a:r>
            <a:r>
              <a:rPr lang="pt-PT" dirty="0"/>
              <a:t> </a:t>
            </a:r>
            <a:r>
              <a:rPr lang="pt-PT" dirty="0" err="1"/>
              <a:t>Load</a:t>
            </a:r>
            <a:r>
              <a:rPr lang="pt-PT" dirty="0"/>
              <a:t> </a:t>
            </a:r>
            <a:r>
              <a:rPr lang="pt-PT" dirty="0" err="1"/>
              <a:t>Balancing</a:t>
            </a:r>
            <a:r>
              <a:rPr lang="pt-PT" dirty="0"/>
              <a:t> </a:t>
            </a:r>
            <a:r>
              <a:rPr lang="pt-PT" dirty="0" err="1"/>
              <a:t>strategy</a:t>
            </a:r>
            <a:r>
              <a:rPr lang="pt-PT" dirty="0"/>
              <a:t>.</a:t>
            </a:r>
          </a:p>
          <a:p>
            <a:pPr marL="895359" lvl="1" indent="-285750"/>
            <a:r>
              <a:rPr lang="pt-PT" b="1" dirty="0" err="1">
                <a:solidFill>
                  <a:srgbClr val="F7B643"/>
                </a:solidFill>
              </a:rPr>
              <a:t>Offload</a:t>
            </a:r>
            <a:r>
              <a:rPr lang="pt-PT" dirty="0"/>
              <a:t> </a:t>
            </a:r>
            <a:r>
              <a:rPr lang="pt-PT" dirty="0" err="1"/>
              <a:t>workload</a:t>
            </a:r>
            <a:r>
              <a:rPr lang="pt-PT" dirty="0"/>
              <a:t> (</a:t>
            </a:r>
            <a:r>
              <a:rPr lang="pt-PT" dirty="0" err="1"/>
              <a:t>reports</a:t>
            </a:r>
            <a:r>
              <a:rPr lang="pt-PT" dirty="0"/>
              <a:t>, backups, ...).</a:t>
            </a:r>
          </a:p>
          <a:p>
            <a:pPr marL="895359" lvl="1" indent="-285750"/>
            <a:r>
              <a:rPr lang="pt-PT" dirty="0" err="1"/>
              <a:t>Low-cost</a:t>
            </a:r>
            <a:r>
              <a:rPr lang="pt-PT" dirty="0"/>
              <a:t> </a:t>
            </a:r>
            <a:r>
              <a:rPr lang="pt-PT" b="1" dirty="0" err="1">
                <a:solidFill>
                  <a:srgbClr val="F7B643"/>
                </a:solidFill>
              </a:rPr>
              <a:t>Disaster</a:t>
            </a:r>
            <a:r>
              <a:rPr lang="pt-PT" b="1" dirty="0">
                <a:solidFill>
                  <a:srgbClr val="F7B643"/>
                </a:solidFill>
              </a:rPr>
              <a:t> </a:t>
            </a:r>
            <a:r>
              <a:rPr lang="pt-PT" b="1" dirty="0" err="1">
                <a:solidFill>
                  <a:srgbClr val="F7B643"/>
                </a:solidFill>
              </a:rPr>
              <a:t>Recovery</a:t>
            </a:r>
            <a:r>
              <a:rPr lang="pt-PT" dirty="0"/>
              <a:t> </a:t>
            </a:r>
            <a:r>
              <a:rPr lang="pt-PT" dirty="0" err="1"/>
              <a:t>strategy</a:t>
            </a:r>
            <a:r>
              <a:rPr lang="pt-PT" dirty="0"/>
              <a:t>.</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56</a:t>
            </a:fld>
            <a:endParaRPr lang="en">
              <a:solidFill>
                <a:srgbClr val="FFB600"/>
              </a:solidFill>
            </a:endParaRPr>
          </a:p>
        </p:txBody>
      </p:sp>
      <p:grpSp>
        <p:nvGrpSpPr>
          <p:cNvPr id="6" name="Shape 651">
            <a:extLst>
              <a:ext uri="{FF2B5EF4-FFF2-40B4-BE49-F238E27FC236}">
                <a16:creationId xmlns:a16="http://schemas.microsoft.com/office/drawing/2014/main" id="{4B354020-722C-6349-A4DF-CB8F3660692D}"/>
              </a:ext>
            </a:extLst>
          </p:cNvPr>
          <p:cNvGrpSpPr/>
          <p:nvPr/>
        </p:nvGrpSpPr>
        <p:grpSpPr>
          <a:xfrm>
            <a:off x="7969328" y="265092"/>
            <a:ext cx="1022368" cy="980696"/>
            <a:chOff x="5241175" y="4959100"/>
            <a:chExt cx="539775" cy="517775"/>
          </a:xfrm>
          <a:solidFill>
            <a:srgbClr val="F7B643"/>
          </a:solidFill>
        </p:grpSpPr>
        <p:sp>
          <p:nvSpPr>
            <p:cNvPr id="7" name="Shape 652">
              <a:extLst>
                <a:ext uri="{FF2B5EF4-FFF2-40B4-BE49-F238E27FC236}">
                  <a16:creationId xmlns:a16="http://schemas.microsoft.com/office/drawing/2014/main" id="{923814AF-966B-8C48-8C84-5D15E20F4DD4}"/>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53">
              <a:extLst>
                <a:ext uri="{FF2B5EF4-FFF2-40B4-BE49-F238E27FC236}">
                  <a16:creationId xmlns:a16="http://schemas.microsoft.com/office/drawing/2014/main" id="{EB8C5695-8BFF-E848-9711-B4D69AE4D874}"/>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54">
              <a:extLst>
                <a:ext uri="{FF2B5EF4-FFF2-40B4-BE49-F238E27FC236}">
                  <a16:creationId xmlns:a16="http://schemas.microsoft.com/office/drawing/2014/main" id="{D9212D83-8DA7-4C45-9149-74FA8940CC9A}"/>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55">
              <a:extLst>
                <a:ext uri="{FF2B5EF4-FFF2-40B4-BE49-F238E27FC236}">
                  <a16:creationId xmlns:a16="http://schemas.microsoft.com/office/drawing/2014/main" id="{A413EF58-DB37-9746-A788-EC7A208F5086}"/>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656">
              <a:extLst>
                <a:ext uri="{FF2B5EF4-FFF2-40B4-BE49-F238E27FC236}">
                  <a16:creationId xmlns:a16="http://schemas.microsoft.com/office/drawing/2014/main" id="{29E7540A-702D-3849-BD30-10419A4804E6}"/>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657">
              <a:extLst>
                <a:ext uri="{FF2B5EF4-FFF2-40B4-BE49-F238E27FC236}">
                  <a16:creationId xmlns:a16="http://schemas.microsoft.com/office/drawing/2014/main" id="{D8F215C4-0DB1-7640-8E2F-11D326BB695D}"/>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844616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B1A5959-9965-144A-B3B4-5D92CA182C6D}"/>
              </a:ext>
            </a:extLst>
          </p:cNvPr>
          <p:cNvCxnSpPr>
            <a:stCxn id="8" idx="3"/>
          </p:cNvCxnSpPr>
          <p:nvPr/>
        </p:nvCxnSpPr>
        <p:spPr>
          <a:xfrm flipV="1">
            <a:off x="4590054" y="3264692"/>
            <a:ext cx="1003502" cy="2"/>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2" name="Shape 600">
            <a:extLst>
              <a:ext uri="{FF2B5EF4-FFF2-40B4-BE49-F238E27FC236}">
                <a16:creationId xmlns:a16="http://schemas.microsoft.com/office/drawing/2014/main" id="{4551EBFB-233F-3540-AEC2-42CCD69BE167}"/>
              </a:ext>
            </a:extLst>
          </p:cNvPr>
          <p:cNvSpPr/>
          <p:nvPr/>
        </p:nvSpPr>
        <p:spPr>
          <a:xfrm>
            <a:off x="5298590" y="2330964"/>
            <a:ext cx="3305810" cy="1867457"/>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AG Replica</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57</a:t>
            </a:fld>
            <a:endParaRPr lang="en">
              <a:solidFill>
                <a:srgbClr val="FFB600"/>
              </a:solidFill>
            </a:endParaRPr>
          </a:p>
        </p:txBody>
      </p:sp>
      <p:pic>
        <p:nvPicPr>
          <p:cNvPr id="7" name="Picture 6">
            <a:extLst>
              <a:ext uri="{FF2B5EF4-FFF2-40B4-BE49-F238E27FC236}">
                <a16:creationId xmlns:a16="http://schemas.microsoft.com/office/drawing/2014/main" id="{BEC05E1D-23C2-FC47-B8E7-EA60FF8E13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51505" y="2543176"/>
            <a:ext cx="1493044" cy="1493044"/>
          </a:xfrm>
          <a:prstGeom prst="rect">
            <a:avLst/>
          </a:prstGeom>
        </p:spPr>
      </p:pic>
      <p:pic>
        <p:nvPicPr>
          <p:cNvPr id="9" name="Picture 8">
            <a:extLst>
              <a:ext uri="{FF2B5EF4-FFF2-40B4-BE49-F238E27FC236}">
                <a16:creationId xmlns:a16="http://schemas.microsoft.com/office/drawing/2014/main" id="{79AE6E6E-9D2F-FC42-83AF-AE9480CDE3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61242" y="2543176"/>
            <a:ext cx="1493044" cy="1493044"/>
          </a:xfrm>
          <a:prstGeom prst="rect">
            <a:avLst/>
          </a:prstGeom>
        </p:spPr>
      </p:pic>
      <p:pic>
        <p:nvPicPr>
          <p:cNvPr id="10" name="Picture 9">
            <a:extLst>
              <a:ext uri="{FF2B5EF4-FFF2-40B4-BE49-F238E27FC236}">
                <a16:creationId xmlns:a16="http://schemas.microsoft.com/office/drawing/2014/main" id="{0DE2840B-ADA1-8C41-B02E-135A9D8ADC3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95056" y="2543176"/>
            <a:ext cx="1493044" cy="1493044"/>
          </a:xfrm>
          <a:prstGeom prst="rect">
            <a:avLst/>
          </a:prstGeom>
        </p:spPr>
      </p:pic>
      <p:sp>
        <p:nvSpPr>
          <p:cNvPr id="8" name="Rectangle 7">
            <a:extLst>
              <a:ext uri="{FF2B5EF4-FFF2-40B4-BE49-F238E27FC236}">
                <a16:creationId xmlns:a16="http://schemas.microsoft.com/office/drawing/2014/main" id="{E873B878-4806-EE48-95D2-7EACD02CA1C1}"/>
              </a:ext>
            </a:extLst>
          </p:cNvPr>
          <p:cNvSpPr/>
          <p:nvPr/>
        </p:nvSpPr>
        <p:spPr>
          <a:xfrm>
            <a:off x="732429" y="2271712"/>
            <a:ext cx="3857625" cy="198596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C68C48-5B43-3644-86FA-BD8BBF61E94D}"/>
              </a:ext>
            </a:extLst>
          </p:cNvPr>
          <p:cNvSpPr/>
          <p:nvPr/>
        </p:nvSpPr>
        <p:spPr>
          <a:xfrm>
            <a:off x="4587981" y="3041003"/>
            <a:ext cx="987770" cy="461665"/>
          </a:xfrm>
          <a:prstGeom prst="rect">
            <a:avLst/>
          </a:prstGeom>
        </p:spPr>
        <p:txBody>
          <a:bodyPr wrap="none">
            <a:spAutoFit/>
          </a:bodyPr>
          <a:lstStyle/>
          <a:p>
            <a:pPr algn="ctr"/>
            <a:r>
              <a:rPr lang="pt-PT" sz="1200" dirty="0">
                <a:solidFill>
                  <a:schemeClr val="bg1">
                    <a:lumMod val="50000"/>
                  </a:schemeClr>
                </a:solidFill>
              </a:rPr>
              <a:t>Site-to-Site </a:t>
            </a:r>
          </a:p>
          <a:p>
            <a:pPr algn="ctr"/>
            <a:r>
              <a:rPr lang="pt-PT" sz="1200" dirty="0">
                <a:solidFill>
                  <a:schemeClr val="bg1">
                    <a:lumMod val="50000"/>
                  </a:schemeClr>
                </a:solidFill>
              </a:rPr>
              <a:t>VPN</a:t>
            </a:r>
            <a:endParaRPr lang="en-US" sz="1200" dirty="0">
              <a:solidFill>
                <a:schemeClr val="bg1">
                  <a:lumMod val="50000"/>
                </a:schemeClr>
              </a:solidFill>
            </a:endParaRPr>
          </a:p>
        </p:txBody>
      </p:sp>
      <p:grpSp>
        <p:nvGrpSpPr>
          <p:cNvPr id="16" name="Shape 651">
            <a:extLst>
              <a:ext uri="{FF2B5EF4-FFF2-40B4-BE49-F238E27FC236}">
                <a16:creationId xmlns:a16="http://schemas.microsoft.com/office/drawing/2014/main" id="{F2DB6125-3E5E-B04C-B1AB-A0D1E84F9D1A}"/>
              </a:ext>
            </a:extLst>
          </p:cNvPr>
          <p:cNvGrpSpPr/>
          <p:nvPr/>
        </p:nvGrpSpPr>
        <p:grpSpPr>
          <a:xfrm>
            <a:off x="7969328" y="265092"/>
            <a:ext cx="1022368" cy="980696"/>
            <a:chOff x="5241175" y="4959100"/>
            <a:chExt cx="539775" cy="517775"/>
          </a:xfrm>
          <a:solidFill>
            <a:srgbClr val="F7B643"/>
          </a:solidFill>
        </p:grpSpPr>
        <p:sp>
          <p:nvSpPr>
            <p:cNvPr id="17" name="Shape 652">
              <a:extLst>
                <a:ext uri="{FF2B5EF4-FFF2-40B4-BE49-F238E27FC236}">
                  <a16:creationId xmlns:a16="http://schemas.microsoft.com/office/drawing/2014/main" id="{672439B6-09E7-D84A-B3A3-A5E7757AAB01}"/>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653">
              <a:extLst>
                <a:ext uri="{FF2B5EF4-FFF2-40B4-BE49-F238E27FC236}">
                  <a16:creationId xmlns:a16="http://schemas.microsoft.com/office/drawing/2014/main" id="{0D4A27C0-46F1-D645-AB5B-E10F2574C2A0}"/>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654">
              <a:extLst>
                <a:ext uri="{FF2B5EF4-FFF2-40B4-BE49-F238E27FC236}">
                  <a16:creationId xmlns:a16="http://schemas.microsoft.com/office/drawing/2014/main" id="{43B7FEAE-4E24-304A-A935-CBD60C77E36A}"/>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655">
              <a:extLst>
                <a:ext uri="{FF2B5EF4-FFF2-40B4-BE49-F238E27FC236}">
                  <a16:creationId xmlns:a16="http://schemas.microsoft.com/office/drawing/2014/main" id="{A4F64CD9-4106-A341-B70D-8CEB227119EF}"/>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656">
              <a:extLst>
                <a:ext uri="{FF2B5EF4-FFF2-40B4-BE49-F238E27FC236}">
                  <a16:creationId xmlns:a16="http://schemas.microsoft.com/office/drawing/2014/main" id="{2E431718-5FBA-B64A-8435-E6B93BF1FF95}"/>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657">
              <a:extLst>
                <a:ext uri="{FF2B5EF4-FFF2-40B4-BE49-F238E27FC236}">
                  <a16:creationId xmlns:a16="http://schemas.microsoft.com/office/drawing/2014/main" id="{5984EF0B-A09B-4D4F-ABB8-FE94C2DCA639}"/>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943660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Three</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58</a:t>
            </a:fld>
            <a:endParaRPr/>
          </a:p>
        </p:txBody>
      </p:sp>
      <p:sp>
        <p:nvSpPr>
          <p:cNvPr id="256" name="Shape 256"/>
          <p:cNvSpPr/>
          <p:nvPr/>
        </p:nvSpPr>
        <p:spPr>
          <a:xfrm>
            <a:off x="2315387" y="2991096"/>
            <a:ext cx="594300" cy="594300"/>
          </a:xfrm>
          <a:prstGeom prst="ellipse">
            <a:avLst/>
          </a:prstGeom>
          <a:noFill/>
          <a:ln w="38100" cap="flat" cmpd="sng">
            <a:solidFill>
              <a:srgbClr val="DADAD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2394137"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first</a:t>
            </a:r>
            <a:endParaRPr sz="800">
              <a:solidFill>
                <a:srgbClr val="434343"/>
              </a:solidFill>
              <a:latin typeface="Raleway Light"/>
              <a:ea typeface="Raleway Light"/>
              <a:cs typeface="Raleway Light"/>
              <a:sym typeface="Raleway Light"/>
            </a:endParaRPr>
          </a:p>
        </p:txBody>
      </p:sp>
      <p:sp>
        <p:nvSpPr>
          <p:cNvPr id="258" name="Shape 258"/>
          <p:cNvSpPr txBox="1"/>
          <p:nvPr/>
        </p:nvSpPr>
        <p:spPr>
          <a:xfrm>
            <a:off x="1735037" y="3542471"/>
            <a:ext cx="1732052" cy="446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ctr">
              <a:lnSpc>
                <a:spcPct val="115000"/>
              </a:lnSpc>
              <a:defRPr sz="1000">
                <a:solidFill>
                  <a:schemeClr val="bg1">
                    <a:lumMod val="65000"/>
                  </a:schemeClr>
                </a:solidFill>
                <a:latin typeface="Raleway ExtraBold"/>
                <a:ea typeface="Raleway ExtraBold"/>
                <a:cs typeface="Raleway ExtraBold"/>
              </a:defRPr>
            </a:lvl1pPr>
          </a:lstStyle>
          <a:p>
            <a:r>
              <a:rPr lang="en" dirty="0">
                <a:sym typeface="Raleway ExtraBold"/>
              </a:rPr>
              <a:t>Availability Groups Replica</a:t>
            </a:r>
            <a:endParaRPr dirty="0">
              <a:sym typeface="Raleway ExtraBold"/>
            </a:endParaRPr>
          </a:p>
        </p:txBody>
      </p:sp>
      <p:sp>
        <p:nvSpPr>
          <p:cNvPr id="259" name="Shape 259"/>
          <p:cNvSpPr txBox="1"/>
          <p:nvPr/>
        </p:nvSpPr>
        <p:spPr>
          <a:xfrm>
            <a:off x="1705732" y="3988871"/>
            <a:ext cx="1755000" cy="73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spcAft>
                <a:spcPts val="1600"/>
              </a:spcAft>
              <a:defRPr sz="800">
                <a:solidFill>
                  <a:schemeClr val="bg1">
                    <a:lumMod val="65000"/>
                  </a:schemeClr>
                </a:solidFill>
                <a:latin typeface="Raleway Light"/>
                <a:ea typeface="Raleway Light"/>
                <a:cs typeface="Raleway Light"/>
              </a:defRPr>
            </a:lvl1pPr>
          </a:lstStyle>
          <a:p>
            <a:r>
              <a:rPr lang="en" dirty="0">
                <a:sym typeface="Raleway Light"/>
              </a:rPr>
              <a:t>Extend your environment to another region</a:t>
            </a:r>
            <a:endParaRPr dirty="0">
              <a:sym typeface="Raleway Light"/>
            </a:endParaRPr>
          </a:p>
        </p:txBody>
      </p:sp>
      <p:sp>
        <p:nvSpPr>
          <p:cNvPr id="268" name="Shape 268"/>
          <p:cNvSpPr/>
          <p:nvPr/>
        </p:nvSpPr>
        <p:spPr>
          <a:xfrm>
            <a:off x="4246020" y="2991096"/>
            <a:ext cx="594300" cy="594300"/>
          </a:xfrm>
          <a:prstGeom prst="ellipse">
            <a:avLst/>
          </a:prstGeom>
          <a:noFill/>
          <a:ln w="38100" cap="flat" cmpd="sng">
            <a:solidFill>
              <a:srgbClr val="F7B6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3688622" y="3542471"/>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rgbClr val="434343"/>
                </a:solidFill>
                <a:latin typeface="Raleway ExtraBold"/>
                <a:sym typeface="Raleway ExtraBold"/>
              </a:rPr>
              <a:t>Cloud Witness</a:t>
            </a:r>
            <a:endParaRPr sz="1000" dirty="0">
              <a:solidFill>
                <a:srgbClr val="434343"/>
              </a:solidFill>
              <a:latin typeface="Raleway ExtraBold"/>
              <a:sym typeface="Raleway ExtraBold"/>
            </a:endParaRPr>
          </a:p>
        </p:txBody>
      </p:sp>
      <p:sp>
        <p:nvSpPr>
          <p:cNvPr id="270" name="Shape 270"/>
          <p:cNvSpPr txBox="1"/>
          <p:nvPr/>
        </p:nvSpPr>
        <p:spPr>
          <a:xfrm>
            <a:off x="3688620" y="3999273"/>
            <a:ext cx="1709100" cy="73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spcAft>
                <a:spcPts val="1600"/>
              </a:spcAft>
              <a:defRPr sz="800">
                <a:solidFill>
                  <a:srgbClr val="434343"/>
                </a:solidFill>
                <a:latin typeface="Raleway Light"/>
                <a:ea typeface="Raleway Light"/>
                <a:cs typeface="Raleway Light"/>
              </a:defRPr>
            </a:lvl1pPr>
          </a:lstStyle>
          <a:p>
            <a:r>
              <a:rPr lang="en" dirty="0">
                <a:sym typeface="Raleway Light"/>
              </a:rPr>
              <a:t>To improve the availability</a:t>
            </a:r>
            <a:endParaRPr dirty="0">
              <a:sym typeface="Raleway Light"/>
            </a:endParaRPr>
          </a:p>
        </p:txBody>
      </p:sp>
      <p:sp>
        <p:nvSpPr>
          <p:cNvPr id="271" name="Shape 271"/>
          <p:cNvSpPr txBox="1"/>
          <p:nvPr/>
        </p:nvSpPr>
        <p:spPr>
          <a:xfrm>
            <a:off x="4242288" y="3152270"/>
            <a:ext cx="598032"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second</a:t>
            </a:r>
            <a:endParaRPr sz="800" dirty="0">
              <a:solidFill>
                <a:srgbClr val="434343"/>
              </a:solidFill>
              <a:latin typeface="Raleway Light"/>
              <a:ea typeface="Raleway Light"/>
              <a:cs typeface="Raleway Light"/>
              <a:sym typeface="Raleway Light"/>
            </a:endParaRPr>
          </a:p>
        </p:txBody>
      </p:sp>
      <p:sp>
        <p:nvSpPr>
          <p:cNvPr id="273" name="Shape 273"/>
          <p:cNvSpPr/>
          <p:nvPr/>
        </p:nvSpPr>
        <p:spPr>
          <a:xfrm>
            <a:off x="3244384" y="3282059"/>
            <a:ext cx="594300" cy="36900"/>
          </a:xfrm>
          <a:prstGeom prst="roundRect">
            <a:avLst>
              <a:gd name="adj" fmla="val 50000"/>
            </a:avLst>
          </a:prstGeom>
          <a:solidFill>
            <a:srgbClr val="F7B643"/>
          </a:solidFill>
          <a:ln>
            <a:solidFill>
              <a:srgbClr val="F7B643"/>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6" name="Shape 268">
            <a:extLst>
              <a:ext uri="{FF2B5EF4-FFF2-40B4-BE49-F238E27FC236}">
                <a16:creationId xmlns:a16="http://schemas.microsoft.com/office/drawing/2014/main" id="{0E9A7D8B-048A-8A48-8F28-47D70FC15A1E}"/>
              </a:ext>
            </a:extLst>
          </p:cNvPr>
          <p:cNvSpPr/>
          <p:nvPr/>
        </p:nvSpPr>
        <p:spPr>
          <a:xfrm>
            <a:off x="6172921" y="2991096"/>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7" name="Shape 269">
            <a:extLst>
              <a:ext uri="{FF2B5EF4-FFF2-40B4-BE49-F238E27FC236}">
                <a16:creationId xmlns:a16="http://schemas.microsoft.com/office/drawing/2014/main" id="{8F3A409F-EB29-BA4A-AC9E-7980F4A7EF33}"/>
              </a:ext>
            </a:extLst>
          </p:cNvPr>
          <p:cNvSpPr txBox="1"/>
          <p:nvPr/>
        </p:nvSpPr>
        <p:spPr>
          <a:xfrm>
            <a:off x="5615523" y="3542471"/>
            <a:ext cx="1766912"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dirty="0">
                <a:solidFill>
                  <a:schemeClr val="bg1">
                    <a:lumMod val="65000"/>
                  </a:schemeClr>
                </a:solidFill>
                <a:latin typeface="Raleway ExtraBold"/>
                <a:ea typeface="Raleway ExtraBold"/>
                <a:cs typeface="Raleway ExtraBold"/>
                <a:sym typeface="Raleway ExtraBold"/>
              </a:rPr>
              <a:t>Low-Cost Disaster Recovery</a:t>
            </a:r>
            <a:endParaRPr sz="1000" dirty="0">
              <a:solidFill>
                <a:schemeClr val="bg1">
                  <a:lumMod val="65000"/>
                </a:schemeClr>
              </a:solidFill>
              <a:latin typeface="Raleway ExtraBold"/>
              <a:ea typeface="Raleway ExtraBold"/>
              <a:cs typeface="Raleway ExtraBold"/>
              <a:sym typeface="Raleway ExtraBold"/>
            </a:endParaRPr>
          </a:p>
        </p:txBody>
      </p:sp>
      <p:sp>
        <p:nvSpPr>
          <p:cNvPr id="18" name="Shape 270">
            <a:extLst>
              <a:ext uri="{FF2B5EF4-FFF2-40B4-BE49-F238E27FC236}">
                <a16:creationId xmlns:a16="http://schemas.microsoft.com/office/drawing/2014/main" id="{DD7CAF3E-1A0A-D74D-B128-C38D26A012BB}"/>
              </a:ext>
            </a:extLst>
          </p:cNvPr>
          <p:cNvSpPr txBox="1"/>
          <p:nvPr/>
        </p:nvSpPr>
        <p:spPr>
          <a:xfrm>
            <a:off x="5644429" y="3999273"/>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dirty="0">
                <a:solidFill>
                  <a:schemeClr val="bg1">
                    <a:lumMod val="65000"/>
                  </a:schemeClr>
                </a:solidFill>
                <a:latin typeface="Raleway Light"/>
                <a:ea typeface="Raleway Light"/>
                <a:cs typeface="Raleway Light"/>
                <a:sym typeface="Raleway Light"/>
              </a:rPr>
              <a:t>A creative way to have a DR solution</a:t>
            </a:r>
            <a:endParaRPr sz="800" dirty="0">
              <a:solidFill>
                <a:schemeClr val="bg1">
                  <a:lumMod val="65000"/>
                </a:schemeClr>
              </a:solidFill>
              <a:latin typeface="Raleway Light"/>
              <a:ea typeface="Raleway Light"/>
              <a:cs typeface="Raleway Light"/>
              <a:sym typeface="Raleway Light"/>
            </a:endParaRPr>
          </a:p>
        </p:txBody>
      </p:sp>
      <p:sp>
        <p:nvSpPr>
          <p:cNvPr id="19" name="Shape 271">
            <a:extLst>
              <a:ext uri="{FF2B5EF4-FFF2-40B4-BE49-F238E27FC236}">
                <a16:creationId xmlns:a16="http://schemas.microsoft.com/office/drawing/2014/main" id="{C1277260-3738-714A-A081-AA58A0A3937D}"/>
              </a:ext>
            </a:extLst>
          </p:cNvPr>
          <p:cNvSpPr txBox="1"/>
          <p:nvPr/>
        </p:nvSpPr>
        <p:spPr>
          <a:xfrm>
            <a:off x="6251671"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0" name="Shape 273">
            <a:extLst>
              <a:ext uri="{FF2B5EF4-FFF2-40B4-BE49-F238E27FC236}">
                <a16:creationId xmlns:a16="http://schemas.microsoft.com/office/drawing/2014/main" id="{00E5A865-B50D-AD45-924B-F89D479EA32D}"/>
              </a:ext>
            </a:extLst>
          </p:cNvPr>
          <p:cNvSpPr/>
          <p:nvPr/>
        </p:nvSpPr>
        <p:spPr>
          <a:xfrm>
            <a:off x="5171285" y="3282059"/>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21" name="Shape 651">
            <a:extLst>
              <a:ext uri="{FF2B5EF4-FFF2-40B4-BE49-F238E27FC236}">
                <a16:creationId xmlns:a16="http://schemas.microsoft.com/office/drawing/2014/main" id="{9E2AAF7C-EDDB-2D4B-BCE5-7BAA23FD284A}"/>
              </a:ext>
            </a:extLst>
          </p:cNvPr>
          <p:cNvGrpSpPr/>
          <p:nvPr/>
        </p:nvGrpSpPr>
        <p:grpSpPr>
          <a:xfrm>
            <a:off x="7969328" y="265092"/>
            <a:ext cx="1022368" cy="980696"/>
            <a:chOff x="5241175" y="4959100"/>
            <a:chExt cx="539775" cy="517775"/>
          </a:xfrm>
          <a:solidFill>
            <a:srgbClr val="F7B643"/>
          </a:solidFill>
        </p:grpSpPr>
        <p:sp>
          <p:nvSpPr>
            <p:cNvPr id="22" name="Shape 652">
              <a:extLst>
                <a:ext uri="{FF2B5EF4-FFF2-40B4-BE49-F238E27FC236}">
                  <a16:creationId xmlns:a16="http://schemas.microsoft.com/office/drawing/2014/main" id="{DAD26C51-DFBA-DA4D-ADCE-D8727BD1FE29}"/>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653">
              <a:extLst>
                <a:ext uri="{FF2B5EF4-FFF2-40B4-BE49-F238E27FC236}">
                  <a16:creationId xmlns:a16="http://schemas.microsoft.com/office/drawing/2014/main" id="{59F5AAEE-3D87-5B49-B4B9-49F889D4A34D}"/>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654">
              <a:extLst>
                <a:ext uri="{FF2B5EF4-FFF2-40B4-BE49-F238E27FC236}">
                  <a16:creationId xmlns:a16="http://schemas.microsoft.com/office/drawing/2014/main" id="{F8996062-8C85-9644-8790-C5575DFDAB8C}"/>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655">
              <a:extLst>
                <a:ext uri="{FF2B5EF4-FFF2-40B4-BE49-F238E27FC236}">
                  <a16:creationId xmlns:a16="http://schemas.microsoft.com/office/drawing/2014/main" id="{A1640160-6CE4-1446-A6C5-D9699BAB7DED}"/>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656">
              <a:extLst>
                <a:ext uri="{FF2B5EF4-FFF2-40B4-BE49-F238E27FC236}">
                  <a16:creationId xmlns:a16="http://schemas.microsoft.com/office/drawing/2014/main" id="{8D599356-62AB-AA44-8B4D-AD94C30EE60C}"/>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657">
              <a:extLst>
                <a:ext uri="{FF2B5EF4-FFF2-40B4-BE49-F238E27FC236}">
                  <a16:creationId xmlns:a16="http://schemas.microsoft.com/office/drawing/2014/main" id="{0CF6426E-F36D-0645-81E0-39EC5F6A7008}"/>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150936849"/>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F8047A-379E-2B4D-8C8A-7A5541940A2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09270" y="3254481"/>
            <a:ext cx="877295" cy="877295"/>
          </a:xfrm>
          <a:prstGeom prst="rect">
            <a:avLst/>
          </a:prstGeom>
        </p:spPr>
      </p:pic>
      <p:pic>
        <p:nvPicPr>
          <p:cNvPr id="17" name="Picture 16">
            <a:extLst>
              <a:ext uri="{FF2B5EF4-FFF2-40B4-BE49-F238E27FC236}">
                <a16:creationId xmlns:a16="http://schemas.microsoft.com/office/drawing/2014/main" id="{D17D096B-4FAF-474B-A99B-C7825B70481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05641" y="3254481"/>
            <a:ext cx="877295" cy="877295"/>
          </a:xfrm>
          <a:prstGeom prst="rect">
            <a:avLst/>
          </a:prstGeom>
        </p:spPr>
      </p:pic>
      <p:pic>
        <p:nvPicPr>
          <p:cNvPr id="7" name="Picture 6">
            <a:extLst>
              <a:ext uri="{FF2B5EF4-FFF2-40B4-BE49-F238E27FC236}">
                <a16:creationId xmlns:a16="http://schemas.microsoft.com/office/drawing/2014/main" id="{52051170-5978-694B-BFF1-CD0B0D92218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29059" y="3572137"/>
            <a:ext cx="495894" cy="495894"/>
          </a:xfrm>
          <a:prstGeom prst="rect">
            <a:avLst/>
          </a:prstGeom>
        </p:spPr>
      </p:pic>
      <p:sp>
        <p:nvSpPr>
          <p:cNvPr id="45" name="Down Arrow 44">
            <a:extLst>
              <a:ext uri="{FF2B5EF4-FFF2-40B4-BE49-F238E27FC236}">
                <a16:creationId xmlns:a16="http://schemas.microsoft.com/office/drawing/2014/main" id="{0BF2BEE9-9E2A-3D49-BF1F-6CB58B2D8E78}"/>
              </a:ext>
            </a:extLst>
          </p:cNvPr>
          <p:cNvSpPr/>
          <p:nvPr/>
        </p:nvSpPr>
        <p:spPr>
          <a:xfrm>
            <a:off x="5212838" y="3960765"/>
            <a:ext cx="145345" cy="1949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F784F735-4756-9E4A-A037-2E5B5938226A}"/>
              </a:ext>
            </a:extLst>
          </p:cNvPr>
          <p:cNvSpPr/>
          <p:nvPr/>
        </p:nvSpPr>
        <p:spPr>
          <a:xfrm>
            <a:off x="6315123" y="3948926"/>
            <a:ext cx="145345" cy="1949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a:extLst>
              <a:ext uri="{FF2B5EF4-FFF2-40B4-BE49-F238E27FC236}">
                <a16:creationId xmlns:a16="http://schemas.microsoft.com/office/drawing/2014/main" id="{3509466A-46C7-9B4D-9B4D-245B2A9DD3AA}"/>
              </a:ext>
            </a:extLst>
          </p:cNvPr>
          <p:cNvSpPr/>
          <p:nvPr/>
        </p:nvSpPr>
        <p:spPr>
          <a:xfrm>
            <a:off x="7116990" y="3944155"/>
            <a:ext cx="145345" cy="1949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a:extLst>
              <a:ext uri="{FF2B5EF4-FFF2-40B4-BE49-F238E27FC236}">
                <a16:creationId xmlns:a16="http://schemas.microsoft.com/office/drawing/2014/main" id="{9DE1E58F-172C-074C-BD1D-B3929E7424D4}"/>
              </a:ext>
            </a:extLst>
          </p:cNvPr>
          <p:cNvSpPr/>
          <p:nvPr/>
        </p:nvSpPr>
        <p:spPr>
          <a:xfrm>
            <a:off x="1375471" y="4522705"/>
            <a:ext cx="145345" cy="1949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65B7F75-CB49-F045-8A45-460597AD70C6}"/>
              </a:ext>
            </a:extLst>
          </p:cNvPr>
          <p:cNvSpPr/>
          <p:nvPr/>
        </p:nvSpPr>
        <p:spPr>
          <a:xfrm>
            <a:off x="1318522" y="2860648"/>
            <a:ext cx="6413536" cy="1613962"/>
          </a:xfrm>
          <a:prstGeom prst="rect">
            <a:avLst/>
          </a:prstGeom>
          <a:noFill/>
          <a:ln>
            <a:solidFill>
              <a:srgbClr val="1253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Cloud Witness</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59</a:t>
            </a:fld>
            <a:endParaRPr lang="en">
              <a:solidFill>
                <a:srgbClr val="FFB600"/>
              </a:solidFill>
            </a:endParaRPr>
          </a:p>
        </p:txBody>
      </p:sp>
      <p:pic>
        <p:nvPicPr>
          <p:cNvPr id="10" name="Picture 9">
            <a:extLst>
              <a:ext uri="{FF2B5EF4-FFF2-40B4-BE49-F238E27FC236}">
                <a16:creationId xmlns:a16="http://schemas.microsoft.com/office/drawing/2014/main" id="{8DE7B99F-A2E9-4748-B4E5-26E3129311B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42270" y="3254481"/>
            <a:ext cx="877295" cy="877295"/>
          </a:xfrm>
          <a:prstGeom prst="rect">
            <a:avLst/>
          </a:prstGeom>
        </p:spPr>
      </p:pic>
      <p:pic>
        <p:nvPicPr>
          <p:cNvPr id="11" name="Picture 10">
            <a:extLst>
              <a:ext uri="{FF2B5EF4-FFF2-40B4-BE49-F238E27FC236}">
                <a16:creationId xmlns:a16="http://schemas.microsoft.com/office/drawing/2014/main" id="{A5710DDE-A145-4145-A8AF-B133474B78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38641" y="3254481"/>
            <a:ext cx="877295" cy="877295"/>
          </a:xfrm>
          <a:prstGeom prst="rect">
            <a:avLst/>
          </a:prstGeom>
        </p:spPr>
      </p:pic>
      <p:sp>
        <p:nvSpPr>
          <p:cNvPr id="14" name="Rectangle 13">
            <a:extLst>
              <a:ext uri="{FF2B5EF4-FFF2-40B4-BE49-F238E27FC236}">
                <a16:creationId xmlns:a16="http://schemas.microsoft.com/office/drawing/2014/main" id="{886FE634-4C9C-5D48-85CD-6361B0FD0D54}"/>
              </a:ext>
            </a:extLst>
          </p:cNvPr>
          <p:cNvSpPr/>
          <p:nvPr/>
        </p:nvSpPr>
        <p:spPr>
          <a:xfrm>
            <a:off x="1523195" y="2983017"/>
            <a:ext cx="2515036" cy="1365717"/>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567C8BB-FA6B-AA4E-85CF-D104191414E8}"/>
              </a:ext>
            </a:extLst>
          </p:cNvPr>
          <p:cNvSpPr/>
          <p:nvPr/>
        </p:nvSpPr>
        <p:spPr>
          <a:xfrm>
            <a:off x="4190195" y="2983017"/>
            <a:ext cx="3387222" cy="1365717"/>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6E457DB-9C4C-CE43-83CC-8D4F94222640}"/>
              </a:ext>
            </a:extLst>
          </p:cNvPr>
          <p:cNvSpPr/>
          <p:nvPr/>
        </p:nvSpPr>
        <p:spPr>
          <a:xfrm>
            <a:off x="1560864" y="2977482"/>
            <a:ext cx="577218" cy="246221"/>
          </a:xfrm>
          <a:prstGeom prst="rect">
            <a:avLst/>
          </a:prstGeom>
        </p:spPr>
        <p:txBody>
          <a:bodyPr wrap="square">
            <a:spAutoFit/>
          </a:bodyPr>
          <a:lstStyle/>
          <a:p>
            <a:r>
              <a:rPr lang="pt-PT" sz="1000" dirty="0" err="1">
                <a:solidFill>
                  <a:schemeClr val="bg1">
                    <a:lumMod val="50000"/>
                  </a:schemeClr>
                </a:solidFill>
              </a:rPr>
              <a:t>Lisbon</a:t>
            </a:r>
            <a:endParaRPr lang="en-US" sz="1000" dirty="0">
              <a:solidFill>
                <a:schemeClr val="bg1">
                  <a:lumMod val="50000"/>
                </a:schemeClr>
              </a:solidFill>
            </a:endParaRPr>
          </a:p>
        </p:txBody>
      </p:sp>
      <p:sp>
        <p:nvSpPr>
          <p:cNvPr id="20" name="Rectangle 19">
            <a:extLst>
              <a:ext uri="{FF2B5EF4-FFF2-40B4-BE49-F238E27FC236}">
                <a16:creationId xmlns:a16="http://schemas.microsoft.com/office/drawing/2014/main" id="{E3277207-BE91-B443-B18B-208558BC5D99}"/>
              </a:ext>
            </a:extLst>
          </p:cNvPr>
          <p:cNvSpPr/>
          <p:nvPr/>
        </p:nvSpPr>
        <p:spPr>
          <a:xfrm>
            <a:off x="4198460" y="2977481"/>
            <a:ext cx="577218" cy="246221"/>
          </a:xfrm>
          <a:prstGeom prst="rect">
            <a:avLst/>
          </a:prstGeom>
        </p:spPr>
        <p:txBody>
          <a:bodyPr wrap="square">
            <a:spAutoFit/>
          </a:bodyPr>
          <a:lstStyle/>
          <a:p>
            <a:r>
              <a:rPr lang="pt-PT" sz="1000" dirty="0">
                <a:solidFill>
                  <a:schemeClr val="bg1">
                    <a:lumMod val="50000"/>
                  </a:schemeClr>
                </a:solidFill>
              </a:rPr>
              <a:t>Porto</a:t>
            </a:r>
            <a:endParaRPr lang="en-US" sz="1000" dirty="0">
              <a:solidFill>
                <a:schemeClr val="bg1">
                  <a:lumMod val="50000"/>
                </a:schemeClr>
              </a:solidFill>
            </a:endParaRPr>
          </a:p>
        </p:txBody>
      </p:sp>
      <p:sp>
        <p:nvSpPr>
          <p:cNvPr id="21" name="Rectangle 20">
            <a:extLst>
              <a:ext uri="{FF2B5EF4-FFF2-40B4-BE49-F238E27FC236}">
                <a16:creationId xmlns:a16="http://schemas.microsoft.com/office/drawing/2014/main" id="{072BD4A6-4513-E247-9509-DB0A638417AF}"/>
              </a:ext>
            </a:extLst>
          </p:cNvPr>
          <p:cNvSpPr/>
          <p:nvPr/>
        </p:nvSpPr>
        <p:spPr>
          <a:xfrm>
            <a:off x="1742270" y="4087882"/>
            <a:ext cx="877295" cy="246221"/>
          </a:xfrm>
          <a:prstGeom prst="rect">
            <a:avLst/>
          </a:prstGeom>
        </p:spPr>
        <p:txBody>
          <a:bodyPr wrap="square">
            <a:spAutoFit/>
          </a:bodyPr>
          <a:lstStyle/>
          <a:p>
            <a:pPr algn="ctr"/>
            <a:r>
              <a:rPr lang="pt-PT" sz="1000" dirty="0">
                <a:solidFill>
                  <a:schemeClr val="bg1">
                    <a:lumMod val="50000"/>
                  </a:schemeClr>
                </a:solidFill>
              </a:rPr>
              <a:t>Node 1</a:t>
            </a:r>
            <a:endParaRPr lang="en-US" sz="1000" dirty="0">
              <a:solidFill>
                <a:schemeClr val="bg1">
                  <a:lumMod val="50000"/>
                </a:schemeClr>
              </a:solidFill>
            </a:endParaRPr>
          </a:p>
        </p:txBody>
      </p:sp>
      <p:sp>
        <p:nvSpPr>
          <p:cNvPr id="22" name="Rectangle 21">
            <a:extLst>
              <a:ext uri="{FF2B5EF4-FFF2-40B4-BE49-F238E27FC236}">
                <a16:creationId xmlns:a16="http://schemas.microsoft.com/office/drawing/2014/main" id="{73A5ECA7-658C-9141-8B5A-9E24CC9F578C}"/>
              </a:ext>
            </a:extLst>
          </p:cNvPr>
          <p:cNvSpPr/>
          <p:nvPr/>
        </p:nvSpPr>
        <p:spPr>
          <a:xfrm>
            <a:off x="2890250" y="4087881"/>
            <a:ext cx="877295" cy="246221"/>
          </a:xfrm>
          <a:prstGeom prst="rect">
            <a:avLst/>
          </a:prstGeom>
        </p:spPr>
        <p:txBody>
          <a:bodyPr wrap="square">
            <a:spAutoFit/>
          </a:bodyPr>
          <a:lstStyle/>
          <a:p>
            <a:pPr algn="ctr"/>
            <a:r>
              <a:rPr lang="pt-PT" sz="1000" dirty="0">
                <a:solidFill>
                  <a:schemeClr val="bg1">
                    <a:lumMod val="50000"/>
                  </a:schemeClr>
                </a:solidFill>
              </a:rPr>
              <a:t>Node 2</a:t>
            </a:r>
            <a:endParaRPr lang="en-US" sz="1000" dirty="0">
              <a:solidFill>
                <a:schemeClr val="bg1">
                  <a:lumMod val="50000"/>
                </a:schemeClr>
              </a:solidFill>
            </a:endParaRPr>
          </a:p>
        </p:txBody>
      </p:sp>
      <p:sp>
        <p:nvSpPr>
          <p:cNvPr id="23" name="Rectangle 22">
            <a:extLst>
              <a:ext uri="{FF2B5EF4-FFF2-40B4-BE49-F238E27FC236}">
                <a16:creationId xmlns:a16="http://schemas.microsoft.com/office/drawing/2014/main" id="{A0A1773B-6D1B-6A4D-ADD8-C54258CF5D66}"/>
              </a:ext>
            </a:extLst>
          </p:cNvPr>
          <p:cNvSpPr/>
          <p:nvPr/>
        </p:nvSpPr>
        <p:spPr>
          <a:xfrm>
            <a:off x="4405914" y="4087880"/>
            <a:ext cx="877295" cy="246221"/>
          </a:xfrm>
          <a:prstGeom prst="rect">
            <a:avLst/>
          </a:prstGeom>
        </p:spPr>
        <p:txBody>
          <a:bodyPr wrap="square">
            <a:spAutoFit/>
          </a:bodyPr>
          <a:lstStyle/>
          <a:p>
            <a:pPr algn="ctr"/>
            <a:r>
              <a:rPr lang="pt-PT" sz="1000" dirty="0">
                <a:solidFill>
                  <a:schemeClr val="bg1">
                    <a:lumMod val="50000"/>
                  </a:schemeClr>
                </a:solidFill>
              </a:rPr>
              <a:t>Node 3</a:t>
            </a:r>
            <a:endParaRPr lang="en-US" sz="1000" dirty="0">
              <a:solidFill>
                <a:schemeClr val="bg1">
                  <a:lumMod val="50000"/>
                </a:schemeClr>
              </a:solidFill>
            </a:endParaRPr>
          </a:p>
        </p:txBody>
      </p:sp>
      <p:sp>
        <p:nvSpPr>
          <p:cNvPr id="24" name="Rectangle 23">
            <a:extLst>
              <a:ext uri="{FF2B5EF4-FFF2-40B4-BE49-F238E27FC236}">
                <a16:creationId xmlns:a16="http://schemas.microsoft.com/office/drawing/2014/main" id="{D7A5ECEC-A53A-4C48-B635-1EBE84C98E92}"/>
              </a:ext>
            </a:extLst>
          </p:cNvPr>
          <p:cNvSpPr/>
          <p:nvPr/>
        </p:nvSpPr>
        <p:spPr>
          <a:xfrm>
            <a:off x="5544407" y="4087880"/>
            <a:ext cx="877295" cy="246221"/>
          </a:xfrm>
          <a:prstGeom prst="rect">
            <a:avLst/>
          </a:prstGeom>
        </p:spPr>
        <p:txBody>
          <a:bodyPr wrap="square">
            <a:spAutoFit/>
          </a:bodyPr>
          <a:lstStyle/>
          <a:p>
            <a:pPr algn="ctr"/>
            <a:r>
              <a:rPr lang="pt-PT" sz="1000" dirty="0">
                <a:solidFill>
                  <a:schemeClr val="bg1">
                    <a:lumMod val="50000"/>
                  </a:schemeClr>
                </a:solidFill>
              </a:rPr>
              <a:t>Node 4</a:t>
            </a:r>
            <a:endParaRPr lang="en-US" sz="1000" dirty="0">
              <a:solidFill>
                <a:schemeClr val="bg1">
                  <a:lumMod val="50000"/>
                </a:schemeClr>
              </a:solidFill>
            </a:endParaRPr>
          </a:p>
        </p:txBody>
      </p:sp>
      <p:sp>
        <p:nvSpPr>
          <p:cNvPr id="25" name="Rectangle 24">
            <a:extLst>
              <a:ext uri="{FF2B5EF4-FFF2-40B4-BE49-F238E27FC236}">
                <a16:creationId xmlns:a16="http://schemas.microsoft.com/office/drawing/2014/main" id="{853DC6E8-5D61-134A-A6F0-0056B91286B0}"/>
              </a:ext>
            </a:extLst>
          </p:cNvPr>
          <p:cNvSpPr/>
          <p:nvPr/>
        </p:nvSpPr>
        <p:spPr>
          <a:xfrm>
            <a:off x="6541529" y="4085272"/>
            <a:ext cx="877295" cy="246221"/>
          </a:xfrm>
          <a:prstGeom prst="rect">
            <a:avLst/>
          </a:prstGeom>
        </p:spPr>
        <p:txBody>
          <a:bodyPr wrap="square">
            <a:spAutoFit/>
          </a:bodyPr>
          <a:lstStyle/>
          <a:p>
            <a:pPr algn="ctr"/>
            <a:r>
              <a:rPr lang="pt-PT" sz="1000" dirty="0" err="1">
                <a:solidFill>
                  <a:schemeClr val="bg1">
                    <a:lumMod val="50000"/>
                  </a:schemeClr>
                </a:solidFill>
              </a:rPr>
              <a:t>Fileshare</a:t>
            </a:r>
            <a:endParaRPr lang="en-US" sz="1000" dirty="0">
              <a:solidFill>
                <a:schemeClr val="bg1">
                  <a:lumMod val="50000"/>
                </a:schemeClr>
              </a:solidFill>
            </a:endParaRPr>
          </a:p>
        </p:txBody>
      </p:sp>
      <p:sp>
        <p:nvSpPr>
          <p:cNvPr id="26" name="Text Placeholder 2">
            <a:extLst>
              <a:ext uri="{FF2B5EF4-FFF2-40B4-BE49-F238E27FC236}">
                <a16:creationId xmlns:a16="http://schemas.microsoft.com/office/drawing/2014/main" id="{EBC3BA27-59A8-B84A-8EB5-3522F77AC11E}"/>
              </a:ext>
            </a:extLst>
          </p:cNvPr>
          <p:cNvSpPr>
            <a:spLocks noGrp="1"/>
          </p:cNvSpPr>
          <p:nvPr>
            <p:ph type="body" idx="1"/>
          </p:nvPr>
        </p:nvSpPr>
        <p:spPr>
          <a:xfrm>
            <a:off x="922000" y="1885951"/>
            <a:ext cx="7379038" cy="755509"/>
          </a:xfrm>
        </p:spPr>
        <p:txBody>
          <a:bodyPr/>
          <a:lstStyle/>
          <a:p>
            <a:pPr marL="285750" indent="-285750"/>
            <a:r>
              <a:rPr lang="en-US" dirty="0"/>
              <a:t>New kind of failover cluster </a:t>
            </a:r>
            <a:r>
              <a:rPr lang="en-US" b="1" dirty="0">
                <a:solidFill>
                  <a:srgbClr val="F7B643"/>
                </a:solidFill>
              </a:rPr>
              <a:t>witness</a:t>
            </a:r>
          </a:p>
          <a:p>
            <a:pPr marL="742950" lvl="1" indent="-285750"/>
            <a:r>
              <a:rPr lang="en-US" dirty="0"/>
              <a:t>Windows Server 2016 is required.</a:t>
            </a:r>
            <a:endParaRPr lang="en-GB" dirty="0"/>
          </a:p>
          <a:p>
            <a:pPr marL="0" indent="0">
              <a:buNone/>
            </a:pPr>
            <a:endParaRPr lang="pt-PT" dirty="0"/>
          </a:p>
        </p:txBody>
      </p:sp>
      <p:sp>
        <p:nvSpPr>
          <p:cNvPr id="27" name="Oval Callout 26">
            <a:extLst>
              <a:ext uri="{FF2B5EF4-FFF2-40B4-BE49-F238E27FC236}">
                <a16:creationId xmlns:a16="http://schemas.microsoft.com/office/drawing/2014/main" id="{D143BC0B-6821-F248-915A-16ACB3FB7BE2}"/>
              </a:ext>
            </a:extLst>
          </p:cNvPr>
          <p:cNvSpPr/>
          <p:nvPr/>
        </p:nvSpPr>
        <p:spPr>
          <a:xfrm>
            <a:off x="763910" y="3254481"/>
            <a:ext cx="796954" cy="504056"/>
          </a:xfrm>
          <a:prstGeom prst="wedgeEllipseCallout">
            <a:avLst>
              <a:gd name="adj1" fmla="val 118852"/>
              <a:gd name="adj2" fmla="val 28542"/>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28" name="Oval Callout 27">
            <a:extLst>
              <a:ext uri="{FF2B5EF4-FFF2-40B4-BE49-F238E27FC236}">
                <a16:creationId xmlns:a16="http://schemas.microsoft.com/office/drawing/2014/main" id="{7337EF1A-4844-9542-828B-26F60D4F1FEE}"/>
              </a:ext>
            </a:extLst>
          </p:cNvPr>
          <p:cNvSpPr/>
          <p:nvPr/>
        </p:nvSpPr>
        <p:spPr>
          <a:xfrm>
            <a:off x="2619565" y="2664084"/>
            <a:ext cx="796954" cy="504056"/>
          </a:xfrm>
          <a:prstGeom prst="wedgeEllipseCallout">
            <a:avLst>
              <a:gd name="adj1" fmla="val 10020"/>
              <a:gd name="adj2" fmla="val 111243"/>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29" name="Oval Callout 28">
            <a:extLst>
              <a:ext uri="{FF2B5EF4-FFF2-40B4-BE49-F238E27FC236}">
                <a16:creationId xmlns:a16="http://schemas.microsoft.com/office/drawing/2014/main" id="{E7AE0830-12C6-D146-8740-2FDB122CF294}"/>
              </a:ext>
            </a:extLst>
          </p:cNvPr>
          <p:cNvSpPr/>
          <p:nvPr/>
        </p:nvSpPr>
        <p:spPr>
          <a:xfrm>
            <a:off x="4589828" y="2622708"/>
            <a:ext cx="796954" cy="504056"/>
          </a:xfrm>
          <a:prstGeom prst="wedgeEllipseCallout">
            <a:avLst>
              <a:gd name="adj1" fmla="val 10020"/>
              <a:gd name="adj2" fmla="val 111243"/>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0" name="Oval Callout 29">
            <a:extLst>
              <a:ext uri="{FF2B5EF4-FFF2-40B4-BE49-F238E27FC236}">
                <a16:creationId xmlns:a16="http://schemas.microsoft.com/office/drawing/2014/main" id="{E8C48275-C04B-034E-BE7E-B841C47EA2D1}"/>
              </a:ext>
            </a:extLst>
          </p:cNvPr>
          <p:cNvSpPr/>
          <p:nvPr/>
        </p:nvSpPr>
        <p:spPr>
          <a:xfrm>
            <a:off x="6143052" y="2622708"/>
            <a:ext cx="796954" cy="504056"/>
          </a:xfrm>
          <a:prstGeom prst="wedgeEllipseCallout">
            <a:avLst>
              <a:gd name="adj1" fmla="val -48192"/>
              <a:gd name="adj2" fmla="val 119246"/>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1" name="Oval Callout 30">
            <a:extLst>
              <a:ext uri="{FF2B5EF4-FFF2-40B4-BE49-F238E27FC236}">
                <a16:creationId xmlns:a16="http://schemas.microsoft.com/office/drawing/2014/main" id="{3E093978-3644-5B46-8CA2-23683CE0AAF2}"/>
              </a:ext>
            </a:extLst>
          </p:cNvPr>
          <p:cNvSpPr/>
          <p:nvPr/>
        </p:nvSpPr>
        <p:spPr>
          <a:xfrm>
            <a:off x="7099169" y="2873559"/>
            <a:ext cx="796954" cy="504056"/>
          </a:xfrm>
          <a:prstGeom prst="wedgeEllipseCallout">
            <a:avLst>
              <a:gd name="adj1" fmla="val -48192"/>
              <a:gd name="adj2" fmla="val 119246"/>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3" name="Rectangle 32">
            <a:extLst>
              <a:ext uri="{FF2B5EF4-FFF2-40B4-BE49-F238E27FC236}">
                <a16:creationId xmlns:a16="http://schemas.microsoft.com/office/drawing/2014/main" id="{4370756E-CD3D-2843-B9CA-23A4D6927C22}"/>
              </a:ext>
            </a:extLst>
          </p:cNvPr>
          <p:cNvSpPr/>
          <p:nvPr/>
        </p:nvSpPr>
        <p:spPr>
          <a:xfrm>
            <a:off x="1490453" y="4523487"/>
            <a:ext cx="646694" cy="246221"/>
          </a:xfrm>
          <a:prstGeom prst="rect">
            <a:avLst/>
          </a:prstGeom>
        </p:spPr>
        <p:txBody>
          <a:bodyPr wrap="square">
            <a:spAutoFit/>
          </a:bodyPr>
          <a:lstStyle/>
          <a:p>
            <a:r>
              <a:rPr lang="pt-PT" sz="1000" b="1" dirty="0">
                <a:solidFill>
                  <a:srgbClr val="12539B"/>
                </a:solidFill>
              </a:rPr>
              <a:t>Cluster</a:t>
            </a:r>
            <a:endParaRPr lang="en-US" sz="1000" b="1" dirty="0">
              <a:solidFill>
                <a:srgbClr val="12539B"/>
              </a:solidFill>
            </a:endParaRPr>
          </a:p>
        </p:txBody>
      </p:sp>
      <p:sp>
        <p:nvSpPr>
          <p:cNvPr id="38" name="Down Arrow 37">
            <a:extLst>
              <a:ext uri="{FF2B5EF4-FFF2-40B4-BE49-F238E27FC236}">
                <a16:creationId xmlns:a16="http://schemas.microsoft.com/office/drawing/2014/main" id="{3B5C43A0-613F-8042-B8DF-EBB3C0FE4EFD}"/>
              </a:ext>
            </a:extLst>
          </p:cNvPr>
          <p:cNvSpPr/>
          <p:nvPr/>
        </p:nvSpPr>
        <p:spPr>
          <a:xfrm rot="10800000">
            <a:off x="1369840" y="4522705"/>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420CAA5E-560B-FA4C-B301-2AD745EAE9EF}"/>
              </a:ext>
            </a:extLst>
          </p:cNvPr>
          <p:cNvSpPr/>
          <p:nvPr/>
        </p:nvSpPr>
        <p:spPr>
          <a:xfrm rot="10800000">
            <a:off x="2543536" y="3941513"/>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67032771-86B1-B24D-905F-D599D1C44EA7}"/>
              </a:ext>
            </a:extLst>
          </p:cNvPr>
          <p:cNvSpPr/>
          <p:nvPr/>
        </p:nvSpPr>
        <p:spPr>
          <a:xfrm rot="10800000">
            <a:off x="3630504" y="3936793"/>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a:extLst>
              <a:ext uri="{FF2B5EF4-FFF2-40B4-BE49-F238E27FC236}">
                <a16:creationId xmlns:a16="http://schemas.microsoft.com/office/drawing/2014/main" id="{DAA30310-5B7A-D04E-AD91-70D1C59E2C8F}"/>
              </a:ext>
            </a:extLst>
          </p:cNvPr>
          <p:cNvSpPr/>
          <p:nvPr/>
        </p:nvSpPr>
        <p:spPr>
          <a:xfrm rot="10800000">
            <a:off x="5210536" y="3937089"/>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a:extLst>
              <a:ext uri="{FF2B5EF4-FFF2-40B4-BE49-F238E27FC236}">
                <a16:creationId xmlns:a16="http://schemas.microsoft.com/office/drawing/2014/main" id="{38FB9935-7599-3644-8471-3DA2B3D3C330}"/>
              </a:ext>
            </a:extLst>
          </p:cNvPr>
          <p:cNvSpPr/>
          <p:nvPr/>
        </p:nvSpPr>
        <p:spPr>
          <a:xfrm rot="10800000">
            <a:off x="6315123" y="3936793"/>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descr="https://upload.wikimedia.org/wikipedia/commons/thumb/a/a9/High_voltage_warning.svg/2000px-High_voltage_warning.svg.png">
            <a:extLst>
              <a:ext uri="{FF2B5EF4-FFF2-40B4-BE49-F238E27FC236}">
                <a16:creationId xmlns:a16="http://schemas.microsoft.com/office/drawing/2014/main" id="{11D55AEE-D9E0-BD48-9A40-2ACC374B94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552" y="3001915"/>
            <a:ext cx="544765" cy="457330"/>
          </a:xfrm>
          <a:prstGeom prst="rect">
            <a:avLst/>
          </a:prstGeom>
          <a:noFill/>
          <a:extLst>
            <a:ext uri="{909E8E84-426E-40DD-AFC4-6F175D3DCCD1}">
              <a14:hiddenFill xmlns:a14="http://schemas.microsoft.com/office/drawing/2010/main">
                <a:solidFill>
                  <a:srgbClr val="FFFFFF"/>
                </a:solidFill>
              </a14:hiddenFill>
            </a:ext>
          </a:extLst>
        </p:spPr>
      </p:pic>
      <p:sp>
        <p:nvSpPr>
          <p:cNvPr id="47" name="Down Arrow 46">
            <a:extLst>
              <a:ext uri="{FF2B5EF4-FFF2-40B4-BE49-F238E27FC236}">
                <a16:creationId xmlns:a16="http://schemas.microsoft.com/office/drawing/2014/main" id="{C879C72D-C593-E641-8A02-5B56A58BA92C}"/>
              </a:ext>
            </a:extLst>
          </p:cNvPr>
          <p:cNvSpPr/>
          <p:nvPr/>
        </p:nvSpPr>
        <p:spPr>
          <a:xfrm rot="10800000">
            <a:off x="7110366" y="3933052"/>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Shape 651">
            <a:extLst>
              <a:ext uri="{FF2B5EF4-FFF2-40B4-BE49-F238E27FC236}">
                <a16:creationId xmlns:a16="http://schemas.microsoft.com/office/drawing/2014/main" id="{F34F3AC6-EE60-C649-AFCB-5202B783B3C3}"/>
              </a:ext>
            </a:extLst>
          </p:cNvPr>
          <p:cNvGrpSpPr/>
          <p:nvPr/>
        </p:nvGrpSpPr>
        <p:grpSpPr>
          <a:xfrm>
            <a:off x="7969328" y="265092"/>
            <a:ext cx="1022368" cy="980696"/>
            <a:chOff x="5241175" y="4959100"/>
            <a:chExt cx="539775" cy="517775"/>
          </a:xfrm>
          <a:solidFill>
            <a:srgbClr val="F7B643"/>
          </a:solidFill>
        </p:grpSpPr>
        <p:sp>
          <p:nvSpPr>
            <p:cNvPr id="52" name="Shape 652">
              <a:extLst>
                <a:ext uri="{FF2B5EF4-FFF2-40B4-BE49-F238E27FC236}">
                  <a16:creationId xmlns:a16="http://schemas.microsoft.com/office/drawing/2014/main" id="{82061237-0670-C743-9093-4512C52AC050}"/>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653">
              <a:extLst>
                <a:ext uri="{FF2B5EF4-FFF2-40B4-BE49-F238E27FC236}">
                  <a16:creationId xmlns:a16="http://schemas.microsoft.com/office/drawing/2014/main" id="{B07D0632-42EE-D440-8A51-B93FA27DD15A}"/>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654">
              <a:extLst>
                <a:ext uri="{FF2B5EF4-FFF2-40B4-BE49-F238E27FC236}">
                  <a16:creationId xmlns:a16="http://schemas.microsoft.com/office/drawing/2014/main" id="{B6D62C54-80FF-DC47-88B4-18AE8ECDBFF2}"/>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655">
              <a:extLst>
                <a:ext uri="{FF2B5EF4-FFF2-40B4-BE49-F238E27FC236}">
                  <a16:creationId xmlns:a16="http://schemas.microsoft.com/office/drawing/2014/main" id="{56017DF0-4204-0D43-A86F-73DDC03E68B2}"/>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656">
              <a:extLst>
                <a:ext uri="{FF2B5EF4-FFF2-40B4-BE49-F238E27FC236}">
                  <a16:creationId xmlns:a16="http://schemas.microsoft.com/office/drawing/2014/main" id="{4AC2B62A-4950-0A42-B1D6-0A92D16DDA51}"/>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657">
              <a:extLst>
                <a:ext uri="{FF2B5EF4-FFF2-40B4-BE49-F238E27FC236}">
                  <a16:creationId xmlns:a16="http://schemas.microsoft.com/office/drawing/2014/main" id="{980F6D2D-863D-A741-AA3E-5FD9AB9E6B84}"/>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0993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9" grpId="0" animBg="1"/>
      <p:bldP spid="50"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8" grpId="0" animBg="1"/>
      <p:bldP spid="41" grpId="0" animBg="1"/>
      <p:bldP spid="42"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6" name="Rectangle 5">
            <a:extLst>
              <a:ext uri="{FF2B5EF4-FFF2-40B4-BE49-F238E27FC236}">
                <a16:creationId xmlns:a16="http://schemas.microsoft.com/office/drawing/2014/main" id="{30888E79-0E15-4E73-BF32-E4C037D9060B}"/>
              </a:ext>
            </a:extLst>
          </p:cNvPr>
          <p:cNvSpPr/>
          <p:nvPr/>
        </p:nvSpPr>
        <p:spPr>
          <a:xfrm>
            <a:off x="1908212" y="2058363"/>
            <a:ext cx="5219699" cy="584775"/>
          </a:xfrm>
          <a:prstGeom prst="rect">
            <a:avLst/>
          </a:prstGeom>
        </p:spPr>
        <p:txBody>
          <a:bodyPr wrap="none">
            <a:spAutoFit/>
          </a:bodyPr>
          <a:lstStyle/>
          <a:p>
            <a:r>
              <a:rPr lang="en-GB" sz="3200" dirty="0">
                <a:solidFill>
                  <a:srgbClr val="434343"/>
                </a:solidFill>
                <a:latin typeface="Raleway ExtraBold"/>
              </a:rPr>
              <a:t>Cloud is… a DATA CENTER!!</a:t>
            </a:r>
            <a:endParaRPr lang="pt-PT" sz="3200" dirty="0">
              <a:solidFill>
                <a:srgbClr val="434343"/>
              </a:solidFill>
              <a:latin typeface="Raleway ExtraBold"/>
            </a:endParaRPr>
          </a:p>
        </p:txBody>
      </p:sp>
      <p:pic>
        <p:nvPicPr>
          <p:cNvPr id="3074" name="Picture 2" descr="http://pcq-6ac9.kxcdn.com/wp-content/uploads/2016/08/Icon_Data-Center_1C-300x246.png">
            <a:extLst>
              <a:ext uri="{FF2B5EF4-FFF2-40B4-BE49-F238E27FC236}">
                <a16:creationId xmlns:a16="http://schemas.microsoft.com/office/drawing/2014/main" id="{91DCF155-9EB4-448B-98D2-368962D37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500" y="2715424"/>
            <a:ext cx="2143125" cy="175736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hape 409">
            <a:extLst>
              <a:ext uri="{FF2B5EF4-FFF2-40B4-BE49-F238E27FC236}">
                <a16:creationId xmlns:a16="http://schemas.microsoft.com/office/drawing/2014/main" id="{CF6D993D-8E31-594E-9CD3-611EE4F38A12}"/>
              </a:ext>
            </a:extLst>
          </p:cNvPr>
          <p:cNvGrpSpPr/>
          <p:nvPr/>
        </p:nvGrpSpPr>
        <p:grpSpPr>
          <a:xfrm>
            <a:off x="8066946" y="362443"/>
            <a:ext cx="807304" cy="682159"/>
            <a:chOff x="3918650" y="293075"/>
            <a:chExt cx="488500" cy="412775"/>
          </a:xfrm>
        </p:grpSpPr>
        <p:sp>
          <p:nvSpPr>
            <p:cNvPr id="7" name="Shape 410">
              <a:extLst>
                <a:ext uri="{FF2B5EF4-FFF2-40B4-BE49-F238E27FC236}">
                  <a16:creationId xmlns:a16="http://schemas.microsoft.com/office/drawing/2014/main" id="{DA306C9D-F279-F147-90BC-FA0506DB7BB6}"/>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411">
              <a:extLst>
                <a:ext uri="{FF2B5EF4-FFF2-40B4-BE49-F238E27FC236}">
                  <a16:creationId xmlns:a16="http://schemas.microsoft.com/office/drawing/2014/main" id="{53919FC0-34D3-6B45-9899-18C35EF01881}"/>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412">
              <a:extLst>
                <a:ext uri="{FF2B5EF4-FFF2-40B4-BE49-F238E27FC236}">
                  <a16:creationId xmlns:a16="http://schemas.microsoft.com/office/drawing/2014/main" id="{F2909D60-4647-674B-99C4-171B5E1D0F8F}"/>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421779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7445BE9-EF01-8242-8CA9-B9CD02362FC6}"/>
              </a:ext>
            </a:extLst>
          </p:cNvPr>
          <p:cNvSpPr/>
          <p:nvPr/>
        </p:nvSpPr>
        <p:spPr>
          <a:xfrm>
            <a:off x="6639190" y="2985525"/>
            <a:ext cx="938797" cy="1365717"/>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2051170-5978-694B-BFF1-CD0B0D92218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71246" y="3574179"/>
            <a:ext cx="495894" cy="495894"/>
          </a:xfrm>
          <a:prstGeom prst="rect">
            <a:avLst/>
          </a:prstGeom>
        </p:spPr>
      </p:pic>
      <p:sp>
        <p:nvSpPr>
          <p:cNvPr id="47" name="Down Arrow 46">
            <a:extLst>
              <a:ext uri="{FF2B5EF4-FFF2-40B4-BE49-F238E27FC236}">
                <a16:creationId xmlns:a16="http://schemas.microsoft.com/office/drawing/2014/main" id="{C879C72D-C593-E641-8A02-5B56A58BA92C}"/>
              </a:ext>
            </a:extLst>
          </p:cNvPr>
          <p:cNvSpPr/>
          <p:nvPr/>
        </p:nvSpPr>
        <p:spPr>
          <a:xfrm rot="10800000">
            <a:off x="7252553" y="3935094"/>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01FAABB-EA69-2B47-9BEF-6F63D80792B7}"/>
              </a:ext>
            </a:extLst>
          </p:cNvPr>
          <p:cNvSpPr/>
          <p:nvPr/>
        </p:nvSpPr>
        <p:spPr>
          <a:xfrm>
            <a:off x="6592135" y="2965764"/>
            <a:ext cx="577218" cy="246221"/>
          </a:xfrm>
          <a:prstGeom prst="rect">
            <a:avLst/>
          </a:prstGeom>
        </p:spPr>
        <p:txBody>
          <a:bodyPr wrap="square">
            <a:spAutoFit/>
          </a:bodyPr>
          <a:lstStyle/>
          <a:p>
            <a:r>
              <a:rPr lang="pt-PT" sz="1000" dirty="0">
                <a:solidFill>
                  <a:schemeClr val="bg1">
                    <a:lumMod val="50000"/>
                  </a:schemeClr>
                </a:solidFill>
              </a:rPr>
              <a:t>Faro</a:t>
            </a:r>
            <a:endParaRPr lang="en-US" sz="1000" dirty="0">
              <a:solidFill>
                <a:schemeClr val="bg1">
                  <a:lumMod val="50000"/>
                </a:schemeClr>
              </a:solidFill>
            </a:endParaRPr>
          </a:p>
        </p:txBody>
      </p:sp>
      <p:pic>
        <p:nvPicPr>
          <p:cNvPr id="16" name="Picture 15">
            <a:extLst>
              <a:ext uri="{FF2B5EF4-FFF2-40B4-BE49-F238E27FC236}">
                <a16:creationId xmlns:a16="http://schemas.microsoft.com/office/drawing/2014/main" id="{09F8047A-379E-2B4D-8C8A-7A5541940A2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09270" y="3254481"/>
            <a:ext cx="877295" cy="877295"/>
          </a:xfrm>
          <a:prstGeom prst="rect">
            <a:avLst/>
          </a:prstGeom>
        </p:spPr>
      </p:pic>
      <p:pic>
        <p:nvPicPr>
          <p:cNvPr id="17" name="Picture 16">
            <a:extLst>
              <a:ext uri="{FF2B5EF4-FFF2-40B4-BE49-F238E27FC236}">
                <a16:creationId xmlns:a16="http://schemas.microsoft.com/office/drawing/2014/main" id="{D17D096B-4FAF-474B-A99B-C7825B7048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05641" y="3254481"/>
            <a:ext cx="877295" cy="877295"/>
          </a:xfrm>
          <a:prstGeom prst="rect">
            <a:avLst/>
          </a:prstGeom>
        </p:spPr>
      </p:pic>
      <p:sp>
        <p:nvSpPr>
          <p:cNvPr id="45" name="Down Arrow 44">
            <a:extLst>
              <a:ext uri="{FF2B5EF4-FFF2-40B4-BE49-F238E27FC236}">
                <a16:creationId xmlns:a16="http://schemas.microsoft.com/office/drawing/2014/main" id="{0BF2BEE9-9E2A-3D49-BF1F-6CB58B2D8E78}"/>
              </a:ext>
            </a:extLst>
          </p:cNvPr>
          <p:cNvSpPr/>
          <p:nvPr/>
        </p:nvSpPr>
        <p:spPr>
          <a:xfrm>
            <a:off x="5212838" y="3960765"/>
            <a:ext cx="145345" cy="1949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F784F735-4756-9E4A-A037-2E5B5938226A}"/>
              </a:ext>
            </a:extLst>
          </p:cNvPr>
          <p:cNvSpPr/>
          <p:nvPr/>
        </p:nvSpPr>
        <p:spPr>
          <a:xfrm>
            <a:off x="6315123" y="3948926"/>
            <a:ext cx="145345" cy="1949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65B7F75-CB49-F045-8A45-460597AD70C6}"/>
              </a:ext>
            </a:extLst>
          </p:cNvPr>
          <p:cNvSpPr/>
          <p:nvPr/>
        </p:nvSpPr>
        <p:spPr>
          <a:xfrm>
            <a:off x="1318522" y="2860648"/>
            <a:ext cx="6413536" cy="1613962"/>
          </a:xfrm>
          <a:prstGeom prst="rect">
            <a:avLst/>
          </a:prstGeom>
          <a:noFill/>
          <a:ln>
            <a:solidFill>
              <a:srgbClr val="1253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Cloud Witness</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60</a:t>
            </a:fld>
            <a:endParaRPr lang="en">
              <a:solidFill>
                <a:srgbClr val="FFB600"/>
              </a:solidFill>
            </a:endParaRPr>
          </a:p>
        </p:txBody>
      </p:sp>
      <p:pic>
        <p:nvPicPr>
          <p:cNvPr id="10" name="Picture 9">
            <a:extLst>
              <a:ext uri="{FF2B5EF4-FFF2-40B4-BE49-F238E27FC236}">
                <a16:creationId xmlns:a16="http://schemas.microsoft.com/office/drawing/2014/main" id="{8DE7B99F-A2E9-4748-B4E5-26E3129311B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42270" y="3254481"/>
            <a:ext cx="877295" cy="877295"/>
          </a:xfrm>
          <a:prstGeom prst="rect">
            <a:avLst/>
          </a:prstGeom>
        </p:spPr>
      </p:pic>
      <p:pic>
        <p:nvPicPr>
          <p:cNvPr id="11" name="Picture 10">
            <a:extLst>
              <a:ext uri="{FF2B5EF4-FFF2-40B4-BE49-F238E27FC236}">
                <a16:creationId xmlns:a16="http://schemas.microsoft.com/office/drawing/2014/main" id="{A5710DDE-A145-4145-A8AF-B133474B78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38641" y="3254481"/>
            <a:ext cx="877295" cy="877295"/>
          </a:xfrm>
          <a:prstGeom prst="rect">
            <a:avLst/>
          </a:prstGeom>
        </p:spPr>
      </p:pic>
      <p:sp>
        <p:nvSpPr>
          <p:cNvPr id="14" name="Rectangle 13">
            <a:extLst>
              <a:ext uri="{FF2B5EF4-FFF2-40B4-BE49-F238E27FC236}">
                <a16:creationId xmlns:a16="http://schemas.microsoft.com/office/drawing/2014/main" id="{886FE634-4C9C-5D48-85CD-6361B0FD0D54}"/>
              </a:ext>
            </a:extLst>
          </p:cNvPr>
          <p:cNvSpPr/>
          <p:nvPr/>
        </p:nvSpPr>
        <p:spPr>
          <a:xfrm>
            <a:off x="1523195" y="2983017"/>
            <a:ext cx="2515036" cy="1365717"/>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567C8BB-FA6B-AA4E-85CF-D104191414E8}"/>
              </a:ext>
            </a:extLst>
          </p:cNvPr>
          <p:cNvSpPr/>
          <p:nvPr/>
        </p:nvSpPr>
        <p:spPr>
          <a:xfrm>
            <a:off x="4190195" y="2983017"/>
            <a:ext cx="2351334" cy="1365717"/>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6E457DB-9C4C-CE43-83CC-8D4F94222640}"/>
              </a:ext>
            </a:extLst>
          </p:cNvPr>
          <p:cNvSpPr/>
          <p:nvPr/>
        </p:nvSpPr>
        <p:spPr>
          <a:xfrm>
            <a:off x="1560864" y="2977482"/>
            <a:ext cx="577218" cy="246221"/>
          </a:xfrm>
          <a:prstGeom prst="rect">
            <a:avLst/>
          </a:prstGeom>
        </p:spPr>
        <p:txBody>
          <a:bodyPr wrap="square">
            <a:spAutoFit/>
          </a:bodyPr>
          <a:lstStyle/>
          <a:p>
            <a:r>
              <a:rPr lang="pt-PT" sz="1000" dirty="0" err="1">
                <a:solidFill>
                  <a:schemeClr val="bg1">
                    <a:lumMod val="50000"/>
                  </a:schemeClr>
                </a:solidFill>
              </a:rPr>
              <a:t>Lisbon</a:t>
            </a:r>
            <a:endParaRPr lang="en-US" sz="1000" dirty="0">
              <a:solidFill>
                <a:schemeClr val="bg1">
                  <a:lumMod val="50000"/>
                </a:schemeClr>
              </a:solidFill>
            </a:endParaRPr>
          </a:p>
        </p:txBody>
      </p:sp>
      <p:sp>
        <p:nvSpPr>
          <p:cNvPr id="20" name="Rectangle 19">
            <a:extLst>
              <a:ext uri="{FF2B5EF4-FFF2-40B4-BE49-F238E27FC236}">
                <a16:creationId xmlns:a16="http://schemas.microsoft.com/office/drawing/2014/main" id="{E3277207-BE91-B443-B18B-208558BC5D99}"/>
              </a:ext>
            </a:extLst>
          </p:cNvPr>
          <p:cNvSpPr/>
          <p:nvPr/>
        </p:nvSpPr>
        <p:spPr>
          <a:xfrm>
            <a:off x="4198460" y="2977481"/>
            <a:ext cx="577218" cy="246221"/>
          </a:xfrm>
          <a:prstGeom prst="rect">
            <a:avLst/>
          </a:prstGeom>
        </p:spPr>
        <p:txBody>
          <a:bodyPr wrap="square">
            <a:spAutoFit/>
          </a:bodyPr>
          <a:lstStyle/>
          <a:p>
            <a:r>
              <a:rPr lang="pt-PT" sz="1000" dirty="0">
                <a:solidFill>
                  <a:schemeClr val="bg1">
                    <a:lumMod val="50000"/>
                  </a:schemeClr>
                </a:solidFill>
              </a:rPr>
              <a:t>Porto</a:t>
            </a:r>
            <a:endParaRPr lang="en-US" sz="1000" dirty="0">
              <a:solidFill>
                <a:schemeClr val="bg1">
                  <a:lumMod val="50000"/>
                </a:schemeClr>
              </a:solidFill>
            </a:endParaRPr>
          </a:p>
        </p:txBody>
      </p:sp>
      <p:sp>
        <p:nvSpPr>
          <p:cNvPr id="21" name="Rectangle 20">
            <a:extLst>
              <a:ext uri="{FF2B5EF4-FFF2-40B4-BE49-F238E27FC236}">
                <a16:creationId xmlns:a16="http://schemas.microsoft.com/office/drawing/2014/main" id="{072BD4A6-4513-E247-9509-DB0A638417AF}"/>
              </a:ext>
            </a:extLst>
          </p:cNvPr>
          <p:cNvSpPr/>
          <p:nvPr/>
        </p:nvSpPr>
        <p:spPr>
          <a:xfrm>
            <a:off x="1742270" y="4087882"/>
            <a:ext cx="877295" cy="246221"/>
          </a:xfrm>
          <a:prstGeom prst="rect">
            <a:avLst/>
          </a:prstGeom>
        </p:spPr>
        <p:txBody>
          <a:bodyPr wrap="square">
            <a:spAutoFit/>
          </a:bodyPr>
          <a:lstStyle/>
          <a:p>
            <a:pPr algn="ctr"/>
            <a:r>
              <a:rPr lang="pt-PT" sz="1000" dirty="0">
                <a:solidFill>
                  <a:schemeClr val="bg1">
                    <a:lumMod val="50000"/>
                  </a:schemeClr>
                </a:solidFill>
              </a:rPr>
              <a:t>Node 1</a:t>
            </a:r>
            <a:endParaRPr lang="en-US" sz="1000" dirty="0">
              <a:solidFill>
                <a:schemeClr val="bg1">
                  <a:lumMod val="50000"/>
                </a:schemeClr>
              </a:solidFill>
            </a:endParaRPr>
          </a:p>
        </p:txBody>
      </p:sp>
      <p:sp>
        <p:nvSpPr>
          <p:cNvPr id="22" name="Rectangle 21">
            <a:extLst>
              <a:ext uri="{FF2B5EF4-FFF2-40B4-BE49-F238E27FC236}">
                <a16:creationId xmlns:a16="http://schemas.microsoft.com/office/drawing/2014/main" id="{73A5ECA7-658C-9141-8B5A-9E24CC9F578C}"/>
              </a:ext>
            </a:extLst>
          </p:cNvPr>
          <p:cNvSpPr/>
          <p:nvPr/>
        </p:nvSpPr>
        <p:spPr>
          <a:xfrm>
            <a:off x="2890250" y="4087881"/>
            <a:ext cx="877295" cy="246221"/>
          </a:xfrm>
          <a:prstGeom prst="rect">
            <a:avLst/>
          </a:prstGeom>
        </p:spPr>
        <p:txBody>
          <a:bodyPr wrap="square">
            <a:spAutoFit/>
          </a:bodyPr>
          <a:lstStyle/>
          <a:p>
            <a:pPr algn="ctr"/>
            <a:r>
              <a:rPr lang="pt-PT" sz="1000" dirty="0">
                <a:solidFill>
                  <a:schemeClr val="bg1">
                    <a:lumMod val="50000"/>
                  </a:schemeClr>
                </a:solidFill>
              </a:rPr>
              <a:t>Node 2</a:t>
            </a:r>
            <a:endParaRPr lang="en-US" sz="1000" dirty="0">
              <a:solidFill>
                <a:schemeClr val="bg1">
                  <a:lumMod val="50000"/>
                </a:schemeClr>
              </a:solidFill>
            </a:endParaRPr>
          </a:p>
        </p:txBody>
      </p:sp>
      <p:sp>
        <p:nvSpPr>
          <p:cNvPr id="23" name="Rectangle 22">
            <a:extLst>
              <a:ext uri="{FF2B5EF4-FFF2-40B4-BE49-F238E27FC236}">
                <a16:creationId xmlns:a16="http://schemas.microsoft.com/office/drawing/2014/main" id="{A0A1773B-6D1B-6A4D-ADD8-C54258CF5D66}"/>
              </a:ext>
            </a:extLst>
          </p:cNvPr>
          <p:cNvSpPr/>
          <p:nvPr/>
        </p:nvSpPr>
        <p:spPr>
          <a:xfrm>
            <a:off x="4405914" y="4087880"/>
            <a:ext cx="877295" cy="246221"/>
          </a:xfrm>
          <a:prstGeom prst="rect">
            <a:avLst/>
          </a:prstGeom>
        </p:spPr>
        <p:txBody>
          <a:bodyPr wrap="square">
            <a:spAutoFit/>
          </a:bodyPr>
          <a:lstStyle/>
          <a:p>
            <a:pPr algn="ctr"/>
            <a:r>
              <a:rPr lang="pt-PT" sz="1000" dirty="0">
                <a:solidFill>
                  <a:schemeClr val="bg1">
                    <a:lumMod val="50000"/>
                  </a:schemeClr>
                </a:solidFill>
              </a:rPr>
              <a:t>Node 3</a:t>
            </a:r>
            <a:endParaRPr lang="en-US" sz="1000" dirty="0">
              <a:solidFill>
                <a:schemeClr val="bg1">
                  <a:lumMod val="50000"/>
                </a:schemeClr>
              </a:solidFill>
            </a:endParaRPr>
          </a:p>
        </p:txBody>
      </p:sp>
      <p:sp>
        <p:nvSpPr>
          <p:cNvPr id="24" name="Rectangle 23">
            <a:extLst>
              <a:ext uri="{FF2B5EF4-FFF2-40B4-BE49-F238E27FC236}">
                <a16:creationId xmlns:a16="http://schemas.microsoft.com/office/drawing/2014/main" id="{D7A5ECEC-A53A-4C48-B635-1EBE84C98E92}"/>
              </a:ext>
            </a:extLst>
          </p:cNvPr>
          <p:cNvSpPr/>
          <p:nvPr/>
        </p:nvSpPr>
        <p:spPr>
          <a:xfrm>
            <a:off x="5544407" y="4087880"/>
            <a:ext cx="877295" cy="246221"/>
          </a:xfrm>
          <a:prstGeom prst="rect">
            <a:avLst/>
          </a:prstGeom>
        </p:spPr>
        <p:txBody>
          <a:bodyPr wrap="square">
            <a:spAutoFit/>
          </a:bodyPr>
          <a:lstStyle/>
          <a:p>
            <a:pPr algn="ctr"/>
            <a:r>
              <a:rPr lang="pt-PT" sz="1000" dirty="0">
                <a:solidFill>
                  <a:schemeClr val="bg1">
                    <a:lumMod val="50000"/>
                  </a:schemeClr>
                </a:solidFill>
              </a:rPr>
              <a:t>Node 4</a:t>
            </a:r>
            <a:endParaRPr lang="en-US" sz="1000" dirty="0">
              <a:solidFill>
                <a:schemeClr val="bg1">
                  <a:lumMod val="50000"/>
                </a:schemeClr>
              </a:solidFill>
            </a:endParaRPr>
          </a:p>
        </p:txBody>
      </p:sp>
      <p:sp>
        <p:nvSpPr>
          <p:cNvPr id="25" name="Rectangle 24">
            <a:extLst>
              <a:ext uri="{FF2B5EF4-FFF2-40B4-BE49-F238E27FC236}">
                <a16:creationId xmlns:a16="http://schemas.microsoft.com/office/drawing/2014/main" id="{853DC6E8-5D61-134A-A6F0-0056B91286B0}"/>
              </a:ext>
            </a:extLst>
          </p:cNvPr>
          <p:cNvSpPr/>
          <p:nvPr/>
        </p:nvSpPr>
        <p:spPr>
          <a:xfrm>
            <a:off x="6683716" y="4087314"/>
            <a:ext cx="877295" cy="246221"/>
          </a:xfrm>
          <a:prstGeom prst="rect">
            <a:avLst/>
          </a:prstGeom>
        </p:spPr>
        <p:txBody>
          <a:bodyPr wrap="square">
            <a:spAutoFit/>
          </a:bodyPr>
          <a:lstStyle/>
          <a:p>
            <a:pPr algn="ctr"/>
            <a:r>
              <a:rPr lang="pt-PT" sz="1000" dirty="0" err="1">
                <a:solidFill>
                  <a:schemeClr val="bg1">
                    <a:lumMod val="50000"/>
                  </a:schemeClr>
                </a:solidFill>
              </a:rPr>
              <a:t>Fileshare</a:t>
            </a:r>
            <a:endParaRPr lang="en-US" sz="1000" dirty="0">
              <a:solidFill>
                <a:schemeClr val="bg1">
                  <a:lumMod val="50000"/>
                </a:schemeClr>
              </a:solidFill>
            </a:endParaRPr>
          </a:p>
        </p:txBody>
      </p:sp>
      <p:sp>
        <p:nvSpPr>
          <p:cNvPr id="26" name="Text Placeholder 2">
            <a:extLst>
              <a:ext uri="{FF2B5EF4-FFF2-40B4-BE49-F238E27FC236}">
                <a16:creationId xmlns:a16="http://schemas.microsoft.com/office/drawing/2014/main" id="{EBC3BA27-59A8-B84A-8EB5-3522F77AC11E}"/>
              </a:ext>
            </a:extLst>
          </p:cNvPr>
          <p:cNvSpPr>
            <a:spLocks noGrp="1"/>
          </p:cNvSpPr>
          <p:nvPr>
            <p:ph type="body" idx="1"/>
          </p:nvPr>
        </p:nvSpPr>
        <p:spPr>
          <a:xfrm>
            <a:off x="922000" y="1885951"/>
            <a:ext cx="7379038" cy="755509"/>
          </a:xfrm>
        </p:spPr>
        <p:txBody>
          <a:bodyPr/>
          <a:lstStyle/>
          <a:p>
            <a:pPr marL="285750" indent="-285750"/>
            <a:r>
              <a:rPr lang="en-US" dirty="0"/>
              <a:t>New kind of failover cluster </a:t>
            </a:r>
            <a:r>
              <a:rPr lang="en-US" b="1" dirty="0">
                <a:solidFill>
                  <a:srgbClr val="F7B643"/>
                </a:solidFill>
              </a:rPr>
              <a:t>witness</a:t>
            </a:r>
          </a:p>
          <a:p>
            <a:pPr marL="742950" lvl="1" indent="-285750"/>
            <a:r>
              <a:rPr lang="en-US" dirty="0"/>
              <a:t>Windows Server 2016 is required.</a:t>
            </a:r>
            <a:endParaRPr lang="en-GB" dirty="0"/>
          </a:p>
          <a:p>
            <a:pPr marL="0" indent="0">
              <a:buNone/>
            </a:pPr>
            <a:endParaRPr lang="pt-PT" dirty="0"/>
          </a:p>
        </p:txBody>
      </p:sp>
      <p:sp>
        <p:nvSpPr>
          <p:cNvPr id="27" name="Oval Callout 26">
            <a:extLst>
              <a:ext uri="{FF2B5EF4-FFF2-40B4-BE49-F238E27FC236}">
                <a16:creationId xmlns:a16="http://schemas.microsoft.com/office/drawing/2014/main" id="{D143BC0B-6821-F248-915A-16ACB3FB7BE2}"/>
              </a:ext>
            </a:extLst>
          </p:cNvPr>
          <p:cNvSpPr/>
          <p:nvPr/>
        </p:nvSpPr>
        <p:spPr>
          <a:xfrm>
            <a:off x="763910" y="3254481"/>
            <a:ext cx="796954" cy="504056"/>
          </a:xfrm>
          <a:prstGeom prst="wedgeEllipseCallout">
            <a:avLst>
              <a:gd name="adj1" fmla="val 118852"/>
              <a:gd name="adj2" fmla="val 28542"/>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28" name="Oval Callout 27">
            <a:extLst>
              <a:ext uri="{FF2B5EF4-FFF2-40B4-BE49-F238E27FC236}">
                <a16:creationId xmlns:a16="http://schemas.microsoft.com/office/drawing/2014/main" id="{7337EF1A-4844-9542-828B-26F60D4F1FEE}"/>
              </a:ext>
            </a:extLst>
          </p:cNvPr>
          <p:cNvSpPr/>
          <p:nvPr/>
        </p:nvSpPr>
        <p:spPr>
          <a:xfrm>
            <a:off x="2619565" y="2664084"/>
            <a:ext cx="796954" cy="504056"/>
          </a:xfrm>
          <a:prstGeom prst="wedgeEllipseCallout">
            <a:avLst>
              <a:gd name="adj1" fmla="val 10020"/>
              <a:gd name="adj2" fmla="val 111243"/>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29" name="Oval Callout 28">
            <a:extLst>
              <a:ext uri="{FF2B5EF4-FFF2-40B4-BE49-F238E27FC236}">
                <a16:creationId xmlns:a16="http://schemas.microsoft.com/office/drawing/2014/main" id="{E7AE0830-12C6-D146-8740-2FDB122CF294}"/>
              </a:ext>
            </a:extLst>
          </p:cNvPr>
          <p:cNvSpPr/>
          <p:nvPr/>
        </p:nvSpPr>
        <p:spPr>
          <a:xfrm>
            <a:off x="4589828" y="2622708"/>
            <a:ext cx="796954" cy="504056"/>
          </a:xfrm>
          <a:prstGeom prst="wedgeEllipseCallout">
            <a:avLst>
              <a:gd name="adj1" fmla="val 10020"/>
              <a:gd name="adj2" fmla="val 111243"/>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0" name="Oval Callout 29">
            <a:extLst>
              <a:ext uri="{FF2B5EF4-FFF2-40B4-BE49-F238E27FC236}">
                <a16:creationId xmlns:a16="http://schemas.microsoft.com/office/drawing/2014/main" id="{E8C48275-C04B-034E-BE7E-B841C47EA2D1}"/>
              </a:ext>
            </a:extLst>
          </p:cNvPr>
          <p:cNvSpPr/>
          <p:nvPr/>
        </p:nvSpPr>
        <p:spPr>
          <a:xfrm>
            <a:off x="6143052" y="2622708"/>
            <a:ext cx="796954" cy="504056"/>
          </a:xfrm>
          <a:prstGeom prst="wedgeEllipseCallout">
            <a:avLst>
              <a:gd name="adj1" fmla="val -48192"/>
              <a:gd name="adj2" fmla="val 119246"/>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1" name="Oval Callout 30">
            <a:extLst>
              <a:ext uri="{FF2B5EF4-FFF2-40B4-BE49-F238E27FC236}">
                <a16:creationId xmlns:a16="http://schemas.microsoft.com/office/drawing/2014/main" id="{3E093978-3644-5B46-8CA2-23683CE0AAF2}"/>
              </a:ext>
            </a:extLst>
          </p:cNvPr>
          <p:cNvSpPr/>
          <p:nvPr/>
        </p:nvSpPr>
        <p:spPr>
          <a:xfrm>
            <a:off x="7099169" y="2873559"/>
            <a:ext cx="796954" cy="504056"/>
          </a:xfrm>
          <a:prstGeom prst="wedgeEllipseCallout">
            <a:avLst>
              <a:gd name="adj1" fmla="val -48192"/>
              <a:gd name="adj2" fmla="val 119246"/>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3" name="Rectangle 32">
            <a:extLst>
              <a:ext uri="{FF2B5EF4-FFF2-40B4-BE49-F238E27FC236}">
                <a16:creationId xmlns:a16="http://schemas.microsoft.com/office/drawing/2014/main" id="{4370756E-CD3D-2843-B9CA-23A4D6927C22}"/>
              </a:ext>
            </a:extLst>
          </p:cNvPr>
          <p:cNvSpPr/>
          <p:nvPr/>
        </p:nvSpPr>
        <p:spPr>
          <a:xfrm>
            <a:off x="1490453" y="4523487"/>
            <a:ext cx="646694" cy="246221"/>
          </a:xfrm>
          <a:prstGeom prst="rect">
            <a:avLst/>
          </a:prstGeom>
        </p:spPr>
        <p:txBody>
          <a:bodyPr wrap="square">
            <a:spAutoFit/>
          </a:bodyPr>
          <a:lstStyle/>
          <a:p>
            <a:r>
              <a:rPr lang="pt-PT" sz="1000" b="1" dirty="0">
                <a:solidFill>
                  <a:srgbClr val="12539B"/>
                </a:solidFill>
              </a:rPr>
              <a:t>Cluster</a:t>
            </a:r>
            <a:endParaRPr lang="en-US" sz="1000" b="1" dirty="0">
              <a:solidFill>
                <a:srgbClr val="12539B"/>
              </a:solidFill>
            </a:endParaRPr>
          </a:p>
        </p:txBody>
      </p:sp>
      <p:sp>
        <p:nvSpPr>
          <p:cNvPr id="38" name="Down Arrow 37">
            <a:extLst>
              <a:ext uri="{FF2B5EF4-FFF2-40B4-BE49-F238E27FC236}">
                <a16:creationId xmlns:a16="http://schemas.microsoft.com/office/drawing/2014/main" id="{3B5C43A0-613F-8042-B8DF-EBB3C0FE4EFD}"/>
              </a:ext>
            </a:extLst>
          </p:cNvPr>
          <p:cNvSpPr/>
          <p:nvPr/>
        </p:nvSpPr>
        <p:spPr>
          <a:xfrm rot="10800000">
            <a:off x="1369840" y="4522705"/>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420CAA5E-560B-FA4C-B301-2AD745EAE9EF}"/>
              </a:ext>
            </a:extLst>
          </p:cNvPr>
          <p:cNvSpPr/>
          <p:nvPr/>
        </p:nvSpPr>
        <p:spPr>
          <a:xfrm rot="10800000">
            <a:off x="2543536" y="3941513"/>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67032771-86B1-B24D-905F-D599D1C44EA7}"/>
              </a:ext>
            </a:extLst>
          </p:cNvPr>
          <p:cNvSpPr/>
          <p:nvPr/>
        </p:nvSpPr>
        <p:spPr>
          <a:xfrm rot="10800000">
            <a:off x="3630504" y="3936793"/>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a:extLst>
              <a:ext uri="{FF2B5EF4-FFF2-40B4-BE49-F238E27FC236}">
                <a16:creationId xmlns:a16="http://schemas.microsoft.com/office/drawing/2014/main" id="{DAA30310-5B7A-D04E-AD91-70D1C59E2C8F}"/>
              </a:ext>
            </a:extLst>
          </p:cNvPr>
          <p:cNvSpPr/>
          <p:nvPr/>
        </p:nvSpPr>
        <p:spPr>
          <a:xfrm rot="10800000">
            <a:off x="5210536" y="3937089"/>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a:extLst>
              <a:ext uri="{FF2B5EF4-FFF2-40B4-BE49-F238E27FC236}">
                <a16:creationId xmlns:a16="http://schemas.microsoft.com/office/drawing/2014/main" id="{38FB9935-7599-3644-8471-3DA2B3D3C330}"/>
              </a:ext>
            </a:extLst>
          </p:cNvPr>
          <p:cNvSpPr/>
          <p:nvPr/>
        </p:nvSpPr>
        <p:spPr>
          <a:xfrm rot="10800000">
            <a:off x="6315123" y="3936793"/>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descr="https://upload.wikimedia.org/wikipedia/commons/thumb/a/a9/High_voltage_warning.svg/2000px-High_voltage_warning.svg.png">
            <a:extLst>
              <a:ext uri="{FF2B5EF4-FFF2-40B4-BE49-F238E27FC236}">
                <a16:creationId xmlns:a16="http://schemas.microsoft.com/office/drawing/2014/main" id="{11D55AEE-D9E0-BD48-9A40-2ACC374B94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814" y="2995037"/>
            <a:ext cx="544765" cy="45733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Shape 651">
            <a:extLst>
              <a:ext uri="{FF2B5EF4-FFF2-40B4-BE49-F238E27FC236}">
                <a16:creationId xmlns:a16="http://schemas.microsoft.com/office/drawing/2014/main" id="{E16AE030-0583-2147-B041-97A1068ABE0A}"/>
              </a:ext>
            </a:extLst>
          </p:cNvPr>
          <p:cNvGrpSpPr/>
          <p:nvPr/>
        </p:nvGrpSpPr>
        <p:grpSpPr>
          <a:xfrm>
            <a:off x="7969328" y="265092"/>
            <a:ext cx="1022368" cy="980696"/>
            <a:chOff x="5241175" y="4959100"/>
            <a:chExt cx="539775" cy="517775"/>
          </a:xfrm>
          <a:solidFill>
            <a:srgbClr val="F7B643"/>
          </a:solidFill>
        </p:grpSpPr>
        <p:sp>
          <p:nvSpPr>
            <p:cNvPr id="52" name="Shape 652">
              <a:extLst>
                <a:ext uri="{FF2B5EF4-FFF2-40B4-BE49-F238E27FC236}">
                  <a16:creationId xmlns:a16="http://schemas.microsoft.com/office/drawing/2014/main" id="{DEA79375-226B-5E49-A821-748169FC65AB}"/>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653">
              <a:extLst>
                <a:ext uri="{FF2B5EF4-FFF2-40B4-BE49-F238E27FC236}">
                  <a16:creationId xmlns:a16="http://schemas.microsoft.com/office/drawing/2014/main" id="{8D78B6D8-D549-D44F-B009-66E00E2D6571}"/>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654">
              <a:extLst>
                <a:ext uri="{FF2B5EF4-FFF2-40B4-BE49-F238E27FC236}">
                  <a16:creationId xmlns:a16="http://schemas.microsoft.com/office/drawing/2014/main" id="{5355A630-692C-DE4F-8A05-FCC71C8E0135}"/>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655">
              <a:extLst>
                <a:ext uri="{FF2B5EF4-FFF2-40B4-BE49-F238E27FC236}">
                  <a16:creationId xmlns:a16="http://schemas.microsoft.com/office/drawing/2014/main" id="{60BF13B0-5B22-D147-AC9F-222E9FA1E7D1}"/>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656">
              <a:extLst>
                <a:ext uri="{FF2B5EF4-FFF2-40B4-BE49-F238E27FC236}">
                  <a16:creationId xmlns:a16="http://schemas.microsoft.com/office/drawing/2014/main" id="{BB76156A-75DC-4141-9340-6DA0C8D8D357}"/>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657">
              <a:extLst>
                <a:ext uri="{FF2B5EF4-FFF2-40B4-BE49-F238E27FC236}">
                  <a16:creationId xmlns:a16="http://schemas.microsoft.com/office/drawing/2014/main" id="{F774518E-F72A-7246-8132-B19D825D50A1}"/>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3208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41" grpId="0" animBg="1"/>
      <p:bldP spid="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Cloud Witness</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2000" y="1885950"/>
            <a:ext cx="7379038" cy="2704349"/>
          </a:xfrm>
        </p:spPr>
        <p:txBody>
          <a:bodyPr/>
          <a:lstStyle/>
          <a:p>
            <a:pPr marL="438159" indent="-285750"/>
            <a:r>
              <a:rPr lang="en-US" dirty="0"/>
              <a:t>Leverages Microsoft Azure</a:t>
            </a:r>
          </a:p>
          <a:p>
            <a:pPr marL="895359" lvl="1" indent="-285750"/>
            <a:r>
              <a:rPr lang="en-US" dirty="0"/>
              <a:t>It uses Microsoft </a:t>
            </a:r>
            <a:r>
              <a:rPr lang="en-US" b="1" dirty="0">
                <a:solidFill>
                  <a:srgbClr val="F7B643"/>
                </a:solidFill>
              </a:rPr>
              <a:t>Azure Storage</a:t>
            </a:r>
          </a:p>
          <a:p>
            <a:pPr lvl="2"/>
            <a:endParaRPr lang="pt-PT" dirty="0"/>
          </a:p>
          <a:p>
            <a:r>
              <a:rPr lang="pt-PT" dirty="0" err="1"/>
              <a:t>Advantages</a:t>
            </a:r>
            <a:r>
              <a:rPr lang="pt-PT" dirty="0"/>
              <a:t>:</a:t>
            </a:r>
          </a:p>
          <a:p>
            <a:pPr lvl="1"/>
            <a:r>
              <a:rPr lang="pt-PT" b="1" dirty="0">
                <a:solidFill>
                  <a:srgbClr val="F7B643"/>
                </a:solidFill>
              </a:rPr>
              <a:t>No </a:t>
            </a:r>
            <a:r>
              <a:rPr lang="pt-PT" b="1" dirty="0" err="1">
                <a:solidFill>
                  <a:srgbClr val="F7B643"/>
                </a:solidFill>
              </a:rPr>
              <a:t>need</a:t>
            </a:r>
            <a:r>
              <a:rPr lang="pt-PT" b="1" dirty="0">
                <a:solidFill>
                  <a:srgbClr val="F7B643"/>
                </a:solidFill>
              </a:rPr>
              <a:t> for </a:t>
            </a:r>
            <a:r>
              <a:rPr lang="en-US" b="1" dirty="0">
                <a:solidFill>
                  <a:srgbClr val="F7B643"/>
                </a:solidFill>
              </a:rPr>
              <a:t>3rd</a:t>
            </a:r>
            <a:r>
              <a:rPr lang="en-US" dirty="0"/>
              <a:t> separate location.</a:t>
            </a:r>
          </a:p>
          <a:p>
            <a:pPr lvl="1"/>
            <a:r>
              <a:rPr lang="en-US" dirty="0"/>
              <a:t>Same Storage Account can be used for multiple clusters.</a:t>
            </a:r>
          </a:p>
          <a:p>
            <a:pPr lvl="1"/>
            <a:r>
              <a:rPr lang="en-US" dirty="0"/>
              <a:t>One blob file per cluster.</a:t>
            </a:r>
          </a:p>
          <a:p>
            <a:pPr lvl="1"/>
            <a:r>
              <a:rPr lang="pt-PT" b="1" dirty="0" err="1">
                <a:solidFill>
                  <a:srgbClr val="F7B643"/>
                </a:solidFill>
              </a:rPr>
              <a:t>Low-cost</a:t>
            </a:r>
            <a:r>
              <a:rPr lang="pt-PT" dirty="0"/>
              <a:t> (</a:t>
            </a:r>
            <a:r>
              <a:rPr lang="pt-PT" dirty="0" err="1"/>
              <a:t>few</a:t>
            </a:r>
            <a:r>
              <a:rPr lang="pt-PT" dirty="0"/>
              <a:t> </a:t>
            </a:r>
            <a:r>
              <a:rPr lang="pt-PT" dirty="0" err="1"/>
              <a:t>read</a:t>
            </a:r>
            <a:r>
              <a:rPr lang="pt-PT" dirty="0"/>
              <a:t>/</a:t>
            </a:r>
            <a:r>
              <a:rPr lang="pt-PT" dirty="0" err="1"/>
              <a:t>write</a:t>
            </a:r>
            <a:r>
              <a:rPr lang="pt-PT" dirty="0"/>
              <a:t> </a:t>
            </a:r>
            <a:r>
              <a:rPr lang="pt-PT" dirty="0" err="1"/>
              <a:t>operations</a:t>
            </a:r>
            <a:r>
              <a:rPr lang="pt-PT" dirty="0"/>
              <a:t>)</a:t>
            </a:r>
            <a:endParaRPr lang="en-GB"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61</a:t>
            </a:fld>
            <a:endParaRPr lang="en">
              <a:solidFill>
                <a:srgbClr val="FFB600"/>
              </a:solidFill>
            </a:endParaRPr>
          </a:p>
        </p:txBody>
      </p:sp>
      <p:grpSp>
        <p:nvGrpSpPr>
          <p:cNvPr id="6" name="Shape 651">
            <a:extLst>
              <a:ext uri="{FF2B5EF4-FFF2-40B4-BE49-F238E27FC236}">
                <a16:creationId xmlns:a16="http://schemas.microsoft.com/office/drawing/2014/main" id="{2829FB0E-464E-FC44-85EE-7D3914F6C20B}"/>
              </a:ext>
            </a:extLst>
          </p:cNvPr>
          <p:cNvGrpSpPr/>
          <p:nvPr/>
        </p:nvGrpSpPr>
        <p:grpSpPr>
          <a:xfrm>
            <a:off x="7969328" y="265092"/>
            <a:ext cx="1022368" cy="980696"/>
            <a:chOff x="5241175" y="4959100"/>
            <a:chExt cx="539775" cy="517775"/>
          </a:xfrm>
          <a:solidFill>
            <a:srgbClr val="F7B643"/>
          </a:solidFill>
        </p:grpSpPr>
        <p:sp>
          <p:nvSpPr>
            <p:cNvPr id="7" name="Shape 652">
              <a:extLst>
                <a:ext uri="{FF2B5EF4-FFF2-40B4-BE49-F238E27FC236}">
                  <a16:creationId xmlns:a16="http://schemas.microsoft.com/office/drawing/2014/main" id="{90898333-C1F0-E043-AFC5-CA91534F6E95}"/>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53">
              <a:extLst>
                <a:ext uri="{FF2B5EF4-FFF2-40B4-BE49-F238E27FC236}">
                  <a16:creationId xmlns:a16="http://schemas.microsoft.com/office/drawing/2014/main" id="{B638F543-BD52-0146-8BF7-EBBE3F6475E0}"/>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54">
              <a:extLst>
                <a:ext uri="{FF2B5EF4-FFF2-40B4-BE49-F238E27FC236}">
                  <a16:creationId xmlns:a16="http://schemas.microsoft.com/office/drawing/2014/main" id="{9643D91E-C1A9-EB4B-8874-0F47A6A3F359}"/>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55">
              <a:extLst>
                <a:ext uri="{FF2B5EF4-FFF2-40B4-BE49-F238E27FC236}">
                  <a16:creationId xmlns:a16="http://schemas.microsoft.com/office/drawing/2014/main" id="{550F5821-9105-374A-8098-ACEB2641181C}"/>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656">
              <a:extLst>
                <a:ext uri="{FF2B5EF4-FFF2-40B4-BE49-F238E27FC236}">
                  <a16:creationId xmlns:a16="http://schemas.microsoft.com/office/drawing/2014/main" id="{F4C3F3DF-96D9-5142-9376-B52548470E1B}"/>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657">
              <a:extLst>
                <a:ext uri="{FF2B5EF4-FFF2-40B4-BE49-F238E27FC236}">
                  <a16:creationId xmlns:a16="http://schemas.microsoft.com/office/drawing/2014/main" id="{12562D71-0D57-8B4E-B039-DEAE78B0EFB8}"/>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856803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F8047A-379E-2B4D-8C8A-7A5541940A2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37907" y="3273233"/>
            <a:ext cx="877295" cy="877295"/>
          </a:xfrm>
          <a:prstGeom prst="rect">
            <a:avLst/>
          </a:prstGeom>
        </p:spPr>
      </p:pic>
      <p:pic>
        <p:nvPicPr>
          <p:cNvPr id="17" name="Picture 16">
            <a:extLst>
              <a:ext uri="{FF2B5EF4-FFF2-40B4-BE49-F238E27FC236}">
                <a16:creationId xmlns:a16="http://schemas.microsoft.com/office/drawing/2014/main" id="{D17D096B-4FAF-474B-A99B-C7825B70481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34278" y="3273233"/>
            <a:ext cx="877295" cy="877295"/>
          </a:xfrm>
          <a:prstGeom prst="rect">
            <a:avLst/>
          </a:prstGeom>
        </p:spPr>
      </p:pic>
      <p:sp>
        <p:nvSpPr>
          <p:cNvPr id="32" name="Rectangle 31">
            <a:extLst>
              <a:ext uri="{FF2B5EF4-FFF2-40B4-BE49-F238E27FC236}">
                <a16:creationId xmlns:a16="http://schemas.microsoft.com/office/drawing/2014/main" id="{765B7F75-CB49-F045-8A45-460597AD70C6}"/>
              </a:ext>
            </a:extLst>
          </p:cNvPr>
          <p:cNvSpPr/>
          <p:nvPr/>
        </p:nvSpPr>
        <p:spPr>
          <a:xfrm>
            <a:off x="1847159" y="2879400"/>
            <a:ext cx="5389459" cy="1613962"/>
          </a:xfrm>
          <a:prstGeom prst="rect">
            <a:avLst/>
          </a:prstGeom>
          <a:noFill/>
          <a:ln>
            <a:solidFill>
              <a:srgbClr val="1253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Cloud Witness</a:t>
            </a:r>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62</a:t>
            </a:fld>
            <a:endParaRPr lang="en">
              <a:solidFill>
                <a:srgbClr val="FFB600"/>
              </a:solidFill>
            </a:endParaRPr>
          </a:p>
        </p:txBody>
      </p:sp>
      <p:pic>
        <p:nvPicPr>
          <p:cNvPr id="10" name="Picture 9">
            <a:extLst>
              <a:ext uri="{FF2B5EF4-FFF2-40B4-BE49-F238E27FC236}">
                <a16:creationId xmlns:a16="http://schemas.microsoft.com/office/drawing/2014/main" id="{8DE7B99F-A2E9-4748-B4E5-26E3129311B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70907" y="3273233"/>
            <a:ext cx="877295" cy="877295"/>
          </a:xfrm>
          <a:prstGeom prst="rect">
            <a:avLst/>
          </a:prstGeom>
        </p:spPr>
      </p:pic>
      <p:pic>
        <p:nvPicPr>
          <p:cNvPr id="11" name="Picture 10">
            <a:extLst>
              <a:ext uri="{FF2B5EF4-FFF2-40B4-BE49-F238E27FC236}">
                <a16:creationId xmlns:a16="http://schemas.microsoft.com/office/drawing/2014/main" id="{A5710DDE-A145-4145-A8AF-B133474B78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67278" y="3273233"/>
            <a:ext cx="877295" cy="877295"/>
          </a:xfrm>
          <a:prstGeom prst="rect">
            <a:avLst/>
          </a:prstGeom>
        </p:spPr>
      </p:pic>
      <p:sp>
        <p:nvSpPr>
          <p:cNvPr id="14" name="Rectangle 13">
            <a:extLst>
              <a:ext uri="{FF2B5EF4-FFF2-40B4-BE49-F238E27FC236}">
                <a16:creationId xmlns:a16="http://schemas.microsoft.com/office/drawing/2014/main" id="{886FE634-4C9C-5D48-85CD-6361B0FD0D54}"/>
              </a:ext>
            </a:extLst>
          </p:cNvPr>
          <p:cNvSpPr/>
          <p:nvPr/>
        </p:nvSpPr>
        <p:spPr>
          <a:xfrm>
            <a:off x="2051832" y="3001769"/>
            <a:ext cx="2515036" cy="1365717"/>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567C8BB-FA6B-AA4E-85CF-D104191414E8}"/>
              </a:ext>
            </a:extLst>
          </p:cNvPr>
          <p:cNvSpPr/>
          <p:nvPr/>
        </p:nvSpPr>
        <p:spPr>
          <a:xfrm>
            <a:off x="4718832" y="3001769"/>
            <a:ext cx="2351334" cy="1365717"/>
          </a:xfrm>
          <a:prstGeom prst="rect">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6E457DB-9C4C-CE43-83CC-8D4F94222640}"/>
              </a:ext>
            </a:extLst>
          </p:cNvPr>
          <p:cNvSpPr/>
          <p:nvPr/>
        </p:nvSpPr>
        <p:spPr>
          <a:xfrm>
            <a:off x="2089501" y="2996234"/>
            <a:ext cx="577218" cy="246221"/>
          </a:xfrm>
          <a:prstGeom prst="rect">
            <a:avLst/>
          </a:prstGeom>
        </p:spPr>
        <p:txBody>
          <a:bodyPr wrap="square">
            <a:spAutoFit/>
          </a:bodyPr>
          <a:lstStyle/>
          <a:p>
            <a:r>
              <a:rPr lang="pt-PT" sz="1000" dirty="0" err="1">
                <a:solidFill>
                  <a:schemeClr val="bg1">
                    <a:lumMod val="50000"/>
                  </a:schemeClr>
                </a:solidFill>
              </a:rPr>
              <a:t>Lisbon</a:t>
            </a:r>
            <a:endParaRPr lang="en-US" sz="1000" dirty="0">
              <a:solidFill>
                <a:schemeClr val="bg1">
                  <a:lumMod val="50000"/>
                </a:schemeClr>
              </a:solidFill>
            </a:endParaRPr>
          </a:p>
        </p:txBody>
      </p:sp>
      <p:sp>
        <p:nvSpPr>
          <p:cNvPr id="20" name="Rectangle 19">
            <a:extLst>
              <a:ext uri="{FF2B5EF4-FFF2-40B4-BE49-F238E27FC236}">
                <a16:creationId xmlns:a16="http://schemas.microsoft.com/office/drawing/2014/main" id="{E3277207-BE91-B443-B18B-208558BC5D99}"/>
              </a:ext>
            </a:extLst>
          </p:cNvPr>
          <p:cNvSpPr/>
          <p:nvPr/>
        </p:nvSpPr>
        <p:spPr>
          <a:xfrm>
            <a:off x="4727097" y="2996233"/>
            <a:ext cx="577218" cy="246221"/>
          </a:xfrm>
          <a:prstGeom prst="rect">
            <a:avLst/>
          </a:prstGeom>
        </p:spPr>
        <p:txBody>
          <a:bodyPr wrap="square">
            <a:spAutoFit/>
          </a:bodyPr>
          <a:lstStyle/>
          <a:p>
            <a:r>
              <a:rPr lang="pt-PT" sz="1000" dirty="0">
                <a:solidFill>
                  <a:schemeClr val="bg1">
                    <a:lumMod val="50000"/>
                  </a:schemeClr>
                </a:solidFill>
              </a:rPr>
              <a:t>Porto</a:t>
            </a:r>
            <a:endParaRPr lang="en-US" sz="1000" dirty="0">
              <a:solidFill>
                <a:schemeClr val="bg1">
                  <a:lumMod val="50000"/>
                </a:schemeClr>
              </a:solidFill>
            </a:endParaRPr>
          </a:p>
        </p:txBody>
      </p:sp>
      <p:sp>
        <p:nvSpPr>
          <p:cNvPr id="21" name="Rectangle 20">
            <a:extLst>
              <a:ext uri="{FF2B5EF4-FFF2-40B4-BE49-F238E27FC236}">
                <a16:creationId xmlns:a16="http://schemas.microsoft.com/office/drawing/2014/main" id="{072BD4A6-4513-E247-9509-DB0A638417AF}"/>
              </a:ext>
            </a:extLst>
          </p:cNvPr>
          <p:cNvSpPr/>
          <p:nvPr/>
        </p:nvSpPr>
        <p:spPr>
          <a:xfrm>
            <a:off x="2270907" y="4106634"/>
            <a:ext cx="877295" cy="246221"/>
          </a:xfrm>
          <a:prstGeom prst="rect">
            <a:avLst/>
          </a:prstGeom>
        </p:spPr>
        <p:txBody>
          <a:bodyPr wrap="square">
            <a:spAutoFit/>
          </a:bodyPr>
          <a:lstStyle/>
          <a:p>
            <a:pPr algn="ctr"/>
            <a:r>
              <a:rPr lang="pt-PT" sz="1000" dirty="0">
                <a:solidFill>
                  <a:schemeClr val="bg1">
                    <a:lumMod val="50000"/>
                  </a:schemeClr>
                </a:solidFill>
              </a:rPr>
              <a:t>Node 1</a:t>
            </a:r>
            <a:endParaRPr lang="en-US" sz="1000" dirty="0">
              <a:solidFill>
                <a:schemeClr val="bg1">
                  <a:lumMod val="50000"/>
                </a:schemeClr>
              </a:solidFill>
            </a:endParaRPr>
          </a:p>
        </p:txBody>
      </p:sp>
      <p:sp>
        <p:nvSpPr>
          <p:cNvPr id="22" name="Rectangle 21">
            <a:extLst>
              <a:ext uri="{FF2B5EF4-FFF2-40B4-BE49-F238E27FC236}">
                <a16:creationId xmlns:a16="http://schemas.microsoft.com/office/drawing/2014/main" id="{73A5ECA7-658C-9141-8B5A-9E24CC9F578C}"/>
              </a:ext>
            </a:extLst>
          </p:cNvPr>
          <p:cNvSpPr/>
          <p:nvPr/>
        </p:nvSpPr>
        <p:spPr>
          <a:xfrm>
            <a:off x="3418887" y="4106633"/>
            <a:ext cx="877295" cy="246221"/>
          </a:xfrm>
          <a:prstGeom prst="rect">
            <a:avLst/>
          </a:prstGeom>
        </p:spPr>
        <p:txBody>
          <a:bodyPr wrap="square">
            <a:spAutoFit/>
          </a:bodyPr>
          <a:lstStyle/>
          <a:p>
            <a:pPr algn="ctr"/>
            <a:r>
              <a:rPr lang="pt-PT" sz="1000" dirty="0">
                <a:solidFill>
                  <a:schemeClr val="bg1">
                    <a:lumMod val="50000"/>
                  </a:schemeClr>
                </a:solidFill>
              </a:rPr>
              <a:t>Node 2</a:t>
            </a:r>
            <a:endParaRPr lang="en-US" sz="1000" dirty="0">
              <a:solidFill>
                <a:schemeClr val="bg1">
                  <a:lumMod val="50000"/>
                </a:schemeClr>
              </a:solidFill>
            </a:endParaRPr>
          </a:p>
        </p:txBody>
      </p:sp>
      <p:sp>
        <p:nvSpPr>
          <p:cNvPr id="23" name="Rectangle 22">
            <a:extLst>
              <a:ext uri="{FF2B5EF4-FFF2-40B4-BE49-F238E27FC236}">
                <a16:creationId xmlns:a16="http://schemas.microsoft.com/office/drawing/2014/main" id="{A0A1773B-6D1B-6A4D-ADD8-C54258CF5D66}"/>
              </a:ext>
            </a:extLst>
          </p:cNvPr>
          <p:cNvSpPr/>
          <p:nvPr/>
        </p:nvSpPr>
        <p:spPr>
          <a:xfrm>
            <a:off x="4934551" y="4106632"/>
            <a:ext cx="877295" cy="246221"/>
          </a:xfrm>
          <a:prstGeom prst="rect">
            <a:avLst/>
          </a:prstGeom>
        </p:spPr>
        <p:txBody>
          <a:bodyPr wrap="square">
            <a:spAutoFit/>
          </a:bodyPr>
          <a:lstStyle/>
          <a:p>
            <a:pPr algn="ctr"/>
            <a:r>
              <a:rPr lang="pt-PT" sz="1000" dirty="0">
                <a:solidFill>
                  <a:schemeClr val="bg1">
                    <a:lumMod val="50000"/>
                  </a:schemeClr>
                </a:solidFill>
              </a:rPr>
              <a:t>Node 3</a:t>
            </a:r>
            <a:endParaRPr lang="en-US" sz="1000" dirty="0">
              <a:solidFill>
                <a:schemeClr val="bg1">
                  <a:lumMod val="50000"/>
                </a:schemeClr>
              </a:solidFill>
            </a:endParaRPr>
          </a:p>
        </p:txBody>
      </p:sp>
      <p:sp>
        <p:nvSpPr>
          <p:cNvPr id="24" name="Rectangle 23">
            <a:extLst>
              <a:ext uri="{FF2B5EF4-FFF2-40B4-BE49-F238E27FC236}">
                <a16:creationId xmlns:a16="http://schemas.microsoft.com/office/drawing/2014/main" id="{D7A5ECEC-A53A-4C48-B635-1EBE84C98E92}"/>
              </a:ext>
            </a:extLst>
          </p:cNvPr>
          <p:cNvSpPr/>
          <p:nvPr/>
        </p:nvSpPr>
        <p:spPr>
          <a:xfrm>
            <a:off x="6073044" y="4106632"/>
            <a:ext cx="877295" cy="246221"/>
          </a:xfrm>
          <a:prstGeom prst="rect">
            <a:avLst/>
          </a:prstGeom>
        </p:spPr>
        <p:txBody>
          <a:bodyPr wrap="square">
            <a:spAutoFit/>
          </a:bodyPr>
          <a:lstStyle/>
          <a:p>
            <a:pPr algn="ctr"/>
            <a:r>
              <a:rPr lang="pt-PT" sz="1000" dirty="0">
                <a:solidFill>
                  <a:schemeClr val="bg1">
                    <a:lumMod val="50000"/>
                  </a:schemeClr>
                </a:solidFill>
              </a:rPr>
              <a:t>Node 4</a:t>
            </a:r>
            <a:endParaRPr lang="en-US" sz="1000" dirty="0">
              <a:solidFill>
                <a:schemeClr val="bg1">
                  <a:lumMod val="50000"/>
                </a:schemeClr>
              </a:solidFill>
            </a:endParaRPr>
          </a:p>
        </p:txBody>
      </p:sp>
      <p:sp>
        <p:nvSpPr>
          <p:cNvPr id="26" name="Text Placeholder 2">
            <a:extLst>
              <a:ext uri="{FF2B5EF4-FFF2-40B4-BE49-F238E27FC236}">
                <a16:creationId xmlns:a16="http://schemas.microsoft.com/office/drawing/2014/main" id="{EBC3BA27-59A8-B84A-8EB5-3522F77AC11E}"/>
              </a:ext>
            </a:extLst>
          </p:cNvPr>
          <p:cNvSpPr>
            <a:spLocks noGrp="1"/>
          </p:cNvSpPr>
          <p:nvPr>
            <p:ph type="body" idx="1"/>
          </p:nvPr>
        </p:nvSpPr>
        <p:spPr>
          <a:xfrm>
            <a:off x="922000" y="1885951"/>
            <a:ext cx="7379038" cy="755509"/>
          </a:xfrm>
        </p:spPr>
        <p:txBody>
          <a:bodyPr/>
          <a:lstStyle/>
          <a:p>
            <a:pPr marL="285750" indent="-285750"/>
            <a:r>
              <a:rPr lang="en-US" dirty="0"/>
              <a:t>New kind of failover cluster </a:t>
            </a:r>
            <a:r>
              <a:rPr lang="en-US" b="1" dirty="0">
                <a:solidFill>
                  <a:srgbClr val="F7B643"/>
                </a:solidFill>
              </a:rPr>
              <a:t>witness</a:t>
            </a:r>
          </a:p>
          <a:p>
            <a:pPr marL="742950" lvl="1" indent="-285750"/>
            <a:r>
              <a:rPr lang="en-US" dirty="0"/>
              <a:t>Windows Server 2016 is required.</a:t>
            </a:r>
            <a:endParaRPr lang="en-GB" dirty="0"/>
          </a:p>
          <a:p>
            <a:pPr marL="0" indent="0">
              <a:buNone/>
            </a:pPr>
            <a:endParaRPr lang="pt-PT" dirty="0"/>
          </a:p>
        </p:txBody>
      </p:sp>
      <p:sp>
        <p:nvSpPr>
          <p:cNvPr id="27" name="Oval Callout 26">
            <a:extLst>
              <a:ext uri="{FF2B5EF4-FFF2-40B4-BE49-F238E27FC236}">
                <a16:creationId xmlns:a16="http://schemas.microsoft.com/office/drawing/2014/main" id="{D143BC0B-6821-F248-915A-16ACB3FB7BE2}"/>
              </a:ext>
            </a:extLst>
          </p:cNvPr>
          <p:cNvSpPr/>
          <p:nvPr/>
        </p:nvSpPr>
        <p:spPr>
          <a:xfrm>
            <a:off x="1292547" y="3273233"/>
            <a:ext cx="796954" cy="504056"/>
          </a:xfrm>
          <a:prstGeom prst="wedgeEllipseCallout">
            <a:avLst>
              <a:gd name="adj1" fmla="val 118852"/>
              <a:gd name="adj2" fmla="val 28542"/>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28" name="Oval Callout 27">
            <a:extLst>
              <a:ext uri="{FF2B5EF4-FFF2-40B4-BE49-F238E27FC236}">
                <a16:creationId xmlns:a16="http://schemas.microsoft.com/office/drawing/2014/main" id="{7337EF1A-4844-9542-828B-26F60D4F1FEE}"/>
              </a:ext>
            </a:extLst>
          </p:cNvPr>
          <p:cNvSpPr/>
          <p:nvPr/>
        </p:nvSpPr>
        <p:spPr>
          <a:xfrm>
            <a:off x="3148202" y="2682836"/>
            <a:ext cx="796954" cy="504056"/>
          </a:xfrm>
          <a:prstGeom prst="wedgeEllipseCallout">
            <a:avLst>
              <a:gd name="adj1" fmla="val 10020"/>
              <a:gd name="adj2" fmla="val 111243"/>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29" name="Oval Callout 28">
            <a:extLst>
              <a:ext uri="{FF2B5EF4-FFF2-40B4-BE49-F238E27FC236}">
                <a16:creationId xmlns:a16="http://schemas.microsoft.com/office/drawing/2014/main" id="{E7AE0830-12C6-D146-8740-2FDB122CF294}"/>
              </a:ext>
            </a:extLst>
          </p:cNvPr>
          <p:cNvSpPr/>
          <p:nvPr/>
        </p:nvSpPr>
        <p:spPr>
          <a:xfrm>
            <a:off x="5118465" y="2641460"/>
            <a:ext cx="796954" cy="504056"/>
          </a:xfrm>
          <a:prstGeom prst="wedgeEllipseCallout">
            <a:avLst>
              <a:gd name="adj1" fmla="val 10020"/>
              <a:gd name="adj2" fmla="val 111243"/>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0" name="Oval Callout 29">
            <a:extLst>
              <a:ext uri="{FF2B5EF4-FFF2-40B4-BE49-F238E27FC236}">
                <a16:creationId xmlns:a16="http://schemas.microsoft.com/office/drawing/2014/main" id="{E8C48275-C04B-034E-BE7E-B841C47EA2D1}"/>
              </a:ext>
            </a:extLst>
          </p:cNvPr>
          <p:cNvSpPr/>
          <p:nvPr/>
        </p:nvSpPr>
        <p:spPr>
          <a:xfrm>
            <a:off x="6671689" y="2641460"/>
            <a:ext cx="796954" cy="504056"/>
          </a:xfrm>
          <a:prstGeom prst="wedgeEllipseCallout">
            <a:avLst>
              <a:gd name="adj1" fmla="val -48192"/>
              <a:gd name="adj2" fmla="val 119246"/>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sp>
        <p:nvSpPr>
          <p:cNvPr id="33" name="Rectangle 32">
            <a:extLst>
              <a:ext uri="{FF2B5EF4-FFF2-40B4-BE49-F238E27FC236}">
                <a16:creationId xmlns:a16="http://schemas.microsoft.com/office/drawing/2014/main" id="{4370756E-CD3D-2843-B9CA-23A4D6927C22}"/>
              </a:ext>
            </a:extLst>
          </p:cNvPr>
          <p:cNvSpPr/>
          <p:nvPr/>
        </p:nvSpPr>
        <p:spPr>
          <a:xfrm>
            <a:off x="2019090" y="4542239"/>
            <a:ext cx="646694" cy="246221"/>
          </a:xfrm>
          <a:prstGeom prst="rect">
            <a:avLst/>
          </a:prstGeom>
        </p:spPr>
        <p:txBody>
          <a:bodyPr wrap="square">
            <a:spAutoFit/>
          </a:bodyPr>
          <a:lstStyle/>
          <a:p>
            <a:r>
              <a:rPr lang="pt-PT" sz="1000" b="1" dirty="0">
                <a:solidFill>
                  <a:srgbClr val="12539B"/>
                </a:solidFill>
              </a:rPr>
              <a:t>Cluster</a:t>
            </a:r>
            <a:endParaRPr lang="en-US" sz="1000" b="1" dirty="0">
              <a:solidFill>
                <a:srgbClr val="12539B"/>
              </a:solidFill>
            </a:endParaRPr>
          </a:p>
        </p:txBody>
      </p:sp>
      <p:sp>
        <p:nvSpPr>
          <p:cNvPr id="38" name="Down Arrow 37">
            <a:extLst>
              <a:ext uri="{FF2B5EF4-FFF2-40B4-BE49-F238E27FC236}">
                <a16:creationId xmlns:a16="http://schemas.microsoft.com/office/drawing/2014/main" id="{3B5C43A0-613F-8042-B8DF-EBB3C0FE4EFD}"/>
              </a:ext>
            </a:extLst>
          </p:cNvPr>
          <p:cNvSpPr/>
          <p:nvPr/>
        </p:nvSpPr>
        <p:spPr>
          <a:xfrm rot="10800000">
            <a:off x="1898477" y="4541457"/>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420CAA5E-560B-FA4C-B301-2AD745EAE9EF}"/>
              </a:ext>
            </a:extLst>
          </p:cNvPr>
          <p:cNvSpPr/>
          <p:nvPr/>
        </p:nvSpPr>
        <p:spPr>
          <a:xfrm rot="10800000">
            <a:off x="3072173" y="3960265"/>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67032771-86B1-B24D-905F-D599D1C44EA7}"/>
              </a:ext>
            </a:extLst>
          </p:cNvPr>
          <p:cNvSpPr/>
          <p:nvPr/>
        </p:nvSpPr>
        <p:spPr>
          <a:xfrm rot="10800000">
            <a:off x="4159141" y="3955545"/>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a:extLst>
              <a:ext uri="{FF2B5EF4-FFF2-40B4-BE49-F238E27FC236}">
                <a16:creationId xmlns:a16="http://schemas.microsoft.com/office/drawing/2014/main" id="{DAA30310-5B7A-D04E-AD91-70D1C59E2C8F}"/>
              </a:ext>
            </a:extLst>
          </p:cNvPr>
          <p:cNvSpPr/>
          <p:nvPr/>
        </p:nvSpPr>
        <p:spPr>
          <a:xfrm rot="10800000">
            <a:off x="5739173" y="3955841"/>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a:extLst>
              <a:ext uri="{FF2B5EF4-FFF2-40B4-BE49-F238E27FC236}">
                <a16:creationId xmlns:a16="http://schemas.microsoft.com/office/drawing/2014/main" id="{38FB9935-7599-3644-8471-3DA2B3D3C330}"/>
              </a:ext>
            </a:extLst>
          </p:cNvPr>
          <p:cNvSpPr/>
          <p:nvPr/>
        </p:nvSpPr>
        <p:spPr>
          <a:xfrm rot="10800000">
            <a:off x="6843760" y="3955545"/>
            <a:ext cx="145345" cy="194983"/>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600">
            <a:extLst>
              <a:ext uri="{FF2B5EF4-FFF2-40B4-BE49-F238E27FC236}">
                <a16:creationId xmlns:a16="http://schemas.microsoft.com/office/drawing/2014/main" id="{C88F043E-F685-8648-8C38-0DBFCD023006}"/>
              </a:ext>
            </a:extLst>
          </p:cNvPr>
          <p:cNvSpPr/>
          <p:nvPr/>
        </p:nvSpPr>
        <p:spPr>
          <a:xfrm>
            <a:off x="4092142" y="4156993"/>
            <a:ext cx="1109124" cy="626546"/>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12539B"/>
          </a:solidFill>
          <a:ln w="28575">
            <a:solidFill>
              <a:srgbClr val="0D4079"/>
            </a:solid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51" name="Rectangle 50">
            <a:extLst>
              <a:ext uri="{FF2B5EF4-FFF2-40B4-BE49-F238E27FC236}">
                <a16:creationId xmlns:a16="http://schemas.microsoft.com/office/drawing/2014/main" id="{62E7AF30-FB18-AD43-BF2D-8E73CCD8BFDC}"/>
              </a:ext>
            </a:extLst>
          </p:cNvPr>
          <p:cNvSpPr/>
          <p:nvPr/>
        </p:nvSpPr>
        <p:spPr>
          <a:xfrm>
            <a:off x="4026999" y="4526844"/>
            <a:ext cx="1239409" cy="246221"/>
          </a:xfrm>
          <a:prstGeom prst="rect">
            <a:avLst/>
          </a:prstGeom>
        </p:spPr>
        <p:txBody>
          <a:bodyPr wrap="square">
            <a:spAutoFit/>
          </a:bodyPr>
          <a:lstStyle/>
          <a:p>
            <a:pPr algn="ctr"/>
            <a:r>
              <a:rPr lang="pt-PT" sz="1000" b="1" dirty="0">
                <a:solidFill>
                  <a:schemeClr val="bg1"/>
                </a:solidFill>
              </a:rPr>
              <a:t>Cloud </a:t>
            </a:r>
            <a:r>
              <a:rPr lang="pt-PT" sz="1000" b="1" dirty="0" err="1">
                <a:solidFill>
                  <a:schemeClr val="bg1"/>
                </a:solidFill>
              </a:rPr>
              <a:t>Witness</a:t>
            </a:r>
            <a:endParaRPr lang="en-US" sz="1000" b="1" dirty="0">
              <a:solidFill>
                <a:schemeClr val="bg1"/>
              </a:solidFill>
            </a:endParaRPr>
          </a:p>
        </p:txBody>
      </p:sp>
      <p:sp>
        <p:nvSpPr>
          <p:cNvPr id="50" name="Oval Callout 49">
            <a:extLst>
              <a:ext uri="{FF2B5EF4-FFF2-40B4-BE49-F238E27FC236}">
                <a16:creationId xmlns:a16="http://schemas.microsoft.com/office/drawing/2014/main" id="{2043DF88-1F75-684B-846B-DBD55128C8B1}"/>
              </a:ext>
            </a:extLst>
          </p:cNvPr>
          <p:cNvSpPr/>
          <p:nvPr/>
        </p:nvSpPr>
        <p:spPr>
          <a:xfrm>
            <a:off x="5292199" y="4459382"/>
            <a:ext cx="796954" cy="504056"/>
          </a:xfrm>
          <a:prstGeom prst="wedgeEllipseCallout">
            <a:avLst>
              <a:gd name="adj1" fmla="val -79619"/>
              <a:gd name="adj2" fmla="val -38986"/>
            </a:avLst>
          </a:prstGeom>
          <a:ln>
            <a:solidFill>
              <a:srgbClr val="F7B643"/>
            </a:solidFill>
          </a:ln>
        </p:spPr>
        <p:style>
          <a:lnRef idx="2">
            <a:schemeClr val="dk1"/>
          </a:lnRef>
          <a:fillRef idx="1">
            <a:schemeClr val="lt1"/>
          </a:fillRef>
          <a:effectRef idx="0">
            <a:schemeClr val="dk1"/>
          </a:effectRef>
          <a:fontRef idx="minor">
            <a:schemeClr val="dk1"/>
          </a:fontRef>
        </p:style>
        <p:txBody>
          <a:bodyPr rtlCol="0" anchor="ctr"/>
          <a:lstStyle/>
          <a:p>
            <a:pPr algn="ctr"/>
            <a:r>
              <a:rPr lang="pt-PT" sz="1400" dirty="0"/>
              <a:t>Vote</a:t>
            </a:r>
            <a:endParaRPr lang="en-US" sz="1400" dirty="0"/>
          </a:p>
        </p:txBody>
      </p:sp>
      <p:grpSp>
        <p:nvGrpSpPr>
          <p:cNvPr id="52" name="Shape 651">
            <a:extLst>
              <a:ext uri="{FF2B5EF4-FFF2-40B4-BE49-F238E27FC236}">
                <a16:creationId xmlns:a16="http://schemas.microsoft.com/office/drawing/2014/main" id="{ADE674B5-B95E-8D4B-8F81-7F8F3DFA05D9}"/>
              </a:ext>
            </a:extLst>
          </p:cNvPr>
          <p:cNvGrpSpPr/>
          <p:nvPr/>
        </p:nvGrpSpPr>
        <p:grpSpPr>
          <a:xfrm>
            <a:off x="7969328" y="265092"/>
            <a:ext cx="1022368" cy="980696"/>
            <a:chOff x="5241175" y="4959100"/>
            <a:chExt cx="539775" cy="517775"/>
          </a:xfrm>
          <a:solidFill>
            <a:srgbClr val="F7B643"/>
          </a:solidFill>
        </p:grpSpPr>
        <p:sp>
          <p:nvSpPr>
            <p:cNvPr id="53" name="Shape 652">
              <a:extLst>
                <a:ext uri="{FF2B5EF4-FFF2-40B4-BE49-F238E27FC236}">
                  <a16:creationId xmlns:a16="http://schemas.microsoft.com/office/drawing/2014/main" id="{7B71CF82-A8F2-984B-9517-32FD4753B1CA}"/>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653">
              <a:extLst>
                <a:ext uri="{FF2B5EF4-FFF2-40B4-BE49-F238E27FC236}">
                  <a16:creationId xmlns:a16="http://schemas.microsoft.com/office/drawing/2014/main" id="{341EDC2C-9A3C-3F42-BB4B-73BF24FEA2D3}"/>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654">
              <a:extLst>
                <a:ext uri="{FF2B5EF4-FFF2-40B4-BE49-F238E27FC236}">
                  <a16:creationId xmlns:a16="http://schemas.microsoft.com/office/drawing/2014/main" id="{D8648F63-359D-D547-91C4-BBA1F6C0D04A}"/>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655">
              <a:extLst>
                <a:ext uri="{FF2B5EF4-FFF2-40B4-BE49-F238E27FC236}">
                  <a16:creationId xmlns:a16="http://schemas.microsoft.com/office/drawing/2014/main" id="{14BD479D-DB8A-194B-86DD-424B4B4DEA8A}"/>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656">
              <a:extLst>
                <a:ext uri="{FF2B5EF4-FFF2-40B4-BE49-F238E27FC236}">
                  <a16:creationId xmlns:a16="http://schemas.microsoft.com/office/drawing/2014/main" id="{B6BCBA83-32E0-D342-9F13-FB7EFD9B733B}"/>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657">
              <a:extLst>
                <a:ext uri="{FF2B5EF4-FFF2-40B4-BE49-F238E27FC236}">
                  <a16:creationId xmlns:a16="http://schemas.microsoft.com/office/drawing/2014/main" id="{9650443C-4563-A44B-9694-75DE2532614D}"/>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6351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0"/>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41" grpId="0" animBg="1"/>
      <p:bldP spid="42" grpId="0" animBg="1"/>
      <p:bldP spid="50" grpId="0" animBg="1"/>
      <p:bldP spid="50"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solidFill>
                  <a:srgbClr val="F7B643"/>
                </a:solidFill>
              </a:rPr>
              <a:t>Three</a:t>
            </a:r>
            <a:r>
              <a:rPr lang="en-US" noProof="0" dirty="0"/>
              <a:t> </a:t>
            </a:r>
            <a:r>
              <a:rPr lang="en-US" dirty="0"/>
              <a:t>options</a:t>
            </a:r>
            <a:endParaRPr lang="en-US" noProof="0" dirty="0">
              <a:solidFill>
                <a:srgbClr val="FFB600"/>
              </a:solidFill>
            </a:endParaRP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63</a:t>
            </a:fld>
            <a:endParaRPr/>
          </a:p>
        </p:txBody>
      </p:sp>
      <p:sp>
        <p:nvSpPr>
          <p:cNvPr id="256" name="Shape 256"/>
          <p:cNvSpPr/>
          <p:nvPr/>
        </p:nvSpPr>
        <p:spPr>
          <a:xfrm>
            <a:off x="2315387" y="2991096"/>
            <a:ext cx="594300" cy="594300"/>
          </a:xfrm>
          <a:prstGeom prst="ellipse">
            <a:avLst/>
          </a:prstGeom>
          <a:noFill/>
          <a:ln w="38100" cap="flat" cmpd="sng">
            <a:solidFill>
              <a:srgbClr val="DADAD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2394137"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first</a:t>
            </a:r>
            <a:endParaRPr sz="800">
              <a:solidFill>
                <a:srgbClr val="434343"/>
              </a:solidFill>
              <a:latin typeface="Raleway Light"/>
              <a:ea typeface="Raleway Light"/>
              <a:cs typeface="Raleway Light"/>
              <a:sym typeface="Raleway Light"/>
            </a:endParaRPr>
          </a:p>
        </p:txBody>
      </p:sp>
      <p:sp>
        <p:nvSpPr>
          <p:cNvPr id="258" name="Shape 258"/>
          <p:cNvSpPr txBox="1"/>
          <p:nvPr/>
        </p:nvSpPr>
        <p:spPr>
          <a:xfrm>
            <a:off x="1735037" y="3542471"/>
            <a:ext cx="1732052" cy="446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ctr">
              <a:lnSpc>
                <a:spcPct val="115000"/>
              </a:lnSpc>
              <a:defRPr sz="1000">
                <a:solidFill>
                  <a:schemeClr val="bg1">
                    <a:lumMod val="65000"/>
                  </a:schemeClr>
                </a:solidFill>
                <a:latin typeface="Raleway ExtraBold"/>
                <a:ea typeface="Raleway ExtraBold"/>
                <a:cs typeface="Raleway ExtraBold"/>
              </a:defRPr>
            </a:lvl1pPr>
          </a:lstStyle>
          <a:p>
            <a:r>
              <a:rPr lang="en" dirty="0">
                <a:sym typeface="Raleway ExtraBold"/>
              </a:rPr>
              <a:t>Availability Groups Replica</a:t>
            </a:r>
            <a:endParaRPr dirty="0">
              <a:sym typeface="Raleway ExtraBold"/>
            </a:endParaRPr>
          </a:p>
        </p:txBody>
      </p:sp>
      <p:sp>
        <p:nvSpPr>
          <p:cNvPr id="259" name="Shape 259"/>
          <p:cNvSpPr txBox="1"/>
          <p:nvPr/>
        </p:nvSpPr>
        <p:spPr>
          <a:xfrm>
            <a:off x="1705732" y="3988871"/>
            <a:ext cx="1755000" cy="73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spcAft>
                <a:spcPts val="1600"/>
              </a:spcAft>
              <a:defRPr sz="800">
                <a:solidFill>
                  <a:schemeClr val="bg1">
                    <a:lumMod val="65000"/>
                  </a:schemeClr>
                </a:solidFill>
                <a:latin typeface="Raleway Light"/>
                <a:ea typeface="Raleway Light"/>
                <a:cs typeface="Raleway Light"/>
              </a:defRPr>
            </a:lvl1pPr>
          </a:lstStyle>
          <a:p>
            <a:r>
              <a:rPr lang="en" dirty="0">
                <a:sym typeface="Raleway Light"/>
              </a:rPr>
              <a:t>Extend your environment to another region</a:t>
            </a:r>
            <a:endParaRPr dirty="0">
              <a:sym typeface="Raleway Light"/>
            </a:endParaRPr>
          </a:p>
        </p:txBody>
      </p:sp>
      <p:sp>
        <p:nvSpPr>
          <p:cNvPr id="268" name="Shape 268"/>
          <p:cNvSpPr/>
          <p:nvPr/>
        </p:nvSpPr>
        <p:spPr>
          <a:xfrm>
            <a:off x="4246020" y="2991096"/>
            <a:ext cx="594300" cy="594300"/>
          </a:xfrm>
          <a:prstGeom prst="ellipse">
            <a:avLst/>
          </a:prstGeom>
          <a:noFill/>
          <a:ln w="38100" cap="flat" cmpd="sng">
            <a:solidFill>
              <a:srgbClr val="DADAD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3688622" y="3542471"/>
            <a:ext cx="1709100" cy="446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marL="0" indent="0" algn="ctr">
              <a:lnSpc>
                <a:spcPct val="115000"/>
              </a:lnSpc>
              <a:defRPr sz="1000">
                <a:solidFill>
                  <a:schemeClr val="bg1">
                    <a:lumMod val="65000"/>
                  </a:schemeClr>
                </a:solidFill>
                <a:latin typeface="Raleway ExtraBold"/>
                <a:ea typeface="Raleway ExtraBold"/>
                <a:cs typeface="Raleway ExtraBold"/>
              </a:defRPr>
            </a:lvl1pPr>
          </a:lstStyle>
          <a:p>
            <a:r>
              <a:rPr lang="en" dirty="0">
                <a:sym typeface="Raleway ExtraBold"/>
              </a:rPr>
              <a:t>Cloud Witness</a:t>
            </a:r>
            <a:endParaRPr dirty="0">
              <a:sym typeface="Raleway ExtraBold"/>
            </a:endParaRPr>
          </a:p>
        </p:txBody>
      </p:sp>
      <p:sp>
        <p:nvSpPr>
          <p:cNvPr id="270" name="Shape 270"/>
          <p:cNvSpPr txBox="1"/>
          <p:nvPr/>
        </p:nvSpPr>
        <p:spPr>
          <a:xfrm>
            <a:off x="3688620" y="3999273"/>
            <a:ext cx="1709100" cy="73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lnSpc>
                <a:spcPct val="115000"/>
              </a:lnSpc>
              <a:spcAft>
                <a:spcPts val="1600"/>
              </a:spcAft>
              <a:defRPr sz="800">
                <a:solidFill>
                  <a:schemeClr val="bg1">
                    <a:lumMod val="65000"/>
                  </a:schemeClr>
                </a:solidFill>
                <a:latin typeface="Raleway Light"/>
                <a:ea typeface="Raleway Light"/>
                <a:cs typeface="Raleway Light"/>
              </a:defRPr>
            </a:lvl1pPr>
          </a:lstStyle>
          <a:p>
            <a:r>
              <a:rPr lang="en" dirty="0">
                <a:sym typeface="Raleway Light"/>
              </a:rPr>
              <a:t>To improve the availability</a:t>
            </a:r>
            <a:endParaRPr dirty="0">
              <a:sym typeface="Raleway Light"/>
            </a:endParaRPr>
          </a:p>
        </p:txBody>
      </p:sp>
      <p:sp>
        <p:nvSpPr>
          <p:cNvPr id="271" name="Shape 271"/>
          <p:cNvSpPr txBox="1"/>
          <p:nvPr/>
        </p:nvSpPr>
        <p:spPr>
          <a:xfrm>
            <a:off x="4242288" y="3152270"/>
            <a:ext cx="598032"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second</a:t>
            </a:r>
            <a:endParaRPr sz="800" dirty="0">
              <a:solidFill>
                <a:srgbClr val="434343"/>
              </a:solidFill>
              <a:latin typeface="Raleway Light"/>
              <a:ea typeface="Raleway Light"/>
              <a:cs typeface="Raleway Light"/>
              <a:sym typeface="Raleway Light"/>
            </a:endParaRPr>
          </a:p>
        </p:txBody>
      </p:sp>
      <p:sp>
        <p:nvSpPr>
          <p:cNvPr id="273" name="Shape 273"/>
          <p:cNvSpPr/>
          <p:nvPr/>
        </p:nvSpPr>
        <p:spPr>
          <a:xfrm>
            <a:off x="3244384" y="3282059"/>
            <a:ext cx="594300" cy="36900"/>
          </a:xfrm>
          <a:prstGeom prst="roundRect">
            <a:avLst>
              <a:gd name="adj" fmla="val 50000"/>
            </a:avLst>
          </a:prstGeom>
          <a:solidFill>
            <a:srgbClr val="DADADA"/>
          </a:solidFill>
          <a:ln>
            <a:solidFill>
              <a:srgbClr val="DADADA"/>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6" name="Shape 268">
            <a:extLst>
              <a:ext uri="{FF2B5EF4-FFF2-40B4-BE49-F238E27FC236}">
                <a16:creationId xmlns:a16="http://schemas.microsoft.com/office/drawing/2014/main" id="{0E9A7D8B-048A-8A48-8F28-47D70FC15A1E}"/>
              </a:ext>
            </a:extLst>
          </p:cNvPr>
          <p:cNvSpPr/>
          <p:nvPr/>
        </p:nvSpPr>
        <p:spPr>
          <a:xfrm>
            <a:off x="6172921" y="2991096"/>
            <a:ext cx="594300" cy="594300"/>
          </a:xfrm>
          <a:prstGeom prst="ellipse">
            <a:avLst/>
          </a:prstGeom>
          <a:noFill/>
          <a:ln w="38100" cap="flat" cmpd="sng">
            <a:solidFill>
              <a:srgbClr val="F7B6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17" name="Shape 269">
            <a:extLst>
              <a:ext uri="{FF2B5EF4-FFF2-40B4-BE49-F238E27FC236}">
                <a16:creationId xmlns:a16="http://schemas.microsoft.com/office/drawing/2014/main" id="{8F3A409F-EB29-BA4A-AC9E-7980F4A7EF33}"/>
              </a:ext>
            </a:extLst>
          </p:cNvPr>
          <p:cNvSpPr txBox="1"/>
          <p:nvPr/>
        </p:nvSpPr>
        <p:spPr>
          <a:xfrm>
            <a:off x="5615523" y="3542471"/>
            <a:ext cx="1766912" cy="446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gn="ctr">
              <a:lnSpc>
                <a:spcPct val="115000"/>
              </a:lnSpc>
              <a:defRPr sz="1000">
                <a:solidFill>
                  <a:srgbClr val="434343"/>
                </a:solidFill>
                <a:latin typeface="Raleway ExtraBold"/>
              </a:defRPr>
            </a:lvl1pPr>
          </a:lstStyle>
          <a:p>
            <a:r>
              <a:rPr lang="en" dirty="0">
                <a:sym typeface="Raleway ExtraBold"/>
              </a:rPr>
              <a:t>Low-Cost Disaster Recovery</a:t>
            </a:r>
            <a:endParaRPr dirty="0">
              <a:sym typeface="Raleway ExtraBold"/>
            </a:endParaRPr>
          </a:p>
        </p:txBody>
      </p:sp>
      <p:sp>
        <p:nvSpPr>
          <p:cNvPr id="18" name="Shape 270">
            <a:extLst>
              <a:ext uri="{FF2B5EF4-FFF2-40B4-BE49-F238E27FC236}">
                <a16:creationId xmlns:a16="http://schemas.microsoft.com/office/drawing/2014/main" id="{DD7CAF3E-1A0A-D74D-B128-C38D26A012BB}"/>
              </a:ext>
            </a:extLst>
          </p:cNvPr>
          <p:cNvSpPr txBox="1"/>
          <p:nvPr/>
        </p:nvSpPr>
        <p:spPr>
          <a:xfrm>
            <a:off x="5644429" y="3999273"/>
            <a:ext cx="1709100" cy="73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lnSpc>
                <a:spcPct val="115000"/>
              </a:lnSpc>
              <a:spcAft>
                <a:spcPts val="1600"/>
              </a:spcAft>
              <a:defRPr sz="800">
                <a:solidFill>
                  <a:srgbClr val="434343"/>
                </a:solidFill>
                <a:latin typeface="Raleway Light"/>
                <a:ea typeface="Raleway Light"/>
                <a:cs typeface="Raleway Light"/>
              </a:defRPr>
            </a:lvl1pPr>
          </a:lstStyle>
          <a:p>
            <a:r>
              <a:rPr lang="en" dirty="0">
                <a:sym typeface="Raleway Light"/>
              </a:rPr>
              <a:t>A creative way to have a DR solution</a:t>
            </a:r>
            <a:endParaRPr dirty="0">
              <a:sym typeface="Raleway Light"/>
            </a:endParaRPr>
          </a:p>
        </p:txBody>
      </p:sp>
      <p:sp>
        <p:nvSpPr>
          <p:cNvPr id="19" name="Shape 271">
            <a:extLst>
              <a:ext uri="{FF2B5EF4-FFF2-40B4-BE49-F238E27FC236}">
                <a16:creationId xmlns:a16="http://schemas.microsoft.com/office/drawing/2014/main" id="{C1277260-3738-714A-A081-AA58A0A3937D}"/>
              </a:ext>
            </a:extLst>
          </p:cNvPr>
          <p:cNvSpPr txBox="1"/>
          <p:nvPr/>
        </p:nvSpPr>
        <p:spPr>
          <a:xfrm>
            <a:off x="6251671" y="3152270"/>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0" name="Shape 273">
            <a:extLst>
              <a:ext uri="{FF2B5EF4-FFF2-40B4-BE49-F238E27FC236}">
                <a16:creationId xmlns:a16="http://schemas.microsoft.com/office/drawing/2014/main" id="{00E5A865-B50D-AD45-924B-F89D479EA32D}"/>
              </a:ext>
            </a:extLst>
          </p:cNvPr>
          <p:cNvSpPr/>
          <p:nvPr/>
        </p:nvSpPr>
        <p:spPr>
          <a:xfrm>
            <a:off x="5171285" y="3282059"/>
            <a:ext cx="594300" cy="36900"/>
          </a:xfrm>
          <a:prstGeom prst="roundRect">
            <a:avLst>
              <a:gd name="adj" fmla="val 50000"/>
            </a:avLst>
          </a:prstGeom>
          <a:solidFill>
            <a:srgbClr val="F7B643"/>
          </a:solidFill>
          <a:ln>
            <a:solidFill>
              <a:srgbClr val="F7B643"/>
            </a:solid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21" name="Shape 651">
            <a:extLst>
              <a:ext uri="{FF2B5EF4-FFF2-40B4-BE49-F238E27FC236}">
                <a16:creationId xmlns:a16="http://schemas.microsoft.com/office/drawing/2014/main" id="{3D31AD88-61E6-6F41-9696-DC63B6AD1A2A}"/>
              </a:ext>
            </a:extLst>
          </p:cNvPr>
          <p:cNvGrpSpPr/>
          <p:nvPr/>
        </p:nvGrpSpPr>
        <p:grpSpPr>
          <a:xfrm>
            <a:off x="7969328" y="265092"/>
            <a:ext cx="1022368" cy="980696"/>
            <a:chOff x="5241175" y="4959100"/>
            <a:chExt cx="539775" cy="517775"/>
          </a:xfrm>
          <a:solidFill>
            <a:srgbClr val="F7B643"/>
          </a:solidFill>
        </p:grpSpPr>
        <p:sp>
          <p:nvSpPr>
            <p:cNvPr id="22" name="Shape 652">
              <a:extLst>
                <a:ext uri="{FF2B5EF4-FFF2-40B4-BE49-F238E27FC236}">
                  <a16:creationId xmlns:a16="http://schemas.microsoft.com/office/drawing/2014/main" id="{6159CE6A-25C1-9E49-9FC3-E5468CEFCF60}"/>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653">
              <a:extLst>
                <a:ext uri="{FF2B5EF4-FFF2-40B4-BE49-F238E27FC236}">
                  <a16:creationId xmlns:a16="http://schemas.microsoft.com/office/drawing/2014/main" id="{5FF4EED3-C555-934B-9D1E-F329DE188FFD}"/>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654">
              <a:extLst>
                <a:ext uri="{FF2B5EF4-FFF2-40B4-BE49-F238E27FC236}">
                  <a16:creationId xmlns:a16="http://schemas.microsoft.com/office/drawing/2014/main" id="{ABB66102-9EFB-8B46-BCB8-2B5B2C09CA76}"/>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655">
              <a:extLst>
                <a:ext uri="{FF2B5EF4-FFF2-40B4-BE49-F238E27FC236}">
                  <a16:creationId xmlns:a16="http://schemas.microsoft.com/office/drawing/2014/main" id="{B53EFB7D-BD8B-A44C-8507-0942B9482D60}"/>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656">
              <a:extLst>
                <a:ext uri="{FF2B5EF4-FFF2-40B4-BE49-F238E27FC236}">
                  <a16:creationId xmlns:a16="http://schemas.microsoft.com/office/drawing/2014/main" id="{A336A68B-D7C6-9F4F-BA14-514821C60FD3}"/>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657">
              <a:extLst>
                <a:ext uri="{FF2B5EF4-FFF2-40B4-BE49-F238E27FC236}">
                  <a16:creationId xmlns:a16="http://schemas.microsoft.com/office/drawing/2014/main" id="{08338A9E-F3D0-534D-9F4D-601F9463446E}"/>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677788850"/>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600">
            <a:extLst>
              <a:ext uri="{FF2B5EF4-FFF2-40B4-BE49-F238E27FC236}">
                <a16:creationId xmlns:a16="http://schemas.microsoft.com/office/drawing/2014/main" id="{0A5D0BCA-2F15-724B-A4E8-75D34E768833}"/>
              </a:ext>
            </a:extLst>
          </p:cNvPr>
          <p:cNvSpPr/>
          <p:nvPr/>
        </p:nvSpPr>
        <p:spPr>
          <a:xfrm>
            <a:off x="3812296" y="3559871"/>
            <a:ext cx="1468006" cy="82927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12539B"/>
          </a:solidFill>
          <a:ln w="28575">
            <a:solidFill>
              <a:srgbClr val="0D4079"/>
            </a:solid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 name="Title 1">
            <a:extLst>
              <a:ext uri="{FF2B5EF4-FFF2-40B4-BE49-F238E27FC236}">
                <a16:creationId xmlns:a16="http://schemas.microsoft.com/office/drawing/2014/main" id="{49F1977E-4124-B041-B587-024E7192C10A}"/>
              </a:ext>
            </a:extLst>
          </p:cNvPr>
          <p:cNvSpPr>
            <a:spLocks noGrp="1"/>
          </p:cNvSpPr>
          <p:nvPr>
            <p:ph type="title"/>
          </p:nvPr>
        </p:nvSpPr>
        <p:spPr/>
        <p:txBody>
          <a:bodyPr/>
          <a:lstStyle/>
          <a:p>
            <a:r>
              <a:rPr lang="en-US" dirty="0"/>
              <a:t>Low-Cost DR Server</a:t>
            </a:r>
          </a:p>
        </p:txBody>
      </p:sp>
      <p:sp>
        <p:nvSpPr>
          <p:cNvPr id="3" name="Text Placeholder 2">
            <a:extLst>
              <a:ext uri="{FF2B5EF4-FFF2-40B4-BE49-F238E27FC236}">
                <a16:creationId xmlns:a16="http://schemas.microsoft.com/office/drawing/2014/main" id="{D28AB0F9-9B82-D74D-8F72-D5D6880BB59C}"/>
              </a:ext>
            </a:extLst>
          </p:cNvPr>
          <p:cNvSpPr>
            <a:spLocks noGrp="1"/>
          </p:cNvSpPr>
          <p:nvPr>
            <p:ph type="body" idx="1"/>
          </p:nvPr>
        </p:nvSpPr>
        <p:spPr>
          <a:xfrm>
            <a:off x="921999" y="1885950"/>
            <a:ext cx="7590265" cy="2704349"/>
          </a:xfrm>
        </p:spPr>
        <p:txBody>
          <a:bodyPr/>
          <a:lstStyle/>
          <a:p>
            <a:r>
              <a:rPr lang="pt-PT" dirty="0" err="1"/>
              <a:t>Leverages</a:t>
            </a:r>
            <a:r>
              <a:rPr lang="pt-PT" dirty="0"/>
              <a:t> </a:t>
            </a:r>
            <a:r>
              <a:rPr lang="pt-PT" b="1" dirty="0" err="1">
                <a:solidFill>
                  <a:srgbClr val="F7B643"/>
                </a:solidFill>
              </a:rPr>
              <a:t>Azure</a:t>
            </a:r>
            <a:r>
              <a:rPr lang="pt-PT" b="1" dirty="0">
                <a:solidFill>
                  <a:srgbClr val="F7B643"/>
                </a:solidFill>
              </a:rPr>
              <a:t> </a:t>
            </a:r>
            <a:r>
              <a:rPr lang="pt-PT" b="1" dirty="0" err="1">
                <a:solidFill>
                  <a:srgbClr val="F7B643"/>
                </a:solidFill>
              </a:rPr>
              <a:t>Storage</a:t>
            </a:r>
            <a:r>
              <a:rPr lang="pt-PT" dirty="0"/>
              <a:t> to </a:t>
            </a:r>
            <a:r>
              <a:rPr lang="pt-PT" dirty="0" err="1"/>
              <a:t>keep</a:t>
            </a:r>
            <a:r>
              <a:rPr lang="pt-PT" dirty="0"/>
              <a:t> </a:t>
            </a:r>
            <a:r>
              <a:rPr lang="pt-PT" dirty="0" err="1"/>
              <a:t>database</a:t>
            </a:r>
            <a:r>
              <a:rPr lang="pt-PT" dirty="0"/>
              <a:t> files in </a:t>
            </a:r>
            <a:r>
              <a:rPr lang="pt-PT" dirty="0" err="1"/>
              <a:t>Azure</a:t>
            </a:r>
            <a:endParaRPr lang="pt-PT" b="1" dirty="0">
              <a:solidFill>
                <a:srgbClr val="F7B643"/>
              </a:solidFill>
            </a:endParaRPr>
          </a:p>
          <a:p>
            <a:pPr marL="895359" lvl="1" indent="-285750"/>
            <a:r>
              <a:rPr lang="pt-PT" dirty="0"/>
              <a:t>Performance </a:t>
            </a:r>
            <a:r>
              <a:rPr lang="pt-PT" dirty="0" err="1"/>
              <a:t>is</a:t>
            </a:r>
            <a:r>
              <a:rPr lang="pt-PT" dirty="0"/>
              <a:t> </a:t>
            </a:r>
            <a:r>
              <a:rPr lang="pt-PT" dirty="0" err="1"/>
              <a:t>not</a:t>
            </a:r>
            <a:r>
              <a:rPr lang="pt-PT" dirty="0"/>
              <a:t> </a:t>
            </a:r>
            <a:r>
              <a:rPr lang="pt-PT" dirty="0" err="1"/>
              <a:t>the</a:t>
            </a:r>
            <a:r>
              <a:rPr lang="pt-PT" dirty="0"/>
              <a:t> </a:t>
            </a:r>
            <a:r>
              <a:rPr lang="pt-PT" dirty="0" err="1"/>
              <a:t>focus</a:t>
            </a:r>
            <a:endParaRPr lang="pt-PT" b="1" dirty="0">
              <a:solidFill>
                <a:srgbClr val="F7B643"/>
              </a:solidFill>
            </a:endParaRPr>
          </a:p>
          <a:p>
            <a:pPr marL="895359" lvl="1" indent="-285750"/>
            <a:endParaRPr lang="pt-PT" dirty="0"/>
          </a:p>
          <a:p>
            <a:pPr marL="895359" lvl="1" indent="-285750"/>
            <a:endParaRPr lang="pt-PT" dirty="0"/>
          </a:p>
        </p:txBody>
      </p:sp>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64</a:t>
            </a:fld>
            <a:endParaRPr lang="en">
              <a:solidFill>
                <a:srgbClr val="FFB600"/>
              </a:solidFill>
            </a:endParaRPr>
          </a:p>
        </p:txBody>
      </p:sp>
      <p:pic>
        <p:nvPicPr>
          <p:cNvPr id="40" name="Picture 2" descr="windows client icon">
            <a:extLst>
              <a:ext uri="{FF2B5EF4-FFF2-40B4-BE49-F238E27FC236}">
                <a16:creationId xmlns:a16="http://schemas.microsoft.com/office/drawing/2014/main" id="{1B4A9333-6A92-634F-ADB6-9692FDB11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162" y="3436506"/>
            <a:ext cx="659364" cy="6593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activity feed icon">
            <a:extLst>
              <a:ext uri="{FF2B5EF4-FFF2-40B4-BE49-F238E27FC236}">
                <a16:creationId xmlns:a16="http://schemas.microsoft.com/office/drawing/2014/main" id="{6BD1296A-4E2C-3A44-A210-EA261E7664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194" y="3693855"/>
            <a:ext cx="280656" cy="28065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activity feed icon">
            <a:extLst>
              <a:ext uri="{FF2B5EF4-FFF2-40B4-BE49-F238E27FC236}">
                <a16:creationId xmlns:a16="http://schemas.microsoft.com/office/drawing/2014/main" id="{DBD23D87-7C7E-A04A-89D7-5CC448E7DC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1449" y="3986831"/>
            <a:ext cx="280656" cy="280656"/>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a:extLst>
              <a:ext uri="{FF2B5EF4-FFF2-40B4-BE49-F238E27FC236}">
                <a16:creationId xmlns:a16="http://schemas.microsoft.com/office/drawing/2014/main" id="{FA4EB047-C98E-0A4B-9AC1-454E6C14B5D3}"/>
              </a:ext>
            </a:extLst>
          </p:cNvPr>
          <p:cNvCxnSpPr/>
          <p:nvPr/>
        </p:nvCxnSpPr>
        <p:spPr>
          <a:xfrm flipV="1">
            <a:off x="5395041" y="3792382"/>
            <a:ext cx="1674470" cy="26141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 Placeholder 4">
            <a:extLst>
              <a:ext uri="{FF2B5EF4-FFF2-40B4-BE49-F238E27FC236}">
                <a16:creationId xmlns:a16="http://schemas.microsoft.com/office/drawing/2014/main" id="{B91FC816-4D5C-3246-B588-C25420A05CB9}"/>
              </a:ext>
            </a:extLst>
          </p:cNvPr>
          <p:cNvSpPr txBox="1">
            <a:spLocks/>
          </p:cNvSpPr>
          <p:nvPr/>
        </p:nvSpPr>
        <p:spPr>
          <a:xfrm rot="21012222">
            <a:off x="5878278" y="3717264"/>
            <a:ext cx="802139" cy="145424"/>
          </a:xfrm>
          <a:prstGeom prst="rect">
            <a:avLst/>
          </a:prstGeom>
        </p:spPr>
        <p:txBody>
          <a:bodyPr vert="horz" wrap="square" lIns="0" tIns="0" rIns="0" bIns="0" rtlCol="0">
            <a:spAutoFit/>
          </a:bodyPr>
          <a:lstStyle>
            <a:lvl1pPr marL="451966" marR="0" indent="-451966" algn="l" defTabSz="1216436" rtl="0" eaLnBrk="1" fontAlgn="auto" latinLnBrk="0" hangingPunct="1">
              <a:lnSpc>
                <a:spcPct val="90000"/>
              </a:lnSpc>
              <a:spcBef>
                <a:spcPct val="20000"/>
              </a:spcBef>
              <a:spcAft>
                <a:spcPts val="0"/>
              </a:spcAft>
              <a:buClrTx/>
              <a:buSzPct val="90000"/>
              <a:buFont typeface="Arial" pitchFamily="34" charset="0"/>
              <a:buChar char="•"/>
              <a:tabLst/>
              <a:defRPr lang="en-US" sz="2800" kern="1200" spc="-95" baseline="0" dirty="0" smtClean="0">
                <a:gradFill>
                  <a:gsLst>
                    <a:gs pos="1250">
                      <a:schemeClr val="tx1"/>
                    </a:gs>
                    <a:gs pos="100000">
                      <a:schemeClr val="tx1"/>
                    </a:gs>
                  </a:gsLst>
                  <a:lin ang="5400000" scaled="0"/>
                </a:gradFill>
                <a:latin typeface="+mn-lt"/>
                <a:ea typeface="+mn-ea"/>
                <a:cs typeface="+mn-cs"/>
              </a:defRPr>
            </a:lvl1pPr>
            <a:lvl2pPr marL="762402" marR="0" indent="-310476"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2pPr>
            <a:lvl3pPr marL="1062304"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062304" algn="l"/>
              </a:tabLst>
              <a:defRPr lang="en-US" sz="2800" kern="1200" spc="0" baseline="0" dirty="0" smtClean="0">
                <a:gradFill>
                  <a:gsLst>
                    <a:gs pos="1250">
                      <a:schemeClr val="tx1"/>
                    </a:gs>
                    <a:gs pos="100000">
                      <a:schemeClr val="tx1"/>
                    </a:gs>
                  </a:gsLst>
                  <a:lin ang="5400000" scaled="0"/>
                </a:gradFill>
                <a:latin typeface="+mj-lt"/>
                <a:ea typeface="+mn-ea"/>
                <a:cs typeface="+mn-cs"/>
              </a:defRPr>
            </a:lvl3pPr>
            <a:lvl4pPr marL="1370642" marR="0" indent="-308331"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4pPr>
            <a:lvl5pPr marL="1670565"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670565" algn="l"/>
              </a:tabLst>
              <a:defRPr lang="en-US" sz="2800" kern="1200" spc="0" baseline="0" dirty="0">
                <a:gradFill>
                  <a:gsLst>
                    <a:gs pos="1250">
                      <a:schemeClr val="tx1"/>
                    </a:gs>
                    <a:gs pos="100000">
                      <a:schemeClr val="tx1"/>
                    </a:gs>
                  </a:gsLst>
                  <a:lin ang="5400000" scaled="0"/>
                </a:gradFill>
                <a:latin typeface="+mj-lt"/>
                <a:ea typeface="+mn-ea"/>
                <a:cs typeface="+mn-cs"/>
              </a:defRPr>
            </a:lvl5pPr>
            <a:lvl6pPr marL="33452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3384"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1618"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698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pt-PT" sz="1050" dirty="0"/>
              <a:t>sp_attach_db</a:t>
            </a:r>
          </a:p>
        </p:txBody>
      </p:sp>
      <p:grpSp>
        <p:nvGrpSpPr>
          <p:cNvPr id="46" name="Group 45">
            <a:extLst>
              <a:ext uri="{FF2B5EF4-FFF2-40B4-BE49-F238E27FC236}">
                <a16:creationId xmlns:a16="http://schemas.microsoft.com/office/drawing/2014/main" id="{9D3F7803-589C-9947-969C-53BFA723F499}"/>
              </a:ext>
            </a:extLst>
          </p:cNvPr>
          <p:cNvGrpSpPr/>
          <p:nvPr/>
        </p:nvGrpSpPr>
        <p:grpSpPr>
          <a:xfrm>
            <a:off x="1259219" y="3321946"/>
            <a:ext cx="1185423" cy="1258208"/>
            <a:chOff x="1045934" y="3846314"/>
            <a:chExt cx="1185423" cy="1258208"/>
          </a:xfrm>
        </p:grpSpPr>
        <p:sp>
          <p:nvSpPr>
            <p:cNvPr id="47" name="Text Placeholder 4">
              <a:extLst>
                <a:ext uri="{FF2B5EF4-FFF2-40B4-BE49-F238E27FC236}">
                  <a16:creationId xmlns:a16="http://schemas.microsoft.com/office/drawing/2014/main" id="{C23D2571-F7AA-9148-BE8D-9BB2302EA2AA}"/>
                </a:ext>
              </a:extLst>
            </p:cNvPr>
            <p:cNvSpPr txBox="1">
              <a:spLocks/>
            </p:cNvSpPr>
            <p:nvPr/>
          </p:nvSpPr>
          <p:spPr>
            <a:xfrm>
              <a:off x="1045934" y="4959098"/>
              <a:ext cx="1185423" cy="145424"/>
            </a:xfrm>
            <a:prstGeom prst="rect">
              <a:avLst/>
            </a:prstGeom>
          </p:spPr>
          <p:txBody>
            <a:bodyPr vert="horz" wrap="square" lIns="0" tIns="0" rIns="0" bIns="0" rtlCol="0">
              <a:spAutoFit/>
            </a:bodyPr>
            <a:lstStyle>
              <a:lvl1pPr marL="451966" marR="0" indent="-451966" algn="l" defTabSz="1216436" rtl="0" eaLnBrk="1" fontAlgn="auto" latinLnBrk="0" hangingPunct="1">
                <a:lnSpc>
                  <a:spcPct val="90000"/>
                </a:lnSpc>
                <a:spcBef>
                  <a:spcPct val="20000"/>
                </a:spcBef>
                <a:spcAft>
                  <a:spcPts val="0"/>
                </a:spcAft>
                <a:buClrTx/>
                <a:buSzPct val="90000"/>
                <a:buFont typeface="Arial" pitchFamily="34" charset="0"/>
                <a:buChar char="•"/>
                <a:tabLst/>
                <a:defRPr lang="en-US" sz="2800" kern="1200" spc="-95" baseline="0" dirty="0" smtClean="0">
                  <a:gradFill>
                    <a:gsLst>
                      <a:gs pos="1250">
                        <a:schemeClr val="tx1"/>
                      </a:gs>
                      <a:gs pos="100000">
                        <a:schemeClr val="tx1"/>
                      </a:gs>
                    </a:gsLst>
                    <a:lin ang="5400000" scaled="0"/>
                  </a:gradFill>
                  <a:latin typeface="+mn-lt"/>
                  <a:ea typeface="+mn-ea"/>
                  <a:cs typeface="+mn-cs"/>
                </a:defRPr>
              </a:lvl1pPr>
              <a:lvl2pPr marL="762402" marR="0" indent="-310476"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2pPr>
              <a:lvl3pPr marL="1062304"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062304" algn="l"/>
                </a:tabLst>
                <a:defRPr lang="en-US" sz="2800" kern="1200" spc="0" baseline="0" dirty="0" smtClean="0">
                  <a:gradFill>
                    <a:gsLst>
                      <a:gs pos="1250">
                        <a:schemeClr val="tx1"/>
                      </a:gs>
                      <a:gs pos="100000">
                        <a:schemeClr val="tx1"/>
                      </a:gs>
                    </a:gsLst>
                    <a:lin ang="5400000" scaled="0"/>
                  </a:gradFill>
                  <a:latin typeface="+mj-lt"/>
                  <a:ea typeface="+mn-ea"/>
                  <a:cs typeface="+mn-cs"/>
                </a:defRPr>
              </a:lvl3pPr>
              <a:lvl4pPr marL="1370642" marR="0" indent="-308331"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4pPr>
              <a:lvl5pPr marL="1670565"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670565" algn="l"/>
                </a:tabLst>
                <a:defRPr lang="en-US" sz="2800" kern="1200" spc="0" baseline="0" dirty="0">
                  <a:gradFill>
                    <a:gsLst>
                      <a:gs pos="1250">
                        <a:schemeClr val="tx1"/>
                      </a:gs>
                      <a:gs pos="100000">
                        <a:schemeClr val="tx1"/>
                      </a:gs>
                    </a:gsLst>
                    <a:lin ang="5400000" scaled="0"/>
                  </a:gradFill>
                  <a:latin typeface="+mj-lt"/>
                  <a:ea typeface="+mn-ea"/>
                  <a:cs typeface="+mn-cs"/>
                </a:defRPr>
              </a:lvl5pPr>
              <a:lvl6pPr marL="33452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3384"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1618"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698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pt-PT" sz="1050" b="1" dirty="0"/>
                <a:t>DB Server (On-Prem)</a:t>
              </a:r>
            </a:p>
          </p:txBody>
        </p:sp>
        <p:pic>
          <p:nvPicPr>
            <p:cNvPr id="48" name="Picture 2" descr="http://images.clipartpanda.com/computer-monitor-clip-art-black-and-white-computer-monitor-clipart-9ipep8z7T.png">
              <a:extLst>
                <a:ext uri="{FF2B5EF4-FFF2-40B4-BE49-F238E27FC236}">
                  <a16:creationId xmlns:a16="http://schemas.microsoft.com/office/drawing/2014/main" id="{ADADBC85-0EDD-4440-B2FA-704A996AF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26" y="3846314"/>
              <a:ext cx="1001431" cy="10831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A697EEDA-D84F-5848-BC06-8CB34A16DE00}"/>
              </a:ext>
            </a:extLst>
          </p:cNvPr>
          <p:cNvGrpSpPr/>
          <p:nvPr/>
        </p:nvGrpSpPr>
        <p:grpSpPr>
          <a:xfrm>
            <a:off x="7128611" y="3321946"/>
            <a:ext cx="1036472" cy="1258208"/>
            <a:chOff x="6915327" y="3846314"/>
            <a:chExt cx="1036472" cy="1258208"/>
          </a:xfrm>
        </p:grpSpPr>
        <p:sp>
          <p:nvSpPr>
            <p:cNvPr id="50" name="Text Placeholder 4">
              <a:extLst>
                <a:ext uri="{FF2B5EF4-FFF2-40B4-BE49-F238E27FC236}">
                  <a16:creationId xmlns:a16="http://schemas.microsoft.com/office/drawing/2014/main" id="{564E964F-3A4C-9740-8D7F-47748846AE70}"/>
                </a:ext>
              </a:extLst>
            </p:cNvPr>
            <p:cNvSpPr txBox="1">
              <a:spLocks/>
            </p:cNvSpPr>
            <p:nvPr/>
          </p:nvSpPr>
          <p:spPr>
            <a:xfrm>
              <a:off x="6928204" y="4959098"/>
              <a:ext cx="1023595" cy="145424"/>
            </a:xfrm>
            <a:prstGeom prst="rect">
              <a:avLst/>
            </a:prstGeom>
          </p:spPr>
          <p:txBody>
            <a:bodyPr vert="horz" wrap="square" lIns="0" tIns="0" rIns="0" bIns="0" rtlCol="0">
              <a:spAutoFit/>
            </a:bodyPr>
            <a:lstStyle>
              <a:lvl1pPr marL="451966" marR="0" indent="-451966" algn="l" defTabSz="1216436" rtl="0" eaLnBrk="1" fontAlgn="auto" latinLnBrk="0" hangingPunct="1">
                <a:lnSpc>
                  <a:spcPct val="90000"/>
                </a:lnSpc>
                <a:spcBef>
                  <a:spcPct val="20000"/>
                </a:spcBef>
                <a:spcAft>
                  <a:spcPts val="0"/>
                </a:spcAft>
                <a:buClrTx/>
                <a:buSzPct val="90000"/>
                <a:buFont typeface="Arial" pitchFamily="34" charset="0"/>
                <a:buChar char="•"/>
                <a:tabLst/>
                <a:defRPr lang="en-US" sz="2800" kern="1200" spc="-95" baseline="0" dirty="0" smtClean="0">
                  <a:gradFill>
                    <a:gsLst>
                      <a:gs pos="1250">
                        <a:schemeClr val="tx1"/>
                      </a:gs>
                      <a:gs pos="100000">
                        <a:schemeClr val="tx1"/>
                      </a:gs>
                    </a:gsLst>
                    <a:lin ang="5400000" scaled="0"/>
                  </a:gradFill>
                  <a:latin typeface="+mn-lt"/>
                  <a:ea typeface="+mn-ea"/>
                  <a:cs typeface="+mn-cs"/>
                </a:defRPr>
              </a:lvl1pPr>
              <a:lvl2pPr marL="762402" marR="0" indent="-310476"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2pPr>
              <a:lvl3pPr marL="1062304"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062304" algn="l"/>
                </a:tabLst>
                <a:defRPr lang="en-US" sz="2800" kern="1200" spc="0" baseline="0" dirty="0" smtClean="0">
                  <a:gradFill>
                    <a:gsLst>
                      <a:gs pos="1250">
                        <a:schemeClr val="tx1"/>
                      </a:gs>
                      <a:gs pos="100000">
                        <a:schemeClr val="tx1"/>
                      </a:gs>
                    </a:gsLst>
                    <a:lin ang="5400000" scaled="0"/>
                  </a:gradFill>
                  <a:latin typeface="+mj-lt"/>
                  <a:ea typeface="+mn-ea"/>
                  <a:cs typeface="+mn-cs"/>
                </a:defRPr>
              </a:lvl3pPr>
              <a:lvl4pPr marL="1370642" marR="0" indent="-308331" algn="l" defTabSz="1216436" rtl="0" eaLnBrk="1" fontAlgn="auto" latinLnBrk="0" hangingPunct="1">
                <a:lnSpc>
                  <a:spcPct val="90000"/>
                </a:lnSpc>
                <a:spcBef>
                  <a:spcPct val="20000"/>
                </a:spcBef>
                <a:spcAft>
                  <a:spcPts val="0"/>
                </a:spcAft>
                <a:buClrTx/>
                <a:buSzPct val="90000"/>
                <a:buFont typeface="Wingdings" pitchFamily="2" charset="2"/>
                <a:buChar char=""/>
                <a:tabLst/>
                <a:defRPr lang="en-US" sz="2800" kern="1200" spc="0" baseline="0" dirty="0" smtClean="0">
                  <a:gradFill>
                    <a:gsLst>
                      <a:gs pos="1250">
                        <a:schemeClr val="tx1"/>
                      </a:gs>
                      <a:gs pos="100000">
                        <a:schemeClr val="tx1"/>
                      </a:gs>
                    </a:gsLst>
                    <a:lin ang="5400000" scaled="0"/>
                  </a:gradFill>
                  <a:latin typeface="+mj-lt"/>
                  <a:ea typeface="+mn-ea"/>
                  <a:cs typeface="+mn-cs"/>
                </a:defRPr>
              </a:lvl4pPr>
              <a:lvl5pPr marL="1670565" marR="0" indent="-299901" algn="l" defTabSz="1216436" rtl="0" eaLnBrk="1" fontAlgn="auto" latinLnBrk="0" hangingPunct="1">
                <a:lnSpc>
                  <a:spcPct val="90000"/>
                </a:lnSpc>
                <a:spcBef>
                  <a:spcPct val="20000"/>
                </a:spcBef>
                <a:spcAft>
                  <a:spcPts val="0"/>
                </a:spcAft>
                <a:buClrTx/>
                <a:buSzPct val="90000"/>
                <a:buFont typeface="Wingdings" pitchFamily="2" charset="2"/>
                <a:buChar char=""/>
                <a:tabLst>
                  <a:tab pos="1670565" algn="l"/>
                </a:tabLst>
                <a:defRPr lang="en-US" sz="2800" kern="1200" spc="0" baseline="0" dirty="0">
                  <a:gradFill>
                    <a:gsLst>
                      <a:gs pos="1250">
                        <a:schemeClr val="tx1"/>
                      </a:gs>
                      <a:gs pos="100000">
                        <a:schemeClr val="tx1"/>
                      </a:gs>
                    </a:gsLst>
                    <a:lin ang="5400000" scaled="0"/>
                  </a:gradFill>
                  <a:latin typeface="+mj-lt"/>
                  <a:ea typeface="+mn-ea"/>
                  <a:cs typeface="+mn-cs"/>
                </a:defRPr>
              </a:lvl5pPr>
              <a:lvl6pPr marL="33452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3384"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1618"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69827" indent="-304120" algn="l" defTabSz="121643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pt-PT" sz="1050" b="1" dirty="0"/>
                <a:t>DR Server (IaaS)</a:t>
              </a:r>
            </a:p>
          </p:txBody>
        </p:sp>
        <p:pic>
          <p:nvPicPr>
            <p:cNvPr id="51" name="Picture 2" descr="http://images.clipartpanda.com/computer-monitor-clip-art-black-and-white-computer-monitor-clipart-9ipep8z7T.png">
              <a:extLst>
                <a:ext uri="{FF2B5EF4-FFF2-40B4-BE49-F238E27FC236}">
                  <a16:creationId xmlns:a16="http://schemas.microsoft.com/office/drawing/2014/main" id="{531C2D44-A84A-FF4A-B4DE-5CC3149B563D}"/>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15327" y="3846314"/>
              <a:ext cx="1001431" cy="1083116"/>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a:extLst>
              <a:ext uri="{FF2B5EF4-FFF2-40B4-BE49-F238E27FC236}">
                <a16:creationId xmlns:a16="http://schemas.microsoft.com/office/drawing/2014/main" id="{CC65A4FB-075B-454B-B219-61D6299E170C}"/>
              </a:ext>
            </a:extLst>
          </p:cNvPr>
          <p:cNvSpPr/>
          <p:nvPr/>
        </p:nvSpPr>
        <p:spPr>
          <a:xfrm>
            <a:off x="1416012" y="3242540"/>
            <a:ext cx="769763" cy="923330"/>
          </a:xfrm>
          <a:prstGeom prst="rect">
            <a:avLst/>
          </a:prstGeom>
        </p:spPr>
        <p:txBody>
          <a:bodyPr wrap="none">
            <a:spAutoFit/>
          </a:bodyPr>
          <a:lstStyle/>
          <a:p>
            <a:r>
              <a:rPr lang="pt-PT" sz="5400" b="1" dirty="0">
                <a:sym typeface="Wingdings" panose="05000000000000000000" pitchFamily="2" charset="2"/>
              </a:rPr>
              <a:t></a:t>
            </a:r>
            <a:endParaRPr lang="en-US" b="1" dirty="0"/>
          </a:p>
        </p:txBody>
      </p:sp>
      <p:sp>
        <p:nvSpPr>
          <p:cNvPr id="53" name="Rectangle 52">
            <a:extLst>
              <a:ext uri="{FF2B5EF4-FFF2-40B4-BE49-F238E27FC236}">
                <a16:creationId xmlns:a16="http://schemas.microsoft.com/office/drawing/2014/main" id="{911647D3-CBF7-0844-BBCC-591B396F0A12}"/>
              </a:ext>
            </a:extLst>
          </p:cNvPr>
          <p:cNvSpPr/>
          <p:nvPr/>
        </p:nvSpPr>
        <p:spPr>
          <a:xfrm>
            <a:off x="1161139" y="3242541"/>
            <a:ext cx="1283503" cy="1359883"/>
          </a:xfrm>
          <a:prstGeom prst="rect">
            <a:avLst/>
          </a:prstGeom>
          <a:solidFill>
            <a:srgbClr val="FFFFFF">
              <a:alpha val="61000"/>
            </a:srgbClr>
          </a:solidFill>
          <a:ln>
            <a:noFill/>
          </a:ln>
          <a:effectLst>
            <a:outerShdw blurRad="40000" dist="23000" dir="5400000" rotWithShape="0">
              <a:srgbClr val="FFFFFF">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F675944-C338-9A40-A5DE-077F784E37BA}"/>
              </a:ext>
            </a:extLst>
          </p:cNvPr>
          <p:cNvSpPr/>
          <p:nvPr/>
        </p:nvSpPr>
        <p:spPr>
          <a:xfrm>
            <a:off x="7041405" y="3263200"/>
            <a:ext cx="1283503" cy="1359883"/>
          </a:xfrm>
          <a:prstGeom prst="rect">
            <a:avLst/>
          </a:prstGeom>
          <a:solidFill>
            <a:srgbClr val="FFFFFF">
              <a:alpha val="61000"/>
            </a:srgbClr>
          </a:solidFill>
          <a:ln>
            <a:noFill/>
          </a:ln>
          <a:effectLst>
            <a:outerShdw blurRad="40000" dist="23000" dir="5400000" rotWithShape="0">
              <a:srgbClr val="FFFFFF">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469153BA-83EB-D14E-982A-71A94E2411D2}"/>
              </a:ext>
            </a:extLst>
          </p:cNvPr>
          <p:cNvCxnSpPr/>
          <p:nvPr/>
        </p:nvCxnSpPr>
        <p:spPr>
          <a:xfrm>
            <a:off x="2417442" y="3675206"/>
            <a:ext cx="432796" cy="909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EB4DBB19-CAC5-874A-8052-B27CB07D4DA2}"/>
              </a:ext>
            </a:extLst>
          </p:cNvPr>
          <p:cNvCxnSpPr/>
          <p:nvPr/>
        </p:nvCxnSpPr>
        <p:spPr>
          <a:xfrm flipH="1" flipV="1">
            <a:off x="3143121" y="3996406"/>
            <a:ext cx="461340" cy="1025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E1CEF762-CC79-6045-9F93-20369E029940}"/>
              </a:ext>
            </a:extLst>
          </p:cNvPr>
          <p:cNvCxnSpPr/>
          <p:nvPr/>
        </p:nvCxnSpPr>
        <p:spPr>
          <a:xfrm flipH="1">
            <a:off x="6610545" y="3798660"/>
            <a:ext cx="397270" cy="71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70959E51-1E16-D246-82C9-85EC55F2B445}"/>
              </a:ext>
            </a:extLst>
          </p:cNvPr>
          <p:cNvCxnSpPr/>
          <p:nvPr/>
        </p:nvCxnSpPr>
        <p:spPr>
          <a:xfrm flipV="1">
            <a:off x="5317744" y="4243791"/>
            <a:ext cx="431760" cy="638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9" name="Rectangular Callout 58">
            <a:extLst>
              <a:ext uri="{FF2B5EF4-FFF2-40B4-BE49-F238E27FC236}">
                <a16:creationId xmlns:a16="http://schemas.microsoft.com/office/drawing/2014/main" id="{00D9D27B-7AE1-0F43-94CB-C0FBB06633D9}"/>
              </a:ext>
            </a:extLst>
          </p:cNvPr>
          <p:cNvSpPr/>
          <p:nvPr/>
        </p:nvSpPr>
        <p:spPr>
          <a:xfrm>
            <a:off x="4921661" y="2914650"/>
            <a:ext cx="2177400" cy="551341"/>
          </a:xfrm>
          <a:prstGeom prst="wedgeRectCallout">
            <a:avLst>
              <a:gd name="adj1" fmla="val -44665"/>
              <a:gd name="adj2" fmla="val 99358"/>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pt-PT" sz="1200" b="1" dirty="0">
                <a:solidFill>
                  <a:schemeClr val="tx1"/>
                </a:solidFill>
              </a:rPr>
              <a:t>Do not forget to save a copy of db </a:t>
            </a:r>
            <a:r>
              <a:rPr lang="pt-PT" sz="1200" b="1" dirty="0" err="1">
                <a:solidFill>
                  <a:schemeClr val="tx1"/>
                </a:solidFill>
              </a:rPr>
              <a:t>level</a:t>
            </a:r>
            <a:r>
              <a:rPr lang="pt-PT" sz="1200" b="1" dirty="0">
                <a:solidFill>
                  <a:schemeClr val="tx1"/>
                </a:solidFill>
              </a:rPr>
              <a:t> </a:t>
            </a:r>
            <a:r>
              <a:rPr lang="pt-PT" sz="1200" b="1" dirty="0" err="1">
                <a:solidFill>
                  <a:schemeClr val="tx1"/>
                </a:solidFill>
              </a:rPr>
              <a:t>objects</a:t>
            </a:r>
            <a:r>
              <a:rPr lang="pt-PT" sz="1200" b="1" dirty="0">
                <a:solidFill>
                  <a:schemeClr val="tx1"/>
                </a:solidFill>
              </a:rPr>
              <a:t>.</a:t>
            </a:r>
            <a:endParaRPr lang="en-US" sz="1200" b="1" dirty="0">
              <a:solidFill>
                <a:schemeClr val="tx1"/>
              </a:solidFill>
            </a:endParaRPr>
          </a:p>
        </p:txBody>
      </p:sp>
      <p:grpSp>
        <p:nvGrpSpPr>
          <p:cNvPr id="27" name="Shape 651">
            <a:extLst>
              <a:ext uri="{FF2B5EF4-FFF2-40B4-BE49-F238E27FC236}">
                <a16:creationId xmlns:a16="http://schemas.microsoft.com/office/drawing/2014/main" id="{D1D742FB-0FB3-A340-AE6C-D439CB6ACA3B}"/>
              </a:ext>
            </a:extLst>
          </p:cNvPr>
          <p:cNvGrpSpPr/>
          <p:nvPr/>
        </p:nvGrpSpPr>
        <p:grpSpPr>
          <a:xfrm>
            <a:off x="7969328" y="265092"/>
            <a:ext cx="1022368" cy="980696"/>
            <a:chOff x="5241175" y="4959100"/>
            <a:chExt cx="539775" cy="517775"/>
          </a:xfrm>
          <a:solidFill>
            <a:srgbClr val="F7B643"/>
          </a:solidFill>
        </p:grpSpPr>
        <p:sp>
          <p:nvSpPr>
            <p:cNvPr id="28" name="Shape 652">
              <a:extLst>
                <a:ext uri="{FF2B5EF4-FFF2-40B4-BE49-F238E27FC236}">
                  <a16:creationId xmlns:a16="http://schemas.microsoft.com/office/drawing/2014/main" id="{E7F58EA0-D8E3-5D48-969F-8E426A22BD40}"/>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653">
              <a:extLst>
                <a:ext uri="{FF2B5EF4-FFF2-40B4-BE49-F238E27FC236}">
                  <a16:creationId xmlns:a16="http://schemas.microsoft.com/office/drawing/2014/main" id="{A81604C2-CE16-1A4D-A1A9-B170692A1169}"/>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654">
              <a:extLst>
                <a:ext uri="{FF2B5EF4-FFF2-40B4-BE49-F238E27FC236}">
                  <a16:creationId xmlns:a16="http://schemas.microsoft.com/office/drawing/2014/main" id="{13DB0EAC-9C08-6A43-A70B-D438460BD7FD}"/>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655">
              <a:extLst>
                <a:ext uri="{FF2B5EF4-FFF2-40B4-BE49-F238E27FC236}">
                  <a16:creationId xmlns:a16="http://schemas.microsoft.com/office/drawing/2014/main" id="{C8458EBD-0D99-3E48-AE91-F9CBF6EFCEE1}"/>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656">
              <a:extLst>
                <a:ext uri="{FF2B5EF4-FFF2-40B4-BE49-F238E27FC236}">
                  <a16:creationId xmlns:a16="http://schemas.microsoft.com/office/drawing/2014/main" id="{A35EF82B-3F0D-D74F-8D33-5D1F4562EE25}"/>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657">
              <a:extLst>
                <a:ext uri="{FF2B5EF4-FFF2-40B4-BE49-F238E27FC236}">
                  <a16:creationId xmlns:a16="http://schemas.microsoft.com/office/drawing/2014/main" id="{4E7F8758-DA47-4E46-981B-5A21B2C0B015}"/>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Rectangle 33">
            <a:extLst>
              <a:ext uri="{FF2B5EF4-FFF2-40B4-BE49-F238E27FC236}">
                <a16:creationId xmlns:a16="http://schemas.microsoft.com/office/drawing/2014/main" id="{3638CFD8-6608-2445-B711-E3AF778E62C3}"/>
              </a:ext>
            </a:extLst>
          </p:cNvPr>
          <p:cNvSpPr/>
          <p:nvPr/>
        </p:nvSpPr>
        <p:spPr>
          <a:xfrm>
            <a:off x="3783079" y="4345361"/>
            <a:ext cx="1465636" cy="307777"/>
          </a:xfrm>
          <a:prstGeom prst="rect">
            <a:avLst/>
          </a:prstGeom>
        </p:spPr>
        <p:txBody>
          <a:bodyPr wrap="square">
            <a:spAutoFit/>
          </a:bodyPr>
          <a:lstStyle/>
          <a:p>
            <a:pPr algn="ctr"/>
            <a:r>
              <a:rPr lang="pt-PT" dirty="0" err="1">
                <a:solidFill>
                  <a:schemeClr val="bg1">
                    <a:lumMod val="50000"/>
                  </a:schemeClr>
                </a:solidFill>
              </a:rPr>
              <a:t>Azure</a:t>
            </a:r>
            <a:r>
              <a:rPr lang="pt-PT" dirty="0">
                <a:solidFill>
                  <a:schemeClr val="bg1">
                    <a:lumMod val="50000"/>
                  </a:schemeClr>
                </a:solidFill>
              </a:rPr>
              <a:t> </a:t>
            </a:r>
            <a:r>
              <a:rPr lang="pt-PT" dirty="0" err="1">
                <a:solidFill>
                  <a:schemeClr val="bg1">
                    <a:lumMod val="50000"/>
                  </a:schemeClr>
                </a:solidFill>
              </a:rPr>
              <a:t>Storage</a:t>
            </a:r>
            <a:endParaRPr lang="en-US" dirty="0">
              <a:solidFill>
                <a:schemeClr val="bg1">
                  <a:lumMod val="50000"/>
                </a:schemeClr>
              </a:solidFill>
            </a:endParaRPr>
          </a:p>
        </p:txBody>
      </p:sp>
    </p:spTree>
    <p:extLst>
      <p:ext uri="{BB962C8B-B14F-4D97-AF65-F5344CB8AC3E}">
        <p14:creationId xmlns:p14="http://schemas.microsoft.com/office/powerpoint/2010/main" val="30388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8.33333E-7 1.85185E-6 L 0.10955 0.03055 " pathEditMode="relative" rAng="0" ptsTypes="AA">
                                      <p:cBhvr>
                                        <p:cTn id="6" dur="2000" fill="hold"/>
                                        <p:tgtEl>
                                          <p:spTgt spid="55"/>
                                        </p:tgtEl>
                                        <p:attrNameLst>
                                          <p:attrName>ppt_x</p:attrName>
                                          <p:attrName>ppt_y</p:attrName>
                                        </p:attrNameLst>
                                      </p:cBhvr>
                                      <p:rCtr x="5469" y="1512"/>
                                    </p:animMotion>
                                  </p:childTnLst>
                                </p:cTn>
                              </p:par>
                              <p:par>
                                <p:cTn id="7" presetID="42" presetClass="path" presetSubtype="0" repeatCount="indefinite" accel="50000" decel="50000" fill="hold" nodeType="withEffect">
                                  <p:stCondLst>
                                    <p:cond delay="0"/>
                                  </p:stCondLst>
                                  <p:childTnLst>
                                    <p:animMotion origin="layout" path="M -3.61111E-6 1.60494E-6 L -0.08107 -0.02346 " pathEditMode="relative" rAng="0" ptsTypes="AA">
                                      <p:cBhvr>
                                        <p:cTn id="8" dur="2000" fill="hold"/>
                                        <p:tgtEl>
                                          <p:spTgt spid="56"/>
                                        </p:tgtEl>
                                        <p:attrNameLst>
                                          <p:attrName>ppt_x</p:attrName>
                                          <p:attrName>ppt_y</p:attrName>
                                        </p:attrNameLst>
                                      </p:cBhvr>
                                      <p:rCtr x="-4062" y="-117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42" presetClass="path" presetSubtype="0" repeatCount="indefinite" accel="50000" decel="50000" fill="hold" nodeType="withEffect">
                                  <p:stCondLst>
                                    <p:cond delay="0"/>
                                  </p:stCondLst>
                                  <p:childTnLst>
                                    <p:animMotion origin="layout" path="M 1.94444E-6 -3.7037E-7 L -0.12587 0.0321 " pathEditMode="relative" rAng="0" ptsTypes="AA">
                                      <p:cBhvr>
                                        <p:cTn id="40" dur="2000" fill="hold"/>
                                        <p:tgtEl>
                                          <p:spTgt spid="57"/>
                                        </p:tgtEl>
                                        <p:attrNameLst>
                                          <p:attrName>ppt_x</p:attrName>
                                          <p:attrName>ppt_y</p:attrName>
                                        </p:attrNameLst>
                                      </p:cBhvr>
                                      <p:rCtr x="-6302" y="1605"/>
                                    </p:animMotion>
                                  </p:childTnLst>
                                </p:cTn>
                              </p:par>
                              <p:par>
                                <p:cTn id="41" presetID="42" presetClass="path" presetSubtype="0" repeatCount="indefinite" accel="50000" decel="50000" fill="hold" nodeType="withEffect">
                                  <p:stCondLst>
                                    <p:cond delay="0"/>
                                  </p:stCondLst>
                                  <p:childTnLst>
                                    <p:animMotion origin="layout" path="M 1.66667E-6 -2.83951E-6 L 0.13298 -0.02932 " pathEditMode="relative" rAng="0" ptsTypes="AA">
                                      <p:cBhvr>
                                        <p:cTn id="42" dur="2000" fill="hold"/>
                                        <p:tgtEl>
                                          <p:spTgt spid="58"/>
                                        </p:tgtEl>
                                        <p:attrNameLst>
                                          <p:attrName>ppt_x</p:attrName>
                                          <p:attrName>ppt_y</p:attrName>
                                        </p:attrNameLst>
                                      </p:cBhvr>
                                      <p:rCtr x="6649" y="-1481"/>
                                    </p:animMotion>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52" grpId="0"/>
      <p:bldP spid="53" grpId="0" animBg="1"/>
      <p:bldP spid="54" grpId="0" animBg="1"/>
      <p:bldP spid="5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65A73-0390-E64D-B11D-81287708E66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solidFill>
                  <a:srgbClr val="FFB600"/>
                </a:solidFill>
              </a:rPr>
              <a:t>65</a:t>
            </a:fld>
            <a:endParaRPr lang="en">
              <a:solidFill>
                <a:srgbClr val="FFB600"/>
              </a:solidFill>
            </a:endParaRPr>
          </a:p>
        </p:txBody>
      </p:sp>
      <p:grpSp>
        <p:nvGrpSpPr>
          <p:cNvPr id="14" name="Group 13">
            <a:extLst>
              <a:ext uri="{FF2B5EF4-FFF2-40B4-BE49-F238E27FC236}">
                <a16:creationId xmlns:a16="http://schemas.microsoft.com/office/drawing/2014/main" id="{FAC79A5C-8274-7B47-A853-27D836987EFB}"/>
              </a:ext>
            </a:extLst>
          </p:cNvPr>
          <p:cNvGrpSpPr/>
          <p:nvPr/>
        </p:nvGrpSpPr>
        <p:grpSpPr>
          <a:xfrm>
            <a:off x="2646294" y="1069729"/>
            <a:ext cx="3780430" cy="3385420"/>
            <a:chOff x="2519773" y="2035887"/>
            <a:chExt cx="3780430" cy="3385420"/>
          </a:xfrm>
        </p:grpSpPr>
        <p:sp>
          <p:nvSpPr>
            <p:cNvPr id="15" name="Rectangle 14">
              <a:extLst>
                <a:ext uri="{FF2B5EF4-FFF2-40B4-BE49-F238E27FC236}">
                  <a16:creationId xmlns:a16="http://schemas.microsoft.com/office/drawing/2014/main" id="{4F3C76A7-DFF7-DB44-90F7-067553944D11}"/>
                </a:ext>
              </a:extLst>
            </p:cNvPr>
            <p:cNvSpPr/>
            <p:nvPr/>
          </p:nvSpPr>
          <p:spPr>
            <a:xfrm>
              <a:off x="3471270" y="4774976"/>
              <a:ext cx="1877437" cy="646331"/>
            </a:xfrm>
            <a:prstGeom prst="rect">
              <a:avLst/>
            </a:prstGeom>
          </p:spPr>
          <p:txBody>
            <a:bodyPr wrap="none">
              <a:spAutoFit/>
            </a:bodyPr>
            <a:lstStyle/>
            <a:p>
              <a:r>
                <a:rPr lang="en-US" sz="3600" b="1" spc="600" dirty="0"/>
                <a:t>DEMO</a:t>
              </a:r>
            </a:p>
          </p:txBody>
        </p:sp>
        <p:pic>
          <p:nvPicPr>
            <p:cNvPr id="16" name="Picture 15">
              <a:extLst>
                <a:ext uri="{FF2B5EF4-FFF2-40B4-BE49-F238E27FC236}">
                  <a16:creationId xmlns:a16="http://schemas.microsoft.com/office/drawing/2014/main" id="{F25B131A-BD1E-E749-93EE-5699C872B830}"/>
                </a:ext>
              </a:extLst>
            </p:cNvPr>
            <p:cNvPicPr>
              <a:picLocks noChangeAspect="1"/>
            </p:cNvPicPr>
            <p:nvPr/>
          </p:nvPicPr>
          <p:blipFill>
            <a:blip r:embed="rId2"/>
            <a:stretch>
              <a:fillRect/>
            </a:stretch>
          </p:blipFill>
          <p:spPr>
            <a:xfrm>
              <a:off x="2519773" y="2035887"/>
              <a:ext cx="3780430" cy="2786226"/>
            </a:xfrm>
            <a:prstGeom prst="rect">
              <a:avLst/>
            </a:prstGeom>
          </p:spPr>
        </p:pic>
      </p:grpSp>
      <p:grpSp>
        <p:nvGrpSpPr>
          <p:cNvPr id="7" name="Shape 651">
            <a:extLst>
              <a:ext uri="{FF2B5EF4-FFF2-40B4-BE49-F238E27FC236}">
                <a16:creationId xmlns:a16="http://schemas.microsoft.com/office/drawing/2014/main" id="{F7630AE9-2B04-E044-83BF-5047C46497A4}"/>
              </a:ext>
            </a:extLst>
          </p:cNvPr>
          <p:cNvGrpSpPr/>
          <p:nvPr/>
        </p:nvGrpSpPr>
        <p:grpSpPr>
          <a:xfrm>
            <a:off x="7969328" y="265092"/>
            <a:ext cx="1022368" cy="980696"/>
            <a:chOff x="5241175" y="4959100"/>
            <a:chExt cx="539775" cy="517775"/>
          </a:xfrm>
          <a:solidFill>
            <a:srgbClr val="F7B643"/>
          </a:solidFill>
        </p:grpSpPr>
        <p:sp>
          <p:nvSpPr>
            <p:cNvPr id="8" name="Shape 652">
              <a:extLst>
                <a:ext uri="{FF2B5EF4-FFF2-40B4-BE49-F238E27FC236}">
                  <a16:creationId xmlns:a16="http://schemas.microsoft.com/office/drawing/2014/main" id="{C7588BFC-070D-EF40-8431-8DAFA506B4F3}"/>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53">
              <a:extLst>
                <a:ext uri="{FF2B5EF4-FFF2-40B4-BE49-F238E27FC236}">
                  <a16:creationId xmlns:a16="http://schemas.microsoft.com/office/drawing/2014/main" id="{FFF41FEE-E0DF-AB4E-ACC7-1E5C61DA7512}"/>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54">
              <a:extLst>
                <a:ext uri="{FF2B5EF4-FFF2-40B4-BE49-F238E27FC236}">
                  <a16:creationId xmlns:a16="http://schemas.microsoft.com/office/drawing/2014/main" id="{8AD333E0-C759-0E4B-BBEB-EF5F06B6A806}"/>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655">
              <a:extLst>
                <a:ext uri="{FF2B5EF4-FFF2-40B4-BE49-F238E27FC236}">
                  <a16:creationId xmlns:a16="http://schemas.microsoft.com/office/drawing/2014/main" id="{E129978F-3A03-4D4D-A347-8F6D8B09DD9C}"/>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656">
              <a:extLst>
                <a:ext uri="{FF2B5EF4-FFF2-40B4-BE49-F238E27FC236}">
                  <a16:creationId xmlns:a16="http://schemas.microsoft.com/office/drawing/2014/main" id="{6F364C4A-B746-464D-A464-E73A68CC3A4E}"/>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57">
              <a:extLst>
                <a:ext uri="{FF2B5EF4-FFF2-40B4-BE49-F238E27FC236}">
                  <a16:creationId xmlns:a16="http://schemas.microsoft.com/office/drawing/2014/main" id="{164532F5-8CFD-7442-88D6-7FA55ACFD6F9}"/>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855033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91D5-DD96-4BF5-A072-4AF75BBADAC8}"/>
              </a:ext>
            </a:extLst>
          </p:cNvPr>
          <p:cNvSpPr>
            <a:spLocks noGrp="1"/>
          </p:cNvSpPr>
          <p:nvPr>
            <p:ph type="title"/>
          </p:nvPr>
        </p:nvSpPr>
        <p:spPr/>
        <p:txBody>
          <a:bodyPr/>
          <a:lstStyle/>
          <a:p>
            <a:r>
              <a:rPr lang="en-US" sz="4400" dirty="0">
                <a:cs typeface="Calibri Light"/>
              </a:rPr>
              <a:t>Just like Jimi Hendrix … </a:t>
            </a:r>
            <a:endParaRPr lang="en-US" sz="4400" dirty="0"/>
          </a:p>
        </p:txBody>
      </p:sp>
      <p:sp>
        <p:nvSpPr>
          <p:cNvPr id="3" name="Content Placeholder 2">
            <a:extLst>
              <a:ext uri="{FF2B5EF4-FFF2-40B4-BE49-F238E27FC236}">
                <a16:creationId xmlns:a16="http://schemas.microsoft.com/office/drawing/2014/main" id="{DFCAC8EA-D028-41EC-8DB2-5B7B149ABA19}"/>
              </a:ext>
            </a:extLst>
          </p:cNvPr>
          <p:cNvSpPr>
            <a:spLocks noGrp="1"/>
          </p:cNvSpPr>
          <p:nvPr>
            <p:ph type="body" idx="1"/>
          </p:nvPr>
        </p:nvSpPr>
        <p:spPr/>
        <p:txBody>
          <a:bodyPr spcFirstLastPara="1" vert="horz" wrap="square" lIns="68580" tIns="34290" rIns="68580" bIns="34290" rtlCol="0" anchor="t" anchorCtr="0">
            <a:normAutofit/>
          </a:bodyPr>
          <a:lstStyle/>
          <a:p>
            <a:r>
              <a:rPr lang="en-US" sz="3600" dirty="0">
                <a:solidFill>
                  <a:srgbClr val="222222"/>
                </a:solidFill>
                <a:latin typeface="Calibri"/>
                <a:ea typeface="Calibri"/>
                <a:cs typeface="Calibri"/>
              </a:rPr>
              <a:t>We love to get feedback</a:t>
            </a:r>
          </a:p>
          <a:p>
            <a:r>
              <a:rPr lang="en-US" sz="3600" dirty="0">
                <a:solidFill>
                  <a:srgbClr val="222222"/>
                </a:solidFill>
                <a:latin typeface="Calibri"/>
                <a:ea typeface="Calibri"/>
                <a:cs typeface="Calibri"/>
              </a:rPr>
              <a:t>Please complete the </a:t>
            </a:r>
            <a:r>
              <a:rPr lang="en-US" sz="3600" dirty="0">
                <a:solidFill>
                  <a:srgbClr val="222222"/>
                </a:solidFill>
                <a:latin typeface="Calibri"/>
                <a:cs typeface="Calibri"/>
              </a:rPr>
              <a:t>session</a:t>
            </a:r>
            <a:r>
              <a:rPr lang="en-US" sz="3600" dirty="0">
                <a:solidFill>
                  <a:srgbClr val="222222"/>
                </a:solidFill>
                <a:cs typeface="Calibri"/>
              </a:rPr>
              <a:t> </a:t>
            </a:r>
            <a:r>
              <a:rPr lang="en-US" sz="3600" b="1" dirty="0">
                <a:solidFill>
                  <a:srgbClr val="222222"/>
                </a:solidFill>
                <a:cs typeface="Calibri"/>
              </a:rPr>
              <a:t>feedback forms</a:t>
            </a:r>
          </a:p>
          <a:p>
            <a:endParaRPr lang="en-US" sz="3600" dirty="0">
              <a:solidFill>
                <a:srgbClr val="222222"/>
              </a:solidFill>
              <a:cs typeface="Calibri"/>
            </a:endParaRPr>
          </a:p>
        </p:txBody>
      </p:sp>
      <p:sp>
        <p:nvSpPr>
          <p:cNvPr id="4" name="Shape 366">
            <a:extLst>
              <a:ext uri="{FF2B5EF4-FFF2-40B4-BE49-F238E27FC236}">
                <a16:creationId xmlns:a16="http://schemas.microsoft.com/office/drawing/2014/main" id="{BE476FAB-CBE6-674F-8226-991565419C75}"/>
              </a:ext>
            </a:extLst>
          </p:cNvPr>
          <p:cNvSpPr/>
          <p:nvPr/>
        </p:nvSpPr>
        <p:spPr>
          <a:xfrm>
            <a:off x="8054234" y="327815"/>
            <a:ext cx="798007" cy="72583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88458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91D5-DD96-4BF5-A072-4AF75BBADAC8}"/>
              </a:ext>
            </a:extLst>
          </p:cNvPr>
          <p:cNvSpPr>
            <a:spLocks noGrp="1"/>
          </p:cNvSpPr>
          <p:nvPr>
            <p:ph type="title"/>
          </p:nvPr>
        </p:nvSpPr>
        <p:spPr/>
        <p:txBody>
          <a:bodyPr/>
          <a:lstStyle/>
          <a:p>
            <a:r>
              <a:rPr lang="en-US" sz="4800" dirty="0" err="1">
                <a:cs typeface="Calibri Light"/>
              </a:rPr>
              <a:t>SQLBits</a:t>
            </a:r>
            <a:r>
              <a:rPr lang="en-US" sz="4800" dirty="0">
                <a:cs typeface="Calibri Light"/>
              </a:rPr>
              <a:t> - It's all about the community...</a:t>
            </a:r>
            <a:endParaRPr lang="en-US" sz="4800" dirty="0"/>
          </a:p>
        </p:txBody>
      </p:sp>
      <p:sp>
        <p:nvSpPr>
          <p:cNvPr id="3" name="Content Placeholder 2">
            <a:extLst>
              <a:ext uri="{FF2B5EF4-FFF2-40B4-BE49-F238E27FC236}">
                <a16:creationId xmlns:a16="http://schemas.microsoft.com/office/drawing/2014/main" id="{DFCAC8EA-D028-41EC-8DB2-5B7B149ABA19}"/>
              </a:ext>
            </a:extLst>
          </p:cNvPr>
          <p:cNvSpPr>
            <a:spLocks noGrp="1"/>
          </p:cNvSpPr>
          <p:nvPr>
            <p:ph type="body" idx="1"/>
          </p:nvPr>
        </p:nvSpPr>
        <p:spPr>
          <a:xfrm>
            <a:off x="860454" y="2114551"/>
            <a:ext cx="6866100" cy="2366100"/>
          </a:xfrm>
        </p:spPr>
        <p:txBody>
          <a:bodyPr spcFirstLastPara="1" vert="horz" wrap="square" lIns="68580" tIns="34290" rIns="68580" bIns="34290" rtlCol="0" anchor="t" anchorCtr="0">
            <a:normAutofit/>
          </a:bodyPr>
          <a:lstStyle/>
          <a:p>
            <a:endParaRPr lang="en-US" dirty="0">
              <a:cs typeface="Calibri"/>
            </a:endParaRPr>
          </a:p>
          <a:p>
            <a:pPr marL="114300" indent="0">
              <a:buNone/>
            </a:pPr>
            <a:r>
              <a:rPr lang="en-US" dirty="0">
                <a:cs typeface="Calibri"/>
              </a:rPr>
              <a:t>Please visit Community Corner, we are trying this year to get more people to learn about the SQL Community, equally if you would be happy to visit the community corner we’d really appreciate it.</a:t>
            </a:r>
          </a:p>
          <a:p>
            <a:endParaRPr lang="en-US" dirty="0">
              <a:cs typeface="Calibri"/>
            </a:endParaRPr>
          </a:p>
        </p:txBody>
      </p:sp>
      <p:sp>
        <p:nvSpPr>
          <p:cNvPr id="4" name="Shape 366">
            <a:extLst>
              <a:ext uri="{FF2B5EF4-FFF2-40B4-BE49-F238E27FC236}">
                <a16:creationId xmlns:a16="http://schemas.microsoft.com/office/drawing/2014/main" id="{2AEC580D-C95B-C345-B4BF-FEB0941A1A7B}"/>
              </a:ext>
            </a:extLst>
          </p:cNvPr>
          <p:cNvSpPr/>
          <p:nvPr/>
        </p:nvSpPr>
        <p:spPr>
          <a:xfrm>
            <a:off x="8054234" y="327815"/>
            <a:ext cx="798007" cy="72583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5524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68</a:t>
            </a:fld>
            <a:endParaRPr/>
          </a:p>
        </p:txBody>
      </p:sp>
      <p:sp>
        <p:nvSpPr>
          <p:cNvPr id="364" name="Shape 364"/>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9600" noProof="0" dirty="0">
                <a:solidFill>
                  <a:srgbClr val="FFB600"/>
                </a:solidFill>
              </a:rPr>
              <a:t>Thanks!</a:t>
            </a:r>
          </a:p>
        </p:txBody>
      </p:sp>
      <p:sp>
        <p:nvSpPr>
          <p:cNvPr id="365" name="Shape 365"/>
          <p:cNvSpPr txBox="1">
            <a:spLocks noGrp="1"/>
          </p:cNvSpPr>
          <p:nvPr>
            <p:ph type="subTitle" idx="4294967295"/>
          </p:nvPr>
        </p:nvSpPr>
        <p:spPr>
          <a:xfrm>
            <a:off x="685800" y="2860000"/>
            <a:ext cx="7918600" cy="1930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3600" b="1" noProof="0" dirty="0"/>
              <a:t>Any questions?</a:t>
            </a:r>
          </a:p>
          <a:p>
            <a:pPr marL="0" lvl="0" indent="0" rtl="0">
              <a:spcBef>
                <a:spcPts val="600"/>
              </a:spcBef>
              <a:spcAft>
                <a:spcPts val="0"/>
              </a:spcAft>
              <a:buClr>
                <a:schemeClr val="dk1"/>
              </a:buClr>
              <a:buSzPts val="1100"/>
              <a:buFont typeface="Arial"/>
              <a:buNone/>
            </a:pPr>
            <a:r>
              <a:rPr lang="en-US" noProof="0" dirty="0"/>
              <a:t>You can find me at @murilocmiranda &amp; </a:t>
            </a:r>
            <a:r>
              <a:rPr lang="en-US" noProof="0" dirty="0" err="1"/>
              <a:t>murilo.miranda@gmail.com</a:t>
            </a:r>
            <a:endParaRPr lang="en-US" sz="3600" b="1" noProof="0" dirty="0"/>
          </a:p>
        </p:txBody>
      </p:sp>
      <p:sp>
        <p:nvSpPr>
          <p:cNvPr id="366" name="Shape 366"/>
          <p:cNvSpPr/>
          <p:nvPr/>
        </p:nvSpPr>
        <p:spPr>
          <a:xfrm>
            <a:off x="8054234" y="327815"/>
            <a:ext cx="798007" cy="72583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noProof="0" dirty="0">
                <a:solidFill>
                  <a:srgbClr val="FFB600"/>
                </a:solidFill>
              </a:rPr>
              <a:t>DETAILS</a:t>
            </a:r>
            <a:endParaRPr lang="en-US" noProof="0" dirty="0"/>
          </a:p>
        </p:txBody>
      </p:sp>
      <p:sp>
        <p:nvSpPr>
          <p:cNvPr id="102" name="Shape 102"/>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p>
            <a:pPr marL="114300" indent="0">
              <a:buNone/>
            </a:pPr>
            <a:r>
              <a:rPr lang="en-US" noProof="0" dirty="0"/>
              <a:t>The session is covering the following areas:</a:t>
            </a:r>
          </a:p>
          <a:p>
            <a:pPr marL="457200" lvl="0" indent="-342900" rtl="0">
              <a:spcBef>
                <a:spcPts val="600"/>
              </a:spcBef>
              <a:spcAft>
                <a:spcPts val="0"/>
              </a:spcAft>
              <a:buSzPts val="1800"/>
              <a:buChar char="●"/>
            </a:pPr>
            <a:r>
              <a:rPr lang="en-US" noProof="0" dirty="0"/>
              <a:t>Intro</a:t>
            </a:r>
          </a:p>
          <a:p>
            <a:pPr marL="457200" lvl="0" indent="-342900" rtl="0">
              <a:spcBef>
                <a:spcPts val="0"/>
              </a:spcBef>
              <a:spcAft>
                <a:spcPts val="0"/>
              </a:spcAft>
              <a:buSzPts val="1800"/>
              <a:buChar char="●"/>
            </a:pPr>
            <a:r>
              <a:rPr lang="en-US" noProof="0" dirty="0"/>
              <a:t>Backup: to URL, managed </a:t>
            </a:r>
            <a:r>
              <a:rPr lang="en-US" noProof="0" dirty="0" err="1"/>
              <a:t>bkp</a:t>
            </a:r>
            <a:endParaRPr lang="en-US" dirty="0"/>
          </a:p>
          <a:p>
            <a:pPr lvl="0">
              <a:spcBef>
                <a:spcPts val="0"/>
              </a:spcBef>
            </a:pPr>
            <a:r>
              <a:rPr lang="en-US" dirty="0"/>
              <a:t>Storage: Stretch DB, Files in Azure, Hybrid Partitioning</a:t>
            </a:r>
          </a:p>
          <a:p>
            <a:pPr lvl="0">
              <a:spcBef>
                <a:spcPts val="0"/>
              </a:spcBef>
            </a:pPr>
            <a:r>
              <a:rPr lang="en-US" dirty="0"/>
              <a:t>HA/DR: AG, Cloud Witness ,Low cost DR</a:t>
            </a:r>
            <a:endParaRPr lang="en-US" noProof="0" dirty="0"/>
          </a:p>
        </p:txBody>
      </p:sp>
      <p:sp>
        <p:nvSpPr>
          <p:cNvPr id="103" name="Shape 10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69</a:t>
            </a:fld>
            <a:endParaRPr/>
          </a:p>
        </p:txBody>
      </p:sp>
      <p:grpSp>
        <p:nvGrpSpPr>
          <p:cNvPr id="104" name="Shape 104"/>
          <p:cNvGrpSpPr/>
          <p:nvPr/>
        </p:nvGrpSpPr>
        <p:grpSpPr>
          <a:xfrm>
            <a:off x="8119638" y="225980"/>
            <a:ext cx="539546" cy="879605"/>
            <a:chOff x="6730350" y="2315900"/>
            <a:chExt cx="257700" cy="420100"/>
          </a:xfrm>
        </p:grpSpPr>
        <p:sp>
          <p:nvSpPr>
            <p:cNvPr id="105"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04947453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6" name="Rectangle 5">
            <a:extLst>
              <a:ext uri="{FF2B5EF4-FFF2-40B4-BE49-F238E27FC236}">
                <a16:creationId xmlns:a16="http://schemas.microsoft.com/office/drawing/2014/main" id="{30888E79-0E15-4E73-BF32-E4C037D9060B}"/>
              </a:ext>
            </a:extLst>
          </p:cNvPr>
          <p:cNvSpPr/>
          <p:nvPr/>
        </p:nvSpPr>
        <p:spPr>
          <a:xfrm>
            <a:off x="1952777" y="1960677"/>
            <a:ext cx="4762842" cy="584775"/>
          </a:xfrm>
          <a:prstGeom prst="rect">
            <a:avLst/>
          </a:prstGeom>
        </p:spPr>
        <p:txBody>
          <a:bodyPr wrap="none">
            <a:spAutoFit/>
          </a:bodyPr>
          <a:lstStyle/>
          <a:p>
            <a:r>
              <a:rPr lang="en-GB" sz="3200" dirty="0">
                <a:solidFill>
                  <a:srgbClr val="434343"/>
                </a:solidFill>
                <a:latin typeface="Raleway ExtraBold"/>
                <a:sym typeface="Raleway ExtraBold"/>
              </a:rPr>
              <a:t>… or even multiple ones.</a:t>
            </a:r>
            <a:endParaRPr lang="pt-PT" sz="3200" dirty="0">
              <a:solidFill>
                <a:srgbClr val="434343"/>
              </a:solidFill>
              <a:latin typeface="Raleway ExtraBold"/>
              <a:sym typeface="Raleway ExtraBold"/>
            </a:endParaRPr>
          </a:p>
        </p:txBody>
      </p:sp>
      <p:pic>
        <p:nvPicPr>
          <p:cNvPr id="3074" name="Picture 2" descr="http://pcq-6ac9.kxcdn.com/wp-content/uploads/2016/08/Icon_Data-Center_1C-300x246.png">
            <a:extLst>
              <a:ext uri="{FF2B5EF4-FFF2-40B4-BE49-F238E27FC236}">
                <a16:creationId xmlns:a16="http://schemas.microsoft.com/office/drawing/2014/main" id="{91DCF155-9EB4-448B-98D2-368962D37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500" y="2628420"/>
            <a:ext cx="2143125" cy="1757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cq-6ac9.kxcdn.com/wp-content/uploads/2016/08/Icon_Data-Center_1C-300x246.png">
            <a:extLst>
              <a:ext uri="{FF2B5EF4-FFF2-40B4-BE49-F238E27FC236}">
                <a16:creationId xmlns:a16="http://schemas.microsoft.com/office/drawing/2014/main" id="{7CA65A85-F96C-43DE-971E-6D67499A4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242" y="2898451"/>
            <a:ext cx="1657071" cy="1358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pcq-6ac9.kxcdn.com/wp-content/uploads/2016/08/Icon_Data-Center_1C-300x246.png">
            <a:extLst>
              <a:ext uri="{FF2B5EF4-FFF2-40B4-BE49-F238E27FC236}">
                <a16:creationId xmlns:a16="http://schemas.microsoft.com/office/drawing/2014/main" id="{22C7A628-9C41-467A-BCB0-E8E283BA1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806" y="2827702"/>
            <a:ext cx="1657071" cy="13587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Shape 409">
            <a:extLst>
              <a:ext uri="{FF2B5EF4-FFF2-40B4-BE49-F238E27FC236}">
                <a16:creationId xmlns:a16="http://schemas.microsoft.com/office/drawing/2014/main" id="{678FCA0F-08A9-734F-9A09-D6C972A2FDCF}"/>
              </a:ext>
            </a:extLst>
          </p:cNvPr>
          <p:cNvGrpSpPr/>
          <p:nvPr/>
        </p:nvGrpSpPr>
        <p:grpSpPr>
          <a:xfrm>
            <a:off x="8066946" y="362443"/>
            <a:ext cx="807304" cy="682159"/>
            <a:chOff x="3918650" y="293075"/>
            <a:chExt cx="488500" cy="412775"/>
          </a:xfrm>
        </p:grpSpPr>
        <p:sp>
          <p:nvSpPr>
            <p:cNvPr id="9" name="Shape 410">
              <a:extLst>
                <a:ext uri="{FF2B5EF4-FFF2-40B4-BE49-F238E27FC236}">
                  <a16:creationId xmlns:a16="http://schemas.microsoft.com/office/drawing/2014/main" id="{3AA9EBB5-C2DF-854E-BBBE-D444C324E946}"/>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11">
              <a:extLst>
                <a:ext uri="{FF2B5EF4-FFF2-40B4-BE49-F238E27FC236}">
                  <a16:creationId xmlns:a16="http://schemas.microsoft.com/office/drawing/2014/main" id="{A3353A4E-45F8-594A-9E5A-776F3261CF34}"/>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12">
              <a:extLst>
                <a:ext uri="{FF2B5EF4-FFF2-40B4-BE49-F238E27FC236}">
                  <a16:creationId xmlns:a16="http://schemas.microsoft.com/office/drawing/2014/main" id="{201D6C8C-F86D-CB46-832A-3EE0A1667466}"/>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4289230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noProof="0" dirty="0"/>
              <a:t>Transition headline</a:t>
            </a:r>
          </a:p>
        </p:txBody>
      </p:sp>
      <p:sp>
        <p:nvSpPr>
          <p:cNvPr id="89" name="Shape 89"/>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t>Let’s start with the first set of slides</a:t>
            </a:r>
          </a:p>
        </p:txBody>
      </p:sp>
      <p:sp>
        <p:nvSpPr>
          <p:cNvPr id="90" name="Shape 90"/>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9600">
                <a:solidFill>
                  <a:srgbClr val="434343"/>
                </a:solidFill>
                <a:latin typeface="Raleway ExtraBold"/>
                <a:ea typeface="Raleway ExtraBold"/>
                <a:cs typeface="Raleway ExtraBold"/>
                <a:sym typeface="Raleway ExtraBold"/>
              </a:rPr>
              <a:t>1</a:t>
            </a:r>
            <a:endParaRPr sz="9600">
              <a:solidFill>
                <a:srgbClr val="434343"/>
              </a:solidFill>
              <a:latin typeface="Raleway ExtraBold"/>
              <a:ea typeface="Raleway ExtraBold"/>
              <a:cs typeface="Raleway ExtraBold"/>
              <a:sym typeface="Raleway ExtraBold"/>
            </a:endParaRP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noAutofit/>
          </a:bodyPr>
          <a:lstStyle/>
          <a:p>
            <a:pPr marL="0" lvl="0" indent="0">
              <a:spcBef>
                <a:spcPts val="600"/>
              </a:spcBef>
              <a:spcAft>
                <a:spcPts val="0"/>
              </a:spcAft>
              <a:buNone/>
            </a:pPr>
            <a:r>
              <a:rPr lang="en-US" noProof="0" dirty="0"/>
              <a:t>Quotations are commonly printed as a means of inspiration and to invoke philosophical thoughts from the reader.</a:t>
            </a:r>
          </a:p>
        </p:txBody>
      </p:sp>
      <p:sp>
        <p:nvSpPr>
          <p:cNvPr id="96" name="Shape 9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71</a:t>
            </a:fld>
            <a:endParaRP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noProof="0" dirty="0"/>
              <a:t>This is a </a:t>
            </a:r>
            <a:r>
              <a:rPr lang="en-US" noProof="0" dirty="0">
                <a:solidFill>
                  <a:srgbClr val="FFB600"/>
                </a:solidFill>
              </a:rPr>
              <a:t>slide</a:t>
            </a:r>
            <a:r>
              <a:rPr lang="en-US" noProof="0" dirty="0"/>
              <a:t> title</a:t>
            </a:r>
          </a:p>
        </p:txBody>
      </p:sp>
      <p:sp>
        <p:nvSpPr>
          <p:cNvPr id="102" name="Shape 102"/>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p>
            <a:pPr marL="457200" lvl="0" indent="-342900" rtl="0">
              <a:spcBef>
                <a:spcPts val="600"/>
              </a:spcBef>
              <a:spcAft>
                <a:spcPts val="0"/>
              </a:spcAft>
              <a:buSzPts val="1800"/>
              <a:buChar char="●"/>
            </a:pPr>
            <a:r>
              <a:rPr lang="en-US" noProof="0" dirty="0"/>
              <a:t>Here you have a list of items</a:t>
            </a:r>
          </a:p>
          <a:p>
            <a:pPr marL="457200" lvl="0" indent="-342900" rtl="0">
              <a:spcBef>
                <a:spcPts val="0"/>
              </a:spcBef>
              <a:spcAft>
                <a:spcPts val="0"/>
              </a:spcAft>
              <a:buSzPts val="1800"/>
              <a:buChar char="●"/>
            </a:pPr>
            <a:r>
              <a:rPr lang="en-US" noProof="0" dirty="0"/>
              <a:t>And some text</a:t>
            </a:r>
          </a:p>
          <a:p>
            <a:pPr marL="457200" lvl="0" indent="-342900" rtl="0">
              <a:spcBef>
                <a:spcPts val="0"/>
              </a:spcBef>
              <a:spcAft>
                <a:spcPts val="0"/>
              </a:spcAft>
              <a:buSzPts val="1800"/>
              <a:buChar char="●"/>
            </a:pPr>
            <a:r>
              <a:rPr lang="en-US" noProof="0" dirty="0"/>
              <a:t>But remember not to overload your slides with content</a:t>
            </a:r>
          </a:p>
          <a:p>
            <a:pPr marL="0" lvl="0" indent="0" rtl="0">
              <a:spcBef>
                <a:spcPts val="600"/>
              </a:spcBef>
              <a:spcAft>
                <a:spcPts val="0"/>
              </a:spcAft>
              <a:buNone/>
            </a:pPr>
            <a:endParaRPr lang="en-US" noProof="0" dirty="0"/>
          </a:p>
          <a:p>
            <a:pPr marL="0" lvl="0" indent="0">
              <a:spcBef>
                <a:spcPts val="600"/>
              </a:spcBef>
              <a:spcAft>
                <a:spcPts val="0"/>
              </a:spcAft>
              <a:buNone/>
            </a:pPr>
            <a:r>
              <a:rPr lang="en-US" noProof="0" dirty="0"/>
              <a:t>Your audience will listen to you or read the content, but won’t do both. </a:t>
            </a:r>
          </a:p>
        </p:txBody>
      </p:sp>
      <p:sp>
        <p:nvSpPr>
          <p:cNvPr id="103" name="Shape 10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72</a:t>
            </a:fld>
            <a:endParaRPr/>
          </a:p>
        </p:txBody>
      </p:sp>
      <p:grpSp>
        <p:nvGrpSpPr>
          <p:cNvPr id="104" name="Shape 104"/>
          <p:cNvGrpSpPr/>
          <p:nvPr/>
        </p:nvGrpSpPr>
        <p:grpSpPr>
          <a:xfrm>
            <a:off x="8119638" y="225980"/>
            <a:ext cx="539546" cy="879605"/>
            <a:chOff x="6730350" y="2315900"/>
            <a:chExt cx="257700" cy="420100"/>
          </a:xfrm>
        </p:grpSpPr>
        <p:sp>
          <p:nvSpPr>
            <p:cNvPr id="105" name="Shape 105"/>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sp>
        <p:nvSpPr>
          <p:cNvPr id="114" name="Shape 114"/>
          <p:cNvSpPr txBox="1">
            <a:spLocks noGrp="1"/>
          </p:cNvSpPr>
          <p:nvPr>
            <p:ph type="ctrTitle" idx="4294967295"/>
          </p:nvPr>
        </p:nvSpPr>
        <p:spPr>
          <a:xfrm>
            <a:off x="685800" y="2269150"/>
            <a:ext cx="4977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noProof="0" dirty="0">
                <a:solidFill>
                  <a:srgbClr val="FFB600"/>
                </a:solidFill>
              </a:rPr>
              <a:t>Big concept</a:t>
            </a:r>
          </a:p>
        </p:txBody>
      </p:sp>
      <p:sp>
        <p:nvSpPr>
          <p:cNvPr id="115" name="Shape 115"/>
          <p:cNvSpPr txBox="1">
            <a:spLocks noGrp="1"/>
          </p:cNvSpPr>
          <p:nvPr>
            <p:ph type="subTitle" idx="4294967295"/>
          </p:nvPr>
        </p:nvSpPr>
        <p:spPr>
          <a:xfrm>
            <a:off x="685800" y="3411555"/>
            <a:ext cx="49776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noProof="0" dirty="0"/>
              <a:t>Bring the attention of your audience over a key concept using icons or illustrations</a:t>
            </a:r>
          </a:p>
        </p:txBody>
      </p:sp>
      <p:sp>
        <p:nvSpPr>
          <p:cNvPr id="116" name="Shape 116"/>
          <p:cNvSpPr/>
          <p:nvPr/>
        </p:nvSpPr>
        <p:spPr>
          <a:xfrm>
            <a:off x="7334564" y="2384367"/>
            <a:ext cx="299775" cy="28623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7" name="Shape 117"/>
          <p:cNvGrpSpPr/>
          <p:nvPr/>
        </p:nvGrpSpPr>
        <p:grpSpPr>
          <a:xfrm>
            <a:off x="6962708" y="777025"/>
            <a:ext cx="1284369" cy="1284693"/>
            <a:chOff x="6654650" y="3665275"/>
            <a:chExt cx="409100" cy="409125"/>
          </a:xfrm>
        </p:grpSpPr>
        <p:sp>
          <p:nvSpPr>
            <p:cNvPr id="118" name="Shape 118"/>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0" name="Shape 120"/>
          <p:cNvGrpSpPr/>
          <p:nvPr/>
        </p:nvGrpSpPr>
        <p:grpSpPr>
          <a:xfrm rot="290934">
            <a:off x="5826714" y="2216476"/>
            <a:ext cx="848543" cy="848624"/>
            <a:chOff x="570875" y="4322250"/>
            <a:chExt cx="443300" cy="443325"/>
          </a:xfrm>
        </p:grpSpPr>
        <p:sp>
          <p:nvSpPr>
            <p:cNvPr id="121" name="Shape 121"/>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p:nvPr/>
        </p:nvSpPr>
        <p:spPr>
          <a:xfrm rot="2466717">
            <a:off x="5819909" y="1025895"/>
            <a:ext cx="416526" cy="39771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rot="-1609245">
            <a:off x="6429073" y="1276138"/>
            <a:ext cx="299725" cy="28620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2926063">
            <a:off x="8246537" y="1502870"/>
            <a:ext cx="224479" cy="21434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rot="-1609158">
            <a:off x="8202241" y="284727"/>
            <a:ext cx="202232" cy="193098"/>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73</a:t>
            </a:fld>
            <a:endParaRP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22000" y="2837400"/>
            <a:ext cx="3543300" cy="1584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600" b="1" noProof="0" dirty="0"/>
              <a:t>White</a:t>
            </a:r>
          </a:p>
          <a:p>
            <a:pPr marL="0" lvl="0" indent="0">
              <a:spcBef>
                <a:spcPts val="600"/>
              </a:spcBef>
              <a:spcAft>
                <a:spcPts val="0"/>
              </a:spcAft>
              <a:buNone/>
            </a:pPr>
            <a:r>
              <a:rPr lang="en-US" sz="1600" noProof="0" dirty="0"/>
              <a:t>Is the color of milk and fresh snow, the color produced by the combination of all the colors of the visible spectrum.</a:t>
            </a:r>
          </a:p>
        </p:txBody>
      </p:sp>
      <p:sp>
        <p:nvSpPr>
          <p:cNvPr id="135" name="Shape 13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noProof="0" dirty="0"/>
              <a:t>You can also </a:t>
            </a:r>
            <a:r>
              <a:rPr lang="en-US" noProof="0" dirty="0">
                <a:solidFill>
                  <a:srgbClr val="FFB600"/>
                </a:solidFill>
              </a:rPr>
              <a:t>split</a:t>
            </a:r>
            <a:r>
              <a:rPr lang="en-US" noProof="0" dirty="0"/>
              <a:t> your content</a:t>
            </a:r>
          </a:p>
        </p:txBody>
      </p:sp>
      <p:sp>
        <p:nvSpPr>
          <p:cNvPr id="136" name="Shape 136"/>
          <p:cNvSpPr txBox="1">
            <a:spLocks noGrp="1"/>
          </p:cNvSpPr>
          <p:nvPr>
            <p:ph type="body" idx="2"/>
          </p:nvPr>
        </p:nvSpPr>
        <p:spPr>
          <a:xfrm>
            <a:off x="4678678" y="2837400"/>
            <a:ext cx="3543300" cy="1584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600" b="1" noProof="0" dirty="0"/>
              <a:t>Black</a:t>
            </a:r>
          </a:p>
          <a:p>
            <a:pPr marL="0" lvl="0" indent="0">
              <a:spcBef>
                <a:spcPts val="600"/>
              </a:spcBef>
              <a:spcAft>
                <a:spcPts val="0"/>
              </a:spcAft>
              <a:buNone/>
            </a:pPr>
            <a:r>
              <a:rPr lang="en-US" sz="1600" noProof="0" dirty="0"/>
              <a:t>Is the color of coal, ebony, and of outer space. It is the darkest color, the result of the absence of or complete absorption of light.</a:t>
            </a:r>
          </a:p>
        </p:txBody>
      </p:sp>
      <p:sp>
        <p:nvSpPr>
          <p:cNvPr id="137" name="Shape 13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74</a:t>
            </a:fld>
            <a:endParaRPr/>
          </a:p>
        </p:txBody>
      </p:sp>
      <p:sp>
        <p:nvSpPr>
          <p:cNvPr id="138" name="Shape 138"/>
          <p:cNvSpPr/>
          <p:nvPr/>
        </p:nvSpPr>
        <p:spPr>
          <a:xfrm>
            <a:off x="8055177" y="292676"/>
            <a:ext cx="796167" cy="79615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noProof="0" dirty="0"/>
              <a:t>In </a:t>
            </a:r>
            <a:r>
              <a:rPr lang="en-US" noProof="0" dirty="0">
                <a:solidFill>
                  <a:srgbClr val="FFB600"/>
                </a:solidFill>
              </a:rPr>
              <a:t>two</a:t>
            </a:r>
            <a:r>
              <a:rPr lang="en-US" noProof="0" dirty="0"/>
              <a:t> or </a:t>
            </a:r>
            <a:r>
              <a:rPr lang="en-US" noProof="0" dirty="0">
                <a:solidFill>
                  <a:srgbClr val="FFB600"/>
                </a:solidFill>
              </a:rPr>
              <a:t>three</a:t>
            </a:r>
            <a:r>
              <a:rPr lang="en-US" noProof="0" dirty="0"/>
              <a:t> columns</a:t>
            </a:r>
          </a:p>
        </p:txBody>
      </p:sp>
      <p:sp>
        <p:nvSpPr>
          <p:cNvPr id="144" name="Shape 144"/>
          <p:cNvSpPr txBox="1">
            <a:spLocks noGrp="1"/>
          </p:cNvSpPr>
          <p:nvPr>
            <p:ph type="body" idx="1"/>
          </p:nvPr>
        </p:nvSpPr>
        <p:spPr>
          <a:xfrm>
            <a:off x="922000" y="2803500"/>
            <a:ext cx="2332200" cy="2046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Yellow</a:t>
            </a:r>
          </a:p>
          <a:p>
            <a:pPr marL="0" lvl="0" indent="0">
              <a:spcBef>
                <a:spcPts val="600"/>
              </a:spcBef>
              <a:spcAft>
                <a:spcPts val="0"/>
              </a:spcAft>
              <a:buNone/>
            </a:pPr>
            <a:r>
              <a:rPr lang="en-US" noProof="0" dirty="0"/>
              <a:t>Is the color of gold, butter and ripe lemons. In the spectrum of visible light, yellow is found between green and orange.</a:t>
            </a:r>
          </a:p>
        </p:txBody>
      </p:sp>
      <p:sp>
        <p:nvSpPr>
          <p:cNvPr id="145" name="Shape 145"/>
          <p:cNvSpPr txBox="1">
            <a:spLocks noGrp="1"/>
          </p:cNvSpPr>
          <p:nvPr>
            <p:ph type="body" idx="2"/>
          </p:nvPr>
        </p:nvSpPr>
        <p:spPr>
          <a:xfrm>
            <a:off x="3373776" y="2803500"/>
            <a:ext cx="2332200" cy="2046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Blue</a:t>
            </a:r>
          </a:p>
          <a:p>
            <a:pPr marL="0" lvl="0" indent="0">
              <a:spcBef>
                <a:spcPts val="600"/>
              </a:spcBef>
              <a:spcAft>
                <a:spcPts val="0"/>
              </a:spcAft>
              <a:buNone/>
            </a:pPr>
            <a:r>
              <a:rPr lang="en-US" noProof="0" dirty="0"/>
              <a:t>Is the </a:t>
            </a:r>
            <a:r>
              <a:rPr lang="en-US" noProof="0" dirty="0" err="1"/>
              <a:t>colour</a:t>
            </a:r>
            <a:r>
              <a:rPr lang="en-US" noProof="0" dirty="0"/>
              <a:t> of the clear sky and the deep sea. It is located between violet and green on the optical spectrum.</a:t>
            </a:r>
          </a:p>
        </p:txBody>
      </p:sp>
      <p:sp>
        <p:nvSpPr>
          <p:cNvPr id="146" name="Shape 146"/>
          <p:cNvSpPr txBox="1">
            <a:spLocks noGrp="1"/>
          </p:cNvSpPr>
          <p:nvPr>
            <p:ph type="body" idx="3"/>
          </p:nvPr>
        </p:nvSpPr>
        <p:spPr>
          <a:xfrm>
            <a:off x="5825552" y="2803500"/>
            <a:ext cx="2332200" cy="2046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Red</a:t>
            </a:r>
          </a:p>
          <a:p>
            <a:pPr marL="0" lvl="0" indent="0" rtl="0">
              <a:spcBef>
                <a:spcPts val="600"/>
              </a:spcBef>
              <a:spcAft>
                <a:spcPts val="0"/>
              </a:spcAft>
              <a:buNone/>
            </a:pPr>
            <a:r>
              <a:rPr lang="en-US" noProof="0" dirty="0"/>
              <a:t>Is the color of blood, and because of this it has historically been associated with sacrifice, danger and courage. </a:t>
            </a:r>
          </a:p>
          <a:p>
            <a:pPr marL="0" lvl="0" indent="0">
              <a:spcBef>
                <a:spcPts val="600"/>
              </a:spcBef>
              <a:spcAft>
                <a:spcPts val="0"/>
              </a:spcAft>
              <a:buNone/>
            </a:pPr>
            <a:endParaRPr lang="en-US" noProof="0" dirty="0"/>
          </a:p>
        </p:txBody>
      </p:sp>
      <p:sp>
        <p:nvSpPr>
          <p:cNvPr id="147" name="Shape 14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75</a:t>
            </a:fld>
            <a:endParaRPr/>
          </a:p>
        </p:txBody>
      </p:sp>
      <p:sp>
        <p:nvSpPr>
          <p:cNvPr id="148" name="Shape 148"/>
          <p:cNvSpPr/>
          <p:nvPr/>
        </p:nvSpPr>
        <p:spPr>
          <a:xfrm>
            <a:off x="8055177" y="292676"/>
            <a:ext cx="796167" cy="79615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922000" y="891775"/>
            <a:ext cx="38712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noProof="0" dirty="0"/>
              <a:t>A picture is worth a </a:t>
            </a:r>
            <a:r>
              <a:rPr lang="en-US" sz="3600" noProof="0" dirty="0">
                <a:solidFill>
                  <a:srgbClr val="FFB600"/>
                </a:solidFill>
              </a:rPr>
              <a:t>thousand</a:t>
            </a:r>
            <a:r>
              <a:rPr lang="en-US" sz="3600" noProof="0" dirty="0"/>
              <a:t> words</a:t>
            </a:r>
          </a:p>
        </p:txBody>
      </p:sp>
      <p:sp>
        <p:nvSpPr>
          <p:cNvPr id="154" name="Shape 154"/>
          <p:cNvSpPr txBox="1">
            <a:spLocks noGrp="1"/>
          </p:cNvSpPr>
          <p:nvPr>
            <p:ph type="body" idx="1"/>
          </p:nvPr>
        </p:nvSpPr>
        <p:spPr>
          <a:xfrm>
            <a:off x="922000" y="2769575"/>
            <a:ext cx="3871200" cy="1482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noProof="0" dirty="0"/>
              <a:t>A complex idea can be conveyed with just a single still image, namely making it possible to absorb large amounts of data quickly.</a:t>
            </a:r>
          </a:p>
        </p:txBody>
      </p:sp>
      <p:pic>
        <p:nvPicPr>
          <p:cNvPr id="155" name="Shape 155" descr="photo-1481456384069-0effc539ab7e"/>
          <p:cNvPicPr preferRelativeResize="0"/>
          <p:nvPr/>
        </p:nvPicPr>
        <p:blipFill rotWithShape="1">
          <a:blip r:embed="rId3">
            <a:alphaModFix/>
          </a:blip>
          <a:srcRect l="16647" r="16654"/>
          <a:stretch/>
        </p:blipFill>
        <p:spPr>
          <a:xfrm>
            <a:off x="4957350" y="891600"/>
            <a:ext cx="3360300" cy="3360300"/>
          </a:xfrm>
          <a:prstGeom prst="ellipse">
            <a:avLst/>
          </a:prstGeom>
          <a:noFill/>
          <a:ln>
            <a:noFill/>
          </a:ln>
        </p:spPr>
      </p:pic>
      <p:sp>
        <p:nvSpPr>
          <p:cNvPr id="156" name="Shape 15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76</a:t>
            </a:fld>
            <a:endParaRPr/>
          </a:p>
        </p:txBody>
      </p:sp>
      <p:grpSp>
        <p:nvGrpSpPr>
          <p:cNvPr id="157" name="Shape 157"/>
          <p:cNvGrpSpPr/>
          <p:nvPr/>
        </p:nvGrpSpPr>
        <p:grpSpPr>
          <a:xfrm>
            <a:off x="8120067" y="370812"/>
            <a:ext cx="729938" cy="641867"/>
            <a:chOff x="1928175" y="312600"/>
            <a:chExt cx="425000" cy="373700"/>
          </a:xfrm>
        </p:grpSpPr>
        <p:sp>
          <p:nvSpPr>
            <p:cNvPr id="158" name="Shape 158"/>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idx="4294967295"/>
          </p:nvPr>
        </p:nvSpPr>
        <p:spPr>
          <a:xfrm>
            <a:off x="657225" y="3080450"/>
            <a:ext cx="4754100" cy="1380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b="0" noProof="0" dirty="0">
                <a:solidFill>
                  <a:srgbClr val="FFFFFF"/>
                </a:solidFill>
              </a:rPr>
              <a:t>Want big impact?</a:t>
            </a:r>
          </a:p>
          <a:p>
            <a:pPr marL="0" lvl="0" indent="0" rtl="0">
              <a:spcBef>
                <a:spcPts val="0"/>
              </a:spcBef>
              <a:spcAft>
                <a:spcPts val="0"/>
              </a:spcAft>
              <a:buNone/>
            </a:pPr>
            <a:r>
              <a:rPr lang="en-US" sz="3600" noProof="0" dirty="0">
                <a:solidFill>
                  <a:srgbClr val="FFFFFF"/>
                </a:solidFill>
              </a:rPr>
              <a:t>Use big image.</a:t>
            </a:r>
          </a:p>
        </p:txBody>
      </p:sp>
      <p:sp>
        <p:nvSpPr>
          <p:cNvPr id="165" name="Shape 16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77</a:t>
            </a:fld>
            <a:endParaRPr/>
          </a:p>
        </p:txBody>
      </p:sp>
      <p:grpSp>
        <p:nvGrpSpPr>
          <p:cNvPr id="166" name="Shape 166"/>
          <p:cNvGrpSpPr/>
          <p:nvPr/>
        </p:nvGrpSpPr>
        <p:grpSpPr>
          <a:xfrm>
            <a:off x="8055170" y="359331"/>
            <a:ext cx="796189" cy="662797"/>
            <a:chOff x="1244325" y="314425"/>
            <a:chExt cx="444525" cy="370050"/>
          </a:xfrm>
        </p:grpSpPr>
        <p:sp>
          <p:nvSpPr>
            <p:cNvPr id="167" name="Shape 167"/>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922000" y="891775"/>
            <a:ext cx="27117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3600" noProof="0" dirty="0"/>
              <a:t>Use </a:t>
            </a:r>
            <a:r>
              <a:rPr lang="en-US" sz="3600" noProof="0" dirty="0">
                <a:solidFill>
                  <a:srgbClr val="FFB600"/>
                </a:solidFill>
              </a:rPr>
              <a:t>diagrams</a:t>
            </a:r>
            <a:r>
              <a:rPr lang="en-US" sz="3600" noProof="0" dirty="0"/>
              <a:t> to explain your ideas</a:t>
            </a:r>
          </a:p>
        </p:txBody>
      </p:sp>
      <p:sp>
        <p:nvSpPr>
          <p:cNvPr id="174" name="Shape 17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78</a:t>
            </a:fld>
            <a:endParaRPr/>
          </a:p>
        </p:txBody>
      </p:sp>
      <p:grpSp>
        <p:nvGrpSpPr>
          <p:cNvPr id="175" name="Shape 175"/>
          <p:cNvGrpSpPr/>
          <p:nvPr/>
        </p:nvGrpSpPr>
        <p:grpSpPr>
          <a:xfrm>
            <a:off x="3703042" y="600903"/>
            <a:ext cx="4036590" cy="3941676"/>
            <a:chOff x="2256567" y="677103"/>
            <a:chExt cx="4036590" cy="3941676"/>
          </a:xfrm>
        </p:grpSpPr>
        <p:sp>
          <p:nvSpPr>
            <p:cNvPr id="176" name="Shape 176"/>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7" name="Shape 177"/>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8" name="Shape 178"/>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9" name="Shape 179"/>
            <p:cNvSpPr/>
            <p:nvPr/>
          </p:nvSpPr>
          <p:spPr>
            <a:xfrm rot="-6598620">
              <a:off x="4374916" y="913763"/>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80" name="Shape 180"/>
            <p:cNvSpPr/>
            <p:nvPr/>
          </p:nvSpPr>
          <p:spPr>
            <a:xfrm rot="-6597866">
              <a:off x="2661829" y="2208216"/>
              <a:ext cx="629106" cy="629106"/>
            </a:xfrm>
            <a:prstGeom prst="ellipse">
              <a:avLst/>
            </a:pr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81" name="Shape 181"/>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grpSp>
      <p:grpSp>
        <p:nvGrpSpPr>
          <p:cNvPr id="182" name="Shape 182"/>
          <p:cNvGrpSpPr/>
          <p:nvPr/>
        </p:nvGrpSpPr>
        <p:grpSpPr>
          <a:xfrm>
            <a:off x="5893669" y="1739566"/>
            <a:ext cx="2440200" cy="2440200"/>
            <a:chOff x="4447194" y="1815766"/>
            <a:chExt cx="2440200" cy="2440200"/>
          </a:xfrm>
        </p:grpSpPr>
        <p:sp>
          <p:nvSpPr>
            <p:cNvPr id="183" name="Shape 183"/>
            <p:cNvSpPr/>
            <p:nvPr/>
          </p:nvSpPr>
          <p:spPr>
            <a:xfrm>
              <a:off x="4447194" y="1815766"/>
              <a:ext cx="2440200" cy="2440200"/>
            </a:xfrm>
            <a:prstGeom prst="ellipse">
              <a:avLst/>
            </a:prstGeom>
            <a:solidFill>
              <a:srgbClr val="FFB6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4" name="Shape 184"/>
            <p:cNvSpPr txBox="1"/>
            <p:nvPr/>
          </p:nvSpPr>
          <p:spPr>
            <a:xfrm>
              <a:off x="4735950" y="2504275"/>
              <a:ext cx="1862700" cy="11634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Raleway Light"/>
                  <a:ea typeface="Raleway Light"/>
                  <a:cs typeface="Raleway Light"/>
                  <a:sym typeface="Raleway Light"/>
                </a:rPr>
                <a:t>Lorem ipsum congue tempus</a:t>
              </a:r>
              <a:endParaRPr sz="1200">
                <a:solidFill>
                  <a:srgbClr val="FFFFFF"/>
                </a:solidFill>
                <a:latin typeface="Raleway Light"/>
                <a:ea typeface="Raleway Light"/>
                <a:cs typeface="Raleway Light"/>
                <a:sym typeface="Raleway Light"/>
              </a:endParaRPr>
            </a:p>
          </p:txBody>
        </p:sp>
      </p:grpSp>
      <p:grpSp>
        <p:nvGrpSpPr>
          <p:cNvPr id="185" name="Shape 185"/>
          <p:cNvGrpSpPr/>
          <p:nvPr/>
        </p:nvGrpSpPr>
        <p:grpSpPr>
          <a:xfrm>
            <a:off x="5013412" y="1297853"/>
            <a:ext cx="1423800" cy="1423800"/>
            <a:chOff x="3490737" y="1374053"/>
            <a:chExt cx="1423800" cy="1423800"/>
          </a:xfrm>
        </p:grpSpPr>
        <p:sp>
          <p:nvSpPr>
            <p:cNvPr id="186" name="Shape 186"/>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7" name="Shape 187"/>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FFFFFF"/>
                  </a:solidFill>
                  <a:latin typeface="Raleway Light"/>
                  <a:ea typeface="Raleway Light"/>
                  <a:cs typeface="Raleway Light"/>
                  <a:sym typeface="Raleway Light"/>
                </a:rPr>
                <a:t>Lorem ipsum tempus</a:t>
              </a:r>
              <a:endParaRPr sz="1000">
                <a:solidFill>
                  <a:srgbClr val="FFFFFF"/>
                </a:solidFill>
                <a:latin typeface="Raleway Light"/>
                <a:ea typeface="Raleway Light"/>
                <a:cs typeface="Raleway Light"/>
                <a:sym typeface="Raleway Light"/>
              </a:endParaRPr>
            </a:p>
          </p:txBody>
        </p:sp>
      </p:grpSp>
      <p:grpSp>
        <p:nvGrpSpPr>
          <p:cNvPr id="188" name="Shape 188"/>
          <p:cNvGrpSpPr/>
          <p:nvPr/>
        </p:nvGrpSpPr>
        <p:grpSpPr>
          <a:xfrm>
            <a:off x="4672228" y="2862089"/>
            <a:ext cx="1498800" cy="1498800"/>
            <a:chOff x="644203" y="3718814"/>
            <a:chExt cx="1498800" cy="1498800"/>
          </a:xfrm>
        </p:grpSpPr>
        <p:sp>
          <p:nvSpPr>
            <p:cNvPr id="189" name="Shape 189"/>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0" name="Shape 190"/>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FFFFFF"/>
                  </a:solidFill>
                  <a:latin typeface="Raleway Light"/>
                  <a:ea typeface="Raleway Light"/>
                  <a:cs typeface="Raleway Light"/>
                  <a:sym typeface="Raleway Light"/>
                </a:rPr>
                <a:t>Lorem ipsum congue tempus</a:t>
              </a:r>
              <a:endParaRPr sz="1000">
                <a:solidFill>
                  <a:srgbClr val="FFFFFF"/>
                </a:solidFill>
                <a:latin typeface="Raleway Light"/>
                <a:ea typeface="Raleway Light"/>
                <a:cs typeface="Raleway Light"/>
                <a:sym typeface="Raleway Light"/>
              </a:endParaRPr>
            </a:p>
          </p:txBody>
        </p:sp>
      </p:grpSp>
      <p:grpSp>
        <p:nvGrpSpPr>
          <p:cNvPr id="191" name="Shape 191"/>
          <p:cNvGrpSpPr/>
          <p:nvPr/>
        </p:nvGrpSpPr>
        <p:grpSpPr>
          <a:xfrm>
            <a:off x="7334059" y="1114293"/>
            <a:ext cx="1030262" cy="1030262"/>
            <a:chOff x="3490737" y="1374053"/>
            <a:chExt cx="1423800" cy="1423800"/>
          </a:xfrm>
        </p:grpSpPr>
        <p:sp>
          <p:nvSpPr>
            <p:cNvPr id="192" name="Shape 192"/>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3" name="Shape 193"/>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FFFFFF"/>
                  </a:solidFill>
                  <a:latin typeface="Raleway Light"/>
                  <a:ea typeface="Raleway Light"/>
                  <a:cs typeface="Raleway Light"/>
                  <a:sym typeface="Raleway Light"/>
                </a:rPr>
                <a:t>Lorem ipsum tempus</a:t>
              </a:r>
              <a:endParaRPr sz="1000">
                <a:solidFill>
                  <a:srgbClr val="FFFFFF"/>
                </a:solidFill>
                <a:latin typeface="Raleway Light"/>
                <a:ea typeface="Raleway Light"/>
                <a:cs typeface="Raleway Light"/>
                <a:sym typeface="Raleway Light"/>
              </a:endParaRPr>
            </a:p>
          </p:txBody>
        </p:sp>
      </p:grpSp>
      <p:grpSp>
        <p:nvGrpSpPr>
          <p:cNvPr id="194" name="Shape 194"/>
          <p:cNvGrpSpPr/>
          <p:nvPr/>
        </p:nvGrpSpPr>
        <p:grpSpPr>
          <a:xfrm>
            <a:off x="8152038" y="369832"/>
            <a:ext cx="602425" cy="641836"/>
            <a:chOff x="5970800" y="1619250"/>
            <a:chExt cx="428650" cy="456725"/>
          </a:xfrm>
        </p:grpSpPr>
        <p:sp>
          <p:nvSpPr>
            <p:cNvPr id="195" name="Shape 195"/>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noProof="0" dirty="0"/>
              <a:t>And tables to </a:t>
            </a:r>
            <a:r>
              <a:rPr lang="en-US" sz="3600" noProof="0" dirty="0">
                <a:solidFill>
                  <a:srgbClr val="FFB600"/>
                </a:solidFill>
              </a:rPr>
              <a:t>compare</a:t>
            </a:r>
            <a:r>
              <a:rPr lang="en-US" sz="3600" noProof="0" dirty="0"/>
              <a:t> data</a:t>
            </a:r>
          </a:p>
        </p:txBody>
      </p:sp>
      <p:graphicFrame>
        <p:nvGraphicFramePr>
          <p:cNvPr id="205" name="Shape 205"/>
          <p:cNvGraphicFramePr/>
          <p:nvPr/>
        </p:nvGraphicFramePr>
        <p:xfrm>
          <a:off x="922000" y="1901581"/>
          <a:ext cx="7276100" cy="2379410"/>
        </p:xfrm>
        <a:graphic>
          <a:graphicData uri="http://schemas.openxmlformats.org/drawingml/2006/table">
            <a:tbl>
              <a:tblPr>
                <a:noFill/>
                <a:tableStyleId>{584D6311-0AB2-4A14-83F6-3827E25B212F}</a:tableStyleId>
              </a:tblPr>
              <a:tblGrid>
                <a:gridCol w="1819025">
                  <a:extLst>
                    <a:ext uri="{9D8B030D-6E8A-4147-A177-3AD203B41FA5}">
                      <a16:colId xmlns:a16="http://schemas.microsoft.com/office/drawing/2014/main" val="20000"/>
                    </a:ext>
                  </a:extLst>
                </a:gridCol>
                <a:gridCol w="1819025">
                  <a:extLst>
                    <a:ext uri="{9D8B030D-6E8A-4147-A177-3AD203B41FA5}">
                      <a16:colId xmlns:a16="http://schemas.microsoft.com/office/drawing/2014/main" val="20001"/>
                    </a:ext>
                  </a:extLst>
                </a:gridCol>
                <a:gridCol w="1819025">
                  <a:extLst>
                    <a:ext uri="{9D8B030D-6E8A-4147-A177-3AD203B41FA5}">
                      <a16:colId xmlns:a16="http://schemas.microsoft.com/office/drawing/2014/main" val="20002"/>
                    </a:ext>
                  </a:extLst>
                </a:gridCol>
                <a:gridCol w="1819025">
                  <a:extLst>
                    <a:ext uri="{9D8B030D-6E8A-4147-A177-3AD203B41FA5}">
                      <a16:colId xmlns:a16="http://schemas.microsoft.com/office/drawing/2014/main" val="20003"/>
                    </a:ext>
                  </a:extLst>
                </a:gridCol>
              </a:tblGrid>
              <a:tr h="325850">
                <a:tc>
                  <a:txBody>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FFB600">
                          <a:alpha val="0"/>
                        </a:srgbClr>
                      </a:solidFill>
                      <a:prstDash val="solid"/>
                      <a:round/>
                      <a:headEnd type="none" w="med" len="med"/>
                      <a:tailEnd type="none" w="med" len="med"/>
                    </a:lnB>
                    <a:solidFill>
                      <a:srgbClr val="FFF2CC"/>
                    </a:solidFill>
                  </a:tcPr>
                </a:tc>
                <a:tc>
                  <a:txBody>
                    <a:bodyPr/>
                    <a:lstStyle/>
                    <a:p>
                      <a:pPr marL="0" lvl="0" indent="0" algn="ctr">
                        <a:spcBef>
                          <a:spcPts val="0"/>
                        </a:spcBef>
                        <a:spcAft>
                          <a:spcPts val="0"/>
                        </a:spcAft>
                        <a:buNone/>
                      </a:pPr>
                      <a:r>
                        <a:rPr lang="en">
                          <a:solidFill>
                            <a:srgbClr val="434343"/>
                          </a:solidFill>
                          <a:latin typeface="Raleway Light"/>
                          <a:ea typeface="Raleway Light"/>
                          <a:cs typeface="Raleway Light"/>
                          <a:sym typeface="Raleway Light"/>
                        </a:rPr>
                        <a:t>A</a:t>
                      </a:r>
                      <a:endParaRPr>
                        <a:solidFill>
                          <a:srgbClr val="434343"/>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FFB600">
                          <a:alpha val="0"/>
                        </a:srgbClr>
                      </a:solidFill>
                      <a:prstDash val="solid"/>
                      <a:round/>
                      <a:headEnd type="none" w="med" len="med"/>
                      <a:tailEnd type="none" w="med" len="med"/>
                    </a:lnB>
                    <a:solidFill>
                      <a:srgbClr val="FFF2CC"/>
                    </a:solidFill>
                  </a:tcPr>
                </a:tc>
                <a:tc>
                  <a:txBody>
                    <a:bodyPr/>
                    <a:lstStyle/>
                    <a:p>
                      <a:pPr marL="0" lvl="0" indent="0" algn="ctr">
                        <a:spcBef>
                          <a:spcPts val="0"/>
                        </a:spcBef>
                        <a:spcAft>
                          <a:spcPts val="0"/>
                        </a:spcAft>
                        <a:buNone/>
                      </a:pPr>
                      <a:r>
                        <a:rPr lang="en">
                          <a:solidFill>
                            <a:srgbClr val="434343"/>
                          </a:solidFill>
                          <a:latin typeface="Raleway Light"/>
                          <a:ea typeface="Raleway Light"/>
                          <a:cs typeface="Raleway Light"/>
                          <a:sym typeface="Raleway Light"/>
                        </a:rPr>
                        <a:t>B</a:t>
                      </a:r>
                      <a:endParaRPr>
                        <a:solidFill>
                          <a:srgbClr val="434343"/>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FFB600">
                          <a:alpha val="0"/>
                        </a:srgbClr>
                      </a:solidFill>
                      <a:prstDash val="solid"/>
                      <a:round/>
                      <a:headEnd type="none" w="med" len="med"/>
                      <a:tailEnd type="none" w="med" len="med"/>
                    </a:lnB>
                    <a:solidFill>
                      <a:srgbClr val="FFF2CC"/>
                    </a:solidFill>
                  </a:tcPr>
                </a:tc>
                <a:tc>
                  <a:txBody>
                    <a:bodyPr/>
                    <a:lstStyle/>
                    <a:p>
                      <a:pPr marL="0" lvl="0" indent="0" algn="ctr">
                        <a:spcBef>
                          <a:spcPts val="0"/>
                        </a:spcBef>
                        <a:spcAft>
                          <a:spcPts val="0"/>
                        </a:spcAft>
                        <a:buNone/>
                      </a:pPr>
                      <a:r>
                        <a:rPr lang="en">
                          <a:solidFill>
                            <a:srgbClr val="434343"/>
                          </a:solidFill>
                          <a:latin typeface="Raleway Light"/>
                          <a:ea typeface="Raleway Light"/>
                          <a:cs typeface="Raleway Light"/>
                          <a:sym typeface="Raleway Light"/>
                        </a:rPr>
                        <a:t>C</a:t>
                      </a:r>
                      <a:endParaRPr>
                        <a:solidFill>
                          <a:srgbClr val="434343"/>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FFB600">
                          <a:alpha val="0"/>
                        </a:srgbClr>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r h="676300">
                <a:tc>
                  <a:txBody>
                    <a:bodyPr/>
                    <a:lstStyle/>
                    <a:p>
                      <a:pPr marL="0" lvl="0" indent="0" algn="r">
                        <a:spcBef>
                          <a:spcPts val="0"/>
                        </a:spcBef>
                        <a:spcAft>
                          <a:spcPts val="0"/>
                        </a:spcAft>
                        <a:buNone/>
                      </a:pPr>
                      <a:r>
                        <a:rPr lang="en">
                          <a:solidFill>
                            <a:srgbClr val="434343"/>
                          </a:solidFill>
                          <a:latin typeface="Raleway Light"/>
                          <a:ea typeface="Raleway Light"/>
                          <a:cs typeface="Raleway Light"/>
                          <a:sym typeface="Raleway Light"/>
                        </a:rPr>
                        <a:t>Yellow</a:t>
                      </a:r>
                      <a:endParaRPr>
                        <a:solidFill>
                          <a:srgbClr val="434343"/>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alpha val="0"/>
                        </a:srgbClr>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a:spcBef>
                          <a:spcPts val="0"/>
                        </a:spcBef>
                        <a:spcAft>
                          <a:spcPts val="0"/>
                        </a:spcAft>
                        <a:buNone/>
                      </a:pPr>
                      <a:r>
                        <a:rPr lang="en" sz="1800">
                          <a:solidFill>
                            <a:srgbClr val="434343"/>
                          </a:solidFill>
                          <a:latin typeface="Raleway ExtraBold"/>
                          <a:ea typeface="Raleway ExtraBold"/>
                          <a:cs typeface="Raleway ExtraBold"/>
                          <a:sym typeface="Raleway ExtraBold"/>
                        </a:rPr>
                        <a:t>10</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alpha val="0"/>
                        </a:srgbClr>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a:spcBef>
                          <a:spcPts val="0"/>
                        </a:spcBef>
                        <a:spcAft>
                          <a:spcPts val="0"/>
                        </a:spcAft>
                        <a:buNone/>
                      </a:pPr>
                      <a:r>
                        <a:rPr lang="en" sz="1800">
                          <a:solidFill>
                            <a:srgbClr val="434343"/>
                          </a:solidFill>
                          <a:latin typeface="Raleway ExtraBold"/>
                          <a:ea typeface="Raleway ExtraBold"/>
                          <a:cs typeface="Raleway ExtraBold"/>
                          <a:sym typeface="Raleway ExtraBold"/>
                        </a:rPr>
                        <a:t>20</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alpha val="0"/>
                        </a:srgbClr>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a:spcBef>
                          <a:spcPts val="0"/>
                        </a:spcBef>
                        <a:spcAft>
                          <a:spcPts val="0"/>
                        </a:spcAft>
                        <a:buNone/>
                      </a:pPr>
                      <a:r>
                        <a:rPr lang="en" sz="1800">
                          <a:solidFill>
                            <a:srgbClr val="434343"/>
                          </a:solidFill>
                          <a:latin typeface="Raleway ExtraBold"/>
                          <a:ea typeface="Raleway ExtraBold"/>
                          <a:cs typeface="Raleway ExtraBold"/>
                          <a:sym typeface="Raleway ExtraBold"/>
                        </a:rPr>
                        <a:t>7</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alpha val="0"/>
                        </a:srgbClr>
                      </a:solidFill>
                      <a:prstDash val="solid"/>
                      <a:round/>
                      <a:headEnd type="none" w="med" len="med"/>
                      <a:tailEnd type="none" w="med" len="med"/>
                    </a:lnT>
                    <a:lnB w="9525" cap="flat" cmpd="sng">
                      <a:solidFill>
                        <a:srgbClr val="FFB600"/>
                      </a:solidFill>
                      <a:prstDash val="solid"/>
                      <a:round/>
                      <a:headEnd type="none" w="med" len="med"/>
                      <a:tailEnd type="none" w="med" len="med"/>
                    </a:lnB>
                  </a:tcPr>
                </a:tc>
                <a:extLst>
                  <a:ext uri="{0D108BD9-81ED-4DB2-BD59-A6C34878D82A}">
                    <a16:rowId xmlns:a16="http://schemas.microsoft.com/office/drawing/2014/main" val="10001"/>
                  </a:ext>
                </a:extLst>
              </a:tr>
              <a:tr h="676300">
                <a:tc>
                  <a:txBody>
                    <a:bodyPr/>
                    <a:lstStyle/>
                    <a:p>
                      <a:pPr marL="0" lvl="0" indent="0" algn="r">
                        <a:spcBef>
                          <a:spcPts val="0"/>
                        </a:spcBef>
                        <a:spcAft>
                          <a:spcPts val="0"/>
                        </a:spcAft>
                        <a:buNone/>
                      </a:pPr>
                      <a:r>
                        <a:rPr lang="en">
                          <a:solidFill>
                            <a:srgbClr val="434343"/>
                          </a:solidFill>
                          <a:latin typeface="Raleway Light"/>
                          <a:ea typeface="Raleway Light"/>
                          <a:cs typeface="Raleway Light"/>
                          <a:sym typeface="Raleway Light"/>
                        </a:rPr>
                        <a:t>Blue</a:t>
                      </a:r>
                      <a:endParaRPr>
                        <a:solidFill>
                          <a:srgbClr val="434343"/>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a:spcBef>
                          <a:spcPts val="0"/>
                        </a:spcBef>
                        <a:spcAft>
                          <a:spcPts val="0"/>
                        </a:spcAft>
                        <a:buNone/>
                      </a:pPr>
                      <a:r>
                        <a:rPr lang="en" sz="1800">
                          <a:solidFill>
                            <a:srgbClr val="434343"/>
                          </a:solidFill>
                          <a:latin typeface="Raleway ExtraBold"/>
                          <a:ea typeface="Raleway ExtraBold"/>
                          <a:cs typeface="Raleway ExtraBold"/>
                          <a:sym typeface="Raleway ExtraBold"/>
                        </a:rPr>
                        <a:t>30</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a:spcBef>
                          <a:spcPts val="0"/>
                        </a:spcBef>
                        <a:spcAft>
                          <a:spcPts val="0"/>
                        </a:spcAft>
                        <a:buNone/>
                      </a:pPr>
                      <a:r>
                        <a:rPr lang="en" sz="1800">
                          <a:solidFill>
                            <a:srgbClr val="434343"/>
                          </a:solidFill>
                          <a:latin typeface="Raleway ExtraBold"/>
                          <a:ea typeface="Raleway ExtraBold"/>
                          <a:cs typeface="Raleway ExtraBold"/>
                          <a:sym typeface="Raleway ExtraBold"/>
                        </a:rPr>
                        <a:t>15</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a:spcBef>
                          <a:spcPts val="0"/>
                        </a:spcBef>
                        <a:spcAft>
                          <a:spcPts val="0"/>
                        </a:spcAft>
                        <a:buNone/>
                      </a:pPr>
                      <a:r>
                        <a:rPr lang="en" sz="1800">
                          <a:solidFill>
                            <a:srgbClr val="434343"/>
                          </a:solidFill>
                          <a:latin typeface="Raleway ExtraBold"/>
                          <a:ea typeface="Raleway ExtraBold"/>
                          <a:cs typeface="Raleway ExtraBold"/>
                          <a:sym typeface="Raleway ExtraBold"/>
                        </a:rPr>
                        <a:t>10</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extLst>
                  <a:ext uri="{0D108BD9-81ED-4DB2-BD59-A6C34878D82A}">
                    <a16:rowId xmlns:a16="http://schemas.microsoft.com/office/drawing/2014/main" val="10002"/>
                  </a:ext>
                </a:extLst>
              </a:tr>
              <a:tr h="676300">
                <a:tc>
                  <a:txBody>
                    <a:bodyPr/>
                    <a:lstStyle/>
                    <a:p>
                      <a:pPr marL="0" lvl="0" indent="0" algn="r" rtl="0">
                        <a:spcBef>
                          <a:spcPts val="0"/>
                        </a:spcBef>
                        <a:spcAft>
                          <a:spcPts val="0"/>
                        </a:spcAft>
                        <a:buNone/>
                      </a:pPr>
                      <a:r>
                        <a:rPr lang="en">
                          <a:solidFill>
                            <a:srgbClr val="434343"/>
                          </a:solidFill>
                          <a:latin typeface="Raleway Light"/>
                          <a:ea typeface="Raleway Light"/>
                          <a:cs typeface="Raleway Light"/>
                          <a:sym typeface="Raleway Light"/>
                        </a:rPr>
                        <a:t>Orange</a:t>
                      </a:r>
                      <a:endParaRPr>
                        <a:solidFill>
                          <a:srgbClr val="434343"/>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rtl="0">
                        <a:spcBef>
                          <a:spcPts val="0"/>
                        </a:spcBef>
                        <a:spcAft>
                          <a:spcPts val="0"/>
                        </a:spcAft>
                        <a:buNone/>
                      </a:pPr>
                      <a:r>
                        <a:rPr lang="en" sz="1800">
                          <a:solidFill>
                            <a:srgbClr val="434343"/>
                          </a:solidFill>
                          <a:latin typeface="Raleway ExtraBold"/>
                          <a:ea typeface="Raleway ExtraBold"/>
                          <a:cs typeface="Raleway ExtraBold"/>
                          <a:sym typeface="Raleway ExtraBold"/>
                        </a:rPr>
                        <a:t>5</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rtl="0">
                        <a:spcBef>
                          <a:spcPts val="0"/>
                        </a:spcBef>
                        <a:spcAft>
                          <a:spcPts val="0"/>
                        </a:spcAft>
                        <a:buNone/>
                      </a:pPr>
                      <a:r>
                        <a:rPr lang="en" sz="1800">
                          <a:solidFill>
                            <a:srgbClr val="434343"/>
                          </a:solidFill>
                          <a:latin typeface="Raleway ExtraBold"/>
                          <a:ea typeface="Raleway ExtraBold"/>
                          <a:cs typeface="Raleway ExtraBold"/>
                          <a:sym typeface="Raleway ExtraBold"/>
                        </a:rPr>
                        <a:t>24</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tc>
                  <a:txBody>
                    <a:bodyPr/>
                    <a:lstStyle/>
                    <a:p>
                      <a:pPr marL="0" lvl="0" indent="0" algn="ctr" rtl="0">
                        <a:spcBef>
                          <a:spcPts val="0"/>
                        </a:spcBef>
                        <a:spcAft>
                          <a:spcPts val="0"/>
                        </a:spcAft>
                        <a:buNone/>
                      </a:pPr>
                      <a:r>
                        <a:rPr lang="en" sz="1800">
                          <a:solidFill>
                            <a:srgbClr val="434343"/>
                          </a:solidFill>
                          <a:latin typeface="Raleway ExtraBold"/>
                          <a:ea typeface="Raleway ExtraBold"/>
                          <a:cs typeface="Raleway ExtraBold"/>
                          <a:sym typeface="Raleway ExtraBold"/>
                        </a:rPr>
                        <a:t>16</a:t>
                      </a:r>
                      <a:endParaRPr sz="1800">
                        <a:solidFill>
                          <a:srgbClr val="434343"/>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FFB600"/>
                      </a:solidFill>
                      <a:prstDash val="solid"/>
                      <a:round/>
                      <a:headEnd type="none" w="med" len="med"/>
                      <a:tailEnd type="none" w="med" len="med"/>
                    </a:lnT>
                    <a:lnB w="9525" cap="flat" cmpd="sng">
                      <a:solidFill>
                        <a:srgbClr val="FFB6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6" name="Shape 20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79</a:t>
            </a:fld>
            <a:endParaRPr/>
          </a:p>
        </p:txBody>
      </p:sp>
      <p:grpSp>
        <p:nvGrpSpPr>
          <p:cNvPr id="207" name="Shape 207"/>
          <p:cNvGrpSpPr/>
          <p:nvPr/>
        </p:nvGrpSpPr>
        <p:grpSpPr>
          <a:xfrm>
            <a:off x="8089119" y="319162"/>
            <a:ext cx="728350" cy="743348"/>
            <a:chOff x="3955900" y="2984500"/>
            <a:chExt cx="414000" cy="422525"/>
          </a:xfrm>
        </p:grpSpPr>
        <p:sp>
          <p:nvSpPr>
            <p:cNvPr id="208" name="Shape 2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6" name="Rectangle 5">
            <a:extLst>
              <a:ext uri="{FF2B5EF4-FFF2-40B4-BE49-F238E27FC236}">
                <a16:creationId xmlns:a16="http://schemas.microsoft.com/office/drawing/2014/main" id="{30888E79-0E15-4E73-BF32-E4C037D9060B}"/>
              </a:ext>
            </a:extLst>
          </p:cNvPr>
          <p:cNvSpPr/>
          <p:nvPr/>
        </p:nvSpPr>
        <p:spPr>
          <a:xfrm>
            <a:off x="385740" y="2160853"/>
            <a:ext cx="8477001" cy="523220"/>
          </a:xfrm>
          <a:prstGeom prst="rect">
            <a:avLst/>
          </a:prstGeom>
        </p:spPr>
        <p:txBody>
          <a:bodyPr wrap="none">
            <a:spAutoFit/>
          </a:bodyPr>
          <a:lstStyle/>
          <a:p>
            <a:r>
              <a:rPr lang="en-GB" sz="2800" dirty="0">
                <a:solidFill>
                  <a:srgbClr val="434343"/>
                </a:solidFill>
                <a:latin typeface="Raleway ExtraBold"/>
              </a:rPr>
              <a:t>… with compute + storage connected by a network.</a:t>
            </a:r>
            <a:endParaRPr lang="pt-PT" sz="2800" dirty="0">
              <a:solidFill>
                <a:srgbClr val="434343"/>
              </a:solidFill>
              <a:latin typeface="Raleway ExtraBold"/>
            </a:endParaRPr>
          </a:p>
        </p:txBody>
      </p:sp>
      <p:grpSp>
        <p:nvGrpSpPr>
          <p:cNvPr id="2" name="Group 1">
            <a:extLst>
              <a:ext uri="{FF2B5EF4-FFF2-40B4-BE49-F238E27FC236}">
                <a16:creationId xmlns:a16="http://schemas.microsoft.com/office/drawing/2014/main" id="{EF844628-F7C7-FC43-B11F-FEF5159A8893}"/>
              </a:ext>
            </a:extLst>
          </p:cNvPr>
          <p:cNvGrpSpPr/>
          <p:nvPr/>
        </p:nvGrpSpPr>
        <p:grpSpPr>
          <a:xfrm>
            <a:off x="1708030" y="2734782"/>
            <a:ext cx="5472892" cy="1944280"/>
            <a:chOff x="612309" y="1850398"/>
            <a:chExt cx="7940213" cy="2820812"/>
          </a:xfrm>
        </p:grpSpPr>
        <p:pic>
          <p:nvPicPr>
            <p:cNvPr id="5" name="Picture 2" descr="http://pcq-6ac9.kxcdn.com/wp-content/uploads/2016/08/Icon_Data-Center_1C-300x246.png">
              <a:extLst>
                <a:ext uri="{FF2B5EF4-FFF2-40B4-BE49-F238E27FC236}">
                  <a16:creationId xmlns:a16="http://schemas.microsoft.com/office/drawing/2014/main" id="{7CA65A85-F96C-43DE-971E-6D67499A4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09" y="1868847"/>
              <a:ext cx="1657071" cy="1358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cq-6ac9.kxcdn.com/wp-content/uploads/2016/08/Icon_Data-Center_1C-300x246.png">
              <a:extLst>
                <a:ext uri="{FF2B5EF4-FFF2-40B4-BE49-F238E27FC236}">
                  <a16:creationId xmlns:a16="http://schemas.microsoft.com/office/drawing/2014/main" id="{27E6D971-E5BA-4B52-8BD5-D32C6BB7D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543" y="1850787"/>
              <a:ext cx="1657071" cy="1358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cq-6ac9.kxcdn.com/wp-content/uploads/2016/08/Icon_Data-Center_1C-300x246.png">
              <a:extLst>
                <a:ext uri="{FF2B5EF4-FFF2-40B4-BE49-F238E27FC236}">
                  <a16:creationId xmlns:a16="http://schemas.microsoft.com/office/drawing/2014/main" id="{78301FB3-DE27-4386-B110-55D85C9F4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223" y="1850398"/>
              <a:ext cx="1657071" cy="13587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cq-6ac9.kxcdn.com/wp-content/uploads/2016/08/Icon_Data-Center_1C-300x246.png">
              <a:extLst>
                <a:ext uri="{FF2B5EF4-FFF2-40B4-BE49-F238E27FC236}">
                  <a16:creationId xmlns:a16="http://schemas.microsoft.com/office/drawing/2014/main" id="{4B9441EC-14C8-447A-A400-CDE989F4F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451" y="1858131"/>
              <a:ext cx="1657071" cy="13587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cons.iconarchive.com/icons/icons8/windows-8/128/Database-icon.png">
              <a:extLst>
                <a:ext uri="{FF2B5EF4-FFF2-40B4-BE49-F238E27FC236}">
                  <a16:creationId xmlns:a16="http://schemas.microsoft.com/office/drawing/2014/main" id="{BB926527-7807-462E-8019-31133F6C1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45" y="37409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cons.iconarchive.com/icons/icons8/windows-8/128/Database-icon.png">
              <a:extLst>
                <a:ext uri="{FF2B5EF4-FFF2-40B4-BE49-F238E27FC236}">
                  <a16:creationId xmlns:a16="http://schemas.microsoft.com/office/drawing/2014/main" id="{7C712D4C-A668-499C-87EA-0E1495522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879" y="37409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cons.iconarchive.com/icons/icons8/windows-8/128/Database-icon.png">
              <a:extLst>
                <a:ext uri="{FF2B5EF4-FFF2-40B4-BE49-F238E27FC236}">
                  <a16:creationId xmlns:a16="http://schemas.microsoft.com/office/drawing/2014/main" id="{95D3AD5D-B2B4-48E6-A1BE-0F752363E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113" y="37409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cons.iconarchive.com/icons/icons8/windows-8/128/Database-icon.png">
              <a:extLst>
                <a:ext uri="{FF2B5EF4-FFF2-40B4-BE49-F238E27FC236}">
                  <a16:creationId xmlns:a16="http://schemas.microsoft.com/office/drawing/2014/main" id="{37AD0DC9-1D2B-4463-BDA6-968D582E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347" y="37409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cons.iconarchive.com/icons/icons8/windows-8/128/Database-icon.png">
              <a:extLst>
                <a:ext uri="{FF2B5EF4-FFF2-40B4-BE49-F238E27FC236}">
                  <a16:creationId xmlns:a16="http://schemas.microsoft.com/office/drawing/2014/main" id="{6449D8F7-F99C-4525-9168-3D759267F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62" y="37568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cons.iconarchive.com/icons/icons8/windows-8/128/Database-icon.png">
              <a:extLst>
                <a:ext uri="{FF2B5EF4-FFF2-40B4-BE49-F238E27FC236}">
                  <a16:creationId xmlns:a16="http://schemas.microsoft.com/office/drawing/2014/main" id="{A55CACF1-F6C6-4473-94BD-956ECAF7C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849" y="37409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icons.iconarchive.com/icons/icons8/windows-8/128/Database-icon.png">
              <a:extLst>
                <a:ext uri="{FF2B5EF4-FFF2-40B4-BE49-F238E27FC236}">
                  <a16:creationId xmlns:a16="http://schemas.microsoft.com/office/drawing/2014/main" id="{8B897B97-FFBC-4B24-9C6D-F71A22E02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936" y="3725182"/>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34929705-1F3A-4097-A68A-D9BF0C3D7539}"/>
                </a:ext>
              </a:extLst>
            </p:cNvPr>
            <p:cNvCxnSpPr>
              <a:cxnSpLocks/>
            </p:cNvCxnSpPr>
            <p:nvPr/>
          </p:nvCxnSpPr>
          <p:spPr>
            <a:xfrm>
              <a:off x="1440845" y="3308948"/>
              <a:ext cx="0" cy="324036"/>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2" name="Straight Connector 21">
              <a:extLst>
                <a:ext uri="{FF2B5EF4-FFF2-40B4-BE49-F238E27FC236}">
                  <a16:creationId xmlns:a16="http://schemas.microsoft.com/office/drawing/2014/main" id="{EFC0FD1A-E849-46CF-AD56-435764AE5F22}"/>
                </a:ext>
              </a:extLst>
            </p:cNvPr>
            <p:cNvCxnSpPr>
              <a:cxnSpLocks/>
            </p:cNvCxnSpPr>
            <p:nvPr/>
          </p:nvCxnSpPr>
          <p:spPr>
            <a:xfrm>
              <a:off x="3547079" y="3308948"/>
              <a:ext cx="0" cy="324036"/>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3" name="Straight Connector 22">
              <a:extLst>
                <a:ext uri="{FF2B5EF4-FFF2-40B4-BE49-F238E27FC236}">
                  <a16:creationId xmlns:a16="http://schemas.microsoft.com/office/drawing/2014/main" id="{3A8DD303-2E22-490F-920D-D1C5D561387C}"/>
                </a:ext>
              </a:extLst>
            </p:cNvPr>
            <p:cNvCxnSpPr>
              <a:cxnSpLocks/>
            </p:cNvCxnSpPr>
            <p:nvPr/>
          </p:nvCxnSpPr>
          <p:spPr>
            <a:xfrm>
              <a:off x="5653313" y="3308948"/>
              <a:ext cx="0" cy="324036"/>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4" name="Straight Connector 23">
              <a:extLst>
                <a:ext uri="{FF2B5EF4-FFF2-40B4-BE49-F238E27FC236}">
                  <a16:creationId xmlns:a16="http://schemas.microsoft.com/office/drawing/2014/main" id="{BF1B726C-CAC1-4656-8EA2-B3AE78EA1CC2}"/>
                </a:ext>
              </a:extLst>
            </p:cNvPr>
            <p:cNvCxnSpPr>
              <a:cxnSpLocks/>
            </p:cNvCxnSpPr>
            <p:nvPr/>
          </p:nvCxnSpPr>
          <p:spPr>
            <a:xfrm>
              <a:off x="7759547" y="3308948"/>
              <a:ext cx="0" cy="324036"/>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667254DD-5A6C-4896-B841-A569C61BABA9}"/>
                </a:ext>
              </a:extLst>
            </p:cNvPr>
            <p:cNvCxnSpPr>
              <a:cxnSpLocks/>
            </p:cNvCxnSpPr>
            <p:nvPr/>
          </p:nvCxnSpPr>
          <p:spPr>
            <a:xfrm flipV="1">
              <a:off x="1440845" y="3465224"/>
              <a:ext cx="6318702" cy="8062"/>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28" name="Straight Connector 27">
              <a:extLst>
                <a:ext uri="{FF2B5EF4-FFF2-40B4-BE49-F238E27FC236}">
                  <a16:creationId xmlns:a16="http://schemas.microsoft.com/office/drawing/2014/main" id="{39D29743-A524-4B39-B9FF-C77234E2687F}"/>
                </a:ext>
              </a:extLst>
            </p:cNvPr>
            <p:cNvCxnSpPr>
              <a:cxnSpLocks/>
            </p:cNvCxnSpPr>
            <p:nvPr/>
          </p:nvCxnSpPr>
          <p:spPr>
            <a:xfrm>
              <a:off x="2556525" y="3465224"/>
              <a:ext cx="0" cy="16776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30" name="Straight Connector 29">
              <a:extLst>
                <a:ext uri="{FF2B5EF4-FFF2-40B4-BE49-F238E27FC236}">
                  <a16:creationId xmlns:a16="http://schemas.microsoft.com/office/drawing/2014/main" id="{8B25A9E4-3D08-4D25-ABE7-316FFF47BD1D}"/>
                </a:ext>
              </a:extLst>
            </p:cNvPr>
            <p:cNvCxnSpPr>
              <a:cxnSpLocks/>
            </p:cNvCxnSpPr>
            <p:nvPr/>
          </p:nvCxnSpPr>
          <p:spPr>
            <a:xfrm>
              <a:off x="4569049" y="3470966"/>
              <a:ext cx="0" cy="16776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31" name="Straight Connector 30">
              <a:extLst>
                <a:ext uri="{FF2B5EF4-FFF2-40B4-BE49-F238E27FC236}">
                  <a16:creationId xmlns:a16="http://schemas.microsoft.com/office/drawing/2014/main" id="{CA0F75F1-2BD8-4674-A471-FF455C27D345}"/>
                </a:ext>
              </a:extLst>
            </p:cNvPr>
            <p:cNvCxnSpPr>
              <a:cxnSpLocks/>
            </p:cNvCxnSpPr>
            <p:nvPr/>
          </p:nvCxnSpPr>
          <p:spPr>
            <a:xfrm>
              <a:off x="6644136" y="3470966"/>
              <a:ext cx="0" cy="16776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26" name="Shape 409">
            <a:extLst>
              <a:ext uri="{FF2B5EF4-FFF2-40B4-BE49-F238E27FC236}">
                <a16:creationId xmlns:a16="http://schemas.microsoft.com/office/drawing/2014/main" id="{FDAC7ED2-24B3-B549-A3B1-E16E58905D32}"/>
              </a:ext>
            </a:extLst>
          </p:cNvPr>
          <p:cNvGrpSpPr/>
          <p:nvPr/>
        </p:nvGrpSpPr>
        <p:grpSpPr>
          <a:xfrm>
            <a:off x="8066946" y="362443"/>
            <a:ext cx="807304" cy="682159"/>
            <a:chOff x="3918650" y="293075"/>
            <a:chExt cx="488500" cy="412775"/>
          </a:xfrm>
        </p:grpSpPr>
        <p:sp>
          <p:nvSpPr>
            <p:cNvPr id="27" name="Shape 410">
              <a:extLst>
                <a:ext uri="{FF2B5EF4-FFF2-40B4-BE49-F238E27FC236}">
                  <a16:creationId xmlns:a16="http://schemas.microsoft.com/office/drawing/2014/main" id="{A182B2A5-DE52-094B-9217-7538290A1E53}"/>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411">
              <a:extLst>
                <a:ext uri="{FF2B5EF4-FFF2-40B4-BE49-F238E27FC236}">
                  <a16:creationId xmlns:a16="http://schemas.microsoft.com/office/drawing/2014/main" id="{EDBCA868-DE39-2B42-81EA-00C8D077A2A0}"/>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412">
              <a:extLst>
                <a:ext uri="{FF2B5EF4-FFF2-40B4-BE49-F238E27FC236}">
                  <a16:creationId xmlns:a16="http://schemas.microsoft.com/office/drawing/2014/main" id="{5B3742D2-5EC4-BB40-AAE2-0B71C5053ACF}"/>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357560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Shape 214"/>
        <p:cNvGrpSpPr/>
        <p:nvPr/>
      </p:nvGrpSpPr>
      <p:grpSpPr>
        <a:xfrm>
          <a:off x="0" y="0"/>
          <a:ext cx="0" cy="0"/>
          <a:chOff x="0" y="0"/>
          <a:chExt cx="0" cy="0"/>
        </a:xfrm>
      </p:grpSpPr>
      <p:sp>
        <p:nvSpPr>
          <p:cNvPr id="215" name="Shape 215"/>
          <p:cNvSpPr/>
          <p:nvPr/>
        </p:nvSpPr>
        <p:spPr>
          <a:xfrm>
            <a:off x="920500" y="910900"/>
            <a:ext cx="7665244" cy="3651553"/>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txBox="1">
            <a:spLocks noGrp="1"/>
          </p:cNvSpPr>
          <p:nvPr>
            <p:ph type="title" idx="4294967295"/>
          </p:nvPr>
        </p:nvSpPr>
        <p:spPr>
          <a:xfrm>
            <a:off x="464800" y="4345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noProof="0" dirty="0"/>
              <a:t>Maps</a:t>
            </a:r>
          </a:p>
        </p:txBody>
      </p:sp>
      <p:sp>
        <p:nvSpPr>
          <p:cNvPr id="217" name="Shape 217"/>
          <p:cNvSpPr/>
          <p:nvPr/>
        </p:nvSpPr>
        <p:spPr>
          <a:xfrm>
            <a:off x="2290650" y="1678100"/>
            <a:ext cx="796200" cy="202500"/>
          </a:xfrm>
          <a:prstGeom prst="wedgeRectCallout">
            <a:avLst>
              <a:gd name="adj1" fmla="val -21428"/>
              <a:gd name="adj2" fmla="val 84287"/>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1000">
                <a:solidFill>
                  <a:srgbClr val="FFFFFF"/>
                </a:solidFill>
                <a:latin typeface="Raleway Light"/>
                <a:ea typeface="Raleway Light"/>
                <a:cs typeface="Raleway Light"/>
                <a:sym typeface="Raleway Light"/>
              </a:rPr>
              <a:t>our office</a:t>
            </a:r>
            <a:endParaRPr sz="1000">
              <a:solidFill>
                <a:srgbClr val="FFFFFF"/>
              </a:solidFill>
              <a:latin typeface="Raleway Light"/>
              <a:ea typeface="Raleway Light"/>
              <a:cs typeface="Raleway Light"/>
              <a:sym typeface="Raleway Light"/>
            </a:endParaRPr>
          </a:p>
        </p:txBody>
      </p:sp>
      <p:sp>
        <p:nvSpPr>
          <p:cNvPr id="218" name="Shape 2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80</a:t>
            </a:fld>
            <a:endParaRPr/>
          </a:p>
        </p:txBody>
      </p:sp>
      <p:grpSp>
        <p:nvGrpSpPr>
          <p:cNvPr id="219" name="Shape 219"/>
          <p:cNvGrpSpPr/>
          <p:nvPr/>
        </p:nvGrpSpPr>
        <p:grpSpPr>
          <a:xfrm>
            <a:off x="8073445" y="369819"/>
            <a:ext cx="759617" cy="641865"/>
            <a:chOff x="3918650" y="293075"/>
            <a:chExt cx="488500" cy="412775"/>
          </a:xfrm>
        </p:grpSpPr>
        <p:sp>
          <p:nvSpPr>
            <p:cNvPr id="220" name="Shape 220"/>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Shape 227"/>
          <p:cNvSpPr txBox="1">
            <a:spLocks noGrp="1"/>
          </p:cNvSpPr>
          <p:nvPr>
            <p:ph type="ctrTitle" idx="4294967295"/>
          </p:nvPr>
        </p:nvSpPr>
        <p:spPr>
          <a:xfrm>
            <a:off x="685800" y="15071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9600" noProof="0" dirty="0">
                <a:solidFill>
                  <a:srgbClr val="FFB600"/>
                </a:solidFill>
              </a:rPr>
              <a:t>89,526,124</a:t>
            </a:r>
          </a:p>
        </p:txBody>
      </p:sp>
      <p:sp>
        <p:nvSpPr>
          <p:cNvPr id="228" name="Shape 228"/>
          <p:cNvSpPr txBox="1">
            <a:spLocks noGrp="1"/>
          </p:cNvSpPr>
          <p:nvPr>
            <p:ph type="subTitle" idx="4294967295"/>
          </p:nvPr>
        </p:nvSpPr>
        <p:spPr>
          <a:xfrm>
            <a:off x="685800" y="2916253"/>
            <a:ext cx="77724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noProof="0" dirty="0"/>
              <a:t>Whoa! That’s a big number, aren’t you proud?</a:t>
            </a:r>
          </a:p>
        </p:txBody>
      </p:sp>
      <p:sp>
        <p:nvSpPr>
          <p:cNvPr id="229" name="Shape 22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81</a:t>
            </a:fld>
            <a:endParaRPr/>
          </a:p>
        </p:txBody>
      </p:sp>
      <p:grpSp>
        <p:nvGrpSpPr>
          <p:cNvPr id="230" name="Shape 230"/>
          <p:cNvGrpSpPr/>
          <p:nvPr/>
        </p:nvGrpSpPr>
        <p:grpSpPr>
          <a:xfrm>
            <a:off x="8056529" y="173652"/>
            <a:ext cx="793438" cy="1034192"/>
            <a:chOff x="2624850" y="4296000"/>
            <a:chExt cx="380400" cy="495825"/>
          </a:xfrm>
        </p:grpSpPr>
        <p:sp>
          <p:nvSpPr>
            <p:cNvPr id="231" name="Shape 231"/>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Shape 237"/>
        <p:cNvGrpSpPr/>
        <p:nvPr/>
      </p:nvGrpSpPr>
      <p:grpSpPr>
        <a:xfrm>
          <a:off x="0" y="0"/>
          <a:ext cx="0" cy="0"/>
          <a:chOff x="0" y="0"/>
          <a:chExt cx="0" cy="0"/>
        </a:xfrm>
      </p:grpSpPr>
      <p:sp>
        <p:nvSpPr>
          <p:cNvPr id="238" name="Shape 238"/>
          <p:cNvSpPr txBox="1">
            <a:spLocks noGrp="1"/>
          </p:cNvSpPr>
          <p:nvPr>
            <p:ph type="ctrTitle" idx="4294967295"/>
          </p:nvPr>
        </p:nvSpPr>
        <p:spPr>
          <a:xfrm>
            <a:off x="972175" y="648000"/>
            <a:ext cx="71997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noProof="0" dirty="0">
                <a:solidFill>
                  <a:srgbClr val="FFFFFF"/>
                </a:solidFill>
              </a:rPr>
              <a:t>89,526,124$</a:t>
            </a:r>
          </a:p>
        </p:txBody>
      </p:sp>
      <p:sp>
        <p:nvSpPr>
          <p:cNvPr id="239" name="Shape 239"/>
          <p:cNvSpPr txBox="1">
            <a:spLocks noGrp="1"/>
          </p:cNvSpPr>
          <p:nvPr>
            <p:ph type="subTitle" idx="4294967295"/>
          </p:nvPr>
        </p:nvSpPr>
        <p:spPr>
          <a:xfrm>
            <a:off x="972175" y="1258908"/>
            <a:ext cx="71997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noProof="0" dirty="0"/>
              <a:t>That’s a lot of money</a:t>
            </a:r>
          </a:p>
        </p:txBody>
      </p:sp>
      <p:sp>
        <p:nvSpPr>
          <p:cNvPr id="240" name="Shape 240"/>
          <p:cNvSpPr txBox="1">
            <a:spLocks noGrp="1"/>
          </p:cNvSpPr>
          <p:nvPr>
            <p:ph type="ctrTitle" idx="4294967295"/>
          </p:nvPr>
        </p:nvSpPr>
        <p:spPr>
          <a:xfrm>
            <a:off x="972175" y="3276894"/>
            <a:ext cx="71997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noProof="0" dirty="0">
                <a:solidFill>
                  <a:srgbClr val="FFFFFF"/>
                </a:solidFill>
              </a:rPr>
              <a:t>100%</a:t>
            </a:r>
          </a:p>
        </p:txBody>
      </p:sp>
      <p:sp>
        <p:nvSpPr>
          <p:cNvPr id="241" name="Shape 241"/>
          <p:cNvSpPr txBox="1">
            <a:spLocks noGrp="1"/>
          </p:cNvSpPr>
          <p:nvPr>
            <p:ph type="subTitle" idx="4294967295"/>
          </p:nvPr>
        </p:nvSpPr>
        <p:spPr>
          <a:xfrm>
            <a:off x="972175" y="3887801"/>
            <a:ext cx="71997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noProof="0" dirty="0"/>
              <a:t>Total success!</a:t>
            </a:r>
          </a:p>
        </p:txBody>
      </p:sp>
      <p:sp>
        <p:nvSpPr>
          <p:cNvPr id="242" name="Shape 242"/>
          <p:cNvSpPr txBox="1">
            <a:spLocks noGrp="1"/>
          </p:cNvSpPr>
          <p:nvPr>
            <p:ph type="ctrTitle" idx="4294967295"/>
          </p:nvPr>
        </p:nvSpPr>
        <p:spPr>
          <a:xfrm>
            <a:off x="972175" y="1962447"/>
            <a:ext cx="71997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noProof="0" dirty="0">
                <a:solidFill>
                  <a:srgbClr val="FFFFFF"/>
                </a:solidFill>
              </a:rPr>
              <a:t>185,244 users</a:t>
            </a:r>
          </a:p>
        </p:txBody>
      </p:sp>
      <p:sp>
        <p:nvSpPr>
          <p:cNvPr id="243" name="Shape 243"/>
          <p:cNvSpPr txBox="1">
            <a:spLocks noGrp="1"/>
          </p:cNvSpPr>
          <p:nvPr>
            <p:ph type="subTitle" idx="4294967295"/>
          </p:nvPr>
        </p:nvSpPr>
        <p:spPr>
          <a:xfrm>
            <a:off x="972175" y="2573355"/>
            <a:ext cx="71997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noProof="0" dirty="0"/>
              <a:t>And a lot of users</a:t>
            </a:r>
          </a:p>
        </p:txBody>
      </p:sp>
      <p:sp>
        <p:nvSpPr>
          <p:cNvPr id="244" name="Shape 24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82</a:t>
            </a:fld>
            <a:endParaRPr/>
          </a:p>
        </p:txBody>
      </p:sp>
      <p:grpSp>
        <p:nvGrpSpPr>
          <p:cNvPr id="245" name="Shape 245"/>
          <p:cNvGrpSpPr/>
          <p:nvPr/>
        </p:nvGrpSpPr>
        <p:grpSpPr>
          <a:xfrm>
            <a:off x="8056529" y="173652"/>
            <a:ext cx="793438" cy="1034192"/>
            <a:chOff x="2624850" y="4296000"/>
            <a:chExt cx="380400" cy="495825"/>
          </a:xfrm>
        </p:grpSpPr>
        <p:sp>
          <p:nvSpPr>
            <p:cNvPr id="246" name="Shape 246"/>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noProof="0" dirty="0"/>
              <a:t>Our process is </a:t>
            </a:r>
            <a:r>
              <a:rPr lang="en-US" noProof="0" dirty="0">
                <a:solidFill>
                  <a:srgbClr val="FFB600"/>
                </a:solidFill>
              </a:rPr>
              <a:t>easy</a:t>
            </a:r>
          </a:p>
        </p:txBody>
      </p:sp>
      <p:sp>
        <p:nvSpPr>
          <p:cNvPr id="254" name="Shape 25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83</a:t>
            </a:fld>
            <a:endParaRPr/>
          </a:p>
        </p:txBody>
      </p:sp>
      <p:sp>
        <p:nvSpPr>
          <p:cNvPr id="255" name="Shape 255"/>
          <p:cNvSpPr/>
          <p:nvPr/>
        </p:nvSpPr>
        <p:spPr>
          <a:xfrm>
            <a:off x="2164963" y="3238713"/>
            <a:ext cx="594300" cy="36900"/>
          </a:xfrm>
          <a:prstGeom prst="roundRect">
            <a:avLst>
              <a:gd name="adj" fmla="val 50000"/>
            </a:avLst>
          </a:pr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6" name="Shape 256"/>
          <p:cNvSpPr/>
          <p:nvPr/>
        </p:nvSpPr>
        <p:spPr>
          <a:xfrm>
            <a:off x="1151886" y="2947750"/>
            <a:ext cx="594300" cy="594300"/>
          </a:xfrm>
          <a:prstGeom prst="ellipse">
            <a:avLst/>
          </a:prstGeom>
          <a:noFill/>
          <a:ln w="38100" cap="flat" cmpd="sng">
            <a:solidFill>
              <a:srgbClr val="FFB6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Shape 257"/>
          <p:cNvSpPr txBox="1"/>
          <p:nvPr/>
        </p:nvSpPr>
        <p:spPr>
          <a:xfrm>
            <a:off x="1230636" y="3108924"/>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first</a:t>
            </a:r>
            <a:endParaRPr sz="800">
              <a:solidFill>
                <a:srgbClr val="434343"/>
              </a:solidFill>
              <a:latin typeface="Raleway Light"/>
              <a:ea typeface="Raleway Light"/>
              <a:cs typeface="Raleway Light"/>
              <a:sym typeface="Raleway Light"/>
            </a:endParaRPr>
          </a:p>
        </p:txBody>
      </p:sp>
      <p:sp>
        <p:nvSpPr>
          <p:cNvPr id="258" name="Shape 258"/>
          <p:cNvSpPr txBox="1"/>
          <p:nvPr/>
        </p:nvSpPr>
        <p:spPr>
          <a:xfrm>
            <a:off x="594488" y="3499125"/>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a:solidFill>
                  <a:srgbClr val="434343"/>
                </a:solidFill>
                <a:latin typeface="Raleway ExtraBold"/>
                <a:ea typeface="Raleway ExtraBold"/>
                <a:cs typeface="Raleway ExtraBold"/>
                <a:sym typeface="Raleway ExtraBold"/>
              </a:rPr>
              <a:t>Lorem Ipsum</a:t>
            </a:r>
            <a:endParaRPr sz="1000">
              <a:solidFill>
                <a:srgbClr val="434343"/>
              </a:solidFill>
              <a:latin typeface="Raleway ExtraBold"/>
              <a:ea typeface="Raleway ExtraBold"/>
              <a:cs typeface="Raleway ExtraBold"/>
              <a:sym typeface="Raleway ExtraBold"/>
            </a:endParaRPr>
          </a:p>
        </p:txBody>
      </p:sp>
      <p:sp>
        <p:nvSpPr>
          <p:cNvPr id="259" name="Shape 259"/>
          <p:cNvSpPr txBox="1"/>
          <p:nvPr/>
        </p:nvSpPr>
        <p:spPr>
          <a:xfrm>
            <a:off x="571536" y="3955927"/>
            <a:ext cx="17550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a:solidFill>
                  <a:srgbClr val="434343"/>
                </a:solidFill>
                <a:latin typeface="Raleway Light"/>
                <a:ea typeface="Raleway Light"/>
                <a:cs typeface="Raleway Light"/>
                <a:sym typeface="Raleway Light"/>
              </a:rPr>
              <a:t>Lorem ipsum dolor sit amet, consectetur adipiscing.</a:t>
            </a:r>
            <a:endParaRPr sz="800">
              <a:solidFill>
                <a:srgbClr val="434343"/>
              </a:solidFill>
              <a:latin typeface="Raleway Light"/>
              <a:ea typeface="Raleway Light"/>
              <a:cs typeface="Raleway Light"/>
              <a:sym typeface="Raleway Light"/>
            </a:endParaRPr>
          </a:p>
        </p:txBody>
      </p:sp>
      <p:sp>
        <p:nvSpPr>
          <p:cNvPr id="260" name="Shape 260"/>
          <p:cNvSpPr/>
          <p:nvPr/>
        </p:nvSpPr>
        <p:spPr>
          <a:xfrm>
            <a:off x="3256823" y="2947750"/>
            <a:ext cx="594300" cy="594300"/>
          </a:xfrm>
          <a:prstGeom prst="ellipse">
            <a:avLst/>
          </a:prstGeom>
          <a:noFill/>
          <a:ln w="38100" cap="flat" cmpd="sng">
            <a:solidFill>
              <a:srgbClr val="FFB6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1" name="Shape 261"/>
          <p:cNvSpPr txBox="1"/>
          <p:nvPr/>
        </p:nvSpPr>
        <p:spPr>
          <a:xfrm>
            <a:off x="2699425" y="3499125"/>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a:solidFill>
                  <a:srgbClr val="434343"/>
                </a:solidFill>
                <a:latin typeface="Raleway ExtraBold"/>
                <a:ea typeface="Raleway ExtraBold"/>
                <a:cs typeface="Raleway ExtraBold"/>
                <a:sym typeface="Raleway ExtraBold"/>
              </a:rPr>
              <a:t>Sit Amet</a:t>
            </a:r>
            <a:endParaRPr sz="1000">
              <a:solidFill>
                <a:srgbClr val="434343"/>
              </a:solidFill>
              <a:latin typeface="Raleway ExtraBold"/>
              <a:ea typeface="Raleway ExtraBold"/>
              <a:cs typeface="Raleway ExtraBold"/>
              <a:sym typeface="Raleway ExtraBold"/>
            </a:endParaRPr>
          </a:p>
        </p:txBody>
      </p:sp>
      <p:sp>
        <p:nvSpPr>
          <p:cNvPr id="262" name="Shape 262"/>
          <p:cNvSpPr txBox="1"/>
          <p:nvPr/>
        </p:nvSpPr>
        <p:spPr>
          <a:xfrm>
            <a:off x="2699423" y="3955927"/>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a:solidFill>
                  <a:srgbClr val="434343"/>
                </a:solidFill>
                <a:latin typeface="Raleway Light"/>
                <a:ea typeface="Raleway Light"/>
                <a:cs typeface="Raleway Light"/>
                <a:sym typeface="Raleway Light"/>
              </a:rPr>
              <a:t>Lorem ipsum dolor sit amet, consectetur adipiscing.</a:t>
            </a:r>
            <a:endParaRPr sz="800">
              <a:solidFill>
                <a:srgbClr val="434343"/>
              </a:solidFill>
              <a:latin typeface="Raleway Light"/>
              <a:ea typeface="Raleway Light"/>
              <a:cs typeface="Raleway Light"/>
              <a:sym typeface="Raleway Light"/>
            </a:endParaRPr>
          </a:p>
        </p:txBody>
      </p:sp>
      <p:sp>
        <p:nvSpPr>
          <p:cNvPr id="263" name="Shape 263"/>
          <p:cNvSpPr txBox="1"/>
          <p:nvPr/>
        </p:nvSpPr>
        <p:spPr>
          <a:xfrm>
            <a:off x="3256826" y="3108925"/>
            <a:ext cx="5943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dirty="0">
                <a:solidFill>
                  <a:srgbClr val="434343"/>
                </a:solidFill>
                <a:latin typeface="Raleway Light"/>
                <a:ea typeface="Raleway Light"/>
                <a:cs typeface="Raleway Light"/>
                <a:sym typeface="Raleway Light"/>
              </a:rPr>
              <a:t>second</a:t>
            </a:r>
            <a:endParaRPr sz="800" dirty="0">
              <a:solidFill>
                <a:srgbClr val="434343"/>
              </a:solidFill>
              <a:latin typeface="Raleway Light"/>
              <a:ea typeface="Raleway Light"/>
              <a:cs typeface="Raleway Light"/>
              <a:sym typeface="Raleway Light"/>
            </a:endParaRPr>
          </a:p>
        </p:txBody>
      </p:sp>
      <p:sp>
        <p:nvSpPr>
          <p:cNvPr id="264" name="Shape 264"/>
          <p:cNvSpPr/>
          <p:nvPr/>
        </p:nvSpPr>
        <p:spPr>
          <a:xfrm>
            <a:off x="5338808" y="2947750"/>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5" name="Shape 265"/>
          <p:cNvSpPr txBox="1"/>
          <p:nvPr/>
        </p:nvSpPr>
        <p:spPr>
          <a:xfrm>
            <a:off x="4781413" y="3499125"/>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a:solidFill>
                  <a:srgbClr val="434343"/>
                </a:solidFill>
                <a:latin typeface="Raleway ExtraBold"/>
                <a:ea typeface="Raleway ExtraBold"/>
                <a:cs typeface="Raleway ExtraBold"/>
                <a:sym typeface="Raleway ExtraBold"/>
              </a:rPr>
              <a:t>Donec Ultrices</a:t>
            </a:r>
            <a:endParaRPr sz="1000">
              <a:solidFill>
                <a:srgbClr val="434343"/>
              </a:solidFill>
              <a:latin typeface="Raleway ExtraBold"/>
              <a:ea typeface="Raleway ExtraBold"/>
              <a:cs typeface="Raleway ExtraBold"/>
              <a:sym typeface="Raleway ExtraBold"/>
            </a:endParaRPr>
          </a:p>
        </p:txBody>
      </p:sp>
      <p:sp>
        <p:nvSpPr>
          <p:cNvPr id="266" name="Shape 266"/>
          <p:cNvSpPr txBox="1"/>
          <p:nvPr/>
        </p:nvSpPr>
        <p:spPr>
          <a:xfrm>
            <a:off x="4781408" y="3955925"/>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a:solidFill>
                  <a:srgbClr val="434343"/>
                </a:solidFill>
                <a:latin typeface="Raleway Light"/>
                <a:ea typeface="Raleway Light"/>
                <a:cs typeface="Raleway Light"/>
                <a:sym typeface="Raleway Light"/>
              </a:rPr>
              <a:t>Lorem ipsum dolor sit amet, consectetur adipiscing. </a:t>
            </a:r>
            <a:endParaRPr sz="800">
              <a:solidFill>
                <a:srgbClr val="434343"/>
              </a:solidFill>
              <a:latin typeface="Raleway Light"/>
              <a:ea typeface="Raleway Light"/>
              <a:cs typeface="Raleway Light"/>
              <a:sym typeface="Raleway Light"/>
            </a:endParaRPr>
          </a:p>
        </p:txBody>
      </p:sp>
      <p:sp>
        <p:nvSpPr>
          <p:cNvPr id="267" name="Shape 267"/>
          <p:cNvSpPr txBox="1"/>
          <p:nvPr/>
        </p:nvSpPr>
        <p:spPr>
          <a:xfrm>
            <a:off x="5417558" y="3108924"/>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third</a:t>
            </a:r>
            <a:endParaRPr sz="800">
              <a:solidFill>
                <a:srgbClr val="434343"/>
              </a:solidFill>
              <a:latin typeface="Raleway Light"/>
              <a:ea typeface="Raleway Light"/>
              <a:cs typeface="Raleway Light"/>
              <a:sym typeface="Raleway Light"/>
            </a:endParaRPr>
          </a:p>
        </p:txBody>
      </p:sp>
      <p:sp>
        <p:nvSpPr>
          <p:cNvPr id="268" name="Shape 268"/>
          <p:cNvSpPr/>
          <p:nvPr/>
        </p:nvSpPr>
        <p:spPr>
          <a:xfrm>
            <a:off x="7420786" y="2947750"/>
            <a:ext cx="594300" cy="594300"/>
          </a:xfrm>
          <a:prstGeom prst="ellipse">
            <a:avLst/>
          </a:prstGeom>
          <a:noFill/>
          <a:ln w="38100"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9" name="Shape 269"/>
          <p:cNvSpPr txBox="1"/>
          <p:nvPr/>
        </p:nvSpPr>
        <p:spPr>
          <a:xfrm>
            <a:off x="6863388" y="3499125"/>
            <a:ext cx="1709100" cy="446400"/>
          </a:xfrm>
          <a:prstGeom prst="rect">
            <a:avLst/>
          </a:prstGeom>
          <a:noFill/>
          <a:ln>
            <a:noFill/>
          </a:ln>
        </p:spPr>
        <p:txBody>
          <a:bodyPr spcFirstLastPara="1" wrap="square" lIns="91425" tIns="91425" rIns="91425" bIns="91425" anchor="b" anchorCtr="0">
            <a:noAutofit/>
          </a:bodyPr>
          <a:lstStyle/>
          <a:p>
            <a:pPr marL="0" lvl="0" indent="0" algn="ctr">
              <a:lnSpc>
                <a:spcPct val="115000"/>
              </a:lnSpc>
              <a:spcBef>
                <a:spcPts val="0"/>
              </a:spcBef>
              <a:spcAft>
                <a:spcPts val="0"/>
              </a:spcAft>
              <a:buNone/>
            </a:pPr>
            <a:r>
              <a:rPr lang="en" sz="1000">
                <a:solidFill>
                  <a:srgbClr val="434343"/>
                </a:solidFill>
                <a:latin typeface="Raleway ExtraBold"/>
                <a:ea typeface="Raleway ExtraBold"/>
                <a:cs typeface="Raleway ExtraBold"/>
                <a:sym typeface="Raleway ExtraBold"/>
              </a:rPr>
              <a:t>Litora</a:t>
            </a:r>
            <a:endParaRPr sz="1000">
              <a:solidFill>
                <a:srgbClr val="434343"/>
              </a:solidFill>
              <a:latin typeface="Raleway ExtraBold"/>
              <a:ea typeface="Raleway ExtraBold"/>
              <a:cs typeface="Raleway ExtraBold"/>
              <a:sym typeface="Raleway ExtraBold"/>
            </a:endParaRPr>
          </a:p>
        </p:txBody>
      </p:sp>
      <p:sp>
        <p:nvSpPr>
          <p:cNvPr id="270" name="Shape 270"/>
          <p:cNvSpPr txBox="1"/>
          <p:nvPr/>
        </p:nvSpPr>
        <p:spPr>
          <a:xfrm>
            <a:off x="6863386" y="3955927"/>
            <a:ext cx="1709100" cy="737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n" sz="800">
                <a:solidFill>
                  <a:srgbClr val="434343"/>
                </a:solidFill>
                <a:latin typeface="Raleway Light"/>
                <a:ea typeface="Raleway Light"/>
                <a:cs typeface="Raleway Light"/>
                <a:sym typeface="Raleway Light"/>
              </a:rPr>
              <a:t>Lorem ipsum dolor sit amet, consectetur adipiscing.</a:t>
            </a:r>
            <a:endParaRPr sz="800">
              <a:solidFill>
                <a:srgbClr val="434343"/>
              </a:solidFill>
              <a:latin typeface="Raleway Light"/>
              <a:ea typeface="Raleway Light"/>
              <a:cs typeface="Raleway Light"/>
              <a:sym typeface="Raleway Light"/>
            </a:endParaRPr>
          </a:p>
        </p:txBody>
      </p:sp>
      <p:sp>
        <p:nvSpPr>
          <p:cNvPr id="271" name="Shape 271"/>
          <p:cNvSpPr txBox="1"/>
          <p:nvPr/>
        </p:nvSpPr>
        <p:spPr>
          <a:xfrm>
            <a:off x="7499536" y="3108924"/>
            <a:ext cx="436800" cy="321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SzPts val="1100"/>
              <a:buNone/>
            </a:pPr>
            <a:r>
              <a:rPr lang="en" sz="800">
                <a:solidFill>
                  <a:srgbClr val="434343"/>
                </a:solidFill>
                <a:latin typeface="Raleway Light"/>
                <a:ea typeface="Raleway Light"/>
                <a:cs typeface="Raleway Light"/>
                <a:sym typeface="Raleway Light"/>
              </a:rPr>
              <a:t>last</a:t>
            </a:r>
            <a:endParaRPr sz="800">
              <a:solidFill>
                <a:srgbClr val="434343"/>
              </a:solidFill>
              <a:latin typeface="Raleway Light"/>
              <a:ea typeface="Raleway Light"/>
              <a:cs typeface="Raleway Light"/>
              <a:sym typeface="Raleway Light"/>
            </a:endParaRPr>
          </a:p>
        </p:txBody>
      </p:sp>
      <p:sp>
        <p:nvSpPr>
          <p:cNvPr id="272" name="Shape 272"/>
          <p:cNvSpPr/>
          <p:nvPr/>
        </p:nvSpPr>
        <p:spPr>
          <a:xfrm>
            <a:off x="4337175" y="3238713"/>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73" name="Shape 273"/>
          <p:cNvSpPr/>
          <p:nvPr/>
        </p:nvSpPr>
        <p:spPr>
          <a:xfrm>
            <a:off x="6419150" y="3238713"/>
            <a:ext cx="594300" cy="369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274" name="Shape 274"/>
          <p:cNvGrpSpPr/>
          <p:nvPr/>
        </p:nvGrpSpPr>
        <p:grpSpPr>
          <a:xfrm>
            <a:off x="7964730" y="329098"/>
            <a:ext cx="977040" cy="722851"/>
            <a:chOff x="5255200" y="3006475"/>
            <a:chExt cx="511700" cy="378575"/>
          </a:xfrm>
        </p:grpSpPr>
        <p:sp>
          <p:nvSpPr>
            <p:cNvPr id="275" name="Shape 27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600" noProof="0" dirty="0"/>
              <a:t>Let’s </a:t>
            </a:r>
            <a:r>
              <a:rPr lang="en-US" sz="3600" noProof="0" dirty="0">
                <a:solidFill>
                  <a:srgbClr val="FFB600"/>
                </a:solidFill>
              </a:rPr>
              <a:t>review</a:t>
            </a:r>
            <a:r>
              <a:rPr lang="en-US" sz="3600" noProof="0" dirty="0"/>
              <a:t> some concepts</a:t>
            </a:r>
          </a:p>
        </p:txBody>
      </p:sp>
      <p:sp>
        <p:nvSpPr>
          <p:cNvPr id="282" name="Shape 282"/>
          <p:cNvSpPr txBox="1">
            <a:spLocks noGrp="1"/>
          </p:cNvSpPr>
          <p:nvPr>
            <p:ph type="body" idx="1"/>
          </p:nvPr>
        </p:nvSpPr>
        <p:spPr>
          <a:xfrm>
            <a:off x="922000" y="1625700"/>
            <a:ext cx="2332200" cy="1483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Yellow</a:t>
            </a:r>
          </a:p>
          <a:p>
            <a:pPr marL="0" lvl="0" indent="0" rtl="0">
              <a:spcBef>
                <a:spcPts val="600"/>
              </a:spcBef>
              <a:spcAft>
                <a:spcPts val="0"/>
              </a:spcAft>
              <a:buNone/>
            </a:pPr>
            <a:r>
              <a:rPr lang="en-US" sz="1200" noProof="0" dirty="0"/>
              <a:t>Is the color of gold, butter and ripe lemons. In the spectrum of visible light, yellow is found between green and orange.</a:t>
            </a:r>
          </a:p>
        </p:txBody>
      </p:sp>
      <p:sp>
        <p:nvSpPr>
          <p:cNvPr id="283" name="Shape 283"/>
          <p:cNvSpPr txBox="1">
            <a:spLocks noGrp="1"/>
          </p:cNvSpPr>
          <p:nvPr>
            <p:ph type="body" idx="2"/>
          </p:nvPr>
        </p:nvSpPr>
        <p:spPr>
          <a:xfrm>
            <a:off x="3373776" y="1625700"/>
            <a:ext cx="2332200" cy="1483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Blue</a:t>
            </a:r>
          </a:p>
          <a:p>
            <a:pPr marL="0" lvl="0" indent="0" rtl="0">
              <a:spcBef>
                <a:spcPts val="600"/>
              </a:spcBef>
              <a:spcAft>
                <a:spcPts val="0"/>
              </a:spcAft>
              <a:buNone/>
            </a:pPr>
            <a:r>
              <a:rPr lang="en-US" sz="1200" noProof="0" dirty="0"/>
              <a:t>Is the </a:t>
            </a:r>
            <a:r>
              <a:rPr lang="en-US" sz="1200" noProof="0" dirty="0" err="1"/>
              <a:t>colour</a:t>
            </a:r>
            <a:r>
              <a:rPr lang="en-US" sz="1200" noProof="0" dirty="0"/>
              <a:t> of the clear sky and the deep sea. It is located between violet and green on the optical spectrum.</a:t>
            </a:r>
          </a:p>
        </p:txBody>
      </p:sp>
      <p:sp>
        <p:nvSpPr>
          <p:cNvPr id="284" name="Shape 284"/>
          <p:cNvSpPr txBox="1">
            <a:spLocks noGrp="1"/>
          </p:cNvSpPr>
          <p:nvPr>
            <p:ph type="body" idx="3"/>
          </p:nvPr>
        </p:nvSpPr>
        <p:spPr>
          <a:xfrm>
            <a:off x="5825552" y="1625700"/>
            <a:ext cx="2332200" cy="1483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Red</a:t>
            </a:r>
          </a:p>
          <a:p>
            <a:pPr marL="0" lvl="0" indent="0" rtl="0">
              <a:spcBef>
                <a:spcPts val="600"/>
              </a:spcBef>
              <a:spcAft>
                <a:spcPts val="0"/>
              </a:spcAft>
              <a:buNone/>
            </a:pPr>
            <a:r>
              <a:rPr lang="en-US" sz="1200" noProof="0" dirty="0"/>
              <a:t>Is the color of blood, and because of this it has historically been associated with sacrifice, danger and courage. </a:t>
            </a:r>
          </a:p>
          <a:p>
            <a:pPr marL="0" lvl="0" indent="0" rtl="0">
              <a:spcBef>
                <a:spcPts val="600"/>
              </a:spcBef>
              <a:spcAft>
                <a:spcPts val="0"/>
              </a:spcAft>
              <a:buNone/>
            </a:pPr>
            <a:endParaRPr lang="en-US" sz="1200" noProof="0" dirty="0"/>
          </a:p>
        </p:txBody>
      </p:sp>
      <p:sp>
        <p:nvSpPr>
          <p:cNvPr id="285" name="Shape 28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84</a:t>
            </a:fld>
            <a:endParaRPr/>
          </a:p>
        </p:txBody>
      </p:sp>
      <p:sp>
        <p:nvSpPr>
          <p:cNvPr id="286" name="Shape 286"/>
          <p:cNvSpPr txBox="1">
            <a:spLocks noGrp="1"/>
          </p:cNvSpPr>
          <p:nvPr>
            <p:ph type="body" idx="1"/>
          </p:nvPr>
        </p:nvSpPr>
        <p:spPr>
          <a:xfrm>
            <a:off x="922000" y="3073500"/>
            <a:ext cx="2332200" cy="1483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Yellow</a:t>
            </a:r>
          </a:p>
          <a:p>
            <a:pPr marL="0" lvl="0" indent="0" rtl="0">
              <a:spcBef>
                <a:spcPts val="600"/>
              </a:spcBef>
              <a:spcAft>
                <a:spcPts val="0"/>
              </a:spcAft>
              <a:buNone/>
            </a:pPr>
            <a:r>
              <a:rPr lang="en-US" sz="1200" noProof="0" dirty="0"/>
              <a:t>Is the color of gold, butter and ripe lemons. In the spectrum of visible light, yellow is found between green and orange.</a:t>
            </a:r>
          </a:p>
        </p:txBody>
      </p:sp>
      <p:sp>
        <p:nvSpPr>
          <p:cNvPr id="287" name="Shape 287"/>
          <p:cNvSpPr txBox="1">
            <a:spLocks noGrp="1"/>
          </p:cNvSpPr>
          <p:nvPr>
            <p:ph type="body" idx="2"/>
          </p:nvPr>
        </p:nvSpPr>
        <p:spPr>
          <a:xfrm>
            <a:off x="3373776" y="3073500"/>
            <a:ext cx="2332200" cy="1483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Blue</a:t>
            </a:r>
          </a:p>
          <a:p>
            <a:pPr marL="0" lvl="0" indent="0" rtl="0">
              <a:spcBef>
                <a:spcPts val="600"/>
              </a:spcBef>
              <a:spcAft>
                <a:spcPts val="0"/>
              </a:spcAft>
              <a:buNone/>
            </a:pPr>
            <a:r>
              <a:rPr lang="en-US" sz="1200" noProof="0" dirty="0"/>
              <a:t>Is the </a:t>
            </a:r>
            <a:r>
              <a:rPr lang="en-US" sz="1200" noProof="0" dirty="0" err="1"/>
              <a:t>colour</a:t>
            </a:r>
            <a:r>
              <a:rPr lang="en-US" sz="1200" noProof="0" dirty="0"/>
              <a:t> of the clear sky and the deep sea. It is located between violet and green on the optical spectrum.</a:t>
            </a:r>
          </a:p>
        </p:txBody>
      </p:sp>
      <p:sp>
        <p:nvSpPr>
          <p:cNvPr id="288" name="Shape 288"/>
          <p:cNvSpPr txBox="1">
            <a:spLocks noGrp="1"/>
          </p:cNvSpPr>
          <p:nvPr>
            <p:ph type="body" idx="3"/>
          </p:nvPr>
        </p:nvSpPr>
        <p:spPr>
          <a:xfrm>
            <a:off x="5825552" y="3073500"/>
            <a:ext cx="2332200" cy="1483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noProof="0" dirty="0"/>
              <a:t>Red</a:t>
            </a:r>
          </a:p>
          <a:p>
            <a:pPr marL="0" lvl="0" indent="0" rtl="0">
              <a:spcBef>
                <a:spcPts val="600"/>
              </a:spcBef>
              <a:spcAft>
                <a:spcPts val="0"/>
              </a:spcAft>
              <a:buNone/>
            </a:pPr>
            <a:r>
              <a:rPr lang="en-US" sz="1200" noProof="0" dirty="0"/>
              <a:t>Is the color of blood, and because of this it has historically been associated with sacrifice, danger and courage. </a:t>
            </a:r>
          </a:p>
          <a:p>
            <a:pPr marL="0" lvl="0" indent="0" rtl="0">
              <a:spcBef>
                <a:spcPts val="600"/>
              </a:spcBef>
              <a:spcAft>
                <a:spcPts val="0"/>
              </a:spcAft>
              <a:buNone/>
            </a:pPr>
            <a:endParaRPr lang="en-US" sz="1200" noProof="0" dirty="0"/>
          </a:p>
        </p:txBody>
      </p:sp>
      <p:grpSp>
        <p:nvGrpSpPr>
          <p:cNvPr id="289" name="Shape 289"/>
          <p:cNvGrpSpPr/>
          <p:nvPr/>
        </p:nvGrpSpPr>
        <p:grpSpPr>
          <a:xfrm>
            <a:off x="8054838" y="308799"/>
            <a:ext cx="796168" cy="763718"/>
            <a:chOff x="5241175" y="4959100"/>
            <a:chExt cx="539775" cy="517775"/>
          </a:xfrm>
        </p:grpSpPr>
        <p:sp>
          <p:nvSpPr>
            <p:cNvPr id="290" name="Shape 290"/>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noProof="0" dirty="0"/>
              <a:t>You can insert graphs from </a:t>
            </a:r>
            <a:r>
              <a:rPr lang="en-US" u="sng" noProof="0" dirty="0">
                <a:solidFill>
                  <a:srgbClr val="FFB600"/>
                </a:solidFill>
                <a:hlinkClick r:id="rId3"/>
              </a:rPr>
              <a:t>Google Sheets</a:t>
            </a:r>
            <a:endParaRPr lang="en-US" noProof="0" dirty="0">
              <a:solidFill>
                <a:srgbClr val="FFB600"/>
              </a:solidFill>
            </a:endParaRPr>
          </a:p>
        </p:txBody>
      </p:sp>
      <p:sp>
        <p:nvSpPr>
          <p:cNvPr id="301" name="Shape 30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85</a:t>
            </a:fld>
            <a:endParaRPr/>
          </a:p>
        </p:txBody>
      </p:sp>
      <p:pic>
        <p:nvPicPr>
          <p:cNvPr id="302" name="Shape 302" title="Chart"/>
          <p:cNvPicPr preferRelativeResize="0"/>
          <p:nvPr/>
        </p:nvPicPr>
        <p:blipFill>
          <a:blip r:embed="rId4">
            <a:alphaModFix/>
          </a:blip>
          <a:stretch>
            <a:fillRect/>
          </a:stretch>
        </p:blipFill>
        <p:spPr>
          <a:xfrm>
            <a:off x="2086550" y="304800"/>
            <a:ext cx="4970925" cy="4253900"/>
          </a:xfrm>
          <a:prstGeom prst="rect">
            <a:avLst/>
          </a:prstGeom>
          <a:noFill/>
          <a:ln>
            <a:noFill/>
          </a:ln>
        </p:spPr>
      </p:pic>
      <p:grpSp>
        <p:nvGrpSpPr>
          <p:cNvPr id="303" name="Shape 303"/>
          <p:cNvGrpSpPr/>
          <p:nvPr/>
        </p:nvGrpSpPr>
        <p:grpSpPr>
          <a:xfrm>
            <a:off x="8089130" y="310376"/>
            <a:ext cx="728350" cy="760421"/>
            <a:chOff x="3294650" y="3652450"/>
            <a:chExt cx="388350" cy="405450"/>
          </a:xfrm>
        </p:grpSpPr>
        <p:sp>
          <p:nvSpPr>
            <p:cNvPr id="304" name="Shape 304"/>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sp>
        <p:nvSpPr>
          <p:cNvPr id="311" name="Shape 311"/>
          <p:cNvSpPr/>
          <p:nvPr/>
        </p:nvSpPr>
        <p:spPr>
          <a:xfrm>
            <a:off x="5308950" y="662225"/>
            <a:ext cx="1903227" cy="3818991"/>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4343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txBox="1">
            <a:spLocks noGrp="1"/>
          </p:cNvSpPr>
          <p:nvPr>
            <p:ph type="body" idx="4294967295"/>
          </p:nvPr>
        </p:nvSpPr>
        <p:spPr>
          <a:xfrm>
            <a:off x="1353175" y="384350"/>
            <a:ext cx="2520900" cy="4386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3600" noProof="0" dirty="0">
                <a:solidFill>
                  <a:srgbClr val="FFB600"/>
                </a:solidFill>
                <a:latin typeface="Raleway ExtraBold"/>
                <a:ea typeface="Raleway ExtraBold"/>
                <a:cs typeface="Raleway ExtraBold"/>
                <a:sym typeface="Raleway ExtraBold"/>
              </a:rPr>
              <a:t>Android </a:t>
            </a:r>
            <a:r>
              <a:rPr lang="en-US" sz="3600" noProof="0" dirty="0">
                <a:latin typeface="Raleway ExtraBold"/>
                <a:ea typeface="Raleway ExtraBold"/>
                <a:cs typeface="Raleway ExtraBold"/>
                <a:sym typeface="Raleway ExtraBold"/>
              </a:rPr>
              <a:t>project</a:t>
            </a:r>
          </a:p>
          <a:p>
            <a:pPr marL="0" lvl="0" indent="0" rtl="0">
              <a:spcBef>
                <a:spcPts val="600"/>
              </a:spcBef>
              <a:spcAft>
                <a:spcPts val="0"/>
              </a:spcAft>
              <a:buNone/>
            </a:pPr>
            <a:r>
              <a:rPr lang="en-US" sz="1400" noProof="0" dirty="0"/>
              <a:t>Show and explain your web, app or software projects using these gadget templates.</a:t>
            </a:r>
          </a:p>
        </p:txBody>
      </p:sp>
      <p:sp>
        <p:nvSpPr>
          <p:cNvPr id="313" name="Shape 313"/>
          <p:cNvSpPr/>
          <p:nvPr/>
        </p:nvSpPr>
        <p:spPr>
          <a:xfrm>
            <a:off x="5394536" y="982504"/>
            <a:ext cx="1732200" cy="3078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999999"/>
                </a:solidFill>
                <a:latin typeface="Raleway Light"/>
                <a:ea typeface="Raleway Light"/>
                <a:cs typeface="Raleway Light"/>
                <a:sym typeface="Raleway Light"/>
              </a:rPr>
              <a:t>Place your screenshot here</a:t>
            </a:r>
            <a:endParaRPr sz="1000">
              <a:solidFill>
                <a:srgbClr val="999999"/>
              </a:solidFill>
              <a:latin typeface="Raleway Light"/>
              <a:ea typeface="Raleway Light"/>
              <a:cs typeface="Raleway Light"/>
              <a:sym typeface="Raleway Light"/>
            </a:endParaRPr>
          </a:p>
        </p:txBody>
      </p:sp>
      <p:sp>
        <p:nvSpPr>
          <p:cNvPr id="314" name="Shape 3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86</a:t>
            </a:fld>
            <a:endParaRPr/>
          </a:p>
        </p:txBody>
      </p:sp>
      <p:grpSp>
        <p:nvGrpSpPr>
          <p:cNvPr id="315" name="Shape 315"/>
          <p:cNvGrpSpPr/>
          <p:nvPr/>
        </p:nvGrpSpPr>
        <p:grpSpPr>
          <a:xfrm>
            <a:off x="7864658" y="371176"/>
            <a:ext cx="896264" cy="896314"/>
            <a:chOff x="570875" y="4322250"/>
            <a:chExt cx="443300" cy="443325"/>
          </a:xfrm>
        </p:grpSpPr>
        <p:sp>
          <p:nvSpPr>
            <p:cNvPr id="316" name="Shape 316"/>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sp>
        <p:nvSpPr>
          <p:cNvPr id="324" name="Shape 324"/>
          <p:cNvSpPr/>
          <p:nvPr/>
        </p:nvSpPr>
        <p:spPr>
          <a:xfrm>
            <a:off x="5342400" y="700875"/>
            <a:ext cx="1789641" cy="3766169"/>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4343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a:off x="5468902" y="1244228"/>
            <a:ext cx="1526700" cy="270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Raleway Light"/>
                <a:ea typeface="Raleway Light"/>
                <a:cs typeface="Raleway Light"/>
                <a:sym typeface="Raleway Light"/>
              </a:rPr>
              <a:t>Place your screenshot here</a:t>
            </a:r>
            <a:endParaRPr sz="1000">
              <a:solidFill>
                <a:srgbClr val="999999"/>
              </a:solidFill>
              <a:latin typeface="Raleway Light"/>
              <a:ea typeface="Raleway Light"/>
              <a:cs typeface="Raleway Light"/>
              <a:sym typeface="Raleway Light"/>
            </a:endParaRPr>
          </a:p>
        </p:txBody>
      </p:sp>
      <p:sp>
        <p:nvSpPr>
          <p:cNvPr id="326" name="Shape 32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87</a:t>
            </a:fld>
            <a:endParaRPr/>
          </a:p>
        </p:txBody>
      </p:sp>
      <p:sp>
        <p:nvSpPr>
          <p:cNvPr id="327" name="Shape 327"/>
          <p:cNvSpPr txBox="1">
            <a:spLocks noGrp="1"/>
          </p:cNvSpPr>
          <p:nvPr>
            <p:ph type="body" idx="4294967295"/>
          </p:nvPr>
        </p:nvSpPr>
        <p:spPr>
          <a:xfrm>
            <a:off x="1353175" y="384350"/>
            <a:ext cx="2520900" cy="4386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3600" noProof="0" dirty="0">
                <a:solidFill>
                  <a:srgbClr val="FFB600"/>
                </a:solidFill>
                <a:latin typeface="Raleway ExtraBold"/>
                <a:ea typeface="Raleway ExtraBold"/>
                <a:cs typeface="Raleway ExtraBold"/>
                <a:sym typeface="Raleway ExtraBold"/>
              </a:rPr>
              <a:t>iPhone </a:t>
            </a:r>
            <a:r>
              <a:rPr lang="en-US" sz="3600" noProof="0" dirty="0">
                <a:latin typeface="Raleway ExtraBold"/>
                <a:ea typeface="Raleway ExtraBold"/>
                <a:cs typeface="Raleway ExtraBold"/>
                <a:sym typeface="Raleway ExtraBold"/>
              </a:rPr>
              <a:t>project</a:t>
            </a:r>
          </a:p>
          <a:p>
            <a:pPr marL="0" lvl="0" indent="0" rtl="0">
              <a:spcBef>
                <a:spcPts val="600"/>
              </a:spcBef>
              <a:spcAft>
                <a:spcPts val="0"/>
              </a:spcAft>
              <a:buNone/>
            </a:pPr>
            <a:r>
              <a:rPr lang="en-US" sz="1400" noProof="0" dirty="0"/>
              <a:t>Show and explain your web, app or software projects using these gadget templates.</a:t>
            </a:r>
          </a:p>
        </p:txBody>
      </p:sp>
      <p:grpSp>
        <p:nvGrpSpPr>
          <p:cNvPr id="328" name="Shape 328"/>
          <p:cNvGrpSpPr/>
          <p:nvPr/>
        </p:nvGrpSpPr>
        <p:grpSpPr>
          <a:xfrm>
            <a:off x="7864658" y="371176"/>
            <a:ext cx="896264" cy="896314"/>
            <a:chOff x="570875" y="4322250"/>
            <a:chExt cx="443300" cy="443325"/>
          </a:xfrm>
        </p:grpSpPr>
        <p:sp>
          <p:nvSpPr>
            <p:cNvPr id="329" name="Shape 329"/>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336"/>
        <p:cNvGrpSpPr/>
        <p:nvPr/>
      </p:nvGrpSpPr>
      <p:grpSpPr>
        <a:xfrm>
          <a:off x="0" y="0"/>
          <a:ext cx="0" cy="0"/>
          <a:chOff x="0" y="0"/>
          <a:chExt cx="0" cy="0"/>
        </a:xfrm>
      </p:grpSpPr>
      <p:sp>
        <p:nvSpPr>
          <p:cNvPr id="337" name="Shape 337"/>
          <p:cNvSpPr/>
          <p:nvPr/>
        </p:nvSpPr>
        <p:spPr>
          <a:xfrm>
            <a:off x="4914875" y="715475"/>
            <a:ext cx="2625156" cy="3712634"/>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4343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5096022" y="1057088"/>
            <a:ext cx="2273100" cy="303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Raleway Light"/>
                <a:ea typeface="Raleway Light"/>
                <a:cs typeface="Raleway Light"/>
                <a:sym typeface="Raleway Light"/>
              </a:rPr>
              <a:t>Place your screenshot here</a:t>
            </a:r>
            <a:endParaRPr sz="1000">
              <a:solidFill>
                <a:srgbClr val="999999"/>
              </a:solidFill>
              <a:latin typeface="Raleway Light"/>
              <a:ea typeface="Raleway Light"/>
              <a:cs typeface="Raleway Light"/>
              <a:sym typeface="Raleway Light"/>
            </a:endParaRPr>
          </a:p>
        </p:txBody>
      </p:sp>
      <p:sp>
        <p:nvSpPr>
          <p:cNvPr id="339" name="Shape 33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88</a:t>
            </a:fld>
            <a:endParaRPr/>
          </a:p>
        </p:txBody>
      </p:sp>
      <p:sp>
        <p:nvSpPr>
          <p:cNvPr id="340" name="Shape 340"/>
          <p:cNvSpPr txBox="1">
            <a:spLocks noGrp="1"/>
          </p:cNvSpPr>
          <p:nvPr>
            <p:ph type="body" idx="4294967295"/>
          </p:nvPr>
        </p:nvSpPr>
        <p:spPr>
          <a:xfrm>
            <a:off x="1353175" y="384350"/>
            <a:ext cx="2520900" cy="4386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3600" noProof="0" dirty="0">
                <a:solidFill>
                  <a:srgbClr val="FFB600"/>
                </a:solidFill>
                <a:latin typeface="Raleway ExtraBold"/>
                <a:ea typeface="Raleway ExtraBold"/>
                <a:cs typeface="Raleway ExtraBold"/>
                <a:sym typeface="Raleway ExtraBold"/>
              </a:rPr>
              <a:t>Tablet </a:t>
            </a:r>
            <a:r>
              <a:rPr lang="en-US" sz="3600" noProof="0" dirty="0">
                <a:latin typeface="Raleway ExtraBold"/>
                <a:ea typeface="Raleway ExtraBold"/>
                <a:cs typeface="Raleway ExtraBold"/>
                <a:sym typeface="Raleway ExtraBold"/>
              </a:rPr>
              <a:t>project</a:t>
            </a:r>
          </a:p>
          <a:p>
            <a:pPr marL="0" lvl="0" indent="0" rtl="0">
              <a:spcBef>
                <a:spcPts val="600"/>
              </a:spcBef>
              <a:spcAft>
                <a:spcPts val="0"/>
              </a:spcAft>
              <a:buNone/>
            </a:pPr>
            <a:r>
              <a:rPr lang="en-US" sz="1400" noProof="0" dirty="0"/>
              <a:t>Show and explain your web, app or software projects using these gadget templates.</a:t>
            </a:r>
          </a:p>
        </p:txBody>
      </p:sp>
      <p:grpSp>
        <p:nvGrpSpPr>
          <p:cNvPr id="341" name="Shape 341"/>
          <p:cNvGrpSpPr/>
          <p:nvPr/>
        </p:nvGrpSpPr>
        <p:grpSpPr>
          <a:xfrm>
            <a:off x="7864658" y="371176"/>
            <a:ext cx="896264" cy="896314"/>
            <a:chOff x="570875" y="4322250"/>
            <a:chExt cx="443300" cy="443325"/>
          </a:xfrm>
        </p:grpSpPr>
        <p:sp>
          <p:nvSpPr>
            <p:cNvPr id="342" name="Shape 34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Shape 349"/>
        <p:cNvGrpSpPr/>
        <p:nvPr/>
      </p:nvGrpSpPr>
      <p:grpSpPr>
        <a:xfrm>
          <a:off x="0" y="0"/>
          <a:ext cx="0" cy="0"/>
          <a:chOff x="0" y="0"/>
          <a:chExt cx="0" cy="0"/>
        </a:xfrm>
      </p:grpSpPr>
      <p:sp>
        <p:nvSpPr>
          <p:cNvPr id="350" name="Shape 350"/>
          <p:cNvSpPr/>
          <p:nvPr/>
        </p:nvSpPr>
        <p:spPr>
          <a:xfrm>
            <a:off x="3591500" y="755451"/>
            <a:ext cx="4674514" cy="3639162"/>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434343"/>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3787106" y="948699"/>
            <a:ext cx="4283100" cy="2735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Raleway Light"/>
                <a:ea typeface="Raleway Light"/>
                <a:cs typeface="Raleway Light"/>
                <a:sym typeface="Raleway Light"/>
              </a:rPr>
              <a:t>Place your screenshot here</a:t>
            </a:r>
            <a:endParaRPr sz="1000">
              <a:solidFill>
                <a:srgbClr val="999999"/>
              </a:solidFill>
              <a:latin typeface="Raleway Light"/>
              <a:ea typeface="Raleway Light"/>
              <a:cs typeface="Raleway Light"/>
              <a:sym typeface="Raleway Light"/>
            </a:endParaRPr>
          </a:p>
        </p:txBody>
      </p:sp>
      <p:sp>
        <p:nvSpPr>
          <p:cNvPr id="352" name="Shape 35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89</a:t>
            </a:fld>
            <a:endParaRPr/>
          </a:p>
        </p:txBody>
      </p:sp>
      <p:sp>
        <p:nvSpPr>
          <p:cNvPr id="353" name="Shape 353"/>
          <p:cNvSpPr txBox="1">
            <a:spLocks noGrp="1"/>
          </p:cNvSpPr>
          <p:nvPr>
            <p:ph type="body" idx="4294967295"/>
          </p:nvPr>
        </p:nvSpPr>
        <p:spPr>
          <a:xfrm>
            <a:off x="819775" y="384350"/>
            <a:ext cx="2266200" cy="4386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3600" noProof="0" dirty="0">
                <a:solidFill>
                  <a:srgbClr val="FFB600"/>
                </a:solidFill>
                <a:latin typeface="Raleway ExtraBold"/>
                <a:ea typeface="Raleway ExtraBold"/>
                <a:cs typeface="Raleway ExtraBold"/>
                <a:sym typeface="Raleway ExtraBold"/>
              </a:rPr>
              <a:t>Desktop </a:t>
            </a:r>
            <a:r>
              <a:rPr lang="en-US" sz="3600" noProof="0" dirty="0">
                <a:latin typeface="Raleway ExtraBold"/>
                <a:ea typeface="Raleway ExtraBold"/>
                <a:cs typeface="Raleway ExtraBold"/>
                <a:sym typeface="Raleway ExtraBold"/>
              </a:rPr>
              <a:t>project</a:t>
            </a:r>
          </a:p>
          <a:p>
            <a:pPr marL="0" lvl="0" indent="0" rtl="0">
              <a:spcBef>
                <a:spcPts val="600"/>
              </a:spcBef>
              <a:spcAft>
                <a:spcPts val="0"/>
              </a:spcAft>
              <a:buNone/>
            </a:pPr>
            <a:r>
              <a:rPr lang="en-US" sz="1400" noProof="0" dirty="0"/>
              <a:t>Show and explain your web, app or software projects using these gadget templates.</a:t>
            </a:r>
          </a:p>
        </p:txBody>
      </p:sp>
      <p:grpSp>
        <p:nvGrpSpPr>
          <p:cNvPr id="354" name="Shape 354"/>
          <p:cNvGrpSpPr/>
          <p:nvPr/>
        </p:nvGrpSpPr>
        <p:grpSpPr>
          <a:xfrm>
            <a:off x="7864658" y="371176"/>
            <a:ext cx="896264" cy="896314"/>
            <a:chOff x="570875" y="4322250"/>
            <a:chExt cx="443300" cy="443325"/>
          </a:xfrm>
        </p:grpSpPr>
        <p:sp>
          <p:nvSpPr>
            <p:cNvPr id="355" name="Shape 355"/>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D2863-E18A-4261-9E24-004969E80D56}"/>
              </a:ext>
            </a:extLst>
          </p:cNvPr>
          <p:cNvSpPr>
            <a:spLocks noGrp="1"/>
          </p:cNvSpPr>
          <p:nvPr>
            <p:ph type="title"/>
          </p:nvPr>
        </p:nvSpPr>
        <p:spPr/>
        <p:txBody>
          <a:bodyPr/>
          <a:lstStyle/>
          <a:p>
            <a:r>
              <a:rPr lang="en-GB" dirty="0"/>
              <a:t>Introduction</a:t>
            </a:r>
            <a:endParaRPr lang="pt-PT" dirty="0"/>
          </a:p>
        </p:txBody>
      </p:sp>
      <p:sp>
        <p:nvSpPr>
          <p:cNvPr id="6" name="Rectangle 5">
            <a:extLst>
              <a:ext uri="{FF2B5EF4-FFF2-40B4-BE49-F238E27FC236}">
                <a16:creationId xmlns:a16="http://schemas.microsoft.com/office/drawing/2014/main" id="{30888E79-0E15-4E73-BF32-E4C037D9060B}"/>
              </a:ext>
            </a:extLst>
          </p:cNvPr>
          <p:cNvSpPr/>
          <p:nvPr/>
        </p:nvSpPr>
        <p:spPr>
          <a:xfrm>
            <a:off x="657506" y="2117318"/>
            <a:ext cx="8191666" cy="584775"/>
          </a:xfrm>
          <a:prstGeom prst="rect">
            <a:avLst/>
          </a:prstGeom>
        </p:spPr>
        <p:txBody>
          <a:bodyPr wrap="none">
            <a:spAutoFit/>
          </a:bodyPr>
          <a:lstStyle/>
          <a:p>
            <a:r>
              <a:rPr lang="en-GB" sz="3200" b="1" dirty="0">
                <a:solidFill>
                  <a:srgbClr val="FFB600"/>
                </a:solidFill>
                <a:latin typeface="Raleway ExtraBold"/>
                <a:sym typeface="Raleway ExtraBold"/>
              </a:rPr>
              <a:t>What does make a data </a:t>
            </a:r>
            <a:r>
              <a:rPr lang="en-GB" sz="3200" b="1" dirty="0" err="1">
                <a:solidFill>
                  <a:srgbClr val="FFB600"/>
                </a:solidFill>
                <a:latin typeface="Raleway ExtraBold"/>
                <a:sym typeface="Raleway ExtraBold"/>
              </a:rPr>
              <a:t>center</a:t>
            </a:r>
            <a:r>
              <a:rPr lang="en-GB" sz="3200" b="1" dirty="0">
                <a:solidFill>
                  <a:srgbClr val="FFB600"/>
                </a:solidFill>
                <a:latin typeface="Raleway ExtraBold"/>
                <a:sym typeface="Raleway ExtraBold"/>
              </a:rPr>
              <a:t> “a cloud”?</a:t>
            </a:r>
            <a:endParaRPr lang="pt-PT" sz="3200" b="1" dirty="0">
              <a:solidFill>
                <a:srgbClr val="FFB600"/>
              </a:solidFill>
              <a:latin typeface="Raleway ExtraBold"/>
              <a:sym typeface="Raleway ExtraBold"/>
            </a:endParaRPr>
          </a:p>
        </p:txBody>
      </p:sp>
      <p:sp>
        <p:nvSpPr>
          <p:cNvPr id="109" name="Rectangle 108">
            <a:extLst>
              <a:ext uri="{FF2B5EF4-FFF2-40B4-BE49-F238E27FC236}">
                <a16:creationId xmlns:a16="http://schemas.microsoft.com/office/drawing/2014/main" id="{B6D7C20E-11E2-4EF9-9D89-0661076B5295}"/>
              </a:ext>
            </a:extLst>
          </p:cNvPr>
          <p:cNvSpPr/>
          <p:nvPr/>
        </p:nvSpPr>
        <p:spPr>
          <a:xfrm>
            <a:off x="796372" y="2581089"/>
            <a:ext cx="7531229" cy="1077218"/>
          </a:xfrm>
          <a:prstGeom prst="rect">
            <a:avLst/>
          </a:prstGeom>
        </p:spPr>
        <p:txBody>
          <a:bodyPr wrap="none">
            <a:spAutoFit/>
          </a:bodyPr>
          <a:lstStyle/>
          <a:p>
            <a:pPr algn="ctr"/>
            <a:r>
              <a:rPr lang="en-GB" sz="3200" dirty="0">
                <a:solidFill>
                  <a:srgbClr val="434343"/>
                </a:solidFill>
                <a:latin typeface="Raleway ExtraBold"/>
              </a:rPr>
              <a:t>All those resources are virtualized </a:t>
            </a:r>
          </a:p>
          <a:p>
            <a:pPr algn="ctr"/>
            <a:r>
              <a:rPr lang="en-GB" sz="3200" dirty="0">
                <a:solidFill>
                  <a:srgbClr val="434343"/>
                </a:solidFill>
                <a:latin typeface="Raleway ExtraBold"/>
              </a:rPr>
              <a:t>into one giant shared pool of resources.</a:t>
            </a:r>
            <a:endParaRPr lang="pt-PT" sz="3200" dirty="0">
              <a:solidFill>
                <a:srgbClr val="434343"/>
              </a:solidFill>
              <a:latin typeface="Raleway ExtraBold"/>
            </a:endParaRPr>
          </a:p>
        </p:txBody>
      </p:sp>
      <p:grpSp>
        <p:nvGrpSpPr>
          <p:cNvPr id="11" name="Group 10">
            <a:extLst>
              <a:ext uri="{FF2B5EF4-FFF2-40B4-BE49-F238E27FC236}">
                <a16:creationId xmlns:a16="http://schemas.microsoft.com/office/drawing/2014/main" id="{FDCAFCA6-4495-4611-AF74-D146C3857E34}"/>
              </a:ext>
            </a:extLst>
          </p:cNvPr>
          <p:cNvGrpSpPr/>
          <p:nvPr/>
        </p:nvGrpSpPr>
        <p:grpSpPr>
          <a:xfrm>
            <a:off x="2048855" y="3794023"/>
            <a:ext cx="5026261" cy="864485"/>
            <a:chOff x="767408" y="4725144"/>
            <a:chExt cx="6701681" cy="1152646"/>
          </a:xfrm>
        </p:grpSpPr>
        <p:pic>
          <p:nvPicPr>
            <p:cNvPr id="111" name="Picture 2" descr="http://pcq-6ac9.kxcdn.com/wp-content/uploads/2016/08/Icon_Data-Center_1C-300x246.png">
              <a:extLst>
                <a:ext uri="{FF2B5EF4-FFF2-40B4-BE49-F238E27FC236}">
                  <a16:creationId xmlns:a16="http://schemas.microsoft.com/office/drawing/2014/main" id="{A1BC7242-443A-401C-8F70-04338D8C68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08" y="4732682"/>
              <a:ext cx="677116" cy="55523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http://pcq-6ac9.kxcdn.com/wp-content/uploads/2016/08/Icon_Data-Center_1C-300x246.png">
              <a:extLst>
                <a:ext uri="{FF2B5EF4-FFF2-40B4-BE49-F238E27FC236}">
                  <a16:creationId xmlns:a16="http://schemas.microsoft.com/office/drawing/2014/main" id="{CFCBCA16-9922-468A-B732-FAAEB034E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062" y="4725303"/>
              <a:ext cx="677116" cy="555235"/>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http://pcq-6ac9.kxcdn.com/wp-content/uploads/2016/08/Icon_Data-Center_1C-300x246.png">
              <a:extLst>
                <a:ext uri="{FF2B5EF4-FFF2-40B4-BE49-F238E27FC236}">
                  <a16:creationId xmlns:a16="http://schemas.microsoft.com/office/drawing/2014/main" id="{0A277605-6F88-4684-AB0A-C48AEDE767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253" y="4725144"/>
              <a:ext cx="677116" cy="555235"/>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http://pcq-6ac9.kxcdn.com/wp-content/uploads/2016/08/Icon_Data-Center_1C-300x246.png">
              <a:extLst>
                <a:ext uri="{FF2B5EF4-FFF2-40B4-BE49-F238E27FC236}">
                  <a16:creationId xmlns:a16="http://schemas.microsoft.com/office/drawing/2014/main" id="{C622AE7E-1086-42D2-9676-1A6A908A9C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838" y="4728304"/>
              <a:ext cx="677116" cy="555235"/>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http://icons.iconarchive.com/icons/icons8/windows-8/128/Database-icon.png">
              <a:extLst>
                <a:ext uri="{FF2B5EF4-FFF2-40B4-BE49-F238E27FC236}">
                  <a16:creationId xmlns:a16="http://schemas.microsoft.com/office/drawing/2014/main" id="{FD4BC3A6-F8F8-4C74-916D-CBFFD97ACF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44" y="5497684"/>
              <a:ext cx="373644" cy="3736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http://icons.iconarchive.com/icons/icons8/windows-8/128/Database-icon.png">
              <a:extLst>
                <a:ext uri="{FF2B5EF4-FFF2-40B4-BE49-F238E27FC236}">
                  <a16:creationId xmlns:a16="http://schemas.microsoft.com/office/drawing/2014/main" id="{81922201-67A8-496D-BA3B-B3E3BE10A0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798" y="5497684"/>
              <a:ext cx="373644" cy="3736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http://icons.iconarchive.com/icons/icons8/windows-8/128/Database-icon.png">
              <a:extLst>
                <a:ext uri="{FF2B5EF4-FFF2-40B4-BE49-F238E27FC236}">
                  <a16:creationId xmlns:a16="http://schemas.microsoft.com/office/drawing/2014/main" id="{112C3A06-C466-4410-BB1D-B72C55C8E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451" y="5497684"/>
              <a:ext cx="373644" cy="3736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http://icons.iconarchive.com/icons/icons8/windows-8/128/Database-icon.png">
              <a:extLst>
                <a:ext uri="{FF2B5EF4-FFF2-40B4-BE49-F238E27FC236}">
                  <a16:creationId xmlns:a16="http://schemas.microsoft.com/office/drawing/2014/main" id="{1121EFE7-4DCE-4671-BA1B-79B7D42ED8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105" y="5497684"/>
              <a:ext cx="373644" cy="3736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http://icons.iconarchive.com/icons/icons8/windows-8/128/Database-icon.png">
              <a:extLst>
                <a:ext uri="{FF2B5EF4-FFF2-40B4-BE49-F238E27FC236}">
                  <a16:creationId xmlns:a16="http://schemas.microsoft.com/office/drawing/2014/main" id="{255FFB1F-E555-4100-A33C-F3CF63C14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471" y="5504146"/>
              <a:ext cx="373644" cy="3736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http://icons.iconarchive.com/icons/icons8/windows-8/128/Database-icon.png">
              <a:extLst>
                <a:ext uri="{FF2B5EF4-FFF2-40B4-BE49-F238E27FC236}">
                  <a16:creationId xmlns:a16="http://schemas.microsoft.com/office/drawing/2014/main" id="{84861292-FD6C-4696-9CAA-F44F000725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397" y="5497684"/>
              <a:ext cx="373644" cy="37364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http://icons.iconarchive.com/icons/icons8/windows-8/128/Database-icon.png">
              <a:extLst>
                <a:ext uri="{FF2B5EF4-FFF2-40B4-BE49-F238E27FC236}">
                  <a16:creationId xmlns:a16="http://schemas.microsoft.com/office/drawing/2014/main" id="{25D4B194-5B50-4686-96AE-3432FFCA1E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324" y="5491222"/>
              <a:ext cx="373644" cy="373644"/>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Straight Connector 121">
              <a:extLst>
                <a:ext uri="{FF2B5EF4-FFF2-40B4-BE49-F238E27FC236}">
                  <a16:creationId xmlns:a16="http://schemas.microsoft.com/office/drawing/2014/main" id="{545D4090-2020-4B02-96F9-2115D1C17D27}"/>
                </a:ext>
              </a:extLst>
            </p:cNvPr>
            <p:cNvCxnSpPr>
              <a:cxnSpLocks/>
            </p:cNvCxnSpPr>
            <p:nvPr/>
          </p:nvCxnSpPr>
          <p:spPr>
            <a:xfrm>
              <a:off x="1105966" y="5321140"/>
              <a:ext cx="0" cy="13240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23" name="Straight Connector 122">
              <a:extLst>
                <a:ext uri="{FF2B5EF4-FFF2-40B4-BE49-F238E27FC236}">
                  <a16:creationId xmlns:a16="http://schemas.microsoft.com/office/drawing/2014/main" id="{8ECD9EE5-781B-450C-BEF2-4FDD09AA26A4}"/>
                </a:ext>
              </a:extLst>
            </p:cNvPr>
            <p:cNvCxnSpPr>
              <a:cxnSpLocks/>
            </p:cNvCxnSpPr>
            <p:nvPr/>
          </p:nvCxnSpPr>
          <p:spPr>
            <a:xfrm>
              <a:off x="1966620" y="5321140"/>
              <a:ext cx="0" cy="13240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24" name="Straight Connector 123">
              <a:extLst>
                <a:ext uri="{FF2B5EF4-FFF2-40B4-BE49-F238E27FC236}">
                  <a16:creationId xmlns:a16="http://schemas.microsoft.com/office/drawing/2014/main" id="{2A421FDA-41BA-4247-871C-A4345358C49D}"/>
                </a:ext>
              </a:extLst>
            </p:cNvPr>
            <p:cNvCxnSpPr>
              <a:cxnSpLocks/>
            </p:cNvCxnSpPr>
            <p:nvPr/>
          </p:nvCxnSpPr>
          <p:spPr>
            <a:xfrm>
              <a:off x="2827273" y="5321140"/>
              <a:ext cx="0" cy="13240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25" name="Straight Connector 124">
              <a:extLst>
                <a:ext uri="{FF2B5EF4-FFF2-40B4-BE49-F238E27FC236}">
                  <a16:creationId xmlns:a16="http://schemas.microsoft.com/office/drawing/2014/main" id="{0D711B8E-7FD9-4BA0-A398-EA8056C0DA7B}"/>
                </a:ext>
              </a:extLst>
            </p:cNvPr>
            <p:cNvCxnSpPr>
              <a:cxnSpLocks/>
            </p:cNvCxnSpPr>
            <p:nvPr/>
          </p:nvCxnSpPr>
          <p:spPr>
            <a:xfrm>
              <a:off x="3687927" y="5321140"/>
              <a:ext cx="0" cy="13240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26" name="Straight Connector 125">
              <a:extLst>
                <a:ext uri="{FF2B5EF4-FFF2-40B4-BE49-F238E27FC236}">
                  <a16:creationId xmlns:a16="http://schemas.microsoft.com/office/drawing/2014/main" id="{3BEF06AE-8EF5-4D9F-9813-F7696375105D}"/>
                </a:ext>
              </a:extLst>
            </p:cNvPr>
            <p:cNvCxnSpPr>
              <a:cxnSpLocks/>
            </p:cNvCxnSpPr>
            <p:nvPr/>
          </p:nvCxnSpPr>
          <p:spPr>
            <a:xfrm flipV="1">
              <a:off x="1105966" y="5384153"/>
              <a:ext cx="3643957" cy="4139"/>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27" name="Straight Connector 126">
              <a:extLst>
                <a:ext uri="{FF2B5EF4-FFF2-40B4-BE49-F238E27FC236}">
                  <a16:creationId xmlns:a16="http://schemas.microsoft.com/office/drawing/2014/main" id="{09D7524D-6DEC-4C33-8D48-8D595559B3AA}"/>
                </a:ext>
              </a:extLst>
            </p:cNvPr>
            <p:cNvCxnSpPr>
              <a:cxnSpLocks/>
            </p:cNvCxnSpPr>
            <p:nvPr/>
          </p:nvCxnSpPr>
          <p:spPr>
            <a:xfrm>
              <a:off x="1561858" y="5384998"/>
              <a:ext cx="0" cy="6855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28" name="Straight Connector 127">
              <a:extLst>
                <a:ext uri="{FF2B5EF4-FFF2-40B4-BE49-F238E27FC236}">
                  <a16:creationId xmlns:a16="http://schemas.microsoft.com/office/drawing/2014/main" id="{D17AE2BF-047C-48E9-B0B4-768C3FEAED37}"/>
                </a:ext>
              </a:extLst>
            </p:cNvPr>
            <p:cNvCxnSpPr>
              <a:cxnSpLocks/>
            </p:cNvCxnSpPr>
            <p:nvPr/>
          </p:nvCxnSpPr>
          <p:spPr>
            <a:xfrm>
              <a:off x="2384219" y="5387344"/>
              <a:ext cx="0" cy="6855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29" name="Straight Connector 128">
              <a:extLst>
                <a:ext uri="{FF2B5EF4-FFF2-40B4-BE49-F238E27FC236}">
                  <a16:creationId xmlns:a16="http://schemas.microsoft.com/office/drawing/2014/main" id="{38F1FC7E-D551-4E26-8E0E-25C362D23FAF}"/>
                </a:ext>
              </a:extLst>
            </p:cNvPr>
            <p:cNvCxnSpPr>
              <a:cxnSpLocks/>
            </p:cNvCxnSpPr>
            <p:nvPr/>
          </p:nvCxnSpPr>
          <p:spPr>
            <a:xfrm>
              <a:off x="3232146" y="5387344"/>
              <a:ext cx="0" cy="68550"/>
            </a:xfrm>
            <a:prstGeom prst="line">
              <a:avLst/>
            </a:prstGeom>
            <a:effectLst/>
          </p:spPr>
          <p:style>
            <a:lnRef idx="3">
              <a:schemeClr val="accent3"/>
            </a:lnRef>
            <a:fillRef idx="0">
              <a:schemeClr val="accent3"/>
            </a:fillRef>
            <a:effectRef idx="2">
              <a:schemeClr val="accent3"/>
            </a:effectRef>
            <a:fontRef idx="minor">
              <a:schemeClr val="tx1"/>
            </a:fontRef>
          </p:style>
        </p:cxnSp>
        <p:grpSp>
          <p:nvGrpSpPr>
            <p:cNvPr id="130" name="Group 129">
              <a:extLst>
                <a:ext uri="{FF2B5EF4-FFF2-40B4-BE49-F238E27FC236}">
                  <a16:creationId xmlns:a16="http://schemas.microsoft.com/office/drawing/2014/main" id="{EB568B72-BC8E-4C74-8E90-5C82829F23A3}"/>
                </a:ext>
              </a:extLst>
            </p:cNvPr>
            <p:cNvGrpSpPr/>
            <p:nvPr/>
          </p:nvGrpSpPr>
          <p:grpSpPr>
            <a:xfrm>
              <a:off x="4224543" y="4725144"/>
              <a:ext cx="3244546" cy="1152646"/>
              <a:chOff x="839416" y="2636394"/>
              <a:chExt cx="10586950" cy="3761083"/>
            </a:xfrm>
          </p:grpSpPr>
          <p:pic>
            <p:nvPicPr>
              <p:cNvPr id="131" name="Picture 2" descr="http://pcq-6ac9.kxcdn.com/wp-content/uploads/2016/08/Icon_Data-Center_1C-300x246.png">
                <a:extLst>
                  <a:ext uri="{FF2B5EF4-FFF2-40B4-BE49-F238E27FC236}">
                    <a16:creationId xmlns:a16="http://schemas.microsoft.com/office/drawing/2014/main" id="{7F34F7EA-7721-4353-B5EB-389D068962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416" y="2660992"/>
                <a:ext cx="2209428" cy="1811731"/>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http://pcq-6ac9.kxcdn.com/wp-content/uploads/2016/08/Icon_Data-Center_1C-300x246.png">
                <a:extLst>
                  <a:ext uri="{FF2B5EF4-FFF2-40B4-BE49-F238E27FC236}">
                    <a16:creationId xmlns:a16="http://schemas.microsoft.com/office/drawing/2014/main" id="{A8A9585C-F8FB-4155-B5CC-D4B95A2526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728" y="2636912"/>
                <a:ext cx="2209428" cy="1811731"/>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http://pcq-6ac9.kxcdn.com/wp-content/uploads/2016/08/Icon_Data-Center_1C-300x246.png">
                <a:extLst>
                  <a:ext uri="{FF2B5EF4-FFF2-40B4-BE49-F238E27FC236}">
                    <a16:creationId xmlns:a16="http://schemas.microsoft.com/office/drawing/2014/main" id="{E1F4FF8C-E06E-491A-BDBC-B102E3C389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634" y="2636394"/>
                <a:ext cx="2209428" cy="181173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http://pcq-6ac9.kxcdn.com/wp-content/uploads/2016/08/Icon_Data-Center_1C-300x246.png">
                <a:extLst>
                  <a:ext uri="{FF2B5EF4-FFF2-40B4-BE49-F238E27FC236}">
                    <a16:creationId xmlns:a16="http://schemas.microsoft.com/office/drawing/2014/main" id="{105F816E-EFC3-4631-9D40-F8FE0F3CF1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938" y="2646705"/>
                <a:ext cx="2209428" cy="181173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http://icons.iconarchive.com/icons/icons8/windows-8/128/Database-icon.png">
                <a:extLst>
                  <a:ext uri="{FF2B5EF4-FFF2-40B4-BE49-F238E27FC236}">
                    <a16:creationId xmlns:a16="http://schemas.microsoft.com/office/drawing/2014/main" id="{38A604AA-2312-4004-B586-B255FFFE46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530" y="51571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descr="http://icons.iconarchive.com/icons/icons8/windows-8/128/Database-icon.png">
                <a:extLst>
                  <a:ext uri="{FF2B5EF4-FFF2-40B4-BE49-F238E27FC236}">
                    <a16:creationId xmlns:a16="http://schemas.microsoft.com/office/drawing/2014/main" id="{A0BFA55C-DC67-4108-850D-772AA5F112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842" y="51571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http://icons.iconarchive.com/icons/icons8/windows-8/128/Database-icon.png">
                <a:extLst>
                  <a:ext uri="{FF2B5EF4-FFF2-40B4-BE49-F238E27FC236}">
                    <a16:creationId xmlns:a16="http://schemas.microsoft.com/office/drawing/2014/main" id="{63A0BBC2-07C2-4E95-ADB6-CD83147E38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1154" y="51571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http://icons.iconarchive.com/icons/icons8/windows-8/128/Database-icon.png">
                <a:extLst>
                  <a:ext uri="{FF2B5EF4-FFF2-40B4-BE49-F238E27FC236}">
                    <a16:creationId xmlns:a16="http://schemas.microsoft.com/office/drawing/2014/main" id="{20E250A2-BEF4-4C50-B4CA-FEEF2C4DE0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9466" y="51571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http://icons.iconarchive.com/icons/icons8/windows-8/128/Database-icon.png">
                <a:extLst>
                  <a:ext uri="{FF2B5EF4-FFF2-40B4-BE49-F238E27FC236}">
                    <a16:creationId xmlns:a16="http://schemas.microsoft.com/office/drawing/2014/main" id="{67ACB64E-0378-44BA-B5B0-EB173D33C3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686" y="517827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descr="http://icons.iconarchive.com/icons/icons8/windows-8/128/Database-icon.png">
                <a:extLst>
                  <a:ext uri="{FF2B5EF4-FFF2-40B4-BE49-F238E27FC236}">
                    <a16:creationId xmlns:a16="http://schemas.microsoft.com/office/drawing/2014/main" id="{77A26F1C-A5E5-4A9B-9D7E-E9CF7BFA4A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469" y="515719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http://icons.iconarchive.com/icons/icons8/windows-8/128/Database-icon.png">
                <a:extLst>
                  <a:ext uri="{FF2B5EF4-FFF2-40B4-BE49-F238E27FC236}">
                    <a16:creationId xmlns:a16="http://schemas.microsoft.com/office/drawing/2014/main" id="{8A251A49-F383-450A-B949-67B84D1C9B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2252" y="5136107"/>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142" name="Straight Connector 141">
                <a:extLst>
                  <a:ext uri="{FF2B5EF4-FFF2-40B4-BE49-F238E27FC236}">
                    <a16:creationId xmlns:a16="http://schemas.microsoft.com/office/drawing/2014/main" id="{4D1F393D-DA50-4449-9B8B-96F40A062934}"/>
                  </a:ext>
                </a:extLst>
              </p:cNvPr>
              <p:cNvCxnSpPr>
                <a:cxnSpLocks/>
              </p:cNvCxnSpPr>
              <p:nvPr/>
            </p:nvCxnSpPr>
            <p:spPr>
              <a:xfrm>
                <a:off x="1944130" y="4581128"/>
                <a:ext cx="0" cy="43204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43" name="Straight Connector 142">
                <a:extLst>
                  <a:ext uri="{FF2B5EF4-FFF2-40B4-BE49-F238E27FC236}">
                    <a16:creationId xmlns:a16="http://schemas.microsoft.com/office/drawing/2014/main" id="{FC2B3764-59D3-4530-9CCD-BDB089E37BCC}"/>
                  </a:ext>
                </a:extLst>
              </p:cNvPr>
              <p:cNvCxnSpPr>
                <a:cxnSpLocks/>
              </p:cNvCxnSpPr>
              <p:nvPr/>
            </p:nvCxnSpPr>
            <p:spPr>
              <a:xfrm>
                <a:off x="4752442" y="4581128"/>
                <a:ext cx="0" cy="43204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44" name="Straight Connector 143">
                <a:extLst>
                  <a:ext uri="{FF2B5EF4-FFF2-40B4-BE49-F238E27FC236}">
                    <a16:creationId xmlns:a16="http://schemas.microsoft.com/office/drawing/2014/main" id="{FBF74135-ED5D-4B64-91CC-6ADA9204EAE7}"/>
                  </a:ext>
                </a:extLst>
              </p:cNvPr>
              <p:cNvCxnSpPr>
                <a:cxnSpLocks/>
              </p:cNvCxnSpPr>
              <p:nvPr/>
            </p:nvCxnSpPr>
            <p:spPr>
              <a:xfrm>
                <a:off x="7560754" y="4581128"/>
                <a:ext cx="0" cy="43204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45" name="Straight Connector 144">
                <a:extLst>
                  <a:ext uri="{FF2B5EF4-FFF2-40B4-BE49-F238E27FC236}">
                    <a16:creationId xmlns:a16="http://schemas.microsoft.com/office/drawing/2014/main" id="{6C09994A-AE45-423B-AA83-A5EA5838E094}"/>
                  </a:ext>
                </a:extLst>
              </p:cNvPr>
              <p:cNvCxnSpPr>
                <a:cxnSpLocks/>
              </p:cNvCxnSpPr>
              <p:nvPr/>
            </p:nvCxnSpPr>
            <p:spPr>
              <a:xfrm>
                <a:off x="10369066" y="4581128"/>
                <a:ext cx="0" cy="432048"/>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46" name="Straight Connector 145">
                <a:extLst>
                  <a:ext uri="{FF2B5EF4-FFF2-40B4-BE49-F238E27FC236}">
                    <a16:creationId xmlns:a16="http://schemas.microsoft.com/office/drawing/2014/main" id="{9A069AAF-65EA-42FC-AABC-F68FCFBDDD54}"/>
                  </a:ext>
                </a:extLst>
              </p:cNvPr>
              <p:cNvCxnSpPr>
                <a:cxnSpLocks/>
              </p:cNvCxnSpPr>
              <p:nvPr/>
            </p:nvCxnSpPr>
            <p:spPr>
              <a:xfrm flipV="1">
                <a:off x="1944130" y="4789496"/>
                <a:ext cx="8424936" cy="10749"/>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47" name="Straight Connector 146">
                <a:extLst>
                  <a:ext uri="{FF2B5EF4-FFF2-40B4-BE49-F238E27FC236}">
                    <a16:creationId xmlns:a16="http://schemas.microsoft.com/office/drawing/2014/main" id="{D6BD09E5-2DCB-453F-B111-940EA3833FBB}"/>
                  </a:ext>
                </a:extLst>
              </p:cNvPr>
              <p:cNvCxnSpPr>
                <a:cxnSpLocks/>
              </p:cNvCxnSpPr>
              <p:nvPr/>
            </p:nvCxnSpPr>
            <p:spPr>
              <a:xfrm>
                <a:off x="3431704" y="4789496"/>
                <a:ext cx="0" cy="22368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48" name="Straight Connector 147">
                <a:extLst>
                  <a:ext uri="{FF2B5EF4-FFF2-40B4-BE49-F238E27FC236}">
                    <a16:creationId xmlns:a16="http://schemas.microsoft.com/office/drawing/2014/main" id="{1B0A190C-6200-4CF0-8076-9A4D9C40697D}"/>
                  </a:ext>
                </a:extLst>
              </p:cNvPr>
              <p:cNvCxnSpPr>
                <a:cxnSpLocks/>
              </p:cNvCxnSpPr>
              <p:nvPr/>
            </p:nvCxnSpPr>
            <p:spPr>
              <a:xfrm>
                <a:off x="6115069" y="4797152"/>
                <a:ext cx="0" cy="223680"/>
              </a:xfrm>
              <a:prstGeom prst="line">
                <a:avLst/>
              </a:prstGeom>
              <a:effectLst/>
            </p:spPr>
            <p:style>
              <a:lnRef idx="3">
                <a:schemeClr val="accent3"/>
              </a:lnRef>
              <a:fillRef idx="0">
                <a:schemeClr val="accent3"/>
              </a:fillRef>
              <a:effectRef idx="2">
                <a:schemeClr val="accent3"/>
              </a:effectRef>
              <a:fontRef idx="minor">
                <a:schemeClr val="tx1"/>
              </a:fontRef>
            </p:style>
          </p:cxnSp>
          <p:cxnSp>
            <p:nvCxnSpPr>
              <p:cNvPr id="149" name="Straight Connector 148">
                <a:extLst>
                  <a:ext uri="{FF2B5EF4-FFF2-40B4-BE49-F238E27FC236}">
                    <a16:creationId xmlns:a16="http://schemas.microsoft.com/office/drawing/2014/main" id="{16795496-DC3C-4337-88A4-3490DAF07A65}"/>
                  </a:ext>
                </a:extLst>
              </p:cNvPr>
              <p:cNvCxnSpPr>
                <a:cxnSpLocks/>
              </p:cNvCxnSpPr>
              <p:nvPr/>
            </p:nvCxnSpPr>
            <p:spPr>
              <a:xfrm>
                <a:off x="8881852" y="4797152"/>
                <a:ext cx="0" cy="22368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52" name="Picture 4" descr="http://icons.iconarchive.com/icons/icons8/windows-8/128/Database-icon.png">
              <a:extLst>
                <a:ext uri="{FF2B5EF4-FFF2-40B4-BE49-F238E27FC236}">
                  <a16:creationId xmlns:a16="http://schemas.microsoft.com/office/drawing/2014/main" id="{9DBB3EC3-E470-4EFC-A186-CB4D5CCBEA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319" y="5495464"/>
              <a:ext cx="373644" cy="373644"/>
            </a:xfrm>
            <a:prstGeom prst="rect">
              <a:avLst/>
            </a:prstGeom>
            <a:noFill/>
            <a:extLst>
              <a:ext uri="{909E8E84-426E-40DD-AFC4-6F175D3DCCD1}">
                <a14:hiddenFill xmlns:a14="http://schemas.microsoft.com/office/drawing/2010/main">
                  <a:solidFill>
                    <a:srgbClr val="FFFFFF"/>
                  </a:solidFill>
                </a14:hiddenFill>
              </a:ext>
            </a:extLst>
          </p:spPr>
        </p:pic>
        <p:cxnSp>
          <p:nvCxnSpPr>
            <p:cNvPr id="153" name="Straight Connector 152">
              <a:extLst>
                <a:ext uri="{FF2B5EF4-FFF2-40B4-BE49-F238E27FC236}">
                  <a16:creationId xmlns:a16="http://schemas.microsoft.com/office/drawing/2014/main" id="{F8502600-43CD-4C35-B931-649B5DCB9185}"/>
                </a:ext>
              </a:extLst>
            </p:cNvPr>
            <p:cNvCxnSpPr>
              <a:cxnSpLocks/>
            </p:cNvCxnSpPr>
            <p:nvPr/>
          </p:nvCxnSpPr>
          <p:spPr>
            <a:xfrm>
              <a:off x="4121141" y="5391586"/>
              <a:ext cx="0" cy="6855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47" name="Shape 409">
            <a:extLst>
              <a:ext uri="{FF2B5EF4-FFF2-40B4-BE49-F238E27FC236}">
                <a16:creationId xmlns:a16="http://schemas.microsoft.com/office/drawing/2014/main" id="{8B303D14-E4D2-8347-AA3F-0D3017850A4F}"/>
              </a:ext>
            </a:extLst>
          </p:cNvPr>
          <p:cNvGrpSpPr/>
          <p:nvPr/>
        </p:nvGrpSpPr>
        <p:grpSpPr>
          <a:xfrm>
            <a:off x="8066946" y="362443"/>
            <a:ext cx="807304" cy="682159"/>
            <a:chOff x="3918650" y="293075"/>
            <a:chExt cx="488500" cy="412775"/>
          </a:xfrm>
        </p:grpSpPr>
        <p:sp>
          <p:nvSpPr>
            <p:cNvPr id="48" name="Shape 410">
              <a:extLst>
                <a:ext uri="{FF2B5EF4-FFF2-40B4-BE49-F238E27FC236}">
                  <a16:creationId xmlns:a16="http://schemas.microsoft.com/office/drawing/2014/main" id="{58B1C53D-196C-5342-A15C-D78233926396}"/>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11">
              <a:extLst>
                <a:ext uri="{FF2B5EF4-FFF2-40B4-BE49-F238E27FC236}">
                  <a16:creationId xmlns:a16="http://schemas.microsoft.com/office/drawing/2014/main" id="{E622443D-9B35-534C-8F40-2C09F2E33501}"/>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412">
              <a:extLst>
                <a:ext uri="{FF2B5EF4-FFF2-40B4-BE49-F238E27FC236}">
                  <a16:creationId xmlns:a16="http://schemas.microsoft.com/office/drawing/2014/main" id="{24B1D1E1-D31C-E44D-9802-8E371DD58C06}"/>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41716785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393"/>
        <p:cNvGrpSpPr/>
        <p:nvPr/>
      </p:nvGrpSpPr>
      <p:grpSpPr>
        <a:xfrm>
          <a:off x="0" y="0"/>
          <a:ext cx="0" cy="0"/>
          <a:chOff x="0" y="0"/>
          <a:chExt cx="0" cy="0"/>
        </a:xfrm>
      </p:grpSpPr>
      <p:grpSp>
        <p:nvGrpSpPr>
          <p:cNvPr id="394" name="Shape 394"/>
          <p:cNvGrpSpPr/>
          <p:nvPr/>
        </p:nvGrpSpPr>
        <p:grpSpPr>
          <a:xfrm>
            <a:off x="640829" y="571275"/>
            <a:ext cx="310819" cy="393090"/>
            <a:chOff x="584925" y="238125"/>
            <a:chExt cx="415200" cy="525100"/>
          </a:xfrm>
        </p:grpSpPr>
        <p:sp>
          <p:nvSpPr>
            <p:cNvPr id="395" name="Shape 395"/>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1" name="Shape 401"/>
          <p:cNvGrpSpPr/>
          <p:nvPr/>
        </p:nvGrpSpPr>
        <p:grpSpPr>
          <a:xfrm>
            <a:off x="1134456" y="628393"/>
            <a:ext cx="332771" cy="277019"/>
            <a:chOff x="1244325" y="314425"/>
            <a:chExt cx="444525" cy="370050"/>
          </a:xfrm>
        </p:grpSpPr>
        <p:sp>
          <p:nvSpPr>
            <p:cNvPr id="402" name="Shape 402"/>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4" name="Shape 404"/>
          <p:cNvGrpSpPr/>
          <p:nvPr/>
        </p:nvGrpSpPr>
        <p:grpSpPr>
          <a:xfrm>
            <a:off x="1646386" y="627027"/>
            <a:ext cx="318155" cy="279752"/>
            <a:chOff x="1928175" y="312600"/>
            <a:chExt cx="425000" cy="373700"/>
          </a:xfrm>
        </p:grpSpPr>
        <p:sp>
          <p:nvSpPr>
            <p:cNvPr id="405" name="Shape 405"/>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7" name="Shape 407"/>
          <p:cNvSpPr/>
          <p:nvPr/>
        </p:nvSpPr>
        <p:spPr>
          <a:xfrm>
            <a:off x="2179882" y="616985"/>
            <a:ext cx="260550" cy="299852"/>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2702332" y="617903"/>
            <a:ext cx="224917" cy="29801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09" name="Shape 409"/>
          <p:cNvGrpSpPr/>
          <p:nvPr/>
        </p:nvGrpSpPr>
        <p:grpSpPr>
          <a:xfrm>
            <a:off x="3136456" y="612411"/>
            <a:ext cx="365691" cy="309003"/>
            <a:chOff x="3918650" y="293075"/>
            <a:chExt cx="488500" cy="412775"/>
          </a:xfrm>
        </p:grpSpPr>
        <p:sp>
          <p:nvSpPr>
            <p:cNvPr id="410" name="Shape 410"/>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3" name="Shape 413"/>
          <p:cNvGrpSpPr/>
          <p:nvPr/>
        </p:nvGrpSpPr>
        <p:grpSpPr>
          <a:xfrm>
            <a:off x="3673520" y="589092"/>
            <a:ext cx="300787" cy="355622"/>
            <a:chOff x="4636075" y="261925"/>
            <a:chExt cx="401800" cy="475050"/>
          </a:xfrm>
        </p:grpSpPr>
        <p:sp>
          <p:nvSpPr>
            <p:cNvPr id="414" name="Shape 414"/>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18" name="Shape 418"/>
          <p:cNvSpPr/>
          <p:nvPr/>
        </p:nvSpPr>
        <p:spPr>
          <a:xfrm>
            <a:off x="4156360" y="616518"/>
            <a:ext cx="344655" cy="300787"/>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19" name="Shape 419"/>
          <p:cNvGrpSpPr/>
          <p:nvPr/>
        </p:nvGrpSpPr>
        <p:grpSpPr>
          <a:xfrm>
            <a:off x="4682296" y="618811"/>
            <a:ext cx="301686" cy="295734"/>
            <a:chOff x="5983625" y="301625"/>
            <a:chExt cx="403000" cy="395050"/>
          </a:xfrm>
        </p:grpSpPr>
        <p:sp>
          <p:nvSpPr>
            <p:cNvPr id="420" name="Shape 420"/>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0" name="Shape 440"/>
          <p:cNvGrpSpPr/>
          <p:nvPr/>
        </p:nvGrpSpPr>
        <p:grpSpPr>
          <a:xfrm>
            <a:off x="5189192" y="616509"/>
            <a:ext cx="297119" cy="296670"/>
            <a:chOff x="6660750" y="298550"/>
            <a:chExt cx="396900" cy="396300"/>
          </a:xfrm>
        </p:grpSpPr>
        <p:sp>
          <p:nvSpPr>
            <p:cNvPr id="441" name="Shape 441"/>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3" name="Shape 443"/>
          <p:cNvGrpSpPr/>
          <p:nvPr/>
        </p:nvGrpSpPr>
        <p:grpSpPr>
          <a:xfrm>
            <a:off x="640829" y="1083654"/>
            <a:ext cx="310819" cy="376190"/>
            <a:chOff x="584925" y="922575"/>
            <a:chExt cx="415200" cy="502525"/>
          </a:xfrm>
        </p:grpSpPr>
        <p:sp>
          <p:nvSpPr>
            <p:cNvPr id="444" name="Shape 444"/>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7" name="Shape 447"/>
          <p:cNvGrpSpPr/>
          <p:nvPr/>
        </p:nvGrpSpPr>
        <p:grpSpPr>
          <a:xfrm>
            <a:off x="1136290" y="1074970"/>
            <a:ext cx="329122" cy="392192"/>
            <a:chOff x="1246775" y="910975"/>
            <a:chExt cx="439650" cy="523900"/>
          </a:xfrm>
        </p:grpSpPr>
        <p:sp>
          <p:nvSpPr>
            <p:cNvPr id="448" name="Shape 448"/>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1" name="Shape 451"/>
          <p:cNvGrpSpPr/>
          <p:nvPr/>
        </p:nvGrpSpPr>
        <p:grpSpPr>
          <a:xfrm>
            <a:off x="1645020" y="1138040"/>
            <a:ext cx="320887" cy="266951"/>
            <a:chOff x="1926350" y="995225"/>
            <a:chExt cx="428650" cy="356600"/>
          </a:xfrm>
        </p:grpSpPr>
        <p:sp>
          <p:nvSpPr>
            <p:cNvPr id="452" name="Shape 452"/>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6" name="Shape 456"/>
          <p:cNvSpPr/>
          <p:nvPr/>
        </p:nvSpPr>
        <p:spPr>
          <a:xfrm>
            <a:off x="2153361" y="1115666"/>
            <a:ext cx="313589" cy="311754"/>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2658462" y="1131218"/>
            <a:ext cx="312653" cy="280669"/>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3167662" y="1133502"/>
            <a:ext cx="303520" cy="27608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3682346" y="1136234"/>
            <a:ext cx="283420" cy="27061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60" name="Shape 460"/>
          <p:cNvGrpSpPr/>
          <p:nvPr/>
        </p:nvGrpSpPr>
        <p:grpSpPr>
          <a:xfrm>
            <a:off x="4172200" y="1117940"/>
            <a:ext cx="312653" cy="313102"/>
            <a:chOff x="5302225" y="968375"/>
            <a:chExt cx="417650" cy="418250"/>
          </a:xfrm>
        </p:grpSpPr>
        <p:sp>
          <p:nvSpPr>
            <p:cNvPr id="461" name="Shape 461"/>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3" name="Shape 463"/>
          <p:cNvGrpSpPr/>
          <p:nvPr/>
        </p:nvGrpSpPr>
        <p:grpSpPr>
          <a:xfrm>
            <a:off x="4639327" y="1082737"/>
            <a:ext cx="387625" cy="377556"/>
            <a:chOff x="5926225" y="921350"/>
            <a:chExt cx="517800" cy="504350"/>
          </a:xfrm>
        </p:grpSpPr>
        <p:sp>
          <p:nvSpPr>
            <p:cNvPr id="464" name="Shape 464"/>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6" name="Shape 466"/>
          <p:cNvGrpSpPr/>
          <p:nvPr/>
        </p:nvGrpSpPr>
        <p:grpSpPr>
          <a:xfrm>
            <a:off x="5156740" y="1090055"/>
            <a:ext cx="362023" cy="362940"/>
            <a:chOff x="6617400" y="931125"/>
            <a:chExt cx="483600" cy="484825"/>
          </a:xfrm>
        </p:grpSpPr>
        <p:sp>
          <p:nvSpPr>
            <p:cNvPr id="467" name="Shape 467"/>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9" name="Shape 469"/>
          <p:cNvGrpSpPr/>
          <p:nvPr/>
        </p:nvGrpSpPr>
        <p:grpSpPr>
          <a:xfrm>
            <a:off x="621628" y="1653620"/>
            <a:ext cx="349222" cy="245017"/>
            <a:chOff x="559275" y="1683950"/>
            <a:chExt cx="466500" cy="327300"/>
          </a:xfrm>
        </p:grpSpPr>
        <p:sp>
          <p:nvSpPr>
            <p:cNvPr id="470" name="Shape 470"/>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2" name="Shape 472"/>
          <p:cNvGrpSpPr/>
          <p:nvPr/>
        </p:nvGrpSpPr>
        <p:grpSpPr>
          <a:xfrm>
            <a:off x="1126240" y="1605185"/>
            <a:ext cx="349222" cy="341904"/>
            <a:chOff x="1233350" y="1619250"/>
            <a:chExt cx="466500" cy="456725"/>
          </a:xfrm>
        </p:grpSpPr>
        <p:sp>
          <p:nvSpPr>
            <p:cNvPr id="473" name="Shape 473"/>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7" name="Shape 477"/>
          <p:cNvGrpSpPr/>
          <p:nvPr/>
        </p:nvGrpSpPr>
        <p:grpSpPr>
          <a:xfrm>
            <a:off x="1641820" y="1612484"/>
            <a:ext cx="327288" cy="327288"/>
            <a:chOff x="1922075" y="1629000"/>
            <a:chExt cx="437200" cy="437200"/>
          </a:xfrm>
        </p:grpSpPr>
        <p:sp>
          <p:nvSpPr>
            <p:cNvPr id="478" name="Shape 478"/>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0" name="Shape 480"/>
          <p:cNvGrpSpPr/>
          <p:nvPr/>
        </p:nvGrpSpPr>
        <p:grpSpPr>
          <a:xfrm>
            <a:off x="2145066" y="1611118"/>
            <a:ext cx="330020" cy="330020"/>
            <a:chOff x="2594325" y="1627175"/>
            <a:chExt cx="440850" cy="440850"/>
          </a:xfrm>
        </p:grpSpPr>
        <p:sp>
          <p:nvSpPr>
            <p:cNvPr id="481" name="Shape 481"/>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4" name="Shape 484"/>
          <p:cNvSpPr/>
          <p:nvPr/>
        </p:nvSpPr>
        <p:spPr>
          <a:xfrm>
            <a:off x="2664395" y="1625800"/>
            <a:ext cx="300787" cy="300769"/>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5" name="Shape 485"/>
          <p:cNvGrpSpPr/>
          <p:nvPr/>
        </p:nvGrpSpPr>
        <p:grpSpPr>
          <a:xfrm>
            <a:off x="3185377" y="1586433"/>
            <a:ext cx="267849" cy="379390"/>
            <a:chOff x="3984000" y="1594200"/>
            <a:chExt cx="357800" cy="506800"/>
          </a:xfrm>
        </p:grpSpPr>
        <p:sp>
          <p:nvSpPr>
            <p:cNvPr id="486" name="Shape 486"/>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8" name="Shape 488"/>
          <p:cNvGrpSpPr/>
          <p:nvPr/>
        </p:nvGrpSpPr>
        <p:grpSpPr>
          <a:xfrm>
            <a:off x="3647469" y="1667787"/>
            <a:ext cx="352890" cy="216682"/>
            <a:chOff x="4601275" y="1702875"/>
            <a:chExt cx="471400" cy="289450"/>
          </a:xfrm>
        </p:grpSpPr>
        <p:sp>
          <p:nvSpPr>
            <p:cNvPr id="489" name="Shape 489"/>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4" name="Shape 494"/>
          <p:cNvGrpSpPr/>
          <p:nvPr/>
        </p:nvGrpSpPr>
        <p:grpSpPr>
          <a:xfrm>
            <a:off x="4169000" y="1614767"/>
            <a:ext cx="319053" cy="322721"/>
            <a:chOff x="5297950" y="1632050"/>
            <a:chExt cx="426200" cy="431100"/>
          </a:xfrm>
        </p:grpSpPr>
        <p:sp>
          <p:nvSpPr>
            <p:cNvPr id="495" name="Shape 495"/>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7" name="Shape 497"/>
          <p:cNvGrpSpPr/>
          <p:nvPr/>
        </p:nvGrpSpPr>
        <p:grpSpPr>
          <a:xfrm>
            <a:off x="4672695" y="1605185"/>
            <a:ext cx="320887" cy="341904"/>
            <a:chOff x="5970800" y="1619250"/>
            <a:chExt cx="428650" cy="456725"/>
          </a:xfrm>
        </p:grpSpPr>
        <p:sp>
          <p:nvSpPr>
            <p:cNvPr id="498" name="Shape 498"/>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3" name="Shape 503"/>
          <p:cNvGrpSpPr/>
          <p:nvPr/>
        </p:nvGrpSpPr>
        <p:grpSpPr>
          <a:xfrm>
            <a:off x="5162691" y="1601068"/>
            <a:ext cx="359721" cy="328186"/>
            <a:chOff x="6625350" y="1613750"/>
            <a:chExt cx="480525" cy="438400"/>
          </a:xfrm>
        </p:grpSpPr>
        <p:sp>
          <p:nvSpPr>
            <p:cNvPr id="504" name="Shape 504"/>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9" name="Shape 509"/>
          <p:cNvGrpSpPr/>
          <p:nvPr/>
        </p:nvGrpSpPr>
        <p:grpSpPr>
          <a:xfrm>
            <a:off x="660480" y="2134932"/>
            <a:ext cx="271517" cy="291636"/>
            <a:chOff x="611175" y="2326900"/>
            <a:chExt cx="362700" cy="389575"/>
          </a:xfrm>
        </p:grpSpPr>
        <p:sp>
          <p:nvSpPr>
            <p:cNvPr id="510" name="Shape 510"/>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14" name="Shape 514"/>
          <p:cNvSpPr/>
          <p:nvPr/>
        </p:nvSpPr>
        <p:spPr>
          <a:xfrm>
            <a:off x="1157814" y="2137731"/>
            <a:ext cx="286152" cy="28615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1662447" y="2137731"/>
            <a:ext cx="286152" cy="28615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2167080" y="2137731"/>
            <a:ext cx="286152" cy="286152"/>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17" name="Shape 517"/>
          <p:cNvGrpSpPr/>
          <p:nvPr/>
        </p:nvGrpSpPr>
        <p:grpSpPr>
          <a:xfrm>
            <a:off x="2738350" y="2088313"/>
            <a:ext cx="152677" cy="381225"/>
            <a:chOff x="3386850" y="2264625"/>
            <a:chExt cx="203950" cy="509250"/>
          </a:xfrm>
        </p:grpSpPr>
        <p:sp>
          <p:nvSpPr>
            <p:cNvPr id="518" name="Shape 518"/>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0" name="Shape 520"/>
          <p:cNvGrpSpPr/>
          <p:nvPr/>
        </p:nvGrpSpPr>
        <p:grpSpPr>
          <a:xfrm>
            <a:off x="3761294" y="2136766"/>
            <a:ext cx="125241" cy="284318"/>
            <a:chOff x="4753325" y="2329350"/>
            <a:chExt cx="167300" cy="379800"/>
          </a:xfrm>
        </p:grpSpPr>
        <p:sp>
          <p:nvSpPr>
            <p:cNvPr id="521" name="Shape 521"/>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3" name="Shape 523"/>
          <p:cNvGrpSpPr/>
          <p:nvPr/>
        </p:nvGrpSpPr>
        <p:grpSpPr>
          <a:xfrm>
            <a:off x="3254379" y="2090128"/>
            <a:ext cx="129845" cy="377575"/>
            <a:chOff x="4076175" y="2267050"/>
            <a:chExt cx="173450" cy="504375"/>
          </a:xfrm>
        </p:grpSpPr>
        <p:sp>
          <p:nvSpPr>
            <p:cNvPr id="524" name="Shape 524"/>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6" name="Shape 526"/>
          <p:cNvSpPr/>
          <p:nvPr/>
        </p:nvSpPr>
        <p:spPr>
          <a:xfrm>
            <a:off x="4185613" y="2129964"/>
            <a:ext cx="286152" cy="301686"/>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27" name="Shape 527"/>
          <p:cNvGrpSpPr/>
          <p:nvPr/>
        </p:nvGrpSpPr>
        <p:grpSpPr>
          <a:xfrm>
            <a:off x="4675896" y="2135381"/>
            <a:ext cx="314487" cy="290719"/>
            <a:chOff x="5975075" y="2327500"/>
            <a:chExt cx="420100" cy="388350"/>
          </a:xfrm>
        </p:grpSpPr>
        <p:sp>
          <p:nvSpPr>
            <p:cNvPr id="528" name="Shape 528"/>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0" name="Shape 530"/>
          <p:cNvGrpSpPr/>
          <p:nvPr/>
        </p:nvGrpSpPr>
        <p:grpSpPr>
          <a:xfrm>
            <a:off x="5241294" y="2126697"/>
            <a:ext cx="192914" cy="314487"/>
            <a:chOff x="6730350" y="2315900"/>
            <a:chExt cx="257700" cy="420100"/>
          </a:xfrm>
        </p:grpSpPr>
        <p:sp>
          <p:nvSpPr>
            <p:cNvPr id="531" name="Shape 531"/>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6" name="Shape 536"/>
          <p:cNvGrpSpPr/>
          <p:nvPr/>
        </p:nvGrpSpPr>
        <p:grpSpPr>
          <a:xfrm>
            <a:off x="747318" y="2607093"/>
            <a:ext cx="97842" cy="356539"/>
            <a:chOff x="727175" y="2957625"/>
            <a:chExt cx="130700" cy="476275"/>
          </a:xfrm>
        </p:grpSpPr>
        <p:sp>
          <p:nvSpPr>
            <p:cNvPr id="537" name="Shape 537"/>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39" name="Shape 539"/>
          <p:cNvSpPr/>
          <p:nvPr/>
        </p:nvSpPr>
        <p:spPr>
          <a:xfrm>
            <a:off x="1655597" y="2593009"/>
            <a:ext cx="299852" cy="384874"/>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1189818" y="2593009"/>
            <a:ext cx="222147" cy="38487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1" name="Shape 541"/>
          <p:cNvGrpSpPr/>
          <p:nvPr/>
        </p:nvGrpSpPr>
        <p:grpSpPr>
          <a:xfrm>
            <a:off x="2136832" y="2618509"/>
            <a:ext cx="346490" cy="333688"/>
            <a:chOff x="2583325" y="2972875"/>
            <a:chExt cx="462850" cy="445750"/>
          </a:xfrm>
        </p:grpSpPr>
        <p:sp>
          <p:nvSpPr>
            <p:cNvPr id="542" name="Shape 542"/>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4" name="Shape 544"/>
          <p:cNvGrpSpPr/>
          <p:nvPr/>
        </p:nvGrpSpPr>
        <p:grpSpPr>
          <a:xfrm>
            <a:off x="2629560" y="2668347"/>
            <a:ext cx="370258" cy="234031"/>
            <a:chOff x="3241525" y="3039450"/>
            <a:chExt cx="494600" cy="312625"/>
          </a:xfrm>
        </p:grpSpPr>
        <p:sp>
          <p:nvSpPr>
            <p:cNvPr id="545" name="Shape 545"/>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47" name="Shape 547"/>
          <p:cNvSpPr/>
          <p:nvPr/>
        </p:nvSpPr>
        <p:spPr>
          <a:xfrm>
            <a:off x="3664977" y="2626379"/>
            <a:ext cx="318155" cy="318136"/>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8" name="Shape 548"/>
          <p:cNvGrpSpPr/>
          <p:nvPr/>
        </p:nvGrpSpPr>
        <p:grpSpPr>
          <a:xfrm>
            <a:off x="4136997" y="2643662"/>
            <a:ext cx="383059" cy="283401"/>
            <a:chOff x="5255200" y="3006475"/>
            <a:chExt cx="511700" cy="378575"/>
          </a:xfrm>
        </p:grpSpPr>
        <p:sp>
          <p:nvSpPr>
            <p:cNvPr id="549" name="Shape 549"/>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1" name="Shape 551"/>
          <p:cNvGrpSpPr/>
          <p:nvPr/>
        </p:nvGrpSpPr>
        <p:grpSpPr>
          <a:xfrm>
            <a:off x="3164341" y="2627211"/>
            <a:ext cx="309920" cy="316302"/>
            <a:chOff x="3955900" y="2984500"/>
            <a:chExt cx="414000" cy="422525"/>
          </a:xfrm>
        </p:grpSpPr>
        <p:sp>
          <p:nvSpPr>
            <p:cNvPr id="552" name="Shape 552"/>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55" name="Shape 555"/>
          <p:cNvSpPr/>
          <p:nvPr/>
        </p:nvSpPr>
        <p:spPr>
          <a:xfrm>
            <a:off x="624845" y="3153863"/>
            <a:ext cx="346471" cy="272434"/>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4712648" y="2611743"/>
            <a:ext cx="241349" cy="34740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57" name="Shape 557"/>
          <p:cNvGrpSpPr/>
          <p:nvPr/>
        </p:nvGrpSpPr>
        <p:grpSpPr>
          <a:xfrm>
            <a:off x="5219361" y="2622626"/>
            <a:ext cx="236782" cy="336440"/>
            <a:chOff x="6701050" y="2978375"/>
            <a:chExt cx="316300" cy="449425"/>
          </a:xfrm>
        </p:grpSpPr>
        <p:sp>
          <p:nvSpPr>
            <p:cNvPr id="558" name="Shape 558"/>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0" name="Shape 560"/>
          <p:cNvGrpSpPr/>
          <p:nvPr/>
        </p:nvGrpSpPr>
        <p:grpSpPr>
          <a:xfrm>
            <a:off x="1132173" y="3176609"/>
            <a:ext cx="337357" cy="226732"/>
            <a:chOff x="1241275" y="3718400"/>
            <a:chExt cx="450650" cy="302875"/>
          </a:xfrm>
        </p:grpSpPr>
        <p:sp>
          <p:nvSpPr>
            <p:cNvPr id="561" name="Shape 561"/>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5" name="Shape 565"/>
          <p:cNvGrpSpPr/>
          <p:nvPr/>
        </p:nvGrpSpPr>
        <p:grpSpPr>
          <a:xfrm>
            <a:off x="1641371" y="3159241"/>
            <a:ext cx="328186" cy="261916"/>
            <a:chOff x="1921475" y="3695200"/>
            <a:chExt cx="438400" cy="349875"/>
          </a:xfrm>
        </p:grpSpPr>
        <p:sp>
          <p:nvSpPr>
            <p:cNvPr id="566" name="Shape 566"/>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9" name="Shape 569"/>
          <p:cNvGrpSpPr/>
          <p:nvPr/>
        </p:nvGrpSpPr>
        <p:grpSpPr>
          <a:xfrm>
            <a:off x="2149183" y="3155124"/>
            <a:ext cx="321786" cy="269702"/>
            <a:chOff x="2599825" y="3689700"/>
            <a:chExt cx="429850" cy="360275"/>
          </a:xfrm>
        </p:grpSpPr>
        <p:sp>
          <p:nvSpPr>
            <p:cNvPr id="570" name="Shape 570"/>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2" name="Shape 572"/>
          <p:cNvGrpSpPr/>
          <p:nvPr/>
        </p:nvGrpSpPr>
        <p:grpSpPr>
          <a:xfrm>
            <a:off x="2669329" y="3127239"/>
            <a:ext cx="290719" cy="303520"/>
            <a:chOff x="3294650" y="3652450"/>
            <a:chExt cx="388350" cy="405450"/>
          </a:xfrm>
        </p:grpSpPr>
        <p:sp>
          <p:nvSpPr>
            <p:cNvPr id="573" name="Shape 573"/>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Shape 574"/>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6" name="Shape 576"/>
          <p:cNvGrpSpPr/>
          <p:nvPr/>
        </p:nvGrpSpPr>
        <p:grpSpPr>
          <a:xfrm>
            <a:off x="3149725" y="3165642"/>
            <a:ext cx="339153" cy="248666"/>
            <a:chOff x="3936375" y="3703750"/>
            <a:chExt cx="453050" cy="332175"/>
          </a:xfrm>
        </p:grpSpPr>
        <p:sp>
          <p:nvSpPr>
            <p:cNvPr id="577" name="Shape 577"/>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2" name="Shape 582"/>
          <p:cNvGrpSpPr/>
          <p:nvPr/>
        </p:nvGrpSpPr>
        <p:grpSpPr>
          <a:xfrm>
            <a:off x="3654337" y="3165642"/>
            <a:ext cx="339153" cy="248666"/>
            <a:chOff x="4610450" y="3703750"/>
            <a:chExt cx="453050" cy="332175"/>
          </a:xfrm>
        </p:grpSpPr>
        <p:sp>
          <p:nvSpPr>
            <p:cNvPr id="583" name="Shape 583"/>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Shape 584"/>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5" name="Shape 585"/>
          <p:cNvGrpSpPr/>
          <p:nvPr/>
        </p:nvGrpSpPr>
        <p:grpSpPr>
          <a:xfrm>
            <a:off x="4170834" y="3140508"/>
            <a:ext cx="315385" cy="298935"/>
            <a:chOff x="5300400" y="3670175"/>
            <a:chExt cx="421300" cy="399325"/>
          </a:xfrm>
        </p:grpSpPr>
        <p:sp>
          <p:nvSpPr>
            <p:cNvPr id="586" name="Shape 586"/>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Shape 588"/>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9" name="Shape 589"/>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1" name="Shape 591"/>
          <p:cNvSpPr/>
          <p:nvPr/>
        </p:nvSpPr>
        <p:spPr>
          <a:xfrm>
            <a:off x="4657792" y="3114560"/>
            <a:ext cx="351056" cy="351037"/>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92" name="Shape 592"/>
          <p:cNvGrpSpPr/>
          <p:nvPr/>
        </p:nvGrpSpPr>
        <p:grpSpPr>
          <a:xfrm>
            <a:off x="5184625" y="3136839"/>
            <a:ext cx="306252" cy="306271"/>
            <a:chOff x="6654650" y="3665275"/>
            <a:chExt cx="409100" cy="409125"/>
          </a:xfrm>
        </p:grpSpPr>
        <p:sp>
          <p:nvSpPr>
            <p:cNvPr id="593" name="Shape 593"/>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5" name="Shape 595"/>
          <p:cNvGrpSpPr/>
          <p:nvPr/>
        </p:nvGrpSpPr>
        <p:grpSpPr>
          <a:xfrm>
            <a:off x="630312" y="3628651"/>
            <a:ext cx="331854" cy="331873"/>
            <a:chOff x="570875" y="4322250"/>
            <a:chExt cx="443300" cy="443325"/>
          </a:xfrm>
        </p:grpSpPr>
        <p:sp>
          <p:nvSpPr>
            <p:cNvPr id="596" name="Shape 596"/>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0" name="Shape 600"/>
          <p:cNvSpPr/>
          <p:nvPr/>
        </p:nvSpPr>
        <p:spPr>
          <a:xfrm>
            <a:off x="1121243" y="3693231"/>
            <a:ext cx="359291" cy="202964"/>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01" name="Shape 601"/>
          <p:cNvGrpSpPr/>
          <p:nvPr/>
        </p:nvGrpSpPr>
        <p:grpSpPr>
          <a:xfrm>
            <a:off x="1684789" y="3603985"/>
            <a:ext cx="241349" cy="381206"/>
            <a:chOff x="1979475" y="4289300"/>
            <a:chExt cx="322400" cy="509225"/>
          </a:xfrm>
        </p:grpSpPr>
        <p:sp>
          <p:nvSpPr>
            <p:cNvPr id="602" name="Shape 602"/>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5" name="Shape 605"/>
          <p:cNvGrpSpPr/>
          <p:nvPr/>
        </p:nvGrpSpPr>
        <p:grpSpPr>
          <a:xfrm>
            <a:off x="2167917" y="3609000"/>
            <a:ext cx="284767" cy="371175"/>
            <a:chOff x="2624850" y="4296000"/>
            <a:chExt cx="380400" cy="495825"/>
          </a:xfrm>
        </p:grpSpPr>
        <p:sp>
          <p:nvSpPr>
            <p:cNvPr id="606" name="Shape 606"/>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9" name="Shape 609"/>
          <p:cNvSpPr/>
          <p:nvPr/>
        </p:nvSpPr>
        <p:spPr>
          <a:xfrm>
            <a:off x="3167213" y="3642492"/>
            <a:ext cx="304418" cy="30443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p:nvPr/>
        </p:nvSpPr>
        <p:spPr>
          <a:xfrm>
            <a:off x="2662580" y="3661695"/>
            <a:ext cx="304418" cy="266034"/>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1" name="Shape 611"/>
          <p:cNvSpPr/>
          <p:nvPr/>
        </p:nvSpPr>
        <p:spPr>
          <a:xfrm>
            <a:off x="3670461" y="3641126"/>
            <a:ext cx="307188" cy="307169"/>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12" name="Shape 612"/>
          <p:cNvGrpSpPr/>
          <p:nvPr/>
        </p:nvGrpSpPr>
        <p:grpSpPr>
          <a:xfrm>
            <a:off x="4152549" y="3645569"/>
            <a:ext cx="351954" cy="298036"/>
            <a:chOff x="5275975" y="4344850"/>
            <a:chExt cx="470150" cy="398125"/>
          </a:xfrm>
        </p:grpSpPr>
        <p:sp>
          <p:nvSpPr>
            <p:cNvPr id="613" name="Shape 613"/>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6" name="Shape 616"/>
          <p:cNvSpPr/>
          <p:nvPr/>
        </p:nvSpPr>
        <p:spPr>
          <a:xfrm>
            <a:off x="4675161" y="3636560"/>
            <a:ext cx="316321" cy="316302"/>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17" name="Shape 617"/>
          <p:cNvGrpSpPr/>
          <p:nvPr/>
        </p:nvGrpSpPr>
        <p:grpSpPr>
          <a:xfrm>
            <a:off x="5175474" y="3621352"/>
            <a:ext cx="324556" cy="346471"/>
            <a:chOff x="6642425" y="4312500"/>
            <a:chExt cx="433550" cy="462825"/>
          </a:xfrm>
        </p:grpSpPr>
        <p:sp>
          <p:nvSpPr>
            <p:cNvPr id="618" name="Shape 618"/>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21" name="Shape 621"/>
          <p:cNvSpPr/>
          <p:nvPr/>
        </p:nvSpPr>
        <p:spPr>
          <a:xfrm>
            <a:off x="587825" y="4176377"/>
            <a:ext cx="416858" cy="245934"/>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22" name="Shape 622"/>
          <p:cNvGrpSpPr/>
          <p:nvPr/>
        </p:nvGrpSpPr>
        <p:grpSpPr>
          <a:xfrm>
            <a:off x="1134456" y="4135565"/>
            <a:ext cx="332771" cy="327288"/>
            <a:chOff x="1244325" y="4999400"/>
            <a:chExt cx="444525" cy="437200"/>
          </a:xfrm>
        </p:grpSpPr>
        <p:sp>
          <p:nvSpPr>
            <p:cNvPr id="623" name="Shape 623"/>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Shape 627"/>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8" name="Shape 628"/>
          <p:cNvGrpSpPr/>
          <p:nvPr/>
        </p:nvGrpSpPr>
        <p:grpSpPr>
          <a:xfrm>
            <a:off x="1668788" y="4125048"/>
            <a:ext cx="273351" cy="348305"/>
            <a:chOff x="1958100" y="4985350"/>
            <a:chExt cx="365150" cy="465275"/>
          </a:xfrm>
        </p:grpSpPr>
        <p:sp>
          <p:nvSpPr>
            <p:cNvPr id="629" name="Shape 629"/>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2" name="Shape 632"/>
          <p:cNvGrpSpPr/>
          <p:nvPr/>
        </p:nvGrpSpPr>
        <p:grpSpPr>
          <a:xfrm>
            <a:off x="2153282" y="4138298"/>
            <a:ext cx="313589" cy="322254"/>
            <a:chOff x="2605300" y="5003050"/>
            <a:chExt cx="418900" cy="430475"/>
          </a:xfrm>
        </p:grpSpPr>
        <p:sp>
          <p:nvSpPr>
            <p:cNvPr id="633" name="Shape 633"/>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6" name="Shape 636"/>
          <p:cNvGrpSpPr/>
          <p:nvPr/>
        </p:nvGrpSpPr>
        <p:grpSpPr>
          <a:xfrm>
            <a:off x="2627277" y="4145166"/>
            <a:ext cx="374824" cy="308086"/>
            <a:chOff x="3238475" y="5012225"/>
            <a:chExt cx="500700" cy="411550"/>
          </a:xfrm>
        </p:grpSpPr>
        <p:sp>
          <p:nvSpPr>
            <p:cNvPr id="637" name="Shape 637"/>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Shape 639"/>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42" name="Shape 642"/>
          <p:cNvGrpSpPr/>
          <p:nvPr/>
        </p:nvGrpSpPr>
        <p:grpSpPr>
          <a:xfrm>
            <a:off x="3618217" y="4112247"/>
            <a:ext cx="411393" cy="373907"/>
            <a:chOff x="4562200" y="4968250"/>
            <a:chExt cx="549550" cy="499475"/>
          </a:xfrm>
        </p:grpSpPr>
        <p:sp>
          <p:nvSpPr>
            <p:cNvPr id="643" name="Shape 643"/>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48" name="Shape 648"/>
          <p:cNvGrpSpPr/>
          <p:nvPr/>
        </p:nvGrpSpPr>
        <p:grpSpPr>
          <a:xfrm>
            <a:off x="3176693" y="4133282"/>
            <a:ext cx="285217" cy="331387"/>
            <a:chOff x="3972400" y="4996350"/>
            <a:chExt cx="381000" cy="442675"/>
          </a:xfrm>
        </p:grpSpPr>
        <p:sp>
          <p:nvSpPr>
            <p:cNvPr id="649" name="Shape 649"/>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51" name="Shape 651"/>
          <p:cNvGrpSpPr/>
          <p:nvPr/>
        </p:nvGrpSpPr>
        <p:grpSpPr>
          <a:xfrm>
            <a:off x="4126498" y="4105397"/>
            <a:ext cx="404076" cy="387606"/>
            <a:chOff x="5241175" y="4959100"/>
            <a:chExt cx="539775" cy="517775"/>
          </a:xfrm>
        </p:grpSpPr>
        <p:sp>
          <p:nvSpPr>
            <p:cNvPr id="652" name="Shape 652"/>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Shape 653"/>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Shape 654"/>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58" name="Shape 658"/>
          <p:cNvSpPr/>
          <p:nvPr/>
        </p:nvSpPr>
        <p:spPr>
          <a:xfrm>
            <a:off x="4655509" y="4201063"/>
            <a:ext cx="355622" cy="196564"/>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59" name="Shape 659"/>
          <p:cNvGrpSpPr/>
          <p:nvPr/>
        </p:nvGrpSpPr>
        <p:grpSpPr>
          <a:xfrm>
            <a:off x="5207476" y="4162983"/>
            <a:ext cx="259184" cy="298036"/>
            <a:chOff x="6685175" y="5036025"/>
            <a:chExt cx="346225" cy="398125"/>
          </a:xfrm>
        </p:grpSpPr>
        <p:sp>
          <p:nvSpPr>
            <p:cNvPr id="660" name="Shape 660"/>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Shape 662"/>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3" name="Shape 663"/>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4" name="Shape 664"/>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65" name="Shape 665"/>
          <p:cNvGrpSpPr/>
          <p:nvPr/>
        </p:nvGrpSpPr>
        <p:grpSpPr>
          <a:xfrm>
            <a:off x="5902418" y="3020599"/>
            <a:ext cx="432570" cy="421334"/>
            <a:chOff x="5926225" y="921350"/>
            <a:chExt cx="517800" cy="504350"/>
          </a:xfrm>
        </p:grpSpPr>
        <p:sp>
          <p:nvSpPr>
            <p:cNvPr id="666" name="Shape 66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1C23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sp>
          <p:nvSpPr>
            <p:cNvPr id="667" name="Shape 66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1C23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grpSp>
      <p:sp>
        <p:nvSpPr>
          <p:cNvPr id="668" name="Shape 668"/>
          <p:cNvSpPr/>
          <p:nvPr/>
        </p:nvSpPr>
        <p:spPr>
          <a:xfrm>
            <a:off x="6096338" y="325665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69" name="Shape 669"/>
          <p:cNvGrpSpPr/>
          <p:nvPr/>
        </p:nvGrpSpPr>
        <p:grpSpPr>
          <a:xfrm>
            <a:off x="6787405" y="2999979"/>
            <a:ext cx="432570" cy="421334"/>
            <a:chOff x="5926225" y="921350"/>
            <a:chExt cx="517800" cy="504350"/>
          </a:xfrm>
        </p:grpSpPr>
        <p:sp>
          <p:nvSpPr>
            <p:cNvPr id="670" name="Shape 67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1C232"/>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1C232"/>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72" name="Shape 672"/>
          <p:cNvSpPr/>
          <p:nvPr/>
        </p:nvSpPr>
        <p:spPr>
          <a:xfrm>
            <a:off x="6981326" y="323603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6D9EEB"/>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73" name="Shape 673"/>
          <p:cNvGrpSpPr/>
          <p:nvPr/>
        </p:nvGrpSpPr>
        <p:grpSpPr>
          <a:xfrm>
            <a:off x="5902754" y="3672780"/>
            <a:ext cx="870059" cy="847409"/>
            <a:chOff x="5926225" y="921350"/>
            <a:chExt cx="517800" cy="504350"/>
          </a:xfrm>
        </p:grpSpPr>
        <p:sp>
          <p:nvSpPr>
            <p:cNvPr id="674" name="Shape 674"/>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1C232"/>
            </a:solidFill>
            <a:ln w="38100" cap="flat" cmpd="sng">
              <a:solidFill>
                <a:srgbClr val="FFD966"/>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1C232"/>
            </a:solidFill>
            <a:ln w="38100" cap="flat" cmpd="sng">
              <a:solidFill>
                <a:srgbClr val="FFD966"/>
              </a:solidFill>
              <a:prstDash val="solid"/>
              <a:bevel/>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76" name="Shape 676"/>
          <p:cNvSpPr/>
          <p:nvPr/>
        </p:nvSpPr>
        <p:spPr>
          <a:xfrm>
            <a:off x="6292698" y="4147567"/>
            <a:ext cx="806460" cy="455544"/>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6D9EEB"/>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txBox="1"/>
          <p:nvPr/>
        </p:nvSpPr>
        <p:spPr>
          <a:xfrm>
            <a:off x="5791375" y="616875"/>
            <a:ext cx="2280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rgbClr val="434343"/>
                </a:solidFill>
                <a:latin typeface="Raleway Light"/>
                <a:ea typeface="Raleway Light"/>
                <a:cs typeface="Raleway Light"/>
                <a:sym typeface="Raleway Light"/>
              </a:rPr>
              <a:t>SlidesCarnival icons are editable shapes. </a:t>
            </a:r>
            <a:endParaRPr sz="1000">
              <a:solidFill>
                <a:srgbClr val="434343"/>
              </a:solidFill>
              <a:latin typeface="Raleway Light"/>
              <a:ea typeface="Raleway Light"/>
              <a:cs typeface="Raleway Light"/>
              <a:sym typeface="Raleway Light"/>
            </a:endParaRPr>
          </a:p>
          <a:p>
            <a:pPr marL="0" lvl="0" indent="0" rtl="0">
              <a:spcBef>
                <a:spcPts val="0"/>
              </a:spcBef>
              <a:spcAft>
                <a:spcPts val="0"/>
              </a:spcAft>
              <a:buClr>
                <a:schemeClr val="dk1"/>
              </a:buClr>
              <a:buSzPts val="1100"/>
              <a:buFont typeface="Arial"/>
              <a:buNone/>
            </a:pPr>
            <a:endParaRPr sz="1000">
              <a:solidFill>
                <a:srgbClr val="434343"/>
              </a:solidFill>
              <a:latin typeface="Raleway Light"/>
              <a:ea typeface="Raleway Light"/>
              <a:cs typeface="Raleway Light"/>
              <a:sym typeface="Raleway Light"/>
            </a:endParaRPr>
          </a:p>
          <a:p>
            <a:pPr marL="0" lvl="0" indent="0" rtl="0">
              <a:spcBef>
                <a:spcPts val="0"/>
              </a:spcBef>
              <a:spcAft>
                <a:spcPts val="0"/>
              </a:spcAft>
              <a:buClr>
                <a:schemeClr val="dk1"/>
              </a:buClr>
              <a:buSzPts val="1100"/>
              <a:buFont typeface="Arial"/>
              <a:buNone/>
            </a:pPr>
            <a:r>
              <a:rPr lang="en" sz="1000">
                <a:solidFill>
                  <a:srgbClr val="434343"/>
                </a:solidFill>
                <a:latin typeface="Raleway Light"/>
                <a:ea typeface="Raleway Light"/>
                <a:cs typeface="Raleway Light"/>
                <a:sym typeface="Raleway Light"/>
              </a:rPr>
              <a:t>This means that you can:</a:t>
            </a:r>
            <a:endParaRPr sz="1000">
              <a:solidFill>
                <a:srgbClr val="434343"/>
              </a:solidFill>
              <a:latin typeface="Raleway Light"/>
              <a:ea typeface="Raleway Light"/>
              <a:cs typeface="Raleway Light"/>
              <a:sym typeface="Raleway Light"/>
            </a:endParaRPr>
          </a:p>
          <a:p>
            <a:pPr marL="457200" lvl="0" indent="-292100" rtl="0">
              <a:spcBef>
                <a:spcPts val="0"/>
              </a:spcBef>
              <a:spcAft>
                <a:spcPts val="0"/>
              </a:spcAft>
              <a:buClr>
                <a:srgbClr val="FFB600"/>
              </a:buClr>
              <a:buSzPts val="1000"/>
              <a:buFont typeface="Raleway Light"/>
              <a:buChar char="●"/>
            </a:pPr>
            <a:r>
              <a:rPr lang="en" sz="1000">
                <a:solidFill>
                  <a:srgbClr val="434343"/>
                </a:solidFill>
                <a:latin typeface="Raleway Light"/>
                <a:ea typeface="Raleway Light"/>
                <a:cs typeface="Raleway Light"/>
                <a:sym typeface="Raleway Light"/>
              </a:rPr>
              <a:t>Resize them without losing quality.</a:t>
            </a:r>
            <a:endParaRPr sz="1000">
              <a:solidFill>
                <a:srgbClr val="434343"/>
              </a:solidFill>
              <a:latin typeface="Raleway Light"/>
              <a:ea typeface="Raleway Light"/>
              <a:cs typeface="Raleway Light"/>
              <a:sym typeface="Raleway Light"/>
            </a:endParaRPr>
          </a:p>
          <a:p>
            <a:pPr marL="457200" lvl="0" indent="-292100" rtl="0">
              <a:spcBef>
                <a:spcPts val="0"/>
              </a:spcBef>
              <a:spcAft>
                <a:spcPts val="0"/>
              </a:spcAft>
              <a:buClr>
                <a:srgbClr val="FFB600"/>
              </a:buClr>
              <a:buSzPts val="1000"/>
              <a:buFont typeface="Raleway Light"/>
              <a:buChar char="●"/>
            </a:pPr>
            <a:r>
              <a:rPr lang="en" sz="1000">
                <a:solidFill>
                  <a:srgbClr val="434343"/>
                </a:solidFill>
                <a:latin typeface="Raleway Light"/>
                <a:ea typeface="Raleway Light"/>
                <a:cs typeface="Raleway Light"/>
                <a:sym typeface="Raleway Light"/>
              </a:rPr>
              <a:t>Change fill color and opacity.</a:t>
            </a:r>
            <a:endParaRPr sz="1000">
              <a:solidFill>
                <a:srgbClr val="434343"/>
              </a:solidFill>
              <a:latin typeface="Raleway Light"/>
              <a:ea typeface="Raleway Light"/>
              <a:cs typeface="Raleway Light"/>
              <a:sym typeface="Raleway Light"/>
            </a:endParaRPr>
          </a:p>
          <a:p>
            <a:pPr marL="457200" lvl="0" indent="-292100" rtl="0">
              <a:spcBef>
                <a:spcPts val="0"/>
              </a:spcBef>
              <a:spcAft>
                <a:spcPts val="0"/>
              </a:spcAft>
              <a:buClr>
                <a:srgbClr val="FFB600"/>
              </a:buClr>
              <a:buSzPts val="1000"/>
              <a:buFont typeface="Raleway Light"/>
              <a:buChar char="●"/>
            </a:pPr>
            <a:r>
              <a:rPr lang="en" sz="1000">
                <a:solidFill>
                  <a:srgbClr val="434343"/>
                </a:solidFill>
                <a:latin typeface="Raleway Light"/>
                <a:ea typeface="Raleway Light"/>
                <a:cs typeface="Raleway Light"/>
                <a:sym typeface="Raleway Light"/>
              </a:rPr>
              <a:t>Change line color, width and style.</a:t>
            </a:r>
            <a:endParaRPr sz="1000">
              <a:solidFill>
                <a:srgbClr val="434343"/>
              </a:solidFill>
              <a:latin typeface="Raleway Light"/>
              <a:ea typeface="Raleway Light"/>
              <a:cs typeface="Raleway Light"/>
              <a:sym typeface="Raleway Light"/>
            </a:endParaRPr>
          </a:p>
          <a:p>
            <a:pPr marL="0" lvl="0" indent="0" rtl="0">
              <a:spcBef>
                <a:spcPts val="0"/>
              </a:spcBef>
              <a:spcAft>
                <a:spcPts val="0"/>
              </a:spcAft>
              <a:buNone/>
            </a:pPr>
            <a:endParaRPr sz="1000">
              <a:solidFill>
                <a:srgbClr val="434343"/>
              </a:solidFill>
              <a:latin typeface="Raleway Light"/>
              <a:ea typeface="Raleway Light"/>
              <a:cs typeface="Raleway Light"/>
              <a:sym typeface="Raleway Light"/>
            </a:endParaRPr>
          </a:p>
          <a:p>
            <a:pPr marL="0" lvl="0" indent="0" rtl="0">
              <a:spcBef>
                <a:spcPts val="0"/>
              </a:spcBef>
              <a:spcAft>
                <a:spcPts val="0"/>
              </a:spcAft>
              <a:buNone/>
            </a:pPr>
            <a:r>
              <a:rPr lang="en" sz="1000">
                <a:solidFill>
                  <a:srgbClr val="434343"/>
                </a:solidFill>
                <a:latin typeface="Raleway Light"/>
                <a:ea typeface="Raleway Light"/>
                <a:cs typeface="Raleway Light"/>
                <a:sym typeface="Raleway Light"/>
              </a:rPr>
              <a:t>Isn’t that nice? :)</a:t>
            </a:r>
            <a:endParaRPr sz="1000">
              <a:solidFill>
                <a:srgbClr val="434343"/>
              </a:solidFill>
              <a:latin typeface="Raleway Light"/>
              <a:ea typeface="Raleway Light"/>
              <a:cs typeface="Raleway Light"/>
              <a:sym typeface="Raleway Light"/>
            </a:endParaRPr>
          </a:p>
          <a:p>
            <a:pPr marL="0" lvl="0" indent="0" rtl="0">
              <a:spcBef>
                <a:spcPts val="0"/>
              </a:spcBef>
              <a:spcAft>
                <a:spcPts val="0"/>
              </a:spcAft>
              <a:buNone/>
            </a:pPr>
            <a:endParaRPr sz="1000">
              <a:solidFill>
                <a:srgbClr val="434343"/>
              </a:solidFill>
              <a:latin typeface="Raleway Light"/>
              <a:ea typeface="Raleway Light"/>
              <a:cs typeface="Raleway Light"/>
              <a:sym typeface="Raleway Light"/>
            </a:endParaRPr>
          </a:p>
          <a:p>
            <a:pPr marL="0" lvl="0" indent="0" rtl="0">
              <a:spcBef>
                <a:spcPts val="0"/>
              </a:spcBef>
              <a:spcAft>
                <a:spcPts val="0"/>
              </a:spcAft>
              <a:buNone/>
            </a:pPr>
            <a:r>
              <a:rPr lang="en" sz="1000">
                <a:solidFill>
                  <a:srgbClr val="434343"/>
                </a:solidFill>
                <a:latin typeface="Raleway Light"/>
                <a:ea typeface="Raleway Light"/>
                <a:cs typeface="Raleway Light"/>
                <a:sym typeface="Raleway Light"/>
              </a:rPr>
              <a:t>Examples:</a:t>
            </a:r>
            <a:endParaRPr sz="1000">
              <a:solidFill>
                <a:srgbClr val="434343"/>
              </a:solidFill>
              <a:latin typeface="Raleway Light"/>
              <a:ea typeface="Raleway Light"/>
              <a:cs typeface="Raleway Light"/>
              <a:sym typeface="Raleway Light"/>
            </a:endParaRPr>
          </a:p>
          <a:p>
            <a:pPr marL="0" lvl="0" indent="0" rtl="0">
              <a:spcBef>
                <a:spcPts val="0"/>
              </a:spcBef>
              <a:spcAft>
                <a:spcPts val="0"/>
              </a:spcAft>
              <a:buClr>
                <a:schemeClr val="dk1"/>
              </a:buClr>
              <a:buSzPts val="1100"/>
              <a:buFont typeface="Arial"/>
              <a:buNone/>
            </a:pPr>
            <a:endParaRPr sz="1000">
              <a:solidFill>
                <a:srgbClr val="434343"/>
              </a:solidFill>
              <a:latin typeface="Raleway Light"/>
              <a:ea typeface="Raleway Light"/>
              <a:cs typeface="Raleway Light"/>
              <a:sym typeface="Raleway Light"/>
            </a:endParaRPr>
          </a:p>
          <a:p>
            <a:pPr marL="0" lvl="0" indent="0" rtl="0">
              <a:spcBef>
                <a:spcPts val="0"/>
              </a:spcBef>
              <a:spcAft>
                <a:spcPts val="0"/>
              </a:spcAft>
              <a:buNone/>
            </a:pPr>
            <a:endParaRPr sz="1000">
              <a:solidFill>
                <a:srgbClr val="434343"/>
              </a:solidFill>
              <a:latin typeface="Raleway Light"/>
              <a:ea typeface="Raleway Light"/>
              <a:cs typeface="Raleway Light"/>
              <a:sym typeface="Raleway Light"/>
            </a:endParaRPr>
          </a:p>
        </p:txBody>
      </p:sp>
      <p:sp>
        <p:nvSpPr>
          <p:cNvPr id="678" name="Shape 67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90</a:t>
            </a:fld>
            <a:endParaRPr/>
          </a:p>
        </p:txBody>
      </p:sp>
    </p:spTree>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682"/>
        <p:cNvGrpSpPr/>
        <p:nvPr/>
      </p:nvGrpSpPr>
      <p:grpSpPr>
        <a:xfrm>
          <a:off x="0" y="0"/>
          <a:ext cx="0" cy="0"/>
          <a:chOff x="0" y="0"/>
          <a:chExt cx="0" cy="0"/>
        </a:xfrm>
      </p:grpSpPr>
      <p:sp>
        <p:nvSpPr>
          <p:cNvPr id="683" name="Shape 683"/>
          <p:cNvSpPr txBox="1"/>
          <p:nvPr/>
        </p:nvSpPr>
        <p:spPr>
          <a:xfrm>
            <a:off x="2087650" y="914275"/>
            <a:ext cx="66768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rgbClr val="434343"/>
                </a:solidFill>
                <a:latin typeface="Raleway Light"/>
                <a:ea typeface="Raleway Light"/>
                <a:cs typeface="Raleway Light"/>
                <a:sym typeface="Raleway Light"/>
              </a:rPr>
              <a:t>Now you can use any emoji as an icon!</a:t>
            </a:r>
            <a:endParaRPr>
              <a:solidFill>
                <a:srgbClr val="434343"/>
              </a:solidFill>
              <a:latin typeface="Raleway Light"/>
              <a:ea typeface="Raleway Light"/>
              <a:cs typeface="Raleway Light"/>
              <a:sym typeface="Raleway Light"/>
            </a:endParaRPr>
          </a:p>
          <a:p>
            <a:pPr marL="0" lvl="0" indent="0" rtl="0">
              <a:spcBef>
                <a:spcPts val="0"/>
              </a:spcBef>
              <a:spcAft>
                <a:spcPts val="0"/>
              </a:spcAft>
              <a:buClr>
                <a:schemeClr val="dk1"/>
              </a:buClr>
              <a:buSzPts val="1100"/>
              <a:buFont typeface="Arial"/>
              <a:buNone/>
            </a:pPr>
            <a:r>
              <a:rPr lang="en">
                <a:solidFill>
                  <a:srgbClr val="434343"/>
                </a:solidFill>
                <a:latin typeface="Raleway Light"/>
                <a:ea typeface="Raleway Light"/>
                <a:cs typeface="Raleway Light"/>
                <a:sym typeface="Raleway Light"/>
              </a:rPr>
              <a:t>And of course it resizes without losing quality and you can change the color.</a:t>
            </a:r>
            <a:endParaRPr>
              <a:solidFill>
                <a:srgbClr val="434343"/>
              </a:solidFill>
              <a:latin typeface="Raleway Light"/>
              <a:ea typeface="Raleway Light"/>
              <a:cs typeface="Raleway Light"/>
              <a:sym typeface="Raleway Light"/>
            </a:endParaRPr>
          </a:p>
          <a:p>
            <a:pPr marL="0" lvl="0" indent="0" rtl="0">
              <a:spcBef>
                <a:spcPts val="0"/>
              </a:spcBef>
              <a:spcAft>
                <a:spcPts val="0"/>
              </a:spcAft>
              <a:buNone/>
            </a:pPr>
            <a:endParaRPr>
              <a:solidFill>
                <a:srgbClr val="434343"/>
              </a:solidFill>
              <a:latin typeface="Raleway Light"/>
              <a:ea typeface="Raleway Light"/>
              <a:cs typeface="Raleway Light"/>
              <a:sym typeface="Raleway Light"/>
            </a:endParaRPr>
          </a:p>
          <a:p>
            <a:pPr marL="0" lvl="0" indent="0">
              <a:spcBef>
                <a:spcPts val="0"/>
              </a:spcBef>
              <a:spcAft>
                <a:spcPts val="0"/>
              </a:spcAft>
              <a:buNone/>
            </a:pPr>
            <a:r>
              <a:rPr lang="en">
                <a:solidFill>
                  <a:srgbClr val="434343"/>
                </a:solidFill>
                <a:latin typeface="Raleway Light"/>
                <a:ea typeface="Raleway Light"/>
                <a:cs typeface="Raleway Light"/>
                <a:sym typeface="Raleway Light"/>
              </a:rPr>
              <a:t>How? Follow Google instructions </a:t>
            </a:r>
            <a:r>
              <a:rPr lang="en" u="sng">
                <a:solidFill>
                  <a:srgbClr val="434343"/>
                </a:solidFill>
                <a:latin typeface="Raleway Light"/>
                <a:ea typeface="Raleway Light"/>
                <a:cs typeface="Raleway Light"/>
                <a:sym typeface="Raleway Light"/>
                <a:hlinkClick r:id="rId3"/>
              </a:rPr>
              <a:t>https://twitter.com/googledocs/status/730087240156643328</a:t>
            </a:r>
            <a:endParaRPr>
              <a:solidFill>
                <a:srgbClr val="434343"/>
              </a:solidFill>
              <a:latin typeface="Raleway Light"/>
              <a:ea typeface="Raleway Light"/>
              <a:cs typeface="Raleway Light"/>
              <a:sym typeface="Raleway Light"/>
            </a:endParaRPr>
          </a:p>
          <a:p>
            <a:pPr marL="0" lvl="0" indent="0" rtl="0">
              <a:spcBef>
                <a:spcPts val="0"/>
              </a:spcBef>
              <a:spcAft>
                <a:spcPts val="0"/>
              </a:spcAft>
              <a:buNone/>
            </a:pPr>
            <a:endParaRPr>
              <a:solidFill>
                <a:srgbClr val="434343"/>
              </a:solidFill>
              <a:latin typeface="Raleway Light"/>
              <a:ea typeface="Raleway Light"/>
              <a:cs typeface="Raleway Light"/>
              <a:sym typeface="Raleway Light"/>
            </a:endParaRPr>
          </a:p>
          <a:p>
            <a:pPr marL="0" lvl="0" indent="0" rtl="0">
              <a:spcBef>
                <a:spcPts val="0"/>
              </a:spcBef>
              <a:spcAft>
                <a:spcPts val="0"/>
              </a:spcAft>
              <a:buNone/>
            </a:pPr>
            <a:endParaRPr>
              <a:solidFill>
                <a:srgbClr val="434343"/>
              </a:solidFill>
              <a:latin typeface="Raleway Light"/>
              <a:ea typeface="Raleway Light"/>
              <a:cs typeface="Raleway Light"/>
              <a:sym typeface="Raleway Light"/>
            </a:endParaRPr>
          </a:p>
          <a:p>
            <a:pPr marL="0" lvl="0" indent="0" rtl="0">
              <a:spcBef>
                <a:spcPts val="0"/>
              </a:spcBef>
              <a:spcAft>
                <a:spcPts val="0"/>
              </a:spcAft>
              <a:buClr>
                <a:schemeClr val="dk1"/>
              </a:buClr>
              <a:buSzPts val="1100"/>
              <a:buFont typeface="Arial"/>
              <a:buNone/>
            </a:pPr>
            <a:endParaRPr>
              <a:solidFill>
                <a:srgbClr val="434343"/>
              </a:solidFill>
              <a:latin typeface="Raleway Light"/>
              <a:ea typeface="Raleway Light"/>
              <a:cs typeface="Raleway Light"/>
              <a:sym typeface="Raleway Light"/>
            </a:endParaRPr>
          </a:p>
          <a:p>
            <a:pPr marL="0" lvl="0" indent="0"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684" name="Shape 684"/>
          <p:cNvSpPr txBox="1"/>
          <p:nvPr/>
        </p:nvSpPr>
        <p:spPr>
          <a:xfrm>
            <a:off x="731900" y="2374250"/>
            <a:ext cx="7327500" cy="2570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3600">
                <a:solidFill>
                  <a:srgbClr val="FFB600"/>
                </a:solidFill>
                <a:latin typeface="Raleway Light"/>
                <a:ea typeface="Raleway Light"/>
                <a:cs typeface="Raleway Light"/>
                <a:sym typeface="Raleway Light"/>
              </a:rPr>
              <a:t>✋👆👉👍👤👦👧👨👩👪💃🏃💑❤😂😉😋😒😭👶😸🐟🍒🍔💣📌📖🔨🎃🎈🎨🏈🏰🌏🔌🔑</a:t>
            </a:r>
            <a:r>
              <a:rPr lang="en" sz="2400">
                <a:solidFill>
                  <a:srgbClr val="FFB600"/>
                </a:solidFill>
                <a:highlight>
                  <a:srgbClr val="434343"/>
                </a:highlight>
                <a:latin typeface="Raleway Light"/>
                <a:ea typeface="Raleway Light"/>
                <a:cs typeface="Raleway Light"/>
                <a:sym typeface="Raleway Light"/>
              </a:rPr>
              <a:t> and many more...</a:t>
            </a:r>
            <a:endParaRPr sz="2400">
              <a:solidFill>
                <a:srgbClr val="FFB600"/>
              </a:solidFill>
              <a:highlight>
                <a:srgbClr val="434343"/>
              </a:highlight>
              <a:latin typeface="Raleway Light"/>
              <a:ea typeface="Raleway Light"/>
              <a:cs typeface="Raleway Light"/>
              <a:sym typeface="Raleway Light"/>
            </a:endParaRPr>
          </a:p>
        </p:txBody>
      </p:sp>
      <p:sp>
        <p:nvSpPr>
          <p:cNvPr id="685" name="Shape 685"/>
          <p:cNvSpPr txBox="1"/>
          <p:nvPr/>
        </p:nvSpPr>
        <p:spPr>
          <a:xfrm>
            <a:off x="572775" y="8564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434343"/>
                </a:solidFill>
              </a:rPr>
              <a:t>😉</a:t>
            </a:r>
            <a:endParaRPr sz="9600">
              <a:solidFill>
                <a:srgbClr val="434343"/>
              </a:solidFill>
            </a:endParaRPr>
          </a:p>
        </p:txBody>
      </p:sp>
      <p:sp>
        <p:nvSpPr>
          <p:cNvPr id="686" name="Shape 68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91</a:t>
            </a:fld>
            <a:endParaRPr/>
          </a:p>
        </p:txBody>
      </p:sp>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800" noProof="0" dirty="0"/>
              <a:t>Instructions for </a:t>
            </a:r>
            <a:r>
              <a:rPr lang="en-US" sz="4800" noProof="0" dirty="0">
                <a:solidFill>
                  <a:srgbClr val="FFB600"/>
                </a:solidFill>
              </a:rPr>
              <a:t>use</a:t>
            </a:r>
          </a:p>
        </p:txBody>
      </p:sp>
      <p:sp>
        <p:nvSpPr>
          <p:cNvPr id="68" name="Shape 68"/>
          <p:cNvSpPr txBox="1">
            <a:spLocks noGrp="1"/>
          </p:cNvSpPr>
          <p:nvPr>
            <p:ph type="body" idx="2"/>
          </p:nvPr>
        </p:nvSpPr>
        <p:spPr>
          <a:xfrm>
            <a:off x="4678681" y="1734976"/>
            <a:ext cx="3543300" cy="2153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200" b="1" noProof="0" dirty="0">
                <a:solidFill>
                  <a:srgbClr val="434343"/>
                </a:solidFill>
              </a:rPr>
              <a:t>EDIT IN POWERPOINT®</a:t>
            </a:r>
            <a:endParaRPr lang="en-US" sz="1200" noProof="0" dirty="0">
              <a:solidFill>
                <a:srgbClr val="434343"/>
              </a:solidFill>
            </a:endParaRPr>
          </a:p>
          <a:p>
            <a:pPr marL="0" lvl="0" indent="0" rtl="0">
              <a:spcBef>
                <a:spcPts val="600"/>
              </a:spcBef>
              <a:spcAft>
                <a:spcPts val="0"/>
              </a:spcAft>
              <a:buNone/>
            </a:pPr>
            <a:r>
              <a:rPr lang="en-US" sz="1200" noProof="0" dirty="0">
                <a:solidFill>
                  <a:srgbClr val="434343"/>
                </a:solidFill>
              </a:rPr>
              <a:t>Click on the button under the presentation preview that says </a:t>
            </a:r>
            <a:r>
              <a:rPr lang="en-US" sz="1200" b="1" noProof="0" dirty="0">
                <a:solidFill>
                  <a:srgbClr val="434343"/>
                </a:solidFill>
              </a:rPr>
              <a:t>"Download as PowerPoint template"</a:t>
            </a:r>
            <a:r>
              <a:rPr lang="en-US" sz="1200" noProof="0" dirty="0">
                <a:solidFill>
                  <a:srgbClr val="434343"/>
                </a:solidFill>
              </a:rPr>
              <a:t>. You will get a .</a:t>
            </a:r>
            <a:r>
              <a:rPr lang="en-US" sz="1200" noProof="0" dirty="0" err="1">
                <a:solidFill>
                  <a:srgbClr val="434343"/>
                </a:solidFill>
              </a:rPr>
              <a:t>pptx</a:t>
            </a:r>
            <a:r>
              <a:rPr lang="en-US" sz="1200" noProof="0" dirty="0">
                <a:solidFill>
                  <a:srgbClr val="434343"/>
                </a:solidFill>
              </a:rPr>
              <a:t> file that you can edit in PowerPoint. </a:t>
            </a:r>
          </a:p>
          <a:p>
            <a:pPr marL="0" lvl="0" indent="0" rtl="0">
              <a:spcBef>
                <a:spcPts val="600"/>
              </a:spcBef>
              <a:spcAft>
                <a:spcPts val="0"/>
              </a:spcAft>
              <a:buNone/>
            </a:pPr>
            <a:r>
              <a:rPr lang="en-US" sz="1200" noProof="0" dirty="0">
                <a:solidFill>
                  <a:srgbClr val="434343"/>
                </a:solidFill>
              </a:rPr>
              <a:t>Remember to download and install the fonts used in this presentation (you’ll find the links to the font files needed in the </a:t>
            </a:r>
            <a:r>
              <a:rPr lang="en-US" sz="1200" u="sng" noProof="0" dirty="0">
                <a:solidFill>
                  <a:srgbClr val="434343"/>
                </a:solidFill>
                <a:hlinkClick r:id="rId3"/>
              </a:rPr>
              <a:t>Presentation design slide</a:t>
            </a:r>
            <a:r>
              <a:rPr lang="en-US" sz="1200" noProof="0" dirty="0">
                <a:solidFill>
                  <a:srgbClr val="434343"/>
                </a:solidFill>
              </a:rPr>
              <a:t>)</a:t>
            </a:r>
          </a:p>
          <a:p>
            <a:pPr marL="0" lvl="0" indent="0" rtl="0">
              <a:spcBef>
                <a:spcPts val="600"/>
              </a:spcBef>
              <a:spcAft>
                <a:spcPts val="0"/>
              </a:spcAft>
              <a:buClr>
                <a:schemeClr val="dk1"/>
              </a:buClr>
              <a:buSzPts val="1100"/>
              <a:buFont typeface="Arial"/>
              <a:buNone/>
            </a:pPr>
            <a:endParaRPr lang="en-US" sz="1200" b="1" noProof="0" dirty="0">
              <a:solidFill>
                <a:srgbClr val="434343"/>
              </a:solidFill>
            </a:endParaRPr>
          </a:p>
        </p:txBody>
      </p:sp>
      <p:sp>
        <p:nvSpPr>
          <p:cNvPr id="69" name="Shape 69"/>
          <p:cNvSpPr txBox="1">
            <a:spLocks noGrp="1"/>
          </p:cNvSpPr>
          <p:nvPr>
            <p:ph type="body" idx="1"/>
          </p:nvPr>
        </p:nvSpPr>
        <p:spPr>
          <a:xfrm>
            <a:off x="922000" y="1734976"/>
            <a:ext cx="3543300" cy="2153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US" sz="1200" b="1" noProof="0" dirty="0"/>
              <a:t>EDIT IN GOOGLE SLIDES</a:t>
            </a:r>
            <a:endParaRPr lang="en-US" sz="1200" noProof="0" dirty="0"/>
          </a:p>
          <a:p>
            <a:pPr marL="0" lvl="0" indent="0" rtl="0">
              <a:spcBef>
                <a:spcPts val="600"/>
              </a:spcBef>
              <a:spcAft>
                <a:spcPts val="0"/>
              </a:spcAft>
              <a:buClr>
                <a:schemeClr val="dk1"/>
              </a:buClr>
              <a:buSzPts val="1100"/>
              <a:buFont typeface="Arial"/>
              <a:buNone/>
            </a:pPr>
            <a:r>
              <a:rPr lang="en-US" sz="1200" noProof="0" dirty="0"/>
              <a:t>Click on the button under the presentation preview that says </a:t>
            </a:r>
            <a:r>
              <a:rPr lang="en-US" sz="1200" b="1" noProof="0" dirty="0"/>
              <a:t>"Use as Google Slides Theme"</a:t>
            </a:r>
            <a:r>
              <a:rPr lang="en-US" sz="1200" noProof="0" dirty="0"/>
              <a:t>.</a:t>
            </a:r>
          </a:p>
          <a:p>
            <a:pPr marL="0" lvl="0" indent="0" rtl="0">
              <a:spcBef>
                <a:spcPts val="600"/>
              </a:spcBef>
              <a:spcAft>
                <a:spcPts val="0"/>
              </a:spcAft>
              <a:buClr>
                <a:schemeClr val="dk1"/>
              </a:buClr>
              <a:buSzPts val="1100"/>
              <a:buFont typeface="Arial"/>
              <a:buNone/>
            </a:pPr>
            <a:r>
              <a:rPr lang="en-US" sz="1200" noProof="0" dirty="0"/>
              <a:t>You will get a copy of this document on your Google Drive and will be able to edit, add or delete slides.</a:t>
            </a:r>
          </a:p>
          <a:p>
            <a:pPr marL="0" lvl="0" indent="0">
              <a:spcBef>
                <a:spcPts val="600"/>
              </a:spcBef>
              <a:spcAft>
                <a:spcPts val="0"/>
              </a:spcAft>
              <a:buClr>
                <a:schemeClr val="dk1"/>
              </a:buClr>
              <a:buSzPts val="1100"/>
              <a:buFont typeface="Arial"/>
              <a:buNone/>
            </a:pPr>
            <a:r>
              <a:rPr lang="en-US" sz="1200" b="1" noProof="0" dirty="0"/>
              <a:t>You have to be signed in to your Google account.</a:t>
            </a:r>
            <a:endParaRPr lang="en-US" noProof="0" dirty="0"/>
          </a:p>
        </p:txBody>
      </p:sp>
      <p:sp>
        <p:nvSpPr>
          <p:cNvPr id="70" name="Shape 70"/>
          <p:cNvSpPr txBox="1">
            <a:spLocks noGrp="1"/>
          </p:cNvSpPr>
          <p:nvPr>
            <p:ph type="body" idx="2"/>
          </p:nvPr>
        </p:nvSpPr>
        <p:spPr>
          <a:xfrm>
            <a:off x="922000" y="3905925"/>
            <a:ext cx="7299900" cy="777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200" b="1" noProof="0" dirty="0">
                <a:solidFill>
                  <a:srgbClr val="FFB600"/>
                </a:solidFill>
              </a:rPr>
              <a:t>More info on how to use this template at </a:t>
            </a:r>
            <a:r>
              <a:rPr lang="en-US" sz="1200" b="1" u="sng" noProof="0" dirty="0">
                <a:solidFill>
                  <a:srgbClr val="FFB600"/>
                </a:solidFill>
                <a:hlinkClick r:id="rId4"/>
              </a:rPr>
              <a:t>www.slidescarnival.com/help-use-presentation-template</a:t>
            </a:r>
            <a:endParaRPr lang="en-US" sz="1200" b="1" noProof="0" dirty="0">
              <a:solidFill>
                <a:srgbClr val="FFB600"/>
              </a:solidFill>
            </a:endParaRPr>
          </a:p>
          <a:p>
            <a:pPr marL="0" lvl="0" indent="0" rtl="0">
              <a:spcBef>
                <a:spcPts val="0"/>
              </a:spcBef>
              <a:spcAft>
                <a:spcPts val="0"/>
              </a:spcAft>
              <a:buClr>
                <a:schemeClr val="dk1"/>
              </a:buClr>
              <a:buSzPts val="1100"/>
              <a:buFont typeface="Arial"/>
              <a:buNone/>
            </a:pPr>
            <a:r>
              <a:rPr lang="en-US" sz="1200" noProof="0" dirty="0">
                <a:solidFill>
                  <a:srgbClr val="FFB600"/>
                </a:solidFill>
              </a:rPr>
              <a:t>This template is free to use under </a:t>
            </a:r>
            <a:r>
              <a:rPr lang="en-US" sz="1200" u="sng" noProof="0" dirty="0">
                <a:solidFill>
                  <a:srgbClr val="FFB600"/>
                </a:solidFill>
                <a:hlinkClick r:id="rId5"/>
              </a:rPr>
              <a:t>Creative Commons Attribution license</a:t>
            </a:r>
            <a:r>
              <a:rPr lang="en-US" sz="1200" noProof="0" dirty="0">
                <a:solidFill>
                  <a:srgbClr val="FFB600"/>
                </a:solidFill>
              </a:rPr>
              <a:t>. You can keep the Credits slide or mention </a:t>
            </a:r>
            <a:r>
              <a:rPr lang="en-US" sz="1200" noProof="0" dirty="0" err="1">
                <a:solidFill>
                  <a:srgbClr val="FFB600"/>
                </a:solidFill>
              </a:rPr>
              <a:t>SlidesCarnival</a:t>
            </a:r>
            <a:r>
              <a:rPr lang="en-US" sz="1200" noProof="0" dirty="0">
                <a:solidFill>
                  <a:srgbClr val="FFB600"/>
                </a:solidFill>
              </a:rPr>
              <a:t> and other resources used in a slide footer.</a:t>
            </a:r>
          </a:p>
          <a:p>
            <a:pPr marL="0" lvl="0" indent="0" rtl="0">
              <a:spcBef>
                <a:spcPts val="0"/>
              </a:spcBef>
              <a:spcAft>
                <a:spcPts val="0"/>
              </a:spcAft>
              <a:buClr>
                <a:schemeClr val="dk1"/>
              </a:buClr>
              <a:buSzPts val="1100"/>
              <a:buFont typeface="Arial"/>
              <a:buNone/>
            </a:pPr>
            <a:endParaRPr lang="en-US" sz="1200" noProof="0" dirty="0">
              <a:solidFill>
                <a:srgbClr val="FFB600"/>
              </a:solidFill>
            </a:endParaRPr>
          </a:p>
          <a:p>
            <a:pPr marL="0" lvl="0" indent="0" rtl="0">
              <a:spcBef>
                <a:spcPts val="0"/>
              </a:spcBef>
              <a:spcAft>
                <a:spcPts val="0"/>
              </a:spcAft>
              <a:buNone/>
            </a:pPr>
            <a:endParaRPr lang="en-US" sz="1200" noProof="0" dirty="0">
              <a:solidFill>
                <a:srgbClr val="FFB600"/>
              </a:solidFill>
            </a:endParaRPr>
          </a:p>
        </p:txBody>
      </p:sp>
      <p:sp>
        <p:nvSpPr>
          <p:cNvPr id="71" name="Shape 7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92</a:t>
            </a:fld>
            <a:endParaRPr/>
          </a:p>
        </p:txBody>
      </p:sp>
      <p:grpSp>
        <p:nvGrpSpPr>
          <p:cNvPr id="72" name="Shape 72"/>
          <p:cNvGrpSpPr/>
          <p:nvPr/>
        </p:nvGrpSpPr>
        <p:grpSpPr>
          <a:xfrm>
            <a:off x="8087089" y="356400"/>
            <a:ext cx="618316" cy="748360"/>
            <a:chOff x="584925" y="922575"/>
            <a:chExt cx="415200" cy="502525"/>
          </a:xfrm>
        </p:grpSpPr>
        <p:sp>
          <p:nvSpPr>
            <p:cNvPr id="73" name="Shape 73"/>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transition>
    <p:fade thruBlk="1"/>
  </p:transition>
</p:sld>
</file>

<file path=ppt/theme/theme1.xml><?xml version="1.0" encoding="utf-8"?>
<a:theme xmlns:a="http://schemas.openxmlformats.org/drawingml/2006/main"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CB46AF1B55445AFFCE62E7D374E1A" ma:contentTypeVersion="7" ma:contentTypeDescription="Create a new document." ma:contentTypeScope="" ma:versionID="a8380233670c85b6405e75e3d9985ea4">
  <xsd:schema xmlns:xsd="http://www.w3.org/2001/XMLSchema" xmlns:xs="http://www.w3.org/2001/XMLSchema" xmlns:p="http://schemas.microsoft.com/office/2006/metadata/properties" xmlns:ns2="6fef856b-9957-4c63-8350-3d47a877eed5" xmlns:ns3="5c1ef3b4-dda5-4ed2-aafb-ef543d07122a" targetNamespace="http://schemas.microsoft.com/office/2006/metadata/properties" ma:root="true" ma:fieldsID="89c2c7ed34a2d62adbb379385e7651d4" ns2:_="" ns3:_="">
    <xsd:import namespace="6fef856b-9957-4c63-8350-3d47a877eed5"/>
    <xsd:import namespace="5c1ef3b4-dda5-4ed2-aafb-ef543d07122a"/>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f856b-9957-4c63-8350-3d47a877ee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ef3b4-dda5-4ed2-aafb-ef543d07122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D0A687-FE24-4475-B395-50B396CF6609}"/>
</file>

<file path=customXml/itemProps2.xml><?xml version="1.0" encoding="utf-8"?>
<ds:datastoreItem xmlns:ds="http://schemas.openxmlformats.org/officeDocument/2006/customXml" ds:itemID="{1F653E58-3B10-4E3A-827A-ED8797C926D2}"/>
</file>

<file path=customXml/itemProps3.xml><?xml version="1.0" encoding="utf-8"?>
<ds:datastoreItem xmlns:ds="http://schemas.openxmlformats.org/officeDocument/2006/customXml" ds:itemID="{5693CCE9-358B-4479-9D1F-082B1D72ABBD}"/>
</file>

<file path=docProps/app.xml><?xml version="1.0" encoding="utf-8"?>
<Properties xmlns="http://schemas.openxmlformats.org/officeDocument/2006/extended-properties" xmlns:vt="http://schemas.openxmlformats.org/officeDocument/2006/docPropsVTypes">
  <TotalTime>5107</TotalTime>
  <Words>2466</Words>
  <Application>Microsoft Macintosh PowerPoint</Application>
  <PresentationFormat>On-screen Show (16:9)</PresentationFormat>
  <Paragraphs>621</Paragraphs>
  <Slides>92</Slides>
  <Notes>67</Notes>
  <HiddenSlides>24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92</vt:i4>
      </vt:variant>
    </vt:vector>
  </HeadingPairs>
  <TitlesOfParts>
    <vt:vector size="96" baseType="lpstr">
      <vt:lpstr>Raleway ExtraBold</vt:lpstr>
      <vt:lpstr>Raleway</vt:lpstr>
      <vt:lpstr>Raleway Light</vt:lpstr>
      <vt:lpstr>Olivia template</vt:lpstr>
      <vt:lpstr>Azure and SQL Server: Getting the best out of the cloud</vt:lpstr>
      <vt:lpstr>Hello!</vt:lpstr>
      <vt:lpstr>Today’s agenda</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Clouds are always moving…</vt:lpstr>
      <vt:lpstr>SQL Server &amp; Azure</vt:lpstr>
      <vt:lpstr>Improving the service with SQL Server &amp; Azure</vt:lpstr>
      <vt:lpstr>Backups</vt:lpstr>
      <vt:lpstr>Hybrid Backups</vt:lpstr>
      <vt:lpstr>Hybrid Backups</vt:lpstr>
      <vt:lpstr>Hybrid Backups</vt:lpstr>
      <vt:lpstr>Hybrid Backups</vt:lpstr>
      <vt:lpstr>Hybrid Backups</vt:lpstr>
      <vt:lpstr>Two options</vt:lpstr>
      <vt:lpstr>Backup to URL</vt:lpstr>
      <vt:lpstr>Backup to URL</vt:lpstr>
      <vt:lpstr>Backup to URL</vt:lpstr>
      <vt:lpstr>Backup to URL</vt:lpstr>
      <vt:lpstr>Backup to URL</vt:lpstr>
      <vt:lpstr>Two options</vt:lpstr>
      <vt:lpstr>Managed Backups</vt:lpstr>
      <vt:lpstr>Managed Backups</vt:lpstr>
      <vt:lpstr>Managed Backups</vt:lpstr>
      <vt:lpstr>Managed Backups</vt:lpstr>
      <vt:lpstr>PowerPoint Presentation</vt:lpstr>
      <vt:lpstr>Storage</vt:lpstr>
      <vt:lpstr>Storage</vt:lpstr>
      <vt:lpstr>Three options</vt:lpstr>
      <vt:lpstr>Stretch Database</vt:lpstr>
      <vt:lpstr>Stretch Database</vt:lpstr>
      <vt:lpstr>Stretch Database</vt:lpstr>
      <vt:lpstr>Stretch Database</vt:lpstr>
      <vt:lpstr>Three options</vt:lpstr>
      <vt:lpstr>DB Files in Azure</vt:lpstr>
      <vt:lpstr>Three options</vt:lpstr>
      <vt:lpstr>Hybrid Partitioning</vt:lpstr>
      <vt:lpstr>Hybrid Partitioning</vt:lpstr>
      <vt:lpstr>PowerPoint Presentation</vt:lpstr>
      <vt:lpstr>HA/DR</vt:lpstr>
      <vt:lpstr>Three options</vt:lpstr>
      <vt:lpstr>AG Replica</vt:lpstr>
      <vt:lpstr>AG Replica</vt:lpstr>
      <vt:lpstr>Three options</vt:lpstr>
      <vt:lpstr>Cloud Witness</vt:lpstr>
      <vt:lpstr>Cloud Witness</vt:lpstr>
      <vt:lpstr>Cloud Witness</vt:lpstr>
      <vt:lpstr>Cloud Witness</vt:lpstr>
      <vt:lpstr>Three options</vt:lpstr>
      <vt:lpstr>Low-Cost DR Server</vt:lpstr>
      <vt:lpstr>PowerPoint Presentation</vt:lpstr>
      <vt:lpstr>Just like Jimi Hendrix … </vt:lpstr>
      <vt:lpstr>SQLBits - It's all about the community...</vt:lpstr>
      <vt:lpstr>Thanks!</vt:lpstr>
      <vt:lpstr>DETAILS</vt:lpstr>
      <vt:lpstr>Transition headline</vt:lpstr>
      <vt:lpstr>PowerPoint Presentation</vt:lpstr>
      <vt:lpstr>This is a slide title</vt:lpstr>
      <vt:lpstr>Big concept</vt:lpstr>
      <vt:lpstr>You can also split your content</vt:lpstr>
      <vt:lpstr>In two or three columns</vt:lpstr>
      <vt:lpstr>A picture is worth a thousand words</vt:lpstr>
      <vt:lpstr>Want big impact? Use big image.</vt:lpstr>
      <vt:lpstr>Use diagrams to explain your ideas</vt:lpstr>
      <vt:lpstr>And tables to compare data</vt:lpstr>
      <vt:lpstr>Maps</vt:lpstr>
      <vt:lpstr>89,526,124</vt:lpstr>
      <vt:lpstr>89,526,124$</vt:lpstr>
      <vt:lpstr>Our process is easy</vt:lpstr>
      <vt:lpstr>Let’s review some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for use</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and SQL Server: Getting the best out of the cloud</dc:title>
  <cp:lastModifiedBy>Murilo Miranda</cp:lastModifiedBy>
  <cp:revision>161</cp:revision>
  <dcterms:modified xsi:type="dcterms:W3CDTF">2018-02-22T01:55:59Z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0x010100916CB46AF1B55445AFFCE62E7D374E1A</vt:lpwstr>
  </property>
</Properties>
</file>