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7" r:id="rId3"/>
    <p:sldId id="260" r:id="rId4"/>
    <p:sldId id="263" r:id="rId5"/>
    <p:sldId id="261" r:id="rId6"/>
    <p:sldId id="262" r:id="rId7"/>
    <p:sldId id="264" r:id="rId8"/>
    <p:sldId id="265" r:id="rId9"/>
    <p:sldId id="266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65604" autoAdjust="0"/>
  </p:normalViewPr>
  <p:slideViewPr>
    <p:cSldViewPr>
      <p:cViewPr varScale="1">
        <p:scale>
          <a:sx n="60" d="100"/>
          <a:sy n="60" d="100"/>
        </p:scale>
        <p:origin x="-195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8A5F5-E40A-454D-B83A-2BAFF45D5FE4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B2863-EDB7-4C69-B6A9-529ED71BE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58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http://www.informit.com/guides/content.aspx?g=sqlserver&amp;seqNum=167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B2863-EDB7-4C69-B6A9-529ED71BE7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73FA-6110-4D92-B114-055247D89AFD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DAC5-0478-4A3B-A640-DE3F2EE86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7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73FA-6110-4D92-B114-055247D89AFD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DAC5-0478-4A3B-A640-DE3F2EE86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3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73FA-6110-4D92-B114-055247D89AFD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DAC5-0478-4A3B-A640-DE3F2EE86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0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73FA-6110-4D92-B114-055247D89AFD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DAC5-0478-4A3B-A640-DE3F2EE86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6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73FA-6110-4D92-B114-055247D89AFD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DAC5-0478-4A3B-A640-DE3F2EE86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8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73FA-6110-4D92-B114-055247D89AFD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DAC5-0478-4A3B-A640-DE3F2EE86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73FA-6110-4D92-B114-055247D89AFD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DAC5-0478-4A3B-A640-DE3F2EE86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8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73FA-6110-4D92-B114-055247D89AFD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DAC5-0478-4A3B-A640-DE3F2EE86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8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73FA-6110-4D92-B114-055247D89AFD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DAC5-0478-4A3B-A640-DE3F2EE86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1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73FA-6110-4D92-B114-055247D89AFD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DAC5-0478-4A3B-A640-DE3F2EE86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1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73FA-6110-4D92-B114-055247D89AFD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DAC5-0478-4A3B-A640-DE3F2EE86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7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E73FA-6110-4D92-B114-055247D89AFD}" type="datetimeFigureOut">
              <a:rPr lang="en-US" smtClean="0"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3DAC5-0478-4A3B-A640-DE3F2EE86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4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microsoft.com/office/2007/relationships/hdphoto" Target="../media/hdphoto6.wdp"/><Relationship Id="rId26" Type="http://schemas.openxmlformats.org/officeDocument/2006/relationships/image" Target="../media/image20.png"/><Relationship Id="rId39" Type="http://schemas.openxmlformats.org/officeDocument/2006/relationships/image" Target="../media/image30.png"/><Relationship Id="rId21" Type="http://schemas.openxmlformats.org/officeDocument/2006/relationships/image" Target="../media/image17.png"/><Relationship Id="rId34" Type="http://schemas.openxmlformats.org/officeDocument/2006/relationships/image" Target="../media/image26.png"/><Relationship Id="rId42" Type="http://schemas.openxmlformats.org/officeDocument/2006/relationships/image" Target="../media/image33.png"/><Relationship Id="rId47" Type="http://schemas.openxmlformats.org/officeDocument/2006/relationships/image" Target="../media/image36.png"/><Relationship Id="rId50" Type="http://schemas.openxmlformats.org/officeDocument/2006/relationships/image" Target="../media/image39.png"/><Relationship Id="rId55" Type="http://schemas.openxmlformats.org/officeDocument/2006/relationships/image" Target="../media/image44.png"/><Relationship Id="rId63" Type="http://schemas.openxmlformats.org/officeDocument/2006/relationships/image" Target="../media/image51.png"/><Relationship Id="rId68" Type="http://schemas.openxmlformats.org/officeDocument/2006/relationships/image" Target="../media/image56.png"/><Relationship Id="rId7" Type="http://schemas.openxmlformats.org/officeDocument/2006/relationships/image" Target="../media/image7.png"/><Relationship Id="rId71" Type="http://schemas.openxmlformats.org/officeDocument/2006/relationships/image" Target="../media/image58.png"/><Relationship Id="rId2" Type="http://schemas.openxmlformats.org/officeDocument/2006/relationships/image" Target="../media/image4.jpeg"/><Relationship Id="rId16" Type="http://schemas.microsoft.com/office/2007/relationships/hdphoto" Target="../media/hdphoto5.wdp"/><Relationship Id="rId29" Type="http://schemas.openxmlformats.org/officeDocument/2006/relationships/image" Target="../media/image22.png"/><Relationship Id="rId11" Type="http://schemas.openxmlformats.org/officeDocument/2006/relationships/image" Target="../media/image11.png"/><Relationship Id="rId24" Type="http://schemas.microsoft.com/office/2007/relationships/hdphoto" Target="../media/hdphoto9.wdp"/><Relationship Id="rId32" Type="http://schemas.openxmlformats.org/officeDocument/2006/relationships/image" Target="../media/image24.png"/><Relationship Id="rId37" Type="http://schemas.openxmlformats.org/officeDocument/2006/relationships/image" Target="../media/image29.png"/><Relationship Id="rId40" Type="http://schemas.openxmlformats.org/officeDocument/2006/relationships/image" Target="../media/image31.png"/><Relationship Id="rId45" Type="http://schemas.openxmlformats.org/officeDocument/2006/relationships/image" Target="../media/image35.png"/><Relationship Id="rId53" Type="http://schemas.openxmlformats.org/officeDocument/2006/relationships/image" Target="../media/image42.png"/><Relationship Id="rId58" Type="http://schemas.openxmlformats.org/officeDocument/2006/relationships/image" Target="../media/image47.png"/><Relationship Id="rId66" Type="http://schemas.openxmlformats.org/officeDocument/2006/relationships/image" Target="../media/image54.png"/><Relationship Id="rId74" Type="http://schemas.microsoft.com/office/2007/relationships/hdphoto" Target="../media/hdphoto18.wdp"/><Relationship Id="rId5" Type="http://schemas.microsoft.com/office/2007/relationships/hdphoto" Target="../media/hdphoto3.wdp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28" Type="http://schemas.openxmlformats.org/officeDocument/2006/relationships/image" Target="../media/image21.png"/><Relationship Id="rId36" Type="http://schemas.openxmlformats.org/officeDocument/2006/relationships/image" Target="../media/image28.png"/><Relationship Id="rId49" Type="http://schemas.openxmlformats.org/officeDocument/2006/relationships/image" Target="../media/image38.png"/><Relationship Id="rId57" Type="http://schemas.openxmlformats.org/officeDocument/2006/relationships/image" Target="../media/image46.png"/><Relationship Id="rId61" Type="http://schemas.openxmlformats.org/officeDocument/2006/relationships/image" Target="../media/image49.pn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31" Type="http://schemas.openxmlformats.org/officeDocument/2006/relationships/image" Target="../media/image23.png"/><Relationship Id="rId44" Type="http://schemas.microsoft.com/office/2007/relationships/hdphoto" Target="../media/hdphoto13.wdp"/><Relationship Id="rId52" Type="http://schemas.openxmlformats.org/officeDocument/2006/relationships/image" Target="../media/image41.png"/><Relationship Id="rId60" Type="http://schemas.microsoft.com/office/2007/relationships/hdphoto" Target="../media/hdphoto15.wdp"/><Relationship Id="rId65" Type="http://schemas.openxmlformats.org/officeDocument/2006/relationships/image" Target="../media/image53.png"/><Relationship Id="rId73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4.wdp"/><Relationship Id="rId22" Type="http://schemas.microsoft.com/office/2007/relationships/hdphoto" Target="../media/hdphoto8.wdp"/><Relationship Id="rId27" Type="http://schemas.microsoft.com/office/2007/relationships/hdphoto" Target="../media/hdphoto10.wdp"/><Relationship Id="rId30" Type="http://schemas.microsoft.com/office/2007/relationships/hdphoto" Target="../media/hdphoto11.wdp"/><Relationship Id="rId35" Type="http://schemas.openxmlformats.org/officeDocument/2006/relationships/image" Target="../media/image27.png"/><Relationship Id="rId43" Type="http://schemas.openxmlformats.org/officeDocument/2006/relationships/image" Target="../media/image34.png"/><Relationship Id="rId48" Type="http://schemas.openxmlformats.org/officeDocument/2006/relationships/image" Target="../media/image37.png"/><Relationship Id="rId56" Type="http://schemas.openxmlformats.org/officeDocument/2006/relationships/image" Target="../media/image45.png"/><Relationship Id="rId64" Type="http://schemas.openxmlformats.org/officeDocument/2006/relationships/image" Target="../media/image52.png"/><Relationship Id="rId69" Type="http://schemas.openxmlformats.org/officeDocument/2006/relationships/image" Target="../media/image57.png"/><Relationship Id="rId8" Type="http://schemas.openxmlformats.org/officeDocument/2006/relationships/image" Target="../media/image8.png"/><Relationship Id="rId51" Type="http://schemas.openxmlformats.org/officeDocument/2006/relationships/image" Target="../media/image40.png"/><Relationship Id="rId72" Type="http://schemas.microsoft.com/office/2007/relationships/hdphoto" Target="../media/hdphoto17.wdp"/><Relationship Id="rId3" Type="http://schemas.microsoft.com/office/2007/relationships/hdphoto" Target="../media/hdphoto2.wdp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33" Type="http://schemas.openxmlformats.org/officeDocument/2006/relationships/image" Target="../media/image25.png"/><Relationship Id="rId38" Type="http://schemas.microsoft.com/office/2007/relationships/hdphoto" Target="../media/hdphoto12.wdp"/><Relationship Id="rId46" Type="http://schemas.microsoft.com/office/2007/relationships/hdphoto" Target="../media/hdphoto14.wdp"/><Relationship Id="rId59" Type="http://schemas.openxmlformats.org/officeDocument/2006/relationships/image" Target="../media/image48.png"/><Relationship Id="rId67" Type="http://schemas.openxmlformats.org/officeDocument/2006/relationships/image" Target="../media/image55.png"/><Relationship Id="rId20" Type="http://schemas.microsoft.com/office/2007/relationships/hdphoto" Target="../media/hdphoto7.wdp"/><Relationship Id="rId41" Type="http://schemas.openxmlformats.org/officeDocument/2006/relationships/image" Target="../media/image32.png"/><Relationship Id="rId54" Type="http://schemas.openxmlformats.org/officeDocument/2006/relationships/image" Target="../media/image43.png"/><Relationship Id="rId62" Type="http://schemas.openxmlformats.org/officeDocument/2006/relationships/image" Target="../media/image50.png"/><Relationship Id="rId70" Type="http://schemas.microsoft.com/office/2007/relationships/hdphoto" Target="../media/hdphoto1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6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44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1.wdp"/><Relationship Id="rId10" Type="http://schemas.openxmlformats.org/officeDocument/2006/relationships/image" Target="../media/image60.png"/><Relationship Id="rId4" Type="http://schemas.openxmlformats.org/officeDocument/2006/relationships/image" Target="../media/image22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12" Type="http://schemas.microsoft.com/office/2007/relationships/hdphoto" Target="../media/hdphoto1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57.png"/><Relationship Id="rId5" Type="http://schemas.openxmlformats.org/officeDocument/2006/relationships/image" Target="../media/image44.png"/><Relationship Id="rId10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634619" y="5688263"/>
            <a:ext cx="4356979" cy="10173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463550" algn="r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tabLst/>
              <a:defRPr/>
            </a:pPr>
            <a:r>
              <a:rPr kumimoji="0" lang="en-US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Ki Comic" pitchFamily="2" charset="0"/>
              </a:rPr>
              <a:t>buck.woody@microsoft.com  </a:t>
            </a:r>
          </a:p>
          <a:p>
            <a:pPr marL="463550" lvl="0" indent="-46355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120000"/>
              <a:defRPr/>
            </a:pPr>
            <a:r>
              <a:rPr lang="en-US" sz="1400" i="1" dirty="0" smtClean="0">
                <a:solidFill>
                  <a:schemeClr val="tx2"/>
                </a:solidFill>
                <a:latin typeface="Ki Comic" pitchFamily="2" charset="0"/>
              </a:rPr>
              <a:t>http://blogs.msdn.com/buckwoody </a:t>
            </a:r>
            <a:r>
              <a:rPr lang="en-US" sz="1400" dirty="0" smtClean="0">
                <a:solidFill>
                  <a:schemeClr val="tx2"/>
                </a:solidFill>
                <a:latin typeface="Ki Comic" pitchFamily="2" charset="0"/>
              </a:rPr>
              <a:t> </a:t>
            </a:r>
          </a:p>
          <a:p>
            <a:pPr marL="463550" lvl="0" indent="-46355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120000"/>
              <a:defRPr/>
            </a:pPr>
            <a:r>
              <a:rPr lang="en-US" sz="1400" i="1" dirty="0" smtClean="0">
                <a:solidFill>
                  <a:schemeClr val="tx2"/>
                </a:solidFill>
                <a:latin typeface="Ki Comic" pitchFamily="2" charset="0"/>
              </a:rPr>
              <a:t>http://facebook.com/buckwoody </a:t>
            </a:r>
            <a:r>
              <a:rPr lang="en-US" sz="1400" dirty="0" smtClean="0">
                <a:solidFill>
                  <a:schemeClr val="tx2"/>
                </a:solidFill>
                <a:latin typeface="Ki Comic" pitchFamily="2" charset="0"/>
              </a:rPr>
              <a:t> </a:t>
            </a:r>
            <a:endParaRPr lang="en-US" sz="1400" i="1" dirty="0" smtClean="0">
              <a:solidFill>
                <a:schemeClr val="tx2"/>
              </a:solidFill>
              <a:latin typeface="Ki Comic" pitchFamily="2" charset="0"/>
            </a:endParaRPr>
          </a:p>
          <a:p>
            <a:pPr marL="463550" lvl="0" indent="-46355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120000"/>
              <a:defRPr/>
            </a:pPr>
            <a:r>
              <a:rPr lang="en-US" sz="1400" i="1" dirty="0" smtClean="0">
                <a:solidFill>
                  <a:schemeClr val="tx2"/>
                </a:solidFill>
                <a:latin typeface="Ki Comic" pitchFamily="2" charset="0"/>
              </a:rPr>
              <a:t>http://twitter.com/buckwoody 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Ki Comic" pitchFamily="2" charset="0"/>
            </a:endParaRPr>
          </a:p>
        </p:txBody>
      </p:sp>
      <p:pic>
        <p:nvPicPr>
          <p:cNvPr id="5" name="Picture 51" descr="\\VIC20\Users\Public\Pictures\Presentation Art\SQL Logo 002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412"/>
            <a:ext cx="3581400" cy="100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42900" y="4953000"/>
            <a:ext cx="2476500" cy="1752600"/>
            <a:chOff x="668338" y="1816100"/>
            <a:chExt cx="3200400" cy="2286000"/>
          </a:xfrm>
        </p:grpSpPr>
        <p:pic>
          <p:nvPicPr>
            <p:cNvPr id="2" name="Picture 2" descr="C:\temp\nameta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38" y="1816100"/>
              <a:ext cx="32004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\\VIC20\Users\Public\Pictures\Family Pictures\Buck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04" y="2695800"/>
              <a:ext cx="98298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600200" y="2785303"/>
              <a:ext cx="2268538" cy="920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63550" lvl="0" indent="-463550" algn="r" defTabSz="914363">
                <a:lnSpc>
                  <a:spcPct val="90000"/>
                </a:lnSpc>
                <a:spcBef>
                  <a:spcPct val="20000"/>
                </a:spcBef>
                <a:buSzPct val="120000"/>
                <a:defRPr/>
              </a:pPr>
              <a:r>
                <a:rPr lang="en-US" b="1" dirty="0">
                  <a:latin typeface="Bradley Hand ITC" pitchFamily="66" charset="0"/>
                </a:rPr>
                <a:t>Buck Woody</a:t>
              </a:r>
            </a:p>
            <a:p>
              <a:pPr marL="463550" lvl="0" indent="-463550" algn="r" defTabSz="914363">
                <a:lnSpc>
                  <a:spcPct val="90000"/>
                </a:lnSpc>
                <a:spcBef>
                  <a:spcPct val="20000"/>
                </a:spcBef>
                <a:buSzPct val="120000"/>
                <a:defRPr/>
              </a:pPr>
              <a:r>
                <a:rPr lang="en-US" sz="1050" b="1" dirty="0">
                  <a:latin typeface="Bradley Hand ITC" pitchFamily="66" charset="0"/>
                </a:rPr>
                <a:t>Sr. </a:t>
              </a:r>
              <a:r>
                <a:rPr lang="en-US" sz="1050" b="1" dirty="0" smtClean="0">
                  <a:latin typeface="Bradley Hand ITC" pitchFamily="66" charset="0"/>
                </a:rPr>
                <a:t>Technical Specialist</a:t>
              </a:r>
            </a:p>
            <a:p>
              <a:pPr marL="463550" lvl="0" indent="-463550" algn="r" defTabSz="914363">
                <a:lnSpc>
                  <a:spcPct val="90000"/>
                </a:lnSpc>
                <a:spcBef>
                  <a:spcPct val="20000"/>
                </a:spcBef>
                <a:buSzPct val="120000"/>
                <a:defRPr/>
              </a:pPr>
              <a:r>
                <a:rPr lang="en-US" sz="1100" b="1" dirty="0" smtClean="0">
                  <a:solidFill>
                    <a:schemeClr val="accent1"/>
                  </a:solidFill>
                  <a:latin typeface="Bradley Hand ITC" pitchFamily="66" charset="0"/>
                </a:rPr>
                <a:t>Microsoft</a:t>
              </a:r>
              <a:endParaRPr lang="en-US" sz="1100" b="1" dirty="0">
                <a:solidFill>
                  <a:schemeClr val="accent1"/>
                </a:solidFill>
                <a:latin typeface="Bradley Hand ITC" pitchFamily="66" charset="0"/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977020" y="1524000"/>
            <a:ext cx="7315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FFF Tusj" pitchFamily="18" charset="0"/>
                <a:cs typeface="MV Boli" pitchFamily="2" charset="0"/>
              </a:rPr>
              <a:t>Creating a Business Continuity Plan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FFF Tusj" pitchFamily="18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382000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5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8929" y="101394"/>
            <a:ext cx="2357135" cy="40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radley Hand ITC" pitchFamily="66" charset="0"/>
                <a:cs typeface="MV Boli" pitchFamily="2" charset="0"/>
              </a:rPr>
              <a:t>Text</a:t>
            </a:r>
            <a:endParaRPr lang="en-US" dirty="0">
              <a:latin typeface="Bradley Hand ITC" pitchFamily="66" charset="0"/>
              <a:cs typeface="MV Bol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1125" y="105656"/>
            <a:ext cx="1447800" cy="609600"/>
          </a:xfrm>
        </p:spPr>
        <p:txBody>
          <a:bodyPr/>
          <a:lstStyle/>
          <a:p>
            <a:r>
              <a:rPr lang="en-US" dirty="0" smtClean="0">
                <a:latin typeface="Bradley Hand ITC" pitchFamily="66" charset="0"/>
              </a:rPr>
              <a:t>Text</a:t>
            </a:r>
            <a:endParaRPr lang="en-US" dirty="0">
              <a:latin typeface="Bradley Hand ITC" pitchFamily="66" charset="0"/>
            </a:endParaRPr>
          </a:p>
        </p:txBody>
      </p:sp>
      <p:pic>
        <p:nvPicPr>
          <p:cNvPr id="1026" name="Picture 2" descr="http://www.staceylucas.com/sketch-arrow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335" y="681602"/>
            <a:ext cx="78153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6215" y="5650"/>
            <a:ext cx="12842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6" y="103364"/>
            <a:ext cx="11334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8" y="1198239"/>
            <a:ext cx="1080842" cy="3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09112"/>
            <a:ext cx="2000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780" y="76200"/>
            <a:ext cx="1027417" cy="9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308" y="2219775"/>
            <a:ext cx="716104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264" y="3505200"/>
            <a:ext cx="1193933" cy="9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309689"/>
            <a:ext cx="587121" cy="58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0482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00" y="3999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28914"/>
            <a:ext cx="761549" cy="76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" y="255473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61900"/>
            <a:ext cx="4476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 descr="\\VIC20\Users\Public\Pictures\Presentation Art\Database\DB 003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460" y="2262023"/>
            <a:ext cx="532714" cy="53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\\VIC20\Users\Public\Pictures\Presentation Art\Spreadsheet 007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PastelsSmooth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48" y="4343400"/>
            <a:ext cx="942866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\\VIC20\Users\Public\Pictures\Presentation Art\CD 001 (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8" y="1600651"/>
            <a:ext cx="776042" cy="77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\\VIC20\Users\Public\Pictures\Presentation Art\Cube 005.pn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1935"/>
            <a:ext cx="1285875" cy="11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\\VIC20\Users\Public\Pictures\Presentation Art\Error 003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6" y="3999600"/>
            <a:ext cx="403054" cy="40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\\VIC20\Users\Public\Pictures\Presentation Art\Folder 001 (3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4" y="4720573"/>
            <a:ext cx="7715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\\VIC20\Users\Public\Pictures\Presentation Art\headline quote white rect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6" y="5596178"/>
            <a:ext cx="775341" cy="5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\\VIC20\Users\Public\Pictures\Presentation Art\home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70" y="1600651"/>
            <a:ext cx="823912" cy="8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\\VIC20\Users\Public\Pictures\Presentation Art\Lightning Symbol 001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65" y="2907985"/>
            <a:ext cx="653915" cy="65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\\VIC20\Users\Public\Pictures\Presentation Art\movi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2" y="3905840"/>
            <a:ext cx="666160" cy="6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\\VIC20\Users\Public\Pictures\Presentation Art\Paper Clip 001.png"/>
          <p:cNvPicPr>
            <a:picLocks noChangeAspect="1" noChangeArrowheads="1"/>
          </p:cNvPicPr>
          <p:nvPr/>
        </p:nvPicPr>
        <p:blipFill>
          <a:blip r:embed="rId3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82" y="4905365"/>
            <a:ext cx="690812" cy="6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\\VIC20\Users\Public\Pictures\Presentation Art\photo-camera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52" y="5596177"/>
            <a:ext cx="712787" cy="71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\\VIC20\Users\Public\Pictures\Presentation Art\right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335" y="1184667"/>
            <a:ext cx="766361" cy="5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\\VIC20\Users\Public\Pictures\Presentation Art\star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194" y="2283474"/>
            <a:ext cx="656881" cy="65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\\VIC20\Users\Public\Pictures\Presentation Art\Trash 001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21" y="3171600"/>
            <a:ext cx="667200" cy="6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\\VIC20\Users\Public\Pictures\Presentation Art\Window Properties box screen.png"/>
          <p:cNvPicPr>
            <a:picLocks noChangeAspect="1" noChangeArrowheads="1"/>
          </p:cNvPicPr>
          <p:nvPr/>
        </p:nvPicPr>
        <p:blipFill>
          <a:blip r:embed="rId43">
            <a:grayscl/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99" y="4829316"/>
            <a:ext cx="1143623" cy="1325563"/>
          </a:xfrm>
          <a:prstGeom prst="rect">
            <a:avLst/>
          </a:prstGeom>
          <a:noFill/>
          <a:ln>
            <a:solidFill>
              <a:schemeClr val="bg1">
                <a:lumMod val="50000"/>
                <a:alpha val="31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\\VIC20\Users\Public\Pictures\Presentation Art\SQL Logo 002.png"/>
          <p:cNvPicPr>
            <a:picLocks noChangeAspect="1" noChangeArrowheads="1"/>
          </p:cNvPicPr>
          <p:nvPr/>
        </p:nvPicPr>
        <p:blipFill>
          <a:blip r:embed="rId4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081" y="6067227"/>
            <a:ext cx="1948776" cy="54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\\VIC20\Users\Public\Pictures\Presentation Art\picture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32001"/>
            <a:ext cx="7366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\\VIC20\Users\Public\Pictures\Presentation Art\Mail 007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35" y="5079794"/>
            <a:ext cx="412304" cy="41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\\VIC20\Users\Public\Pictures\Presentation Art\Graph 005.png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807" y="1262595"/>
            <a:ext cx="750663" cy="75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\\VIC20\Users\Public\Pictures\Presentation Art\Check 008.png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60139"/>
            <a:ext cx="563491" cy="56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\\VIC20\Users\Public\Pictures\Presentation Art\Button 028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52" y="2613492"/>
            <a:ext cx="362672" cy="3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\\VIC20\Users\Public\Pictures\Presentation Art\Button 042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93" y="158455"/>
            <a:ext cx="473545" cy="47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\\VIC20\Users\Public\Pictures\Presentation Art\CD 005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9428"/>
            <a:ext cx="612775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\\VIC20\Users\Public\Pictures\Presentation Art\Clock 004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21" y="4051525"/>
            <a:ext cx="583750" cy="58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\\VIC20\Users\Public\Pictures\Presentation Art\Cloud 001.png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075" y="5232111"/>
            <a:ext cx="1138237" cy="11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\\VIC20\Users\Public\Pictures\Presentation Art\Comment 003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03" y="742155"/>
            <a:ext cx="465135" cy="46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 descr="\\VIC20\Users\Public\Pictures\Presentation Art\Folder 001 (2)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935" y="2149536"/>
            <a:ext cx="569687" cy="56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\\VIC20\Users\Public\Pictures\Presentation Art\Map 001 (6)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935" y="3208312"/>
            <a:ext cx="549965" cy="54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 descr="\\VIC20\Users\Public\Pictures\Presentation Art\mouse cursor pointer click point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BEBA8EAE-BF5A-486C-A8C5-ECC9F3942E4B}">
                <a14:imgProps xmlns:a14="http://schemas.microsoft.com/office/drawing/2010/main">
                  <a14:imgLayer r:embed="rId60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335" y="5884247"/>
            <a:ext cx="201841" cy="2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\\VIC20\Users\Public\Pictures\Presentation Art\People 043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81" y="465109"/>
            <a:ext cx="397157" cy="39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67" descr="\\VIC20\Users\Public\Pictures\Presentation Art\People 047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928914"/>
            <a:ext cx="507972" cy="50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\\VIC20\Users\Public\Pictures\Presentation Art\Pie Chart 009.png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" y="6154878"/>
            <a:ext cx="620262" cy="6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69" descr="\\VIC20\Users\Public\Pictures\Presentation Art\refresh.png"/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0" y="4247570"/>
            <a:ext cx="418460" cy="41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 descr="\\VIC20\Users\Public\Pictures\Presentation Art\timer.png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58" y="5546671"/>
            <a:ext cx="416968" cy="41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\\VIC20\Users\Public\Pictures\Presentation Art\Business\Business 004.png"/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140" y="2240640"/>
            <a:ext cx="775086" cy="77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73" descr="\\VIC20\Users\Public\Pictures\Presentation Art\Buttons\Button 031.png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64" y="3972857"/>
            <a:ext cx="592655" cy="59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\\VIC20\Users\Public\Pictures\Presentation Art\Buttons\Button 032.png"/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654" y="3337243"/>
            <a:ext cx="714282" cy="71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9" name="Picture 75"/>
          <p:cNvPicPr>
            <a:picLocks noChangeAspect="1" noChangeArrowheads="1"/>
          </p:cNvPicPr>
          <p:nvPr/>
        </p:nvPicPr>
        <p:blipFill>
          <a:blip r:embed="rId69" cstate="print">
            <a:extLst>
              <a:ext uri="{BEBA8EAE-BF5A-486C-A8C5-ECC9F3942E4B}">
                <a14:imgProps xmlns:a14="http://schemas.microsoft.com/office/drawing/2010/main">
                  <a14:imgLayer r:embed="rId70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29" y="4710220"/>
            <a:ext cx="781877" cy="78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1" cstate="print">
            <a:extLst>
              <a:ext uri="{BEBA8EAE-BF5A-486C-A8C5-ECC9F3942E4B}">
                <a14:imgProps xmlns:a14="http://schemas.microsoft.com/office/drawing/2010/main">
                  <a14:imgLayer r:embed="rId72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60614"/>
            <a:ext cx="31679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3" cstate="print">
            <a:extLst>
              <a:ext uri="{BEBA8EAE-BF5A-486C-A8C5-ECC9F3942E4B}">
                <a14:imgProps xmlns:a14="http://schemas.microsoft.com/office/drawing/2010/main">
                  <a14:imgLayer r:embed="rId7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47" y="784660"/>
            <a:ext cx="327905" cy="36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FFF Tusj" pitchFamily="18" charset="0"/>
                <a:cs typeface="MV Boli" pitchFamily="2" charset="0"/>
              </a:rPr>
              <a:t>Step One: Business Process Identification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FFF Tusj" pitchFamily="18" charset="0"/>
              <a:cs typeface="MV Boli" pitchFamily="2" charset="0"/>
            </a:endParaRPr>
          </a:p>
        </p:txBody>
      </p:sp>
      <p:pic>
        <p:nvPicPr>
          <p:cNvPr id="3" name="Picture 66" descr="\\VIC20\Users\Public\Pictures\Presentation Art\People 0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99730"/>
            <a:ext cx="1425136" cy="142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7" descr="\\VIC20\Users\Public\Pictures\Presentation Art\People 04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552" y="289155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3155"/>
            <a:ext cx="716104" cy="87153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5" descr="\\VIC20\Users\Public\Pictures\Presentation Art\Folder 001 (3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9155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1" descr="\\VIC20\Users\Public\Pictures\Presentation Art\Comment 0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33" y="2024995"/>
            <a:ext cx="1074735" cy="107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1" descr="\\VIC20\Users\Public\Pictures\Presentation Art\Comment 0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4859" y="2171802"/>
            <a:ext cx="971481" cy="7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\\VIC20\Users\Public\Pictures\Presentation Art\CD 001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455" y="3498200"/>
            <a:ext cx="594448" cy="59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54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tx2">
                    <a:lumMod val="50000"/>
                  </a:schemeClr>
                </a:solidFill>
                <a:latin typeface="FFF Tusj" pitchFamily="18" charset="0"/>
                <a:ea typeface="+mj-ea"/>
                <a:cs typeface="MV Boli" pitchFamily="2" charset="0"/>
              </a:defRPr>
            </a:lvl1pPr>
          </a:lstStyle>
          <a:p>
            <a:r>
              <a:rPr lang="en-US" dirty="0"/>
              <a:t>Step Two: Data Map</a:t>
            </a:r>
          </a:p>
        </p:txBody>
      </p:sp>
      <p:pic>
        <p:nvPicPr>
          <p:cNvPr id="5" name="Picture 29" descr="\\VIC20\Users\Public\Pictures\Presentation Art\Database\DB 003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66954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9" descr="\\VIC20\Users\Public\Pictures\Presentation Art\Database\DB 003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768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0" descr="\\VIC20\Users\Public\Pictures\Presentation Art\Cloud 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" y="4732649"/>
            <a:ext cx="2081689" cy="208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3" descr="\\VIC20\Users\Public\Pictures\Presentation Art\Cube 005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19948"/>
            <a:ext cx="3048000" cy="274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84949"/>
            <a:ext cx="1905000" cy="151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5" descr="\\VIC20\Users\Public\Pictures\Presentation Art\Folder 001 (3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762000"/>
            <a:ext cx="24003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staceylucas.com/sketch-arrow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51200">
            <a:off x="1618743" y="3590375"/>
            <a:ext cx="193519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staceylucas.com/sketch-arrow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79105" y="3199607"/>
            <a:ext cx="78153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staceylucas.com/sketch-arrow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997">
            <a:off x="5090796" y="3219467"/>
            <a:ext cx="184501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staceylucas.com/sketch-arrow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5242">
            <a:off x="2677207" y="3710137"/>
            <a:ext cx="150836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staceylucas.com/sketch-arrow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6065">
            <a:off x="4300460" y="3590501"/>
            <a:ext cx="158885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2" descr="\\VIC20\Users\Public\Pictures\Presentation Art\CD 001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74807"/>
            <a:ext cx="594448" cy="59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2" descr="\\VIC20\Users\Public\Pictures\Presentation Art\CD 001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864" y="2431253"/>
            <a:ext cx="594448" cy="59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2" descr="\\VIC20\Users\Public\Pictures\Presentation Art\CD 001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52" y="2246699"/>
            <a:ext cx="594448" cy="59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tx2">
                    <a:lumMod val="50000"/>
                  </a:schemeClr>
                </a:solidFill>
                <a:latin typeface="FFF Tusj" pitchFamily="18" charset="0"/>
                <a:ea typeface="+mj-ea"/>
                <a:cs typeface="MV Boli" pitchFamily="2" charset="0"/>
              </a:defRPr>
            </a:lvl1pPr>
          </a:lstStyle>
          <a:p>
            <a:r>
              <a:rPr lang="en-US" dirty="0"/>
              <a:t>Step Three: Impact Analysis</a:t>
            </a:r>
          </a:p>
        </p:txBody>
      </p:sp>
      <p:pic>
        <p:nvPicPr>
          <p:cNvPr id="3" name="Picture 63" descr="\\VIC20\Users\Public\Pictures\Presentation Art\Folder 001 (2)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9121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6" descr="\\VIC20\Users\Public\Pictures\Presentation Art\People 0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00" y="1661053"/>
            <a:ext cx="1159157" cy="11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6" descr="\\VIC20\Users\Public\Pictures\Presentation Art\People 0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100" y="3404672"/>
            <a:ext cx="1159157" cy="11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6" descr="\\VIC20\Users\Public\Pictures\Presentation Art\People 0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00" y="2439210"/>
            <a:ext cx="1159157" cy="115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4" descr="\\VIC20\Users\Public\Pictures\Presentation Art\Buttons\Button 03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00" y="2430175"/>
            <a:ext cx="841735" cy="84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867400" y="2415923"/>
            <a:ext cx="276615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b="1" dirty="0" smtClean="0">
                <a:solidFill>
                  <a:srgbClr val="FF0000"/>
                </a:solidFill>
                <a:latin typeface="Bradley Hand ITC" pitchFamily="66" charset="0"/>
                <a:cs typeface="MV Boli" pitchFamily="2" charset="0"/>
              </a:rPr>
              <a:t>= </a:t>
            </a:r>
            <a:r>
              <a:rPr lang="en-US" sz="8000" dirty="0" smtClean="0">
                <a:solidFill>
                  <a:srgbClr val="FF0000"/>
                </a:solidFill>
              </a:rPr>
              <a:t>£</a:t>
            </a:r>
            <a:r>
              <a:rPr lang="en-US" sz="8000" b="1" dirty="0" smtClean="0">
                <a:solidFill>
                  <a:srgbClr val="FF0000"/>
                </a:solidFill>
                <a:latin typeface="Bradley Hand ITC" pitchFamily="66" charset="0"/>
                <a:cs typeface="MV Boli" pitchFamily="2" charset="0"/>
              </a:rPr>
              <a:t> ?</a:t>
            </a:r>
            <a:endParaRPr lang="en-US" sz="8000" b="1" dirty="0">
              <a:solidFill>
                <a:srgbClr val="FF0000"/>
              </a:solidFill>
              <a:latin typeface="Bradley Hand ITC" pitchFamily="66" charset="0"/>
              <a:cs typeface="MV Boli" pitchFamily="2" charset="0"/>
            </a:endParaRPr>
          </a:p>
        </p:txBody>
      </p:sp>
      <p:pic>
        <p:nvPicPr>
          <p:cNvPr id="10" name="Picture 74" descr="\\VIC20\Users\Public\Pictures\Presentation Art\Buttons\Button 032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78" y="3045077"/>
            <a:ext cx="841735" cy="84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tx2">
                    <a:lumMod val="50000"/>
                  </a:schemeClr>
                </a:solidFill>
                <a:latin typeface="FFF Tusj" pitchFamily="18" charset="0"/>
                <a:ea typeface="+mj-ea"/>
                <a:cs typeface="MV Boli" pitchFamily="2" charset="0"/>
              </a:defRPr>
            </a:lvl1pPr>
          </a:lstStyle>
          <a:p>
            <a:r>
              <a:rPr lang="en-US" dirty="0"/>
              <a:t>Step Four: Develop RPO/RTO</a:t>
            </a:r>
          </a:p>
        </p:txBody>
      </p:sp>
      <p:pic>
        <p:nvPicPr>
          <p:cNvPr id="3" name="Picture 29" descr="\\VIC20\Users\Public\Pictures\Presentation Art\Database\DB 003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1473956" cy="147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1" descr="\\VIC20\Users\Public\Pictures\Presentation Art\tim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03" y="31623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68" y="2057399"/>
            <a:ext cx="1609631" cy="160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80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tx2">
                    <a:lumMod val="50000"/>
                  </a:schemeClr>
                </a:solidFill>
                <a:latin typeface="FFF Tusj" pitchFamily="18" charset="0"/>
                <a:ea typeface="+mj-ea"/>
                <a:cs typeface="MV Boli" pitchFamily="2" charset="0"/>
              </a:defRPr>
            </a:lvl1pPr>
          </a:lstStyle>
          <a:p>
            <a:r>
              <a:rPr lang="en-US" dirty="0"/>
              <a:t>Step Five: Mitigation Options Selection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55" y="5214643"/>
            <a:ext cx="928440" cy="112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9" descr="\\VIC20\Users\Public\Pictures\Presentation Art\Database\DB 003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86" y="8382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2" descr="\\VIC20\Users\Public\Pictures\Presentation Art\CD 001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49" y="817726"/>
            <a:ext cx="776042" cy="77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0" descr="\\VIC20\Users\Public\Pictures\Presentation Art\Cloud 001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95" y="3733800"/>
            <a:ext cx="1712243" cy="171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9" descr="\\VIC20\Users\Public\Pictures\Presentation Art\Database\DB 003 (2)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86" y="206088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67" y="5343839"/>
            <a:ext cx="914400" cy="11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7" descr="\\VIC20\Users\Public\Pictures\Presentation Art\Button 04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33" y="1366788"/>
            <a:ext cx="1185192" cy="11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0" descr="\\VIC20\Users\Public\Pictures\Presentation Art\Spreadsheet 0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stelsSmooth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4" y="3235152"/>
            <a:ext cx="942866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0" descr="\\VIC20\Users\Public\Pictures\Presentation Art\Spreadsheet 007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stelsSmooth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91" y="3204959"/>
            <a:ext cx="942866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 descr="\\VIC20\Users\Public\Pictures\Presentation Art\Spreadsheet 007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stelsSmooth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291" y="3566034"/>
            <a:ext cx="942866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0" descr="\\VIC20\Users\Public\Pictures\Presentation Art\Spreadsheet 007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stelsSmooth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24" y="3802032"/>
            <a:ext cx="942866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staceylucas.com/sketch-arrow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86" y="986402"/>
            <a:ext cx="190431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staceylucas.com/sketch-arrow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201" y="1719385"/>
            <a:ext cx="39076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staceylucas.com/sketch-arrow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45" y="3466877"/>
            <a:ext cx="179268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13" y="5953668"/>
            <a:ext cx="781877" cy="78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ttp://www.staceylucas.com/sketch-arrow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005">
            <a:off x="1317540" y="3874606"/>
            <a:ext cx="107044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457200" y="2992558"/>
            <a:ext cx="7847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" y="5029200"/>
            <a:ext cx="7847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6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tx2">
                    <a:lumMod val="50000"/>
                  </a:schemeClr>
                </a:solidFill>
                <a:latin typeface="FFF Tusj" pitchFamily="18" charset="0"/>
                <a:ea typeface="+mj-ea"/>
                <a:cs typeface="MV Boli" pitchFamily="2" charset="0"/>
              </a:defRPr>
            </a:lvl1pPr>
          </a:lstStyle>
          <a:p>
            <a:r>
              <a:rPr lang="en-US" dirty="0"/>
              <a:t>Step Six: Documentation and Communication</a:t>
            </a:r>
          </a:p>
        </p:txBody>
      </p:sp>
      <p:pic>
        <p:nvPicPr>
          <p:cNvPr id="3" name="Picture 66" descr="\\VIC20\Users\Public\Pictures\Presentation Art\People 0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464" y="2952121"/>
            <a:ext cx="1425136" cy="142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7" descr="\\VIC20\Users\Public\Pictures\Presentation Art\People 04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52" y="281535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00" y="3624262"/>
            <a:ext cx="716104" cy="87153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5" descr="\\VIC20\Users\Public\Pictures\Presentation Art\Folder 001 (3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64" y="2772141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1" descr="\\VIC20\Users\Public\Pictures\Presentation Art\Comment 0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97" y="1877386"/>
            <a:ext cx="1074735" cy="107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1" descr="\\VIC20\Users\Public\Pictures\Presentation Art\Comment 0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26159" y="2095602"/>
            <a:ext cx="971481" cy="7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07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QLBItsNewLogo large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9200" y="5206583"/>
            <a:ext cx="3791272" cy="12888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09800" y="16599"/>
            <a:ext cx="487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FFF Tusj" pitchFamily="18" charset="0"/>
              </a:rPr>
              <a:t>Coming up…</a:t>
            </a:r>
            <a:endParaRPr lang="en-GB" dirty="0">
              <a:latin typeface="FFF Tusj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838200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Ki Comic" pitchFamily="2" charset="0"/>
              </a:rPr>
              <a:t>P/X001</a:t>
            </a:r>
          </a:p>
          <a:p>
            <a:r>
              <a:rPr lang="en-GB" b="1" dirty="0" smtClean="0">
                <a:latin typeface="Ki Comic" pitchFamily="2" charset="0"/>
              </a:rPr>
              <a:t>The Developer Side of the Microsoft Business Intelligence stack</a:t>
            </a:r>
          </a:p>
          <a:p>
            <a:r>
              <a:rPr lang="en-GB" i="1" dirty="0" err="1" smtClean="0">
                <a:latin typeface="Ki Comic" pitchFamily="2" charset="0"/>
              </a:rPr>
              <a:t>Sascha</a:t>
            </a:r>
            <a:r>
              <a:rPr lang="en-GB" i="1" dirty="0" smtClean="0">
                <a:latin typeface="Ki Comic" pitchFamily="2" charset="0"/>
              </a:rPr>
              <a:t> Lorenz</a:t>
            </a:r>
          </a:p>
          <a:p>
            <a:r>
              <a:rPr lang="en-GB" u="sng" dirty="0" smtClean="0">
                <a:latin typeface="Ki Comic" pitchFamily="2" charset="0"/>
              </a:rPr>
              <a:t>P/L001</a:t>
            </a:r>
          </a:p>
          <a:p>
            <a:r>
              <a:rPr lang="en-GB" b="1" dirty="0" smtClean="0">
                <a:latin typeface="Ki Comic" pitchFamily="2" charset="0"/>
              </a:rPr>
              <a:t>Understanding </a:t>
            </a:r>
            <a:r>
              <a:rPr lang="en-GB" b="1" dirty="0" err="1" smtClean="0">
                <a:latin typeface="Ki Comic" pitchFamily="2" charset="0"/>
              </a:rPr>
              <a:t>SARGability</a:t>
            </a:r>
            <a:r>
              <a:rPr lang="en-GB" b="1" dirty="0" smtClean="0">
                <a:latin typeface="Ki Comic" pitchFamily="2" charset="0"/>
              </a:rPr>
              <a:t> (to make your queries run faster)</a:t>
            </a:r>
          </a:p>
          <a:p>
            <a:r>
              <a:rPr lang="en-GB" i="1" dirty="0" smtClean="0">
                <a:latin typeface="Ki Comic" pitchFamily="2" charset="0"/>
              </a:rPr>
              <a:t>Rob Farley</a:t>
            </a:r>
          </a:p>
          <a:p>
            <a:r>
              <a:rPr lang="en-GB" u="sng" dirty="0" smtClean="0">
                <a:latin typeface="Ki Comic" pitchFamily="2" charset="0"/>
              </a:rPr>
              <a:t>P/L002</a:t>
            </a:r>
          </a:p>
          <a:p>
            <a:r>
              <a:rPr lang="en-GB" b="1" dirty="0" smtClean="0">
                <a:latin typeface="Ki Comic" pitchFamily="2" charset="0"/>
              </a:rPr>
              <a:t>Notes from the field: High Performance storage for SQL Server</a:t>
            </a:r>
          </a:p>
          <a:p>
            <a:r>
              <a:rPr lang="en-GB" i="1" dirty="0" smtClean="0">
                <a:latin typeface="Ki Comic" pitchFamily="2" charset="0"/>
              </a:rPr>
              <a:t>Justin Langford</a:t>
            </a:r>
          </a:p>
          <a:p>
            <a:r>
              <a:rPr lang="en-GB" u="sng" dirty="0" smtClean="0">
                <a:latin typeface="Ki Comic" pitchFamily="2" charset="0"/>
              </a:rPr>
              <a:t>P/L005</a:t>
            </a:r>
          </a:p>
          <a:p>
            <a:r>
              <a:rPr lang="en-GB" b="1" dirty="0" smtClean="0">
                <a:latin typeface="Ki Comic" pitchFamily="2" charset="0"/>
              </a:rPr>
              <a:t>Service Broker: Message in a bottle</a:t>
            </a:r>
          </a:p>
          <a:p>
            <a:r>
              <a:rPr lang="en-GB" i="1" dirty="0" smtClean="0">
                <a:latin typeface="Ki Comic" pitchFamily="2" charset="0"/>
              </a:rPr>
              <a:t>Klaus </a:t>
            </a:r>
            <a:r>
              <a:rPr lang="en-GB" i="1" dirty="0" err="1" smtClean="0">
                <a:latin typeface="Ki Comic" pitchFamily="2" charset="0"/>
              </a:rPr>
              <a:t>Aschenbrenner</a:t>
            </a:r>
            <a:endParaRPr lang="en-GB" i="1" dirty="0" smtClean="0">
              <a:latin typeface="Ki Comic" pitchFamily="2" charset="0"/>
            </a:endParaRPr>
          </a:p>
          <a:p>
            <a:r>
              <a:rPr lang="en-GB" u="sng" dirty="0" smtClean="0">
                <a:latin typeface="Ki Comic" pitchFamily="2" charset="0"/>
              </a:rPr>
              <a:t>P/T007</a:t>
            </a:r>
          </a:p>
          <a:p>
            <a:r>
              <a:rPr lang="en-GB" b="1" dirty="0" smtClean="0">
                <a:latin typeface="Ki Comic" pitchFamily="2" charset="0"/>
              </a:rPr>
              <a:t>Save the Pies for Lunch - Data Visualisation Techniques with SSRS 2008</a:t>
            </a:r>
          </a:p>
          <a:p>
            <a:r>
              <a:rPr lang="en-GB" i="1" dirty="0" smtClean="0">
                <a:latin typeface="Ki Comic" pitchFamily="2" charset="0"/>
              </a:rPr>
              <a:t>Tim Kent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27584" y="5877272"/>
            <a:ext cx="3456384" cy="523220"/>
            <a:chOff x="467544" y="5517232"/>
            <a:chExt cx="3456384" cy="523220"/>
          </a:xfrm>
        </p:grpSpPr>
        <p:sp>
          <p:nvSpPr>
            <p:cNvPr id="8" name="Rounded Rectangle 7"/>
            <p:cNvSpPr/>
            <p:nvPr/>
          </p:nvSpPr>
          <p:spPr>
            <a:xfrm>
              <a:off x="467544" y="5517232"/>
              <a:ext cx="3456384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9" name="Picture 8" descr="twitter_logo_head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5345" y="5589240"/>
              <a:ext cx="1476375" cy="3429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195736" y="5517232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GB" dirty="0" smtClean="0">
                  <a:solidFill>
                    <a:schemeClr val="bg1"/>
                  </a:solidFill>
                </a:rPr>
                <a:t>#</a:t>
              </a:r>
              <a:r>
                <a:rPr lang="en-GB" sz="2800" dirty="0" smtClean="0">
                  <a:solidFill>
                    <a:schemeClr val="bg1"/>
                  </a:solidFill>
                </a:rPr>
                <a:t>SQLBITS</a:t>
              </a:r>
              <a:endParaRPr lang="en-GB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57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9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9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9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6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7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7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8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133</Words>
  <Application>Microsoft Office PowerPoint</Application>
  <PresentationFormat>On-screen Show (4:3)</PresentationFormat>
  <Paragraphs>36</Paragraphs>
  <Slides>10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Slide</dc:title>
  <dc:creator>Buck Woody</dc:creator>
  <cp:lastModifiedBy>Buck Woody</cp:lastModifiedBy>
  <cp:revision>39</cp:revision>
  <dcterms:created xsi:type="dcterms:W3CDTF">2010-06-28T18:55:37Z</dcterms:created>
  <dcterms:modified xsi:type="dcterms:W3CDTF">2010-10-01T13:22:35Z</dcterms:modified>
</cp:coreProperties>
</file>