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69.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0.xml" ContentType="application/vnd.openxmlformats-officedocument.presentationml.slideLayout+xml"/>
  <Override PartName="/ppt/slideLayouts/slideLayout108.xml" ContentType="application/vnd.openxmlformats-officedocument.presentationml.slideLayout+xml"/>
  <Override PartName="/ppt/slideLayouts/slideLayout106.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107.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quickStyle3.xml" ContentType="application/vnd.openxmlformats-officedocument.drawingml.diagramStyle+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27" r:id="rId4"/>
    <p:sldMasterId id="2147483774" r:id="rId5"/>
    <p:sldMasterId id="2147483795" r:id="rId6"/>
  </p:sldMasterIdLst>
  <p:notesMasterIdLst>
    <p:notesMasterId r:id="rId34"/>
  </p:notesMasterIdLst>
  <p:sldIdLst>
    <p:sldId id="349" r:id="rId7"/>
    <p:sldId id="325" r:id="rId8"/>
    <p:sldId id="326" r:id="rId9"/>
    <p:sldId id="345" r:id="rId10"/>
    <p:sldId id="258" r:id="rId11"/>
    <p:sldId id="334" r:id="rId12"/>
    <p:sldId id="262" r:id="rId13"/>
    <p:sldId id="327" r:id="rId14"/>
    <p:sldId id="335" r:id="rId15"/>
    <p:sldId id="337" r:id="rId16"/>
    <p:sldId id="338" r:id="rId17"/>
    <p:sldId id="339" r:id="rId18"/>
    <p:sldId id="346" r:id="rId19"/>
    <p:sldId id="351" r:id="rId20"/>
    <p:sldId id="340" r:id="rId21"/>
    <p:sldId id="341" r:id="rId22"/>
    <p:sldId id="342" r:id="rId23"/>
    <p:sldId id="343" r:id="rId24"/>
    <p:sldId id="344" r:id="rId25"/>
    <p:sldId id="348" r:id="rId26"/>
    <p:sldId id="353" r:id="rId27"/>
    <p:sldId id="350" r:id="rId28"/>
    <p:sldId id="358" r:id="rId29"/>
    <p:sldId id="357" r:id="rId30"/>
    <p:sldId id="356" r:id="rId31"/>
    <p:sldId id="354" r:id="rId32"/>
    <p:sldId id="35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0473" autoAdjust="0"/>
  </p:normalViewPr>
  <p:slideViewPr>
    <p:cSldViewPr snapToGrid="0">
      <p:cViewPr varScale="1">
        <p:scale>
          <a:sx n="51" d="100"/>
          <a:sy n="51" d="100"/>
        </p:scale>
        <p:origin x="190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5B065-D807-4CF3-9763-D2BDC0FBE8B9}" type="doc">
      <dgm:prSet loTypeId="urn:microsoft.com/office/officeart/2005/8/layout/default" loCatId="list" qsTypeId="urn:microsoft.com/office/officeart/2005/8/quickstyle/simple3" qsCatId="simple" csTypeId="urn:microsoft.com/office/officeart/2005/8/colors/colorful5" csCatId="colorful"/>
      <dgm:spPr/>
      <dgm:t>
        <a:bodyPr/>
        <a:lstStyle/>
        <a:p>
          <a:endParaRPr lang="en-US"/>
        </a:p>
      </dgm:t>
    </dgm:pt>
    <dgm:pt modelId="{90EAC116-276F-4765-BF2A-C6D89A2BA990}">
      <dgm:prSet/>
      <dgm:spPr/>
      <dgm:t>
        <a:bodyPr/>
        <a:lstStyle/>
        <a:p>
          <a:r>
            <a:rPr lang="en-GB" dirty="0"/>
            <a:t>DBAs</a:t>
          </a:r>
          <a:endParaRPr lang="en-US" dirty="0"/>
        </a:p>
      </dgm:t>
    </dgm:pt>
    <dgm:pt modelId="{A6A20603-86E7-42A6-9C04-98F99A566467}" type="parTrans" cxnId="{04846360-2A74-4631-8D1D-A29620749FFE}">
      <dgm:prSet/>
      <dgm:spPr/>
      <dgm:t>
        <a:bodyPr/>
        <a:lstStyle/>
        <a:p>
          <a:endParaRPr lang="en-US"/>
        </a:p>
      </dgm:t>
    </dgm:pt>
    <dgm:pt modelId="{7FD6493A-4171-4785-A112-3E1071E2AEB1}" type="sibTrans" cxnId="{04846360-2A74-4631-8D1D-A29620749FFE}">
      <dgm:prSet/>
      <dgm:spPr/>
      <dgm:t>
        <a:bodyPr/>
        <a:lstStyle/>
        <a:p>
          <a:endParaRPr lang="en-US"/>
        </a:p>
      </dgm:t>
    </dgm:pt>
    <dgm:pt modelId="{2DB20838-1A60-44D9-BAA8-D3F7AC5BDE7C}">
      <dgm:prSet/>
      <dgm:spPr/>
      <dgm:t>
        <a:bodyPr/>
        <a:lstStyle/>
        <a:p>
          <a:r>
            <a:rPr lang="en-GB" dirty="0"/>
            <a:t>Developers</a:t>
          </a:r>
          <a:endParaRPr lang="en-US" dirty="0"/>
        </a:p>
      </dgm:t>
    </dgm:pt>
    <dgm:pt modelId="{1E5EDD7B-EE54-4582-8630-BC41037B6DFD}" type="parTrans" cxnId="{599469D3-D9DF-4FB5-958D-9703078125BE}">
      <dgm:prSet/>
      <dgm:spPr/>
      <dgm:t>
        <a:bodyPr/>
        <a:lstStyle/>
        <a:p>
          <a:endParaRPr lang="en-US"/>
        </a:p>
      </dgm:t>
    </dgm:pt>
    <dgm:pt modelId="{04AD7CDC-C529-49D2-B1BE-A81F61FBBB0B}" type="sibTrans" cxnId="{599469D3-D9DF-4FB5-958D-9703078125BE}">
      <dgm:prSet/>
      <dgm:spPr/>
      <dgm:t>
        <a:bodyPr/>
        <a:lstStyle/>
        <a:p>
          <a:endParaRPr lang="en-US"/>
        </a:p>
      </dgm:t>
    </dgm:pt>
    <dgm:pt modelId="{850E829D-CEC3-4049-88C7-2715003BD66E}">
      <dgm:prSet/>
      <dgm:spPr/>
      <dgm:t>
        <a:bodyPr/>
        <a:lstStyle/>
        <a:p>
          <a:r>
            <a:rPr lang="en-GB" dirty="0"/>
            <a:t>BI Analysts</a:t>
          </a:r>
          <a:endParaRPr lang="en-US" dirty="0"/>
        </a:p>
      </dgm:t>
    </dgm:pt>
    <dgm:pt modelId="{90A7AEC8-9E6E-4BE7-986E-8B1D0C7D7E74}" type="parTrans" cxnId="{22ED86DE-DC51-4CC5-B3A0-01D2AF3DCF73}">
      <dgm:prSet/>
      <dgm:spPr/>
      <dgm:t>
        <a:bodyPr/>
        <a:lstStyle/>
        <a:p>
          <a:endParaRPr lang="en-US"/>
        </a:p>
      </dgm:t>
    </dgm:pt>
    <dgm:pt modelId="{2A05E6BA-09EE-4DF9-9EBA-BF7D75B62187}" type="sibTrans" cxnId="{22ED86DE-DC51-4CC5-B3A0-01D2AF3DCF73}">
      <dgm:prSet/>
      <dgm:spPr/>
      <dgm:t>
        <a:bodyPr/>
        <a:lstStyle/>
        <a:p>
          <a:endParaRPr lang="en-US"/>
        </a:p>
      </dgm:t>
    </dgm:pt>
    <dgm:pt modelId="{AB87066D-AFAD-4AA8-9F9E-B3E3C00EA6BD}">
      <dgm:prSet/>
      <dgm:spPr/>
      <dgm:t>
        <a:bodyPr/>
        <a:lstStyle/>
        <a:p>
          <a:r>
            <a:rPr lang="en-GB" dirty="0"/>
            <a:t>Architects</a:t>
          </a:r>
          <a:endParaRPr lang="en-US" dirty="0"/>
        </a:p>
      </dgm:t>
    </dgm:pt>
    <dgm:pt modelId="{98572104-3476-40E9-A635-70833356E4FB}" type="parTrans" cxnId="{E31CBF0F-053B-4C53-BF3A-FDED428D7C9F}">
      <dgm:prSet/>
      <dgm:spPr/>
      <dgm:t>
        <a:bodyPr/>
        <a:lstStyle/>
        <a:p>
          <a:endParaRPr lang="en-US"/>
        </a:p>
      </dgm:t>
    </dgm:pt>
    <dgm:pt modelId="{C73F6D85-4C02-4F3F-9C9A-88EC20FB49B7}" type="sibTrans" cxnId="{E31CBF0F-053B-4C53-BF3A-FDED428D7C9F}">
      <dgm:prSet/>
      <dgm:spPr/>
      <dgm:t>
        <a:bodyPr/>
        <a:lstStyle/>
        <a:p>
          <a:endParaRPr lang="en-US"/>
        </a:p>
      </dgm:t>
    </dgm:pt>
    <dgm:pt modelId="{474628F6-42F0-4DFC-BF47-AFA0D0547FE5}">
      <dgm:prSet/>
      <dgm:spPr/>
      <dgm:t>
        <a:bodyPr/>
        <a:lstStyle/>
        <a:p>
          <a:r>
            <a:rPr lang="en-GB"/>
            <a:t>Managers</a:t>
          </a:r>
          <a:endParaRPr lang="en-US"/>
        </a:p>
      </dgm:t>
    </dgm:pt>
    <dgm:pt modelId="{C4B9CFDD-B335-458A-BEBC-C539DBBBDDE7}" type="parTrans" cxnId="{2CBF94BA-BA71-4A17-AF11-3D25BE6605F9}">
      <dgm:prSet/>
      <dgm:spPr/>
      <dgm:t>
        <a:bodyPr/>
        <a:lstStyle/>
        <a:p>
          <a:endParaRPr lang="en-US"/>
        </a:p>
      </dgm:t>
    </dgm:pt>
    <dgm:pt modelId="{0CA3D7F1-B958-44F0-A218-99C424202BDD}" type="sibTrans" cxnId="{2CBF94BA-BA71-4A17-AF11-3D25BE6605F9}">
      <dgm:prSet/>
      <dgm:spPr/>
      <dgm:t>
        <a:bodyPr/>
        <a:lstStyle/>
        <a:p>
          <a:endParaRPr lang="en-US"/>
        </a:p>
      </dgm:t>
    </dgm:pt>
    <dgm:pt modelId="{216F6DA9-188C-4609-A297-04934208443A}" type="pres">
      <dgm:prSet presAssocID="{ED25B065-D807-4CF3-9763-D2BDC0FBE8B9}" presName="diagram" presStyleCnt="0">
        <dgm:presLayoutVars>
          <dgm:dir/>
          <dgm:resizeHandles val="exact"/>
        </dgm:presLayoutVars>
      </dgm:prSet>
      <dgm:spPr/>
    </dgm:pt>
    <dgm:pt modelId="{BD8196FB-86CC-4417-8848-7E82EDD63843}" type="pres">
      <dgm:prSet presAssocID="{90EAC116-276F-4765-BF2A-C6D89A2BA990}" presName="node" presStyleLbl="node1" presStyleIdx="0" presStyleCnt="5">
        <dgm:presLayoutVars>
          <dgm:bulletEnabled val="1"/>
        </dgm:presLayoutVars>
      </dgm:prSet>
      <dgm:spPr/>
    </dgm:pt>
    <dgm:pt modelId="{051FEC1A-C2B8-49F0-926D-727D5EDA9878}" type="pres">
      <dgm:prSet presAssocID="{7FD6493A-4171-4785-A112-3E1071E2AEB1}" presName="sibTrans" presStyleCnt="0"/>
      <dgm:spPr/>
    </dgm:pt>
    <dgm:pt modelId="{2ADFEE83-996D-41E1-99B2-4462B3AA5F86}" type="pres">
      <dgm:prSet presAssocID="{2DB20838-1A60-44D9-BAA8-D3F7AC5BDE7C}" presName="node" presStyleLbl="node1" presStyleIdx="1" presStyleCnt="5">
        <dgm:presLayoutVars>
          <dgm:bulletEnabled val="1"/>
        </dgm:presLayoutVars>
      </dgm:prSet>
      <dgm:spPr/>
    </dgm:pt>
    <dgm:pt modelId="{012EA948-4642-415A-9AD2-8E8B0356A8DB}" type="pres">
      <dgm:prSet presAssocID="{04AD7CDC-C529-49D2-B1BE-A81F61FBBB0B}" presName="sibTrans" presStyleCnt="0"/>
      <dgm:spPr/>
    </dgm:pt>
    <dgm:pt modelId="{CF42D340-9B15-421A-A507-99E53CAE5775}" type="pres">
      <dgm:prSet presAssocID="{850E829D-CEC3-4049-88C7-2715003BD66E}" presName="node" presStyleLbl="node1" presStyleIdx="2" presStyleCnt="5">
        <dgm:presLayoutVars>
          <dgm:bulletEnabled val="1"/>
        </dgm:presLayoutVars>
      </dgm:prSet>
      <dgm:spPr/>
    </dgm:pt>
    <dgm:pt modelId="{48F9DBC9-688F-4EA3-8C74-4E2FAA21D1DC}" type="pres">
      <dgm:prSet presAssocID="{2A05E6BA-09EE-4DF9-9EBA-BF7D75B62187}" presName="sibTrans" presStyleCnt="0"/>
      <dgm:spPr/>
    </dgm:pt>
    <dgm:pt modelId="{16C8DD65-A730-487D-AA3C-CADEDF4453EC}" type="pres">
      <dgm:prSet presAssocID="{AB87066D-AFAD-4AA8-9F9E-B3E3C00EA6BD}" presName="node" presStyleLbl="node1" presStyleIdx="3" presStyleCnt="5">
        <dgm:presLayoutVars>
          <dgm:bulletEnabled val="1"/>
        </dgm:presLayoutVars>
      </dgm:prSet>
      <dgm:spPr/>
    </dgm:pt>
    <dgm:pt modelId="{2DB8B1E7-6829-41FA-8B9F-F44C13A4D58B}" type="pres">
      <dgm:prSet presAssocID="{C73F6D85-4C02-4F3F-9C9A-88EC20FB49B7}" presName="sibTrans" presStyleCnt="0"/>
      <dgm:spPr/>
    </dgm:pt>
    <dgm:pt modelId="{2B5F03B7-BBB2-499B-84DB-008B98DC0417}" type="pres">
      <dgm:prSet presAssocID="{474628F6-42F0-4DFC-BF47-AFA0D0547FE5}" presName="node" presStyleLbl="node1" presStyleIdx="4" presStyleCnt="5">
        <dgm:presLayoutVars>
          <dgm:bulletEnabled val="1"/>
        </dgm:presLayoutVars>
      </dgm:prSet>
      <dgm:spPr/>
    </dgm:pt>
  </dgm:ptLst>
  <dgm:cxnLst>
    <dgm:cxn modelId="{AD692203-FE87-41AF-9F06-8F6A17005E76}" type="presOf" srcId="{ED25B065-D807-4CF3-9763-D2BDC0FBE8B9}" destId="{216F6DA9-188C-4609-A297-04934208443A}" srcOrd="0" destOrd="0" presId="urn:microsoft.com/office/officeart/2005/8/layout/default"/>
    <dgm:cxn modelId="{E31CBF0F-053B-4C53-BF3A-FDED428D7C9F}" srcId="{ED25B065-D807-4CF3-9763-D2BDC0FBE8B9}" destId="{AB87066D-AFAD-4AA8-9F9E-B3E3C00EA6BD}" srcOrd="3" destOrd="0" parTransId="{98572104-3476-40E9-A635-70833356E4FB}" sibTransId="{C73F6D85-4C02-4F3F-9C9A-88EC20FB49B7}"/>
    <dgm:cxn modelId="{AEDB7D23-ECA2-469E-8AC2-9C122F4D5959}" type="presOf" srcId="{474628F6-42F0-4DFC-BF47-AFA0D0547FE5}" destId="{2B5F03B7-BBB2-499B-84DB-008B98DC0417}" srcOrd="0" destOrd="0" presId="urn:microsoft.com/office/officeart/2005/8/layout/default"/>
    <dgm:cxn modelId="{6576353C-7106-42DC-A76A-E008B3AFE0E4}" type="presOf" srcId="{90EAC116-276F-4765-BF2A-C6D89A2BA990}" destId="{BD8196FB-86CC-4417-8848-7E82EDD63843}" srcOrd="0" destOrd="0" presId="urn:microsoft.com/office/officeart/2005/8/layout/default"/>
    <dgm:cxn modelId="{64F45A5C-95A9-4A32-8DF7-A3EEE890F62B}" type="presOf" srcId="{850E829D-CEC3-4049-88C7-2715003BD66E}" destId="{CF42D340-9B15-421A-A507-99E53CAE5775}" srcOrd="0" destOrd="0" presId="urn:microsoft.com/office/officeart/2005/8/layout/default"/>
    <dgm:cxn modelId="{04846360-2A74-4631-8D1D-A29620749FFE}" srcId="{ED25B065-D807-4CF3-9763-D2BDC0FBE8B9}" destId="{90EAC116-276F-4765-BF2A-C6D89A2BA990}" srcOrd="0" destOrd="0" parTransId="{A6A20603-86E7-42A6-9C04-98F99A566467}" sibTransId="{7FD6493A-4171-4785-A112-3E1071E2AEB1}"/>
    <dgm:cxn modelId="{C9D0B760-3570-423F-9026-EEDFD8FB2457}" type="presOf" srcId="{AB87066D-AFAD-4AA8-9F9E-B3E3C00EA6BD}" destId="{16C8DD65-A730-487D-AA3C-CADEDF4453EC}" srcOrd="0" destOrd="0" presId="urn:microsoft.com/office/officeart/2005/8/layout/default"/>
    <dgm:cxn modelId="{C03F0E43-55A6-4D67-A8D4-5F71B8B9BAF7}" type="presOf" srcId="{2DB20838-1A60-44D9-BAA8-D3F7AC5BDE7C}" destId="{2ADFEE83-996D-41E1-99B2-4462B3AA5F86}" srcOrd="0" destOrd="0" presId="urn:microsoft.com/office/officeart/2005/8/layout/default"/>
    <dgm:cxn modelId="{2CBF94BA-BA71-4A17-AF11-3D25BE6605F9}" srcId="{ED25B065-D807-4CF3-9763-D2BDC0FBE8B9}" destId="{474628F6-42F0-4DFC-BF47-AFA0D0547FE5}" srcOrd="4" destOrd="0" parTransId="{C4B9CFDD-B335-458A-BEBC-C539DBBBDDE7}" sibTransId="{0CA3D7F1-B958-44F0-A218-99C424202BDD}"/>
    <dgm:cxn modelId="{599469D3-D9DF-4FB5-958D-9703078125BE}" srcId="{ED25B065-D807-4CF3-9763-D2BDC0FBE8B9}" destId="{2DB20838-1A60-44D9-BAA8-D3F7AC5BDE7C}" srcOrd="1" destOrd="0" parTransId="{1E5EDD7B-EE54-4582-8630-BC41037B6DFD}" sibTransId="{04AD7CDC-C529-49D2-B1BE-A81F61FBBB0B}"/>
    <dgm:cxn modelId="{22ED86DE-DC51-4CC5-B3A0-01D2AF3DCF73}" srcId="{ED25B065-D807-4CF3-9763-D2BDC0FBE8B9}" destId="{850E829D-CEC3-4049-88C7-2715003BD66E}" srcOrd="2" destOrd="0" parTransId="{90A7AEC8-9E6E-4BE7-986E-8B1D0C7D7E74}" sibTransId="{2A05E6BA-09EE-4DF9-9EBA-BF7D75B62187}"/>
    <dgm:cxn modelId="{668AA445-D605-4E27-940A-08572D1223D9}" type="presParOf" srcId="{216F6DA9-188C-4609-A297-04934208443A}" destId="{BD8196FB-86CC-4417-8848-7E82EDD63843}" srcOrd="0" destOrd="0" presId="urn:microsoft.com/office/officeart/2005/8/layout/default"/>
    <dgm:cxn modelId="{78C0371F-A6E6-440C-9B87-B24035F21C77}" type="presParOf" srcId="{216F6DA9-188C-4609-A297-04934208443A}" destId="{051FEC1A-C2B8-49F0-926D-727D5EDA9878}" srcOrd="1" destOrd="0" presId="urn:microsoft.com/office/officeart/2005/8/layout/default"/>
    <dgm:cxn modelId="{0B34F4AB-3781-41BD-9523-B102B1A4C8D0}" type="presParOf" srcId="{216F6DA9-188C-4609-A297-04934208443A}" destId="{2ADFEE83-996D-41E1-99B2-4462B3AA5F86}" srcOrd="2" destOrd="0" presId="urn:microsoft.com/office/officeart/2005/8/layout/default"/>
    <dgm:cxn modelId="{A898B446-ECCD-4884-9D1F-0DF472733150}" type="presParOf" srcId="{216F6DA9-188C-4609-A297-04934208443A}" destId="{012EA948-4642-415A-9AD2-8E8B0356A8DB}" srcOrd="3" destOrd="0" presId="urn:microsoft.com/office/officeart/2005/8/layout/default"/>
    <dgm:cxn modelId="{635F0ACD-5930-496F-BE32-7FD366EA3C42}" type="presParOf" srcId="{216F6DA9-188C-4609-A297-04934208443A}" destId="{CF42D340-9B15-421A-A507-99E53CAE5775}" srcOrd="4" destOrd="0" presId="urn:microsoft.com/office/officeart/2005/8/layout/default"/>
    <dgm:cxn modelId="{48FA606E-D72E-4A59-AE60-027F12E88DB6}" type="presParOf" srcId="{216F6DA9-188C-4609-A297-04934208443A}" destId="{48F9DBC9-688F-4EA3-8C74-4E2FAA21D1DC}" srcOrd="5" destOrd="0" presId="urn:microsoft.com/office/officeart/2005/8/layout/default"/>
    <dgm:cxn modelId="{77415628-8B84-4D51-93F5-7B175D2789F2}" type="presParOf" srcId="{216F6DA9-188C-4609-A297-04934208443A}" destId="{16C8DD65-A730-487D-AA3C-CADEDF4453EC}" srcOrd="6" destOrd="0" presId="urn:microsoft.com/office/officeart/2005/8/layout/default"/>
    <dgm:cxn modelId="{87A7BC1E-0080-49DA-A575-446B6ED652A9}" type="presParOf" srcId="{216F6DA9-188C-4609-A297-04934208443A}" destId="{2DB8B1E7-6829-41FA-8B9F-F44C13A4D58B}" srcOrd="7" destOrd="0" presId="urn:microsoft.com/office/officeart/2005/8/layout/default"/>
    <dgm:cxn modelId="{3A9004A3-FA78-41CB-A2AF-93F202320BA9}" type="presParOf" srcId="{216F6DA9-188C-4609-A297-04934208443A}" destId="{2B5F03B7-BBB2-499B-84DB-008B98DC041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CD72E-EBF0-4C23-A0C1-02F91AE76022}" type="doc">
      <dgm:prSet loTypeId="urn:microsoft.com/office/officeart/2005/8/layout/list1" loCatId="list" qsTypeId="urn:microsoft.com/office/officeart/2005/8/quickstyle/simple4" qsCatId="simple" csTypeId="urn:microsoft.com/office/officeart/2005/8/colors/accent0_2" csCatId="mainScheme"/>
      <dgm:spPr/>
      <dgm:t>
        <a:bodyPr/>
        <a:lstStyle/>
        <a:p>
          <a:endParaRPr lang="en-US"/>
        </a:p>
      </dgm:t>
    </dgm:pt>
    <dgm:pt modelId="{BDC79FEB-788F-47BE-BABD-19028055434C}">
      <dgm:prSet/>
      <dgm:spPr/>
      <dgm:t>
        <a:bodyPr/>
        <a:lstStyle/>
        <a:p>
          <a:r>
            <a:rPr lang="en-GB" dirty="0"/>
            <a:t>Ranger</a:t>
          </a:r>
          <a:endParaRPr lang="en-US" dirty="0"/>
        </a:p>
      </dgm:t>
    </dgm:pt>
    <dgm:pt modelId="{93A87031-4019-4D89-A82C-588A90249F1E}" type="parTrans" cxnId="{6D2BE25E-23AF-4C37-A160-462FDA07DC05}">
      <dgm:prSet/>
      <dgm:spPr/>
      <dgm:t>
        <a:bodyPr/>
        <a:lstStyle/>
        <a:p>
          <a:endParaRPr lang="en-US"/>
        </a:p>
      </dgm:t>
    </dgm:pt>
    <dgm:pt modelId="{B850FB1E-F426-464D-9617-66F27C5FF883}" type="sibTrans" cxnId="{6D2BE25E-23AF-4C37-A160-462FDA07DC05}">
      <dgm:prSet/>
      <dgm:spPr/>
      <dgm:t>
        <a:bodyPr/>
        <a:lstStyle/>
        <a:p>
          <a:endParaRPr lang="en-US"/>
        </a:p>
      </dgm:t>
    </dgm:pt>
    <dgm:pt modelId="{79AE9B60-3B7D-4092-BBC5-4C4C7565918C}">
      <dgm:prSet/>
      <dgm:spPr/>
      <dgm:t>
        <a:bodyPr/>
        <a:lstStyle/>
        <a:p>
          <a:r>
            <a:rPr lang="en-GB" dirty="0"/>
            <a:t>Ranger is a framework to enable, monitor and manage comprehensive data security across the Hadoop ecosystem</a:t>
          </a:r>
          <a:endParaRPr lang="en-US" dirty="0"/>
        </a:p>
      </dgm:t>
    </dgm:pt>
    <dgm:pt modelId="{49C9678F-D236-4D92-BC2E-CBD2AC709CD9}" type="parTrans" cxnId="{DA64C673-6A27-46FC-8E2B-3945D2F2F368}">
      <dgm:prSet/>
      <dgm:spPr/>
      <dgm:t>
        <a:bodyPr/>
        <a:lstStyle/>
        <a:p>
          <a:endParaRPr lang="en-US"/>
        </a:p>
      </dgm:t>
    </dgm:pt>
    <dgm:pt modelId="{F6D112D3-BFB0-4338-A372-8294E56EEBD9}" type="sibTrans" cxnId="{DA64C673-6A27-46FC-8E2B-3945D2F2F368}">
      <dgm:prSet/>
      <dgm:spPr/>
      <dgm:t>
        <a:bodyPr/>
        <a:lstStyle/>
        <a:p>
          <a:endParaRPr lang="en-US"/>
        </a:p>
      </dgm:t>
    </dgm:pt>
    <dgm:pt modelId="{9B8A8C36-1722-4643-A904-02B8310819CF}">
      <dgm:prSet/>
      <dgm:spPr/>
      <dgm:t>
        <a:bodyPr/>
        <a:lstStyle/>
        <a:p>
          <a:r>
            <a:rPr lang="en-GB"/>
            <a:t>Ambari</a:t>
          </a:r>
          <a:endParaRPr lang="en-US"/>
        </a:p>
      </dgm:t>
    </dgm:pt>
    <dgm:pt modelId="{558BB967-F18B-4254-B3B3-0B7FD462400C}" type="parTrans" cxnId="{ED309909-1216-4E1D-A0C4-0398D3FD1FE3}">
      <dgm:prSet/>
      <dgm:spPr/>
      <dgm:t>
        <a:bodyPr/>
        <a:lstStyle/>
        <a:p>
          <a:endParaRPr lang="en-US"/>
        </a:p>
      </dgm:t>
    </dgm:pt>
    <dgm:pt modelId="{344C8338-4EE7-413A-9321-10A249E7EDF0}" type="sibTrans" cxnId="{ED309909-1216-4E1D-A0C4-0398D3FD1FE3}">
      <dgm:prSet/>
      <dgm:spPr/>
      <dgm:t>
        <a:bodyPr/>
        <a:lstStyle/>
        <a:p>
          <a:endParaRPr lang="en-US"/>
        </a:p>
      </dgm:t>
    </dgm:pt>
    <dgm:pt modelId="{606F3312-96C3-45C7-A02A-02AF99A5177D}">
      <dgm:prSet/>
      <dgm:spPr/>
      <dgm:t>
        <a:bodyPr/>
        <a:lstStyle/>
        <a:p>
          <a:r>
            <a:rPr lang="en-GB"/>
            <a:t>Aimed at making Hadoop management simpler by developing software for provisioning, managing, and monitoring Apache Hadoop clusters. Ambari provides an intuitive, easy-to-use Hadoop management web UI backed by its RESTful APIs</a:t>
          </a:r>
          <a:endParaRPr lang="en-US"/>
        </a:p>
      </dgm:t>
    </dgm:pt>
    <dgm:pt modelId="{DFF8D785-1A0F-45E6-BD24-63FC042603A9}" type="parTrans" cxnId="{CD98308A-033C-4503-BAA3-9BC0CFB2E846}">
      <dgm:prSet/>
      <dgm:spPr/>
      <dgm:t>
        <a:bodyPr/>
        <a:lstStyle/>
        <a:p>
          <a:endParaRPr lang="en-US"/>
        </a:p>
      </dgm:t>
    </dgm:pt>
    <dgm:pt modelId="{B98BB842-5546-4518-AFA3-BA0F3DC590E5}" type="sibTrans" cxnId="{CD98308A-033C-4503-BAA3-9BC0CFB2E846}">
      <dgm:prSet/>
      <dgm:spPr/>
      <dgm:t>
        <a:bodyPr/>
        <a:lstStyle/>
        <a:p>
          <a:endParaRPr lang="en-US"/>
        </a:p>
      </dgm:t>
    </dgm:pt>
    <dgm:pt modelId="{A091CBB4-E870-4443-82AA-CE7562BBFD4D}">
      <dgm:prSet/>
      <dgm:spPr/>
      <dgm:t>
        <a:bodyPr/>
        <a:lstStyle/>
        <a:p>
          <a:r>
            <a:rPr lang="en-GB"/>
            <a:t>Zookeeper</a:t>
          </a:r>
          <a:endParaRPr lang="en-US"/>
        </a:p>
      </dgm:t>
    </dgm:pt>
    <dgm:pt modelId="{8768AA2B-2D8A-4626-822B-C0141FC9E4D6}" type="parTrans" cxnId="{ABD4AE55-1824-48E4-A330-E139C2ADB77C}">
      <dgm:prSet/>
      <dgm:spPr/>
      <dgm:t>
        <a:bodyPr/>
        <a:lstStyle/>
        <a:p>
          <a:endParaRPr lang="en-US"/>
        </a:p>
      </dgm:t>
    </dgm:pt>
    <dgm:pt modelId="{DE98A078-FDDA-4AFE-A299-3F345457F231}" type="sibTrans" cxnId="{ABD4AE55-1824-48E4-A330-E139C2ADB77C}">
      <dgm:prSet/>
      <dgm:spPr/>
      <dgm:t>
        <a:bodyPr/>
        <a:lstStyle/>
        <a:p>
          <a:endParaRPr lang="en-US"/>
        </a:p>
      </dgm:t>
    </dgm:pt>
    <dgm:pt modelId="{C1AFF04B-CEF9-4D4E-AFE7-B3C3D0311A63}">
      <dgm:prSet/>
      <dgm:spPr/>
      <dgm:t>
        <a:bodyPr/>
        <a:lstStyle/>
        <a:p>
          <a:r>
            <a:rPr lang="en-GB"/>
            <a:t>Apache Zookeeper is a coordination service for distributed application that enables synchronization across a cluster. Zookeeper in Hadoop can be viewed as centralized repository where distributed applications can put data and get data out of it</a:t>
          </a:r>
          <a:endParaRPr lang="en-US"/>
        </a:p>
      </dgm:t>
    </dgm:pt>
    <dgm:pt modelId="{B529CDFB-10B2-49FD-AA7D-0C2AE9A3F713}" type="parTrans" cxnId="{69034FD6-B76E-4825-9DBC-74FCB49E54FD}">
      <dgm:prSet/>
      <dgm:spPr/>
      <dgm:t>
        <a:bodyPr/>
        <a:lstStyle/>
        <a:p>
          <a:endParaRPr lang="en-US"/>
        </a:p>
      </dgm:t>
    </dgm:pt>
    <dgm:pt modelId="{5D83F2A5-8F00-4544-BAD5-B5D9CFEC1F32}" type="sibTrans" cxnId="{69034FD6-B76E-4825-9DBC-74FCB49E54FD}">
      <dgm:prSet/>
      <dgm:spPr/>
      <dgm:t>
        <a:bodyPr/>
        <a:lstStyle/>
        <a:p>
          <a:endParaRPr lang="en-US"/>
        </a:p>
      </dgm:t>
    </dgm:pt>
    <dgm:pt modelId="{B8E0FA78-D2C6-4B0D-8232-F0B30FEEA469}" type="pres">
      <dgm:prSet presAssocID="{F66CD72E-EBF0-4C23-A0C1-02F91AE76022}" presName="linear" presStyleCnt="0">
        <dgm:presLayoutVars>
          <dgm:dir/>
          <dgm:animLvl val="lvl"/>
          <dgm:resizeHandles val="exact"/>
        </dgm:presLayoutVars>
      </dgm:prSet>
      <dgm:spPr/>
    </dgm:pt>
    <dgm:pt modelId="{007CDBDC-C1FD-49B3-AAD7-9524AE273FA3}" type="pres">
      <dgm:prSet presAssocID="{BDC79FEB-788F-47BE-BABD-19028055434C}" presName="parentLin" presStyleCnt="0"/>
      <dgm:spPr/>
    </dgm:pt>
    <dgm:pt modelId="{20B6CD6F-15F3-4669-9A59-44B0D428A2D3}" type="pres">
      <dgm:prSet presAssocID="{BDC79FEB-788F-47BE-BABD-19028055434C}" presName="parentLeftMargin" presStyleLbl="node1" presStyleIdx="0" presStyleCnt="3"/>
      <dgm:spPr/>
    </dgm:pt>
    <dgm:pt modelId="{F21F3329-753E-460E-864E-0D92066FDC82}" type="pres">
      <dgm:prSet presAssocID="{BDC79FEB-788F-47BE-BABD-19028055434C}" presName="parentText" presStyleLbl="node1" presStyleIdx="0" presStyleCnt="3">
        <dgm:presLayoutVars>
          <dgm:chMax val="0"/>
          <dgm:bulletEnabled val="1"/>
        </dgm:presLayoutVars>
      </dgm:prSet>
      <dgm:spPr/>
    </dgm:pt>
    <dgm:pt modelId="{3EFEA495-4D41-4297-A7C8-ED34CFF98FA3}" type="pres">
      <dgm:prSet presAssocID="{BDC79FEB-788F-47BE-BABD-19028055434C}" presName="negativeSpace" presStyleCnt="0"/>
      <dgm:spPr/>
    </dgm:pt>
    <dgm:pt modelId="{B060E01C-DE1F-47BC-9418-8B7888E3A683}" type="pres">
      <dgm:prSet presAssocID="{BDC79FEB-788F-47BE-BABD-19028055434C}" presName="childText" presStyleLbl="conFgAcc1" presStyleIdx="0" presStyleCnt="3">
        <dgm:presLayoutVars>
          <dgm:bulletEnabled val="1"/>
        </dgm:presLayoutVars>
      </dgm:prSet>
      <dgm:spPr/>
    </dgm:pt>
    <dgm:pt modelId="{35108A9A-A068-4A7C-AEF0-C8719E757D19}" type="pres">
      <dgm:prSet presAssocID="{B850FB1E-F426-464D-9617-66F27C5FF883}" presName="spaceBetweenRectangles" presStyleCnt="0"/>
      <dgm:spPr/>
    </dgm:pt>
    <dgm:pt modelId="{9DA7EE36-4F94-458D-99AD-AB3822B089F4}" type="pres">
      <dgm:prSet presAssocID="{9B8A8C36-1722-4643-A904-02B8310819CF}" presName="parentLin" presStyleCnt="0"/>
      <dgm:spPr/>
    </dgm:pt>
    <dgm:pt modelId="{C0164BDE-6C7E-47BE-9EC3-EF54BD0F7F63}" type="pres">
      <dgm:prSet presAssocID="{9B8A8C36-1722-4643-A904-02B8310819CF}" presName="parentLeftMargin" presStyleLbl="node1" presStyleIdx="0" presStyleCnt="3"/>
      <dgm:spPr/>
    </dgm:pt>
    <dgm:pt modelId="{827492A4-4FC3-4FAA-9283-788CA8DBBB23}" type="pres">
      <dgm:prSet presAssocID="{9B8A8C36-1722-4643-A904-02B8310819CF}" presName="parentText" presStyleLbl="node1" presStyleIdx="1" presStyleCnt="3">
        <dgm:presLayoutVars>
          <dgm:chMax val="0"/>
          <dgm:bulletEnabled val="1"/>
        </dgm:presLayoutVars>
      </dgm:prSet>
      <dgm:spPr/>
    </dgm:pt>
    <dgm:pt modelId="{92D6BF68-62EF-4300-8DE0-06A1B5819E4B}" type="pres">
      <dgm:prSet presAssocID="{9B8A8C36-1722-4643-A904-02B8310819CF}" presName="negativeSpace" presStyleCnt="0"/>
      <dgm:spPr/>
    </dgm:pt>
    <dgm:pt modelId="{3F2A0195-4669-43CD-AF31-9767158896CF}" type="pres">
      <dgm:prSet presAssocID="{9B8A8C36-1722-4643-A904-02B8310819CF}" presName="childText" presStyleLbl="conFgAcc1" presStyleIdx="1" presStyleCnt="3">
        <dgm:presLayoutVars>
          <dgm:bulletEnabled val="1"/>
        </dgm:presLayoutVars>
      </dgm:prSet>
      <dgm:spPr/>
    </dgm:pt>
    <dgm:pt modelId="{01FBA9EC-9266-40A2-955A-BD8C541AF5D1}" type="pres">
      <dgm:prSet presAssocID="{344C8338-4EE7-413A-9321-10A249E7EDF0}" presName="spaceBetweenRectangles" presStyleCnt="0"/>
      <dgm:spPr/>
    </dgm:pt>
    <dgm:pt modelId="{B8196CA6-5DDA-4757-940B-DC369F129E54}" type="pres">
      <dgm:prSet presAssocID="{A091CBB4-E870-4443-82AA-CE7562BBFD4D}" presName="parentLin" presStyleCnt="0"/>
      <dgm:spPr/>
    </dgm:pt>
    <dgm:pt modelId="{7BB5A3F3-86CD-4EA1-879A-410338AB729B}" type="pres">
      <dgm:prSet presAssocID="{A091CBB4-E870-4443-82AA-CE7562BBFD4D}" presName="parentLeftMargin" presStyleLbl="node1" presStyleIdx="1" presStyleCnt="3"/>
      <dgm:spPr/>
    </dgm:pt>
    <dgm:pt modelId="{C323EA46-6F06-447B-8567-95C881B73ED2}" type="pres">
      <dgm:prSet presAssocID="{A091CBB4-E870-4443-82AA-CE7562BBFD4D}" presName="parentText" presStyleLbl="node1" presStyleIdx="2" presStyleCnt="3">
        <dgm:presLayoutVars>
          <dgm:chMax val="0"/>
          <dgm:bulletEnabled val="1"/>
        </dgm:presLayoutVars>
      </dgm:prSet>
      <dgm:spPr/>
    </dgm:pt>
    <dgm:pt modelId="{32756385-DFDA-484C-8370-44FB38CAC577}" type="pres">
      <dgm:prSet presAssocID="{A091CBB4-E870-4443-82AA-CE7562BBFD4D}" presName="negativeSpace" presStyleCnt="0"/>
      <dgm:spPr/>
    </dgm:pt>
    <dgm:pt modelId="{E50DB1B5-2B48-4763-A142-1DC4379C6BFC}" type="pres">
      <dgm:prSet presAssocID="{A091CBB4-E870-4443-82AA-CE7562BBFD4D}" presName="childText" presStyleLbl="conFgAcc1" presStyleIdx="2" presStyleCnt="3">
        <dgm:presLayoutVars>
          <dgm:bulletEnabled val="1"/>
        </dgm:presLayoutVars>
      </dgm:prSet>
      <dgm:spPr/>
    </dgm:pt>
  </dgm:ptLst>
  <dgm:cxnLst>
    <dgm:cxn modelId="{83AEF706-535D-481A-B1DA-02B2702C8E58}" type="presOf" srcId="{A091CBB4-E870-4443-82AA-CE7562BBFD4D}" destId="{7BB5A3F3-86CD-4EA1-879A-410338AB729B}" srcOrd="0" destOrd="0" presId="urn:microsoft.com/office/officeart/2005/8/layout/list1"/>
    <dgm:cxn modelId="{ED309909-1216-4E1D-A0C4-0398D3FD1FE3}" srcId="{F66CD72E-EBF0-4C23-A0C1-02F91AE76022}" destId="{9B8A8C36-1722-4643-A904-02B8310819CF}" srcOrd="1" destOrd="0" parTransId="{558BB967-F18B-4254-B3B3-0B7FD462400C}" sibTransId="{344C8338-4EE7-413A-9321-10A249E7EDF0}"/>
    <dgm:cxn modelId="{879B4A3D-0C16-4F93-9F5A-B9FE76CCDDBA}" type="presOf" srcId="{9B8A8C36-1722-4643-A904-02B8310819CF}" destId="{C0164BDE-6C7E-47BE-9EC3-EF54BD0F7F63}" srcOrd="0" destOrd="0" presId="urn:microsoft.com/office/officeart/2005/8/layout/list1"/>
    <dgm:cxn modelId="{C104823F-B23D-4463-A26F-86A12A868E97}" type="presOf" srcId="{BDC79FEB-788F-47BE-BABD-19028055434C}" destId="{20B6CD6F-15F3-4669-9A59-44B0D428A2D3}" srcOrd="0" destOrd="0" presId="urn:microsoft.com/office/officeart/2005/8/layout/list1"/>
    <dgm:cxn modelId="{6D2BE25E-23AF-4C37-A160-462FDA07DC05}" srcId="{F66CD72E-EBF0-4C23-A0C1-02F91AE76022}" destId="{BDC79FEB-788F-47BE-BABD-19028055434C}" srcOrd="0" destOrd="0" parTransId="{93A87031-4019-4D89-A82C-588A90249F1E}" sibTransId="{B850FB1E-F426-464D-9617-66F27C5FF883}"/>
    <dgm:cxn modelId="{D911C242-27A9-4DB1-AFA0-07F1C25E610A}" type="presOf" srcId="{BDC79FEB-788F-47BE-BABD-19028055434C}" destId="{F21F3329-753E-460E-864E-0D92066FDC82}" srcOrd="1" destOrd="0" presId="urn:microsoft.com/office/officeart/2005/8/layout/list1"/>
    <dgm:cxn modelId="{DA64C673-6A27-46FC-8E2B-3945D2F2F368}" srcId="{BDC79FEB-788F-47BE-BABD-19028055434C}" destId="{79AE9B60-3B7D-4092-BBC5-4C4C7565918C}" srcOrd="0" destOrd="0" parTransId="{49C9678F-D236-4D92-BC2E-CBD2AC709CD9}" sibTransId="{F6D112D3-BFB0-4338-A372-8294E56EEBD9}"/>
    <dgm:cxn modelId="{ABD4AE55-1824-48E4-A330-E139C2ADB77C}" srcId="{F66CD72E-EBF0-4C23-A0C1-02F91AE76022}" destId="{A091CBB4-E870-4443-82AA-CE7562BBFD4D}" srcOrd="2" destOrd="0" parTransId="{8768AA2B-2D8A-4626-822B-C0141FC9E4D6}" sibTransId="{DE98A078-FDDA-4AFE-A299-3F345457F231}"/>
    <dgm:cxn modelId="{76FB6A87-B786-4E1E-8CAA-D1DF0B09CF28}" type="presOf" srcId="{606F3312-96C3-45C7-A02A-02AF99A5177D}" destId="{3F2A0195-4669-43CD-AF31-9767158896CF}" srcOrd="0" destOrd="0" presId="urn:microsoft.com/office/officeart/2005/8/layout/list1"/>
    <dgm:cxn modelId="{D986D987-AC33-491F-8700-60BB99683F0E}" type="presOf" srcId="{F66CD72E-EBF0-4C23-A0C1-02F91AE76022}" destId="{B8E0FA78-D2C6-4B0D-8232-F0B30FEEA469}" srcOrd="0" destOrd="0" presId="urn:microsoft.com/office/officeart/2005/8/layout/list1"/>
    <dgm:cxn modelId="{CD98308A-033C-4503-BAA3-9BC0CFB2E846}" srcId="{9B8A8C36-1722-4643-A904-02B8310819CF}" destId="{606F3312-96C3-45C7-A02A-02AF99A5177D}" srcOrd="0" destOrd="0" parTransId="{DFF8D785-1A0F-45E6-BD24-63FC042603A9}" sibTransId="{B98BB842-5546-4518-AFA3-BA0F3DC590E5}"/>
    <dgm:cxn modelId="{97C9ABA3-8AF4-47F0-9D00-D2B6FEA8C709}" type="presOf" srcId="{A091CBB4-E870-4443-82AA-CE7562BBFD4D}" destId="{C323EA46-6F06-447B-8567-95C881B73ED2}" srcOrd="1" destOrd="0" presId="urn:microsoft.com/office/officeart/2005/8/layout/list1"/>
    <dgm:cxn modelId="{77E6AFAF-D486-4D48-9249-C08A40502F4A}" type="presOf" srcId="{C1AFF04B-CEF9-4D4E-AFE7-B3C3D0311A63}" destId="{E50DB1B5-2B48-4763-A142-1DC4379C6BFC}" srcOrd="0" destOrd="0" presId="urn:microsoft.com/office/officeart/2005/8/layout/list1"/>
    <dgm:cxn modelId="{E8C8D3C6-4CF1-413C-B416-EC0B257188EA}" type="presOf" srcId="{79AE9B60-3B7D-4092-BBC5-4C4C7565918C}" destId="{B060E01C-DE1F-47BC-9418-8B7888E3A683}" srcOrd="0" destOrd="0" presId="urn:microsoft.com/office/officeart/2005/8/layout/list1"/>
    <dgm:cxn modelId="{727F92C8-7EF1-4C20-ABB4-3302B8BAD7E0}" type="presOf" srcId="{9B8A8C36-1722-4643-A904-02B8310819CF}" destId="{827492A4-4FC3-4FAA-9283-788CA8DBBB23}" srcOrd="1" destOrd="0" presId="urn:microsoft.com/office/officeart/2005/8/layout/list1"/>
    <dgm:cxn modelId="{69034FD6-B76E-4825-9DBC-74FCB49E54FD}" srcId="{A091CBB4-E870-4443-82AA-CE7562BBFD4D}" destId="{C1AFF04B-CEF9-4D4E-AFE7-B3C3D0311A63}" srcOrd="0" destOrd="0" parTransId="{B529CDFB-10B2-49FD-AA7D-0C2AE9A3F713}" sibTransId="{5D83F2A5-8F00-4544-BAD5-B5D9CFEC1F32}"/>
    <dgm:cxn modelId="{2D450991-067B-4F54-A6BC-4D8CD9D2678E}" type="presParOf" srcId="{B8E0FA78-D2C6-4B0D-8232-F0B30FEEA469}" destId="{007CDBDC-C1FD-49B3-AAD7-9524AE273FA3}" srcOrd="0" destOrd="0" presId="urn:microsoft.com/office/officeart/2005/8/layout/list1"/>
    <dgm:cxn modelId="{39D41287-40C2-4D7F-B9B5-94DF827A2448}" type="presParOf" srcId="{007CDBDC-C1FD-49B3-AAD7-9524AE273FA3}" destId="{20B6CD6F-15F3-4669-9A59-44B0D428A2D3}" srcOrd="0" destOrd="0" presId="urn:microsoft.com/office/officeart/2005/8/layout/list1"/>
    <dgm:cxn modelId="{E8C6BB7B-FBB8-433A-A6CA-F9CA7FB61DEE}" type="presParOf" srcId="{007CDBDC-C1FD-49B3-AAD7-9524AE273FA3}" destId="{F21F3329-753E-460E-864E-0D92066FDC82}" srcOrd="1" destOrd="0" presId="urn:microsoft.com/office/officeart/2005/8/layout/list1"/>
    <dgm:cxn modelId="{5B0D6093-FA09-4C1E-956A-1213FE8D8B3D}" type="presParOf" srcId="{B8E0FA78-D2C6-4B0D-8232-F0B30FEEA469}" destId="{3EFEA495-4D41-4297-A7C8-ED34CFF98FA3}" srcOrd="1" destOrd="0" presId="urn:microsoft.com/office/officeart/2005/8/layout/list1"/>
    <dgm:cxn modelId="{9336BC45-B57B-495B-B943-90C0E6B338BD}" type="presParOf" srcId="{B8E0FA78-D2C6-4B0D-8232-F0B30FEEA469}" destId="{B060E01C-DE1F-47BC-9418-8B7888E3A683}" srcOrd="2" destOrd="0" presId="urn:microsoft.com/office/officeart/2005/8/layout/list1"/>
    <dgm:cxn modelId="{7398BD81-0C23-4DC1-AD10-BED22D41AFA6}" type="presParOf" srcId="{B8E0FA78-D2C6-4B0D-8232-F0B30FEEA469}" destId="{35108A9A-A068-4A7C-AEF0-C8719E757D19}" srcOrd="3" destOrd="0" presId="urn:microsoft.com/office/officeart/2005/8/layout/list1"/>
    <dgm:cxn modelId="{1BE82323-D107-4EB2-9DF4-DDED32A586BA}" type="presParOf" srcId="{B8E0FA78-D2C6-4B0D-8232-F0B30FEEA469}" destId="{9DA7EE36-4F94-458D-99AD-AB3822B089F4}" srcOrd="4" destOrd="0" presId="urn:microsoft.com/office/officeart/2005/8/layout/list1"/>
    <dgm:cxn modelId="{92155D7C-764B-4F4D-8824-117C93593967}" type="presParOf" srcId="{9DA7EE36-4F94-458D-99AD-AB3822B089F4}" destId="{C0164BDE-6C7E-47BE-9EC3-EF54BD0F7F63}" srcOrd="0" destOrd="0" presId="urn:microsoft.com/office/officeart/2005/8/layout/list1"/>
    <dgm:cxn modelId="{4C65B5F8-6F89-4C9E-9FBD-8AD83824A5CC}" type="presParOf" srcId="{9DA7EE36-4F94-458D-99AD-AB3822B089F4}" destId="{827492A4-4FC3-4FAA-9283-788CA8DBBB23}" srcOrd="1" destOrd="0" presId="urn:microsoft.com/office/officeart/2005/8/layout/list1"/>
    <dgm:cxn modelId="{B372AFA8-125B-4A3D-8CB3-62B0BE415C42}" type="presParOf" srcId="{B8E0FA78-D2C6-4B0D-8232-F0B30FEEA469}" destId="{92D6BF68-62EF-4300-8DE0-06A1B5819E4B}" srcOrd="5" destOrd="0" presId="urn:microsoft.com/office/officeart/2005/8/layout/list1"/>
    <dgm:cxn modelId="{CAC3FFBC-AA3E-4C4F-A1E1-A36BE381CBAB}" type="presParOf" srcId="{B8E0FA78-D2C6-4B0D-8232-F0B30FEEA469}" destId="{3F2A0195-4669-43CD-AF31-9767158896CF}" srcOrd="6" destOrd="0" presId="urn:microsoft.com/office/officeart/2005/8/layout/list1"/>
    <dgm:cxn modelId="{D342024A-9A46-4616-8297-B19893065AD4}" type="presParOf" srcId="{B8E0FA78-D2C6-4B0D-8232-F0B30FEEA469}" destId="{01FBA9EC-9266-40A2-955A-BD8C541AF5D1}" srcOrd="7" destOrd="0" presId="urn:microsoft.com/office/officeart/2005/8/layout/list1"/>
    <dgm:cxn modelId="{CFF6F444-8A9B-4939-AA05-E557CADF576F}" type="presParOf" srcId="{B8E0FA78-D2C6-4B0D-8232-F0B30FEEA469}" destId="{B8196CA6-5DDA-4757-940B-DC369F129E54}" srcOrd="8" destOrd="0" presId="urn:microsoft.com/office/officeart/2005/8/layout/list1"/>
    <dgm:cxn modelId="{2CDD3634-95D4-4722-A9D6-BAD5F785C653}" type="presParOf" srcId="{B8196CA6-5DDA-4757-940B-DC369F129E54}" destId="{7BB5A3F3-86CD-4EA1-879A-410338AB729B}" srcOrd="0" destOrd="0" presId="urn:microsoft.com/office/officeart/2005/8/layout/list1"/>
    <dgm:cxn modelId="{8155B779-D4DE-4CAE-9CC9-A90E5D712D0A}" type="presParOf" srcId="{B8196CA6-5DDA-4757-940B-DC369F129E54}" destId="{C323EA46-6F06-447B-8567-95C881B73ED2}" srcOrd="1" destOrd="0" presId="urn:microsoft.com/office/officeart/2005/8/layout/list1"/>
    <dgm:cxn modelId="{BB1ACEC9-9587-4D28-963D-99211CB39BBC}" type="presParOf" srcId="{B8E0FA78-D2C6-4B0D-8232-F0B30FEEA469}" destId="{32756385-DFDA-484C-8370-44FB38CAC577}" srcOrd="9" destOrd="0" presId="urn:microsoft.com/office/officeart/2005/8/layout/list1"/>
    <dgm:cxn modelId="{18D7A6E3-7BA5-4178-841E-FDC6B5908446}" type="presParOf" srcId="{B8E0FA78-D2C6-4B0D-8232-F0B30FEEA469}" destId="{E50DB1B5-2B48-4763-A142-1DC4379C6BFC}"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6CD72E-EBF0-4C23-A0C1-02F91AE76022}"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US"/>
        </a:p>
      </dgm:t>
    </dgm:pt>
    <dgm:pt modelId="{BDC79FEB-788F-47BE-BABD-19028055434C}">
      <dgm:prSet/>
      <dgm:spPr/>
      <dgm:t>
        <a:bodyPr/>
        <a:lstStyle/>
        <a:p>
          <a:r>
            <a:rPr lang="en-GB" dirty="0" err="1"/>
            <a:t>HCatalog</a:t>
          </a:r>
          <a:endParaRPr lang="en-US" dirty="0"/>
        </a:p>
      </dgm:t>
    </dgm:pt>
    <dgm:pt modelId="{93A87031-4019-4D89-A82C-588A90249F1E}" type="parTrans" cxnId="{6D2BE25E-23AF-4C37-A160-462FDA07DC05}">
      <dgm:prSet/>
      <dgm:spPr/>
      <dgm:t>
        <a:bodyPr/>
        <a:lstStyle/>
        <a:p>
          <a:endParaRPr lang="en-US"/>
        </a:p>
      </dgm:t>
    </dgm:pt>
    <dgm:pt modelId="{B850FB1E-F426-464D-9617-66F27C5FF883}" type="sibTrans" cxnId="{6D2BE25E-23AF-4C37-A160-462FDA07DC05}">
      <dgm:prSet/>
      <dgm:spPr/>
      <dgm:t>
        <a:bodyPr/>
        <a:lstStyle/>
        <a:p>
          <a:endParaRPr lang="en-US"/>
        </a:p>
      </dgm:t>
    </dgm:pt>
    <dgm:pt modelId="{79AE9B60-3B7D-4092-BBC5-4C4C7565918C}">
      <dgm:prSet/>
      <dgm:spPr/>
      <dgm:t>
        <a:bodyPr/>
        <a:lstStyle/>
        <a:p>
          <a:r>
            <a:rPr lang="en-GB" dirty="0"/>
            <a:t>Is a table and storage management layer that sits between HDFS and the different tools used to process the data (Pig, Hive, Map Reduce, etc). It presents users with a relational view of the data. It can be thought of as a data abstraction layer.</a:t>
          </a:r>
          <a:endParaRPr lang="en-US" dirty="0"/>
        </a:p>
      </dgm:t>
    </dgm:pt>
    <dgm:pt modelId="{49C9678F-D236-4D92-BC2E-CBD2AC709CD9}" type="parTrans" cxnId="{DA64C673-6A27-46FC-8E2B-3945D2F2F368}">
      <dgm:prSet/>
      <dgm:spPr/>
      <dgm:t>
        <a:bodyPr/>
        <a:lstStyle/>
        <a:p>
          <a:endParaRPr lang="en-US"/>
        </a:p>
      </dgm:t>
    </dgm:pt>
    <dgm:pt modelId="{F6D112D3-BFB0-4338-A372-8294E56EEBD9}" type="sibTrans" cxnId="{DA64C673-6A27-46FC-8E2B-3945D2F2F368}">
      <dgm:prSet/>
      <dgm:spPr/>
      <dgm:t>
        <a:bodyPr/>
        <a:lstStyle/>
        <a:p>
          <a:endParaRPr lang="en-US"/>
        </a:p>
      </dgm:t>
    </dgm:pt>
    <dgm:pt modelId="{9B8A8C36-1722-4643-A904-02B8310819CF}">
      <dgm:prSet/>
      <dgm:spPr/>
      <dgm:t>
        <a:bodyPr/>
        <a:lstStyle/>
        <a:p>
          <a:r>
            <a:rPr lang="en-GB" dirty="0"/>
            <a:t>Flume</a:t>
          </a:r>
          <a:endParaRPr lang="en-US" dirty="0"/>
        </a:p>
      </dgm:t>
    </dgm:pt>
    <dgm:pt modelId="{558BB967-F18B-4254-B3B3-0B7FD462400C}" type="parTrans" cxnId="{ED309909-1216-4E1D-A0C4-0398D3FD1FE3}">
      <dgm:prSet/>
      <dgm:spPr/>
      <dgm:t>
        <a:bodyPr/>
        <a:lstStyle/>
        <a:p>
          <a:endParaRPr lang="en-US"/>
        </a:p>
      </dgm:t>
    </dgm:pt>
    <dgm:pt modelId="{344C8338-4EE7-413A-9321-10A249E7EDF0}" type="sibTrans" cxnId="{ED309909-1216-4E1D-A0C4-0398D3FD1FE3}">
      <dgm:prSet/>
      <dgm:spPr/>
      <dgm:t>
        <a:bodyPr/>
        <a:lstStyle/>
        <a:p>
          <a:endParaRPr lang="en-US"/>
        </a:p>
      </dgm:t>
    </dgm:pt>
    <dgm:pt modelId="{606F3312-96C3-45C7-A02A-02AF99A5177D}">
      <dgm:prSet/>
      <dgm:spPr/>
      <dgm:t>
        <a:bodyPr/>
        <a:lstStyle/>
        <a:p>
          <a:r>
            <a:rPr lang="en-GB" dirty="0"/>
            <a:t>Is a distributed, reliable, and available service for efficiently collecting, aggregating, and moving large amounts of log data. Flume helps to collect data from a variety of sources, like logs, </a:t>
          </a:r>
          <a:r>
            <a:rPr lang="en-GB" dirty="0" err="1"/>
            <a:t>jms</a:t>
          </a:r>
          <a:r>
            <a:rPr lang="en-GB" dirty="0"/>
            <a:t>, Directory etc. Multiple flume agents can be configured to collect high volume of data.</a:t>
          </a:r>
          <a:endParaRPr lang="en-US" dirty="0"/>
        </a:p>
      </dgm:t>
    </dgm:pt>
    <dgm:pt modelId="{DFF8D785-1A0F-45E6-BD24-63FC042603A9}" type="parTrans" cxnId="{CD98308A-033C-4503-BAA3-9BC0CFB2E846}">
      <dgm:prSet/>
      <dgm:spPr/>
      <dgm:t>
        <a:bodyPr/>
        <a:lstStyle/>
        <a:p>
          <a:endParaRPr lang="en-US"/>
        </a:p>
      </dgm:t>
    </dgm:pt>
    <dgm:pt modelId="{B98BB842-5546-4518-AFA3-BA0F3DC590E5}" type="sibTrans" cxnId="{CD98308A-033C-4503-BAA3-9BC0CFB2E846}">
      <dgm:prSet/>
      <dgm:spPr/>
      <dgm:t>
        <a:bodyPr/>
        <a:lstStyle/>
        <a:p>
          <a:endParaRPr lang="en-US"/>
        </a:p>
      </dgm:t>
    </dgm:pt>
    <dgm:pt modelId="{B8E0FA78-D2C6-4B0D-8232-F0B30FEEA469}" type="pres">
      <dgm:prSet presAssocID="{F66CD72E-EBF0-4C23-A0C1-02F91AE76022}" presName="linear" presStyleCnt="0">
        <dgm:presLayoutVars>
          <dgm:dir/>
          <dgm:animLvl val="lvl"/>
          <dgm:resizeHandles val="exact"/>
        </dgm:presLayoutVars>
      </dgm:prSet>
      <dgm:spPr/>
    </dgm:pt>
    <dgm:pt modelId="{007CDBDC-C1FD-49B3-AAD7-9524AE273FA3}" type="pres">
      <dgm:prSet presAssocID="{BDC79FEB-788F-47BE-BABD-19028055434C}" presName="parentLin" presStyleCnt="0"/>
      <dgm:spPr/>
    </dgm:pt>
    <dgm:pt modelId="{20B6CD6F-15F3-4669-9A59-44B0D428A2D3}" type="pres">
      <dgm:prSet presAssocID="{BDC79FEB-788F-47BE-BABD-19028055434C}" presName="parentLeftMargin" presStyleLbl="node1" presStyleIdx="0" presStyleCnt="2"/>
      <dgm:spPr/>
    </dgm:pt>
    <dgm:pt modelId="{F21F3329-753E-460E-864E-0D92066FDC82}" type="pres">
      <dgm:prSet presAssocID="{BDC79FEB-788F-47BE-BABD-19028055434C}" presName="parentText" presStyleLbl="node1" presStyleIdx="0" presStyleCnt="2">
        <dgm:presLayoutVars>
          <dgm:chMax val="0"/>
          <dgm:bulletEnabled val="1"/>
        </dgm:presLayoutVars>
      </dgm:prSet>
      <dgm:spPr/>
    </dgm:pt>
    <dgm:pt modelId="{3EFEA495-4D41-4297-A7C8-ED34CFF98FA3}" type="pres">
      <dgm:prSet presAssocID="{BDC79FEB-788F-47BE-BABD-19028055434C}" presName="negativeSpace" presStyleCnt="0"/>
      <dgm:spPr/>
    </dgm:pt>
    <dgm:pt modelId="{B060E01C-DE1F-47BC-9418-8B7888E3A683}" type="pres">
      <dgm:prSet presAssocID="{BDC79FEB-788F-47BE-BABD-19028055434C}" presName="childText" presStyleLbl="conFgAcc1" presStyleIdx="0" presStyleCnt="2">
        <dgm:presLayoutVars>
          <dgm:bulletEnabled val="1"/>
        </dgm:presLayoutVars>
      </dgm:prSet>
      <dgm:spPr/>
    </dgm:pt>
    <dgm:pt modelId="{35108A9A-A068-4A7C-AEF0-C8719E757D19}" type="pres">
      <dgm:prSet presAssocID="{B850FB1E-F426-464D-9617-66F27C5FF883}" presName="spaceBetweenRectangles" presStyleCnt="0"/>
      <dgm:spPr/>
    </dgm:pt>
    <dgm:pt modelId="{9DA7EE36-4F94-458D-99AD-AB3822B089F4}" type="pres">
      <dgm:prSet presAssocID="{9B8A8C36-1722-4643-A904-02B8310819CF}" presName="parentLin" presStyleCnt="0"/>
      <dgm:spPr/>
    </dgm:pt>
    <dgm:pt modelId="{C0164BDE-6C7E-47BE-9EC3-EF54BD0F7F63}" type="pres">
      <dgm:prSet presAssocID="{9B8A8C36-1722-4643-A904-02B8310819CF}" presName="parentLeftMargin" presStyleLbl="node1" presStyleIdx="0" presStyleCnt="2"/>
      <dgm:spPr/>
    </dgm:pt>
    <dgm:pt modelId="{827492A4-4FC3-4FAA-9283-788CA8DBBB23}" type="pres">
      <dgm:prSet presAssocID="{9B8A8C36-1722-4643-A904-02B8310819CF}" presName="parentText" presStyleLbl="node1" presStyleIdx="1" presStyleCnt="2">
        <dgm:presLayoutVars>
          <dgm:chMax val="0"/>
          <dgm:bulletEnabled val="1"/>
        </dgm:presLayoutVars>
      </dgm:prSet>
      <dgm:spPr/>
    </dgm:pt>
    <dgm:pt modelId="{92D6BF68-62EF-4300-8DE0-06A1B5819E4B}" type="pres">
      <dgm:prSet presAssocID="{9B8A8C36-1722-4643-A904-02B8310819CF}" presName="negativeSpace" presStyleCnt="0"/>
      <dgm:spPr/>
    </dgm:pt>
    <dgm:pt modelId="{3F2A0195-4669-43CD-AF31-9767158896CF}" type="pres">
      <dgm:prSet presAssocID="{9B8A8C36-1722-4643-A904-02B8310819CF}" presName="childText" presStyleLbl="conFgAcc1" presStyleIdx="1" presStyleCnt="2">
        <dgm:presLayoutVars>
          <dgm:bulletEnabled val="1"/>
        </dgm:presLayoutVars>
      </dgm:prSet>
      <dgm:spPr/>
    </dgm:pt>
  </dgm:ptLst>
  <dgm:cxnLst>
    <dgm:cxn modelId="{ED309909-1216-4E1D-A0C4-0398D3FD1FE3}" srcId="{F66CD72E-EBF0-4C23-A0C1-02F91AE76022}" destId="{9B8A8C36-1722-4643-A904-02B8310819CF}" srcOrd="1" destOrd="0" parTransId="{558BB967-F18B-4254-B3B3-0B7FD462400C}" sibTransId="{344C8338-4EE7-413A-9321-10A249E7EDF0}"/>
    <dgm:cxn modelId="{879B4A3D-0C16-4F93-9F5A-B9FE76CCDDBA}" type="presOf" srcId="{9B8A8C36-1722-4643-A904-02B8310819CF}" destId="{C0164BDE-6C7E-47BE-9EC3-EF54BD0F7F63}" srcOrd="0" destOrd="0" presId="urn:microsoft.com/office/officeart/2005/8/layout/list1"/>
    <dgm:cxn modelId="{C104823F-B23D-4463-A26F-86A12A868E97}" type="presOf" srcId="{BDC79FEB-788F-47BE-BABD-19028055434C}" destId="{20B6CD6F-15F3-4669-9A59-44B0D428A2D3}" srcOrd="0" destOrd="0" presId="urn:microsoft.com/office/officeart/2005/8/layout/list1"/>
    <dgm:cxn modelId="{6D2BE25E-23AF-4C37-A160-462FDA07DC05}" srcId="{F66CD72E-EBF0-4C23-A0C1-02F91AE76022}" destId="{BDC79FEB-788F-47BE-BABD-19028055434C}" srcOrd="0" destOrd="0" parTransId="{93A87031-4019-4D89-A82C-588A90249F1E}" sibTransId="{B850FB1E-F426-464D-9617-66F27C5FF883}"/>
    <dgm:cxn modelId="{D911C242-27A9-4DB1-AFA0-07F1C25E610A}" type="presOf" srcId="{BDC79FEB-788F-47BE-BABD-19028055434C}" destId="{F21F3329-753E-460E-864E-0D92066FDC82}" srcOrd="1" destOrd="0" presId="urn:microsoft.com/office/officeart/2005/8/layout/list1"/>
    <dgm:cxn modelId="{DA64C673-6A27-46FC-8E2B-3945D2F2F368}" srcId="{BDC79FEB-788F-47BE-BABD-19028055434C}" destId="{79AE9B60-3B7D-4092-BBC5-4C4C7565918C}" srcOrd="0" destOrd="0" parTransId="{49C9678F-D236-4D92-BC2E-CBD2AC709CD9}" sibTransId="{F6D112D3-BFB0-4338-A372-8294E56EEBD9}"/>
    <dgm:cxn modelId="{76FB6A87-B786-4E1E-8CAA-D1DF0B09CF28}" type="presOf" srcId="{606F3312-96C3-45C7-A02A-02AF99A5177D}" destId="{3F2A0195-4669-43CD-AF31-9767158896CF}" srcOrd="0" destOrd="0" presId="urn:microsoft.com/office/officeart/2005/8/layout/list1"/>
    <dgm:cxn modelId="{D986D987-AC33-491F-8700-60BB99683F0E}" type="presOf" srcId="{F66CD72E-EBF0-4C23-A0C1-02F91AE76022}" destId="{B8E0FA78-D2C6-4B0D-8232-F0B30FEEA469}" srcOrd="0" destOrd="0" presId="urn:microsoft.com/office/officeart/2005/8/layout/list1"/>
    <dgm:cxn modelId="{CD98308A-033C-4503-BAA3-9BC0CFB2E846}" srcId="{9B8A8C36-1722-4643-A904-02B8310819CF}" destId="{606F3312-96C3-45C7-A02A-02AF99A5177D}" srcOrd="0" destOrd="0" parTransId="{DFF8D785-1A0F-45E6-BD24-63FC042603A9}" sibTransId="{B98BB842-5546-4518-AFA3-BA0F3DC590E5}"/>
    <dgm:cxn modelId="{E8C8D3C6-4CF1-413C-B416-EC0B257188EA}" type="presOf" srcId="{79AE9B60-3B7D-4092-BBC5-4C4C7565918C}" destId="{B060E01C-DE1F-47BC-9418-8B7888E3A683}" srcOrd="0" destOrd="0" presId="urn:microsoft.com/office/officeart/2005/8/layout/list1"/>
    <dgm:cxn modelId="{727F92C8-7EF1-4C20-ABB4-3302B8BAD7E0}" type="presOf" srcId="{9B8A8C36-1722-4643-A904-02B8310819CF}" destId="{827492A4-4FC3-4FAA-9283-788CA8DBBB23}" srcOrd="1" destOrd="0" presId="urn:microsoft.com/office/officeart/2005/8/layout/list1"/>
    <dgm:cxn modelId="{2D450991-067B-4F54-A6BC-4D8CD9D2678E}" type="presParOf" srcId="{B8E0FA78-D2C6-4B0D-8232-F0B30FEEA469}" destId="{007CDBDC-C1FD-49B3-AAD7-9524AE273FA3}" srcOrd="0" destOrd="0" presId="urn:microsoft.com/office/officeart/2005/8/layout/list1"/>
    <dgm:cxn modelId="{39D41287-40C2-4D7F-B9B5-94DF827A2448}" type="presParOf" srcId="{007CDBDC-C1FD-49B3-AAD7-9524AE273FA3}" destId="{20B6CD6F-15F3-4669-9A59-44B0D428A2D3}" srcOrd="0" destOrd="0" presId="urn:microsoft.com/office/officeart/2005/8/layout/list1"/>
    <dgm:cxn modelId="{E8C6BB7B-FBB8-433A-A6CA-F9CA7FB61DEE}" type="presParOf" srcId="{007CDBDC-C1FD-49B3-AAD7-9524AE273FA3}" destId="{F21F3329-753E-460E-864E-0D92066FDC82}" srcOrd="1" destOrd="0" presId="urn:microsoft.com/office/officeart/2005/8/layout/list1"/>
    <dgm:cxn modelId="{5B0D6093-FA09-4C1E-956A-1213FE8D8B3D}" type="presParOf" srcId="{B8E0FA78-D2C6-4B0D-8232-F0B30FEEA469}" destId="{3EFEA495-4D41-4297-A7C8-ED34CFF98FA3}" srcOrd="1" destOrd="0" presId="urn:microsoft.com/office/officeart/2005/8/layout/list1"/>
    <dgm:cxn modelId="{9336BC45-B57B-495B-B943-90C0E6B338BD}" type="presParOf" srcId="{B8E0FA78-D2C6-4B0D-8232-F0B30FEEA469}" destId="{B060E01C-DE1F-47BC-9418-8B7888E3A683}" srcOrd="2" destOrd="0" presId="urn:microsoft.com/office/officeart/2005/8/layout/list1"/>
    <dgm:cxn modelId="{7398BD81-0C23-4DC1-AD10-BED22D41AFA6}" type="presParOf" srcId="{B8E0FA78-D2C6-4B0D-8232-F0B30FEEA469}" destId="{35108A9A-A068-4A7C-AEF0-C8719E757D19}" srcOrd="3" destOrd="0" presId="urn:microsoft.com/office/officeart/2005/8/layout/list1"/>
    <dgm:cxn modelId="{1BE82323-D107-4EB2-9DF4-DDED32A586BA}" type="presParOf" srcId="{B8E0FA78-D2C6-4B0D-8232-F0B30FEEA469}" destId="{9DA7EE36-4F94-458D-99AD-AB3822B089F4}" srcOrd="4" destOrd="0" presId="urn:microsoft.com/office/officeart/2005/8/layout/list1"/>
    <dgm:cxn modelId="{92155D7C-764B-4F4D-8824-117C93593967}" type="presParOf" srcId="{9DA7EE36-4F94-458D-99AD-AB3822B089F4}" destId="{C0164BDE-6C7E-47BE-9EC3-EF54BD0F7F63}" srcOrd="0" destOrd="0" presId="urn:microsoft.com/office/officeart/2005/8/layout/list1"/>
    <dgm:cxn modelId="{4C65B5F8-6F89-4C9E-9FBD-8AD83824A5CC}" type="presParOf" srcId="{9DA7EE36-4F94-458D-99AD-AB3822B089F4}" destId="{827492A4-4FC3-4FAA-9283-788CA8DBBB23}" srcOrd="1" destOrd="0" presId="urn:microsoft.com/office/officeart/2005/8/layout/list1"/>
    <dgm:cxn modelId="{B372AFA8-125B-4A3D-8CB3-62B0BE415C42}" type="presParOf" srcId="{B8E0FA78-D2C6-4B0D-8232-F0B30FEEA469}" destId="{92D6BF68-62EF-4300-8DE0-06A1B5819E4B}" srcOrd="5" destOrd="0" presId="urn:microsoft.com/office/officeart/2005/8/layout/list1"/>
    <dgm:cxn modelId="{CAC3FFBC-AA3E-4C4F-A1E1-A36BE381CBAB}" type="presParOf" srcId="{B8E0FA78-D2C6-4B0D-8232-F0B30FEEA469}" destId="{3F2A0195-4669-43CD-AF31-9767158896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196FB-86CC-4417-8848-7E82EDD63843}">
      <dsp:nvSpPr>
        <dsp:cNvPr id="0" name=""/>
        <dsp:cNvSpPr/>
      </dsp:nvSpPr>
      <dsp:spPr>
        <a:xfrm>
          <a:off x="147875" y="1337"/>
          <a:ext cx="3193702" cy="19162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DBAs</a:t>
          </a:r>
          <a:endParaRPr lang="en-US" sz="4800" kern="1200" dirty="0"/>
        </a:p>
      </dsp:txBody>
      <dsp:txXfrm>
        <a:off x="147875" y="1337"/>
        <a:ext cx="3193702" cy="1916221"/>
      </dsp:txXfrm>
    </dsp:sp>
    <dsp:sp modelId="{2ADFEE83-996D-41E1-99B2-4462B3AA5F86}">
      <dsp:nvSpPr>
        <dsp:cNvPr id="0" name=""/>
        <dsp:cNvSpPr/>
      </dsp:nvSpPr>
      <dsp:spPr>
        <a:xfrm>
          <a:off x="3660948" y="1337"/>
          <a:ext cx="3193702" cy="1916221"/>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Developers</a:t>
          </a:r>
          <a:endParaRPr lang="en-US" sz="4800" kern="1200" dirty="0"/>
        </a:p>
      </dsp:txBody>
      <dsp:txXfrm>
        <a:off x="3660948" y="1337"/>
        <a:ext cx="3193702" cy="1916221"/>
      </dsp:txXfrm>
    </dsp:sp>
    <dsp:sp modelId="{CF42D340-9B15-421A-A507-99E53CAE5775}">
      <dsp:nvSpPr>
        <dsp:cNvPr id="0" name=""/>
        <dsp:cNvSpPr/>
      </dsp:nvSpPr>
      <dsp:spPr>
        <a:xfrm>
          <a:off x="7174021" y="1337"/>
          <a:ext cx="3193702" cy="1916221"/>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BI Analysts</a:t>
          </a:r>
          <a:endParaRPr lang="en-US" sz="4800" kern="1200" dirty="0"/>
        </a:p>
      </dsp:txBody>
      <dsp:txXfrm>
        <a:off x="7174021" y="1337"/>
        <a:ext cx="3193702" cy="1916221"/>
      </dsp:txXfrm>
    </dsp:sp>
    <dsp:sp modelId="{16C8DD65-A730-487D-AA3C-CADEDF4453EC}">
      <dsp:nvSpPr>
        <dsp:cNvPr id="0" name=""/>
        <dsp:cNvSpPr/>
      </dsp:nvSpPr>
      <dsp:spPr>
        <a:xfrm>
          <a:off x="1904412" y="2236929"/>
          <a:ext cx="3193702" cy="1916221"/>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Architects</a:t>
          </a:r>
          <a:endParaRPr lang="en-US" sz="4800" kern="1200" dirty="0"/>
        </a:p>
      </dsp:txBody>
      <dsp:txXfrm>
        <a:off x="1904412" y="2236929"/>
        <a:ext cx="3193702" cy="1916221"/>
      </dsp:txXfrm>
    </dsp:sp>
    <dsp:sp modelId="{2B5F03B7-BBB2-499B-84DB-008B98DC0417}">
      <dsp:nvSpPr>
        <dsp:cNvPr id="0" name=""/>
        <dsp:cNvSpPr/>
      </dsp:nvSpPr>
      <dsp:spPr>
        <a:xfrm>
          <a:off x="5417485" y="2236929"/>
          <a:ext cx="3193702" cy="1916221"/>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t>Managers</a:t>
          </a:r>
          <a:endParaRPr lang="en-US" sz="4800" kern="1200"/>
        </a:p>
      </dsp:txBody>
      <dsp:txXfrm>
        <a:off x="5417485" y="2236929"/>
        <a:ext cx="3193702" cy="191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E01C-DE1F-47BC-9418-8B7888E3A683}">
      <dsp:nvSpPr>
        <dsp:cNvPr id="0" name=""/>
        <dsp:cNvSpPr/>
      </dsp:nvSpPr>
      <dsp:spPr>
        <a:xfrm>
          <a:off x="0" y="486485"/>
          <a:ext cx="5707565" cy="8505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2970" tIns="312420" rIns="44297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Ranger is a framework to enable, monitor and manage comprehensive data security across the Hadoop ecosystem</a:t>
          </a:r>
          <a:endParaRPr lang="en-US" sz="1500" kern="1200" dirty="0"/>
        </a:p>
      </dsp:txBody>
      <dsp:txXfrm>
        <a:off x="0" y="486485"/>
        <a:ext cx="5707565" cy="850500"/>
      </dsp:txXfrm>
    </dsp:sp>
    <dsp:sp modelId="{F21F3329-753E-460E-864E-0D92066FDC82}">
      <dsp:nvSpPr>
        <dsp:cNvPr id="0" name=""/>
        <dsp:cNvSpPr/>
      </dsp:nvSpPr>
      <dsp:spPr>
        <a:xfrm>
          <a:off x="285378" y="265085"/>
          <a:ext cx="3995295"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013" tIns="0" rIns="151013" bIns="0" numCol="1" spcCol="1270" anchor="ctr" anchorCtr="0">
          <a:noAutofit/>
        </a:bodyPr>
        <a:lstStyle/>
        <a:p>
          <a:pPr marL="0" lvl="0" indent="0" algn="l" defTabSz="666750">
            <a:lnSpc>
              <a:spcPct val="90000"/>
            </a:lnSpc>
            <a:spcBef>
              <a:spcPct val="0"/>
            </a:spcBef>
            <a:spcAft>
              <a:spcPct val="35000"/>
            </a:spcAft>
            <a:buNone/>
          </a:pPr>
          <a:r>
            <a:rPr lang="en-GB" sz="1500" kern="1200" dirty="0"/>
            <a:t>Ranger</a:t>
          </a:r>
          <a:endParaRPr lang="en-US" sz="1500" kern="1200" dirty="0"/>
        </a:p>
      </dsp:txBody>
      <dsp:txXfrm>
        <a:off x="306994" y="286701"/>
        <a:ext cx="3952063" cy="399568"/>
      </dsp:txXfrm>
    </dsp:sp>
    <dsp:sp modelId="{3F2A0195-4669-43CD-AF31-9767158896CF}">
      <dsp:nvSpPr>
        <dsp:cNvPr id="0" name=""/>
        <dsp:cNvSpPr/>
      </dsp:nvSpPr>
      <dsp:spPr>
        <a:xfrm>
          <a:off x="0" y="1639385"/>
          <a:ext cx="5707565" cy="1488375"/>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2970" tIns="312420" rIns="44297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Aimed at making Hadoop management simpler by developing software for provisioning, managing, and monitoring Apache Hadoop clusters. Ambari provides an intuitive, easy-to-use Hadoop management web UI backed by its RESTful APIs</a:t>
          </a:r>
          <a:endParaRPr lang="en-US" sz="1500" kern="1200"/>
        </a:p>
      </dsp:txBody>
      <dsp:txXfrm>
        <a:off x="0" y="1639385"/>
        <a:ext cx="5707565" cy="1488375"/>
      </dsp:txXfrm>
    </dsp:sp>
    <dsp:sp modelId="{827492A4-4FC3-4FAA-9283-788CA8DBBB23}">
      <dsp:nvSpPr>
        <dsp:cNvPr id="0" name=""/>
        <dsp:cNvSpPr/>
      </dsp:nvSpPr>
      <dsp:spPr>
        <a:xfrm>
          <a:off x="285378" y="1417985"/>
          <a:ext cx="3995295"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013" tIns="0" rIns="151013" bIns="0" numCol="1" spcCol="1270" anchor="ctr" anchorCtr="0">
          <a:noAutofit/>
        </a:bodyPr>
        <a:lstStyle/>
        <a:p>
          <a:pPr marL="0" lvl="0" indent="0" algn="l" defTabSz="666750">
            <a:lnSpc>
              <a:spcPct val="90000"/>
            </a:lnSpc>
            <a:spcBef>
              <a:spcPct val="0"/>
            </a:spcBef>
            <a:spcAft>
              <a:spcPct val="35000"/>
            </a:spcAft>
            <a:buNone/>
          </a:pPr>
          <a:r>
            <a:rPr lang="en-GB" sz="1500" kern="1200"/>
            <a:t>Ambari</a:t>
          </a:r>
          <a:endParaRPr lang="en-US" sz="1500" kern="1200"/>
        </a:p>
      </dsp:txBody>
      <dsp:txXfrm>
        <a:off x="306994" y="1439601"/>
        <a:ext cx="3952063" cy="399568"/>
      </dsp:txXfrm>
    </dsp:sp>
    <dsp:sp modelId="{E50DB1B5-2B48-4763-A142-1DC4379C6BFC}">
      <dsp:nvSpPr>
        <dsp:cNvPr id="0" name=""/>
        <dsp:cNvSpPr/>
      </dsp:nvSpPr>
      <dsp:spPr>
        <a:xfrm>
          <a:off x="0" y="3430160"/>
          <a:ext cx="5707565" cy="1488375"/>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2970" tIns="312420" rIns="44297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Apache Zookeeper is a coordination service for distributed application that enables synchronization across a cluster. Zookeeper in Hadoop can be viewed as centralized repository where distributed applications can put data and get data out of it</a:t>
          </a:r>
          <a:endParaRPr lang="en-US" sz="1500" kern="1200"/>
        </a:p>
      </dsp:txBody>
      <dsp:txXfrm>
        <a:off x="0" y="3430160"/>
        <a:ext cx="5707565" cy="1488375"/>
      </dsp:txXfrm>
    </dsp:sp>
    <dsp:sp modelId="{C323EA46-6F06-447B-8567-95C881B73ED2}">
      <dsp:nvSpPr>
        <dsp:cNvPr id="0" name=""/>
        <dsp:cNvSpPr/>
      </dsp:nvSpPr>
      <dsp:spPr>
        <a:xfrm>
          <a:off x="285378" y="3208760"/>
          <a:ext cx="3995295"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013" tIns="0" rIns="151013" bIns="0" numCol="1" spcCol="1270" anchor="ctr" anchorCtr="0">
          <a:noAutofit/>
        </a:bodyPr>
        <a:lstStyle/>
        <a:p>
          <a:pPr marL="0" lvl="0" indent="0" algn="l" defTabSz="666750">
            <a:lnSpc>
              <a:spcPct val="90000"/>
            </a:lnSpc>
            <a:spcBef>
              <a:spcPct val="0"/>
            </a:spcBef>
            <a:spcAft>
              <a:spcPct val="35000"/>
            </a:spcAft>
            <a:buNone/>
          </a:pPr>
          <a:r>
            <a:rPr lang="en-GB" sz="1500" kern="1200"/>
            <a:t>Zookeeper</a:t>
          </a:r>
          <a:endParaRPr lang="en-US" sz="1500" kern="1200"/>
        </a:p>
      </dsp:txBody>
      <dsp:txXfrm>
        <a:off x="306994" y="3230376"/>
        <a:ext cx="3952063"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E01C-DE1F-47BC-9418-8B7888E3A683}">
      <dsp:nvSpPr>
        <dsp:cNvPr id="0" name=""/>
        <dsp:cNvSpPr/>
      </dsp:nvSpPr>
      <dsp:spPr>
        <a:xfrm>
          <a:off x="0" y="629585"/>
          <a:ext cx="5707565" cy="178605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2970" tIns="374904" rIns="44297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Is a table and storage management layer that sits between HDFS and the different tools used to process the data (Pig, Hive, Map Reduce, etc). It presents users with a relational view of the data. It can be thought of as a data abstraction layer.</a:t>
          </a:r>
          <a:endParaRPr lang="en-US" sz="1800" kern="1200" dirty="0"/>
        </a:p>
      </dsp:txBody>
      <dsp:txXfrm>
        <a:off x="0" y="629585"/>
        <a:ext cx="5707565" cy="1786050"/>
      </dsp:txXfrm>
    </dsp:sp>
    <dsp:sp modelId="{F21F3329-753E-460E-864E-0D92066FDC82}">
      <dsp:nvSpPr>
        <dsp:cNvPr id="0" name=""/>
        <dsp:cNvSpPr/>
      </dsp:nvSpPr>
      <dsp:spPr>
        <a:xfrm>
          <a:off x="285378" y="363905"/>
          <a:ext cx="3995295" cy="5313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013" tIns="0" rIns="151013" bIns="0" numCol="1" spcCol="1270" anchor="ctr" anchorCtr="0">
          <a:noAutofit/>
        </a:bodyPr>
        <a:lstStyle/>
        <a:p>
          <a:pPr marL="0" lvl="0" indent="0" algn="l" defTabSz="800100">
            <a:lnSpc>
              <a:spcPct val="90000"/>
            </a:lnSpc>
            <a:spcBef>
              <a:spcPct val="0"/>
            </a:spcBef>
            <a:spcAft>
              <a:spcPct val="35000"/>
            </a:spcAft>
            <a:buNone/>
          </a:pPr>
          <a:r>
            <a:rPr lang="en-GB" sz="1800" kern="1200" dirty="0" err="1"/>
            <a:t>HCatalog</a:t>
          </a:r>
          <a:endParaRPr lang="en-US" sz="1800" kern="1200" dirty="0"/>
        </a:p>
      </dsp:txBody>
      <dsp:txXfrm>
        <a:off x="311317" y="389844"/>
        <a:ext cx="3943417" cy="479482"/>
      </dsp:txXfrm>
    </dsp:sp>
    <dsp:sp modelId="{3F2A0195-4669-43CD-AF31-9767158896CF}">
      <dsp:nvSpPr>
        <dsp:cNvPr id="0" name=""/>
        <dsp:cNvSpPr/>
      </dsp:nvSpPr>
      <dsp:spPr>
        <a:xfrm>
          <a:off x="0" y="2778515"/>
          <a:ext cx="5707565" cy="20412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2970" tIns="374904" rIns="44297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Is a distributed, reliable, and available service for efficiently collecting, aggregating, and moving large amounts of log data. Flume helps to collect data from a variety of sources, like logs, </a:t>
          </a:r>
          <a:r>
            <a:rPr lang="en-GB" sz="1800" kern="1200" dirty="0" err="1"/>
            <a:t>jms</a:t>
          </a:r>
          <a:r>
            <a:rPr lang="en-GB" sz="1800" kern="1200" dirty="0"/>
            <a:t>, Directory etc. Multiple flume agents can be configured to collect high volume of data.</a:t>
          </a:r>
          <a:endParaRPr lang="en-US" sz="1800" kern="1200" dirty="0"/>
        </a:p>
      </dsp:txBody>
      <dsp:txXfrm>
        <a:off x="0" y="2778515"/>
        <a:ext cx="5707565" cy="2041200"/>
      </dsp:txXfrm>
    </dsp:sp>
    <dsp:sp modelId="{827492A4-4FC3-4FAA-9283-788CA8DBBB23}">
      <dsp:nvSpPr>
        <dsp:cNvPr id="0" name=""/>
        <dsp:cNvSpPr/>
      </dsp:nvSpPr>
      <dsp:spPr>
        <a:xfrm>
          <a:off x="285378" y="2512835"/>
          <a:ext cx="3995295" cy="5313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013" tIns="0" rIns="151013" bIns="0" numCol="1" spcCol="1270" anchor="ctr" anchorCtr="0">
          <a:noAutofit/>
        </a:bodyPr>
        <a:lstStyle/>
        <a:p>
          <a:pPr marL="0" lvl="0" indent="0" algn="l" defTabSz="800100">
            <a:lnSpc>
              <a:spcPct val="90000"/>
            </a:lnSpc>
            <a:spcBef>
              <a:spcPct val="0"/>
            </a:spcBef>
            <a:spcAft>
              <a:spcPct val="35000"/>
            </a:spcAft>
            <a:buNone/>
          </a:pPr>
          <a:r>
            <a:rPr lang="en-GB" sz="1800" kern="1200" dirty="0"/>
            <a:t>Flume</a:t>
          </a:r>
          <a:endParaRPr lang="en-US" sz="1800" kern="1200" dirty="0"/>
        </a:p>
      </dsp:txBody>
      <dsp:txXfrm>
        <a:off x="311317" y="2538774"/>
        <a:ext cx="394341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FCFEE-6962-4332-BAA9-CC4390DB409C}" type="datetimeFigureOut">
              <a:rPr lang="en-GB" smtClean="0"/>
              <a:t>15/02/2018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6E67E-DB04-4A6C-8D0C-7E77415553E4}" type="slidenum">
              <a:rPr lang="en-GB" smtClean="0"/>
              <a:t>‹#›</a:t>
            </a:fld>
            <a:endParaRPr lang="en-GB"/>
          </a:p>
        </p:txBody>
      </p:sp>
    </p:spTree>
    <p:extLst>
      <p:ext uri="{BB962C8B-B14F-4D97-AF65-F5344CB8AC3E}">
        <p14:creationId xmlns:p14="http://schemas.microsoft.com/office/powerpoint/2010/main" val="106256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1</a:t>
            </a:fld>
            <a:endParaRPr lang="en-GB"/>
          </a:p>
        </p:txBody>
      </p:sp>
    </p:spTree>
    <p:extLst>
      <p:ext uri="{BB962C8B-B14F-4D97-AF65-F5344CB8AC3E}">
        <p14:creationId xmlns:p14="http://schemas.microsoft.com/office/powerpoint/2010/main" val="116616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Pig Latin is a flow language, while Pig Latin allows you to write a data flow that describes how your data will be transformed, is possible to build complex data flows involving multiple inputs, transforms, and outputs. Users can extend Pig Latin by writing their own functions. </a:t>
            </a:r>
            <a:r>
              <a:rPr lang="en-GB" sz="1200" dirty="0"/>
              <a:t>ETL Tool SSIS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Pig is an abstraction over MapReduce that enables you to specify commands in a syntax called Pig Latin. These commands are then interpreted by Pig and translated to the corresponding </a:t>
            </a:r>
            <a:r>
              <a:rPr lang="en-US" sz="1200" kern="1200" dirty="0" err="1">
                <a:solidFill>
                  <a:schemeClr val="tx1"/>
                </a:solidFill>
                <a:effectLst/>
                <a:latin typeface="+mn-lt"/>
                <a:ea typeface="+mn-ea"/>
                <a:cs typeface="+mn-cs"/>
              </a:rPr>
              <a:t>MapReduce</a:t>
            </a:r>
            <a:r>
              <a:rPr lang="en-US" sz="1200" kern="1200" dirty="0">
                <a:solidFill>
                  <a:schemeClr val="tx1"/>
                </a:solidFill>
                <a:effectLst/>
                <a:latin typeface="+mn-lt"/>
                <a:ea typeface="+mn-ea"/>
                <a:cs typeface="+mn-cs"/>
              </a:rPr>
              <a:t> jobs. Pig is best suited to data processing scenarios where you can define a series of transformations to be applied to the data in order to generate the desired results. It is generally easier to process data using Pig Latin statements than it is to write custom </a:t>
            </a:r>
            <a:r>
              <a:rPr lang="en-US" sz="1200" kern="1200" dirty="0" err="1">
                <a:solidFill>
                  <a:schemeClr val="tx1"/>
                </a:solidFill>
                <a:effectLst/>
                <a:latin typeface="+mn-lt"/>
                <a:ea typeface="+mn-ea"/>
                <a:cs typeface="+mn-cs"/>
              </a:rPr>
              <a:t>MapReduce</a:t>
            </a:r>
            <a:r>
              <a:rPr lang="en-US" sz="1200" kern="1200" dirty="0">
                <a:solidFill>
                  <a:schemeClr val="tx1"/>
                </a:solidFill>
                <a:effectLst/>
                <a:latin typeface="+mn-lt"/>
                <a:ea typeface="+mn-ea"/>
                <a:cs typeface="+mn-cs"/>
              </a:rPr>
              <a:t> code in Java, C#, or any other supported language. Pig Latin syntax is straightforward, and scripts consist of a sequence of discrete operations so it is easy to understand the transformations that are applied to the data.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Pig Processes Data</a:t>
            </a:r>
          </a:p>
          <a:p>
            <a:r>
              <a:rPr lang="en-US" sz="1200" kern="1200" dirty="0">
                <a:solidFill>
                  <a:schemeClr val="tx1"/>
                </a:solidFill>
                <a:effectLst/>
                <a:latin typeface="+mn-lt"/>
                <a:ea typeface="+mn-ea"/>
                <a:cs typeface="+mn-cs"/>
              </a:rPr>
              <a:t>Pig processes data by performing a series of operations on data structures known as </a:t>
            </a:r>
            <a:r>
              <a:rPr lang="en-US" sz="1200" i="1" kern="1200" dirty="0">
                <a:solidFill>
                  <a:schemeClr val="tx1"/>
                </a:solidFill>
                <a:effectLst/>
                <a:latin typeface="+mn-lt"/>
                <a:ea typeface="+mn-ea"/>
                <a:cs typeface="+mn-cs"/>
              </a:rPr>
              <a:t>relations</a:t>
            </a:r>
            <a:r>
              <a:rPr lang="en-US" sz="1200" kern="1200" dirty="0">
                <a:solidFill>
                  <a:schemeClr val="tx1"/>
                </a:solidFill>
                <a:effectLst/>
                <a:latin typeface="+mn-lt"/>
                <a:ea typeface="+mn-ea"/>
                <a:cs typeface="+mn-cs"/>
              </a:rPr>
              <a:t>. Relations are conceptually similar to tables in a relational database system but can be defined using irregular schemas. In common with all </a:t>
            </a:r>
            <a:r>
              <a:rPr lang="en-US" sz="1200" kern="1200" dirty="0" err="1">
                <a:solidFill>
                  <a:schemeClr val="tx1"/>
                </a:solidFill>
                <a:effectLst/>
                <a:latin typeface="+mn-lt"/>
                <a:ea typeface="+mn-ea"/>
                <a:cs typeface="+mn-cs"/>
              </a:rPr>
              <a:t>MapReduce</a:t>
            </a:r>
            <a:r>
              <a:rPr lang="en-US" sz="1200" kern="1200" dirty="0">
                <a:solidFill>
                  <a:schemeClr val="tx1"/>
                </a:solidFill>
                <a:effectLst/>
                <a:latin typeface="+mn-lt"/>
                <a:ea typeface="+mn-ea"/>
                <a:cs typeface="+mn-cs"/>
              </a:rPr>
              <a:t> engines on HDInsight, Pig uses a technique called </a:t>
            </a:r>
            <a:r>
              <a:rPr lang="en-US" sz="1200" i="1" kern="1200" dirty="0">
                <a:solidFill>
                  <a:schemeClr val="tx1"/>
                </a:solidFill>
                <a:effectLst/>
                <a:latin typeface="+mn-lt"/>
                <a:ea typeface="+mn-ea"/>
                <a:cs typeface="+mn-cs"/>
              </a:rPr>
              <a:t>schema on read</a:t>
            </a:r>
            <a:r>
              <a:rPr lang="en-US" sz="1200" kern="1200" dirty="0">
                <a:solidFill>
                  <a:schemeClr val="tx1"/>
                </a:solidFill>
                <a:effectLst/>
                <a:latin typeface="+mn-lt"/>
                <a:ea typeface="+mn-ea"/>
                <a:cs typeface="+mn-cs"/>
              </a:rPr>
              <a:t> to project a schema onto the data at the time it is being processed. This enables you to store the source data in any format and use it as a source for multiple, different relation structures; and is in stark contrast to a traditional database in which the structure and data types of the data is enforced by the schema of the table in which it is stored.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Running Pig Latin Statements</a:t>
            </a:r>
          </a:p>
          <a:p>
            <a:r>
              <a:rPr lang="en-US" sz="1200" kern="1200" dirty="0">
                <a:solidFill>
                  <a:schemeClr val="tx1"/>
                </a:solidFill>
                <a:effectLst/>
                <a:latin typeface="+mn-lt"/>
                <a:ea typeface="+mn-ea"/>
                <a:cs typeface="+mn-cs"/>
              </a:rPr>
              <a:t>You can execute Pig Latin statements interactively in the Pig command shell, which is named Grunt. A distribution of Grunt is installed on the </a:t>
            </a:r>
            <a:r>
              <a:rPr lang="en-US" sz="1200" kern="1200" dirty="0" err="1">
                <a:solidFill>
                  <a:schemeClr val="tx1"/>
                </a:solidFill>
                <a:effectLst/>
                <a:latin typeface="+mn-lt"/>
                <a:ea typeface="+mn-ea"/>
                <a:cs typeface="+mn-cs"/>
              </a:rPr>
              <a:t>HDInsight</a:t>
            </a:r>
            <a:r>
              <a:rPr lang="en-US" sz="1200" kern="1200" dirty="0">
                <a:solidFill>
                  <a:schemeClr val="tx1"/>
                </a:solidFill>
                <a:effectLst/>
                <a:latin typeface="+mn-lt"/>
                <a:ea typeface="+mn-ea"/>
                <a:cs typeface="+mn-cs"/>
              </a:rPr>
              <a:t> cluster, so you can connect to the cluster desktop, start the Grunt shell (Pig.exe), and enter the Pig Latin statements you want to execute.</a:t>
            </a:r>
          </a:p>
          <a:p>
            <a:r>
              <a:rPr lang="en-US" sz="1200" kern="1200" dirty="0">
                <a:solidFill>
                  <a:schemeClr val="tx1"/>
                </a:solidFill>
                <a:effectLst/>
                <a:latin typeface="+mn-lt"/>
                <a:ea typeface="+mn-ea"/>
                <a:cs typeface="+mn-cs"/>
              </a:rPr>
              <a:t>Alternatively, you can save a sequence of Pig Latin statements as a script (usually with a .pig extension) to be executed at a later time using the command line </a:t>
            </a:r>
            <a:r>
              <a:rPr lang="en-US" sz="1200" b="1" kern="1200" dirty="0">
                <a:solidFill>
                  <a:schemeClr val="tx1"/>
                </a:solidFill>
                <a:effectLst/>
                <a:latin typeface="+mn-lt"/>
                <a:ea typeface="+mn-ea"/>
                <a:cs typeface="+mn-cs"/>
              </a:rPr>
              <a:t>Pig.exe </a:t>
            </a:r>
            <a:r>
              <a:rPr lang="en-US" sz="1200" b="1" i="1" kern="1200" dirty="0" err="1">
                <a:solidFill>
                  <a:schemeClr val="tx1"/>
                </a:solidFill>
                <a:effectLst/>
                <a:latin typeface="+mn-lt"/>
                <a:ea typeface="+mn-ea"/>
                <a:cs typeface="+mn-cs"/>
              </a:rPr>
              <a:t>script_name.pig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207A-07DF-40AD-A916-9872E089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9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what Oozie is and how we can use that to coordinate workflows of data processing. So Oozie is effectively a work flow </a:t>
            </a:r>
            <a:r>
              <a:rPr lang="en-GB" sz="1200" dirty="0" err="1"/>
              <a:t>enginef</a:t>
            </a:r>
            <a:r>
              <a:rPr lang="en-GB" sz="1200" dirty="0"/>
              <a:t> or actions that I'm </a:t>
            </a:r>
            <a:r>
              <a:rPr lang="en-GB" sz="1200" dirty="0" err="1"/>
              <a:t>gonna</a:t>
            </a:r>
            <a:r>
              <a:rPr lang="en-GB" sz="1200" dirty="0"/>
              <a:t> perform in my Hadoop cluster and those actions can be multiple different types of actions, I've listed some here. We can run map reduce jobs, we can </a:t>
            </a:r>
            <a:r>
              <a:rPr lang="en-GB" sz="1200" dirty="0" err="1"/>
              <a:t>runHive</a:t>
            </a:r>
            <a:r>
              <a:rPr lang="en-GB" sz="1200" dirty="0"/>
              <a:t> jobs, we can run Pig jobs and there are others we can do things like send email, we can run Sqoop jobs which we will talk about little later on and whole bunch of other different things as well. So we’ve got this very flexible extensible work flow engine in Oozie that allows us to coordinate a series of actions that we want to perform against our data. And Oozie doesn’t support just as a series of actions, it allows me to build reasonably complex work flows that have parallel work streams or I’ve split the work out into different things that can be performed in parallel and then bring it all back together again. And I can do conditional branching, so if one action fails I can take corrective action or I can go and record an error or whatever it is I </a:t>
            </a:r>
            <a:r>
              <a:rPr lang="en-GB" sz="1200" dirty="0" err="1"/>
              <a:t>wanna</a:t>
            </a:r>
            <a:r>
              <a:rPr lang="en-GB" sz="1200" dirty="0"/>
              <a:t> do. So I can build pretty sophisticated workflows based on these actions that are run by my Hadoop </a:t>
            </a:r>
            <a:r>
              <a:rPr lang="en-GB" sz="1200" dirty="0" err="1"/>
              <a:t>cluster.So</a:t>
            </a:r>
            <a:r>
              <a:rPr lang="en-GB" sz="1200" dirty="0"/>
              <a:t> to do this, we define our workflow in something called the Oozie workflow file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207A-07DF-40AD-A916-9872E089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6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Alright, so we have seen how we can use Oozie to define a workflow of </a:t>
            </a:r>
            <a:r>
              <a:rPr lang="en-GB" sz="1200" b="0" dirty="0" err="1"/>
              <a:t>actionsto</a:t>
            </a:r>
            <a:r>
              <a:rPr lang="en-GB" sz="1200" b="0" dirty="0"/>
              <a:t> process my data. Well let’s turn to another technology now and let's look at a way of transferring data in and out of the shared storage from my cluster using a technology called Sqoop. So Sqoop is a database integration service that is an open source project </a:t>
            </a:r>
            <a:r>
              <a:rPr lang="en-GB" sz="1200" b="0" dirty="0" err="1"/>
              <a:t>thatis</a:t>
            </a:r>
            <a:r>
              <a:rPr lang="en-GB" sz="1200" b="0" dirty="0"/>
              <a:t> based on the Hadoop environment, it is again an Apache project. And it is a database integration service that is built on this open source Hadoop technology that we have got. And what I am going to do is I am going to be using Sqoop to transfer data bidirectionally between Hadoop clusters or at least between the shared storage used by the Hadoop clusters and relational databases using JDBC which is our Java Database Library for </a:t>
            </a:r>
            <a:r>
              <a:rPr lang="en-GB" sz="1200" b="0" dirty="0" err="1"/>
              <a:t>Connections.So</a:t>
            </a:r>
            <a:r>
              <a:rPr lang="en-GB" sz="1200" b="0" dirty="0"/>
              <a:t> I am able to use Sqoop to move data both into my shared storage from a database </a:t>
            </a:r>
            <a:r>
              <a:rPr lang="en-GB" sz="1200" b="0" dirty="0" err="1"/>
              <a:t>orfrom</a:t>
            </a:r>
            <a:r>
              <a:rPr lang="en-GB" sz="1200" b="0" dirty="0"/>
              <a:t> my shared storage into a database. So it is great for bringing both data in </a:t>
            </a:r>
            <a:r>
              <a:rPr lang="en-GB" sz="1200" b="0" dirty="0" err="1"/>
              <a:t>andtaking</a:t>
            </a:r>
            <a:r>
              <a:rPr lang="en-GB" sz="1200" b="0" dirty="0"/>
              <a:t> data out of the Hadoop environment.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207A-07DF-40AD-A916-9872E089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03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13</a:t>
            </a:fld>
            <a:endParaRPr lang="en-GB"/>
          </a:p>
        </p:txBody>
      </p:sp>
    </p:spTree>
    <p:extLst>
      <p:ext uri="{BB962C8B-B14F-4D97-AF65-F5344CB8AC3E}">
        <p14:creationId xmlns:p14="http://schemas.microsoft.com/office/powerpoint/2010/main" val="87562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6E67E-DB04-4A6C-8D0C-7E7741555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25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So HBase is a low-latency NoSQL database </a:t>
            </a:r>
            <a:r>
              <a:rPr lang="en-GB" sz="1200" b="0" i="0" u="none" strike="noStrike" kern="1200" dirty="0" err="1">
                <a:solidFill>
                  <a:schemeClr val="tx1"/>
                </a:solidFill>
                <a:effectLst/>
                <a:latin typeface="+mn-lt"/>
                <a:ea typeface="+mn-ea"/>
                <a:cs typeface="+mn-cs"/>
              </a:rPr>
              <a:t>thats</a:t>
            </a:r>
            <a:r>
              <a:rPr lang="en-GB" sz="1200" b="0" i="0" u="none" strike="noStrike" kern="1200" dirty="0">
                <a:solidFill>
                  <a:schemeClr val="tx1"/>
                </a:solidFill>
                <a:effectLst/>
                <a:latin typeface="+mn-lt"/>
                <a:ea typeface="+mn-ea"/>
                <a:cs typeface="+mn-cs"/>
              </a:rPr>
              <a:t> built on Hadoop </a:t>
            </a:r>
            <a:r>
              <a:rPr lang="en-GB" sz="1200" b="0" i="0" u="none" strike="noStrike" kern="1200" dirty="0" err="1">
                <a:solidFill>
                  <a:schemeClr val="tx1"/>
                </a:solidFill>
                <a:effectLst/>
                <a:latin typeface="+mn-lt"/>
                <a:ea typeface="+mn-ea"/>
                <a:cs typeface="+mn-cs"/>
              </a:rPr>
              <a:t>technologies,well</a:t>
            </a:r>
            <a:r>
              <a:rPr lang="en-GB" sz="1200" b="0" i="0" u="none" strike="noStrike" kern="1200" dirty="0">
                <a:solidFill>
                  <a:schemeClr val="tx1"/>
                </a:solidFill>
                <a:effectLst/>
                <a:latin typeface="+mn-lt"/>
                <a:ea typeface="+mn-ea"/>
                <a:cs typeface="+mn-cs"/>
              </a:rPr>
              <a:t> what do I mean by that. Well it’s </a:t>
            </a:r>
            <a:r>
              <a:rPr lang="en-GB" sz="1200" b="0" i="0" u="none" strike="noStrike" kern="1200" dirty="0" err="1">
                <a:solidFill>
                  <a:schemeClr val="tx1"/>
                </a:solidFill>
                <a:effectLst/>
                <a:latin typeface="+mn-lt"/>
                <a:ea typeface="+mn-ea"/>
                <a:cs typeface="+mn-cs"/>
              </a:rPr>
              <a:t>modeled</a:t>
            </a:r>
            <a:r>
              <a:rPr lang="en-GB" sz="1200" b="0" i="0" u="none" strike="noStrike" kern="1200" dirty="0">
                <a:solidFill>
                  <a:schemeClr val="tx1"/>
                </a:solidFill>
                <a:effectLst/>
                <a:latin typeface="+mn-lt"/>
                <a:ea typeface="+mn-ea"/>
                <a:cs typeface="+mn-cs"/>
              </a:rPr>
              <a:t> on a Googles </a:t>
            </a:r>
            <a:r>
              <a:rPr lang="en-GB" sz="1200" b="0" i="0" u="none" strike="noStrike" kern="1200" dirty="0" err="1">
                <a:solidFill>
                  <a:schemeClr val="tx1"/>
                </a:solidFill>
                <a:effectLst/>
                <a:latin typeface="+mn-lt"/>
                <a:ea typeface="+mn-ea"/>
                <a:cs typeface="+mn-cs"/>
              </a:rPr>
              <a:t>BigTable</a:t>
            </a:r>
            <a:r>
              <a:rPr lang="en-GB" sz="1200" b="0" i="0" u="none" strike="noStrike" kern="1200" dirty="0">
                <a:solidFill>
                  <a:schemeClr val="tx1"/>
                </a:solidFill>
                <a:effectLst/>
                <a:latin typeface="+mn-lt"/>
                <a:ea typeface="+mn-ea"/>
                <a:cs typeface="+mn-cs"/>
              </a:rPr>
              <a:t> which was a project that Google put together to handle massive amounts of data that needed to be </a:t>
            </a:r>
            <a:r>
              <a:rPr lang="en-GB" sz="1200" b="0" i="0" u="none" strike="noStrike" kern="1200" dirty="0" err="1">
                <a:solidFill>
                  <a:schemeClr val="tx1"/>
                </a:solidFill>
                <a:effectLst/>
                <a:latin typeface="+mn-lt"/>
                <a:ea typeface="+mn-ea"/>
                <a:cs typeface="+mn-cs"/>
              </a:rPr>
              <a:t>queriedvery</a:t>
            </a:r>
            <a:r>
              <a:rPr lang="en-GB" sz="1200" b="0" i="0" u="none" strike="noStrike" kern="1200" dirty="0">
                <a:solidFill>
                  <a:schemeClr val="tx1"/>
                </a:solidFill>
                <a:effectLst/>
                <a:latin typeface="+mn-lt"/>
                <a:ea typeface="+mn-ea"/>
                <a:cs typeface="+mn-cs"/>
              </a:rPr>
              <a:t> quickly, both in terms of getting information out and also in terms of writing it, so reads and writes very quickly with low latency for large volumes of data. It’s a distributed technology so we have a cluster of multiple nodes that are handling the queries. And effectively it provides this with this low latency database. It </a:t>
            </a:r>
            <a:r>
              <a:rPr lang="en-GB" sz="1200" b="0" i="0" u="none" strike="noStrike" kern="1200" dirty="0" err="1">
                <a:solidFill>
                  <a:schemeClr val="tx1"/>
                </a:solidFill>
                <a:effectLst/>
                <a:latin typeface="+mn-lt"/>
                <a:ea typeface="+mn-ea"/>
                <a:cs typeface="+mn-cs"/>
              </a:rPr>
              <a:t>storesdata</a:t>
            </a:r>
            <a:r>
              <a:rPr lang="en-GB" sz="1200" b="0" i="0" u="none" strike="noStrike" kern="1200" dirty="0">
                <a:solidFill>
                  <a:schemeClr val="tx1"/>
                </a:solidFill>
                <a:effectLst/>
                <a:latin typeface="+mn-lt"/>
                <a:ea typeface="+mn-ea"/>
                <a:cs typeface="+mn-cs"/>
              </a:rPr>
              <a:t> in tables, but those tables </a:t>
            </a:r>
            <a:r>
              <a:rPr lang="en-GB" sz="1200" b="0" i="0" u="none" strike="noStrike" kern="1200" dirty="0" err="1">
                <a:solidFill>
                  <a:schemeClr val="tx1"/>
                </a:solidFill>
                <a:effectLst/>
                <a:latin typeface="+mn-lt"/>
                <a:ea typeface="+mn-ea"/>
                <a:cs typeface="+mn-cs"/>
              </a:rPr>
              <a:t>arent</a:t>
            </a:r>
            <a:r>
              <a:rPr lang="en-GB" sz="1200" b="0" i="0" u="none" strike="noStrike" kern="1200" dirty="0">
                <a:solidFill>
                  <a:schemeClr val="tx1"/>
                </a:solidFill>
                <a:effectLst/>
                <a:latin typeface="+mn-lt"/>
                <a:ea typeface="+mn-ea"/>
                <a:cs typeface="+mn-cs"/>
              </a:rPr>
              <a:t> relational in the sense that they consist of regular rows and columns. They actually consist of key value pairs. So there’s a key that identifies a row and then there’s a value in that row, and that value might consist of multiple columns of data, there might be a single column of data and within that column there might be multiple little bits of data, little entities that you want to find information about. The data itself is physically stored in files on HDFS </a:t>
            </a:r>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t>15</a:t>
            </a:fld>
            <a:endParaRPr lang="en-US"/>
          </a:p>
        </p:txBody>
      </p:sp>
    </p:spTree>
    <p:extLst>
      <p:ext uri="{BB962C8B-B14F-4D97-AF65-F5344CB8AC3E}">
        <p14:creationId xmlns:p14="http://schemas.microsoft.com/office/powerpoint/2010/main" val="336505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 A type of databases</a:t>
            </a:r>
          </a:p>
          <a:p>
            <a:r>
              <a:rPr lang="en-GB" sz="1200" b="0" i="0" u="none" strike="noStrike" kern="1200" baseline="0" dirty="0">
                <a:solidFill>
                  <a:schemeClr val="tx1"/>
                </a:solidFill>
                <a:latin typeface="+mn-lt"/>
                <a:ea typeface="+mn-ea"/>
                <a:cs typeface="+mn-cs"/>
              </a:rPr>
              <a:t>• Don’t use the relational model</a:t>
            </a:r>
          </a:p>
          <a:p>
            <a:r>
              <a:rPr lang="en-GB" sz="1200" b="0" i="0" u="none" strike="noStrike" kern="1200" baseline="0" dirty="0">
                <a:solidFill>
                  <a:schemeClr val="tx1"/>
                </a:solidFill>
                <a:latin typeface="+mn-lt"/>
                <a:ea typeface="+mn-ea"/>
                <a:cs typeface="+mn-cs"/>
              </a:rPr>
              <a:t>•Good fit for distributed environments</a:t>
            </a:r>
          </a:p>
          <a:p>
            <a:r>
              <a:rPr lang="en-GB" sz="1200" b="0" i="0" u="none" strike="noStrike" kern="1200" baseline="0" dirty="0">
                <a:solidFill>
                  <a:schemeClr val="tx1"/>
                </a:solidFill>
                <a:latin typeface="+mn-lt"/>
                <a:ea typeface="+mn-ea"/>
                <a:cs typeface="+mn-cs"/>
              </a:rPr>
              <a:t>• (Usually) don’t use SQL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NoSQL is a movement not a specific technology or product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doesn’t mean “Screw SQL”</a:t>
            </a:r>
          </a:p>
          <a:p>
            <a:r>
              <a:rPr lang="en-GB" sz="1200" b="0" i="0" u="none" strike="noStrike" kern="1200" baseline="0" dirty="0">
                <a:solidFill>
                  <a:schemeClr val="tx1"/>
                </a:solidFill>
                <a:latin typeface="+mn-lt"/>
                <a:ea typeface="+mn-ea"/>
                <a:cs typeface="+mn-cs"/>
              </a:rPr>
              <a:t>It’s more like “Not Only SQL”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NoSQL has very little to do with</a:t>
            </a:r>
          </a:p>
          <a:p>
            <a:r>
              <a:rPr lang="en-GB" sz="1200" b="0" i="0" u="none" strike="noStrike" kern="1200" baseline="0" dirty="0">
                <a:solidFill>
                  <a:schemeClr val="tx1"/>
                </a:solidFill>
                <a:latin typeface="+mn-lt"/>
                <a:ea typeface="+mn-ea"/>
                <a:cs typeface="+mn-cs"/>
              </a:rPr>
              <a:t>SQL (structured query language)</a:t>
            </a:r>
          </a:p>
          <a:p>
            <a:r>
              <a:rPr lang="en-GB" sz="1200" b="0" i="0" u="none" strike="noStrike" kern="1200" baseline="0" dirty="0">
                <a:solidFill>
                  <a:schemeClr val="tx1"/>
                </a:solidFill>
                <a:latin typeface="+mn-lt"/>
                <a:ea typeface="+mn-ea"/>
                <a:cs typeface="+mn-cs"/>
              </a:rPr>
              <a:t>It should have been called Not Only</a:t>
            </a:r>
          </a:p>
          <a:p>
            <a:r>
              <a:rPr lang="en-GB" sz="1200" b="0" i="0" u="none" strike="noStrike" kern="1200" baseline="0" dirty="0">
                <a:solidFill>
                  <a:schemeClr val="tx1"/>
                </a:solidFill>
                <a:latin typeface="+mn-lt"/>
                <a:ea typeface="+mn-ea"/>
                <a:cs typeface="+mn-cs"/>
              </a:rPr>
              <a:t>Relational Databases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Very large and distributed databases</a:t>
            </a:r>
          </a:p>
          <a:p>
            <a:r>
              <a:rPr lang="en-GB" sz="1200" b="0" i="0" u="none" strike="noStrike" kern="1200" baseline="0" dirty="0">
                <a:solidFill>
                  <a:schemeClr val="tx1"/>
                </a:solidFill>
                <a:latin typeface="+mn-lt"/>
                <a:ea typeface="+mn-ea"/>
                <a:cs typeface="+mn-cs"/>
              </a:rPr>
              <a:t>Rise of unstructured data</a:t>
            </a:r>
          </a:p>
          <a:p>
            <a:r>
              <a:rPr lang="en-GB" sz="1200" b="0" i="0" u="none" strike="noStrike" kern="1200" baseline="0" dirty="0">
                <a:solidFill>
                  <a:schemeClr val="tx1"/>
                </a:solidFill>
                <a:latin typeface="+mn-lt"/>
                <a:ea typeface="+mn-ea"/>
                <a:cs typeface="+mn-cs"/>
              </a:rPr>
              <a:t>Ease of development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Not using the relational model</a:t>
            </a:r>
          </a:p>
          <a:p>
            <a:r>
              <a:rPr lang="en-GB" sz="1200" b="0" i="0" u="none" strike="noStrike" kern="1200" baseline="0" dirty="0">
                <a:solidFill>
                  <a:schemeClr val="tx1"/>
                </a:solidFill>
                <a:latin typeface="+mn-lt"/>
                <a:ea typeface="+mn-ea"/>
                <a:cs typeface="+mn-cs"/>
              </a:rPr>
              <a:t>• Run well on clusters</a:t>
            </a:r>
          </a:p>
          <a:p>
            <a:r>
              <a:rPr lang="en-GB" sz="1200" b="0" i="0" u="none" strike="noStrike" kern="1200" baseline="0" dirty="0">
                <a:solidFill>
                  <a:schemeClr val="tx1"/>
                </a:solidFill>
                <a:latin typeface="+mn-lt"/>
                <a:ea typeface="+mn-ea"/>
                <a:cs typeface="+mn-cs"/>
              </a:rPr>
              <a:t>• Can handle huge amount of data</a:t>
            </a:r>
          </a:p>
          <a:p>
            <a:r>
              <a:rPr lang="en-GB" sz="1200" b="0" i="0" u="none" strike="noStrike" kern="1200" baseline="0" dirty="0">
                <a:solidFill>
                  <a:schemeClr val="tx1"/>
                </a:solidFill>
                <a:latin typeface="+mn-lt"/>
                <a:ea typeface="+mn-ea"/>
                <a:cs typeface="+mn-cs"/>
              </a:rPr>
              <a:t>•Open Source</a:t>
            </a:r>
          </a:p>
          <a:p>
            <a:r>
              <a:rPr lang="en-GB" sz="1200" b="0" i="0" u="none" strike="noStrike" kern="1200" baseline="0" dirty="0">
                <a:solidFill>
                  <a:schemeClr val="tx1"/>
                </a:solidFill>
                <a:latin typeface="+mn-lt"/>
                <a:ea typeface="+mn-ea"/>
                <a:cs typeface="+mn-cs"/>
              </a:rPr>
              <a:t>• Build for 21st century web access</a:t>
            </a:r>
          </a:p>
          <a:p>
            <a:r>
              <a:rPr lang="en-GB" sz="1200" b="0" i="0" u="none" strike="noStrike" kern="1200" baseline="0" dirty="0">
                <a:solidFill>
                  <a:schemeClr val="tx1"/>
                </a:solidFill>
                <a:latin typeface="+mn-lt"/>
                <a:ea typeface="+mn-ea"/>
                <a:cs typeface="+mn-cs"/>
              </a:rPr>
              <a:t>• Schema-less / schema-free</a:t>
            </a:r>
          </a:p>
          <a:p>
            <a:r>
              <a:rPr lang="en-GB" sz="1200" b="0" i="0" u="none" strike="noStrike" kern="1200" baseline="0" dirty="0">
                <a:solidFill>
                  <a:schemeClr val="tx1"/>
                </a:solidFill>
                <a:latin typeface="+mn-lt"/>
                <a:ea typeface="+mn-ea"/>
                <a:cs typeface="+mn-cs"/>
              </a:rPr>
              <a:t>• BASE (not ACID) </a:t>
            </a:r>
            <a:r>
              <a:rPr lang="en-GB" sz="1200" b="1" i="0" u="none" strike="noStrike" kern="1200" baseline="0" dirty="0">
                <a:solidFill>
                  <a:schemeClr val="tx1"/>
                </a:solidFill>
                <a:latin typeface="+mn-lt"/>
                <a:ea typeface="+mn-ea"/>
                <a:cs typeface="+mn-cs"/>
              </a:rPr>
              <a:t>B</a:t>
            </a:r>
            <a:r>
              <a:rPr lang="en-GB" sz="1200" b="0" i="0" u="none" strike="noStrike" kern="1200" baseline="0" dirty="0">
                <a:solidFill>
                  <a:schemeClr val="tx1"/>
                </a:solidFill>
                <a:latin typeface="+mn-lt"/>
                <a:ea typeface="+mn-ea"/>
                <a:cs typeface="+mn-cs"/>
              </a:rPr>
              <a:t>asically </a:t>
            </a:r>
            <a:r>
              <a:rPr lang="en-GB" sz="1200" b="1" i="0" u="none" strike="noStrike" kern="1200" baseline="0" dirty="0">
                <a:solidFill>
                  <a:schemeClr val="tx1"/>
                </a:solidFill>
                <a:latin typeface="+mn-lt"/>
                <a:ea typeface="+mn-ea"/>
                <a:cs typeface="+mn-cs"/>
              </a:rPr>
              <a:t>A</a:t>
            </a:r>
            <a:r>
              <a:rPr lang="en-GB" sz="1200" b="0" i="0" u="none" strike="noStrike" kern="1200" baseline="0" dirty="0">
                <a:solidFill>
                  <a:schemeClr val="tx1"/>
                </a:solidFill>
                <a:latin typeface="+mn-lt"/>
                <a:ea typeface="+mn-ea"/>
                <a:cs typeface="+mn-cs"/>
              </a:rPr>
              <a:t>vailable, </a:t>
            </a:r>
            <a:r>
              <a:rPr lang="en-GB" sz="1200" b="1" i="0" u="none" strike="noStrike" kern="1200" baseline="0" dirty="0">
                <a:solidFill>
                  <a:schemeClr val="tx1"/>
                </a:solidFill>
                <a:latin typeface="+mn-lt"/>
                <a:ea typeface="+mn-ea"/>
                <a:cs typeface="+mn-cs"/>
              </a:rPr>
              <a:t>S</a:t>
            </a:r>
            <a:r>
              <a:rPr lang="en-GB" sz="1200" b="0" i="0" u="none" strike="noStrike" kern="1200" baseline="0" dirty="0">
                <a:solidFill>
                  <a:schemeClr val="tx1"/>
                </a:solidFill>
                <a:latin typeface="+mn-lt"/>
                <a:ea typeface="+mn-ea"/>
                <a:cs typeface="+mn-cs"/>
              </a:rPr>
              <a:t>oft state, </a:t>
            </a:r>
            <a:r>
              <a:rPr lang="en-GB" sz="1200" b="1" i="0" u="none" strike="noStrike" kern="1200" baseline="0" dirty="0">
                <a:solidFill>
                  <a:schemeClr val="tx1"/>
                </a:solidFill>
                <a:latin typeface="+mn-lt"/>
                <a:ea typeface="+mn-ea"/>
                <a:cs typeface="+mn-cs"/>
              </a:rPr>
              <a:t>E</a:t>
            </a:r>
            <a:r>
              <a:rPr lang="en-GB" sz="1200" b="0" i="0" u="none" strike="noStrike" kern="1200" baseline="0" dirty="0">
                <a:solidFill>
                  <a:schemeClr val="tx1"/>
                </a:solidFill>
                <a:latin typeface="+mn-lt"/>
                <a:ea typeface="+mn-ea"/>
                <a:cs typeface="+mn-cs"/>
              </a:rPr>
              <a:t>ventually</a:t>
            </a:r>
          </a:p>
          <a:p>
            <a:r>
              <a:rPr lang="en-GB" sz="1200" b="0" i="0" u="none" strike="noStrike" kern="1200" baseline="0" dirty="0">
                <a:solidFill>
                  <a:schemeClr val="tx1"/>
                </a:solidFill>
                <a:latin typeface="+mn-lt"/>
                <a:ea typeface="+mn-ea"/>
                <a:cs typeface="+mn-cs"/>
              </a:rPr>
              <a:t>consistent</a:t>
            </a:r>
          </a:p>
          <a:p>
            <a:endParaRPr lang="en-GB" dirty="0"/>
          </a:p>
          <a:p>
            <a:r>
              <a:rPr lang="en-GB" sz="1200" b="1" i="0" u="none" strike="noStrike" kern="1200" dirty="0">
                <a:solidFill>
                  <a:schemeClr val="tx1"/>
                </a:solidFill>
                <a:effectLst/>
                <a:latin typeface="+mn-lt"/>
                <a:ea typeface="+mn-ea"/>
                <a:cs typeface="+mn-cs"/>
              </a:rPr>
              <a:t>What is NoSQL?</a:t>
            </a:r>
          </a:p>
          <a:p>
            <a:r>
              <a:rPr lang="en-GB" sz="1200" b="0" i="0" u="none" strike="noStrike" kern="1200" dirty="0">
                <a:solidFill>
                  <a:schemeClr val="tx1"/>
                </a:solidFill>
                <a:effectLst/>
                <a:latin typeface="+mn-lt"/>
                <a:ea typeface="+mn-ea"/>
                <a:cs typeface="+mn-cs"/>
              </a:rPr>
              <a:t>NoSQL is a name given to a category of databases that defy traditional relational database paradigms in </a:t>
            </a:r>
            <a:r>
              <a:rPr lang="en-GB" sz="1200" b="0" i="0" u="none" strike="noStrike" kern="1200" dirty="0" err="1">
                <a:solidFill>
                  <a:schemeClr val="tx1"/>
                </a:solidFill>
                <a:effectLst/>
                <a:latin typeface="+mn-lt"/>
                <a:ea typeface="+mn-ea"/>
                <a:cs typeface="+mn-cs"/>
              </a:rPr>
              <a:t>favor</a:t>
            </a:r>
            <a:r>
              <a:rPr lang="en-GB" sz="1200" b="0" i="0" u="none" strike="noStrike" kern="1200" dirty="0">
                <a:solidFill>
                  <a:schemeClr val="tx1"/>
                </a:solidFill>
                <a:effectLst/>
                <a:latin typeface="+mn-lt"/>
                <a:ea typeface="+mn-ea"/>
                <a:cs typeface="+mn-cs"/>
              </a:rPr>
              <a:t> of new features and practices that are optimized for data in the modern world.</a:t>
            </a:r>
          </a:p>
          <a:p>
            <a:r>
              <a:rPr lang="en-GB" sz="1200" b="0" i="0" u="none" strike="noStrike" kern="1200" dirty="0">
                <a:solidFill>
                  <a:schemeClr val="tx1"/>
                </a:solidFill>
                <a:effectLst/>
                <a:latin typeface="+mn-lt"/>
                <a:ea typeface="+mn-ea"/>
                <a:cs typeface="+mn-cs"/>
              </a:rPr>
              <a:t>While traditional databases excel at maintaining consistency, many sacrifice performance in </a:t>
            </a:r>
            <a:r>
              <a:rPr lang="en-GB" sz="1200" b="0" i="0" u="none" strike="noStrike" kern="1200" dirty="0" err="1">
                <a:solidFill>
                  <a:schemeClr val="tx1"/>
                </a:solidFill>
                <a:effectLst/>
                <a:latin typeface="+mn-lt"/>
                <a:ea typeface="+mn-ea"/>
                <a:cs typeface="+mn-cs"/>
              </a:rPr>
              <a:t>favor</a:t>
            </a:r>
            <a:r>
              <a:rPr lang="en-GB" sz="1200" b="0" i="0" u="none" strike="noStrike" kern="1200" dirty="0">
                <a:solidFill>
                  <a:schemeClr val="tx1"/>
                </a:solidFill>
                <a:effectLst/>
                <a:latin typeface="+mn-lt"/>
                <a:ea typeface="+mn-ea"/>
                <a:cs typeface="+mn-cs"/>
              </a:rPr>
              <a:t> of validation and schema checks. Even though it's possible to scale many of the traditional databases, they were not designed from the "ground-up" to be scaled infinitely.</a:t>
            </a:r>
          </a:p>
          <a:p>
            <a:r>
              <a:rPr lang="en-GB" sz="1200" b="0" i="0" u="none" strike="noStrike" kern="1200" dirty="0">
                <a:solidFill>
                  <a:schemeClr val="tx1"/>
                </a:solidFill>
                <a:effectLst/>
                <a:latin typeface="+mn-lt"/>
                <a:ea typeface="+mn-ea"/>
                <a:cs typeface="+mn-cs"/>
              </a:rPr>
              <a:t>NoSQL databases focus on performance over consistency by doing things such as: - Allowing data to have a structure without enforcing the structure through a Schemas - Allow data to be replicated across many nodes asynchronously</a:t>
            </a:r>
          </a:p>
          <a:p>
            <a:r>
              <a:rPr lang="en-GB" sz="1200" b="0" i="0" u="none" strike="noStrike" kern="1200" dirty="0">
                <a:solidFill>
                  <a:schemeClr val="tx1"/>
                </a:solidFill>
                <a:effectLst/>
                <a:latin typeface="+mn-lt"/>
                <a:ea typeface="+mn-ea"/>
                <a:cs typeface="+mn-cs"/>
              </a:rPr>
              <a:t>These focus areas allow NoSQL databases to read, query and write data at speeds that were previously unattainable. They also allow NoSQL databases to be resilient across various nodes and geographies</a:t>
            </a:r>
          </a:p>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16</a:t>
            </a:fld>
            <a:endParaRPr lang="en-GB"/>
          </a:p>
        </p:txBody>
      </p:sp>
    </p:spTree>
    <p:extLst>
      <p:ext uri="{BB962C8B-B14F-4D97-AF65-F5344CB8AC3E}">
        <p14:creationId xmlns:p14="http://schemas.microsoft.com/office/powerpoint/2010/main" val="254949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we’re talking about a stream, what we are talking about is an unbounded sequence of event data, in other words it's a constant stream of data that doesn't have a fixed beginning and end. So, it's not like reading a file where you effectively just work through the file until you’ve read everything in the file. You’ll never reach the end of a stream because a stream is a constant stream of data.. The other important thing about that is it is event data, we generally talk about the items of data within a stream is indicating event, it's an information about an event at a point in time and there is a lot of processing to do with temporal data or data that is delivered at a specific time in a stream. The other thing is because it's an unbounded stream that means that the processing that we work on this is continuous, it's not like </a:t>
            </a:r>
            <a:r>
              <a:rPr lang="en-GB" dirty="0" err="1"/>
              <a:t>runnin</a:t>
            </a:r>
            <a:r>
              <a:rPr lang="en-GB" dirty="0"/>
              <a:t> </a:t>
            </a:r>
            <a:r>
              <a:rPr lang="en-GB" dirty="0" err="1"/>
              <a:t>ga</a:t>
            </a:r>
            <a:r>
              <a:rPr lang="en-GB" dirty="0"/>
              <a:t> query against the data that's there in and getting the results because the data is constantly being updated so therefore the processing has to be continuous. if we’re </a:t>
            </a:r>
            <a:r>
              <a:rPr lang="en-GB" dirty="0" err="1"/>
              <a:t>gonna</a:t>
            </a:r>
            <a:r>
              <a:rPr lang="en-GB" dirty="0"/>
              <a:t> aggregate that data, well it doesn't makes sense to aggregate everything in the stream because the stream is constantly being added to, so we aggregate data based on temporal windows. </a:t>
            </a:r>
          </a:p>
          <a:p>
            <a:endParaRPr lang="en-GB" dirty="0"/>
          </a:p>
          <a:p>
            <a:r>
              <a:rPr lang="en-GB" dirty="0"/>
              <a:t>So for example, a good example might be getting a stream of tweets from social networking and you are monitoring for tweets that contain a hash tag with perhaps your name or your company's name or something like that and you want to aggregate how many tweets there have been. Well you may I suppose, want to aggregate how many there have ever been but it's more likely you </a:t>
            </a:r>
            <a:r>
              <a:rPr lang="en-GB" dirty="0" err="1"/>
              <a:t>gonna</a:t>
            </a:r>
            <a:r>
              <a:rPr lang="en-GB" dirty="0"/>
              <a:t> want to monitor how many have there been in the past hour or in the past day or perhaps what was the most common hash tag in the past hour or the past day. So when you aggregate things you tend to do it across a period of time, a temporal window. </a:t>
            </a:r>
          </a:p>
        </p:txBody>
      </p:sp>
      <p:sp>
        <p:nvSpPr>
          <p:cNvPr id="4" name="Slide Number Placeholder 3"/>
          <p:cNvSpPr>
            <a:spLocks noGrp="1"/>
          </p:cNvSpPr>
          <p:nvPr>
            <p:ph type="sldNum" sz="quarter" idx="10"/>
          </p:nvPr>
        </p:nvSpPr>
        <p:spPr/>
        <p:txBody>
          <a:bodyPr/>
          <a:lstStyle/>
          <a:p>
            <a:fld id="{4CFD207A-07DF-40AD-A916-9872E089CE7A}" type="slidenum">
              <a:rPr lang="en-US" smtClean="0"/>
              <a:t>17</a:t>
            </a:fld>
            <a:endParaRPr lang="en-US"/>
          </a:p>
        </p:txBody>
      </p:sp>
    </p:spTree>
    <p:extLst>
      <p:ext uri="{BB962C8B-B14F-4D97-AF65-F5344CB8AC3E}">
        <p14:creationId xmlns:p14="http://schemas.microsoft.com/office/powerpoint/2010/main" val="398906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So now that we understand what a stream </a:t>
            </a:r>
            <a:r>
              <a:rPr lang="en-GB" sz="1200" b="0" i="0" u="none" strike="noStrike" kern="1200" dirty="0" err="1">
                <a:solidFill>
                  <a:schemeClr val="tx1"/>
                </a:solidFill>
                <a:effectLst/>
                <a:latin typeface="+mn-lt"/>
                <a:ea typeface="+mn-ea"/>
                <a:cs typeface="+mn-cs"/>
              </a:rPr>
              <a:t>is,let's</a:t>
            </a:r>
            <a:r>
              <a:rPr lang="en-GB" sz="1200" b="0" i="0" u="none" strike="noStrike" kern="1200" dirty="0">
                <a:solidFill>
                  <a:schemeClr val="tx1"/>
                </a:solidFill>
                <a:effectLst/>
                <a:latin typeface="+mn-lt"/>
                <a:ea typeface="+mn-ea"/>
                <a:cs typeface="+mn-cs"/>
              </a:rPr>
              <a:t> talk a little bit about what Storm is specifically and Apache Storm is an open source Apache project and it provides an event processor for data streams, to go ahead and process those </a:t>
            </a:r>
            <a:r>
              <a:rPr lang="en-GB" sz="1200" b="0" i="0" u="none" strike="noStrike" kern="1200" dirty="0" err="1">
                <a:solidFill>
                  <a:schemeClr val="tx1"/>
                </a:solidFill>
                <a:effectLst/>
                <a:latin typeface="+mn-lt"/>
                <a:ea typeface="+mn-ea"/>
                <a:cs typeface="+mn-cs"/>
              </a:rPr>
              <a:t>streamsWith</a:t>
            </a:r>
            <a:r>
              <a:rPr lang="en-GB" sz="1200" b="0" i="0" u="none" strike="noStrike" kern="1200" dirty="0">
                <a:solidFill>
                  <a:schemeClr val="tx1"/>
                </a:solidFill>
                <a:effectLst/>
                <a:latin typeface="+mn-lt"/>
                <a:ea typeface="+mn-ea"/>
                <a:cs typeface="+mn-cs"/>
              </a:rPr>
              <a:t> Storm we define something called topology and that topology consists of Spouts which are the components of the topology that get the data from the streams and feed them into our processing so its effectively where within our processing we get the data from. So we have got the Spout that goes and connects to whatever the source of the stream of data is in brings in for us to process and those Spouts that consume the data source and they emit streams that we </a:t>
            </a:r>
            <a:r>
              <a:rPr lang="en-GB" sz="1200" b="0" i="0" u="none" strike="noStrike" kern="1200" dirty="0" err="1">
                <a:solidFill>
                  <a:schemeClr val="tx1"/>
                </a:solidFill>
                <a:effectLst/>
                <a:latin typeface="+mn-lt"/>
                <a:ea typeface="+mn-ea"/>
                <a:cs typeface="+mn-cs"/>
              </a:rPr>
              <a:t>gonna</a:t>
            </a:r>
            <a:r>
              <a:rPr lang="en-GB" sz="1200" b="0" i="0" u="none" strike="noStrike" kern="1200" dirty="0">
                <a:solidFill>
                  <a:schemeClr val="tx1"/>
                </a:solidFill>
                <a:effectLst/>
                <a:latin typeface="+mn-lt"/>
                <a:ea typeface="+mn-ea"/>
                <a:cs typeface="+mn-cs"/>
              </a:rPr>
              <a:t> process and within the streams we have something called tuples or tuples depending on how you </a:t>
            </a:r>
            <a:r>
              <a:rPr lang="en-GB" sz="1200" b="0" i="0" u="none" strike="noStrike" kern="1200" dirty="0" err="1">
                <a:solidFill>
                  <a:schemeClr val="tx1"/>
                </a:solidFill>
                <a:effectLst/>
                <a:latin typeface="+mn-lt"/>
                <a:ea typeface="+mn-ea"/>
                <a:cs typeface="+mn-cs"/>
              </a:rPr>
              <a:t>wanna</a:t>
            </a:r>
            <a:r>
              <a:rPr lang="en-GB" sz="1200" b="0" i="0" u="none" strike="noStrike" kern="1200" dirty="0">
                <a:solidFill>
                  <a:schemeClr val="tx1"/>
                </a:solidFill>
                <a:effectLst/>
                <a:latin typeface="+mn-lt"/>
                <a:ea typeface="+mn-ea"/>
                <a:cs typeface="+mn-cs"/>
              </a:rPr>
              <a:t> pronounce them and effectively these are the rows of data, the event data that's captured within that stream so we use the Spout to capture the data from the events source or the data source and emit these tuples that contain the event data. And then within the topology we also have these things called Bolts and a Bolt is something that takes the output from a Spout or from another Bolt perhaps and it gets that stream and it performs some sort of operation on the data, on the Tuples that are in those streams. So perhaps it aggregates them, perhaps it just stores them, perhaps it splits them into multiple streams and you know you build a more complex topology.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you have these spouts that effectively consume the data sources, turn them into these streams that we are </a:t>
            </a:r>
            <a:r>
              <a:rPr lang="en-GB" sz="1200" b="0" i="0" u="none" strike="noStrike" kern="1200" dirty="0" err="1">
                <a:solidFill>
                  <a:schemeClr val="tx1"/>
                </a:solidFill>
                <a:effectLst/>
                <a:latin typeface="+mn-lt"/>
                <a:ea typeface="+mn-ea"/>
                <a:cs typeface="+mn-cs"/>
              </a:rPr>
              <a:t>gonna</a:t>
            </a:r>
            <a:r>
              <a:rPr lang="en-GB" sz="1200" b="0" i="0" u="none" strike="noStrike" kern="1200" dirty="0">
                <a:solidFill>
                  <a:schemeClr val="tx1"/>
                </a:solidFill>
                <a:effectLst/>
                <a:latin typeface="+mn-lt"/>
                <a:ea typeface="+mn-ea"/>
                <a:cs typeface="+mn-cs"/>
              </a:rPr>
              <a:t> process that contain these tuples and then we have bolts that actually contain the logic to operate on those tuples. And that's </a:t>
            </a:r>
            <a:r>
              <a:rPr lang="en-GB" sz="1200" b="0" i="0" u="none" strike="noStrike" kern="1200" dirty="0" err="1">
                <a:solidFill>
                  <a:schemeClr val="tx1"/>
                </a:solidFill>
                <a:effectLst/>
                <a:latin typeface="+mn-lt"/>
                <a:ea typeface="+mn-ea"/>
                <a:cs typeface="+mn-cs"/>
              </a:rPr>
              <a:t>gonna</a:t>
            </a:r>
            <a:r>
              <a:rPr lang="en-GB" sz="1200" b="0" i="0" u="none" strike="noStrike" kern="1200" dirty="0">
                <a:solidFill>
                  <a:schemeClr val="tx1"/>
                </a:solidFill>
                <a:effectLst/>
                <a:latin typeface="+mn-lt"/>
                <a:ea typeface="+mn-ea"/>
                <a:cs typeface="+mn-cs"/>
              </a:rPr>
              <a:t> run continuously, the storm topology will just once you have submitted it to Storm it just runs and is </a:t>
            </a:r>
            <a:r>
              <a:rPr lang="en-GB" sz="1200" b="0" i="0" u="none" strike="noStrike" kern="1200" dirty="0" err="1">
                <a:solidFill>
                  <a:schemeClr val="tx1"/>
                </a:solidFill>
                <a:effectLst/>
                <a:latin typeface="+mn-lt"/>
                <a:ea typeface="+mn-ea"/>
                <a:cs typeface="+mn-cs"/>
              </a:rPr>
              <a:t>gonna</a:t>
            </a:r>
            <a:r>
              <a:rPr lang="en-GB" sz="1200" b="0" i="0" u="none" strike="noStrike" kern="1200" dirty="0">
                <a:solidFill>
                  <a:schemeClr val="tx1"/>
                </a:solidFill>
                <a:effectLst/>
                <a:latin typeface="+mn-lt"/>
                <a:ea typeface="+mn-ea"/>
                <a:cs typeface="+mn-cs"/>
              </a:rPr>
              <a:t> continue processing the streams of data that Spouts consume</a:t>
            </a:r>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t>18</a:t>
            </a:fld>
            <a:endParaRPr lang="en-US"/>
          </a:p>
        </p:txBody>
      </p:sp>
    </p:spTree>
    <p:extLst>
      <p:ext uri="{BB962C8B-B14F-4D97-AF65-F5344CB8AC3E}">
        <p14:creationId xmlns:p14="http://schemas.microsoft.com/office/powerpoint/2010/main" val="260840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Spark is designed from the offset as a fast, general purpose computation engine that supports in-memory operations. So there’s a couple of things to think about there. It’s been designed from the ground up to be fast. I mean that’s the real kind of focus of Spark, a lot of the Big Data processing that people have been doing with the Hadoop has tended to be quite long running batch based processing using things like Pig or Hive. And although, you can do a certain amount of rapid optimization of some of the querying in Hive for example. You don’t really get that immediacy that kind of real time </a:t>
            </a:r>
            <a:r>
              <a:rPr lang="en-GB" dirty="0" err="1"/>
              <a:t>interactivibility</a:t>
            </a:r>
            <a:r>
              <a:rPr lang="en-GB" dirty="0"/>
              <a:t> to work with the low latency data. And so what was Spark was designed to do is to give us an ability to work interactively with the data and get very fast query </a:t>
            </a:r>
            <a:r>
              <a:rPr lang="en-GB" dirty="0" err="1"/>
              <a:t>performance.It’s</a:t>
            </a:r>
            <a:r>
              <a:rPr lang="en-GB" dirty="0"/>
              <a:t> a general purpose computation engine. So it’s not just one particular type of language or one particular type of function that you can do with it. And the other important thing is the in memory aspect of it, not everything is necessarily in memory in Spark but it does support in memory based data processing. So that obviously increases the performance and makes things much </a:t>
            </a:r>
            <a:r>
              <a:rPr lang="en-GB" dirty="0" err="1"/>
              <a:t>quicker.So</a:t>
            </a:r>
            <a:r>
              <a:rPr lang="en-GB" dirty="0"/>
              <a:t> the focus is on fast performance, it’s a unified style because it’s just a kind of general purpose engine. There are lots of different types of things we can do with Spark. So there is unified stack for interactive query analysis or streaming query analysis or predictive analysis as well. We’ve got the ability to run some machine learning algorithms in Spark as well. So there’s this kind of general purpose ability to use Spark for lots of different types of data processing, a very high performance and speeds and its </a:t>
            </a:r>
            <a:r>
              <a:rPr lang="en-GB" dirty="0" err="1"/>
              <a:t>designed,so</a:t>
            </a:r>
            <a:r>
              <a:rPr lang="en-GB" dirty="0"/>
              <a:t> that it can run in a Hadoop cluster, so we can distribute that processing across the nodes in a cluster and we can get that benefit of being able to scale out across the </a:t>
            </a:r>
            <a:r>
              <a:rPr lang="en-GB" dirty="0" err="1"/>
              <a:t>clusternodes</a:t>
            </a:r>
            <a:r>
              <a:rPr lang="en-GB" dirty="0"/>
              <a:t> and again adapt to a very large volumes of data and still maintain that fast performance.</a:t>
            </a:r>
          </a:p>
        </p:txBody>
      </p:sp>
      <p:sp>
        <p:nvSpPr>
          <p:cNvPr id="4" name="Slide Number Placeholder 3"/>
          <p:cNvSpPr>
            <a:spLocks noGrp="1"/>
          </p:cNvSpPr>
          <p:nvPr>
            <p:ph type="sldNum" sz="quarter" idx="10"/>
          </p:nvPr>
        </p:nvSpPr>
        <p:spPr/>
        <p:txBody>
          <a:bodyPr/>
          <a:lstStyle/>
          <a:p>
            <a:fld id="{8B36E67E-DB04-4A6C-8D0C-7E77415553E4}" type="slidenum">
              <a:rPr lang="en-GB" smtClean="0"/>
              <a:t>19</a:t>
            </a:fld>
            <a:endParaRPr lang="en-GB"/>
          </a:p>
        </p:txBody>
      </p:sp>
    </p:spTree>
    <p:extLst>
      <p:ext uri="{BB962C8B-B14F-4D97-AF65-F5344CB8AC3E}">
        <p14:creationId xmlns:p14="http://schemas.microsoft.com/office/powerpoint/2010/main" val="33072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2</a:t>
            </a:fld>
            <a:endParaRPr lang="en-GB"/>
          </a:p>
        </p:txBody>
      </p:sp>
    </p:spTree>
    <p:extLst>
      <p:ext uri="{BB962C8B-B14F-4D97-AF65-F5344CB8AC3E}">
        <p14:creationId xmlns:p14="http://schemas.microsoft.com/office/powerpoint/2010/main" val="1800561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Kafka is a Cluster type that allows me to ingest new </a:t>
            </a:r>
            <a:r>
              <a:rPr lang="en-GB" dirty="0" err="1"/>
              <a:t>messages,real</a:t>
            </a:r>
            <a:r>
              <a:rPr lang="en-GB" dirty="0"/>
              <a:t>-time messages from devices or from internet feeds or from wherever I'm getting my real-time data and storing them in topics. So I have a topic for each of the types of message that I want to process and Kafka looks after the storage of that making sure that we're getting those messages and preparing them properly for processing. Now the messages themselves are created by producers. So I might have a piece of code running as a producer, that is going to be writing data into my Kafka Cluster into a specific topic and then when I'm ready to consume that </a:t>
            </a:r>
            <a:r>
              <a:rPr lang="en-GB" dirty="0" err="1"/>
              <a:t>data,I'm</a:t>
            </a:r>
            <a:r>
              <a:rPr lang="en-GB" dirty="0"/>
              <a:t> going to use a consumer which is then going to go and read </a:t>
            </a:r>
            <a:r>
              <a:rPr lang="en-GB" dirty="0" err="1"/>
              <a:t>tthe</a:t>
            </a:r>
            <a:r>
              <a:rPr lang="en-GB" dirty="0"/>
              <a:t> message from the topics and actually go ahead and process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6E67E-DB04-4A6C-8D0C-7E7741555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080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6E67E-DB04-4A6C-8D0C-7E7741555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3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22</a:t>
            </a:fld>
            <a:endParaRPr lang="en-GB"/>
          </a:p>
        </p:txBody>
      </p:sp>
    </p:spTree>
    <p:extLst>
      <p:ext uri="{BB962C8B-B14F-4D97-AF65-F5344CB8AC3E}">
        <p14:creationId xmlns:p14="http://schemas.microsoft.com/office/powerpoint/2010/main" val="261519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6E67E-DB04-4A6C-8D0C-7E7741555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066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6E67E-DB04-4A6C-8D0C-7E77415553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3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25</a:t>
            </a:fld>
            <a:endParaRPr lang="en-GB"/>
          </a:p>
        </p:txBody>
      </p:sp>
    </p:spTree>
    <p:extLst>
      <p:ext uri="{BB962C8B-B14F-4D97-AF65-F5344CB8AC3E}">
        <p14:creationId xmlns:p14="http://schemas.microsoft.com/office/powerpoint/2010/main" val="3445967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26</a:t>
            </a:fld>
            <a:endParaRPr lang="en-GB"/>
          </a:p>
        </p:txBody>
      </p:sp>
    </p:spTree>
    <p:extLst>
      <p:ext uri="{BB962C8B-B14F-4D97-AF65-F5344CB8AC3E}">
        <p14:creationId xmlns:p14="http://schemas.microsoft.com/office/powerpoint/2010/main" val="1457423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6E67E-DB04-4A6C-8D0C-7E77415553E4}" type="slidenum">
              <a:rPr lang="en-GB" smtClean="0"/>
              <a:t>27</a:t>
            </a:fld>
            <a:endParaRPr lang="en-GB"/>
          </a:p>
        </p:txBody>
      </p:sp>
    </p:spTree>
    <p:extLst>
      <p:ext uri="{BB962C8B-B14F-4D97-AF65-F5344CB8AC3E}">
        <p14:creationId xmlns:p14="http://schemas.microsoft.com/office/powerpoint/2010/main" val="385287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Roles on the room</a:t>
            </a:r>
          </a:p>
        </p:txBody>
      </p:sp>
      <p:sp>
        <p:nvSpPr>
          <p:cNvPr id="4" name="Slide Number Placeholder 3"/>
          <p:cNvSpPr>
            <a:spLocks noGrp="1"/>
          </p:cNvSpPr>
          <p:nvPr>
            <p:ph type="sldNum" sz="quarter" idx="10"/>
          </p:nvPr>
        </p:nvSpPr>
        <p:spPr/>
        <p:txBody>
          <a:bodyPr/>
          <a:lstStyle/>
          <a:p>
            <a:fld id="{8B36E67E-DB04-4A6C-8D0C-7E77415553E4}" type="slidenum">
              <a:rPr lang="en-GB" smtClean="0"/>
              <a:t>3</a:t>
            </a:fld>
            <a:endParaRPr lang="en-GB"/>
          </a:p>
        </p:txBody>
      </p:sp>
    </p:spTree>
    <p:extLst>
      <p:ext uri="{BB962C8B-B14F-4D97-AF65-F5344CB8AC3E}">
        <p14:creationId xmlns:p14="http://schemas.microsoft.com/office/powerpoint/2010/main" val="384900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Big Data is data that is too large or complex for analysis in traditional relational databases. Now, traditional relational databases can actually handle large volumes of data. So it is not just about the size of the data, it is more about the complexity of the data as well. So when we talk about what Big Data is, we quite often talk about something called the three Vs. </a:t>
            </a:r>
          </a:p>
          <a:p>
            <a:endParaRPr lang="en-GB" dirty="0"/>
          </a:p>
          <a:p>
            <a:r>
              <a:rPr lang="en-GB" dirty="0"/>
              <a:t>And the three Vs generally come to stand for volume, first of all that idea of a large volume of data that you need to process and an example of that might be large volumes of web server logs that you are going to use to </a:t>
            </a:r>
            <a:r>
              <a:rPr lang="en-GB" dirty="0" err="1"/>
              <a:t>analyze</a:t>
            </a:r>
            <a:r>
              <a:rPr lang="en-GB" dirty="0"/>
              <a:t> click streams as </a:t>
            </a:r>
            <a:r>
              <a:rPr lang="en-GB" dirty="0" err="1"/>
              <a:t>peoplework</a:t>
            </a:r>
            <a:r>
              <a:rPr lang="en-GB" dirty="0"/>
              <a:t> their way through your website. But it is not just about volume. It may also be variety. You may have a mixture of some structured and some unstructured data that consists columns and rows of data but also some free formed text or some data that is not text, like  images or videos </a:t>
            </a:r>
            <a:r>
              <a:rPr lang="en-GB" dirty="0" err="1"/>
              <a:t>analyzing</a:t>
            </a:r>
            <a:r>
              <a:rPr lang="en-GB" dirty="0"/>
              <a:t> both structured and unstructured data </a:t>
            </a:r>
            <a:r>
              <a:rPr lang="en-GB" dirty="0" err="1"/>
              <a:t>wich</a:t>
            </a:r>
            <a:r>
              <a:rPr lang="en-GB" dirty="0"/>
              <a:t> is not easy to do in a traditional database, it is a big data problem. And another example might be the velocity of the data, where the data is arriving very quickly, you have got a constant stream of data, perhaps from some sensors or some internet of things IOT type stream of data that is coming and you need to grab and </a:t>
            </a:r>
            <a:r>
              <a:rPr lang="en-GB" dirty="0" err="1"/>
              <a:t>analyze</a:t>
            </a:r>
            <a:r>
              <a:rPr lang="en-GB" dirty="0"/>
              <a:t> and visualize and process in real time. </a:t>
            </a:r>
          </a:p>
          <a:p>
            <a:endParaRPr lang="en-GB" dirty="0"/>
          </a:p>
          <a:p>
            <a:r>
              <a:rPr lang="en-GB" dirty="0"/>
              <a:t>The types of problems that we are going to try and solve, there is really sort of three major problem areas, the first of which is this </a:t>
            </a:r>
            <a:r>
              <a:rPr lang="en-GB" b="1" dirty="0"/>
              <a:t>batch</a:t>
            </a:r>
            <a:r>
              <a:rPr lang="en-GB" dirty="0"/>
              <a:t> processing idea where we are going to filter and cleanse and shape the data for analysis. So we might have all of that data in all this; huge volume or variety of formats that are coming in. Now another scenario is </a:t>
            </a:r>
            <a:r>
              <a:rPr lang="en-GB" b="1" dirty="0"/>
              <a:t>real time </a:t>
            </a:r>
            <a:r>
              <a:rPr lang="en-GB" dirty="0"/>
              <a:t>processing where you are capturing data in real time, you are filtering all the events you are not interested in, and perhaps you are aggregating over temporal windows perhaps you have got data coming in and you want to find out how many tweets have you had in the past hour or how many people have visited your website in the past twenty minutes. And in the other use case for big data is </a:t>
            </a:r>
            <a:r>
              <a:rPr lang="en-GB" b="1" dirty="0"/>
              <a:t>predictive analytics </a:t>
            </a:r>
            <a:r>
              <a:rPr lang="en-GB" dirty="0"/>
              <a:t>where you are trying to apply statistical models on to the data that you have captured and based on historical data you are trying to predict future data. So maybe you are classifying data as it comes in, maybe you are applying regression techniques on to that data so that you can predict </a:t>
            </a:r>
            <a:r>
              <a:rPr lang="en-GB" dirty="0" err="1"/>
              <a:t>aparticular</a:t>
            </a:r>
            <a:r>
              <a:rPr lang="en-GB" dirty="0"/>
              <a:t> value based on the other values that you already have or maybe you are clustering the data into similar entities</a:t>
            </a:r>
          </a:p>
        </p:txBody>
      </p:sp>
      <p:sp>
        <p:nvSpPr>
          <p:cNvPr id="4" name="Slide Number Placeholder 3"/>
          <p:cNvSpPr>
            <a:spLocks noGrp="1"/>
          </p:cNvSpPr>
          <p:nvPr>
            <p:ph type="sldNum" sz="quarter" idx="10"/>
          </p:nvPr>
        </p:nvSpPr>
        <p:spPr/>
        <p:txBody>
          <a:bodyPr/>
          <a:lstStyle/>
          <a:p>
            <a:fld id="{8B36E67E-DB04-4A6C-8D0C-7E77415553E4}" type="slidenum">
              <a:rPr lang="en-GB" smtClean="0"/>
              <a:t>4</a:t>
            </a:fld>
            <a:endParaRPr lang="en-GB"/>
          </a:p>
        </p:txBody>
      </p:sp>
    </p:spTree>
    <p:extLst>
      <p:ext uri="{BB962C8B-B14F-4D97-AF65-F5344CB8AC3E}">
        <p14:creationId xmlns:p14="http://schemas.microsoft.com/office/powerpoint/2010/main" val="171256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technology called Hadoop which we'll talk about at length in the next module in this course and Hadoop and the term big data are often used interchangeably. I'm not going to endorse that practice, but the reality is that it's out there. So in order to report what's honestly happening on the scene, it's really important to say that some people will view anything that involves Hadoop as being a big data implementation or application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F3F3F"/>
                </a:solidFill>
              </a:rPr>
              <a:t>Head</a:t>
            </a:r>
            <a:r>
              <a:rPr lang="en-US" sz="1200" baseline="0" dirty="0">
                <a:solidFill>
                  <a:srgbClr val="3F3F3F"/>
                </a:solidFill>
              </a:rPr>
              <a:t> nodes</a:t>
            </a:r>
            <a:endParaRPr lang="en-US" sz="1200" dirty="0">
              <a:solidFill>
                <a:srgbClr val="3F3F3F"/>
              </a:solidFill>
            </a:endParaRPr>
          </a:p>
          <a:p>
            <a:pPr marL="342900" indent="-342900">
              <a:buFont typeface="Arial" panose="020B0604020202020204" pitchFamily="34" charset="0"/>
              <a:buChar char="•"/>
            </a:pPr>
            <a:r>
              <a:rPr lang="en-US" sz="4000" dirty="0">
                <a:solidFill>
                  <a:srgbClr val="3F3F3F"/>
                </a:solidFill>
              </a:rPr>
              <a:t>Does NOT store blocks of data</a:t>
            </a:r>
          </a:p>
          <a:p>
            <a:pPr marL="342900" indent="-342900">
              <a:buFont typeface="Arial" panose="020B0604020202020204" pitchFamily="34" charset="0"/>
              <a:buChar char="•"/>
            </a:pPr>
            <a:r>
              <a:rPr lang="en-US" sz="4000" dirty="0">
                <a:solidFill>
                  <a:srgbClr val="3F3F3F"/>
                </a:solidFill>
              </a:rPr>
              <a:t>Keeps track of where the blocks are mapped on the other nodes (servers) </a:t>
            </a:r>
          </a:p>
          <a:p>
            <a:pPr marL="342900" indent="-342900">
              <a:buFont typeface="Arial" panose="020B0604020202020204" pitchFamily="34" charset="0"/>
              <a:buChar char="•"/>
            </a:pPr>
            <a:endParaRPr lang="en-US" sz="4000" dirty="0">
              <a:solidFill>
                <a:srgbClr val="3F3F3F"/>
              </a:solidFill>
            </a:endParaRPr>
          </a:p>
          <a:p>
            <a:pPr marL="0" indent="0">
              <a:buFont typeface="Arial" panose="020B0604020202020204" pitchFamily="34" charset="0"/>
              <a:buNone/>
            </a:pPr>
            <a:r>
              <a:rPr lang="en-US" sz="1200" dirty="0">
                <a:solidFill>
                  <a:srgbClr val="3F3F3F"/>
                </a:solidFill>
              </a:rPr>
              <a:t>Worker/data node </a:t>
            </a:r>
          </a:p>
          <a:p>
            <a:pPr marL="171450" indent="-171450">
              <a:buFont typeface="Arial" panose="020B0604020202020204" pitchFamily="34" charset="0"/>
              <a:buChar char="•"/>
            </a:pPr>
            <a:r>
              <a:rPr lang="en-US" sz="1200" dirty="0">
                <a:solidFill>
                  <a:srgbClr val="3F3F3F"/>
                </a:solidFill>
              </a:rPr>
              <a:t>Stores data in the HDFS. A functional filesystem has more than one </a:t>
            </a:r>
            <a:r>
              <a:rPr lang="en-US" sz="1200" dirty="0" err="1">
                <a:solidFill>
                  <a:srgbClr val="3F3F3F"/>
                </a:solidFill>
              </a:rPr>
              <a:t>DataNode</a:t>
            </a:r>
            <a:r>
              <a:rPr lang="en-US" sz="1200" dirty="0">
                <a:solidFill>
                  <a:srgbClr val="3F3F3F"/>
                </a:solidFill>
              </a:rPr>
              <a:t>, with data replicated across them. </a:t>
            </a:r>
          </a:p>
          <a:p>
            <a:endParaRPr lang="en-GB" dirty="0"/>
          </a:p>
          <a:p>
            <a:r>
              <a:rPr lang="en-GB" dirty="0"/>
              <a:t>MapReduce</a:t>
            </a:r>
          </a:p>
          <a:p>
            <a:r>
              <a:rPr lang="en-GB" dirty="0"/>
              <a:t>So what is MapReduce? Is taking a large amount of data, dividing it into several smaller batches of data and then processing each of those batches in parallel. However, with Map Reduce, it's a two pass process. The first pass is called the map step and the second pass is called the reduce step. The map step concerns itself with splitting the data up and doing some pre processing on each of the chunks. The reduce step will then take the output of the map step and aggregate the data. Specifically, the map step will be responsible for outputting data in a key and value format. The reduce step will then expect the data in that format, it will expect that the data is sorted by the key so that all data items related to a given key are contiguous and it will produce output where there is only one piece of data for each key. And in that sense, it's aggregating, it's aggregating all the rows of data for a given key into a single row. Again, Hadoop is the technology that most prominently implements MapReduce, but there are other technologies including certain NOSQL databases that employ the concept in their own data processing and their own programming models. </a:t>
            </a:r>
          </a:p>
          <a:p>
            <a:endParaRPr lang="en-GB" dirty="0"/>
          </a:p>
          <a:p>
            <a:r>
              <a:rPr lang="en-GB" dirty="0"/>
              <a:t>I do </a:t>
            </a:r>
            <a:r>
              <a:rPr lang="en-GB" dirty="0" err="1"/>
              <a:t>wanna</a:t>
            </a:r>
            <a:r>
              <a:rPr lang="en-GB" dirty="0"/>
              <a:t> emphasize </a:t>
            </a:r>
            <a:r>
              <a:rPr lang="en-GB" dirty="0" err="1"/>
              <a:t>atthis</a:t>
            </a:r>
            <a:r>
              <a:rPr lang="en-GB" dirty="0"/>
              <a:t> point we talk about Map and Reduce and we talk about MapReduce jobs and what we </a:t>
            </a:r>
            <a:r>
              <a:rPr lang="en-GB" dirty="0" err="1"/>
              <a:t>meanwhen</a:t>
            </a:r>
            <a:r>
              <a:rPr lang="en-GB" dirty="0"/>
              <a:t> we say that is any job that takes this approach, that uses this technique to </a:t>
            </a:r>
            <a:r>
              <a:rPr lang="en-GB" dirty="0" err="1"/>
              <a:t>processthe</a:t>
            </a:r>
            <a:r>
              <a:rPr lang="en-GB" dirty="0"/>
              <a:t> data a Map phase and then somethings just the Map phase and somethings we just </a:t>
            </a:r>
            <a:r>
              <a:rPr lang="en-GB" dirty="0" err="1"/>
              <a:t>wantto</a:t>
            </a:r>
            <a:r>
              <a:rPr lang="en-GB" dirty="0"/>
              <a:t> keep some values but sometimes we go on and we do a Reduce phase to process the </a:t>
            </a:r>
            <a:r>
              <a:rPr lang="en-GB" dirty="0" err="1"/>
              <a:t>keysand</a:t>
            </a:r>
            <a:r>
              <a:rPr lang="en-GB" dirty="0"/>
              <a:t> values. Now the confusing aspect here and this is something just to be aware </a:t>
            </a:r>
            <a:r>
              <a:rPr lang="en-GB" dirty="0" err="1"/>
              <a:t>ofright</a:t>
            </a:r>
            <a:r>
              <a:rPr lang="en-GB" dirty="0"/>
              <a:t> up front and the earlier releases of Hadoop, the engine that actually </a:t>
            </a:r>
            <a:r>
              <a:rPr lang="en-GB" dirty="0" err="1"/>
              <a:t>performsthis</a:t>
            </a:r>
            <a:r>
              <a:rPr lang="en-GB" dirty="0"/>
              <a:t> work was called the MapReduce engine as you would expect. So you’ve got a </a:t>
            </a:r>
            <a:r>
              <a:rPr lang="en-GB" dirty="0" err="1"/>
              <a:t>MapReduceengine</a:t>
            </a:r>
            <a:r>
              <a:rPr lang="en-GB" dirty="0"/>
              <a:t> that is performing MapReduce operations or MapReduce jobs. Now as times moved on </a:t>
            </a:r>
            <a:r>
              <a:rPr lang="en-GB" dirty="0" err="1"/>
              <a:t>therehave</a:t>
            </a:r>
            <a:r>
              <a:rPr lang="en-GB" dirty="0"/>
              <a:t> been improvements to the technology and new technologies have come along that </a:t>
            </a:r>
            <a:r>
              <a:rPr lang="en-GB" dirty="0" err="1"/>
              <a:t>willtake</a:t>
            </a:r>
            <a:r>
              <a:rPr lang="en-GB" dirty="0"/>
              <a:t> up the place of MapReduce engines. So for example when we work with Hive and </a:t>
            </a:r>
            <a:r>
              <a:rPr lang="en-GB" dirty="0" err="1"/>
              <a:t>Piglater</a:t>
            </a:r>
            <a:r>
              <a:rPr lang="en-GB" dirty="0"/>
              <a:t> on we have an engine called TEZ which does the same type of work, it does Map </a:t>
            </a:r>
            <a:r>
              <a:rPr lang="en-GB" dirty="0" err="1"/>
              <a:t>andReduce</a:t>
            </a:r>
            <a:r>
              <a:rPr lang="en-GB" dirty="0"/>
              <a:t> operations but it’s not the MapReduce engine, it’s the TEZ engine. So when I </a:t>
            </a:r>
            <a:r>
              <a:rPr lang="en-GB" dirty="0" err="1"/>
              <a:t>usethe</a:t>
            </a:r>
            <a:r>
              <a:rPr lang="en-GB" dirty="0"/>
              <a:t> phrase MapReduce in the context of performing a job what I mean is its doing a Map job </a:t>
            </a:r>
            <a:r>
              <a:rPr lang="en-GB" dirty="0" err="1"/>
              <a:t>anda</a:t>
            </a:r>
            <a:r>
              <a:rPr lang="en-GB" dirty="0"/>
              <a:t> Reduce job or a Map phase and a reduced phase to process the data. I don’t </a:t>
            </a:r>
            <a:r>
              <a:rPr lang="en-GB" dirty="0" err="1"/>
              <a:t>necessarilymean</a:t>
            </a:r>
            <a:r>
              <a:rPr lang="en-GB" dirty="0"/>
              <a:t> it’s using the MapReduce engine it might be using a different engine to </a:t>
            </a:r>
            <a:r>
              <a:rPr lang="en-GB" dirty="0" err="1"/>
              <a:t>that.So</a:t>
            </a:r>
            <a:r>
              <a:rPr lang="en-GB" dirty="0"/>
              <a:t> hopefully that clears out the potential confusion. </a:t>
            </a:r>
          </a:p>
          <a:p>
            <a:endParaRPr lang="en-GB" dirty="0"/>
          </a:p>
          <a:p>
            <a:endParaRPr lang="en-GB" dirty="0"/>
          </a:p>
          <a:p>
            <a:r>
              <a:rPr lang="en-GB" dirty="0"/>
              <a:t>What is Hadoop?</a:t>
            </a:r>
          </a:p>
          <a:p>
            <a:r>
              <a:rPr lang="en-GB" dirty="0"/>
              <a:t>Well, we've already talked about what MapReduce is, and as it turns out Hadoop is an Apache project that combines a MapReduce engine with a distributed file system called HDFS, the Hadoop Distributed File System. Again, these are open source implementations of Google's MapReduce and Google's file system GFS, so that's really what Hadoop is about. Let's talk a little bit about HDFS itself. HDFS allows the local disks on each of the nodes in the Hadoop cluster to be pulled together as a single pool storage. And the way that works is that the files that may exist on a given node are typically replicated in other nodes, and by default there are two additional copies of each file name, for a total of three copies, and that way if a particular node fails, we won't lose data because that data is also stored on at least two other nodes by default. Files can't be updated in HDFS. In certain cases they can be appended too, but they can't be rewritten. Now if you think about the way MapReduce works, where you have an input file that you process and you generate an output file from it, and that becomes the input file for the next step that produces another output file, if you think of that kind of assembly line process where files aren't updated, but are simply used to generate new files, then you see the immutability of files in HDFS is actually just fine.</a:t>
            </a:r>
          </a:p>
        </p:txBody>
      </p:sp>
      <p:sp>
        <p:nvSpPr>
          <p:cNvPr id="4" name="Slide Number Placeholder 3"/>
          <p:cNvSpPr>
            <a:spLocks noGrp="1"/>
          </p:cNvSpPr>
          <p:nvPr>
            <p:ph type="sldNum" sz="quarter" idx="10"/>
          </p:nvPr>
        </p:nvSpPr>
        <p:spPr/>
        <p:txBody>
          <a:bodyPr/>
          <a:lstStyle/>
          <a:p>
            <a:fld id="{8B36E67E-DB04-4A6C-8D0C-7E77415553E4}" type="slidenum">
              <a:rPr lang="en-GB" smtClean="0"/>
              <a:t>5</a:t>
            </a:fld>
            <a:endParaRPr lang="en-GB"/>
          </a:p>
        </p:txBody>
      </p:sp>
    </p:spTree>
    <p:extLst>
      <p:ext uri="{BB962C8B-B14F-4D97-AF65-F5344CB8AC3E}">
        <p14:creationId xmlns:p14="http://schemas.microsoft.com/office/powerpoint/2010/main" val="49798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default, in most of the recent releases </a:t>
            </a:r>
            <a:r>
              <a:rPr lang="en-GB" dirty="0" err="1"/>
              <a:t>ofHDInsight</a:t>
            </a:r>
            <a:r>
              <a:rPr lang="en-GB" dirty="0"/>
              <a:t> and Hadoop, we are using the </a:t>
            </a:r>
            <a:r>
              <a:rPr lang="en-GB" dirty="0" err="1"/>
              <a:t>Tez</a:t>
            </a:r>
            <a:r>
              <a:rPr lang="en-GB" dirty="0"/>
              <a:t> Engine which does those jobs more efficiently than the old </a:t>
            </a:r>
            <a:r>
              <a:rPr lang="en-GB" dirty="0" err="1"/>
              <a:t>MapReduceEngine</a:t>
            </a:r>
            <a:r>
              <a:rPr lang="en-GB" dirty="0"/>
              <a:t> does. Here is an example of the kind of traditional </a:t>
            </a:r>
            <a:r>
              <a:rPr lang="en-GB" dirty="0" err="1"/>
              <a:t>MapReduceEngine</a:t>
            </a:r>
            <a:r>
              <a:rPr lang="en-GB" dirty="0"/>
              <a:t>, so in this case we are doing our MapReduce job and we are using our MapReduce Engine. So to do that, I would set the engine to </a:t>
            </a:r>
            <a:r>
              <a:rPr lang="en-GB" dirty="0" err="1"/>
              <a:t>mr</a:t>
            </a:r>
            <a:r>
              <a:rPr lang="en-GB" dirty="0"/>
              <a:t> which is the MapReduce Engine and then run my SELECT statement. And here is an example of what might happen. We would have a perhaps a couple of Map jobs to read some data and then maybe another Map job to read some data from a different source and those would lead to Reduce jobs that then you know, consolidate the data that's been read and then we might need to do another Map to read the results of those Reduce jobs and we might reduce that and write that and then we might need to have an other map job that reads the results of those Reduce jobs and runs on that to reduce it again. So you have this idea of reading and writing data, first of all read the data and process it right over the intermediate results if you like and then read that and process it again so constantly MapReduce, MapReduce, MapReduce. </a:t>
            </a:r>
          </a:p>
          <a:p>
            <a:endParaRPr lang="en-GB" dirty="0"/>
          </a:p>
          <a:p>
            <a:r>
              <a:rPr lang="en-GB" dirty="0"/>
              <a:t>Now to contrast that, what the </a:t>
            </a:r>
            <a:r>
              <a:rPr lang="en-GB" dirty="0" err="1"/>
              <a:t>Tez</a:t>
            </a:r>
            <a:r>
              <a:rPr lang="en-GB" dirty="0"/>
              <a:t> Engine does is, it uses something called a direct acyclic graph approach to doing this. You don't necessarily need to understand exactly what that means. But the net result of that is, if I set the engine to </a:t>
            </a:r>
            <a:r>
              <a:rPr lang="en-GB" dirty="0" err="1"/>
              <a:t>Tez</a:t>
            </a:r>
            <a:r>
              <a:rPr lang="en-GB" dirty="0"/>
              <a:t>, which is actually the default in most of the recent releases of HDInsight, and then I run my select job. I'll initially get a Map because I am reading the data from the file system but then I might take the Reduce output and feed that directly into another Reduce. I don't necessarily write that and read it again; I don't necessarily have that intermediate map step. The job is designed to minimize the number of map operations and therefore minimize the amount of IO that’s going on. An IO tends to be the slow power of a query. </a:t>
            </a:r>
          </a:p>
          <a:p>
            <a:endParaRPr lang="en-GB" dirty="0"/>
          </a:p>
          <a:p>
            <a:r>
              <a:rPr lang="en-GB" dirty="0"/>
              <a:t>So by using the </a:t>
            </a:r>
            <a:r>
              <a:rPr lang="en-GB" dirty="0" err="1"/>
              <a:t>Tez</a:t>
            </a:r>
            <a:r>
              <a:rPr lang="en-GB" dirty="0"/>
              <a:t> engine to do effectively the same work, I am still mapping and reducing the data but I am using the </a:t>
            </a:r>
            <a:r>
              <a:rPr lang="en-GB" dirty="0" err="1"/>
              <a:t>Tez</a:t>
            </a:r>
            <a:r>
              <a:rPr lang="en-GB" dirty="0"/>
              <a:t> Engine so I am not doing quite as many Maps and that usually makes the results of the query much </a:t>
            </a:r>
            <a:r>
              <a:rPr lang="en-GB" dirty="0" err="1"/>
              <a:t>much</a:t>
            </a:r>
            <a:r>
              <a:rPr lang="en-GB" dirty="0"/>
              <a:t> faster. I tend to get the results much quicker than I would using the old MapReduce Engine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207A-07DF-40AD-A916-9872E089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95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b="1" dirty="0"/>
              <a:t>Slide talk track</a:t>
            </a:r>
          </a:p>
          <a:p>
            <a:r>
              <a:rPr lang="en-US" b="0" dirty="0"/>
              <a:t>HDInsight is an Apache Hadoop distribution powered by Azure</a:t>
            </a:r>
            <a:r>
              <a:rPr lang="en-US" b="0" baseline="0" dirty="0"/>
              <a:t> </a:t>
            </a:r>
            <a:r>
              <a:rPr lang="en-US" b="0" dirty="0"/>
              <a:t>in</a:t>
            </a:r>
            <a:r>
              <a:rPr lang="en-US" b="0" baseline="0" dirty="0"/>
              <a:t> </a:t>
            </a:r>
            <a:r>
              <a:rPr lang="en-US" b="0" dirty="0"/>
              <a:t>the Cloud. This means that it handles any amount of data, scaling from terabytes to petabytes on demand in the Cloud.</a:t>
            </a:r>
          </a:p>
          <a:p>
            <a:endParaRPr lang="en-US" dirty="0"/>
          </a:p>
          <a:p>
            <a:r>
              <a:rPr lang="en-US" dirty="0"/>
              <a:t>Because it's 100%</a:t>
            </a:r>
            <a:r>
              <a:rPr lang="en-US" baseline="0" dirty="0"/>
              <a:t> </a:t>
            </a:r>
            <a:r>
              <a:rPr lang="en-US" dirty="0"/>
              <a:t>Apache Hadoop, HDInsight can process unstructured or semi-structured data from web clickstreams, social media, server logs, devices and sensors, and more. This lets you analyze new sets of data and uncover new business possibilities that drive your organization forward.</a:t>
            </a:r>
            <a:r>
              <a:rPr lang="en-US" b="0" dirty="0"/>
              <a:t> </a:t>
            </a:r>
          </a:p>
          <a:p>
            <a:endParaRPr lang="en-US" b="0" dirty="0"/>
          </a:p>
          <a:p>
            <a:r>
              <a:rPr lang="en-US" dirty="0"/>
              <a:t>With HDInsight, deploy Hadoop in the cloud without buying new hardware or incurring other up-front costs. There’s also no time-consuming installation or set up</a:t>
            </a:r>
            <a:r>
              <a:rPr lang="en-US" baseline="0" dirty="0"/>
              <a:t> s</a:t>
            </a:r>
            <a:r>
              <a:rPr lang="en-US" dirty="0"/>
              <a:t>ince Azure does it for you.</a:t>
            </a:r>
            <a:r>
              <a:rPr lang="en-US" baseline="0" dirty="0"/>
              <a:t> You can choose which platform you deploy: Windows or Linux.</a:t>
            </a:r>
            <a:endParaRPr lang="en-US" dirty="0"/>
          </a:p>
          <a:p>
            <a:endParaRPr lang="en-US" dirty="0"/>
          </a:p>
          <a:p>
            <a:r>
              <a:rPr lang="en-US" dirty="0"/>
              <a:t>Because it's integrated with most of the productivity</a:t>
            </a:r>
            <a:r>
              <a:rPr lang="en-US" baseline="0" dirty="0"/>
              <a:t> tools</a:t>
            </a:r>
            <a:r>
              <a:rPr lang="en-US" dirty="0"/>
              <a:t>, HDInsight lets you visualize and analyze your Hadoop data in compelling new ways using a tool that's familiar to your business users like Excel or Power BI. </a:t>
            </a:r>
            <a:r>
              <a:rPr lang="en-US" b="0" dirty="0"/>
              <a:t>You can also integrate with other Enterprise</a:t>
            </a:r>
            <a:r>
              <a:rPr lang="en-US" b="0" baseline="0" dirty="0"/>
              <a:t> </a:t>
            </a:r>
            <a:r>
              <a:rPr lang="en-US" b="0" dirty="0"/>
              <a:t>business intelligence (BI) tools such as SQL Server,</a:t>
            </a:r>
            <a:r>
              <a:rPr lang="en-US" b="0" baseline="0" dirty="0"/>
              <a:t> SQL Server </a:t>
            </a:r>
            <a:r>
              <a:rPr lang="en-US" b="0" dirty="0"/>
              <a:t>Analysis Services, and SQL Server Reporting Services.</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2/15/2018 11:08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2867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GB" dirty="0"/>
              <a:t>Here is a visual representation of the Hadoop Ecosystem organization.</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GB" dirty="0"/>
          </a:p>
          <a:p>
            <a:pPr marL="0" marR="0" lvl="0" indent="0" algn="l" defTabSz="932742" rtl="0" eaLnBrk="1" fontAlgn="auto" latinLnBrk="0" hangingPunct="1">
              <a:lnSpc>
                <a:spcPct val="90000"/>
              </a:lnSpc>
              <a:spcBef>
                <a:spcPts val="0"/>
              </a:spcBef>
              <a:spcAft>
                <a:spcPts val="340"/>
              </a:spcAft>
              <a:buClrTx/>
              <a:buSzTx/>
              <a:buFontTx/>
              <a:buNone/>
              <a:tabLst/>
              <a:defRPr/>
            </a:pPr>
            <a:r>
              <a:rPr lang="en-GB" dirty="0"/>
              <a:t>Since HDInsight is 100% compatible with Apache Hadoop, the following components and utilities are included on HDInsight clusters.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GB" dirty="0"/>
          </a:p>
          <a:p>
            <a:pPr marL="0" marR="0" lvl="0" indent="0" algn="l" defTabSz="932742" rtl="0" eaLnBrk="1" fontAlgn="auto" latinLnBrk="0" hangingPunct="1">
              <a:lnSpc>
                <a:spcPct val="90000"/>
              </a:lnSpc>
              <a:spcBef>
                <a:spcPts val="0"/>
              </a:spcBef>
              <a:spcAft>
                <a:spcPts val="340"/>
              </a:spcAft>
              <a:buClrTx/>
              <a:buSzTx/>
              <a:buFontTx/>
              <a:buNone/>
              <a:tabLst/>
              <a:defRPr/>
            </a:pPr>
            <a:r>
              <a:rPr lang="en-GB" dirty="0"/>
              <a:t>Resource Management is performed by technology that is referred to as YARN and actually </a:t>
            </a:r>
            <a:r>
              <a:rPr lang="en-GB" dirty="0" err="1"/>
              <a:t>standsfor</a:t>
            </a:r>
            <a:r>
              <a:rPr lang="en-GB" dirty="0"/>
              <a:t> Yet Another Resource Negotiator, it is what it stands for. So you'll quite often see YARN appearing when you are working with Hadoop, it's, if you can think of, it's being that kind of ring master or the coordinator of all the work that has been performed across the cluster as it reads the data and processes it from the HDFS environment. </a:t>
            </a:r>
            <a:r>
              <a:rPr lang="en-GB" sz="1200" b="0" i="0" u="none" strike="noStrike" kern="1200" dirty="0">
                <a:solidFill>
                  <a:schemeClr val="tx1"/>
                </a:solidFill>
                <a:effectLst/>
                <a:latin typeface="+mn-lt"/>
                <a:ea typeface="+mn-ea"/>
                <a:cs typeface="+mn-cs"/>
              </a:rPr>
              <a:t>The fundamental idea of YARN is to split up the functionalities of resource management and job scheduling/monitoring into separate daemons</a:t>
            </a:r>
            <a:endParaRPr lang="fr-FR" dirty="0"/>
          </a:p>
          <a:p>
            <a:endParaRPr lang="en-GB"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2/15/2018 11:08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97024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weare</a:t>
            </a:r>
            <a:r>
              <a:rPr lang="en-GB" dirty="0"/>
              <a:t> going to talk </a:t>
            </a:r>
            <a:r>
              <a:rPr lang="en-GB" dirty="0" err="1"/>
              <a:t>abouta</a:t>
            </a:r>
            <a:r>
              <a:rPr lang="en-GB" dirty="0"/>
              <a:t> technology called Hive which is probably one of the most common technologies that you are going to use when you are work with HDInsight and with Hadoop. So let's take a look at what Hive is and how we use it. So Hive projects tabular schemas on top of folders. What I mean by that? Well, if you have got data in your folder perhaps you have got a text file in there that contains some data; at the moment it’s just a text file. But what you can do is you can project a schema on top of that that makes it behave as if it were a table of data. So we can then query that data through this tabular projection on top of the folder to this Hive table. So it enables us to treat the contents of that folder as if it were a table of data using SQL like query semantics. If you are used to working with a database using SQL language to query data, you can use that same language or a variant of that language to work with the data that you have got in your shared storage. Now the queries themselves are actually under the covers translated into jobs that have Map and Reduce operations associated with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207A-07DF-40AD-A916-9872E089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91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s://www.microsoft.com/en-us/legal/intellectualproperty/permissions/default.aspx"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03D0-69A6-4CE7-BDC0-24BF9C8E1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EA42E6-3638-48B6-AD5D-E84C507D25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38C727-0F00-489B-A2BA-ECDC5DCD3DA6}"/>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F9E43766-A84C-4636-9335-E1BDE521D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85E96-7B39-49AD-B3A1-0B4E518F1F84}"/>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133050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75A2-8F9C-4EC6-A525-710A6B8363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51D75A-7355-4D60-894A-6794832DEA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42446E-D137-47C8-9C92-882CCA0E84BA}"/>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11B42AD0-2A05-41CA-8D24-95EC4B352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2537C-B410-476A-9FA5-175DCF0D46A9}"/>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41106449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68DBA47D-F7F0-44AD-B24D-C5DA7219FB6B}"/>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291184413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75AB60-19D5-40DE-9566-B1D4FB9839D3}"/>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62455156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5167408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8286091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9050B14B-D5F8-47EA-ABC8-0F7D9DF18729}"/>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5788946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Slide Number Placeholder 2">
            <a:extLst>
              <a:ext uri="{FF2B5EF4-FFF2-40B4-BE49-F238E27FC236}">
                <a16:creationId xmlns:a16="http://schemas.microsoft.com/office/drawing/2014/main" id="{A520E569-50ED-4A72-B6C4-7449388AB870}"/>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278013858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6280362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4" name="Text Placeholder 3"/>
          <p:cNvSpPr>
            <a:spLocks noGrp="1"/>
          </p:cNvSpPr>
          <p:nvPr>
            <p:ph type="body" sz="quarter" idx="11"/>
          </p:nvPr>
        </p:nvSpPr>
        <p:spPr>
          <a:xfrm>
            <a:off x="1140081" y="2292040"/>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a:t>Edit Master text styles</a:t>
            </a:r>
          </a:p>
        </p:txBody>
      </p:sp>
      <p:sp>
        <p:nvSpPr>
          <p:cNvPr id="6" name="Title 5"/>
          <p:cNvSpPr>
            <a:spLocks noGrp="1"/>
          </p:cNvSpPr>
          <p:nvPr>
            <p:ph type="title"/>
          </p:nvPr>
        </p:nvSpPr>
        <p:spPr>
          <a:xfrm>
            <a:off x="269240" y="289511"/>
            <a:ext cx="5649800" cy="1484704"/>
          </a:xfrm>
        </p:spPr>
        <p:txBody>
          <a:bodyPr>
            <a:spAutoFit/>
          </a:bodyPr>
          <a:lstStyle/>
          <a:p>
            <a:r>
              <a:rPr lang="en-US"/>
              <a:t>Click to edit Master title style</a:t>
            </a:r>
          </a:p>
        </p:txBody>
      </p:sp>
      <p:sp>
        <p:nvSpPr>
          <p:cNvPr id="10" name="Text Placeholder 3"/>
          <p:cNvSpPr>
            <a:spLocks noGrp="1"/>
          </p:cNvSpPr>
          <p:nvPr>
            <p:ph type="body" sz="quarter" idx="12"/>
          </p:nvPr>
        </p:nvSpPr>
        <p:spPr>
          <a:xfrm>
            <a:off x="1140081" y="3497048"/>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a:t>Edit Master text styles</a:t>
            </a:r>
          </a:p>
        </p:txBody>
      </p:sp>
      <p:sp>
        <p:nvSpPr>
          <p:cNvPr id="12" name="Text Placeholder 3"/>
          <p:cNvSpPr>
            <a:spLocks noGrp="1"/>
          </p:cNvSpPr>
          <p:nvPr>
            <p:ph type="body" sz="quarter" idx="13"/>
          </p:nvPr>
        </p:nvSpPr>
        <p:spPr>
          <a:xfrm>
            <a:off x="1140081" y="4702054"/>
            <a:ext cx="4957475" cy="615609"/>
          </a:xfrm>
        </p:spPr>
        <p:txBody>
          <a:bodyPr anchor="ctr"/>
          <a:lstStyle>
            <a:lvl1pPr marL="0" indent="0">
              <a:buNone/>
              <a:defRPr sz="3137"/>
            </a:lvl1pPr>
            <a:lvl2pPr marL="336145" indent="0">
              <a:buNone/>
              <a:defRPr/>
            </a:lvl2pPr>
            <a:lvl3pPr marL="560241" indent="0">
              <a:buNone/>
              <a:defRPr/>
            </a:lvl3pPr>
            <a:lvl4pPr marL="784338" indent="0">
              <a:buNone/>
              <a:defRPr/>
            </a:lvl4pPr>
            <a:lvl5pPr marL="1008435" indent="0">
              <a:buNone/>
              <a:defRPr/>
            </a:lvl5pPr>
          </a:lstStyle>
          <a:p>
            <a:pPr lvl="0"/>
            <a:r>
              <a:rPr lang="en-US"/>
              <a:t>Edit Master text styles</a:t>
            </a:r>
          </a:p>
        </p:txBody>
      </p:sp>
    </p:spTree>
    <p:extLst>
      <p:ext uri="{BB962C8B-B14F-4D97-AF65-F5344CB8AC3E}">
        <p14:creationId xmlns:p14="http://schemas.microsoft.com/office/powerpoint/2010/main" val="1552674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3" presetClass="path" presetSubtype="0" decel="100000" fill="hold" grpId="1" nodeType="withEffect">
                                  <p:stCondLst>
                                    <p:cond delay="0"/>
                                  </p:stCondLst>
                                  <p:childTnLst>
                                    <p:animMotion origin="layout" path="M -0.18151 4.4394E-6 L -3.9086E-6 4.4394E-6 " pathEditMode="relative" rAng="0" ptsTypes="AA">
                                      <p:cBhvr>
                                        <p:cTn id="9" dur="700" fill="hold"/>
                                        <p:tgtEl>
                                          <p:spTgt spid="4">
                                            <p:txEl>
                                              <p:pRg st="0" end="0"/>
                                            </p:txEl>
                                          </p:spTgt>
                                        </p:tgtEl>
                                        <p:attrNameLst>
                                          <p:attrName>ppt_x</p:attrName>
                                          <p:attrName>ppt_y</p:attrName>
                                        </p:attrNameLst>
                                      </p:cBhvr>
                                      <p:rCtr x="9076" y="0"/>
                                    </p:animMotion>
                                  </p:childTnLst>
                                </p:cTn>
                              </p:par>
                              <p:par>
                                <p:cTn id="10" presetID="10" presetClass="entr" presetSubtype="0" fill="hold" grpId="0" nodeType="withEffect">
                                  <p:stCondLst>
                                    <p:cond delay="5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00"/>
                                        <p:tgtEl>
                                          <p:spTgt spid="10">
                                            <p:txEl>
                                              <p:pRg st="0" end="0"/>
                                            </p:txEl>
                                          </p:spTgt>
                                        </p:tgtEl>
                                      </p:cBhvr>
                                    </p:animEffect>
                                  </p:childTnLst>
                                </p:cTn>
                              </p:par>
                              <p:par>
                                <p:cTn id="13" presetID="63" presetClass="path" presetSubtype="0" decel="100000" fill="hold" grpId="1" nodeType="withEffect">
                                  <p:stCondLst>
                                    <p:cond delay="500"/>
                                  </p:stCondLst>
                                  <p:childTnLst>
                                    <p:animMotion origin="layout" path="M -0.25657 4.89787E-6 L -3.9086E-6 4.89787E-6 " pathEditMode="relative" rAng="0" ptsTypes="AA">
                                      <p:cBhvr>
                                        <p:cTn id="14" dur="700" fill="hold"/>
                                        <p:tgtEl>
                                          <p:spTgt spid="10">
                                            <p:txEl>
                                              <p:pRg st="0" end="0"/>
                                            </p:txEl>
                                          </p:spTgt>
                                        </p:tgtEl>
                                        <p:attrNameLst>
                                          <p:attrName>ppt_x</p:attrName>
                                          <p:attrName>ppt_y</p:attrName>
                                        </p:attrNameLst>
                                      </p:cBhvr>
                                      <p:rCtr x="12829" y="0"/>
                                    </p:animMotion>
                                  </p:childTnLst>
                                </p:cTn>
                              </p:par>
                              <p:par>
                                <p:cTn id="15" presetID="10" presetClass="entr" presetSubtype="0" fill="hold" grpId="0" nodeType="withEffect">
                                  <p:stCondLst>
                                    <p:cond delay="75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700"/>
                                        <p:tgtEl>
                                          <p:spTgt spid="12">
                                            <p:txEl>
                                              <p:pRg st="0" end="0"/>
                                            </p:txEl>
                                          </p:spTgt>
                                        </p:tgtEl>
                                      </p:cBhvr>
                                    </p:animEffect>
                                  </p:childTnLst>
                                </p:cTn>
                              </p:par>
                              <p:par>
                                <p:cTn id="18" presetID="63" presetClass="path" presetSubtype="0" decel="100000" fill="hold" grpId="1" nodeType="withEffect">
                                  <p:stCondLst>
                                    <p:cond delay="750"/>
                                  </p:stCondLst>
                                  <p:childTnLst>
                                    <p:animMotion origin="layout" path="M -0.25657 -4.64367E-6 L -3.9086E-6 -4.64367E-6 " pathEditMode="relative" rAng="0" ptsTypes="AA">
                                      <p:cBhvr>
                                        <p:cTn id="19" dur="700" fill="hold"/>
                                        <p:tgtEl>
                                          <p:spTgt spid="12">
                                            <p:txEl>
                                              <p:pRg st="0" end="0"/>
                                            </p:txEl>
                                          </p:spTgt>
                                        </p:tgtEl>
                                        <p:attrNameLst>
                                          <p:attrName>ppt_x</p:attrName>
                                          <p:attrName>ppt_y</p:attrName>
                                        </p:attrNameLst>
                                      </p:cBhvr>
                                      <p:rCtr x="128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build="p">
        <p:tmplLst>
          <p:tmpl lvl="1">
            <p:tnLst>
              <p:par>
                <p:cTn presetID="63" presetClass="path" presetSubtype="0" decel="100000" fill="hold" nodeType="withEffect">
                  <p:stCondLst>
                    <p:cond delay="0"/>
                  </p:stCondLst>
                  <p:childTnLst>
                    <p:animMotion origin="layout" path="M -0.18151 4.4394E-6 L -3.9086E-6 4.4394E-6 " pathEditMode="relative" rAng="0" ptsTypes="AA">
                      <p:cBhvr>
                        <p:cTn dur="700" fill="hold"/>
                        <p:tgtEl>
                          <p:spTgt spid="4"/>
                        </p:tgtEl>
                        <p:attrNameLst>
                          <p:attrName>ppt_x</p:attrName>
                          <p:attrName>ppt_y</p:attrName>
                        </p:attrNameLst>
                      </p:cBhvr>
                      <p:rCtr x="9076" y="0"/>
                    </p:animMotion>
                  </p:childTnLst>
                </p:cTn>
              </p:par>
            </p:tnLst>
          </p:tmpl>
        </p:tmplLst>
      </p:bldP>
      <p:bldP spid="10" grpId="0" build="p">
        <p:tmplLst>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700"/>
                        <p:tgtEl>
                          <p:spTgt spid="10"/>
                        </p:tgtEl>
                      </p:cBhvr>
                    </p:animEffect>
                  </p:childTnLst>
                </p:cTn>
              </p:par>
            </p:tnLst>
          </p:tmpl>
        </p:tmplLst>
      </p:bldP>
      <p:bldP spid="10" grpId="1" build="p">
        <p:tmplLst>
          <p:tmpl lvl="1">
            <p:tnLst>
              <p:par>
                <p:cTn presetID="63" presetClass="path" presetSubtype="0" decel="100000" fill="hold" nodeType="withEffect">
                  <p:stCondLst>
                    <p:cond delay="500"/>
                  </p:stCondLst>
                  <p:childTnLst>
                    <p:animMotion origin="layout" path="M -0.25657 4.89787E-6 L -3.9086E-6 4.89787E-6 " pathEditMode="relative" rAng="0" ptsTypes="AA">
                      <p:cBhvr>
                        <p:cTn dur="700" fill="hold"/>
                        <p:tgtEl>
                          <p:spTgt spid="10"/>
                        </p:tgtEl>
                        <p:attrNameLst>
                          <p:attrName>ppt_x</p:attrName>
                          <p:attrName>ppt_y</p:attrName>
                        </p:attrNameLst>
                      </p:cBhvr>
                      <p:rCtr x="12829" y="0"/>
                    </p:animMotion>
                  </p:childTnLst>
                </p:cTn>
              </p:par>
            </p:tnLst>
          </p:tmpl>
        </p:tmplLst>
      </p:bldP>
      <p:bldP spid="12" grpId="0" build="p">
        <p:tmplLst>
          <p:tmpl lvl="1">
            <p:tnLst>
              <p:par>
                <p:cTn presetID="10" presetClass="entr" presetSubtype="0"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fade">
                      <p:cBhvr>
                        <p:cTn dur="700"/>
                        <p:tgtEl>
                          <p:spTgt spid="12"/>
                        </p:tgtEl>
                      </p:cBhvr>
                    </p:animEffect>
                  </p:childTnLst>
                </p:cTn>
              </p:par>
            </p:tnLst>
          </p:tmpl>
        </p:tmplLst>
      </p:bldP>
      <p:bldP spid="12" grpId="1" build="p">
        <p:tmplLst>
          <p:tmpl lvl="1">
            <p:tnLst>
              <p:par>
                <p:cTn presetID="63" presetClass="path" presetSubtype="0" decel="100000" fill="hold" nodeType="withEffect">
                  <p:stCondLst>
                    <p:cond delay="750"/>
                  </p:stCondLst>
                  <p:childTnLst>
                    <p:animMotion origin="layout" path="M -0.25657 -4.64367E-6 L -3.9086E-6 -4.64367E-6 " pathEditMode="relative" rAng="0" ptsTypes="AA">
                      <p:cBhvr>
                        <p:cTn dur="700" fill="hold"/>
                        <p:tgtEl>
                          <p:spTgt spid="12"/>
                        </p:tgtEl>
                        <p:attrNameLst>
                          <p:attrName>ppt_x</p:attrName>
                          <p:attrName>ppt_y</p:attrName>
                        </p:attrNameLst>
                      </p:cBhvr>
                      <p:rCtr x="12829" y="0"/>
                    </p:animMotion>
                  </p:childTnLst>
                </p:cTn>
              </p:par>
            </p:tnLst>
          </p:tmpl>
        </p:tmplLst>
      </p:bldP>
    </p:bldLst>
  </p:timing>
  <p:extLst mod="1">
    <p:ext uri="{DCECCB84-F9BA-43D5-87BE-67443E8EF086}">
      <p15:sldGuideLst xmlns:p15="http://schemas.microsoft.com/office/powerpoint/2012/main">
        <p15:guide id="1" orient="horz" pos="2203">
          <p15:clr>
            <a:srgbClr val="FBAE40"/>
          </p15:clr>
        </p15:guide>
        <p15:guide id="2" pos="437">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2770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2017 Microsoft Corporation. All rights reserved. </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invGray">
          <a:xfrm>
            <a:off x="455111" y="470067"/>
            <a:ext cx="1418469" cy="304828"/>
          </a:xfrm>
          <a:prstGeom prst="rect">
            <a:avLst/>
          </a:prstGeom>
        </p:spPr>
      </p:pic>
      <p:sp>
        <p:nvSpPr>
          <p:cNvPr id="4" name="Slide Number Placeholder 2">
            <a:extLst>
              <a:ext uri="{FF2B5EF4-FFF2-40B4-BE49-F238E27FC236}">
                <a16:creationId xmlns:a16="http://schemas.microsoft.com/office/drawing/2014/main" id="{EB83127A-8719-4049-9565-41222F5EACF1}"/>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8588119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AB299-13ED-4D0E-8FBE-0E7C4E0098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DBF454-0636-439E-B58C-9C8D99712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63F627-94EE-4959-B0BE-0BE8ADEB4FB6}"/>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E5EE1A5F-F0A4-43E7-8748-FA6E59FA2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EFEE10-9CB0-472B-9C6C-9718590BC1B3}"/>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16248673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2184808"/>
          </a:xfrm>
        </p:spPr>
        <p:txBody>
          <a:bodyPr>
            <a:spAutoFit/>
          </a:bodyPr>
          <a:lstStyle>
            <a:lvl1pPr>
              <a:defRPr>
                <a:solidFill>
                  <a:schemeClr val="accent1"/>
                </a:soli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269240" y="289511"/>
            <a:ext cx="11655840" cy="899665"/>
          </a:xfrm>
        </p:spPr>
        <p:txBody>
          <a:bodyPr/>
          <a:lstStyle/>
          <a:p>
            <a:r>
              <a:rPr lang="en-US"/>
              <a:t>Click to edit Master title style</a:t>
            </a:r>
          </a:p>
        </p:txBody>
      </p:sp>
      <p:sp>
        <p:nvSpPr>
          <p:cNvPr id="5" name="Slide Number Placeholder 2">
            <a:extLst>
              <a:ext uri="{FF2B5EF4-FFF2-40B4-BE49-F238E27FC236}">
                <a16:creationId xmlns:a16="http://schemas.microsoft.com/office/drawing/2014/main" id="{6EF68A10-2823-4B83-AB22-E5CA4CD73325}"/>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17322643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Title &amp; 2-color Non-bulleted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0EACC1-8359-44E0-AFA5-C0A8DDEC26C3}"/>
              </a:ext>
            </a:extLst>
          </p:cNvPr>
          <p:cNvSpPr>
            <a:spLocks noGrp="1"/>
          </p:cNvSpPr>
          <p:nvPr>
            <p:ph type="body" sz="quarter" idx="11" hasCustomPrompt="1"/>
          </p:nvPr>
        </p:nvSpPr>
        <p:spPr>
          <a:xfrm>
            <a:off x="1" y="1"/>
            <a:ext cx="1548369" cy="6857999"/>
          </a:xfrm>
          <a:solidFill>
            <a:srgbClr val="00B050"/>
          </a:solidFill>
        </p:spPr>
        <p:txBody>
          <a:bodyPr vert="vert270" anchor="ctr" anchorCtr="1">
            <a:noAutofit/>
          </a:bodyPr>
          <a:lstStyle>
            <a:lvl1pPr marL="0" indent="0">
              <a:buNone/>
              <a:defRPr sz="7058">
                <a:solidFill>
                  <a:srgbClr val="92D050"/>
                </a:solidFill>
              </a:defRPr>
            </a:lvl1pPr>
            <a:lvl2pPr marL="448193" indent="0">
              <a:buNone/>
              <a:defRPr/>
            </a:lvl2pPr>
            <a:lvl3pPr marL="896386" indent="0">
              <a:buNone/>
              <a:defRPr/>
            </a:lvl3pPr>
            <a:lvl4pPr marL="1344579" indent="0">
              <a:buNone/>
              <a:defRPr/>
            </a:lvl4pPr>
            <a:lvl5pPr marL="1792773" indent="0">
              <a:buNone/>
              <a:defRPr/>
            </a:lvl5pPr>
          </a:lstStyle>
          <a:p>
            <a:pPr lvl="0"/>
            <a:r>
              <a:rPr lang="en-US"/>
              <a:t>Topic</a:t>
            </a:r>
          </a:p>
        </p:txBody>
      </p:sp>
      <p:sp>
        <p:nvSpPr>
          <p:cNvPr id="7" name="Title Placeholder 1">
            <a:extLst>
              <a:ext uri="{FF2B5EF4-FFF2-40B4-BE49-F238E27FC236}">
                <a16:creationId xmlns:a16="http://schemas.microsoft.com/office/drawing/2014/main" id="{D54748E7-20B2-4411-8157-C7674028BD57}"/>
              </a:ext>
            </a:extLst>
          </p:cNvPr>
          <p:cNvSpPr>
            <a:spLocks noGrp="1"/>
          </p:cNvSpPr>
          <p:nvPr>
            <p:ph type="title"/>
          </p:nvPr>
        </p:nvSpPr>
        <p:spPr>
          <a:xfrm>
            <a:off x="1697772" y="286897"/>
            <a:ext cx="10308885" cy="896552"/>
          </a:xfrm>
          <a:prstGeom prst="rect">
            <a:avLst/>
          </a:prstGeom>
        </p:spPr>
        <p:txBody>
          <a:bodyPr vert="horz" lIns="146304" tIns="91440" rIns="146304" bIns="91440" rtlCol="0" anchor="t" anchorCtr="0">
            <a:norm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76B9F130-FF01-4F89-AA57-A3BED4A5BE13}"/>
              </a:ext>
            </a:extLst>
          </p:cNvPr>
          <p:cNvSpPr>
            <a:spLocks noGrp="1"/>
          </p:cNvSpPr>
          <p:nvPr>
            <p:ph idx="1" hasCustomPrompt="1"/>
          </p:nvPr>
        </p:nvSpPr>
        <p:spPr>
          <a:xfrm>
            <a:off x="1697772" y="1192414"/>
            <a:ext cx="10308885" cy="2331216"/>
          </a:xfrm>
          <a:prstGeom prst="rect">
            <a:avLst/>
          </a:prstGeom>
        </p:spPr>
        <p:txBody>
          <a:bodyPr vert="horz" lIns="91440" tIns="45720" rIns="91440" bIns="45720" rtlCol="0">
            <a:spAutoFit/>
          </a:bodyPr>
          <a:lstStyle>
            <a:lvl1pPr marL="448193" indent="-448193">
              <a:buFont typeface="Arial" panose="020B0604020202020204" pitchFamily="34" charset="0"/>
              <a:buChar char="•"/>
              <a:defRPr sz="2745"/>
            </a:lvl1pPr>
            <a:lvl2pPr marL="728314" indent="-280121">
              <a:buFont typeface="Arial" panose="020B0604020202020204" pitchFamily="34" charset="0"/>
              <a:buChar char="•"/>
              <a:defRPr sz="2745"/>
            </a:lvl2pPr>
            <a:lvl3pPr marL="1176507" indent="-280121">
              <a:buFont typeface="Arial" panose="020B0604020202020204" pitchFamily="34" charset="0"/>
              <a:buChar char="•"/>
              <a:defRPr sz="2745"/>
            </a:lvl3pPr>
            <a:lvl4pPr marL="1624700" indent="-280121">
              <a:buFont typeface="Arial" panose="020B0604020202020204" pitchFamily="34" charset="0"/>
              <a:buChar char="•"/>
              <a:defRPr sz="2745"/>
            </a:lvl4pPr>
            <a:lvl5pPr marL="2072893" indent="-280121">
              <a:buFont typeface="Arial" panose="020B0604020202020204" pitchFamily="34" charset="0"/>
              <a:buChar char="•"/>
              <a:defRPr sz="274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91AE1DA1-4ECE-452A-A6A2-4C6B029A6BF2}"/>
              </a:ext>
            </a:extLst>
          </p:cNvPr>
          <p:cNvSpPr>
            <a:spLocks noGrp="1"/>
          </p:cNvSpPr>
          <p:nvPr>
            <p:ph type="sldNum" sz="quarter" idx="4"/>
          </p:nvPr>
        </p:nvSpPr>
        <p:spPr>
          <a:xfrm>
            <a:off x="1697772"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636032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707780"/>
            <a:ext cx="6350513" cy="1831739"/>
          </a:xfrm>
        </p:spPr>
        <p:txBody>
          <a:bodyPr/>
          <a:lstStyle>
            <a:lvl1pPr marL="0" indent="0">
              <a:spcBef>
                <a:spcPts val="1765"/>
              </a:spcBef>
              <a:buNone/>
              <a:defRPr sz="3529">
                <a:solidFill>
                  <a:schemeClr val="accent1"/>
                </a:solidFill>
              </a:defRPr>
            </a:lvl1pPr>
            <a:lvl2pPr marL="0" indent="0">
              <a:buFontTx/>
              <a:buNone/>
              <a:defRPr sz="1961"/>
            </a:lvl2pPr>
            <a:lvl3pPr marL="224097" indent="0">
              <a:buNone/>
              <a:defRPr sz="1765"/>
            </a:lvl3pPr>
            <a:lvl4pPr marL="448193" indent="0">
              <a:buNone/>
              <a:defRPr sz="1568"/>
            </a:lvl4pPr>
            <a:lvl5pPr marL="672290" indent="0">
              <a:buNone/>
              <a:defRPr sz="156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hasCustomPrompt="1"/>
          </p:nvPr>
        </p:nvSpPr>
        <p:spPr>
          <a:xfrm>
            <a:off x="269240" y="908531"/>
            <a:ext cx="11655840" cy="561290"/>
          </a:xfrm>
        </p:spPr>
        <p:txBody>
          <a:bodyPr wrap="square">
            <a:spAutoFit/>
          </a:bodyPr>
          <a:lstStyle>
            <a:lvl1pPr marL="0" indent="0">
              <a:spcBef>
                <a:spcPts val="1200"/>
              </a:spcBef>
              <a:buClr>
                <a:schemeClr val="tx1"/>
              </a:buClr>
              <a:buFont typeface="Wingdings" pitchFamily="2" charset="2"/>
              <a:buNone/>
              <a:defRPr lang="en-US" sz="2745" b="0" kern="1200" cap="none" spc="-100" baseline="0" dirty="0">
                <a:ln w="3175">
                  <a:noFill/>
                </a:ln>
                <a:solidFill>
                  <a:schemeClr val="accent2"/>
                </a:solidFill>
                <a:effectLst/>
                <a:latin typeface="+mj-lt"/>
                <a:ea typeface="+mn-ea"/>
                <a:cs typeface="Segoe UI" pitchFamily="34" charset="0"/>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p:txBody>
      </p:sp>
      <p:sp>
        <p:nvSpPr>
          <p:cNvPr id="5" name="Slide Number Placeholder 2">
            <a:extLst>
              <a:ext uri="{FF2B5EF4-FFF2-40B4-BE49-F238E27FC236}">
                <a16:creationId xmlns:a16="http://schemas.microsoft.com/office/drawing/2014/main" id="{D1C8B784-32EA-4B5C-8C1F-9A7D099EE72E}"/>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183463682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ctrTitle" hasCustomPrompt="1"/>
          </p:nvPr>
        </p:nvSpPr>
        <p:spPr>
          <a:xfrm>
            <a:off x="193271" y="2415641"/>
            <a:ext cx="8579886" cy="2603307"/>
          </a:xfrm>
          <a:prstGeom prst="rect">
            <a:avLst/>
          </a:prstGeom>
          <a:solidFill>
            <a:srgbClr val="007233"/>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a:t>Course title style</a:t>
            </a:r>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731799" y="4630992"/>
            <a:ext cx="1131688" cy="334740"/>
          </a:xfrm>
          <a:prstGeom prst="rect">
            <a:avLst/>
          </a:prstGeom>
        </p:spPr>
      </p:pic>
    </p:spTree>
    <p:extLst>
      <p:ext uri="{BB962C8B-B14F-4D97-AF65-F5344CB8AC3E}">
        <p14:creationId xmlns:p14="http://schemas.microsoft.com/office/powerpoint/2010/main" val="672920934"/>
      </p:ext>
    </p:extLst>
  </p:cSld>
  <p:clrMapOvr>
    <a:masterClrMapping/>
  </p:clrMapOvr>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26850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Click to edit Master subtitle style</a:t>
            </a:r>
          </a:p>
        </p:txBody>
      </p:sp>
      <p:sp>
        <p:nvSpPr>
          <p:cNvPr id="13" name="Title 1"/>
          <p:cNvSpPr txBox="1">
            <a:spLocks/>
          </p:cNvSpPr>
          <p:nvPr userDrawn="1"/>
        </p:nvSpPr>
        <p:spPr>
          <a:xfrm>
            <a:off x="193271" y="3376350"/>
            <a:ext cx="8409867" cy="1692617"/>
          </a:xfrm>
          <a:prstGeom prst="rect">
            <a:avLst/>
          </a:prstGeom>
          <a:solidFill>
            <a:srgbClr val="007233"/>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374967"/>
            <a:ext cx="3257419"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181757" y="4821401"/>
            <a:ext cx="740346" cy="218986"/>
          </a:xfrm>
          <a:prstGeom prst="rect">
            <a:avLst/>
          </a:prstGeom>
        </p:spPr>
      </p:pic>
      <p:sp>
        <p:nvSpPr>
          <p:cNvPr id="16" name="Text Placeholder 10"/>
          <p:cNvSpPr>
            <a:spLocks noGrp="1"/>
          </p:cNvSpPr>
          <p:nvPr>
            <p:ph type="body" sz="quarter" idx="10" hasCustomPrompt="1"/>
          </p:nvPr>
        </p:nvSpPr>
        <p:spPr>
          <a:xfrm>
            <a:off x="292101" y="3466407"/>
            <a:ext cx="8215796" cy="1485524"/>
          </a:xfrm>
          <a:prstGeom prst="rect">
            <a:avLst/>
          </a:prstGeom>
        </p:spPr>
        <p:txBody>
          <a:bodyPr anchor="b" anchorCtr="0">
            <a:normAutofit/>
          </a:bodyPr>
          <a:lstStyle>
            <a:lvl1pPr marL="0" indent="0">
              <a:buNone/>
              <a:defRPr sz="3600" b="0" baseline="0">
                <a:solidFill>
                  <a:schemeClr val="bg1"/>
                </a:solidFill>
                <a:latin typeface="Segoe UI Light" panose="020B0502040204020203" pitchFamily="34" charset="0"/>
                <a:cs typeface="Segoe UI Light" panose="020B0502040204020203" pitchFamily="34" charset="0"/>
              </a:defRPr>
            </a:lvl1pPr>
          </a:lstStyle>
          <a:p>
            <a:pPr lvl="0"/>
            <a:r>
              <a:rPr lang="en-US" dirty="0"/>
              <a:t>Module or Section transition style</a:t>
            </a:r>
          </a:p>
        </p:txBody>
      </p:sp>
      <p:sp>
        <p:nvSpPr>
          <p:cNvPr id="11" name="Subtitle 2"/>
          <p:cNvSpPr>
            <a:spLocks noGrp="1"/>
          </p:cNvSpPr>
          <p:nvPr>
            <p:ph type="subTitle" idx="1"/>
          </p:nvPr>
        </p:nvSpPr>
        <p:spPr>
          <a:xfrm>
            <a:off x="193271" y="5132437"/>
            <a:ext cx="8409867"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880268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a:t>Click to edit Master title style</a:t>
            </a:r>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477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3479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17082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0765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138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049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17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rgbClr val="002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schemeClr val="bg1">
                    <a:lumMod val="85000"/>
                  </a:schemeClr>
                </a:solidFill>
              </a:rPr>
              <a:t>©2014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val="197643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3273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091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944" t="1853" r="1090"/>
          <a:stretch/>
        </p:blipFill>
        <p:spPr>
          <a:xfrm flipH="1">
            <a:off x="17888" y="1"/>
            <a:ext cx="12190264" cy="6857996"/>
          </a:xfrm>
          <a:prstGeom prst="rect">
            <a:avLst/>
          </a:prstGeom>
        </p:spPr>
      </p:pic>
      <p:sp>
        <p:nvSpPr>
          <p:cNvPr id="2" name="Rectangle 1"/>
          <p:cNvSpPr/>
          <p:nvPr userDrawn="1"/>
        </p:nvSpPr>
        <p:spPr bwMode="auto">
          <a:xfrm>
            <a:off x="269239" y="2077800"/>
            <a:ext cx="6274974" cy="3592580"/>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48585" y="470067"/>
            <a:ext cx="1792850" cy="384107"/>
          </a:xfrm>
          <a:prstGeom prst="rect">
            <a:avLst/>
          </a:prstGeom>
        </p:spPr>
      </p:pic>
      <p:sp>
        <p:nvSpPr>
          <p:cNvPr id="10" name="Text Placeholder 2"/>
          <p:cNvSpPr txBox="1">
            <a:spLocks/>
          </p:cNvSpPr>
          <p:nvPr userDrawn="1"/>
        </p:nvSpPr>
        <p:spPr bwMode="auto">
          <a:xfrm>
            <a:off x="273301" y="6118626"/>
            <a:ext cx="2958170" cy="537925"/>
          </a:xfrm>
          <a:prstGeom prst="rect">
            <a:avLst/>
          </a:prstGeom>
        </p:spPr>
        <p:txBody>
          <a:bodyPr vert="horz" wrap="square" lIns="143428" tIns="107571" rIns="143428" bIns="107571"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b="1"/>
              <a:t>Microsoft Services</a:t>
            </a:r>
            <a:endParaRPr lang="en-US" sz="2353">
              <a:latin typeface="Segoe UI"/>
            </a:endParaRPr>
          </a:p>
        </p:txBody>
      </p:sp>
    </p:spTree>
    <p:extLst>
      <p:ext uri="{BB962C8B-B14F-4D97-AF65-F5344CB8AC3E}">
        <p14:creationId xmlns:p14="http://schemas.microsoft.com/office/powerpoint/2010/main" val="8002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2" y="2075840"/>
            <a:ext cx="8067760" cy="1793104"/>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585" y="6002431"/>
            <a:ext cx="1792850" cy="384107"/>
          </a:xfrm>
          <a:prstGeom prst="rect">
            <a:avLst/>
          </a:prstGeom>
        </p:spPr>
      </p:pic>
      <p:sp>
        <p:nvSpPr>
          <p:cNvPr id="6" name="Text Placeholder 2"/>
          <p:cNvSpPr txBox="1">
            <a:spLocks/>
          </p:cNvSpPr>
          <p:nvPr userDrawn="1"/>
        </p:nvSpPr>
        <p:spPr bwMode="auto">
          <a:xfrm>
            <a:off x="358944" y="201449"/>
            <a:ext cx="2958170" cy="537925"/>
          </a:xfrm>
          <a:prstGeom prst="rect">
            <a:avLst/>
          </a:prstGeom>
        </p:spPr>
        <p:txBody>
          <a:bodyPr vert="horz" wrap="square" lIns="143428" tIns="107571" rIns="143428" bIns="107571"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4040">
                      <a:srgbClr val="525252"/>
                    </a:gs>
                    <a:gs pos="17000">
                      <a:srgbClr val="52525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b="1"/>
              <a:t>Microsoft Services</a:t>
            </a:r>
            <a:endParaRPr lang="en-US" sz="2353">
              <a:latin typeface="Segoe UI"/>
            </a:endParaRPr>
          </a:p>
        </p:txBody>
      </p:sp>
    </p:spTree>
    <p:extLst>
      <p:ext uri="{BB962C8B-B14F-4D97-AF65-F5344CB8AC3E}">
        <p14:creationId xmlns:p14="http://schemas.microsoft.com/office/powerpoint/2010/main" val="1816306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8074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0984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1090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555A-1CB6-4A47-90C0-B5AF020EA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F0A991-B667-4FAC-8213-2DC96E60B0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62C05-B6EF-4252-ABFC-A0988C98B623}"/>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08FDBE7F-335F-4C0D-8C3E-3ABDE0C72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0EDBE8-25B6-422A-B9A9-DFB5353871C8}"/>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55673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8457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80731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6958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6840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3592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46756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343670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13289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542988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6647449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3B29-B182-4AE6-866D-25211140F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1DDBB1-DD25-40D1-996F-086BB0001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871972-B11A-4072-BA18-20F705EBC4CF}"/>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C626E577-CF9B-40ED-BD75-A5D01977D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9DD3B-A8FB-460F-9F4F-2BA9F7C0ACFF}"/>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4060623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8632472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1649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295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826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485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896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4"/>
          </a:xfrm>
          <a:prstGeom prst="rect">
            <a:avLst/>
          </a:prstGeom>
        </p:spPr>
      </p:pic>
    </p:spTree>
    <p:extLst>
      <p:ext uri="{BB962C8B-B14F-4D97-AF65-F5344CB8AC3E}">
        <p14:creationId xmlns:p14="http://schemas.microsoft.com/office/powerpoint/2010/main" val="35440874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413491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bg1"/>
        </a:solidFill>
        <a:effectLst/>
      </p:bgPr>
    </p:bg>
    <p:spTree>
      <p:nvGrpSpPr>
        <p:cNvPr id="1" name=""/>
        <p:cNvGrpSpPr/>
        <p:nvPr/>
      </p:nvGrpSpPr>
      <p:grpSpPr>
        <a:xfrm>
          <a:off x="0" y="0"/>
          <a:ext cx="0" cy="0"/>
          <a:chOff x="0" y="0"/>
          <a:chExt cx="0" cy="0"/>
        </a:xfrm>
      </p:grpSpPr>
      <p:sp>
        <p:nvSpPr>
          <p:cNvPr id="2" name="Content Placeholder 2"/>
          <p:cNvSpPr txBox="1">
            <a:spLocks/>
          </p:cNvSpPr>
          <p:nvPr userDrawn="1"/>
        </p:nvSpPr>
        <p:spPr>
          <a:xfrm>
            <a:off x="228601" y="361950"/>
            <a:ext cx="11811000" cy="5962650"/>
          </a:xfrm>
          <a:prstGeom prst="rect">
            <a:avLst/>
          </a:prstGeom>
        </p:spPr>
        <p:txBody>
          <a:bodyPr vert="horz" lIns="91427" tIns="45713" rIns="91427" bIns="45713" rtlCol="0">
            <a:normAutofit fontScale="77500" lnSpcReduction="20000"/>
          </a:bodyPr>
          <a:lstStyle>
            <a:lvl1pPr marL="112713" indent="6350" algn="l" defTabSz="914400" rtl="0" eaLnBrk="1" latinLnBrk="0" hangingPunct="1">
              <a:spcBef>
                <a:spcPct val="20000"/>
              </a:spcBef>
              <a:spcAft>
                <a:spcPts val="300"/>
              </a:spcAft>
              <a:buSzPct val="100000"/>
              <a:buFont typeface="Arial" pitchFamily="34" charset="0"/>
              <a:buNone/>
              <a:defRPr sz="1050" kern="1200">
                <a:solidFill>
                  <a:schemeClr val="tx1"/>
                </a:solidFill>
                <a:latin typeface="Calibri Light" panose="020F0302020204030204" pitchFamily="34" charset="0"/>
                <a:ea typeface="+mn-ea"/>
                <a:cs typeface="+mn-cs"/>
              </a:defRPr>
            </a:lvl1pPr>
            <a:lvl2pPr marL="112713" indent="6350" algn="l" defTabSz="914400" rtl="0" eaLnBrk="1" latinLnBrk="0" hangingPunct="1">
              <a:spcBef>
                <a:spcPct val="20000"/>
              </a:spcBef>
              <a:buSzPct val="110000"/>
              <a:buFont typeface="Arial" pitchFamily="34" charset="0"/>
              <a:buNone/>
              <a:defRPr sz="2000" kern="1200">
                <a:solidFill>
                  <a:schemeClr val="tx1"/>
                </a:solidFill>
                <a:latin typeface="Calibri Light" panose="020F0302020204030204" pitchFamily="34" charset="0"/>
                <a:ea typeface="+mn-ea"/>
                <a:cs typeface="+mn-cs"/>
              </a:defRPr>
            </a:lvl2pPr>
            <a:lvl3pPr marL="112713" indent="6350" algn="l" defTabSz="914400" rtl="0" eaLnBrk="1" latinLnBrk="0" hangingPunct="1">
              <a:spcBef>
                <a:spcPct val="20000"/>
              </a:spcBef>
              <a:buSzPct val="110000"/>
              <a:buFont typeface="Arial" pitchFamily="34" charset="0"/>
              <a:buNone/>
              <a:defRPr sz="1800" kern="1200">
                <a:solidFill>
                  <a:schemeClr val="tx1"/>
                </a:solidFill>
                <a:latin typeface="Calibri Light" panose="020F0302020204030204" pitchFamily="34" charset="0"/>
                <a:ea typeface="+mn-ea"/>
                <a:cs typeface="+mn-cs"/>
              </a:defRPr>
            </a:lvl3pPr>
            <a:lvl4pPr marL="112713" indent="6350" algn="l" defTabSz="914400" rtl="0" eaLnBrk="1" latinLnBrk="0" hangingPunct="1">
              <a:spcBef>
                <a:spcPct val="20000"/>
              </a:spcBef>
              <a:buSzPct val="110000"/>
              <a:buFont typeface="Arial" pitchFamily="34" charset="0"/>
              <a:buNone/>
              <a:defRPr sz="1600" kern="1200">
                <a:solidFill>
                  <a:schemeClr val="tx1"/>
                </a:solidFill>
                <a:latin typeface="Calibri Light" panose="020F0302020204030204" pitchFamily="34" charset="0"/>
                <a:ea typeface="+mn-ea"/>
                <a:cs typeface="+mn-cs"/>
              </a:defRPr>
            </a:lvl4pPr>
            <a:lvl5pPr marL="112713" indent="6350" algn="l" defTabSz="914400" rtl="0" eaLnBrk="1" latinLnBrk="0" hangingPunct="1">
              <a:spcBef>
                <a:spcPct val="20000"/>
              </a:spcBef>
              <a:buSzPct val="110000"/>
              <a:buFont typeface="Arial" pitchFamily="34" charset="0"/>
              <a:buNone/>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b="1">
                <a:solidFill>
                  <a:srgbClr val="000000"/>
                </a:solidFill>
              </a:rPr>
              <a:t>Conditions and Terms of Use</a:t>
            </a:r>
          </a:p>
          <a:p>
            <a:r>
              <a:rPr lang="en-US" sz="1500">
                <a:solidFill>
                  <a:srgbClr val="0A5BBA"/>
                </a:solidFill>
              </a:rPr>
              <a:t>Microsoft Confidential</a:t>
            </a:r>
          </a:p>
          <a:p>
            <a:r>
              <a:rPr lang="en-US" sz="1800">
                <a:solidFill>
                  <a:srgbClr val="000000"/>
                </a:solidFill>
              </a:rPr>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r>
              <a:rPr lang="en-US" sz="1800">
                <a:solidFill>
                  <a:srgbClr val="000000"/>
                </a:solidFill>
              </a:rPr>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r>
              <a:rPr lang="en-US" sz="1800">
                <a:solidFill>
                  <a:srgbClr val="000000"/>
                </a:solidFill>
              </a:rPr>
              <a:t>Training package content, including URLs and other Internet website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 </a:t>
            </a:r>
          </a:p>
          <a:p>
            <a:endParaRPr lang="en-US" sz="1800">
              <a:solidFill>
                <a:srgbClr val="000000"/>
              </a:solidFill>
            </a:endParaRPr>
          </a:p>
          <a:p>
            <a:r>
              <a:rPr lang="en-US" sz="2300" b="1">
                <a:solidFill>
                  <a:srgbClr val="000000"/>
                </a:solidFill>
              </a:rPr>
              <a:t>Copyright and Trademarks </a:t>
            </a:r>
          </a:p>
          <a:p>
            <a:r>
              <a:rPr lang="en-US" sz="1500">
                <a:solidFill>
                  <a:srgbClr val="0A5BBA"/>
                </a:solidFill>
              </a:rPr>
              <a:t>© 2016 Microsoft Corporation. All rights reserved.</a:t>
            </a:r>
          </a:p>
          <a:p>
            <a:r>
              <a:rPr lang="en-US" sz="1800">
                <a:solidFill>
                  <a:srgbClr val="000000"/>
                </a:solidFill>
              </a:rPr>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r>
              <a:rPr lang="en-US" sz="1800">
                <a:solidFill>
                  <a:srgbClr val="000000"/>
                </a:solidFill>
              </a:rPr>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algn="ctr"/>
            <a:r>
              <a:rPr lang="en-US" sz="1800">
                <a:solidFill>
                  <a:srgbClr val="000000"/>
                </a:solidFill>
              </a:rPr>
              <a:t>For more information, see </a:t>
            </a:r>
            <a:r>
              <a:rPr lang="en-US" sz="1800" b="1">
                <a:solidFill>
                  <a:srgbClr val="000000"/>
                </a:solidFill>
              </a:rPr>
              <a:t>Use of Microsoft Copyrighted Content </a:t>
            </a:r>
            <a:r>
              <a:rPr lang="en-US" sz="1800">
                <a:solidFill>
                  <a:srgbClr val="000000"/>
                </a:solidFill>
              </a:rPr>
              <a:t>at</a:t>
            </a:r>
            <a:br>
              <a:rPr lang="en-US" sz="1800">
                <a:solidFill>
                  <a:srgbClr val="000000"/>
                </a:solidFill>
              </a:rPr>
            </a:br>
            <a:r>
              <a:rPr lang="en-US" sz="1800">
                <a:solidFill>
                  <a:srgbClr val="FF0000"/>
                </a:solidFill>
                <a:hlinkClick r:id="rId2"/>
              </a:rPr>
              <a:t>https://www.microsoft.com/en-us/legal/intellectualproperty/permissions/default.aspx</a:t>
            </a:r>
            <a:r>
              <a:rPr lang="en-US" sz="1800">
                <a:solidFill>
                  <a:srgbClr val="FF0000"/>
                </a:solidFill>
              </a:rPr>
              <a:t> </a:t>
            </a:r>
          </a:p>
          <a:p>
            <a:r>
              <a:rPr lang="en-US" sz="1800">
                <a:solidFill>
                  <a:srgbClr val="000000"/>
                </a:solidFill>
              </a:rPr>
              <a:t>Microsoft®, Internet Explorer®, Outlook®, SkyDrive®, Windows Vista®, Zune®, Xbox 360®, DirectX®, Windows Server® and Windows® are either registered trademarks or trademarks of Microsoft Corporation in the United States and/or other countries. Other Microsoft products mentioned herein may be either registered trademarks or trademarks of Microsoft Corporation in the United States and/or other countries. All other trademarks are property of their respective owners.</a:t>
            </a:r>
          </a:p>
        </p:txBody>
      </p:sp>
    </p:spTree>
    <p:extLst>
      <p:ext uri="{BB962C8B-B14F-4D97-AF65-F5344CB8AC3E}">
        <p14:creationId xmlns:p14="http://schemas.microsoft.com/office/powerpoint/2010/main" val="309746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6" name="Rectangle 35"/>
          <p:cNvSpPr/>
          <p:nvPr userDrawn="1"/>
        </p:nvSpPr>
        <p:spPr bwMode="auto">
          <a:xfrm>
            <a:off x="0" y="6325187"/>
            <a:ext cx="12192000" cy="532814"/>
          </a:xfrm>
          <a:prstGeom prst="rect">
            <a:avLst/>
          </a:prstGeom>
          <a:solidFill>
            <a:srgbClr val="409AE1"/>
          </a:solidFill>
          <a:ln w="28575">
            <a:noFill/>
          </a:ln>
        </p:spPr>
        <p:txBody>
          <a:bodyPr vert="horz" wrap="square" lIns="91414" tIns="45706" rIns="91414" bIns="45706" numCol="1" anchor="t" anchorCtr="0" compatLnSpc="1">
            <a:prstTxWarp prst="textNoShape">
              <a:avLst/>
            </a:prstTxWarp>
          </a:bodyPr>
          <a:lstStyle/>
          <a:p>
            <a:pPr marR="0" lvl="0" indent="0" defTabSz="932384" fontAlgn="auto">
              <a:lnSpc>
                <a:spcPct val="100000"/>
              </a:lnSpc>
              <a:spcBef>
                <a:spcPts val="0"/>
              </a:spcBef>
              <a:spcAft>
                <a:spcPts val="0"/>
              </a:spcAft>
              <a:buClrTx/>
              <a:buSzTx/>
              <a:buFontTx/>
              <a:buNone/>
              <a:tabLst/>
            </a:pPr>
            <a:endParaRPr kumimoji="0" lang="en-US" sz="1050" b="0" i="0" u="none" strike="noStrike" kern="0" cap="none" spc="0" normalizeH="0" baseline="0">
              <a:ln>
                <a:noFill/>
              </a:ln>
              <a:solidFill>
                <a:srgbClr val="333333"/>
              </a:solidFill>
              <a:effectLst/>
              <a:uLnTx/>
              <a:uFillTx/>
            </a:endParaRPr>
          </a:p>
        </p:txBody>
      </p:sp>
      <p:sp>
        <p:nvSpPr>
          <p:cNvPr id="6" name="Freeform 539"/>
          <p:cNvSpPr>
            <a:spLocks noChangeAspect="1"/>
          </p:cNvSpPr>
          <p:nvPr userDrawn="1"/>
        </p:nvSpPr>
        <p:spPr bwMode="auto">
          <a:xfrm>
            <a:off x="9303796" y="5959092"/>
            <a:ext cx="1968055" cy="108201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1414" tIns="45706" rIns="91414" bIns="45706" numCol="1" anchor="t" anchorCtr="0" compatLnSpc="1">
            <a:prstTxWarp prst="textNoShape">
              <a:avLst/>
            </a:prstTxWarp>
          </a:bodyPr>
          <a:lstStyle/>
          <a:p>
            <a:pPr marL="0" marR="0" lvl="0" indent="0" defTabSz="932384"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333333"/>
              </a:solidFill>
              <a:effectLst/>
              <a:uLnTx/>
              <a:uFillTx/>
            </a:endParaRPr>
          </a:p>
        </p:txBody>
      </p:sp>
      <p:grpSp>
        <p:nvGrpSpPr>
          <p:cNvPr id="9" name="Group 8"/>
          <p:cNvGrpSpPr/>
          <p:nvPr userDrawn="1"/>
        </p:nvGrpSpPr>
        <p:grpSpPr>
          <a:xfrm>
            <a:off x="9338575" y="6216162"/>
            <a:ext cx="1824626" cy="773723"/>
            <a:chOff x="4494770" y="2621197"/>
            <a:chExt cx="3127126" cy="1326043"/>
          </a:xfrm>
        </p:grpSpPr>
        <p:sp>
          <p:nvSpPr>
            <p:cNvPr id="10"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17" name="Group 16"/>
            <p:cNvGrpSpPr/>
            <p:nvPr/>
          </p:nvGrpSpPr>
          <p:grpSpPr>
            <a:xfrm>
              <a:off x="5413104" y="2621197"/>
              <a:ext cx="1326042" cy="1326043"/>
              <a:chOff x="5413104" y="2598477"/>
              <a:chExt cx="1326042" cy="1326043"/>
            </a:xfrm>
          </p:grpSpPr>
          <p:sp>
            <p:nvSpPr>
              <p:cNvPr id="18"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Oval 24"/>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6" name="Group 25"/>
          <p:cNvGrpSpPr/>
          <p:nvPr userDrawn="1"/>
        </p:nvGrpSpPr>
        <p:grpSpPr>
          <a:xfrm rot="16200000">
            <a:off x="2686558" y="3784724"/>
            <a:ext cx="182438" cy="5555552"/>
            <a:chOff x="9312007" y="34787"/>
            <a:chExt cx="1212906" cy="3143923"/>
          </a:xfrm>
        </p:grpSpPr>
        <p:sp>
          <p:nvSpPr>
            <p:cNvPr id="27" name="Bent Arrow 26"/>
            <p:cNvSpPr/>
            <p:nvPr/>
          </p:nvSpPr>
          <p:spPr bwMode="auto">
            <a:xfrm flipH="1">
              <a:off x="9832459" y="1745357"/>
              <a:ext cx="692454" cy="1433353"/>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8" name="Bent Arrow 27"/>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29" name="Bent Arrow 28"/>
          <p:cNvSpPr/>
          <p:nvPr userDrawn="1"/>
        </p:nvSpPr>
        <p:spPr bwMode="auto">
          <a:xfrm>
            <a:off x="5686283" y="6687742"/>
            <a:ext cx="3820134" cy="163512"/>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Bent Arrow 39"/>
          <p:cNvSpPr/>
          <p:nvPr userDrawn="1"/>
        </p:nvSpPr>
        <p:spPr bwMode="auto">
          <a:xfrm rot="10800000" flipH="1">
            <a:off x="2049681" y="5710544"/>
            <a:ext cx="7843864" cy="757825"/>
          </a:xfrm>
          <a:prstGeom prst="bentArrow">
            <a:avLst>
              <a:gd name="adj1" fmla="val 25000"/>
              <a:gd name="adj2" fmla="val 0"/>
              <a:gd name="adj3" fmla="val 25000"/>
              <a:gd name="adj4" fmla="val 20518"/>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p:cNvSpPr/>
          <p:nvPr userDrawn="1"/>
        </p:nvSpPr>
        <p:spPr bwMode="auto">
          <a:xfrm rot="10800000">
            <a:off x="11224378" y="6302645"/>
            <a:ext cx="709317" cy="266055"/>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0" y="5375935"/>
            <a:ext cx="12192000" cy="9573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45" name="Bent Arrow 44"/>
          <p:cNvSpPr/>
          <p:nvPr userDrawn="1"/>
        </p:nvSpPr>
        <p:spPr bwMode="auto">
          <a:xfrm rot="16200000">
            <a:off x="11536785" y="6610171"/>
            <a:ext cx="325590" cy="266055"/>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5"/>
          <p:cNvSpPr>
            <a:spLocks noEditPoints="1"/>
          </p:cNvSpPr>
          <p:nvPr userDrawn="1"/>
        </p:nvSpPr>
        <p:spPr bwMode="auto">
          <a:xfrm>
            <a:off x="4389232" y="6600371"/>
            <a:ext cx="121561" cy="12156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 name="Freeform 18"/>
          <p:cNvSpPr>
            <a:spLocks/>
          </p:cNvSpPr>
          <p:nvPr userDrawn="1"/>
        </p:nvSpPr>
        <p:spPr bwMode="auto">
          <a:xfrm>
            <a:off x="4431637" y="6462555"/>
            <a:ext cx="37458" cy="124388"/>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Rectangle 48"/>
          <p:cNvSpPr/>
          <p:nvPr userDrawn="1"/>
        </p:nvSpPr>
        <p:spPr bwMode="auto">
          <a:xfrm>
            <a:off x="-217599" y="6858000"/>
            <a:ext cx="125330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52" name="Rectangle 51"/>
          <p:cNvSpPr/>
          <p:nvPr userDrawn="1"/>
        </p:nvSpPr>
        <p:spPr bwMode="auto">
          <a:xfrm>
            <a:off x="-391886" y="6074230"/>
            <a:ext cx="3918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53" name="Rectangle 52"/>
          <p:cNvSpPr/>
          <p:nvPr userDrawn="1"/>
        </p:nvSpPr>
        <p:spPr bwMode="auto">
          <a:xfrm>
            <a:off x="0" y="6344998"/>
            <a:ext cx="12192000" cy="513003"/>
          </a:xfrm>
          <a:prstGeom prst="rect">
            <a:avLst/>
          </a:pr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pic>
        <p:nvPicPr>
          <p:cNvPr id="41" name="Picture 40"/>
          <p:cNvPicPr>
            <a:picLocks noChangeAspect="1"/>
          </p:cNvPicPr>
          <p:nvPr userDrawn="1"/>
        </p:nvPicPr>
        <p:blipFill>
          <a:blip r:embed="rId2">
            <a:biLevel thresh="25000"/>
          </a:blip>
          <a:stretch>
            <a:fillRect/>
          </a:stretch>
        </p:blipFill>
        <p:spPr>
          <a:xfrm>
            <a:off x="171511" y="6491045"/>
            <a:ext cx="936609" cy="206372"/>
          </a:xfrm>
          <a:prstGeom prst="rect">
            <a:avLst/>
          </a:prstGeom>
        </p:spPr>
      </p:pic>
    </p:spTree>
    <p:extLst>
      <p:ext uri="{BB962C8B-B14F-4D97-AF65-F5344CB8AC3E}">
        <p14:creationId xmlns:p14="http://schemas.microsoft.com/office/powerpoint/2010/main" val="12977300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3CA4-0440-4985-90EB-7AF9BE4DDE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18FFD1-9D1E-4239-AABF-E3D78C1C9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C36D72-9A3B-4C64-9EBD-28D341F0BB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DFFAE0-6CA0-4643-97D5-97901BB46D50}"/>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6" name="Footer Placeholder 5">
            <a:extLst>
              <a:ext uri="{FF2B5EF4-FFF2-40B4-BE49-F238E27FC236}">
                <a16:creationId xmlns:a16="http://schemas.microsoft.com/office/drawing/2014/main" id="{016F05EA-2A6A-4F69-9CA7-FF04045E55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425D2-980E-4E0B-A5A3-0C6D2C293214}"/>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1267182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5915573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3"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8" name="Rectangle 7"/>
          <p:cNvSpPr/>
          <p:nvPr userDrawn="1"/>
        </p:nvSpPr>
        <p:spPr bwMode="auto">
          <a:xfrm>
            <a:off x="448212" y="470069"/>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48212" y="863773"/>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4285942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7"/>
            <a:ext cx="11653523" cy="1858018"/>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0396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269240" y="1189178"/>
            <a:ext cx="11653523" cy="1890133"/>
          </a:xfrm>
        </p:spPr>
        <p:txBody>
          <a:bodyPr/>
          <a:lstStyle>
            <a:lvl1pPr marL="0" indent="0">
              <a:buNone/>
              <a:defRPr sz="3600">
                <a:solidFill>
                  <a:schemeClr val="bg1"/>
                </a:solidFill>
              </a:defRPr>
            </a:lvl1pPr>
            <a:lvl2pPr marL="0" indent="0">
              <a:buFontTx/>
              <a:buNone/>
              <a:defRPr sz="1800">
                <a:solidFill>
                  <a:schemeClr val="bg1"/>
                </a:solidFill>
              </a:defRPr>
            </a:lvl2pPr>
            <a:lvl3pPr marL="224054" indent="0">
              <a:buNone/>
              <a:defRPr sz="1800">
                <a:solidFill>
                  <a:schemeClr val="bg1"/>
                </a:solidFill>
              </a:defRPr>
            </a:lvl3pPr>
            <a:lvl4pPr marL="448107" indent="0">
              <a:buNone/>
              <a:defRPr sz="1600">
                <a:solidFill>
                  <a:schemeClr val="bg1"/>
                </a:solidFill>
              </a:defRPr>
            </a:lvl4pPr>
            <a:lvl5pPr marL="672161"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53209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3587481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1854686"/>
          </a:xfrm>
        </p:spPr>
        <p:txBody>
          <a:bodyPr>
            <a:spAutoFit/>
          </a:bodyPr>
          <a:lstStyle>
            <a:lvl1pPr>
              <a:defRPr sz="3528"/>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3411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96447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55045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87208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69241" y="9647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39363809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D677-817B-4334-AF3B-1EE08FA04C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89C6A6-BC3B-4CB8-95C1-EBE9B5D52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BB59E4-A61C-4BA6-A2EF-19C574FDA4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A96806-ECA0-41A5-8856-2D024C01F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443BF2-F7F6-4F5B-BC2C-E2D146C228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44E97B-1967-4E40-95E2-A4F509009A3A}"/>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8" name="Footer Placeholder 7">
            <a:extLst>
              <a:ext uri="{FF2B5EF4-FFF2-40B4-BE49-F238E27FC236}">
                <a16:creationId xmlns:a16="http://schemas.microsoft.com/office/drawing/2014/main" id="{B03F8E6B-238A-4D94-BFA6-B17BF49DA6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6D29CC-EF78-4349-A4E5-187F63320061}"/>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3220360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69241" y="16251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2135822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sz="7056"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6"/>
            <a:ext cx="9860674" cy="778565"/>
          </a:xfrm>
          <a:noFill/>
        </p:spPr>
        <p:txBody>
          <a:bodyPr lIns="182880" tIns="146304" rIns="182880" bIns="146304">
            <a:sp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2583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123878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179710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12865153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430888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6106578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17030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56917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1414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4D95-B694-4B32-B134-AA08EF4316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803C8B-113E-43D9-8AFD-E053467E89D1}"/>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4" name="Footer Placeholder 3">
            <a:extLst>
              <a:ext uri="{FF2B5EF4-FFF2-40B4-BE49-F238E27FC236}">
                <a16:creationId xmlns:a16="http://schemas.microsoft.com/office/drawing/2014/main" id="{C65F44C5-FCF5-4B56-BB40-DAF14DE91E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5F785C-7EE1-4654-B9DD-7904699A4CD4}"/>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297079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ctr" anchorCtr="0" forceAA="0" compatLnSpc="1">
            <a:prstTxWarp prst="textNoShape">
              <a:avLst/>
            </a:prstTxWarp>
            <a:noAutofit/>
          </a:bodyPr>
          <a:lstStyle/>
          <a:p>
            <a:pPr algn="ctr" defTabSz="913927"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813947"/>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20482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0"/>
            <a:ext cx="11623331"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202" y="3083654"/>
            <a:ext cx="3223861" cy="690695"/>
          </a:xfrm>
          <a:prstGeom prst="rect">
            <a:avLst/>
          </a:prstGeom>
        </p:spPr>
      </p:pic>
    </p:spTree>
    <p:extLst>
      <p:ext uri="{BB962C8B-B14F-4D97-AF65-F5344CB8AC3E}">
        <p14:creationId xmlns:p14="http://schemas.microsoft.com/office/powerpoint/2010/main" val="58653130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84735" indent="-28473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34" indent="-275401">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69" indent="-28473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23" indent="-224054">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76" indent="-224054">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44173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p:spPr>
      </p:pic>
      <p:sp>
        <p:nvSpPr>
          <p:cNvPr id="2" name="Rectangle 1"/>
          <p:cNvSpPr/>
          <p:nvPr userDrawn="1"/>
        </p:nvSpPr>
        <p:spPr bwMode="auto">
          <a:xfrm>
            <a:off x="266063" y="2084174"/>
            <a:ext cx="6278150" cy="3491849"/>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3" y="2084173"/>
            <a:ext cx="6274911" cy="1793104"/>
          </a:xfrm>
          <a:noFill/>
        </p:spPr>
        <p:txBody>
          <a:bodyPr lIns="146304" tIns="91440" rIns="146304" bIns="91440" anchor="t" anchorCtr="0"/>
          <a:lstStyle>
            <a:lvl1pPr>
              <a:defRPr sz="5293" spc="-98" baseline="0">
                <a:gradFill>
                  <a:gsLst>
                    <a:gs pos="64646">
                      <a:srgbClr val="FFFFFF"/>
                    </a:gs>
                    <a:gs pos="4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58"/>
            <a:ext cx="6276530" cy="1698765"/>
          </a:xfrm>
        </p:spPr>
        <p:txBody>
          <a:bodyPr tIns="109728" bIns="109728">
            <a:noAutofit/>
          </a:bodyPr>
          <a:lstStyle>
            <a:lvl1pPr marL="0" indent="0">
              <a:spcBef>
                <a:spcPts val="0"/>
              </a:spcBef>
              <a:buNone/>
              <a:defRPr sz="3136">
                <a:gradFill>
                  <a:gsLst>
                    <a:gs pos="64646">
                      <a:srgbClr val="FFFFFF"/>
                    </a:gs>
                    <a:gs pos="45000">
                      <a:srgbClr val="FFFFFF"/>
                    </a:gs>
                  </a:gsLst>
                  <a:lin ang="5400000" scaled="0"/>
                </a:gradFill>
              </a:defRPr>
            </a:lvl1pPr>
          </a:lstStyle>
          <a:p>
            <a:pPr lvl="0"/>
            <a:r>
              <a:rPr lang="en-US" dirty="0"/>
              <a:t>Speaker Name</a:t>
            </a:r>
          </a:p>
        </p:txBody>
      </p:sp>
      <p:sp>
        <p:nvSpPr>
          <p:cNvPr id="8" name="Rectangle 7"/>
          <p:cNvSpPr/>
          <p:nvPr userDrawn="1"/>
        </p:nvSpPr>
        <p:spPr bwMode="auto">
          <a:xfrm>
            <a:off x="448212" y="470069"/>
            <a:ext cx="2060658" cy="393703"/>
          </a:xfrm>
          <a:prstGeom prst="rect">
            <a:avLst/>
          </a:prstGeom>
          <a:noFill/>
          <a:ln w="6350" cap="sq">
            <a:solidFill>
              <a:srgbClr val="525252"/>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48212" y="863773"/>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0" i="0" u="none" strike="noStrike" kern="1200" cap="none" spc="0" normalizeH="0" baseline="0" noProof="0" dirty="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Update on slide master</a:t>
            </a:r>
          </a:p>
        </p:txBody>
      </p:sp>
      <p:pic>
        <p:nvPicPr>
          <p:cNvPr id="6" name="Picture 5"/>
          <p:cNvPicPr>
            <a:picLocks noChangeAspect="1"/>
          </p:cNvPicPr>
          <p:nvPr userDrawn="1"/>
        </p:nvPicPr>
        <p:blipFill>
          <a:blip r:embed="rId3"/>
          <a:stretch>
            <a:fillRect/>
          </a:stretch>
        </p:blipFill>
        <p:spPr>
          <a:xfrm>
            <a:off x="446715" y="6029312"/>
            <a:ext cx="1673267" cy="368686"/>
          </a:xfrm>
          <a:prstGeom prst="rect">
            <a:avLst/>
          </a:prstGeom>
        </p:spPr>
      </p:pic>
    </p:spTree>
    <p:extLst>
      <p:ext uri="{BB962C8B-B14F-4D97-AF65-F5344CB8AC3E}">
        <p14:creationId xmlns:p14="http://schemas.microsoft.com/office/powerpoint/2010/main" val="287275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3"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2" y="3878574"/>
            <a:ext cx="7171337" cy="1792326"/>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8" name="Rectangle 7"/>
          <p:cNvSpPr/>
          <p:nvPr userDrawn="1"/>
        </p:nvSpPr>
        <p:spPr bwMode="auto">
          <a:xfrm>
            <a:off x="448212" y="470069"/>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48212" y="863773"/>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0" i="0" u="none" strike="noStrike" kern="1200" cap="none" spc="0" normalizeH="0" baseline="0" noProof="0" dirty="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480555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40" y="1189177"/>
            <a:ext cx="11653523" cy="1858018"/>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953622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269240" y="1189178"/>
            <a:ext cx="11653523" cy="1890133"/>
          </a:xfrm>
        </p:spPr>
        <p:txBody>
          <a:bodyPr/>
          <a:lstStyle>
            <a:lvl1pPr marL="0" indent="0">
              <a:buNone/>
              <a:defRPr sz="3600">
                <a:solidFill>
                  <a:schemeClr val="bg1"/>
                </a:solidFill>
              </a:defRPr>
            </a:lvl1pPr>
            <a:lvl2pPr marL="0" indent="0">
              <a:buFontTx/>
              <a:buNone/>
              <a:defRPr sz="1800">
                <a:solidFill>
                  <a:schemeClr val="bg1"/>
                </a:solidFill>
              </a:defRPr>
            </a:lvl2pPr>
            <a:lvl3pPr marL="224054" indent="0">
              <a:buNone/>
              <a:defRPr sz="1800">
                <a:solidFill>
                  <a:schemeClr val="bg1"/>
                </a:solidFill>
              </a:defRPr>
            </a:lvl3pPr>
            <a:lvl4pPr marL="448107" indent="0">
              <a:buNone/>
              <a:defRPr sz="1600">
                <a:solidFill>
                  <a:schemeClr val="bg1"/>
                </a:solidFill>
              </a:defRPr>
            </a:lvl4pPr>
            <a:lvl5pPr marL="672161"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110295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Only white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7238270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8"/>
            <a:ext cx="11653523" cy="1854686"/>
          </a:xfrm>
        </p:spPr>
        <p:txBody>
          <a:bodyPr>
            <a:spAutoFit/>
          </a:bodyPr>
          <a:lstStyle>
            <a:lvl1pPr>
              <a:defRPr sz="3528"/>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817597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6"/>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70653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81C62-2198-41E3-A3CE-F796676806EF}"/>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3" name="Footer Placeholder 2">
            <a:extLst>
              <a:ext uri="{FF2B5EF4-FFF2-40B4-BE49-F238E27FC236}">
                <a16:creationId xmlns:a16="http://schemas.microsoft.com/office/drawing/2014/main" id="{E6A99C83-F4C7-4C39-A469-F86FECB14D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464CDA-A637-45B4-B56A-FAD5EBF029A9}"/>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2831021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23" indent="-281623">
              <a:spcBef>
                <a:spcPts val="1200"/>
              </a:spcBef>
              <a:buClr>
                <a:schemeClr val="tx1"/>
              </a:buClr>
              <a:buFont typeface="Arial" pitchFamily="34" charset="0"/>
              <a:buChar char="•"/>
              <a:defRPr sz="3136"/>
            </a:lvl1pPr>
            <a:lvl2pPr marL="520602" indent="-228557">
              <a:defRPr sz="2353"/>
            </a:lvl2pPr>
            <a:lvl3pPr marL="685671" indent="-165070">
              <a:tabLst/>
              <a:defRPr sz="1961"/>
            </a:lvl3pPr>
            <a:lvl4pPr marL="863437" indent="-177767">
              <a:defRPr/>
            </a:lvl4pPr>
            <a:lvl5pPr marL="1028506" indent="-16507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01084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850985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269241" y="9647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12134881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5" name="Content Placeholder 4"/>
          <p:cNvSpPr>
            <a:spLocks noGrp="1"/>
          </p:cNvSpPr>
          <p:nvPr>
            <p:ph sz="quarter" idx="10"/>
          </p:nvPr>
        </p:nvSpPr>
        <p:spPr>
          <a:xfrm>
            <a:off x="269241" y="1625151"/>
            <a:ext cx="11655840" cy="683264"/>
          </a:xfrm>
        </p:spPr>
        <p:txBody>
          <a:bodyPr/>
          <a:lstStyle>
            <a:lvl1pPr marL="0" indent="0" algn="l" defTabSz="914192" rtl="0" eaLnBrk="1" latinLnBrk="0" hangingPunct="1">
              <a:lnSpc>
                <a:spcPct val="90000"/>
              </a:lnSpc>
              <a:spcBef>
                <a:spcPct val="0"/>
              </a:spcBef>
              <a:buNone/>
              <a:defRPr kumimoji="0" lang="en-US" sz="3600" b="0" i="1" u="none" strike="noStrike" kern="1200" cap="none" spc="-100" normalizeH="0" baseline="0" dirty="0" smtClean="0">
                <a:ln w="3175">
                  <a:noFill/>
                </a:ln>
                <a:solidFill>
                  <a:srgbClr val="0078D7"/>
                </a:solidFill>
                <a:effectLst/>
                <a:uLnTx/>
                <a:uFillTx/>
                <a:latin typeface="+mj-lt"/>
                <a:ea typeface="+mn-ea"/>
                <a:cs typeface="Segoe UI" pitchFamily="34" charset="0"/>
              </a:defRPr>
            </a:lvl1pPr>
          </a:lstStyle>
          <a:p>
            <a:pPr lvl="0"/>
            <a:r>
              <a:rPr lang="en-US" dirty="0"/>
              <a:t>Click to edit Master text styles</a:t>
            </a:r>
          </a:p>
        </p:txBody>
      </p:sp>
    </p:spTree>
    <p:extLst>
      <p:ext uri="{BB962C8B-B14F-4D97-AF65-F5344CB8AC3E}">
        <p14:creationId xmlns:p14="http://schemas.microsoft.com/office/powerpoint/2010/main" val="126226221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sz="7056"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3877276"/>
            <a:ext cx="9860674" cy="778565"/>
          </a:xfrm>
          <a:noFill/>
        </p:spPr>
        <p:txBody>
          <a:bodyPr lIns="182880" tIns="146304" rIns="182880" bIns="146304">
            <a:sp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965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7"/>
            <a:ext cx="9859116" cy="1158793"/>
          </a:xfrm>
          <a:noFill/>
        </p:spPr>
        <p:txBody>
          <a:bodyPr tIns="91440" bIns="91440" anchor="t" anchorCtr="0">
            <a:spAutoFit/>
          </a:bodyPr>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064117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9763962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2640937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6589804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073363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0EE3-BDA4-4802-9866-EA6C493C4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903C1E-FDE0-4F72-84EA-885B053AF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BC3BBD-E7E9-45D9-95E0-EA38E0A72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DCC4BE-C7B0-4947-9F19-AA73478F872A}"/>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6" name="Footer Placeholder 5">
            <a:extLst>
              <a:ext uri="{FF2B5EF4-FFF2-40B4-BE49-F238E27FC236}">
                <a16:creationId xmlns:a16="http://schemas.microsoft.com/office/drawing/2014/main" id="{4FDAD969-5BE5-4990-84F9-0F9E9FC35A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AF598-12F0-4704-8EEE-658DE92255B7}"/>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2974931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7"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73430927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83343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50759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7171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1164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ctr" anchorCtr="0" forceAA="0" compatLnSpc="1">
            <a:prstTxWarp prst="textNoShape">
              <a:avLst/>
            </a:prstTxWarp>
            <a:noAutofit/>
          </a:bodyPr>
          <a:lstStyle/>
          <a:p>
            <a:pPr algn="ctr" defTabSz="913927"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813947"/>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81645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1" y="6170060"/>
            <a:ext cx="11623331" cy="395317"/>
          </a:xfrm>
          <a:prstGeom prst="rect">
            <a:avLst/>
          </a:prstGeom>
          <a:noFill/>
          <a:ln w="12700">
            <a:noFill/>
            <a:miter lim="800000"/>
            <a:headEnd type="none" w="sm" len="sm"/>
            <a:tailEnd type="none" w="sm" len="sm"/>
          </a:ln>
          <a:effectLst/>
        </p:spPr>
        <p:txBody>
          <a:bodyPr vert="horz" wrap="square" lIns="179259" tIns="143407" rIns="179259" bIns="143407" numCol="1" anchor="t" anchorCtr="0" compatLnSpc="1">
            <a:prstTxWarp prst="textNoShape">
              <a:avLst/>
            </a:prstTxWarp>
            <a:spAutoFit/>
          </a:bodyPr>
          <a:lstStyle/>
          <a:p>
            <a:pPr defTabSz="913748" eaLnBrk="0" hangingPunct="0"/>
            <a:r>
              <a:rPr lang="en-US" sz="686" dirty="0">
                <a:gradFill>
                  <a:gsLst>
                    <a:gs pos="0">
                      <a:schemeClr val="tx1"/>
                    </a:gs>
                    <a:gs pos="100000">
                      <a:schemeClr val="tx1"/>
                    </a:gs>
                  </a:gsLst>
                  <a:lin ang="5400000" scaled="0"/>
                </a:gradFill>
                <a:cs typeface="Segoe UI" pitchFamily="34" charset="0"/>
              </a:rPr>
              <a:t>© 2015 Microsoft Corporation. All rights reserved.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083654"/>
            <a:ext cx="3223861" cy="690695"/>
          </a:xfrm>
          <a:prstGeom prst="rect">
            <a:avLst/>
          </a:prstGeom>
        </p:spPr>
      </p:pic>
    </p:spTree>
    <p:extLst>
      <p:ext uri="{BB962C8B-B14F-4D97-AF65-F5344CB8AC3E}">
        <p14:creationId xmlns:p14="http://schemas.microsoft.com/office/powerpoint/2010/main" val="294254837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8"/>
            <a:ext cx="11653523" cy="2396047"/>
          </a:xfrm>
          <a:prstGeom prst="rect">
            <a:avLst/>
          </a:prstGeom>
        </p:spPr>
        <p:txBody>
          <a:bodyPr/>
          <a:lstStyle>
            <a:lvl1pPr marL="284735" indent="-28473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34" indent="-275401">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69" indent="-28473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23" indent="-224054">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76" indent="-224054">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1339862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Content spli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0460" y="511828"/>
            <a:ext cx="5556611" cy="2200893"/>
          </a:xfrm>
        </p:spPr>
        <p:txBody>
          <a:bodyPr>
            <a:noAutofit/>
          </a:bodyPr>
          <a:lstStyle>
            <a:lvl1pPr>
              <a:defRPr>
                <a:solidFill>
                  <a:schemeClr val="bg1"/>
                </a:solidFill>
              </a:defRPr>
            </a:lvl1pPr>
          </a:lstStyle>
          <a:p>
            <a:r>
              <a:rPr lang="en-US" dirty="0"/>
              <a:t>Click to edit Master title style</a:t>
            </a:r>
          </a:p>
        </p:txBody>
      </p:sp>
      <p:sp>
        <p:nvSpPr>
          <p:cNvPr id="36" name="Rectangle 35"/>
          <p:cNvSpPr/>
          <p:nvPr userDrawn="1"/>
        </p:nvSpPr>
        <p:spPr bwMode="auto">
          <a:xfrm>
            <a:off x="0" y="6325187"/>
            <a:ext cx="12192000" cy="532814"/>
          </a:xfrm>
          <a:prstGeom prst="rect">
            <a:avLst/>
          </a:prstGeom>
          <a:solidFill>
            <a:srgbClr val="409AE1"/>
          </a:solidFill>
          <a:ln w="28575">
            <a:noFill/>
          </a:ln>
        </p:spPr>
        <p:txBody>
          <a:bodyPr vert="horz" wrap="square" lIns="91414" tIns="45706" rIns="91414" bIns="45706" numCol="1" anchor="t" anchorCtr="0" compatLnSpc="1">
            <a:prstTxWarp prst="textNoShape">
              <a:avLst/>
            </a:prstTxWarp>
          </a:bodyPr>
          <a:lstStyle/>
          <a:p>
            <a:pPr marR="0" lvl="0" indent="0" defTabSz="932384" fontAlgn="auto">
              <a:lnSpc>
                <a:spcPct val="100000"/>
              </a:lnSpc>
              <a:spcBef>
                <a:spcPts val="0"/>
              </a:spcBef>
              <a:spcAft>
                <a:spcPts val="0"/>
              </a:spcAft>
              <a:buClrTx/>
              <a:buSzTx/>
              <a:buFontTx/>
              <a:buNone/>
              <a:tabLst/>
            </a:pPr>
            <a:endParaRPr kumimoji="0" lang="en-US" sz="1050" b="0" i="0" u="none" strike="noStrike" kern="0" cap="none" spc="0" normalizeH="0" baseline="0">
              <a:ln>
                <a:noFill/>
              </a:ln>
              <a:solidFill>
                <a:srgbClr val="333333"/>
              </a:solidFill>
              <a:effectLst/>
              <a:uLnTx/>
              <a:uFillTx/>
            </a:endParaRPr>
          </a:p>
        </p:txBody>
      </p:sp>
      <p:sp>
        <p:nvSpPr>
          <p:cNvPr id="6" name="Freeform 539"/>
          <p:cNvSpPr>
            <a:spLocks noChangeAspect="1"/>
          </p:cNvSpPr>
          <p:nvPr userDrawn="1"/>
        </p:nvSpPr>
        <p:spPr bwMode="auto">
          <a:xfrm>
            <a:off x="9303796" y="5959092"/>
            <a:ext cx="1968055" cy="108201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409AE1"/>
          </a:solidFill>
          <a:ln w="28575">
            <a:noFill/>
          </a:ln>
          <a:extLst/>
        </p:spPr>
        <p:txBody>
          <a:bodyPr vert="horz" wrap="square" lIns="91414" tIns="45706" rIns="91414" bIns="45706" numCol="1" anchor="t" anchorCtr="0" compatLnSpc="1">
            <a:prstTxWarp prst="textNoShape">
              <a:avLst/>
            </a:prstTxWarp>
          </a:bodyPr>
          <a:lstStyle/>
          <a:p>
            <a:pPr marL="0" marR="0" lvl="0" indent="0" defTabSz="932384"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333333"/>
              </a:solidFill>
              <a:effectLst/>
              <a:uLnTx/>
              <a:uFillTx/>
            </a:endParaRPr>
          </a:p>
        </p:txBody>
      </p:sp>
      <p:grpSp>
        <p:nvGrpSpPr>
          <p:cNvPr id="9" name="Group 8"/>
          <p:cNvGrpSpPr/>
          <p:nvPr userDrawn="1"/>
        </p:nvGrpSpPr>
        <p:grpSpPr>
          <a:xfrm>
            <a:off x="9338575" y="6216162"/>
            <a:ext cx="1824626" cy="773723"/>
            <a:chOff x="4494770" y="2621197"/>
            <a:chExt cx="3127126" cy="1326043"/>
          </a:xfrm>
        </p:grpSpPr>
        <p:sp>
          <p:nvSpPr>
            <p:cNvPr id="10" name="Freeform 12"/>
            <p:cNvSpPr>
              <a:spLocks/>
            </p:cNvSpPr>
            <p:nvPr/>
          </p:nvSpPr>
          <p:spPr bwMode="auto">
            <a:xfrm>
              <a:off x="4494770" y="3400845"/>
              <a:ext cx="457856" cy="62986"/>
            </a:xfrm>
            <a:custGeom>
              <a:avLst/>
              <a:gdLst>
                <a:gd name="T0" fmla="*/ 704 w 756"/>
                <a:gd name="T1" fmla="*/ 104 h 104"/>
                <a:gd name="T2" fmla="*/ 52 w 756"/>
                <a:gd name="T3" fmla="*/ 104 h 104"/>
                <a:gd name="T4" fmla="*/ 52 w 756"/>
                <a:gd name="T5" fmla="*/ 104 h 104"/>
                <a:gd name="T6" fmla="*/ 42 w 756"/>
                <a:gd name="T7" fmla="*/ 104 h 104"/>
                <a:gd name="T8" fmla="*/ 32 w 756"/>
                <a:gd name="T9" fmla="*/ 100 h 104"/>
                <a:gd name="T10" fmla="*/ 22 w 756"/>
                <a:gd name="T11" fmla="*/ 96 h 104"/>
                <a:gd name="T12" fmla="*/ 14 w 756"/>
                <a:gd name="T13" fmla="*/ 90 h 104"/>
                <a:gd name="T14" fmla="*/ 8 w 756"/>
                <a:gd name="T15" fmla="*/ 82 h 104"/>
                <a:gd name="T16" fmla="*/ 4 w 756"/>
                <a:gd name="T17" fmla="*/ 72 h 104"/>
                <a:gd name="T18" fmla="*/ 0 w 756"/>
                <a:gd name="T19" fmla="*/ 62 h 104"/>
                <a:gd name="T20" fmla="*/ 0 w 756"/>
                <a:gd name="T21" fmla="*/ 52 h 104"/>
                <a:gd name="T22" fmla="*/ 0 w 756"/>
                <a:gd name="T23" fmla="*/ 52 h 104"/>
                <a:gd name="T24" fmla="*/ 0 w 756"/>
                <a:gd name="T25" fmla="*/ 42 h 104"/>
                <a:gd name="T26" fmla="*/ 4 w 756"/>
                <a:gd name="T27" fmla="*/ 32 h 104"/>
                <a:gd name="T28" fmla="*/ 8 w 756"/>
                <a:gd name="T29" fmla="*/ 22 h 104"/>
                <a:gd name="T30" fmla="*/ 14 w 756"/>
                <a:gd name="T31" fmla="*/ 16 h 104"/>
                <a:gd name="T32" fmla="*/ 22 w 756"/>
                <a:gd name="T33" fmla="*/ 8 h 104"/>
                <a:gd name="T34" fmla="*/ 32 w 756"/>
                <a:gd name="T35" fmla="*/ 4 h 104"/>
                <a:gd name="T36" fmla="*/ 42 w 756"/>
                <a:gd name="T37" fmla="*/ 0 h 104"/>
                <a:gd name="T38" fmla="*/ 52 w 756"/>
                <a:gd name="T39" fmla="*/ 0 h 104"/>
                <a:gd name="T40" fmla="*/ 704 w 756"/>
                <a:gd name="T41" fmla="*/ 0 h 104"/>
                <a:gd name="T42" fmla="*/ 704 w 756"/>
                <a:gd name="T43" fmla="*/ 0 h 104"/>
                <a:gd name="T44" fmla="*/ 714 w 756"/>
                <a:gd name="T45" fmla="*/ 0 h 104"/>
                <a:gd name="T46" fmla="*/ 724 w 756"/>
                <a:gd name="T47" fmla="*/ 4 h 104"/>
                <a:gd name="T48" fmla="*/ 732 w 756"/>
                <a:gd name="T49" fmla="*/ 8 h 104"/>
                <a:gd name="T50" fmla="*/ 740 w 756"/>
                <a:gd name="T51" fmla="*/ 16 h 104"/>
                <a:gd name="T52" fmla="*/ 748 w 756"/>
                <a:gd name="T53" fmla="*/ 22 h 104"/>
                <a:gd name="T54" fmla="*/ 752 w 756"/>
                <a:gd name="T55" fmla="*/ 32 h 104"/>
                <a:gd name="T56" fmla="*/ 756 w 756"/>
                <a:gd name="T57" fmla="*/ 42 h 104"/>
                <a:gd name="T58" fmla="*/ 756 w 756"/>
                <a:gd name="T59" fmla="*/ 52 h 104"/>
                <a:gd name="T60" fmla="*/ 756 w 756"/>
                <a:gd name="T61" fmla="*/ 52 h 104"/>
                <a:gd name="T62" fmla="*/ 756 w 756"/>
                <a:gd name="T63" fmla="*/ 62 h 104"/>
                <a:gd name="T64" fmla="*/ 752 w 756"/>
                <a:gd name="T65" fmla="*/ 72 h 104"/>
                <a:gd name="T66" fmla="*/ 748 w 756"/>
                <a:gd name="T67" fmla="*/ 82 h 104"/>
                <a:gd name="T68" fmla="*/ 740 w 756"/>
                <a:gd name="T69" fmla="*/ 90 h 104"/>
                <a:gd name="T70" fmla="*/ 732 w 756"/>
                <a:gd name="T71" fmla="*/ 96 h 104"/>
                <a:gd name="T72" fmla="*/ 724 w 756"/>
                <a:gd name="T73" fmla="*/ 100 h 104"/>
                <a:gd name="T74" fmla="*/ 714 w 756"/>
                <a:gd name="T75" fmla="*/ 104 h 104"/>
                <a:gd name="T76" fmla="*/ 704 w 756"/>
                <a:gd name="T77" fmla="*/ 104 h 104"/>
                <a:gd name="T78" fmla="*/ 704 w 756"/>
                <a:gd name="T7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6" h="104">
                  <a:moveTo>
                    <a:pt x="704" y="104"/>
                  </a:move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6"/>
                  </a:lnTo>
                  <a:lnTo>
                    <a:pt x="22" y="8"/>
                  </a:lnTo>
                  <a:lnTo>
                    <a:pt x="32" y="4"/>
                  </a:lnTo>
                  <a:lnTo>
                    <a:pt x="42" y="0"/>
                  </a:lnTo>
                  <a:lnTo>
                    <a:pt x="52" y="0"/>
                  </a:lnTo>
                  <a:lnTo>
                    <a:pt x="704" y="0"/>
                  </a:lnTo>
                  <a:lnTo>
                    <a:pt x="704" y="0"/>
                  </a:lnTo>
                  <a:lnTo>
                    <a:pt x="714" y="0"/>
                  </a:lnTo>
                  <a:lnTo>
                    <a:pt x="724" y="4"/>
                  </a:lnTo>
                  <a:lnTo>
                    <a:pt x="732" y="8"/>
                  </a:lnTo>
                  <a:lnTo>
                    <a:pt x="740" y="16"/>
                  </a:lnTo>
                  <a:lnTo>
                    <a:pt x="748" y="22"/>
                  </a:lnTo>
                  <a:lnTo>
                    <a:pt x="752" y="32"/>
                  </a:lnTo>
                  <a:lnTo>
                    <a:pt x="756" y="42"/>
                  </a:lnTo>
                  <a:lnTo>
                    <a:pt x="756" y="52"/>
                  </a:lnTo>
                  <a:lnTo>
                    <a:pt x="756" y="52"/>
                  </a:lnTo>
                  <a:lnTo>
                    <a:pt x="756" y="62"/>
                  </a:lnTo>
                  <a:lnTo>
                    <a:pt x="752" y="72"/>
                  </a:lnTo>
                  <a:lnTo>
                    <a:pt x="748" y="82"/>
                  </a:lnTo>
                  <a:lnTo>
                    <a:pt x="740" y="90"/>
                  </a:lnTo>
                  <a:lnTo>
                    <a:pt x="732" y="96"/>
                  </a:lnTo>
                  <a:lnTo>
                    <a:pt x="724" y="100"/>
                  </a:lnTo>
                  <a:lnTo>
                    <a:pt x="714" y="104"/>
                  </a:lnTo>
                  <a:lnTo>
                    <a:pt x="704" y="104"/>
                  </a:lnTo>
                  <a:lnTo>
                    <a:pt x="70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 name="Freeform 13"/>
            <p:cNvSpPr>
              <a:spLocks/>
            </p:cNvSpPr>
            <p:nvPr/>
          </p:nvSpPr>
          <p:spPr bwMode="auto">
            <a:xfrm>
              <a:off x="4889641" y="3331803"/>
              <a:ext cx="540222" cy="245886"/>
            </a:xfrm>
            <a:custGeom>
              <a:avLst/>
              <a:gdLst>
                <a:gd name="T0" fmla="*/ 456 w 892"/>
                <a:gd name="T1" fmla="*/ 406 h 406"/>
                <a:gd name="T2" fmla="*/ 436 w 892"/>
                <a:gd name="T3" fmla="*/ 402 h 406"/>
                <a:gd name="T4" fmla="*/ 418 w 892"/>
                <a:gd name="T5" fmla="*/ 390 h 406"/>
                <a:gd name="T6" fmla="*/ 408 w 892"/>
                <a:gd name="T7" fmla="*/ 374 h 406"/>
                <a:gd name="T8" fmla="*/ 404 w 892"/>
                <a:gd name="T9" fmla="*/ 354 h 406"/>
                <a:gd name="T10" fmla="*/ 402 w 892"/>
                <a:gd name="T11" fmla="*/ 346 h 406"/>
                <a:gd name="T12" fmla="*/ 396 w 892"/>
                <a:gd name="T13" fmla="*/ 344 h 406"/>
                <a:gd name="T14" fmla="*/ 164 w 892"/>
                <a:gd name="T15" fmla="*/ 344 h 406"/>
                <a:gd name="T16" fmla="*/ 138 w 892"/>
                <a:gd name="T17" fmla="*/ 344 h 406"/>
                <a:gd name="T18" fmla="*/ 104 w 892"/>
                <a:gd name="T19" fmla="*/ 336 h 406"/>
                <a:gd name="T20" fmla="*/ 66 w 892"/>
                <a:gd name="T21" fmla="*/ 318 h 406"/>
                <a:gd name="T22" fmla="*/ 46 w 892"/>
                <a:gd name="T23" fmla="*/ 302 h 406"/>
                <a:gd name="T24" fmla="*/ 30 w 892"/>
                <a:gd name="T25" fmla="*/ 284 h 406"/>
                <a:gd name="T26" fmla="*/ 14 w 892"/>
                <a:gd name="T27" fmla="*/ 258 h 406"/>
                <a:gd name="T28" fmla="*/ 4 w 892"/>
                <a:gd name="T29" fmla="*/ 224 h 406"/>
                <a:gd name="T30" fmla="*/ 0 w 892"/>
                <a:gd name="T31" fmla="*/ 180 h 406"/>
                <a:gd name="T32" fmla="*/ 0 w 892"/>
                <a:gd name="T33" fmla="*/ 156 h 406"/>
                <a:gd name="T34" fmla="*/ 10 w 892"/>
                <a:gd name="T35" fmla="*/ 114 h 406"/>
                <a:gd name="T36" fmla="*/ 28 w 892"/>
                <a:gd name="T37" fmla="*/ 80 h 406"/>
                <a:gd name="T38" fmla="*/ 52 w 892"/>
                <a:gd name="T39" fmla="*/ 54 h 406"/>
                <a:gd name="T40" fmla="*/ 78 w 892"/>
                <a:gd name="T41" fmla="*/ 32 h 406"/>
                <a:gd name="T42" fmla="*/ 108 w 892"/>
                <a:gd name="T43" fmla="*/ 18 h 406"/>
                <a:gd name="T44" fmla="*/ 150 w 892"/>
                <a:gd name="T45" fmla="*/ 4 h 406"/>
                <a:gd name="T46" fmla="*/ 840 w 892"/>
                <a:gd name="T47" fmla="*/ 0 h 406"/>
                <a:gd name="T48" fmla="*/ 852 w 892"/>
                <a:gd name="T49" fmla="*/ 2 h 406"/>
                <a:gd name="T50" fmla="*/ 870 w 892"/>
                <a:gd name="T51" fmla="*/ 10 h 406"/>
                <a:gd name="T52" fmla="*/ 884 w 892"/>
                <a:gd name="T53" fmla="*/ 24 h 406"/>
                <a:gd name="T54" fmla="*/ 892 w 892"/>
                <a:gd name="T55" fmla="*/ 42 h 406"/>
                <a:gd name="T56" fmla="*/ 892 w 892"/>
                <a:gd name="T57" fmla="*/ 52 h 406"/>
                <a:gd name="T58" fmla="*/ 888 w 892"/>
                <a:gd name="T59" fmla="*/ 74 h 406"/>
                <a:gd name="T60" fmla="*/ 878 w 892"/>
                <a:gd name="T61" fmla="*/ 90 h 406"/>
                <a:gd name="T62" fmla="*/ 860 w 892"/>
                <a:gd name="T63" fmla="*/ 102 h 406"/>
                <a:gd name="T64" fmla="*/ 840 w 892"/>
                <a:gd name="T65" fmla="*/ 106 h 406"/>
                <a:gd name="T66" fmla="*/ 180 w 892"/>
                <a:gd name="T67" fmla="*/ 106 h 406"/>
                <a:gd name="T68" fmla="*/ 148 w 892"/>
                <a:gd name="T69" fmla="*/ 114 h 406"/>
                <a:gd name="T70" fmla="*/ 124 w 892"/>
                <a:gd name="T71" fmla="*/ 130 h 406"/>
                <a:gd name="T72" fmla="*/ 110 w 892"/>
                <a:gd name="T73" fmla="*/ 150 h 406"/>
                <a:gd name="T74" fmla="*/ 104 w 892"/>
                <a:gd name="T75" fmla="*/ 170 h 406"/>
                <a:gd name="T76" fmla="*/ 104 w 892"/>
                <a:gd name="T77" fmla="*/ 180 h 406"/>
                <a:gd name="T78" fmla="*/ 108 w 892"/>
                <a:gd name="T79" fmla="*/ 208 h 406"/>
                <a:gd name="T80" fmla="*/ 118 w 892"/>
                <a:gd name="T81" fmla="*/ 226 h 406"/>
                <a:gd name="T82" fmla="*/ 130 w 892"/>
                <a:gd name="T83" fmla="*/ 234 h 406"/>
                <a:gd name="T84" fmla="*/ 152 w 892"/>
                <a:gd name="T85" fmla="*/ 240 h 406"/>
                <a:gd name="T86" fmla="*/ 394 w 892"/>
                <a:gd name="T87" fmla="*/ 240 h 406"/>
                <a:gd name="T88" fmla="*/ 406 w 892"/>
                <a:gd name="T89" fmla="*/ 240 h 406"/>
                <a:gd name="T90" fmla="*/ 438 w 892"/>
                <a:gd name="T91" fmla="*/ 248 h 406"/>
                <a:gd name="T92" fmla="*/ 464 w 892"/>
                <a:gd name="T93" fmla="*/ 260 h 406"/>
                <a:gd name="T94" fmla="*/ 476 w 892"/>
                <a:gd name="T95" fmla="*/ 270 h 406"/>
                <a:gd name="T96" fmla="*/ 498 w 892"/>
                <a:gd name="T97" fmla="*/ 302 h 406"/>
                <a:gd name="T98" fmla="*/ 506 w 892"/>
                <a:gd name="T99" fmla="*/ 324 h 406"/>
                <a:gd name="T100" fmla="*/ 508 w 892"/>
                <a:gd name="T101" fmla="*/ 354 h 406"/>
                <a:gd name="T102" fmla="*/ 508 w 892"/>
                <a:gd name="T103" fmla="*/ 364 h 406"/>
                <a:gd name="T104" fmla="*/ 500 w 892"/>
                <a:gd name="T105" fmla="*/ 384 h 406"/>
                <a:gd name="T106" fmla="*/ 486 w 892"/>
                <a:gd name="T107" fmla="*/ 398 h 406"/>
                <a:gd name="T108" fmla="*/ 466 w 892"/>
                <a:gd name="T109" fmla="*/ 406 h 406"/>
                <a:gd name="T110" fmla="*/ 456 w 892"/>
                <a:gd name="T111"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2" h="406">
                  <a:moveTo>
                    <a:pt x="456" y="406"/>
                  </a:moveTo>
                  <a:lnTo>
                    <a:pt x="456" y="406"/>
                  </a:lnTo>
                  <a:lnTo>
                    <a:pt x="446" y="406"/>
                  </a:lnTo>
                  <a:lnTo>
                    <a:pt x="436" y="402"/>
                  </a:lnTo>
                  <a:lnTo>
                    <a:pt x="426" y="398"/>
                  </a:lnTo>
                  <a:lnTo>
                    <a:pt x="418" y="390"/>
                  </a:lnTo>
                  <a:lnTo>
                    <a:pt x="412" y="384"/>
                  </a:lnTo>
                  <a:lnTo>
                    <a:pt x="408" y="374"/>
                  </a:lnTo>
                  <a:lnTo>
                    <a:pt x="404" y="364"/>
                  </a:lnTo>
                  <a:lnTo>
                    <a:pt x="404" y="354"/>
                  </a:lnTo>
                  <a:lnTo>
                    <a:pt x="404" y="354"/>
                  </a:lnTo>
                  <a:lnTo>
                    <a:pt x="402" y="346"/>
                  </a:lnTo>
                  <a:lnTo>
                    <a:pt x="402" y="346"/>
                  </a:lnTo>
                  <a:lnTo>
                    <a:pt x="396" y="344"/>
                  </a:lnTo>
                  <a:lnTo>
                    <a:pt x="164" y="344"/>
                  </a:lnTo>
                  <a:lnTo>
                    <a:pt x="164" y="344"/>
                  </a:lnTo>
                  <a:lnTo>
                    <a:pt x="150" y="344"/>
                  </a:lnTo>
                  <a:lnTo>
                    <a:pt x="138" y="344"/>
                  </a:lnTo>
                  <a:lnTo>
                    <a:pt x="122" y="340"/>
                  </a:lnTo>
                  <a:lnTo>
                    <a:pt x="104" y="336"/>
                  </a:lnTo>
                  <a:lnTo>
                    <a:pt x="84" y="328"/>
                  </a:lnTo>
                  <a:lnTo>
                    <a:pt x="66" y="318"/>
                  </a:lnTo>
                  <a:lnTo>
                    <a:pt x="46" y="302"/>
                  </a:lnTo>
                  <a:lnTo>
                    <a:pt x="46" y="302"/>
                  </a:lnTo>
                  <a:lnTo>
                    <a:pt x="38" y="294"/>
                  </a:lnTo>
                  <a:lnTo>
                    <a:pt x="30" y="284"/>
                  </a:lnTo>
                  <a:lnTo>
                    <a:pt x="22" y="272"/>
                  </a:lnTo>
                  <a:lnTo>
                    <a:pt x="14" y="258"/>
                  </a:lnTo>
                  <a:lnTo>
                    <a:pt x="8" y="242"/>
                  </a:lnTo>
                  <a:lnTo>
                    <a:pt x="4" y="224"/>
                  </a:lnTo>
                  <a:lnTo>
                    <a:pt x="0" y="204"/>
                  </a:lnTo>
                  <a:lnTo>
                    <a:pt x="0" y="180"/>
                  </a:lnTo>
                  <a:lnTo>
                    <a:pt x="0" y="180"/>
                  </a:lnTo>
                  <a:lnTo>
                    <a:pt x="0" y="156"/>
                  </a:lnTo>
                  <a:lnTo>
                    <a:pt x="4" y="134"/>
                  </a:lnTo>
                  <a:lnTo>
                    <a:pt x="10" y="114"/>
                  </a:lnTo>
                  <a:lnTo>
                    <a:pt x="18" y="96"/>
                  </a:lnTo>
                  <a:lnTo>
                    <a:pt x="28" y="80"/>
                  </a:lnTo>
                  <a:lnTo>
                    <a:pt x="38" y="66"/>
                  </a:lnTo>
                  <a:lnTo>
                    <a:pt x="52" y="54"/>
                  </a:lnTo>
                  <a:lnTo>
                    <a:pt x="64" y="42"/>
                  </a:lnTo>
                  <a:lnTo>
                    <a:pt x="78" y="32"/>
                  </a:lnTo>
                  <a:lnTo>
                    <a:pt x="92" y="24"/>
                  </a:lnTo>
                  <a:lnTo>
                    <a:pt x="108" y="18"/>
                  </a:lnTo>
                  <a:lnTo>
                    <a:pt x="122" y="12"/>
                  </a:lnTo>
                  <a:lnTo>
                    <a:pt x="150" y="4"/>
                  </a:lnTo>
                  <a:lnTo>
                    <a:pt x="176" y="0"/>
                  </a:lnTo>
                  <a:lnTo>
                    <a:pt x="840" y="0"/>
                  </a:lnTo>
                  <a:lnTo>
                    <a:pt x="840" y="0"/>
                  </a:lnTo>
                  <a:lnTo>
                    <a:pt x="852" y="2"/>
                  </a:lnTo>
                  <a:lnTo>
                    <a:pt x="860" y="4"/>
                  </a:lnTo>
                  <a:lnTo>
                    <a:pt x="870" y="10"/>
                  </a:lnTo>
                  <a:lnTo>
                    <a:pt x="878" y="16"/>
                  </a:lnTo>
                  <a:lnTo>
                    <a:pt x="884" y="24"/>
                  </a:lnTo>
                  <a:lnTo>
                    <a:pt x="888" y="32"/>
                  </a:lnTo>
                  <a:lnTo>
                    <a:pt x="892" y="42"/>
                  </a:lnTo>
                  <a:lnTo>
                    <a:pt x="892" y="52"/>
                  </a:lnTo>
                  <a:lnTo>
                    <a:pt x="892" y="52"/>
                  </a:lnTo>
                  <a:lnTo>
                    <a:pt x="892" y="64"/>
                  </a:lnTo>
                  <a:lnTo>
                    <a:pt x="888" y="74"/>
                  </a:lnTo>
                  <a:lnTo>
                    <a:pt x="884" y="82"/>
                  </a:lnTo>
                  <a:lnTo>
                    <a:pt x="878" y="90"/>
                  </a:lnTo>
                  <a:lnTo>
                    <a:pt x="870" y="96"/>
                  </a:lnTo>
                  <a:lnTo>
                    <a:pt x="860" y="102"/>
                  </a:lnTo>
                  <a:lnTo>
                    <a:pt x="852" y="104"/>
                  </a:lnTo>
                  <a:lnTo>
                    <a:pt x="840" y="106"/>
                  </a:lnTo>
                  <a:lnTo>
                    <a:pt x="180" y="106"/>
                  </a:lnTo>
                  <a:lnTo>
                    <a:pt x="180" y="106"/>
                  </a:lnTo>
                  <a:lnTo>
                    <a:pt x="162" y="108"/>
                  </a:lnTo>
                  <a:lnTo>
                    <a:pt x="148" y="114"/>
                  </a:lnTo>
                  <a:lnTo>
                    <a:pt x="136" y="120"/>
                  </a:lnTo>
                  <a:lnTo>
                    <a:pt x="124" y="130"/>
                  </a:lnTo>
                  <a:lnTo>
                    <a:pt x="114" y="142"/>
                  </a:lnTo>
                  <a:lnTo>
                    <a:pt x="110" y="150"/>
                  </a:lnTo>
                  <a:lnTo>
                    <a:pt x="106" y="158"/>
                  </a:lnTo>
                  <a:lnTo>
                    <a:pt x="104" y="170"/>
                  </a:lnTo>
                  <a:lnTo>
                    <a:pt x="104" y="180"/>
                  </a:lnTo>
                  <a:lnTo>
                    <a:pt x="104" y="180"/>
                  </a:lnTo>
                  <a:lnTo>
                    <a:pt x="106" y="196"/>
                  </a:lnTo>
                  <a:lnTo>
                    <a:pt x="108" y="208"/>
                  </a:lnTo>
                  <a:lnTo>
                    <a:pt x="112" y="218"/>
                  </a:lnTo>
                  <a:lnTo>
                    <a:pt x="118" y="226"/>
                  </a:lnTo>
                  <a:lnTo>
                    <a:pt x="118" y="226"/>
                  </a:lnTo>
                  <a:lnTo>
                    <a:pt x="130" y="234"/>
                  </a:lnTo>
                  <a:lnTo>
                    <a:pt x="142" y="238"/>
                  </a:lnTo>
                  <a:lnTo>
                    <a:pt x="152" y="240"/>
                  </a:lnTo>
                  <a:lnTo>
                    <a:pt x="160" y="240"/>
                  </a:lnTo>
                  <a:lnTo>
                    <a:pt x="394" y="240"/>
                  </a:lnTo>
                  <a:lnTo>
                    <a:pt x="394" y="240"/>
                  </a:lnTo>
                  <a:lnTo>
                    <a:pt x="406" y="240"/>
                  </a:lnTo>
                  <a:lnTo>
                    <a:pt x="426" y="244"/>
                  </a:lnTo>
                  <a:lnTo>
                    <a:pt x="438" y="248"/>
                  </a:lnTo>
                  <a:lnTo>
                    <a:pt x="450" y="252"/>
                  </a:lnTo>
                  <a:lnTo>
                    <a:pt x="464" y="260"/>
                  </a:lnTo>
                  <a:lnTo>
                    <a:pt x="476" y="270"/>
                  </a:lnTo>
                  <a:lnTo>
                    <a:pt x="476" y="270"/>
                  </a:lnTo>
                  <a:lnTo>
                    <a:pt x="488" y="284"/>
                  </a:lnTo>
                  <a:lnTo>
                    <a:pt x="498" y="302"/>
                  </a:lnTo>
                  <a:lnTo>
                    <a:pt x="502" y="312"/>
                  </a:lnTo>
                  <a:lnTo>
                    <a:pt x="506" y="324"/>
                  </a:lnTo>
                  <a:lnTo>
                    <a:pt x="508" y="338"/>
                  </a:lnTo>
                  <a:lnTo>
                    <a:pt x="508" y="354"/>
                  </a:lnTo>
                  <a:lnTo>
                    <a:pt x="508" y="354"/>
                  </a:lnTo>
                  <a:lnTo>
                    <a:pt x="508" y="364"/>
                  </a:lnTo>
                  <a:lnTo>
                    <a:pt x="504" y="374"/>
                  </a:lnTo>
                  <a:lnTo>
                    <a:pt x="500" y="384"/>
                  </a:lnTo>
                  <a:lnTo>
                    <a:pt x="494" y="390"/>
                  </a:lnTo>
                  <a:lnTo>
                    <a:pt x="486" y="398"/>
                  </a:lnTo>
                  <a:lnTo>
                    <a:pt x="476" y="402"/>
                  </a:lnTo>
                  <a:lnTo>
                    <a:pt x="466" y="406"/>
                  </a:lnTo>
                  <a:lnTo>
                    <a:pt x="456" y="406"/>
                  </a:lnTo>
                  <a:lnTo>
                    <a:pt x="456"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 name="Freeform 14"/>
            <p:cNvSpPr>
              <a:spLocks/>
            </p:cNvSpPr>
            <p:nvPr/>
          </p:nvSpPr>
          <p:spPr bwMode="auto">
            <a:xfrm>
              <a:off x="6726775" y="3077438"/>
              <a:ext cx="895121" cy="245886"/>
            </a:xfrm>
            <a:custGeom>
              <a:avLst/>
              <a:gdLst>
                <a:gd name="T0" fmla="*/ 52 w 1478"/>
                <a:gd name="T1" fmla="*/ 406 h 406"/>
                <a:gd name="T2" fmla="*/ 32 w 1478"/>
                <a:gd name="T3" fmla="*/ 402 h 406"/>
                <a:gd name="T4" fmla="*/ 14 w 1478"/>
                <a:gd name="T5" fmla="*/ 390 h 406"/>
                <a:gd name="T6" fmla="*/ 4 w 1478"/>
                <a:gd name="T7" fmla="*/ 374 h 406"/>
                <a:gd name="T8" fmla="*/ 0 w 1478"/>
                <a:gd name="T9" fmla="*/ 352 h 406"/>
                <a:gd name="T10" fmla="*/ 0 w 1478"/>
                <a:gd name="T11" fmla="*/ 342 h 406"/>
                <a:gd name="T12" fmla="*/ 8 w 1478"/>
                <a:gd name="T13" fmla="*/ 324 h 406"/>
                <a:gd name="T14" fmla="*/ 22 w 1478"/>
                <a:gd name="T15" fmla="*/ 310 h 406"/>
                <a:gd name="T16" fmla="*/ 42 w 1478"/>
                <a:gd name="T17" fmla="*/ 302 h 406"/>
                <a:gd name="T18" fmla="*/ 1300 w 1478"/>
                <a:gd name="T19" fmla="*/ 300 h 406"/>
                <a:gd name="T20" fmla="*/ 1316 w 1478"/>
                <a:gd name="T21" fmla="*/ 296 h 406"/>
                <a:gd name="T22" fmla="*/ 1342 w 1478"/>
                <a:gd name="T23" fmla="*/ 286 h 406"/>
                <a:gd name="T24" fmla="*/ 1364 w 1478"/>
                <a:gd name="T25" fmla="*/ 264 h 406"/>
                <a:gd name="T26" fmla="*/ 1372 w 1478"/>
                <a:gd name="T27" fmla="*/ 246 h 406"/>
                <a:gd name="T28" fmla="*/ 1374 w 1478"/>
                <a:gd name="T29" fmla="*/ 226 h 406"/>
                <a:gd name="T30" fmla="*/ 1374 w 1478"/>
                <a:gd name="T31" fmla="*/ 210 h 406"/>
                <a:gd name="T32" fmla="*/ 1366 w 1478"/>
                <a:gd name="T33" fmla="*/ 188 h 406"/>
                <a:gd name="T34" fmla="*/ 1360 w 1478"/>
                <a:gd name="T35" fmla="*/ 180 h 406"/>
                <a:gd name="T36" fmla="*/ 1336 w 1478"/>
                <a:gd name="T37" fmla="*/ 168 h 406"/>
                <a:gd name="T38" fmla="*/ 1318 w 1478"/>
                <a:gd name="T39" fmla="*/ 166 h 406"/>
                <a:gd name="T40" fmla="*/ 1084 w 1478"/>
                <a:gd name="T41" fmla="*/ 166 h 406"/>
                <a:gd name="T42" fmla="*/ 1052 w 1478"/>
                <a:gd name="T43" fmla="*/ 162 h 406"/>
                <a:gd name="T44" fmla="*/ 1028 w 1478"/>
                <a:gd name="T45" fmla="*/ 152 h 406"/>
                <a:gd name="T46" fmla="*/ 1002 w 1478"/>
                <a:gd name="T47" fmla="*/ 134 h 406"/>
                <a:gd name="T48" fmla="*/ 990 w 1478"/>
                <a:gd name="T49" fmla="*/ 122 h 406"/>
                <a:gd name="T50" fmla="*/ 976 w 1478"/>
                <a:gd name="T51" fmla="*/ 94 h 406"/>
                <a:gd name="T52" fmla="*/ 970 w 1478"/>
                <a:gd name="T53" fmla="*/ 68 h 406"/>
                <a:gd name="T54" fmla="*/ 970 w 1478"/>
                <a:gd name="T55" fmla="*/ 52 h 406"/>
                <a:gd name="T56" fmla="*/ 974 w 1478"/>
                <a:gd name="T57" fmla="*/ 32 h 406"/>
                <a:gd name="T58" fmla="*/ 984 w 1478"/>
                <a:gd name="T59" fmla="*/ 14 h 406"/>
                <a:gd name="T60" fmla="*/ 1002 w 1478"/>
                <a:gd name="T61" fmla="*/ 4 h 406"/>
                <a:gd name="T62" fmla="*/ 1022 w 1478"/>
                <a:gd name="T63" fmla="*/ 0 h 406"/>
                <a:gd name="T64" fmla="*/ 1032 w 1478"/>
                <a:gd name="T65" fmla="*/ 0 h 406"/>
                <a:gd name="T66" fmla="*/ 1052 w 1478"/>
                <a:gd name="T67" fmla="*/ 8 h 406"/>
                <a:gd name="T68" fmla="*/ 1066 w 1478"/>
                <a:gd name="T69" fmla="*/ 22 h 406"/>
                <a:gd name="T70" fmla="*/ 1074 w 1478"/>
                <a:gd name="T71" fmla="*/ 42 h 406"/>
                <a:gd name="T72" fmla="*/ 1074 w 1478"/>
                <a:gd name="T73" fmla="*/ 52 h 406"/>
                <a:gd name="T74" fmla="*/ 1076 w 1478"/>
                <a:gd name="T75" fmla="*/ 60 h 406"/>
                <a:gd name="T76" fmla="*/ 1314 w 1478"/>
                <a:gd name="T77" fmla="*/ 60 h 406"/>
                <a:gd name="T78" fmla="*/ 1328 w 1478"/>
                <a:gd name="T79" fmla="*/ 60 h 406"/>
                <a:gd name="T80" fmla="*/ 1356 w 1478"/>
                <a:gd name="T81" fmla="*/ 64 h 406"/>
                <a:gd name="T82" fmla="*/ 1394 w 1478"/>
                <a:gd name="T83" fmla="*/ 78 h 406"/>
                <a:gd name="T84" fmla="*/ 1432 w 1478"/>
                <a:gd name="T85" fmla="*/ 104 h 406"/>
                <a:gd name="T86" fmla="*/ 1440 w 1478"/>
                <a:gd name="T87" fmla="*/ 112 h 406"/>
                <a:gd name="T88" fmla="*/ 1456 w 1478"/>
                <a:gd name="T89" fmla="*/ 134 h 406"/>
                <a:gd name="T90" fmla="*/ 1470 w 1478"/>
                <a:gd name="T91" fmla="*/ 164 h 406"/>
                <a:gd name="T92" fmla="*/ 1478 w 1478"/>
                <a:gd name="T93" fmla="*/ 202 h 406"/>
                <a:gd name="T94" fmla="*/ 1478 w 1478"/>
                <a:gd name="T95" fmla="*/ 226 h 406"/>
                <a:gd name="T96" fmla="*/ 1474 w 1478"/>
                <a:gd name="T97" fmla="*/ 272 h 406"/>
                <a:gd name="T98" fmla="*/ 1460 w 1478"/>
                <a:gd name="T99" fmla="*/ 310 h 406"/>
                <a:gd name="T100" fmla="*/ 1440 w 1478"/>
                <a:gd name="T101" fmla="*/ 340 h 406"/>
                <a:gd name="T102" fmla="*/ 1414 w 1478"/>
                <a:gd name="T103" fmla="*/ 364 h 406"/>
                <a:gd name="T104" fmla="*/ 1386 w 1478"/>
                <a:gd name="T105" fmla="*/ 382 h 406"/>
                <a:gd name="T106" fmla="*/ 1356 w 1478"/>
                <a:gd name="T107" fmla="*/ 394 h 406"/>
                <a:gd name="T108" fmla="*/ 1302 w 1478"/>
                <a:gd name="T10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8" h="406">
                  <a:moveTo>
                    <a:pt x="52" y="406"/>
                  </a:moveTo>
                  <a:lnTo>
                    <a:pt x="52" y="406"/>
                  </a:lnTo>
                  <a:lnTo>
                    <a:pt x="42" y="404"/>
                  </a:lnTo>
                  <a:lnTo>
                    <a:pt x="32" y="402"/>
                  </a:lnTo>
                  <a:lnTo>
                    <a:pt x="22" y="396"/>
                  </a:lnTo>
                  <a:lnTo>
                    <a:pt x="14" y="390"/>
                  </a:lnTo>
                  <a:lnTo>
                    <a:pt x="8" y="382"/>
                  </a:lnTo>
                  <a:lnTo>
                    <a:pt x="4" y="374"/>
                  </a:lnTo>
                  <a:lnTo>
                    <a:pt x="0" y="364"/>
                  </a:lnTo>
                  <a:lnTo>
                    <a:pt x="0" y="352"/>
                  </a:lnTo>
                  <a:lnTo>
                    <a:pt x="0" y="352"/>
                  </a:lnTo>
                  <a:lnTo>
                    <a:pt x="0" y="342"/>
                  </a:lnTo>
                  <a:lnTo>
                    <a:pt x="4" y="332"/>
                  </a:lnTo>
                  <a:lnTo>
                    <a:pt x="8" y="324"/>
                  </a:lnTo>
                  <a:lnTo>
                    <a:pt x="14" y="316"/>
                  </a:lnTo>
                  <a:lnTo>
                    <a:pt x="22" y="310"/>
                  </a:lnTo>
                  <a:lnTo>
                    <a:pt x="32" y="304"/>
                  </a:lnTo>
                  <a:lnTo>
                    <a:pt x="42" y="302"/>
                  </a:lnTo>
                  <a:lnTo>
                    <a:pt x="52" y="300"/>
                  </a:lnTo>
                  <a:lnTo>
                    <a:pt x="1300" y="300"/>
                  </a:lnTo>
                  <a:lnTo>
                    <a:pt x="1300" y="300"/>
                  </a:lnTo>
                  <a:lnTo>
                    <a:pt x="1316" y="296"/>
                  </a:lnTo>
                  <a:lnTo>
                    <a:pt x="1330" y="292"/>
                  </a:lnTo>
                  <a:lnTo>
                    <a:pt x="1342" y="286"/>
                  </a:lnTo>
                  <a:lnTo>
                    <a:pt x="1354" y="276"/>
                  </a:lnTo>
                  <a:lnTo>
                    <a:pt x="1364" y="264"/>
                  </a:lnTo>
                  <a:lnTo>
                    <a:pt x="1368" y="256"/>
                  </a:lnTo>
                  <a:lnTo>
                    <a:pt x="1372" y="246"/>
                  </a:lnTo>
                  <a:lnTo>
                    <a:pt x="1374" y="236"/>
                  </a:lnTo>
                  <a:lnTo>
                    <a:pt x="1374" y="226"/>
                  </a:lnTo>
                  <a:lnTo>
                    <a:pt x="1374" y="226"/>
                  </a:lnTo>
                  <a:lnTo>
                    <a:pt x="1374" y="210"/>
                  </a:lnTo>
                  <a:lnTo>
                    <a:pt x="1370" y="198"/>
                  </a:lnTo>
                  <a:lnTo>
                    <a:pt x="1366" y="188"/>
                  </a:lnTo>
                  <a:lnTo>
                    <a:pt x="1360" y="180"/>
                  </a:lnTo>
                  <a:lnTo>
                    <a:pt x="1360" y="180"/>
                  </a:lnTo>
                  <a:lnTo>
                    <a:pt x="1348" y="172"/>
                  </a:lnTo>
                  <a:lnTo>
                    <a:pt x="1336" y="168"/>
                  </a:lnTo>
                  <a:lnTo>
                    <a:pt x="1326" y="166"/>
                  </a:lnTo>
                  <a:lnTo>
                    <a:pt x="1318" y="166"/>
                  </a:lnTo>
                  <a:lnTo>
                    <a:pt x="1084" y="166"/>
                  </a:lnTo>
                  <a:lnTo>
                    <a:pt x="1084" y="166"/>
                  </a:lnTo>
                  <a:lnTo>
                    <a:pt x="1072" y="166"/>
                  </a:lnTo>
                  <a:lnTo>
                    <a:pt x="1052" y="162"/>
                  </a:lnTo>
                  <a:lnTo>
                    <a:pt x="1040" y="158"/>
                  </a:lnTo>
                  <a:lnTo>
                    <a:pt x="1028" y="152"/>
                  </a:lnTo>
                  <a:lnTo>
                    <a:pt x="1014" y="146"/>
                  </a:lnTo>
                  <a:lnTo>
                    <a:pt x="1002" y="134"/>
                  </a:lnTo>
                  <a:lnTo>
                    <a:pt x="1002" y="134"/>
                  </a:lnTo>
                  <a:lnTo>
                    <a:pt x="990" y="122"/>
                  </a:lnTo>
                  <a:lnTo>
                    <a:pt x="980" y="104"/>
                  </a:lnTo>
                  <a:lnTo>
                    <a:pt x="976" y="94"/>
                  </a:lnTo>
                  <a:lnTo>
                    <a:pt x="972" y="80"/>
                  </a:lnTo>
                  <a:lnTo>
                    <a:pt x="970" y="68"/>
                  </a:lnTo>
                  <a:lnTo>
                    <a:pt x="970" y="52"/>
                  </a:lnTo>
                  <a:lnTo>
                    <a:pt x="970" y="52"/>
                  </a:lnTo>
                  <a:lnTo>
                    <a:pt x="970" y="42"/>
                  </a:lnTo>
                  <a:lnTo>
                    <a:pt x="974" y="32"/>
                  </a:lnTo>
                  <a:lnTo>
                    <a:pt x="978" y="22"/>
                  </a:lnTo>
                  <a:lnTo>
                    <a:pt x="984" y="14"/>
                  </a:lnTo>
                  <a:lnTo>
                    <a:pt x="992" y="8"/>
                  </a:lnTo>
                  <a:lnTo>
                    <a:pt x="1002" y="4"/>
                  </a:lnTo>
                  <a:lnTo>
                    <a:pt x="1012" y="0"/>
                  </a:lnTo>
                  <a:lnTo>
                    <a:pt x="1022" y="0"/>
                  </a:lnTo>
                  <a:lnTo>
                    <a:pt x="1022" y="0"/>
                  </a:lnTo>
                  <a:lnTo>
                    <a:pt x="1032" y="0"/>
                  </a:lnTo>
                  <a:lnTo>
                    <a:pt x="1042" y="4"/>
                  </a:lnTo>
                  <a:lnTo>
                    <a:pt x="1052" y="8"/>
                  </a:lnTo>
                  <a:lnTo>
                    <a:pt x="1060" y="14"/>
                  </a:lnTo>
                  <a:lnTo>
                    <a:pt x="1066" y="22"/>
                  </a:lnTo>
                  <a:lnTo>
                    <a:pt x="1070" y="32"/>
                  </a:lnTo>
                  <a:lnTo>
                    <a:pt x="1074" y="42"/>
                  </a:lnTo>
                  <a:lnTo>
                    <a:pt x="1074" y="52"/>
                  </a:lnTo>
                  <a:lnTo>
                    <a:pt x="1074" y="52"/>
                  </a:lnTo>
                  <a:lnTo>
                    <a:pt x="1076" y="60"/>
                  </a:lnTo>
                  <a:lnTo>
                    <a:pt x="1076" y="60"/>
                  </a:lnTo>
                  <a:lnTo>
                    <a:pt x="1082" y="60"/>
                  </a:lnTo>
                  <a:lnTo>
                    <a:pt x="1314" y="60"/>
                  </a:lnTo>
                  <a:lnTo>
                    <a:pt x="1314" y="60"/>
                  </a:lnTo>
                  <a:lnTo>
                    <a:pt x="1328" y="60"/>
                  </a:lnTo>
                  <a:lnTo>
                    <a:pt x="1340" y="62"/>
                  </a:lnTo>
                  <a:lnTo>
                    <a:pt x="1356" y="64"/>
                  </a:lnTo>
                  <a:lnTo>
                    <a:pt x="1374" y="70"/>
                  </a:lnTo>
                  <a:lnTo>
                    <a:pt x="1394" y="78"/>
                  </a:lnTo>
                  <a:lnTo>
                    <a:pt x="1412" y="88"/>
                  </a:lnTo>
                  <a:lnTo>
                    <a:pt x="1432" y="104"/>
                  </a:lnTo>
                  <a:lnTo>
                    <a:pt x="1432" y="104"/>
                  </a:lnTo>
                  <a:lnTo>
                    <a:pt x="1440" y="112"/>
                  </a:lnTo>
                  <a:lnTo>
                    <a:pt x="1448" y="122"/>
                  </a:lnTo>
                  <a:lnTo>
                    <a:pt x="1456" y="134"/>
                  </a:lnTo>
                  <a:lnTo>
                    <a:pt x="1464" y="148"/>
                  </a:lnTo>
                  <a:lnTo>
                    <a:pt x="1470" y="164"/>
                  </a:lnTo>
                  <a:lnTo>
                    <a:pt x="1474" y="182"/>
                  </a:lnTo>
                  <a:lnTo>
                    <a:pt x="1478" y="202"/>
                  </a:lnTo>
                  <a:lnTo>
                    <a:pt x="1478" y="226"/>
                  </a:lnTo>
                  <a:lnTo>
                    <a:pt x="1478" y="226"/>
                  </a:lnTo>
                  <a:lnTo>
                    <a:pt x="1478" y="250"/>
                  </a:lnTo>
                  <a:lnTo>
                    <a:pt x="1474" y="272"/>
                  </a:lnTo>
                  <a:lnTo>
                    <a:pt x="1468" y="292"/>
                  </a:lnTo>
                  <a:lnTo>
                    <a:pt x="1460" y="310"/>
                  </a:lnTo>
                  <a:lnTo>
                    <a:pt x="1450" y="326"/>
                  </a:lnTo>
                  <a:lnTo>
                    <a:pt x="1440" y="340"/>
                  </a:lnTo>
                  <a:lnTo>
                    <a:pt x="1426" y="352"/>
                  </a:lnTo>
                  <a:lnTo>
                    <a:pt x="1414" y="364"/>
                  </a:lnTo>
                  <a:lnTo>
                    <a:pt x="1400" y="374"/>
                  </a:lnTo>
                  <a:lnTo>
                    <a:pt x="1386" y="382"/>
                  </a:lnTo>
                  <a:lnTo>
                    <a:pt x="1370" y="388"/>
                  </a:lnTo>
                  <a:lnTo>
                    <a:pt x="1356" y="394"/>
                  </a:lnTo>
                  <a:lnTo>
                    <a:pt x="1328" y="402"/>
                  </a:lnTo>
                  <a:lnTo>
                    <a:pt x="1302" y="406"/>
                  </a:lnTo>
                  <a:lnTo>
                    <a:pt x="52" y="4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 name="Freeform 15"/>
            <p:cNvSpPr>
              <a:spLocks noEditPoints="1"/>
            </p:cNvSpPr>
            <p:nvPr/>
          </p:nvSpPr>
          <p:spPr bwMode="auto">
            <a:xfrm>
              <a:off x="6892717" y="3505013"/>
              <a:ext cx="208337" cy="208337"/>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 name="Freeform 18"/>
            <p:cNvSpPr>
              <a:spLocks/>
            </p:cNvSpPr>
            <p:nvPr/>
          </p:nvSpPr>
          <p:spPr bwMode="auto">
            <a:xfrm>
              <a:off x="6965393" y="3268818"/>
              <a:ext cx="64197" cy="213182"/>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 name="Freeform 19"/>
            <p:cNvSpPr>
              <a:spLocks noEditPoints="1"/>
            </p:cNvSpPr>
            <p:nvPr/>
          </p:nvSpPr>
          <p:spPr bwMode="auto">
            <a:xfrm>
              <a:off x="5077386" y="3609182"/>
              <a:ext cx="186534" cy="185323"/>
            </a:xfrm>
            <a:custGeom>
              <a:avLst/>
              <a:gdLst>
                <a:gd name="T0" fmla="*/ 154 w 308"/>
                <a:gd name="T1" fmla="*/ 306 h 306"/>
                <a:gd name="T2" fmla="*/ 124 w 308"/>
                <a:gd name="T3" fmla="*/ 304 h 306"/>
                <a:gd name="T4" fmla="*/ 94 w 308"/>
                <a:gd name="T5" fmla="*/ 294 h 306"/>
                <a:gd name="T6" fmla="*/ 68 w 308"/>
                <a:gd name="T7" fmla="*/ 280 h 306"/>
                <a:gd name="T8" fmla="*/ 46 w 308"/>
                <a:gd name="T9" fmla="*/ 262 h 306"/>
                <a:gd name="T10" fmla="*/ 26 w 308"/>
                <a:gd name="T11" fmla="*/ 240 h 306"/>
                <a:gd name="T12" fmla="*/ 12 w 308"/>
                <a:gd name="T13" fmla="*/ 212 h 306"/>
                <a:gd name="T14" fmla="*/ 4 w 308"/>
                <a:gd name="T15" fmla="*/ 184 h 306"/>
                <a:gd name="T16" fmla="*/ 0 w 308"/>
                <a:gd name="T17" fmla="*/ 154 h 306"/>
                <a:gd name="T18" fmla="*/ 2 w 308"/>
                <a:gd name="T19" fmla="*/ 138 h 306"/>
                <a:gd name="T20" fmla="*/ 8 w 308"/>
                <a:gd name="T21" fmla="*/ 108 h 306"/>
                <a:gd name="T22" fmla="*/ 20 w 308"/>
                <a:gd name="T23" fmla="*/ 80 h 306"/>
                <a:gd name="T24" fmla="*/ 36 w 308"/>
                <a:gd name="T25" fmla="*/ 56 h 306"/>
                <a:gd name="T26" fmla="*/ 56 w 308"/>
                <a:gd name="T27" fmla="*/ 34 h 306"/>
                <a:gd name="T28" fmla="*/ 82 w 308"/>
                <a:gd name="T29" fmla="*/ 18 h 306"/>
                <a:gd name="T30" fmla="*/ 108 w 308"/>
                <a:gd name="T31" fmla="*/ 6 h 306"/>
                <a:gd name="T32" fmla="*/ 138 w 308"/>
                <a:gd name="T33" fmla="*/ 0 h 306"/>
                <a:gd name="T34" fmla="*/ 154 w 308"/>
                <a:gd name="T35" fmla="*/ 0 h 306"/>
                <a:gd name="T36" fmla="*/ 186 w 308"/>
                <a:gd name="T37" fmla="*/ 2 h 306"/>
                <a:gd name="T38" fmla="*/ 214 w 308"/>
                <a:gd name="T39" fmla="*/ 12 h 306"/>
                <a:gd name="T40" fmla="*/ 240 w 308"/>
                <a:gd name="T41" fmla="*/ 26 h 306"/>
                <a:gd name="T42" fmla="*/ 262 w 308"/>
                <a:gd name="T43" fmla="*/ 44 h 306"/>
                <a:gd name="T44" fmla="*/ 282 w 308"/>
                <a:gd name="T45" fmla="*/ 68 h 306"/>
                <a:gd name="T46" fmla="*/ 296 w 308"/>
                <a:gd name="T47" fmla="*/ 94 h 306"/>
                <a:gd name="T48" fmla="*/ 304 w 308"/>
                <a:gd name="T49" fmla="*/ 122 h 306"/>
                <a:gd name="T50" fmla="*/ 308 w 308"/>
                <a:gd name="T51" fmla="*/ 154 h 306"/>
                <a:gd name="T52" fmla="*/ 308 w 308"/>
                <a:gd name="T53" fmla="*/ 168 h 306"/>
                <a:gd name="T54" fmla="*/ 302 w 308"/>
                <a:gd name="T55" fmla="*/ 198 h 306"/>
                <a:gd name="T56" fmla="*/ 290 w 308"/>
                <a:gd name="T57" fmla="*/ 226 h 306"/>
                <a:gd name="T58" fmla="*/ 272 w 308"/>
                <a:gd name="T59" fmla="*/ 250 h 306"/>
                <a:gd name="T60" fmla="*/ 252 w 308"/>
                <a:gd name="T61" fmla="*/ 272 h 306"/>
                <a:gd name="T62" fmla="*/ 228 w 308"/>
                <a:gd name="T63" fmla="*/ 288 h 306"/>
                <a:gd name="T64" fmla="*/ 200 w 308"/>
                <a:gd name="T65" fmla="*/ 300 h 306"/>
                <a:gd name="T66" fmla="*/ 170 w 308"/>
                <a:gd name="T67" fmla="*/ 306 h 306"/>
                <a:gd name="T68" fmla="*/ 154 w 308"/>
                <a:gd name="T69" fmla="*/ 306 h 306"/>
                <a:gd name="T70" fmla="*/ 154 w 308"/>
                <a:gd name="T71" fmla="*/ 104 h 306"/>
                <a:gd name="T72" fmla="*/ 136 w 308"/>
                <a:gd name="T73" fmla="*/ 108 h 306"/>
                <a:gd name="T74" fmla="*/ 120 w 308"/>
                <a:gd name="T75" fmla="*/ 118 h 306"/>
                <a:gd name="T76" fmla="*/ 110 w 308"/>
                <a:gd name="T77" fmla="*/ 134 h 306"/>
                <a:gd name="T78" fmla="*/ 106 w 308"/>
                <a:gd name="T79" fmla="*/ 154 h 306"/>
                <a:gd name="T80" fmla="*/ 106 w 308"/>
                <a:gd name="T81" fmla="*/ 164 h 306"/>
                <a:gd name="T82" fmla="*/ 114 w 308"/>
                <a:gd name="T83" fmla="*/ 180 h 306"/>
                <a:gd name="T84" fmla="*/ 128 w 308"/>
                <a:gd name="T85" fmla="*/ 194 h 306"/>
                <a:gd name="T86" fmla="*/ 144 w 308"/>
                <a:gd name="T87" fmla="*/ 200 h 306"/>
                <a:gd name="T88" fmla="*/ 154 w 308"/>
                <a:gd name="T89" fmla="*/ 202 h 306"/>
                <a:gd name="T90" fmla="*/ 174 w 308"/>
                <a:gd name="T91" fmla="*/ 198 h 306"/>
                <a:gd name="T92" fmla="*/ 188 w 308"/>
                <a:gd name="T93" fmla="*/ 188 h 306"/>
                <a:gd name="T94" fmla="*/ 200 w 308"/>
                <a:gd name="T95" fmla="*/ 172 h 306"/>
                <a:gd name="T96" fmla="*/ 202 w 308"/>
                <a:gd name="T97" fmla="*/ 154 h 306"/>
                <a:gd name="T98" fmla="*/ 202 w 308"/>
                <a:gd name="T99" fmla="*/ 144 h 306"/>
                <a:gd name="T100" fmla="*/ 194 w 308"/>
                <a:gd name="T101" fmla="*/ 126 h 306"/>
                <a:gd name="T102" fmla="*/ 182 w 308"/>
                <a:gd name="T103" fmla="*/ 112 h 306"/>
                <a:gd name="T104" fmla="*/ 164 w 308"/>
                <a:gd name="T105" fmla="*/ 106 h 306"/>
                <a:gd name="T106" fmla="*/ 154 w 308"/>
                <a:gd name="T107" fmla="*/ 1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6">
                  <a:moveTo>
                    <a:pt x="154" y="306"/>
                  </a:moveTo>
                  <a:lnTo>
                    <a:pt x="154" y="306"/>
                  </a:lnTo>
                  <a:lnTo>
                    <a:pt x="138" y="306"/>
                  </a:lnTo>
                  <a:lnTo>
                    <a:pt x="124" y="304"/>
                  </a:lnTo>
                  <a:lnTo>
                    <a:pt x="108" y="300"/>
                  </a:lnTo>
                  <a:lnTo>
                    <a:pt x="94" y="294"/>
                  </a:lnTo>
                  <a:lnTo>
                    <a:pt x="82" y="288"/>
                  </a:lnTo>
                  <a:lnTo>
                    <a:pt x="68" y="280"/>
                  </a:lnTo>
                  <a:lnTo>
                    <a:pt x="56" y="272"/>
                  </a:lnTo>
                  <a:lnTo>
                    <a:pt x="46" y="262"/>
                  </a:lnTo>
                  <a:lnTo>
                    <a:pt x="36" y="250"/>
                  </a:lnTo>
                  <a:lnTo>
                    <a:pt x="26" y="240"/>
                  </a:lnTo>
                  <a:lnTo>
                    <a:pt x="20" y="226"/>
                  </a:lnTo>
                  <a:lnTo>
                    <a:pt x="12" y="212"/>
                  </a:lnTo>
                  <a:lnTo>
                    <a:pt x="8" y="198"/>
                  </a:lnTo>
                  <a:lnTo>
                    <a:pt x="4" y="184"/>
                  </a:lnTo>
                  <a:lnTo>
                    <a:pt x="2" y="168"/>
                  </a:lnTo>
                  <a:lnTo>
                    <a:pt x="0" y="154"/>
                  </a:lnTo>
                  <a:lnTo>
                    <a:pt x="0" y="154"/>
                  </a:lnTo>
                  <a:lnTo>
                    <a:pt x="2" y="138"/>
                  </a:lnTo>
                  <a:lnTo>
                    <a:pt x="4" y="122"/>
                  </a:lnTo>
                  <a:lnTo>
                    <a:pt x="8" y="108"/>
                  </a:lnTo>
                  <a:lnTo>
                    <a:pt x="12" y="94"/>
                  </a:lnTo>
                  <a:lnTo>
                    <a:pt x="20" y="80"/>
                  </a:lnTo>
                  <a:lnTo>
                    <a:pt x="26" y="68"/>
                  </a:lnTo>
                  <a:lnTo>
                    <a:pt x="36" y="56"/>
                  </a:lnTo>
                  <a:lnTo>
                    <a:pt x="46" y="44"/>
                  </a:lnTo>
                  <a:lnTo>
                    <a:pt x="56" y="34"/>
                  </a:lnTo>
                  <a:lnTo>
                    <a:pt x="68" y="26"/>
                  </a:lnTo>
                  <a:lnTo>
                    <a:pt x="82" y="18"/>
                  </a:lnTo>
                  <a:lnTo>
                    <a:pt x="94" y="12"/>
                  </a:lnTo>
                  <a:lnTo>
                    <a:pt x="108" y="6"/>
                  </a:lnTo>
                  <a:lnTo>
                    <a:pt x="124" y="2"/>
                  </a:lnTo>
                  <a:lnTo>
                    <a:pt x="138" y="0"/>
                  </a:lnTo>
                  <a:lnTo>
                    <a:pt x="154" y="0"/>
                  </a:lnTo>
                  <a:lnTo>
                    <a:pt x="154" y="0"/>
                  </a:lnTo>
                  <a:lnTo>
                    <a:pt x="170" y="0"/>
                  </a:lnTo>
                  <a:lnTo>
                    <a:pt x="186" y="2"/>
                  </a:lnTo>
                  <a:lnTo>
                    <a:pt x="200" y="6"/>
                  </a:lnTo>
                  <a:lnTo>
                    <a:pt x="214" y="12"/>
                  </a:lnTo>
                  <a:lnTo>
                    <a:pt x="228" y="18"/>
                  </a:lnTo>
                  <a:lnTo>
                    <a:pt x="240" y="26"/>
                  </a:lnTo>
                  <a:lnTo>
                    <a:pt x="252" y="34"/>
                  </a:lnTo>
                  <a:lnTo>
                    <a:pt x="262" y="44"/>
                  </a:lnTo>
                  <a:lnTo>
                    <a:pt x="272" y="56"/>
                  </a:lnTo>
                  <a:lnTo>
                    <a:pt x="282" y="68"/>
                  </a:lnTo>
                  <a:lnTo>
                    <a:pt x="290" y="80"/>
                  </a:lnTo>
                  <a:lnTo>
                    <a:pt x="296" y="94"/>
                  </a:lnTo>
                  <a:lnTo>
                    <a:pt x="302" y="108"/>
                  </a:lnTo>
                  <a:lnTo>
                    <a:pt x="304" y="122"/>
                  </a:lnTo>
                  <a:lnTo>
                    <a:pt x="308" y="138"/>
                  </a:lnTo>
                  <a:lnTo>
                    <a:pt x="308" y="154"/>
                  </a:lnTo>
                  <a:lnTo>
                    <a:pt x="308" y="154"/>
                  </a:lnTo>
                  <a:lnTo>
                    <a:pt x="308" y="168"/>
                  </a:lnTo>
                  <a:lnTo>
                    <a:pt x="304" y="184"/>
                  </a:lnTo>
                  <a:lnTo>
                    <a:pt x="302" y="198"/>
                  </a:lnTo>
                  <a:lnTo>
                    <a:pt x="296" y="212"/>
                  </a:lnTo>
                  <a:lnTo>
                    <a:pt x="290" y="226"/>
                  </a:lnTo>
                  <a:lnTo>
                    <a:pt x="282" y="240"/>
                  </a:lnTo>
                  <a:lnTo>
                    <a:pt x="272" y="250"/>
                  </a:lnTo>
                  <a:lnTo>
                    <a:pt x="262" y="262"/>
                  </a:lnTo>
                  <a:lnTo>
                    <a:pt x="252" y="272"/>
                  </a:lnTo>
                  <a:lnTo>
                    <a:pt x="240" y="280"/>
                  </a:lnTo>
                  <a:lnTo>
                    <a:pt x="228" y="288"/>
                  </a:lnTo>
                  <a:lnTo>
                    <a:pt x="214" y="294"/>
                  </a:lnTo>
                  <a:lnTo>
                    <a:pt x="200" y="300"/>
                  </a:lnTo>
                  <a:lnTo>
                    <a:pt x="186" y="304"/>
                  </a:lnTo>
                  <a:lnTo>
                    <a:pt x="170" y="306"/>
                  </a:lnTo>
                  <a:lnTo>
                    <a:pt x="154" y="306"/>
                  </a:lnTo>
                  <a:lnTo>
                    <a:pt x="154" y="306"/>
                  </a:lnTo>
                  <a:close/>
                  <a:moveTo>
                    <a:pt x="154" y="104"/>
                  </a:moveTo>
                  <a:lnTo>
                    <a:pt x="154" y="104"/>
                  </a:lnTo>
                  <a:lnTo>
                    <a:pt x="144" y="106"/>
                  </a:lnTo>
                  <a:lnTo>
                    <a:pt x="136" y="108"/>
                  </a:lnTo>
                  <a:lnTo>
                    <a:pt x="128" y="112"/>
                  </a:lnTo>
                  <a:lnTo>
                    <a:pt x="120" y="118"/>
                  </a:lnTo>
                  <a:lnTo>
                    <a:pt x="114" y="126"/>
                  </a:lnTo>
                  <a:lnTo>
                    <a:pt x="110" y="134"/>
                  </a:lnTo>
                  <a:lnTo>
                    <a:pt x="106" y="144"/>
                  </a:lnTo>
                  <a:lnTo>
                    <a:pt x="106" y="154"/>
                  </a:lnTo>
                  <a:lnTo>
                    <a:pt x="106" y="154"/>
                  </a:lnTo>
                  <a:lnTo>
                    <a:pt x="106" y="164"/>
                  </a:lnTo>
                  <a:lnTo>
                    <a:pt x="110" y="172"/>
                  </a:lnTo>
                  <a:lnTo>
                    <a:pt x="114" y="180"/>
                  </a:lnTo>
                  <a:lnTo>
                    <a:pt x="120" y="188"/>
                  </a:lnTo>
                  <a:lnTo>
                    <a:pt x="128" y="194"/>
                  </a:lnTo>
                  <a:lnTo>
                    <a:pt x="136" y="198"/>
                  </a:lnTo>
                  <a:lnTo>
                    <a:pt x="144" y="200"/>
                  </a:lnTo>
                  <a:lnTo>
                    <a:pt x="154" y="202"/>
                  </a:lnTo>
                  <a:lnTo>
                    <a:pt x="154" y="202"/>
                  </a:lnTo>
                  <a:lnTo>
                    <a:pt x="164" y="200"/>
                  </a:lnTo>
                  <a:lnTo>
                    <a:pt x="174" y="198"/>
                  </a:lnTo>
                  <a:lnTo>
                    <a:pt x="182" y="194"/>
                  </a:lnTo>
                  <a:lnTo>
                    <a:pt x="188" y="188"/>
                  </a:lnTo>
                  <a:lnTo>
                    <a:pt x="194" y="180"/>
                  </a:lnTo>
                  <a:lnTo>
                    <a:pt x="200" y="172"/>
                  </a:lnTo>
                  <a:lnTo>
                    <a:pt x="202" y="164"/>
                  </a:lnTo>
                  <a:lnTo>
                    <a:pt x="202" y="154"/>
                  </a:lnTo>
                  <a:lnTo>
                    <a:pt x="202" y="154"/>
                  </a:lnTo>
                  <a:lnTo>
                    <a:pt x="202" y="144"/>
                  </a:lnTo>
                  <a:lnTo>
                    <a:pt x="200" y="134"/>
                  </a:lnTo>
                  <a:lnTo>
                    <a:pt x="194" y="126"/>
                  </a:lnTo>
                  <a:lnTo>
                    <a:pt x="188" y="118"/>
                  </a:lnTo>
                  <a:lnTo>
                    <a:pt x="182" y="112"/>
                  </a:lnTo>
                  <a:lnTo>
                    <a:pt x="174"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 name="Freeform 20"/>
            <p:cNvSpPr>
              <a:spLocks noEditPoints="1"/>
            </p:cNvSpPr>
            <p:nvPr/>
          </p:nvSpPr>
          <p:spPr bwMode="auto">
            <a:xfrm>
              <a:off x="7250039" y="2854566"/>
              <a:ext cx="186534" cy="186534"/>
            </a:xfrm>
            <a:custGeom>
              <a:avLst/>
              <a:gdLst>
                <a:gd name="T0" fmla="*/ 154 w 308"/>
                <a:gd name="T1" fmla="*/ 308 h 308"/>
                <a:gd name="T2" fmla="*/ 122 w 308"/>
                <a:gd name="T3" fmla="*/ 304 h 308"/>
                <a:gd name="T4" fmla="*/ 94 w 308"/>
                <a:gd name="T5" fmla="*/ 296 h 308"/>
                <a:gd name="T6" fmla="*/ 68 w 308"/>
                <a:gd name="T7" fmla="*/ 282 h 308"/>
                <a:gd name="T8" fmla="*/ 44 w 308"/>
                <a:gd name="T9" fmla="*/ 262 h 308"/>
                <a:gd name="T10" fmla="*/ 26 w 308"/>
                <a:gd name="T11" fmla="*/ 240 h 308"/>
                <a:gd name="T12" fmla="*/ 12 w 308"/>
                <a:gd name="T13" fmla="*/ 214 h 308"/>
                <a:gd name="T14" fmla="*/ 2 w 308"/>
                <a:gd name="T15" fmla="*/ 184 h 308"/>
                <a:gd name="T16" fmla="*/ 0 w 308"/>
                <a:gd name="T17" fmla="*/ 154 h 308"/>
                <a:gd name="T18" fmla="*/ 0 w 308"/>
                <a:gd name="T19" fmla="*/ 138 h 308"/>
                <a:gd name="T20" fmla="*/ 6 w 308"/>
                <a:gd name="T21" fmla="*/ 108 h 308"/>
                <a:gd name="T22" fmla="*/ 18 w 308"/>
                <a:gd name="T23" fmla="*/ 80 h 308"/>
                <a:gd name="T24" fmla="*/ 34 w 308"/>
                <a:gd name="T25" fmla="*/ 56 h 308"/>
                <a:gd name="T26" fmla="*/ 56 w 308"/>
                <a:gd name="T27" fmla="*/ 36 h 308"/>
                <a:gd name="T28" fmla="*/ 80 w 308"/>
                <a:gd name="T29" fmla="*/ 18 h 308"/>
                <a:gd name="T30" fmla="*/ 108 w 308"/>
                <a:gd name="T31" fmla="*/ 6 h 308"/>
                <a:gd name="T32" fmla="*/ 138 w 308"/>
                <a:gd name="T33" fmla="*/ 0 h 308"/>
                <a:gd name="T34" fmla="*/ 154 w 308"/>
                <a:gd name="T35" fmla="*/ 0 h 308"/>
                <a:gd name="T36" fmla="*/ 184 w 308"/>
                <a:gd name="T37" fmla="*/ 4 h 308"/>
                <a:gd name="T38" fmla="*/ 214 w 308"/>
                <a:gd name="T39" fmla="*/ 12 h 308"/>
                <a:gd name="T40" fmla="*/ 240 w 308"/>
                <a:gd name="T41" fmla="*/ 26 h 308"/>
                <a:gd name="T42" fmla="*/ 262 w 308"/>
                <a:gd name="T43" fmla="*/ 46 h 308"/>
                <a:gd name="T44" fmla="*/ 280 w 308"/>
                <a:gd name="T45" fmla="*/ 68 h 308"/>
                <a:gd name="T46" fmla="*/ 294 w 308"/>
                <a:gd name="T47" fmla="*/ 94 h 308"/>
                <a:gd name="T48" fmla="*/ 304 w 308"/>
                <a:gd name="T49" fmla="*/ 122 h 308"/>
                <a:gd name="T50" fmla="*/ 308 w 308"/>
                <a:gd name="T51" fmla="*/ 154 h 308"/>
                <a:gd name="T52" fmla="*/ 306 w 308"/>
                <a:gd name="T53" fmla="*/ 170 h 308"/>
                <a:gd name="T54" fmla="*/ 300 w 308"/>
                <a:gd name="T55" fmla="*/ 200 h 308"/>
                <a:gd name="T56" fmla="*/ 288 w 308"/>
                <a:gd name="T57" fmla="*/ 226 h 308"/>
                <a:gd name="T58" fmla="*/ 272 w 308"/>
                <a:gd name="T59" fmla="*/ 252 h 308"/>
                <a:gd name="T60" fmla="*/ 252 w 308"/>
                <a:gd name="T61" fmla="*/ 272 h 308"/>
                <a:gd name="T62" fmla="*/ 226 w 308"/>
                <a:gd name="T63" fmla="*/ 288 h 308"/>
                <a:gd name="T64" fmla="*/ 200 w 308"/>
                <a:gd name="T65" fmla="*/ 300 h 308"/>
                <a:gd name="T66" fmla="*/ 170 w 308"/>
                <a:gd name="T67" fmla="*/ 306 h 308"/>
                <a:gd name="T68" fmla="*/ 154 w 308"/>
                <a:gd name="T69" fmla="*/ 308 h 308"/>
                <a:gd name="T70" fmla="*/ 154 w 308"/>
                <a:gd name="T71" fmla="*/ 104 h 308"/>
                <a:gd name="T72" fmla="*/ 134 w 308"/>
                <a:gd name="T73" fmla="*/ 108 h 308"/>
                <a:gd name="T74" fmla="*/ 120 w 308"/>
                <a:gd name="T75" fmla="*/ 120 h 308"/>
                <a:gd name="T76" fmla="*/ 108 w 308"/>
                <a:gd name="T77" fmla="*/ 134 h 308"/>
                <a:gd name="T78" fmla="*/ 104 w 308"/>
                <a:gd name="T79" fmla="*/ 154 h 308"/>
                <a:gd name="T80" fmla="*/ 106 w 308"/>
                <a:gd name="T81" fmla="*/ 164 h 308"/>
                <a:gd name="T82" fmla="*/ 114 w 308"/>
                <a:gd name="T83" fmla="*/ 180 h 308"/>
                <a:gd name="T84" fmla="*/ 126 w 308"/>
                <a:gd name="T85" fmla="*/ 194 h 308"/>
                <a:gd name="T86" fmla="*/ 144 w 308"/>
                <a:gd name="T87" fmla="*/ 202 h 308"/>
                <a:gd name="T88" fmla="*/ 154 w 308"/>
                <a:gd name="T89" fmla="*/ 202 h 308"/>
                <a:gd name="T90" fmla="*/ 172 w 308"/>
                <a:gd name="T91" fmla="*/ 198 h 308"/>
                <a:gd name="T92" fmla="*/ 188 w 308"/>
                <a:gd name="T93" fmla="*/ 188 h 308"/>
                <a:gd name="T94" fmla="*/ 198 w 308"/>
                <a:gd name="T95" fmla="*/ 172 h 308"/>
                <a:gd name="T96" fmla="*/ 202 w 308"/>
                <a:gd name="T97" fmla="*/ 154 h 308"/>
                <a:gd name="T98" fmla="*/ 202 w 308"/>
                <a:gd name="T99" fmla="*/ 144 h 308"/>
                <a:gd name="T100" fmla="*/ 194 w 308"/>
                <a:gd name="T101" fmla="*/ 126 h 308"/>
                <a:gd name="T102" fmla="*/ 180 w 308"/>
                <a:gd name="T103" fmla="*/ 114 h 308"/>
                <a:gd name="T104" fmla="*/ 164 w 308"/>
                <a:gd name="T105" fmla="*/ 106 h 308"/>
                <a:gd name="T106" fmla="*/ 154 w 308"/>
                <a:gd name="T107"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308">
                  <a:moveTo>
                    <a:pt x="154" y="308"/>
                  </a:moveTo>
                  <a:lnTo>
                    <a:pt x="154" y="308"/>
                  </a:lnTo>
                  <a:lnTo>
                    <a:pt x="138" y="306"/>
                  </a:lnTo>
                  <a:lnTo>
                    <a:pt x="122" y="304"/>
                  </a:lnTo>
                  <a:lnTo>
                    <a:pt x="108" y="300"/>
                  </a:lnTo>
                  <a:lnTo>
                    <a:pt x="94" y="296"/>
                  </a:lnTo>
                  <a:lnTo>
                    <a:pt x="80" y="288"/>
                  </a:lnTo>
                  <a:lnTo>
                    <a:pt x="68" y="282"/>
                  </a:lnTo>
                  <a:lnTo>
                    <a:pt x="56" y="272"/>
                  </a:lnTo>
                  <a:lnTo>
                    <a:pt x="44" y="262"/>
                  </a:lnTo>
                  <a:lnTo>
                    <a:pt x="34" y="252"/>
                  </a:lnTo>
                  <a:lnTo>
                    <a:pt x="26" y="240"/>
                  </a:lnTo>
                  <a:lnTo>
                    <a:pt x="18" y="226"/>
                  </a:lnTo>
                  <a:lnTo>
                    <a:pt x="12" y="214"/>
                  </a:lnTo>
                  <a:lnTo>
                    <a:pt x="6" y="200"/>
                  </a:lnTo>
                  <a:lnTo>
                    <a:pt x="2" y="184"/>
                  </a:lnTo>
                  <a:lnTo>
                    <a:pt x="0" y="170"/>
                  </a:lnTo>
                  <a:lnTo>
                    <a:pt x="0" y="154"/>
                  </a:lnTo>
                  <a:lnTo>
                    <a:pt x="0" y="154"/>
                  </a:lnTo>
                  <a:lnTo>
                    <a:pt x="0" y="138"/>
                  </a:lnTo>
                  <a:lnTo>
                    <a:pt x="2" y="122"/>
                  </a:lnTo>
                  <a:lnTo>
                    <a:pt x="6" y="108"/>
                  </a:lnTo>
                  <a:lnTo>
                    <a:pt x="12" y="94"/>
                  </a:lnTo>
                  <a:lnTo>
                    <a:pt x="18" y="80"/>
                  </a:lnTo>
                  <a:lnTo>
                    <a:pt x="26" y="68"/>
                  </a:lnTo>
                  <a:lnTo>
                    <a:pt x="34" y="56"/>
                  </a:lnTo>
                  <a:lnTo>
                    <a:pt x="44" y="46"/>
                  </a:lnTo>
                  <a:lnTo>
                    <a:pt x="56" y="36"/>
                  </a:lnTo>
                  <a:lnTo>
                    <a:pt x="68" y="26"/>
                  </a:lnTo>
                  <a:lnTo>
                    <a:pt x="80" y="18"/>
                  </a:lnTo>
                  <a:lnTo>
                    <a:pt x="94" y="12"/>
                  </a:lnTo>
                  <a:lnTo>
                    <a:pt x="108" y="6"/>
                  </a:lnTo>
                  <a:lnTo>
                    <a:pt x="122" y="4"/>
                  </a:lnTo>
                  <a:lnTo>
                    <a:pt x="138" y="0"/>
                  </a:lnTo>
                  <a:lnTo>
                    <a:pt x="154" y="0"/>
                  </a:lnTo>
                  <a:lnTo>
                    <a:pt x="154" y="0"/>
                  </a:lnTo>
                  <a:lnTo>
                    <a:pt x="170" y="0"/>
                  </a:lnTo>
                  <a:lnTo>
                    <a:pt x="184" y="4"/>
                  </a:lnTo>
                  <a:lnTo>
                    <a:pt x="200" y="6"/>
                  </a:lnTo>
                  <a:lnTo>
                    <a:pt x="214" y="12"/>
                  </a:lnTo>
                  <a:lnTo>
                    <a:pt x="226" y="18"/>
                  </a:lnTo>
                  <a:lnTo>
                    <a:pt x="240" y="26"/>
                  </a:lnTo>
                  <a:lnTo>
                    <a:pt x="252" y="36"/>
                  </a:lnTo>
                  <a:lnTo>
                    <a:pt x="262" y="46"/>
                  </a:lnTo>
                  <a:lnTo>
                    <a:pt x="272" y="56"/>
                  </a:lnTo>
                  <a:lnTo>
                    <a:pt x="280" y="68"/>
                  </a:lnTo>
                  <a:lnTo>
                    <a:pt x="288" y="80"/>
                  </a:lnTo>
                  <a:lnTo>
                    <a:pt x="294" y="94"/>
                  </a:lnTo>
                  <a:lnTo>
                    <a:pt x="300" y="108"/>
                  </a:lnTo>
                  <a:lnTo>
                    <a:pt x="304" y="122"/>
                  </a:lnTo>
                  <a:lnTo>
                    <a:pt x="306" y="138"/>
                  </a:lnTo>
                  <a:lnTo>
                    <a:pt x="308" y="154"/>
                  </a:lnTo>
                  <a:lnTo>
                    <a:pt x="308" y="154"/>
                  </a:lnTo>
                  <a:lnTo>
                    <a:pt x="306" y="170"/>
                  </a:lnTo>
                  <a:lnTo>
                    <a:pt x="304" y="184"/>
                  </a:lnTo>
                  <a:lnTo>
                    <a:pt x="300" y="200"/>
                  </a:lnTo>
                  <a:lnTo>
                    <a:pt x="294" y="214"/>
                  </a:lnTo>
                  <a:lnTo>
                    <a:pt x="288" y="226"/>
                  </a:lnTo>
                  <a:lnTo>
                    <a:pt x="280" y="240"/>
                  </a:lnTo>
                  <a:lnTo>
                    <a:pt x="272" y="252"/>
                  </a:lnTo>
                  <a:lnTo>
                    <a:pt x="262" y="262"/>
                  </a:lnTo>
                  <a:lnTo>
                    <a:pt x="252" y="272"/>
                  </a:lnTo>
                  <a:lnTo>
                    <a:pt x="240" y="282"/>
                  </a:lnTo>
                  <a:lnTo>
                    <a:pt x="226" y="288"/>
                  </a:lnTo>
                  <a:lnTo>
                    <a:pt x="214" y="296"/>
                  </a:lnTo>
                  <a:lnTo>
                    <a:pt x="200" y="300"/>
                  </a:lnTo>
                  <a:lnTo>
                    <a:pt x="184" y="304"/>
                  </a:lnTo>
                  <a:lnTo>
                    <a:pt x="170" y="306"/>
                  </a:lnTo>
                  <a:lnTo>
                    <a:pt x="154" y="308"/>
                  </a:lnTo>
                  <a:lnTo>
                    <a:pt x="154" y="308"/>
                  </a:lnTo>
                  <a:close/>
                  <a:moveTo>
                    <a:pt x="154" y="104"/>
                  </a:moveTo>
                  <a:lnTo>
                    <a:pt x="154" y="104"/>
                  </a:lnTo>
                  <a:lnTo>
                    <a:pt x="144" y="106"/>
                  </a:lnTo>
                  <a:lnTo>
                    <a:pt x="134" y="108"/>
                  </a:lnTo>
                  <a:lnTo>
                    <a:pt x="126" y="114"/>
                  </a:lnTo>
                  <a:lnTo>
                    <a:pt x="120" y="120"/>
                  </a:lnTo>
                  <a:lnTo>
                    <a:pt x="114" y="126"/>
                  </a:lnTo>
                  <a:lnTo>
                    <a:pt x="108" y="134"/>
                  </a:lnTo>
                  <a:lnTo>
                    <a:pt x="106" y="144"/>
                  </a:lnTo>
                  <a:lnTo>
                    <a:pt x="104" y="154"/>
                  </a:lnTo>
                  <a:lnTo>
                    <a:pt x="104" y="154"/>
                  </a:lnTo>
                  <a:lnTo>
                    <a:pt x="106" y="164"/>
                  </a:lnTo>
                  <a:lnTo>
                    <a:pt x="108" y="172"/>
                  </a:lnTo>
                  <a:lnTo>
                    <a:pt x="114" y="180"/>
                  </a:lnTo>
                  <a:lnTo>
                    <a:pt x="120" y="188"/>
                  </a:lnTo>
                  <a:lnTo>
                    <a:pt x="126" y="194"/>
                  </a:lnTo>
                  <a:lnTo>
                    <a:pt x="134" y="198"/>
                  </a:lnTo>
                  <a:lnTo>
                    <a:pt x="144" y="202"/>
                  </a:lnTo>
                  <a:lnTo>
                    <a:pt x="154" y="202"/>
                  </a:lnTo>
                  <a:lnTo>
                    <a:pt x="154" y="202"/>
                  </a:lnTo>
                  <a:lnTo>
                    <a:pt x="164" y="202"/>
                  </a:lnTo>
                  <a:lnTo>
                    <a:pt x="172" y="198"/>
                  </a:lnTo>
                  <a:lnTo>
                    <a:pt x="180" y="194"/>
                  </a:lnTo>
                  <a:lnTo>
                    <a:pt x="188" y="188"/>
                  </a:lnTo>
                  <a:lnTo>
                    <a:pt x="194" y="180"/>
                  </a:lnTo>
                  <a:lnTo>
                    <a:pt x="198" y="172"/>
                  </a:lnTo>
                  <a:lnTo>
                    <a:pt x="202" y="164"/>
                  </a:lnTo>
                  <a:lnTo>
                    <a:pt x="202" y="154"/>
                  </a:lnTo>
                  <a:lnTo>
                    <a:pt x="202" y="154"/>
                  </a:lnTo>
                  <a:lnTo>
                    <a:pt x="202" y="144"/>
                  </a:lnTo>
                  <a:lnTo>
                    <a:pt x="198" y="134"/>
                  </a:lnTo>
                  <a:lnTo>
                    <a:pt x="194" y="126"/>
                  </a:lnTo>
                  <a:lnTo>
                    <a:pt x="188" y="120"/>
                  </a:lnTo>
                  <a:lnTo>
                    <a:pt x="180" y="114"/>
                  </a:lnTo>
                  <a:lnTo>
                    <a:pt x="172" y="108"/>
                  </a:lnTo>
                  <a:lnTo>
                    <a:pt x="164" y="106"/>
                  </a:lnTo>
                  <a:lnTo>
                    <a:pt x="154" y="104"/>
                  </a:lnTo>
                  <a:lnTo>
                    <a:pt x="154"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17" name="Group 16"/>
            <p:cNvGrpSpPr/>
            <p:nvPr/>
          </p:nvGrpSpPr>
          <p:grpSpPr>
            <a:xfrm>
              <a:off x="5413104" y="2621197"/>
              <a:ext cx="1326042" cy="1326043"/>
              <a:chOff x="5413104" y="2598477"/>
              <a:chExt cx="1326042" cy="1326043"/>
            </a:xfrm>
          </p:grpSpPr>
          <p:sp>
            <p:nvSpPr>
              <p:cNvPr id="18" name="Freeform 5"/>
              <p:cNvSpPr>
                <a:spLocks/>
              </p:cNvSpPr>
              <p:nvPr/>
            </p:nvSpPr>
            <p:spPr bwMode="auto">
              <a:xfrm>
                <a:off x="5642613" y="3166154"/>
                <a:ext cx="838193" cy="391237"/>
              </a:xfrm>
              <a:custGeom>
                <a:avLst/>
                <a:gdLst>
                  <a:gd name="T0" fmla="*/ 1228 w 1384"/>
                  <a:gd name="T1" fmla="*/ 646 h 646"/>
                  <a:gd name="T2" fmla="*/ 1198 w 1384"/>
                  <a:gd name="T3" fmla="*/ 636 h 646"/>
                  <a:gd name="T4" fmla="*/ 1178 w 1384"/>
                  <a:gd name="T5" fmla="*/ 614 h 646"/>
                  <a:gd name="T6" fmla="*/ 1174 w 1384"/>
                  <a:gd name="T7" fmla="*/ 106 h 646"/>
                  <a:gd name="T8" fmla="*/ 1118 w 1384"/>
                  <a:gd name="T9" fmla="*/ 594 h 646"/>
                  <a:gd name="T10" fmla="*/ 1108 w 1384"/>
                  <a:gd name="T11" fmla="*/ 622 h 646"/>
                  <a:gd name="T12" fmla="*/ 1086 w 1384"/>
                  <a:gd name="T13" fmla="*/ 642 h 646"/>
                  <a:gd name="T14" fmla="*/ 824 w 1384"/>
                  <a:gd name="T15" fmla="*/ 646 h 646"/>
                  <a:gd name="T16" fmla="*/ 804 w 1384"/>
                  <a:gd name="T17" fmla="*/ 642 h 646"/>
                  <a:gd name="T18" fmla="*/ 780 w 1384"/>
                  <a:gd name="T19" fmla="*/ 622 h 646"/>
                  <a:gd name="T20" fmla="*/ 772 w 1384"/>
                  <a:gd name="T21" fmla="*/ 594 h 646"/>
                  <a:gd name="T22" fmla="*/ 714 w 1384"/>
                  <a:gd name="T23" fmla="*/ 594 h 646"/>
                  <a:gd name="T24" fmla="*/ 710 w 1384"/>
                  <a:gd name="T25" fmla="*/ 614 h 646"/>
                  <a:gd name="T26" fmla="*/ 690 w 1384"/>
                  <a:gd name="T27" fmla="*/ 636 h 646"/>
                  <a:gd name="T28" fmla="*/ 662 w 1384"/>
                  <a:gd name="T29" fmla="*/ 646 h 646"/>
                  <a:gd name="T30" fmla="*/ 410 w 1384"/>
                  <a:gd name="T31" fmla="*/ 644 h 646"/>
                  <a:gd name="T32" fmla="*/ 384 w 1384"/>
                  <a:gd name="T33" fmla="*/ 630 h 646"/>
                  <a:gd name="T34" fmla="*/ 368 w 1384"/>
                  <a:gd name="T35" fmla="*/ 604 h 646"/>
                  <a:gd name="T36" fmla="*/ 310 w 1384"/>
                  <a:gd name="T37" fmla="*/ 322 h 646"/>
                  <a:gd name="T38" fmla="*/ 310 w 1384"/>
                  <a:gd name="T39" fmla="*/ 604 h 646"/>
                  <a:gd name="T40" fmla="*/ 296 w 1384"/>
                  <a:gd name="T41" fmla="*/ 630 h 646"/>
                  <a:gd name="T42" fmla="*/ 268 w 1384"/>
                  <a:gd name="T43" fmla="*/ 644 h 646"/>
                  <a:gd name="T44" fmla="*/ 52 w 1384"/>
                  <a:gd name="T45" fmla="*/ 646 h 646"/>
                  <a:gd name="T46" fmla="*/ 24 w 1384"/>
                  <a:gd name="T47" fmla="*/ 636 h 646"/>
                  <a:gd name="T48" fmla="*/ 4 w 1384"/>
                  <a:gd name="T49" fmla="*/ 614 h 646"/>
                  <a:gd name="T50" fmla="*/ 0 w 1384"/>
                  <a:gd name="T51" fmla="*/ 594 h 646"/>
                  <a:gd name="T52" fmla="*/ 10 w 1384"/>
                  <a:gd name="T53" fmla="*/ 564 h 646"/>
                  <a:gd name="T54" fmla="*/ 32 w 1384"/>
                  <a:gd name="T55" fmla="*/ 544 h 646"/>
                  <a:gd name="T56" fmla="*/ 206 w 1384"/>
                  <a:gd name="T57" fmla="*/ 540 h 646"/>
                  <a:gd name="T58" fmla="*/ 208 w 1384"/>
                  <a:gd name="T59" fmla="*/ 278 h 646"/>
                  <a:gd name="T60" fmla="*/ 228 w 1384"/>
                  <a:gd name="T61" fmla="*/ 240 h 646"/>
                  <a:gd name="T62" fmla="*/ 266 w 1384"/>
                  <a:gd name="T63" fmla="*/ 218 h 646"/>
                  <a:gd name="T64" fmla="*/ 398 w 1384"/>
                  <a:gd name="T65" fmla="*/ 218 h 646"/>
                  <a:gd name="T66" fmla="*/ 440 w 1384"/>
                  <a:gd name="T67" fmla="*/ 230 h 646"/>
                  <a:gd name="T68" fmla="*/ 466 w 1384"/>
                  <a:gd name="T69" fmla="*/ 264 h 646"/>
                  <a:gd name="T70" fmla="*/ 472 w 1384"/>
                  <a:gd name="T71" fmla="*/ 540 h 646"/>
                  <a:gd name="T72" fmla="*/ 608 w 1384"/>
                  <a:gd name="T73" fmla="*/ 152 h 646"/>
                  <a:gd name="T74" fmla="*/ 622 w 1384"/>
                  <a:gd name="T75" fmla="*/ 110 h 646"/>
                  <a:gd name="T76" fmla="*/ 654 w 1384"/>
                  <a:gd name="T77" fmla="*/ 82 h 646"/>
                  <a:gd name="T78" fmla="*/ 800 w 1384"/>
                  <a:gd name="T79" fmla="*/ 76 h 646"/>
                  <a:gd name="T80" fmla="*/ 830 w 1384"/>
                  <a:gd name="T81" fmla="*/ 82 h 646"/>
                  <a:gd name="T82" fmla="*/ 864 w 1384"/>
                  <a:gd name="T83" fmla="*/ 110 h 646"/>
                  <a:gd name="T84" fmla="*/ 876 w 1384"/>
                  <a:gd name="T85" fmla="*/ 152 h 646"/>
                  <a:gd name="T86" fmla="*/ 1012 w 1384"/>
                  <a:gd name="T87" fmla="*/ 76 h 646"/>
                  <a:gd name="T88" fmla="*/ 1018 w 1384"/>
                  <a:gd name="T89" fmla="*/ 46 h 646"/>
                  <a:gd name="T90" fmla="*/ 1046 w 1384"/>
                  <a:gd name="T91" fmla="*/ 12 h 646"/>
                  <a:gd name="T92" fmla="*/ 1088 w 1384"/>
                  <a:gd name="T93" fmla="*/ 0 h 646"/>
                  <a:gd name="T94" fmla="*/ 1220 w 1384"/>
                  <a:gd name="T95" fmla="*/ 2 h 646"/>
                  <a:gd name="T96" fmla="*/ 1258 w 1384"/>
                  <a:gd name="T97" fmla="*/ 22 h 646"/>
                  <a:gd name="T98" fmla="*/ 1278 w 1384"/>
                  <a:gd name="T99" fmla="*/ 60 h 646"/>
                  <a:gd name="T100" fmla="*/ 1332 w 1384"/>
                  <a:gd name="T101" fmla="*/ 540 h 646"/>
                  <a:gd name="T102" fmla="*/ 1352 w 1384"/>
                  <a:gd name="T103" fmla="*/ 544 h 646"/>
                  <a:gd name="T104" fmla="*/ 1376 w 1384"/>
                  <a:gd name="T105" fmla="*/ 564 h 646"/>
                  <a:gd name="T106" fmla="*/ 1384 w 1384"/>
                  <a:gd name="T107" fmla="*/ 594 h 646"/>
                  <a:gd name="T108" fmla="*/ 1380 w 1384"/>
                  <a:gd name="T109" fmla="*/ 614 h 646"/>
                  <a:gd name="T110" fmla="*/ 1362 w 1384"/>
                  <a:gd name="T111" fmla="*/ 636 h 646"/>
                  <a:gd name="T112" fmla="*/ 1332 w 1384"/>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4" h="646">
                    <a:moveTo>
                      <a:pt x="1332" y="646"/>
                    </a:moveTo>
                    <a:lnTo>
                      <a:pt x="1228" y="646"/>
                    </a:lnTo>
                    <a:lnTo>
                      <a:pt x="1228" y="646"/>
                    </a:lnTo>
                    <a:lnTo>
                      <a:pt x="1216" y="644"/>
                    </a:lnTo>
                    <a:lnTo>
                      <a:pt x="1206" y="642"/>
                    </a:lnTo>
                    <a:lnTo>
                      <a:pt x="1198" y="636"/>
                    </a:lnTo>
                    <a:lnTo>
                      <a:pt x="1190" y="630"/>
                    </a:lnTo>
                    <a:lnTo>
                      <a:pt x="1184" y="622"/>
                    </a:lnTo>
                    <a:lnTo>
                      <a:pt x="1178" y="614"/>
                    </a:lnTo>
                    <a:lnTo>
                      <a:pt x="1176" y="604"/>
                    </a:lnTo>
                    <a:lnTo>
                      <a:pt x="1174" y="594"/>
                    </a:lnTo>
                    <a:lnTo>
                      <a:pt x="1174" y="106"/>
                    </a:lnTo>
                    <a:lnTo>
                      <a:pt x="1118" y="106"/>
                    </a:lnTo>
                    <a:lnTo>
                      <a:pt x="1118" y="594"/>
                    </a:lnTo>
                    <a:lnTo>
                      <a:pt x="1118" y="594"/>
                    </a:lnTo>
                    <a:lnTo>
                      <a:pt x="1116" y="604"/>
                    </a:lnTo>
                    <a:lnTo>
                      <a:pt x="1114" y="614"/>
                    </a:lnTo>
                    <a:lnTo>
                      <a:pt x="1108" y="622"/>
                    </a:lnTo>
                    <a:lnTo>
                      <a:pt x="1102" y="630"/>
                    </a:lnTo>
                    <a:lnTo>
                      <a:pt x="1094" y="636"/>
                    </a:lnTo>
                    <a:lnTo>
                      <a:pt x="1086" y="642"/>
                    </a:lnTo>
                    <a:lnTo>
                      <a:pt x="1076" y="644"/>
                    </a:lnTo>
                    <a:lnTo>
                      <a:pt x="1064" y="646"/>
                    </a:lnTo>
                    <a:lnTo>
                      <a:pt x="824" y="646"/>
                    </a:lnTo>
                    <a:lnTo>
                      <a:pt x="824" y="646"/>
                    </a:lnTo>
                    <a:lnTo>
                      <a:pt x="814" y="644"/>
                    </a:lnTo>
                    <a:lnTo>
                      <a:pt x="804" y="642"/>
                    </a:lnTo>
                    <a:lnTo>
                      <a:pt x="794" y="636"/>
                    </a:lnTo>
                    <a:lnTo>
                      <a:pt x="786" y="630"/>
                    </a:lnTo>
                    <a:lnTo>
                      <a:pt x="780" y="622"/>
                    </a:lnTo>
                    <a:lnTo>
                      <a:pt x="776" y="614"/>
                    </a:lnTo>
                    <a:lnTo>
                      <a:pt x="772" y="604"/>
                    </a:lnTo>
                    <a:lnTo>
                      <a:pt x="772" y="594"/>
                    </a:lnTo>
                    <a:lnTo>
                      <a:pt x="772" y="182"/>
                    </a:lnTo>
                    <a:lnTo>
                      <a:pt x="714" y="182"/>
                    </a:lnTo>
                    <a:lnTo>
                      <a:pt x="714" y="594"/>
                    </a:lnTo>
                    <a:lnTo>
                      <a:pt x="714" y="594"/>
                    </a:lnTo>
                    <a:lnTo>
                      <a:pt x="712" y="604"/>
                    </a:lnTo>
                    <a:lnTo>
                      <a:pt x="710" y="614"/>
                    </a:lnTo>
                    <a:lnTo>
                      <a:pt x="706" y="622"/>
                    </a:lnTo>
                    <a:lnTo>
                      <a:pt x="698" y="630"/>
                    </a:lnTo>
                    <a:lnTo>
                      <a:pt x="690" y="636"/>
                    </a:lnTo>
                    <a:lnTo>
                      <a:pt x="682" y="642"/>
                    </a:lnTo>
                    <a:lnTo>
                      <a:pt x="672" y="644"/>
                    </a:lnTo>
                    <a:lnTo>
                      <a:pt x="662" y="646"/>
                    </a:lnTo>
                    <a:lnTo>
                      <a:pt x="420" y="646"/>
                    </a:lnTo>
                    <a:lnTo>
                      <a:pt x="420" y="646"/>
                    </a:lnTo>
                    <a:lnTo>
                      <a:pt x="410" y="644"/>
                    </a:lnTo>
                    <a:lnTo>
                      <a:pt x="400" y="642"/>
                    </a:lnTo>
                    <a:lnTo>
                      <a:pt x="390" y="636"/>
                    </a:lnTo>
                    <a:lnTo>
                      <a:pt x="384" y="630"/>
                    </a:lnTo>
                    <a:lnTo>
                      <a:pt x="376" y="622"/>
                    </a:lnTo>
                    <a:lnTo>
                      <a:pt x="372" y="614"/>
                    </a:lnTo>
                    <a:lnTo>
                      <a:pt x="368" y="604"/>
                    </a:lnTo>
                    <a:lnTo>
                      <a:pt x="368" y="594"/>
                    </a:lnTo>
                    <a:lnTo>
                      <a:pt x="368" y="322"/>
                    </a:lnTo>
                    <a:lnTo>
                      <a:pt x="310" y="322"/>
                    </a:lnTo>
                    <a:lnTo>
                      <a:pt x="310" y="594"/>
                    </a:lnTo>
                    <a:lnTo>
                      <a:pt x="310" y="594"/>
                    </a:lnTo>
                    <a:lnTo>
                      <a:pt x="310" y="604"/>
                    </a:lnTo>
                    <a:lnTo>
                      <a:pt x="306" y="614"/>
                    </a:lnTo>
                    <a:lnTo>
                      <a:pt x="302" y="622"/>
                    </a:lnTo>
                    <a:lnTo>
                      <a:pt x="296" y="630"/>
                    </a:lnTo>
                    <a:lnTo>
                      <a:pt x="288" y="636"/>
                    </a:lnTo>
                    <a:lnTo>
                      <a:pt x="278" y="642"/>
                    </a:lnTo>
                    <a:lnTo>
                      <a:pt x="268" y="644"/>
                    </a:lnTo>
                    <a:lnTo>
                      <a:pt x="258" y="646"/>
                    </a:lnTo>
                    <a:lnTo>
                      <a:pt x="52" y="646"/>
                    </a:lnTo>
                    <a:lnTo>
                      <a:pt x="52" y="646"/>
                    </a:lnTo>
                    <a:lnTo>
                      <a:pt x="42" y="644"/>
                    </a:lnTo>
                    <a:lnTo>
                      <a:pt x="32" y="642"/>
                    </a:lnTo>
                    <a:lnTo>
                      <a:pt x="24" y="636"/>
                    </a:lnTo>
                    <a:lnTo>
                      <a:pt x="16" y="630"/>
                    </a:lnTo>
                    <a:lnTo>
                      <a:pt x="10" y="622"/>
                    </a:lnTo>
                    <a:lnTo>
                      <a:pt x="4" y="614"/>
                    </a:lnTo>
                    <a:lnTo>
                      <a:pt x="2" y="604"/>
                    </a:lnTo>
                    <a:lnTo>
                      <a:pt x="0" y="594"/>
                    </a:lnTo>
                    <a:lnTo>
                      <a:pt x="0" y="594"/>
                    </a:lnTo>
                    <a:lnTo>
                      <a:pt x="2" y="582"/>
                    </a:lnTo>
                    <a:lnTo>
                      <a:pt x="4" y="572"/>
                    </a:lnTo>
                    <a:lnTo>
                      <a:pt x="10" y="564"/>
                    </a:lnTo>
                    <a:lnTo>
                      <a:pt x="16" y="556"/>
                    </a:lnTo>
                    <a:lnTo>
                      <a:pt x="24" y="550"/>
                    </a:lnTo>
                    <a:lnTo>
                      <a:pt x="32" y="544"/>
                    </a:lnTo>
                    <a:lnTo>
                      <a:pt x="42" y="542"/>
                    </a:lnTo>
                    <a:lnTo>
                      <a:pt x="52" y="540"/>
                    </a:lnTo>
                    <a:lnTo>
                      <a:pt x="206" y="540"/>
                    </a:lnTo>
                    <a:lnTo>
                      <a:pt x="206" y="292"/>
                    </a:lnTo>
                    <a:lnTo>
                      <a:pt x="206" y="292"/>
                    </a:lnTo>
                    <a:lnTo>
                      <a:pt x="208" y="278"/>
                    </a:lnTo>
                    <a:lnTo>
                      <a:pt x="212" y="264"/>
                    </a:lnTo>
                    <a:lnTo>
                      <a:pt x="218" y="250"/>
                    </a:lnTo>
                    <a:lnTo>
                      <a:pt x="228" y="240"/>
                    </a:lnTo>
                    <a:lnTo>
                      <a:pt x="238" y="230"/>
                    </a:lnTo>
                    <a:lnTo>
                      <a:pt x="252" y="224"/>
                    </a:lnTo>
                    <a:lnTo>
                      <a:pt x="266" y="218"/>
                    </a:lnTo>
                    <a:lnTo>
                      <a:pt x="280" y="218"/>
                    </a:lnTo>
                    <a:lnTo>
                      <a:pt x="398" y="218"/>
                    </a:lnTo>
                    <a:lnTo>
                      <a:pt x="398" y="218"/>
                    </a:lnTo>
                    <a:lnTo>
                      <a:pt x="412" y="218"/>
                    </a:lnTo>
                    <a:lnTo>
                      <a:pt x="426" y="224"/>
                    </a:lnTo>
                    <a:lnTo>
                      <a:pt x="440" y="230"/>
                    </a:lnTo>
                    <a:lnTo>
                      <a:pt x="450" y="240"/>
                    </a:lnTo>
                    <a:lnTo>
                      <a:pt x="460" y="250"/>
                    </a:lnTo>
                    <a:lnTo>
                      <a:pt x="466" y="264"/>
                    </a:lnTo>
                    <a:lnTo>
                      <a:pt x="472" y="278"/>
                    </a:lnTo>
                    <a:lnTo>
                      <a:pt x="472" y="292"/>
                    </a:lnTo>
                    <a:lnTo>
                      <a:pt x="472" y="540"/>
                    </a:lnTo>
                    <a:lnTo>
                      <a:pt x="608" y="540"/>
                    </a:lnTo>
                    <a:lnTo>
                      <a:pt x="608" y="152"/>
                    </a:lnTo>
                    <a:lnTo>
                      <a:pt x="608" y="152"/>
                    </a:lnTo>
                    <a:lnTo>
                      <a:pt x="610" y="136"/>
                    </a:lnTo>
                    <a:lnTo>
                      <a:pt x="614" y="122"/>
                    </a:lnTo>
                    <a:lnTo>
                      <a:pt x="622" y="110"/>
                    </a:lnTo>
                    <a:lnTo>
                      <a:pt x="632" y="98"/>
                    </a:lnTo>
                    <a:lnTo>
                      <a:pt x="642" y="90"/>
                    </a:lnTo>
                    <a:lnTo>
                      <a:pt x="654" y="82"/>
                    </a:lnTo>
                    <a:lnTo>
                      <a:pt x="668" y="78"/>
                    </a:lnTo>
                    <a:lnTo>
                      <a:pt x="684" y="76"/>
                    </a:lnTo>
                    <a:lnTo>
                      <a:pt x="800" y="76"/>
                    </a:lnTo>
                    <a:lnTo>
                      <a:pt x="800" y="76"/>
                    </a:lnTo>
                    <a:lnTo>
                      <a:pt x="816" y="78"/>
                    </a:lnTo>
                    <a:lnTo>
                      <a:pt x="830" y="82"/>
                    </a:lnTo>
                    <a:lnTo>
                      <a:pt x="842" y="90"/>
                    </a:lnTo>
                    <a:lnTo>
                      <a:pt x="854" y="98"/>
                    </a:lnTo>
                    <a:lnTo>
                      <a:pt x="864" y="110"/>
                    </a:lnTo>
                    <a:lnTo>
                      <a:pt x="870" y="122"/>
                    </a:lnTo>
                    <a:lnTo>
                      <a:pt x="874" y="136"/>
                    </a:lnTo>
                    <a:lnTo>
                      <a:pt x="876" y="152"/>
                    </a:lnTo>
                    <a:lnTo>
                      <a:pt x="876" y="540"/>
                    </a:lnTo>
                    <a:lnTo>
                      <a:pt x="1012" y="540"/>
                    </a:lnTo>
                    <a:lnTo>
                      <a:pt x="1012" y="76"/>
                    </a:lnTo>
                    <a:lnTo>
                      <a:pt x="1012" y="76"/>
                    </a:lnTo>
                    <a:lnTo>
                      <a:pt x="1014" y="60"/>
                    </a:lnTo>
                    <a:lnTo>
                      <a:pt x="1018" y="46"/>
                    </a:lnTo>
                    <a:lnTo>
                      <a:pt x="1026" y="34"/>
                    </a:lnTo>
                    <a:lnTo>
                      <a:pt x="1034" y="22"/>
                    </a:lnTo>
                    <a:lnTo>
                      <a:pt x="1046" y="12"/>
                    </a:lnTo>
                    <a:lnTo>
                      <a:pt x="1058" y="6"/>
                    </a:lnTo>
                    <a:lnTo>
                      <a:pt x="1072" y="2"/>
                    </a:lnTo>
                    <a:lnTo>
                      <a:pt x="1088" y="0"/>
                    </a:lnTo>
                    <a:lnTo>
                      <a:pt x="1204" y="0"/>
                    </a:lnTo>
                    <a:lnTo>
                      <a:pt x="1204" y="0"/>
                    </a:lnTo>
                    <a:lnTo>
                      <a:pt x="1220" y="2"/>
                    </a:lnTo>
                    <a:lnTo>
                      <a:pt x="1234" y="6"/>
                    </a:lnTo>
                    <a:lnTo>
                      <a:pt x="1246" y="12"/>
                    </a:lnTo>
                    <a:lnTo>
                      <a:pt x="1258" y="22"/>
                    </a:lnTo>
                    <a:lnTo>
                      <a:pt x="1266" y="34"/>
                    </a:lnTo>
                    <a:lnTo>
                      <a:pt x="1274" y="46"/>
                    </a:lnTo>
                    <a:lnTo>
                      <a:pt x="1278" y="60"/>
                    </a:lnTo>
                    <a:lnTo>
                      <a:pt x="1280" y="76"/>
                    </a:lnTo>
                    <a:lnTo>
                      <a:pt x="1280" y="540"/>
                    </a:lnTo>
                    <a:lnTo>
                      <a:pt x="1332" y="540"/>
                    </a:lnTo>
                    <a:lnTo>
                      <a:pt x="1332" y="540"/>
                    </a:lnTo>
                    <a:lnTo>
                      <a:pt x="1342" y="542"/>
                    </a:lnTo>
                    <a:lnTo>
                      <a:pt x="1352" y="544"/>
                    </a:lnTo>
                    <a:lnTo>
                      <a:pt x="1362" y="550"/>
                    </a:lnTo>
                    <a:lnTo>
                      <a:pt x="1370" y="556"/>
                    </a:lnTo>
                    <a:lnTo>
                      <a:pt x="1376" y="564"/>
                    </a:lnTo>
                    <a:lnTo>
                      <a:pt x="1380" y="572"/>
                    </a:lnTo>
                    <a:lnTo>
                      <a:pt x="1384" y="582"/>
                    </a:lnTo>
                    <a:lnTo>
                      <a:pt x="1384" y="594"/>
                    </a:lnTo>
                    <a:lnTo>
                      <a:pt x="1384" y="594"/>
                    </a:lnTo>
                    <a:lnTo>
                      <a:pt x="1384" y="604"/>
                    </a:lnTo>
                    <a:lnTo>
                      <a:pt x="1380" y="614"/>
                    </a:lnTo>
                    <a:lnTo>
                      <a:pt x="1376" y="622"/>
                    </a:lnTo>
                    <a:lnTo>
                      <a:pt x="1370" y="630"/>
                    </a:lnTo>
                    <a:lnTo>
                      <a:pt x="1362" y="636"/>
                    </a:lnTo>
                    <a:lnTo>
                      <a:pt x="1352" y="642"/>
                    </a:lnTo>
                    <a:lnTo>
                      <a:pt x="1342" y="644"/>
                    </a:lnTo>
                    <a:lnTo>
                      <a:pt x="1332" y="646"/>
                    </a:lnTo>
                    <a:lnTo>
                      <a:pt x="1332" y="64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 name="Freeform 6"/>
              <p:cNvSpPr>
                <a:spLocks noEditPoints="1"/>
              </p:cNvSpPr>
              <p:nvPr/>
            </p:nvSpPr>
            <p:spPr bwMode="auto">
              <a:xfrm>
                <a:off x="5757683" y="2925113"/>
                <a:ext cx="184112" cy="184112"/>
              </a:xfrm>
              <a:custGeom>
                <a:avLst/>
                <a:gdLst>
                  <a:gd name="T0" fmla="*/ 152 w 304"/>
                  <a:gd name="T1" fmla="*/ 304 h 304"/>
                  <a:gd name="T2" fmla="*/ 122 w 304"/>
                  <a:gd name="T3" fmla="*/ 302 h 304"/>
                  <a:gd name="T4" fmla="*/ 92 w 304"/>
                  <a:gd name="T5" fmla="*/ 292 h 304"/>
                  <a:gd name="T6" fmla="*/ 66 w 304"/>
                  <a:gd name="T7" fmla="*/ 278 h 304"/>
                  <a:gd name="T8" fmla="*/ 44 w 304"/>
                  <a:gd name="T9" fmla="*/ 260 h 304"/>
                  <a:gd name="T10" fmla="*/ 26 w 304"/>
                  <a:gd name="T11" fmla="*/ 238 h 304"/>
                  <a:gd name="T12" fmla="*/ 12 w 304"/>
                  <a:gd name="T13" fmla="*/ 212 h 304"/>
                  <a:gd name="T14" fmla="*/ 2 w 304"/>
                  <a:gd name="T15" fmla="*/ 182 h 304"/>
                  <a:gd name="T16" fmla="*/ 0 w 304"/>
                  <a:gd name="T17" fmla="*/ 152 h 304"/>
                  <a:gd name="T18" fmla="*/ 0 w 304"/>
                  <a:gd name="T19" fmla="*/ 136 h 304"/>
                  <a:gd name="T20" fmla="*/ 6 w 304"/>
                  <a:gd name="T21" fmla="*/ 106 h 304"/>
                  <a:gd name="T22" fmla="*/ 18 w 304"/>
                  <a:gd name="T23" fmla="*/ 80 h 304"/>
                  <a:gd name="T24" fmla="*/ 34 w 304"/>
                  <a:gd name="T25" fmla="*/ 56 h 304"/>
                  <a:gd name="T26" fmla="*/ 56 w 304"/>
                  <a:gd name="T27" fmla="*/ 34 h 304"/>
                  <a:gd name="T28" fmla="*/ 80 w 304"/>
                  <a:gd name="T29" fmla="*/ 18 h 304"/>
                  <a:gd name="T30" fmla="*/ 106 w 304"/>
                  <a:gd name="T31" fmla="*/ 6 h 304"/>
                  <a:gd name="T32" fmla="*/ 136 w 304"/>
                  <a:gd name="T33" fmla="*/ 0 h 304"/>
                  <a:gd name="T34" fmla="*/ 152 w 304"/>
                  <a:gd name="T35" fmla="*/ 0 h 304"/>
                  <a:gd name="T36" fmla="*/ 182 w 304"/>
                  <a:gd name="T37" fmla="*/ 2 h 304"/>
                  <a:gd name="T38" fmla="*/ 212 w 304"/>
                  <a:gd name="T39" fmla="*/ 12 h 304"/>
                  <a:gd name="T40" fmla="*/ 238 w 304"/>
                  <a:gd name="T41" fmla="*/ 26 h 304"/>
                  <a:gd name="T42" fmla="*/ 260 w 304"/>
                  <a:gd name="T43" fmla="*/ 44 h 304"/>
                  <a:gd name="T44" fmla="*/ 278 w 304"/>
                  <a:gd name="T45" fmla="*/ 66 h 304"/>
                  <a:gd name="T46" fmla="*/ 292 w 304"/>
                  <a:gd name="T47" fmla="*/ 92 h 304"/>
                  <a:gd name="T48" fmla="*/ 302 w 304"/>
                  <a:gd name="T49" fmla="*/ 122 h 304"/>
                  <a:gd name="T50" fmla="*/ 304 w 304"/>
                  <a:gd name="T51" fmla="*/ 152 h 304"/>
                  <a:gd name="T52" fmla="*/ 304 w 304"/>
                  <a:gd name="T53" fmla="*/ 168 h 304"/>
                  <a:gd name="T54" fmla="*/ 298 w 304"/>
                  <a:gd name="T55" fmla="*/ 198 h 304"/>
                  <a:gd name="T56" fmla="*/ 286 w 304"/>
                  <a:gd name="T57" fmla="*/ 224 h 304"/>
                  <a:gd name="T58" fmla="*/ 270 w 304"/>
                  <a:gd name="T59" fmla="*/ 250 h 304"/>
                  <a:gd name="T60" fmla="*/ 250 w 304"/>
                  <a:gd name="T61" fmla="*/ 270 h 304"/>
                  <a:gd name="T62" fmla="*/ 224 w 304"/>
                  <a:gd name="T63" fmla="*/ 286 h 304"/>
                  <a:gd name="T64" fmla="*/ 198 w 304"/>
                  <a:gd name="T65" fmla="*/ 298 h 304"/>
                  <a:gd name="T66" fmla="*/ 168 w 304"/>
                  <a:gd name="T67" fmla="*/ 304 h 304"/>
                  <a:gd name="T68" fmla="*/ 152 w 304"/>
                  <a:gd name="T69" fmla="*/ 304 h 304"/>
                  <a:gd name="T70" fmla="*/ 152 w 304"/>
                  <a:gd name="T71" fmla="*/ 104 h 304"/>
                  <a:gd name="T72" fmla="*/ 134 w 304"/>
                  <a:gd name="T73" fmla="*/ 108 h 304"/>
                  <a:gd name="T74" fmla="*/ 118 w 304"/>
                  <a:gd name="T75" fmla="*/ 118 h 304"/>
                  <a:gd name="T76" fmla="*/ 108 w 304"/>
                  <a:gd name="T77" fmla="*/ 134 h 304"/>
                  <a:gd name="T78" fmla="*/ 104 w 304"/>
                  <a:gd name="T79" fmla="*/ 152 h 304"/>
                  <a:gd name="T80" fmla="*/ 106 w 304"/>
                  <a:gd name="T81" fmla="*/ 162 h 304"/>
                  <a:gd name="T82" fmla="*/ 112 w 304"/>
                  <a:gd name="T83" fmla="*/ 178 h 304"/>
                  <a:gd name="T84" fmla="*/ 126 w 304"/>
                  <a:gd name="T85" fmla="*/ 192 h 304"/>
                  <a:gd name="T86" fmla="*/ 142 w 304"/>
                  <a:gd name="T87" fmla="*/ 198 h 304"/>
                  <a:gd name="T88" fmla="*/ 152 w 304"/>
                  <a:gd name="T89" fmla="*/ 200 h 304"/>
                  <a:gd name="T90" fmla="*/ 170 w 304"/>
                  <a:gd name="T91" fmla="*/ 196 h 304"/>
                  <a:gd name="T92" fmla="*/ 186 w 304"/>
                  <a:gd name="T93" fmla="*/ 186 h 304"/>
                  <a:gd name="T94" fmla="*/ 196 w 304"/>
                  <a:gd name="T95" fmla="*/ 170 h 304"/>
                  <a:gd name="T96" fmla="*/ 200 w 304"/>
                  <a:gd name="T97" fmla="*/ 152 h 304"/>
                  <a:gd name="T98" fmla="*/ 198 w 304"/>
                  <a:gd name="T99" fmla="*/ 142 h 304"/>
                  <a:gd name="T100" fmla="*/ 192 w 304"/>
                  <a:gd name="T101" fmla="*/ 126 h 304"/>
                  <a:gd name="T102" fmla="*/ 178 w 304"/>
                  <a:gd name="T103" fmla="*/ 112 h 304"/>
                  <a:gd name="T104" fmla="*/ 162 w 304"/>
                  <a:gd name="T105" fmla="*/ 106 h 304"/>
                  <a:gd name="T106" fmla="*/ 152 w 304"/>
                  <a:gd name="T107"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4">
                    <a:moveTo>
                      <a:pt x="152" y="304"/>
                    </a:moveTo>
                    <a:lnTo>
                      <a:pt x="152" y="304"/>
                    </a:lnTo>
                    <a:lnTo>
                      <a:pt x="136" y="304"/>
                    </a:lnTo>
                    <a:lnTo>
                      <a:pt x="122" y="302"/>
                    </a:lnTo>
                    <a:lnTo>
                      <a:pt x="106" y="298"/>
                    </a:lnTo>
                    <a:lnTo>
                      <a:pt x="92" y="292"/>
                    </a:lnTo>
                    <a:lnTo>
                      <a:pt x="80" y="286"/>
                    </a:lnTo>
                    <a:lnTo>
                      <a:pt x="66" y="278"/>
                    </a:lnTo>
                    <a:lnTo>
                      <a:pt x="56" y="270"/>
                    </a:lnTo>
                    <a:lnTo>
                      <a:pt x="44" y="260"/>
                    </a:lnTo>
                    <a:lnTo>
                      <a:pt x="34" y="250"/>
                    </a:lnTo>
                    <a:lnTo>
                      <a:pt x="26" y="238"/>
                    </a:lnTo>
                    <a:lnTo>
                      <a:pt x="18" y="224"/>
                    </a:lnTo>
                    <a:lnTo>
                      <a:pt x="12" y="212"/>
                    </a:lnTo>
                    <a:lnTo>
                      <a:pt x="6" y="198"/>
                    </a:lnTo>
                    <a:lnTo>
                      <a:pt x="2" y="182"/>
                    </a:lnTo>
                    <a:lnTo>
                      <a:pt x="0" y="168"/>
                    </a:lnTo>
                    <a:lnTo>
                      <a:pt x="0" y="152"/>
                    </a:lnTo>
                    <a:lnTo>
                      <a:pt x="0" y="152"/>
                    </a:lnTo>
                    <a:lnTo>
                      <a:pt x="0" y="136"/>
                    </a:lnTo>
                    <a:lnTo>
                      <a:pt x="2" y="122"/>
                    </a:lnTo>
                    <a:lnTo>
                      <a:pt x="6" y="106"/>
                    </a:lnTo>
                    <a:lnTo>
                      <a:pt x="12" y="92"/>
                    </a:lnTo>
                    <a:lnTo>
                      <a:pt x="18" y="80"/>
                    </a:lnTo>
                    <a:lnTo>
                      <a:pt x="26" y="66"/>
                    </a:lnTo>
                    <a:lnTo>
                      <a:pt x="34" y="56"/>
                    </a:lnTo>
                    <a:lnTo>
                      <a:pt x="44" y="44"/>
                    </a:lnTo>
                    <a:lnTo>
                      <a:pt x="56" y="34"/>
                    </a:lnTo>
                    <a:lnTo>
                      <a:pt x="66" y="26"/>
                    </a:lnTo>
                    <a:lnTo>
                      <a:pt x="80" y="18"/>
                    </a:lnTo>
                    <a:lnTo>
                      <a:pt x="92" y="12"/>
                    </a:lnTo>
                    <a:lnTo>
                      <a:pt x="106" y="6"/>
                    </a:lnTo>
                    <a:lnTo>
                      <a:pt x="122" y="2"/>
                    </a:lnTo>
                    <a:lnTo>
                      <a:pt x="136" y="0"/>
                    </a:lnTo>
                    <a:lnTo>
                      <a:pt x="152" y="0"/>
                    </a:lnTo>
                    <a:lnTo>
                      <a:pt x="152" y="0"/>
                    </a:lnTo>
                    <a:lnTo>
                      <a:pt x="168" y="0"/>
                    </a:lnTo>
                    <a:lnTo>
                      <a:pt x="182" y="2"/>
                    </a:lnTo>
                    <a:lnTo>
                      <a:pt x="198" y="6"/>
                    </a:lnTo>
                    <a:lnTo>
                      <a:pt x="212" y="12"/>
                    </a:lnTo>
                    <a:lnTo>
                      <a:pt x="224" y="18"/>
                    </a:lnTo>
                    <a:lnTo>
                      <a:pt x="238" y="26"/>
                    </a:lnTo>
                    <a:lnTo>
                      <a:pt x="250" y="34"/>
                    </a:lnTo>
                    <a:lnTo>
                      <a:pt x="260" y="44"/>
                    </a:lnTo>
                    <a:lnTo>
                      <a:pt x="270" y="56"/>
                    </a:lnTo>
                    <a:lnTo>
                      <a:pt x="278" y="66"/>
                    </a:lnTo>
                    <a:lnTo>
                      <a:pt x="286" y="80"/>
                    </a:lnTo>
                    <a:lnTo>
                      <a:pt x="292" y="92"/>
                    </a:lnTo>
                    <a:lnTo>
                      <a:pt x="298" y="106"/>
                    </a:lnTo>
                    <a:lnTo>
                      <a:pt x="302" y="122"/>
                    </a:lnTo>
                    <a:lnTo>
                      <a:pt x="304" y="136"/>
                    </a:lnTo>
                    <a:lnTo>
                      <a:pt x="304" y="152"/>
                    </a:lnTo>
                    <a:lnTo>
                      <a:pt x="304" y="152"/>
                    </a:lnTo>
                    <a:lnTo>
                      <a:pt x="304" y="168"/>
                    </a:lnTo>
                    <a:lnTo>
                      <a:pt x="302" y="182"/>
                    </a:lnTo>
                    <a:lnTo>
                      <a:pt x="298" y="198"/>
                    </a:lnTo>
                    <a:lnTo>
                      <a:pt x="292" y="212"/>
                    </a:lnTo>
                    <a:lnTo>
                      <a:pt x="286" y="224"/>
                    </a:lnTo>
                    <a:lnTo>
                      <a:pt x="278" y="238"/>
                    </a:lnTo>
                    <a:lnTo>
                      <a:pt x="270" y="250"/>
                    </a:lnTo>
                    <a:lnTo>
                      <a:pt x="260" y="260"/>
                    </a:lnTo>
                    <a:lnTo>
                      <a:pt x="250" y="270"/>
                    </a:lnTo>
                    <a:lnTo>
                      <a:pt x="238" y="278"/>
                    </a:lnTo>
                    <a:lnTo>
                      <a:pt x="224" y="286"/>
                    </a:lnTo>
                    <a:lnTo>
                      <a:pt x="212" y="292"/>
                    </a:lnTo>
                    <a:lnTo>
                      <a:pt x="198" y="298"/>
                    </a:lnTo>
                    <a:lnTo>
                      <a:pt x="182" y="302"/>
                    </a:lnTo>
                    <a:lnTo>
                      <a:pt x="168" y="304"/>
                    </a:lnTo>
                    <a:lnTo>
                      <a:pt x="152" y="304"/>
                    </a:lnTo>
                    <a:lnTo>
                      <a:pt x="152" y="304"/>
                    </a:lnTo>
                    <a:close/>
                    <a:moveTo>
                      <a:pt x="152" y="104"/>
                    </a:moveTo>
                    <a:lnTo>
                      <a:pt x="152" y="104"/>
                    </a:lnTo>
                    <a:lnTo>
                      <a:pt x="142" y="106"/>
                    </a:lnTo>
                    <a:lnTo>
                      <a:pt x="134" y="108"/>
                    </a:lnTo>
                    <a:lnTo>
                      <a:pt x="126" y="112"/>
                    </a:lnTo>
                    <a:lnTo>
                      <a:pt x="118" y="118"/>
                    </a:lnTo>
                    <a:lnTo>
                      <a:pt x="112" y="126"/>
                    </a:lnTo>
                    <a:lnTo>
                      <a:pt x="108" y="134"/>
                    </a:lnTo>
                    <a:lnTo>
                      <a:pt x="106" y="142"/>
                    </a:lnTo>
                    <a:lnTo>
                      <a:pt x="104" y="152"/>
                    </a:lnTo>
                    <a:lnTo>
                      <a:pt x="104" y="152"/>
                    </a:lnTo>
                    <a:lnTo>
                      <a:pt x="106" y="162"/>
                    </a:lnTo>
                    <a:lnTo>
                      <a:pt x="108" y="170"/>
                    </a:lnTo>
                    <a:lnTo>
                      <a:pt x="112" y="178"/>
                    </a:lnTo>
                    <a:lnTo>
                      <a:pt x="118" y="186"/>
                    </a:lnTo>
                    <a:lnTo>
                      <a:pt x="126" y="192"/>
                    </a:lnTo>
                    <a:lnTo>
                      <a:pt x="134" y="196"/>
                    </a:lnTo>
                    <a:lnTo>
                      <a:pt x="142" y="198"/>
                    </a:lnTo>
                    <a:lnTo>
                      <a:pt x="152" y="200"/>
                    </a:lnTo>
                    <a:lnTo>
                      <a:pt x="152" y="200"/>
                    </a:lnTo>
                    <a:lnTo>
                      <a:pt x="162" y="198"/>
                    </a:lnTo>
                    <a:lnTo>
                      <a:pt x="170" y="196"/>
                    </a:lnTo>
                    <a:lnTo>
                      <a:pt x="178" y="192"/>
                    </a:lnTo>
                    <a:lnTo>
                      <a:pt x="186" y="186"/>
                    </a:lnTo>
                    <a:lnTo>
                      <a:pt x="192" y="178"/>
                    </a:lnTo>
                    <a:lnTo>
                      <a:pt x="196" y="170"/>
                    </a:lnTo>
                    <a:lnTo>
                      <a:pt x="198" y="162"/>
                    </a:lnTo>
                    <a:lnTo>
                      <a:pt x="200" y="152"/>
                    </a:lnTo>
                    <a:lnTo>
                      <a:pt x="200" y="152"/>
                    </a:lnTo>
                    <a:lnTo>
                      <a:pt x="198" y="142"/>
                    </a:lnTo>
                    <a:lnTo>
                      <a:pt x="196" y="134"/>
                    </a:lnTo>
                    <a:lnTo>
                      <a:pt x="192" y="126"/>
                    </a:lnTo>
                    <a:lnTo>
                      <a:pt x="186" y="118"/>
                    </a:lnTo>
                    <a:lnTo>
                      <a:pt x="178" y="112"/>
                    </a:lnTo>
                    <a:lnTo>
                      <a:pt x="170" y="108"/>
                    </a:lnTo>
                    <a:lnTo>
                      <a:pt x="162" y="106"/>
                    </a:lnTo>
                    <a:lnTo>
                      <a:pt x="152" y="104"/>
                    </a:lnTo>
                    <a:lnTo>
                      <a:pt x="152" y="104"/>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 name="Freeform 7"/>
              <p:cNvSpPr>
                <a:spLocks noEditPoints="1"/>
              </p:cNvSpPr>
              <p:nvPr/>
            </p:nvSpPr>
            <p:spPr bwMode="auto">
              <a:xfrm>
                <a:off x="6002359" y="2994156"/>
                <a:ext cx="184112" cy="185323"/>
              </a:xfrm>
              <a:custGeom>
                <a:avLst/>
                <a:gdLst>
                  <a:gd name="T0" fmla="*/ 152 w 304"/>
                  <a:gd name="T1" fmla="*/ 306 h 306"/>
                  <a:gd name="T2" fmla="*/ 120 w 304"/>
                  <a:gd name="T3" fmla="*/ 302 h 306"/>
                  <a:gd name="T4" fmla="*/ 92 w 304"/>
                  <a:gd name="T5" fmla="*/ 294 h 306"/>
                  <a:gd name="T6" fmla="*/ 66 w 304"/>
                  <a:gd name="T7" fmla="*/ 280 h 306"/>
                  <a:gd name="T8" fmla="*/ 44 w 304"/>
                  <a:gd name="T9" fmla="*/ 262 h 306"/>
                  <a:gd name="T10" fmla="*/ 26 w 304"/>
                  <a:gd name="T11" fmla="*/ 238 h 306"/>
                  <a:gd name="T12" fmla="*/ 12 w 304"/>
                  <a:gd name="T13" fmla="*/ 212 h 306"/>
                  <a:gd name="T14" fmla="*/ 2 w 304"/>
                  <a:gd name="T15" fmla="*/ 184 h 306"/>
                  <a:gd name="T16" fmla="*/ 0 w 304"/>
                  <a:gd name="T17" fmla="*/ 154 h 306"/>
                  <a:gd name="T18" fmla="*/ 0 w 304"/>
                  <a:gd name="T19" fmla="*/ 138 h 306"/>
                  <a:gd name="T20" fmla="*/ 6 w 304"/>
                  <a:gd name="T21" fmla="*/ 108 h 306"/>
                  <a:gd name="T22" fmla="*/ 18 w 304"/>
                  <a:gd name="T23" fmla="*/ 80 h 306"/>
                  <a:gd name="T24" fmla="*/ 34 w 304"/>
                  <a:gd name="T25" fmla="*/ 56 h 306"/>
                  <a:gd name="T26" fmla="*/ 54 w 304"/>
                  <a:gd name="T27" fmla="*/ 36 h 306"/>
                  <a:gd name="T28" fmla="*/ 78 w 304"/>
                  <a:gd name="T29" fmla="*/ 20 h 306"/>
                  <a:gd name="T30" fmla="*/ 106 w 304"/>
                  <a:gd name="T31" fmla="*/ 8 h 306"/>
                  <a:gd name="T32" fmla="*/ 136 w 304"/>
                  <a:gd name="T33" fmla="*/ 2 h 306"/>
                  <a:gd name="T34" fmla="*/ 152 w 304"/>
                  <a:gd name="T35" fmla="*/ 0 h 306"/>
                  <a:gd name="T36" fmla="*/ 182 w 304"/>
                  <a:gd name="T37" fmla="*/ 4 h 306"/>
                  <a:gd name="T38" fmla="*/ 212 w 304"/>
                  <a:gd name="T39" fmla="*/ 12 h 306"/>
                  <a:gd name="T40" fmla="*/ 236 w 304"/>
                  <a:gd name="T41" fmla="*/ 26 h 306"/>
                  <a:gd name="T42" fmla="*/ 260 w 304"/>
                  <a:gd name="T43" fmla="*/ 46 h 306"/>
                  <a:gd name="T44" fmla="*/ 278 w 304"/>
                  <a:gd name="T45" fmla="*/ 68 h 306"/>
                  <a:gd name="T46" fmla="*/ 292 w 304"/>
                  <a:gd name="T47" fmla="*/ 94 h 306"/>
                  <a:gd name="T48" fmla="*/ 302 w 304"/>
                  <a:gd name="T49" fmla="*/ 122 h 306"/>
                  <a:gd name="T50" fmla="*/ 304 w 304"/>
                  <a:gd name="T51" fmla="*/ 154 h 306"/>
                  <a:gd name="T52" fmla="*/ 304 w 304"/>
                  <a:gd name="T53" fmla="*/ 168 h 306"/>
                  <a:gd name="T54" fmla="*/ 298 w 304"/>
                  <a:gd name="T55" fmla="*/ 198 h 306"/>
                  <a:gd name="T56" fmla="*/ 286 w 304"/>
                  <a:gd name="T57" fmla="*/ 226 h 306"/>
                  <a:gd name="T58" fmla="*/ 270 w 304"/>
                  <a:gd name="T59" fmla="*/ 250 h 306"/>
                  <a:gd name="T60" fmla="*/ 248 w 304"/>
                  <a:gd name="T61" fmla="*/ 272 h 306"/>
                  <a:gd name="T62" fmla="*/ 224 w 304"/>
                  <a:gd name="T63" fmla="*/ 288 h 306"/>
                  <a:gd name="T64" fmla="*/ 198 w 304"/>
                  <a:gd name="T65" fmla="*/ 300 h 306"/>
                  <a:gd name="T66" fmla="*/ 168 w 304"/>
                  <a:gd name="T67" fmla="*/ 306 h 306"/>
                  <a:gd name="T68" fmla="*/ 152 w 304"/>
                  <a:gd name="T69" fmla="*/ 306 h 306"/>
                  <a:gd name="T70" fmla="*/ 152 w 304"/>
                  <a:gd name="T71" fmla="*/ 106 h 306"/>
                  <a:gd name="T72" fmla="*/ 134 w 304"/>
                  <a:gd name="T73" fmla="*/ 110 h 306"/>
                  <a:gd name="T74" fmla="*/ 118 w 304"/>
                  <a:gd name="T75" fmla="*/ 120 h 306"/>
                  <a:gd name="T76" fmla="*/ 108 w 304"/>
                  <a:gd name="T77" fmla="*/ 134 h 306"/>
                  <a:gd name="T78" fmla="*/ 104 w 304"/>
                  <a:gd name="T79" fmla="*/ 154 h 306"/>
                  <a:gd name="T80" fmla="*/ 106 w 304"/>
                  <a:gd name="T81" fmla="*/ 164 h 306"/>
                  <a:gd name="T82" fmla="*/ 112 w 304"/>
                  <a:gd name="T83" fmla="*/ 180 h 306"/>
                  <a:gd name="T84" fmla="*/ 126 w 304"/>
                  <a:gd name="T85" fmla="*/ 192 h 306"/>
                  <a:gd name="T86" fmla="*/ 142 w 304"/>
                  <a:gd name="T87" fmla="*/ 200 h 306"/>
                  <a:gd name="T88" fmla="*/ 152 w 304"/>
                  <a:gd name="T89" fmla="*/ 202 h 306"/>
                  <a:gd name="T90" fmla="*/ 170 w 304"/>
                  <a:gd name="T91" fmla="*/ 198 h 306"/>
                  <a:gd name="T92" fmla="*/ 186 w 304"/>
                  <a:gd name="T93" fmla="*/ 188 h 306"/>
                  <a:gd name="T94" fmla="*/ 196 w 304"/>
                  <a:gd name="T95" fmla="*/ 172 h 306"/>
                  <a:gd name="T96" fmla="*/ 200 w 304"/>
                  <a:gd name="T97" fmla="*/ 154 h 306"/>
                  <a:gd name="T98" fmla="*/ 198 w 304"/>
                  <a:gd name="T99" fmla="*/ 144 h 306"/>
                  <a:gd name="T100" fmla="*/ 192 w 304"/>
                  <a:gd name="T101" fmla="*/ 126 h 306"/>
                  <a:gd name="T102" fmla="*/ 178 w 304"/>
                  <a:gd name="T103" fmla="*/ 114 h 306"/>
                  <a:gd name="T104" fmla="*/ 162 w 304"/>
                  <a:gd name="T105" fmla="*/ 106 h 306"/>
                  <a:gd name="T106" fmla="*/ 152 w 304"/>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06">
                    <a:moveTo>
                      <a:pt x="152" y="306"/>
                    </a:moveTo>
                    <a:lnTo>
                      <a:pt x="152" y="306"/>
                    </a:lnTo>
                    <a:lnTo>
                      <a:pt x="136" y="306"/>
                    </a:lnTo>
                    <a:lnTo>
                      <a:pt x="120" y="302"/>
                    </a:lnTo>
                    <a:lnTo>
                      <a:pt x="106" y="300"/>
                    </a:lnTo>
                    <a:lnTo>
                      <a:pt x="92" y="294"/>
                    </a:lnTo>
                    <a:lnTo>
                      <a:pt x="78" y="288"/>
                    </a:lnTo>
                    <a:lnTo>
                      <a:pt x="66" y="280"/>
                    </a:lnTo>
                    <a:lnTo>
                      <a:pt x="54" y="272"/>
                    </a:lnTo>
                    <a:lnTo>
                      <a:pt x="44" y="262"/>
                    </a:lnTo>
                    <a:lnTo>
                      <a:pt x="34" y="250"/>
                    </a:lnTo>
                    <a:lnTo>
                      <a:pt x="26" y="238"/>
                    </a:lnTo>
                    <a:lnTo>
                      <a:pt x="18" y="226"/>
                    </a:lnTo>
                    <a:lnTo>
                      <a:pt x="12" y="212"/>
                    </a:lnTo>
                    <a:lnTo>
                      <a:pt x="6" y="198"/>
                    </a:lnTo>
                    <a:lnTo>
                      <a:pt x="2" y="184"/>
                    </a:lnTo>
                    <a:lnTo>
                      <a:pt x="0" y="168"/>
                    </a:lnTo>
                    <a:lnTo>
                      <a:pt x="0" y="154"/>
                    </a:lnTo>
                    <a:lnTo>
                      <a:pt x="0" y="154"/>
                    </a:lnTo>
                    <a:lnTo>
                      <a:pt x="0" y="138"/>
                    </a:lnTo>
                    <a:lnTo>
                      <a:pt x="2" y="122"/>
                    </a:lnTo>
                    <a:lnTo>
                      <a:pt x="6" y="108"/>
                    </a:lnTo>
                    <a:lnTo>
                      <a:pt x="12" y="94"/>
                    </a:lnTo>
                    <a:lnTo>
                      <a:pt x="18" y="80"/>
                    </a:lnTo>
                    <a:lnTo>
                      <a:pt x="26" y="68"/>
                    </a:lnTo>
                    <a:lnTo>
                      <a:pt x="34" y="56"/>
                    </a:lnTo>
                    <a:lnTo>
                      <a:pt x="44" y="46"/>
                    </a:lnTo>
                    <a:lnTo>
                      <a:pt x="54" y="36"/>
                    </a:lnTo>
                    <a:lnTo>
                      <a:pt x="66" y="26"/>
                    </a:lnTo>
                    <a:lnTo>
                      <a:pt x="78" y="20"/>
                    </a:lnTo>
                    <a:lnTo>
                      <a:pt x="92" y="12"/>
                    </a:lnTo>
                    <a:lnTo>
                      <a:pt x="106" y="8"/>
                    </a:lnTo>
                    <a:lnTo>
                      <a:pt x="120" y="4"/>
                    </a:lnTo>
                    <a:lnTo>
                      <a:pt x="136" y="2"/>
                    </a:lnTo>
                    <a:lnTo>
                      <a:pt x="152" y="0"/>
                    </a:lnTo>
                    <a:lnTo>
                      <a:pt x="152" y="0"/>
                    </a:lnTo>
                    <a:lnTo>
                      <a:pt x="168" y="2"/>
                    </a:lnTo>
                    <a:lnTo>
                      <a:pt x="182" y="4"/>
                    </a:lnTo>
                    <a:lnTo>
                      <a:pt x="198" y="8"/>
                    </a:lnTo>
                    <a:lnTo>
                      <a:pt x="212" y="12"/>
                    </a:lnTo>
                    <a:lnTo>
                      <a:pt x="224" y="20"/>
                    </a:lnTo>
                    <a:lnTo>
                      <a:pt x="236" y="26"/>
                    </a:lnTo>
                    <a:lnTo>
                      <a:pt x="248" y="36"/>
                    </a:lnTo>
                    <a:lnTo>
                      <a:pt x="260" y="46"/>
                    </a:lnTo>
                    <a:lnTo>
                      <a:pt x="270" y="56"/>
                    </a:lnTo>
                    <a:lnTo>
                      <a:pt x="278" y="68"/>
                    </a:lnTo>
                    <a:lnTo>
                      <a:pt x="286" y="80"/>
                    </a:lnTo>
                    <a:lnTo>
                      <a:pt x="292" y="94"/>
                    </a:lnTo>
                    <a:lnTo>
                      <a:pt x="298" y="108"/>
                    </a:lnTo>
                    <a:lnTo>
                      <a:pt x="302" y="122"/>
                    </a:lnTo>
                    <a:lnTo>
                      <a:pt x="304" y="138"/>
                    </a:lnTo>
                    <a:lnTo>
                      <a:pt x="304" y="154"/>
                    </a:lnTo>
                    <a:lnTo>
                      <a:pt x="304" y="154"/>
                    </a:lnTo>
                    <a:lnTo>
                      <a:pt x="304" y="168"/>
                    </a:lnTo>
                    <a:lnTo>
                      <a:pt x="302" y="184"/>
                    </a:lnTo>
                    <a:lnTo>
                      <a:pt x="298" y="198"/>
                    </a:lnTo>
                    <a:lnTo>
                      <a:pt x="292" y="212"/>
                    </a:lnTo>
                    <a:lnTo>
                      <a:pt x="286" y="226"/>
                    </a:lnTo>
                    <a:lnTo>
                      <a:pt x="278" y="238"/>
                    </a:lnTo>
                    <a:lnTo>
                      <a:pt x="270" y="250"/>
                    </a:lnTo>
                    <a:lnTo>
                      <a:pt x="260" y="262"/>
                    </a:lnTo>
                    <a:lnTo>
                      <a:pt x="248" y="272"/>
                    </a:lnTo>
                    <a:lnTo>
                      <a:pt x="236" y="280"/>
                    </a:lnTo>
                    <a:lnTo>
                      <a:pt x="224" y="288"/>
                    </a:lnTo>
                    <a:lnTo>
                      <a:pt x="212" y="294"/>
                    </a:lnTo>
                    <a:lnTo>
                      <a:pt x="198" y="300"/>
                    </a:lnTo>
                    <a:lnTo>
                      <a:pt x="182" y="302"/>
                    </a:lnTo>
                    <a:lnTo>
                      <a:pt x="168" y="306"/>
                    </a:lnTo>
                    <a:lnTo>
                      <a:pt x="152" y="306"/>
                    </a:lnTo>
                    <a:lnTo>
                      <a:pt x="152" y="306"/>
                    </a:lnTo>
                    <a:close/>
                    <a:moveTo>
                      <a:pt x="152" y="106"/>
                    </a:moveTo>
                    <a:lnTo>
                      <a:pt x="152" y="106"/>
                    </a:lnTo>
                    <a:lnTo>
                      <a:pt x="142" y="106"/>
                    </a:lnTo>
                    <a:lnTo>
                      <a:pt x="134" y="110"/>
                    </a:lnTo>
                    <a:lnTo>
                      <a:pt x="126" y="114"/>
                    </a:lnTo>
                    <a:lnTo>
                      <a:pt x="118" y="120"/>
                    </a:lnTo>
                    <a:lnTo>
                      <a:pt x="112" y="126"/>
                    </a:lnTo>
                    <a:lnTo>
                      <a:pt x="108" y="134"/>
                    </a:lnTo>
                    <a:lnTo>
                      <a:pt x="106" y="144"/>
                    </a:lnTo>
                    <a:lnTo>
                      <a:pt x="104" y="154"/>
                    </a:lnTo>
                    <a:lnTo>
                      <a:pt x="104" y="154"/>
                    </a:lnTo>
                    <a:lnTo>
                      <a:pt x="106" y="164"/>
                    </a:lnTo>
                    <a:lnTo>
                      <a:pt x="108" y="172"/>
                    </a:lnTo>
                    <a:lnTo>
                      <a:pt x="112" y="180"/>
                    </a:lnTo>
                    <a:lnTo>
                      <a:pt x="118" y="188"/>
                    </a:lnTo>
                    <a:lnTo>
                      <a:pt x="126" y="192"/>
                    </a:lnTo>
                    <a:lnTo>
                      <a:pt x="134" y="198"/>
                    </a:lnTo>
                    <a:lnTo>
                      <a:pt x="142" y="200"/>
                    </a:lnTo>
                    <a:lnTo>
                      <a:pt x="152" y="202"/>
                    </a:lnTo>
                    <a:lnTo>
                      <a:pt x="152" y="202"/>
                    </a:lnTo>
                    <a:lnTo>
                      <a:pt x="162" y="200"/>
                    </a:lnTo>
                    <a:lnTo>
                      <a:pt x="170" y="198"/>
                    </a:lnTo>
                    <a:lnTo>
                      <a:pt x="178" y="192"/>
                    </a:lnTo>
                    <a:lnTo>
                      <a:pt x="186" y="188"/>
                    </a:lnTo>
                    <a:lnTo>
                      <a:pt x="192" y="180"/>
                    </a:lnTo>
                    <a:lnTo>
                      <a:pt x="196" y="172"/>
                    </a:lnTo>
                    <a:lnTo>
                      <a:pt x="198" y="164"/>
                    </a:lnTo>
                    <a:lnTo>
                      <a:pt x="200" y="154"/>
                    </a:lnTo>
                    <a:lnTo>
                      <a:pt x="200" y="154"/>
                    </a:lnTo>
                    <a:lnTo>
                      <a:pt x="198" y="144"/>
                    </a:lnTo>
                    <a:lnTo>
                      <a:pt x="196" y="134"/>
                    </a:lnTo>
                    <a:lnTo>
                      <a:pt x="192" y="126"/>
                    </a:lnTo>
                    <a:lnTo>
                      <a:pt x="186" y="120"/>
                    </a:lnTo>
                    <a:lnTo>
                      <a:pt x="178" y="114"/>
                    </a:lnTo>
                    <a:lnTo>
                      <a:pt x="170" y="110"/>
                    </a:lnTo>
                    <a:lnTo>
                      <a:pt x="162" y="106"/>
                    </a:lnTo>
                    <a:lnTo>
                      <a:pt x="152" y="106"/>
                    </a:lnTo>
                    <a:lnTo>
                      <a:pt x="152"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 name="Freeform 8"/>
              <p:cNvSpPr>
                <a:spLocks noEditPoints="1"/>
              </p:cNvSpPr>
              <p:nvPr/>
            </p:nvSpPr>
            <p:spPr bwMode="auto">
              <a:xfrm>
                <a:off x="6245822" y="2850015"/>
                <a:ext cx="185323" cy="185323"/>
              </a:xfrm>
              <a:custGeom>
                <a:avLst/>
                <a:gdLst>
                  <a:gd name="T0" fmla="*/ 154 w 306"/>
                  <a:gd name="T1" fmla="*/ 306 h 306"/>
                  <a:gd name="T2" fmla="*/ 122 w 306"/>
                  <a:gd name="T3" fmla="*/ 302 h 306"/>
                  <a:gd name="T4" fmla="*/ 94 w 306"/>
                  <a:gd name="T5" fmla="*/ 294 h 306"/>
                  <a:gd name="T6" fmla="*/ 68 w 306"/>
                  <a:gd name="T7" fmla="*/ 280 h 306"/>
                  <a:gd name="T8" fmla="*/ 46 w 306"/>
                  <a:gd name="T9" fmla="*/ 262 h 306"/>
                  <a:gd name="T10" fmla="*/ 26 w 306"/>
                  <a:gd name="T11" fmla="*/ 238 h 306"/>
                  <a:gd name="T12" fmla="*/ 12 w 306"/>
                  <a:gd name="T13" fmla="*/ 212 h 306"/>
                  <a:gd name="T14" fmla="*/ 4 w 306"/>
                  <a:gd name="T15" fmla="*/ 184 h 306"/>
                  <a:gd name="T16" fmla="*/ 0 w 306"/>
                  <a:gd name="T17" fmla="*/ 154 h 306"/>
                  <a:gd name="T18" fmla="*/ 2 w 306"/>
                  <a:gd name="T19" fmla="*/ 138 h 306"/>
                  <a:gd name="T20" fmla="*/ 8 w 306"/>
                  <a:gd name="T21" fmla="*/ 108 h 306"/>
                  <a:gd name="T22" fmla="*/ 18 w 306"/>
                  <a:gd name="T23" fmla="*/ 80 h 306"/>
                  <a:gd name="T24" fmla="*/ 36 w 306"/>
                  <a:gd name="T25" fmla="*/ 56 h 306"/>
                  <a:gd name="T26" fmla="*/ 56 w 306"/>
                  <a:gd name="T27" fmla="*/ 36 h 306"/>
                  <a:gd name="T28" fmla="*/ 80 w 306"/>
                  <a:gd name="T29" fmla="*/ 18 h 306"/>
                  <a:gd name="T30" fmla="*/ 108 w 306"/>
                  <a:gd name="T31" fmla="*/ 8 h 306"/>
                  <a:gd name="T32" fmla="*/ 138 w 306"/>
                  <a:gd name="T33" fmla="*/ 2 h 306"/>
                  <a:gd name="T34" fmla="*/ 154 w 306"/>
                  <a:gd name="T35" fmla="*/ 0 h 306"/>
                  <a:gd name="T36" fmla="*/ 184 w 306"/>
                  <a:gd name="T37" fmla="*/ 4 h 306"/>
                  <a:gd name="T38" fmla="*/ 212 w 306"/>
                  <a:gd name="T39" fmla="*/ 12 h 306"/>
                  <a:gd name="T40" fmla="*/ 238 w 306"/>
                  <a:gd name="T41" fmla="*/ 26 h 306"/>
                  <a:gd name="T42" fmla="*/ 260 w 306"/>
                  <a:gd name="T43" fmla="*/ 46 h 306"/>
                  <a:gd name="T44" fmla="*/ 280 w 306"/>
                  <a:gd name="T45" fmla="*/ 68 h 306"/>
                  <a:gd name="T46" fmla="*/ 294 w 306"/>
                  <a:gd name="T47" fmla="*/ 94 h 306"/>
                  <a:gd name="T48" fmla="*/ 302 w 306"/>
                  <a:gd name="T49" fmla="*/ 122 h 306"/>
                  <a:gd name="T50" fmla="*/ 306 w 306"/>
                  <a:gd name="T51" fmla="*/ 154 h 306"/>
                  <a:gd name="T52" fmla="*/ 304 w 306"/>
                  <a:gd name="T53" fmla="*/ 168 h 306"/>
                  <a:gd name="T54" fmla="*/ 298 w 306"/>
                  <a:gd name="T55" fmla="*/ 198 h 306"/>
                  <a:gd name="T56" fmla="*/ 288 w 306"/>
                  <a:gd name="T57" fmla="*/ 226 h 306"/>
                  <a:gd name="T58" fmla="*/ 270 w 306"/>
                  <a:gd name="T59" fmla="*/ 250 h 306"/>
                  <a:gd name="T60" fmla="*/ 250 w 306"/>
                  <a:gd name="T61" fmla="*/ 270 h 306"/>
                  <a:gd name="T62" fmla="*/ 226 w 306"/>
                  <a:gd name="T63" fmla="*/ 288 h 306"/>
                  <a:gd name="T64" fmla="*/ 198 w 306"/>
                  <a:gd name="T65" fmla="*/ 298 h 306"/>
                  <a:gd name="T66" fmla="*/ 168 w 306"/>
                  <a:gd name="T67" fmla="*/ 306 h 306"/>
                  <a:gd name="T68" fmla="*/ 154 w 306"/>
                  <a:gd name="T69" fmla="*/ 306 h 306"/>
                  <a:gd name="T70" fmla="*/ 154 w 306"/>
                  <a:gd name="T71" fmla="*/ 106 h 306"/>
                  <a:gd name="T72" fmla="*/ 134 w 306"/>
                  <a:gd name="T73" fmla="*/ 110 h 306"/>
                  <a:gd name="T74" fmla="*/ 120 w 306"/>
                  <a:gd name="T75" fmla="*/ 120 h 306"/>
                  <a:gd name="T76" fmla="*/ 110 w 306"/>
                  <a:gd name="T77" fmla="*/ 134 h 306"/>
                  <a:gd name="T78" fmla="*/ 106 w 306"/>
                  <a:gd name="T79" fmla="*/ 154 h 306"/>
                  <a:gd name="T80" fmla="*/ 106 w 306"/>
                  <a:gd name="T81" fmla="*/ 162 h 306"/>
                  <a:gd name="T82" fmla="*/ 114 w 306"/>
                  <a:gd name="T83" fmla="*/ 180 h 306"/>
                  <a:gd name="T84" fmla="*/ 126 w 306"/>
                  <a:gd name="T85" fmla="*/ 192 h 306"/>
                  <a:gd name="T86" fmla="*/ 144 w 306"/>
                  <a:gd name="T87" fmla="*/ 200 h 306"/>
                  <a:gd name="T88" fmla="*/ 154 w 306"/>
                  <a:gd name="T89" fmla="*/ 200 h 306"/>
                  <a:gd name="T90" fmla="*/ 172 w 306"/>
                  <a:gd name="T91" fmla="*/ 198 h 306"/>
                  <a:gd name="T92" fmla="*/ 186 w 306"/>
                  <a:gd name="T93" fmla="*/ 186 h 306"/>
                  <a:gd name="T94" fmla="*/ 196 w 306"/>
                  <a:gd name="T95" fmla="*/ 172 h 306"/>
                  <a:gd name="T96" fmla="*/ 200 w 306"/>
                  <a:gd name="T97" fmla="*/ 154 h 306"/>
                  <a:gd name="T98" fmla="*/ 200 w 306"/>
                  <a:gd name="T99" fmla="*/ 144 h 306"/>
                  <a:gd name="T100" fmla="*/ 192 w 306"/>
                  <a:gd name="T101" fmla="*/ 126 h 306"/>
                  <a:gd name="T102" fmla="*/ 180 w 306"/>
                  <a:gd name="T103" fmla="*/ 114 h 306"/>
                  <a:gd name="T104" fmla="*/ 162 w 306"/>
                  <a:gd name="T105" fmla="*/ 106 h 306"/>
                  <a:gd name="T106" fmla="*/ 154 w 306"/>
                  <a:gd name="T107" fmla="*/ 1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306">
                    <a:moveTo>
                      <a:pt x="154" y="306"/>
                    </a:moveTo>
                    <a:lnTo>
                      <a:pt x="154" y="306"/>
                    </a:lnTo>
                    <a:lnTo>
                      <a:pt x="138" y="306"/>
                    </a:lnTo>
                    <a:lnTo>
                      <a:pt x="122" y="302"/>
                    </a:lnTo>
                    <a:lnTo>
                      <a:pt x="108" y="298"/>
                    </a:lnTo>
                    <a:lnTo>
                      <a:pt x="94" y="294"/>
                    </a:lnTo>
                    <a:lnTo>
                      <a:pt x="80" y="288"/>
                    </a:lnTo>
                    <a:lnTo>
                      <a:pt x="68" y="280"/>
                    </a:lnTo>
                    <a:lnTo>
                      <a:pt x="56" y="270"/>
                    </a:lnTo>
                    <a:lnTo>
                      <a:pt x="46" y="262"/>
                    </a:lnTo>
                    <a:lnTo>
                      <a:pt x="36" y="250"/>
                    </a:lnTo>
                    <a:lnTo>
                      <a:pt x="26" y="238"/>
                    </a:lnTo>
                    <a:lnTo>
                      <a:pt x="18" y="226"/>
                    </a:lnTo>
                    <a:lnTo>
                      <a:pt x="12" y="212"/>
                    </a:lnTo>
                    <a:lnTo>
                      <a:pt x="8" y="198"/>
                    </a:lnTo>
                    <a:lnTo>
                      <a:pt x="4" y="184"/>
                    </a:lnTo>
                    <a:lnTo>
                      <a:pt x="2" y="168"/>
                    </a:lnTo>
                    <a:lnTo>
                      <a:pt x="0" y="154"/>
                    </a:lnTo>
                    <a:lnTo>
                      <a:pt x="0" y="154"/>
                    </a:lnTo>
                    <a:lnTo>
                      <a:pt x="2" y="138"/>
                    </a:lnTo>
                    <a:lnTo>
                      <a:pt x="4" y="122"/>
                    </a:lnTo>
                    <a:lnTo>
                      <a:pt x="8" y="108"/>
                    </a:lnTo>
                    <a:lnTo>
                      <a:pt x="12" y="94"/>
                    </a:lnTo>
                    <a:lnTo>
                      <a:pt x="18" y="80"/>
                    </a:lnTo>
                    <a:lnTo>
                      <a:pt x="26" y="68"/>
                    </a:lnTo>
                    <a:lnTo>
                      <a:pt x="36" y="56"/>
                    </a:lnTo>
                    <a:lnTo>
                      <a:pt x="46" y="46"/>
                    </a:lnTo>
                    <a:lnTo>
                      <a:pt x="56" y="36"/>
                    </a:lnTo>
                    <a:lnTo>
                      <a:pt x="68" y="26"/>
                    </a:lnTo>
                    <a:lnTo>
                      <a:pt x="80" y="18"/>
                    </a:lnTo>
                    <a:lnTo>
                      <a:pt x="94" y="12"/>
                    </a:lnTo>
                    <a:lnTo>
                      <a:pt x="108" y="8"/>
                    </a:lnTo>
                    <a:lnTo>
                      <a:pt x="122" y="4"/>
                    </a:lnTo>
                    <a:lnTo>
                      <a:pt x="138" y="2"/>
                    </a:lnTo>
                    <a:lnTo>
                      <a:pt x="154" y="0"/>
                    </a:lnTo>
                    <a:lnTo>
                      <a:pt x="154" y="0"/>
                    </a:lnTo>
                    <a:lnTo>
                      <a:pt x="168" y="2"/>
                    </a:lnTo>
                    <a:lnTo>
                      <a:pt x="184" y="4"/>
                    </a:lnTo>
                    <a:lnTo>
                      <a:pt x="198" y="8"/>
                    </a:lnTo>
                    <a:lnTo>
                      <a:pt x="212" y="12"/>
                    </a:lnTo>
                    <a:lnTo>
                      <a:pt x="226" y="18"/>
                    </a:lnTo>
                    <a:lnTo>
                      <a:pt x="238" y="26"/>
                    </a:lnTo>
                    <a:lnTo>
                      <a:pt x="250" y="36"/>
                    </a:lnTo>
                    <a:lnTo>
                      <a:pt x="260" y="46"/>
                    </a:lnTo>
                    <a:lnTo>
                      <a:pt x="270" y="56"/>
                    </a:lnTo>
                    <a:lnTo>
                      <a:pt x="280" y="68"/>
                    </a:lnTo>
                    <a:lnTo>
                      <a:pt x="288" y="80"/>
                    </a:lnTo>
                    <a:lnTo>
                      <a:pt x="294" y="94"/>
                    </a:lnTo>
                    <a:lnTo>
                      <a:pt x="298" y="108"/>
                    </a:lnTo>
                    <a:lnTo>
                      <a:pt x="302" y="122"/>
                    </a:lnTo>
                    <a:lnTo>
                      <a:pt x="304" y="138"/>
                    </a:lnTo>
                    <a:lnTo>
                      <a:pt x="306" y="154"/>
                    </a:lnTo>
                    <a:lnTo>
                      <a:pt x="306" y="154"/>
                    </a:lnTo>
                    <a:lnTo>
                      <a:pt x="304" y="168"/>
                    </a:lnTo>
                    <a:lnTo>
                      <a:pt x="302" y="184"/>
                    </a:lnTo>
                    <a:lnTo>
                      <a:pt x="298" y="198"/>
                    </a:lnTo>
                    <a:lnTo>
                      <a:pt x="294" y="212"/>
                    </a:lnTo>
                    <a:lnTo>
                      <a:pt x="288" y="226"/>
                    </a:lnTo>
                    <a:lnTo>
                      <a:pt x="280" y="238"/>
                    </a:lnTo>
                    <a:lnTo>
                      <a:pt x="270" y="250"/>
                    </a:lnTo>
                    <a:lnTo>
                      <a:pt x="260" y="262"/>
                    </a:lnTo>
                    <a:lnTo>
                      <a:pt x="250" y="270"/>
                    </a:lnTo>
                    <a:lnTo>
                      <a:pt x="238" y="280"/>
                    </a:lnTo>
                    <a:lnTo>
                      <a:pt x="226" y="288"/>
                    </a:lnTo>
                    <a:lnTo>
                      <a:pt x="212" y="294"/>
                    </a:lnTo>
                    <a:lnTo>
                      <a:pt x="198" y="298"/>
                    </a:lnTo>
                    <a:lnTo>
                      <a:pt x="184" y="302"/>
                    </a:lnTo>
                    <a:lnTo>
                      <a:pt x="168" y="306"/>
                    </a:lnTo>
                    <a:lnTo>
                      <a:pt x="154" y="306"/>
                    </a:lnTo>
                    <a:lnTo>
                      <a:pt x="154" y="306"/>
                    </a:lnTo>
                    <a:close/>
                    <a:moveTo>
                      <a:pt x="154" y="106"/>
                    </a:moveTo>
                    <a:lnTo>
                      <a:pt x="154" y="106"/>
                    </a:lnTo>
                    <a:lnTo>
                      <a:pt x="144" y="106"/>
                    </a:lnTo>
                    <a:lnTo>
                      <a:pt x="134" y="110"/>
                    </a:lnTo>
                    <a:lnTo>
                      <a:pt x="126" y="114"/>
                    </a:lnTo>
                    <a:lnTo>
                      <a:pt x="120" y="120"/>
                    </a:lnTo>
                    <a:lnTo>
                      <a:pt x="114" y="126"/>
                    </a:lnTo>
                    <a:lnTo>
                      <a:pt x="110" y="134"/>
                    </a:lnTo>
                    <a:lnTo>
                      <a:pt x="106" y="144"/>
                    </a:lnTo>
                    <a:lnTo>
                      <a:pt x="106" y="154"/>
                    </a:lnTo>
                    <a:lnTo>
                      <a:pt x="106" y="154"/>
                    </a:lnTo>
                    <a:lnTo>
                      <a:pt x="106" y="162"/>
                    </a:lnTo>
                    <a:lnTo>
                      <a:pt x="110" y="172"/>
                    </a:lnTo>
                    <a:lnTo>
                      <a:pt x="114" y="180"/>
                    </a:lnTo>
                    <a:lnTo>
                      <a:pt x="120" y="186"/>
                    </a:lnTo>
                    <a:lnTo>
                      <a:pt x="126" y="192"/>
                    </a:lnTo>
                    <a:lnTo>
                      <a:pt x="134" y="198"/>
                    </a:lnTo>
                    <a:lnTo>
                      <a:pt x="144" y="200"/>
                    </a:lnTo>
                    <a:lnTo>
                      <a:pt x="154" y="200"/>
                    </a:lnTo>
                    <a:lnTo>
                      <a:pt x="154" y="200"/>
                    </a:lnTo>
                    <a:lnTo>
                      <a:pt x="162" y="200"/>
                    </a:lnTo>
                    <a:lnTo>
                      <a:pt x="172" y="198"/>
                    </a:lnTo>
                    <a:lnTo>
                      <a:pt x="180" y="192"/>
                    </a:lnTo>
                    <a:lnTo>
                      <a:pt x="186" y="186"/>
                    </a:lnTo>
                    <a:lnTo>
                      <a:pt x="192" y="180"/>
                    </a:lnTo>
                    <a:lnTo>
                      <a:pt x="196" y="172"/>
                    </a:lnTo>
                    <a:lnTo>
                      <a:pt x="200" y="162"/>
                    </a:lnTo>
                    <a:lnTo>
                      <a:pt x="200" y="154"/>
                    </a:lnTo>
                    <a:lnTo>
                      <a:pt x="200" y="154"/>
                    </a:lnTo>
                    <a:lnTo>
                      <a:pt x="200" y="144"/>
                    </a:lnTo>
                    <a:lnTo>
                      <a:pt x="196" y="134"/>
                    </a:lnTo>
                    <a:lnTo>
                      <a:pt x="192" y="126"/>
                    </a:lnTo>
                    <a:lnTo>
                      <a:pt x="186" y="120"/>
                    </a:lnTo>
                    <a:lnTo>
                      <a:pt x="180" y="114"/>
                    </a:lnTo>
                    <a:lnTo>
                      <a:pt x="172" y="110"/>
                    </a:lnTo>
                    <a:lnTo>
                      <a:pt x="162" y="106"/>
                    </a:lnTo>
                    <a:lnTo>
                      <a:pt x="154" y="106"/>
                    </a:lnTo>
                    <a:lnTo>
                      <a:pt x="154" y="106"/>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 name="Freeform 9"/>
              <p:cNvSpPr>
                <a:spLocks/>
              </p:cNvSpPr>
              <p:nvPr/>
            </p:nvSpPr>
            <p:spPr bwMode="auto">
              <a:xfrm>
                <a:off x="5875176" y="3006268"/>
                <a:ext cx="190168" cy="102957"/>
              </a:xfrm>
              <a:custGeom>
                <a:avLst/>
                <a:gdLst>
                  <a:gd name="T0" fmla="*/ 262 w 314"/>
                  <a:gd name="T1" fmla="*/ 170 h 170"/>
                  <a:gd name="T2" fmla="*/ 262 w 314"/>
                  <a:gd name="T3" fmla="*/ 170 h 170"/>
                  <a:gd name="T4" fmla="*/ 254 w 314"/>
                  <a:gd name="T5" fmla="*/ 170 h 170"/>
                  <a:gd name="T6" fmla="*/ 246 w 314"/>
                  <a:gd name="T7" fmla="*/ 168 h 170"/>
                  <a:gd name="T8" fmla="*/ 36 w 314"/>
                  <a:gd name="T9" fmla="*/ 104 h 170"/>
                  <a:gd name="T10" fmla="*/ 36 w 314"/>
                  <a:gd name="T11" fmla="*/ 104 h 170"/>
                  <a:gd name="T12" fmla="*/ 26 w 314"/>
                  <a:gd name="T13" fmla="*/ 100 h 170"/>
                  <a:gd name="T14" fmla="*/ 18 w 314"/>
                  <a:gd name="T15" fmla="*/ 94 h 170"/>
                  <a:gd name="T16" fmla="*/ 10 w 314"/>
                  <a:gd name="T17" fmla="*/ 86 h 170"/>
                  <a:gd name="T18" fmla="*/ 6 w 314"/>
                  <a:gd name="T19" fmla="*/ 78 h 170"/>
                  <a:gd name="T20" fmla="*/ 2 w 314"/>
                  <a:gd name="T21" fmla="*/ 68 h 170"/>
                  <a:gd name="T22" fmla="*/ 0 w 314"/>
                  <a:gd name="T23" fmla="*/ 58 h 170"/>
                  <a:gd name="T24" fmla="*/ 0 w 314"/>
                  <a:gd name="T25" fmla="*/ 48 h 170"/>
                  <a:gd name="T26" fmla="*/ 2 w 314"/>
                  <a:gd name="T27" fmla="*/ 38 h 170"/>
                  <a:gd name="T28" fmla="*/ 2 w 314"/>
                  <a:gd name="T29" fmla="*/ 38 h 170"/>
                  <a:gd name="T30" fmla="*/ 6 w 314"/>
                  <a:gd name="T31" fmla="*/ 28 h 170"/>
                  <a:gd name="T32" fmla="*/ 12 w 314"/>
                  <a:gd name="T33" fmla="*/ 20 h 170"/>
                  <a:gd name="T34" fmla="*/ 18 w 314"/>
                  <a:gd name="T35" fmla="*/ 12 h 170"/>
                  <a:gd name="T36" fmla="*/ 28 w 314"/>
                  <a:gd name="T37" fmla="*/ 6 h 170"/>
                  <a:gd name="T38" fmla="*/ 36 w 314"/>
                  <a:gd name="T39" fmla="*/ 2 h 170"/>
                  <a:gd name="T40" fmla="*/ 46 w 314"/>
                  <a:gd name="T41" fmla="*/ 0 h 170"/>
                  <a:gd name="T42" fmla="*/ 56 w 314"/>
                  <a:gd name="T43" fmla="*/ 0 h 170"/>
                  <a:gd name="T44" fmla="*/ 68 w 314"/>
                  <a:gd name="T45" fmla="*/ 4 h 170"/>
                  <a:gd name="T46" fmla="*/ 278 w 314"/>
                  <a:gd name="T47" fmla="*/ 68 h 170"/>
                  <a:gd name="T48" fmla="*/ 278 w 314"/>
                  <a:gd name="T49" fmla="*/ 68 h 170"/>
                  <a:gd name="T50" fmla="*/ 286 w 314"/>
                  <a:gd name="T51" fmla="*/ 72 h 170"/>
                  <a:gd name="T52" fmla="*/ 296 w 314"/>
                  <a:gd name="T53" fmla="*/ 78 h 170"/>
                  <a:gd name="T54" fmla="*/ 302 w 314"/>
                  <a:gd name="T55" fmla="*/ 86 h 170"/>
                  <a:gd name="T56" fmla="*/ 308 w 314"/>
                  <a:gd name="T57" fmla="*/ 94 h 170"/>
                  <a:gd name="T58" fmla="*/ 312 w 314"/>
                  <a:gd name="T59" fmla="*/ 104 h 170"/>
                  <a:gd name="T60" fmla="*/ 314 w 314"/>
                  <a:gd name="T61" fmla="*/ 114 h 170"/>
                  <a:gd name="T62" fmla="*/ 314 w 314"/>
                  <a:gd name="T63" fmla="*/ 124 h 170"/>
                  <a:gd name="T64" fmla="*/ 312 w 314"/>
                  <a:gd name="T65" fmla="*/ 134 h 170"/>
                  <a:gd name="T66" fmla="*/ 312 w 314"/>
                  <a:gd name="T67" fmla="*/ 134 h 170"/>
                  <a:gd name="T68" fmla="*/ 308 w 314"/>
                  <a:gd name="T69" fmla="*/ 142 h 170"/>
                  <a:gd name="T70" fmla="*/ 304 w 314"/>
                  <a:gd name="T71" fmla="*/ 150 h 170"/>
                  <a:gd name="T72" fmla="*/ 298 w 314"/>
                  <a:gd name="T73" fmla="*/ 156 h 170"/>
                  <a:gd name="T74" fmla="*/ 292 w 314"/>
                  <a:gd name="T75" fmla="*/ 160 h 170"/>
                  <a:gd name="T76" fmla="*/ 286 w 314"/>
                  <a:gd name="T77" fmla="*/ 166 h 170"/>
                  <a:gd name="T78" fmla="*/ 278 w 314"/>
                  <a:gd name="T79" fmla="*/ 168 h 170"/>
                  <a:gd name="T80" fmla="*/ 270 w 314"/>
                  <a:gd name="T81" fmla="*/ 170 h 170"/>
                  <a:gd name="T82" fmla="*/ 262 w 314"/>
                  <a:gd name="T83" fmla="*/ 170 h 170"/>
                  <a:gd name="T84" fmla="*/ 262 w 314"/>
                  <a:gd name="T8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70">
                    <a:moveTo>
                      <a:pt x="262" y="170"/>
                    </a:moveTo>
                    <a:lnTo>
                      <a:pt x="262" y="170"/>
                    </a:lnTo>
                    <a:lnTo>
                      <a:pt x="254" y="170"/>
                    </a:lnTo>
                    <a:lnTo>
                      <a:pt x="246" y="168"/>
                    </a:lnTo>
                    <a:lnTo>
                      <a:pt x="36" y="104"/>
                    </a:lnTo>
                    <a:lnTo>
                      <a:pt x="36" y="104"/>
                    </a:lnTo>
                    <a:lnTo>
                      <a:pt x="26" y="100"/>
                    </a:lnTo>
                    <a:lnTo>
                      <a:pt x="18" y="94"/>
                    </a:lnTo>
                    <a:lnTo>
                      <a:pt x="10" y="86"/>
                    </a:lnTo>
                    <a:lnTo>
                      <a:pt x="6" y="78"/>
                    </a:lnTo>
                    <a:lnTo>
                      <a:pt x="2" y="68"/>
                    </a:lnTo>
                    <a:lnTo>
                      <a:pt x="0" y="58"/>
                    </a:lnTo>
                    <a:lnTo>
                      <a:pt x="0" y="48"/>
                    </a:lnTo>
                    <a:lnTo>
                      <a:pt x="2" y="38"/>
                    </a:lnTo>
                    <a:lnTo>
                      <a:pt x="2" y="38"/>
                    </a:lnTo>
                    <a:lnTo>
                      <a:pt x="6" y="28"/>
                    </a:lnTo>
                    <a:lnTo>
                      <a:pt x="12" y="20"/>
                    </a:lnTo>
                    <a:lnTo>
                      <a:pt x="18" y="12"/>
                    </a:lnTo>
                    <a:lnTo>
                      <a:pt x="28" y="6"/>
                    </a:lnTo>
                    <a:lnTo>
                      <a:pt x="36" y="2"/>
                    </a:lnTo>
                    <a:lnTo>
                      <a:pt x="46" y="0"/>
                    </a:lnTo>
                    <a:lnTo>
                      <a:pt x="56" y="0"/>
                    </a:lnTo>
                    <a:lnTo>
                      <a:pt x="68" y="4"/>
                    </a:lnTo>
                    <a:lnTo>
                      <a:pt x="278" y="68"/>
                    </a:lnTo>
                    <a:lnTo>
                      <a:pt x="278" y="68"/>
                    </a:lnTo>
                    <a:lnTo>
                      <a:pt x="286" y="72"/>
                    </a:lnTo>
                    <a:lnTo>
                      <a:pt x="296" y="78"/>
                    </a:lnTo>
                    <a:lnTo>
                      <a:pt x="302" y="86"/>
                    </a:lnTo>
                    <a:lnTo>
                      <a:pt x="308" y="94"/>
                    </a:lnTo>
                    <a:lnTo>
                      <a:pt x="312" y="104"/>
                    </a:lnTo>
                    <a:lnTo>
                      <a:pt x="314" y="114"/>
                    </a:lnTo>
                    <a:lnTo>
                      <a:pt x="314" y="124"/>
                    </a:lnTo>
                    <a:lnTo>
                      <a:pt x="312" y="134"/>
                    </a:lnTo>
                    <a:lnTo>
                      <a:pt x="312" y="134"/>
                    </a:lnTo>
                    <a:lnTo>
                      <a:pt x="308" y="142"/>
                    </a:lnTo>
                    <a:lnTo>
                      <a:pt x="304" y="150"/>
                    </a:lnTo>
                    <a:lnTo>
                      <a:pt x="298" y="156"/>
                    </a:lnTo>
                    <a:lnTo>
                      <a:pt x="292" y="160"/>
                    </a:lnTo>
                    <a:lnTo>
                      <a:pt x="286" y="166"/>
                    </a:lnTo>
                    <a:lnTo>
                      <a:pt x="278" y="168"/>
                    </a:lnTo>
                    <a:lnTo>
                      <a:pt x="270" y="170"/>
                    </a:lnTo>
                    <a:lnTo>
                      <a:pt x="262" y="170"/>
                    </a:lnTo>
                    <a:lnTo>
                      <a:pt x="262" y="170"/>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3" name="Freeform 10"/>
              <p:cNvSpPr>
                <a:spLocks/>
              </p:cNvSpPr>
              <p:nvPr/>
            </p:nvSpPr>
            <p:spPr bwMode="auto">
              <a:xfrm>
                <a:off x="6123485" y="2952972"/>
                <a:ext cx="202281" cy="156253"/>
              </a:xfrm>
              <a:custGeom>
                <a:avLst/>
                <a:gdLst>
                  <a:gd name="T0" fmla="*/ 52 w 334"/>
                  <a:gd name="T1" fmla="*/ 258 h 258"/>
                  <a:gd name="T2" fmla="*/ 52 w 334"/>
                  <a:gd name="T3" fmla="*/ 258 h 258"/>
                  <a:gd name="T4" fmla="*/ 40 w 334"/>
                  <a:gd name="T5" fmla="*/ 258 h 258"/>
                  <a:gd name="T6" fmla="*/ 28 w 334"/>
                  <a:gd name="T7" fmla="*/ 252 h 258"/>
                  <a:gd name="T8" fmla="*/ 16 w 334"/>
                  <a:gd name="T9" fmla="*/ 246 h 258"/>
                  <a:gd name="T10" fmla="*/ 8 w 334"/>
                  <a:gd name="T11" fmla="*/ 236 h 258"/>
                  <a:gd name="T12" fmla="*/ 8 w 334"/>
                  <a:gd name="T13" fmla="*/ 236 h 258"/>
                  <a:gd name="T14" fmla="*/ 4 w 334"/>
                  <a:gd name="T15" fmla="*/ 226 h 258"/>
                  <a:gd name="T16" fmla="*/ 0 w 334"/>
                  <a:gd name="T17" fmla="*/ 216 h 258"/>
                  <a:gd name="T18" fmla="*/ 0 w 334"/>
                  <a:gd name="T19" fmla="*/ 206 h 258"/>
                  <a:gd name="T20" fmla="*/ 0 w 334"/>
                  <a:gd name="T21" fmla="*/ 196 h 258"/>
                  <a:gd name="T22" fmla="*/ 4 w 334"/>
                  <a:gd name="T23" fmla="*/ 186 h 258"/>
                  <a:gd name="T24" fmla="*/ 8 w 334"/>
                  <a:gd name="T25" fmla="*/ 178 h 258"/>
                  <a:gd name="T26" fmla="*/ 14 w 334"/>
                  <a:gd name="T27" fmla="*/ 170 h 258"/>
                  <a:gd name="T28" fmla="*/ 22 w 334"/>
                  <a:gd name="T29" fmla="*/ 162 h 258"/>
                  <a:gd name="T30" fmla="*/ 252 w 334"/>
                  <a:gd name="T31" fmla="*/ 8 h 258"/>
                  <a:gd name="T32" fmla="*/ 252 w 334"/>
                  <a:gd name="T33" fmla="*/ 8 h 258"/>
                  <a:gd name="T34" fmla="*/ 262 w 334"/>
                  <a:gd name="T35" fmla="*/ 4 h 258"/>
                  <a:gd name="T36" fmla="*/ 272 w 334"/>
                  <a:gd name="T37" fmla="*/ 0 h 258"/>
                  <a:gd name="T38" fmla="*/ 282 w 334"/>
                  <a:gd name="T39" fmla="*/ 0 h 258"/>
                  <a:gd name="T40" fmla="*/ 292 w 334"/>
                  <a:gd name="T41" fmla="*/ 0 h 258"/>
                  <a:gd name="T42" fmla="*/ 302 w 334"/>
                  <a:gd name="T43" fmla="*/ 4 h 258"/>
                  <a:gd name="T44" fmla="*/ 310 w 334"/>
                  <a:gd name="T45" fmla="*/ 8 h 258"/>
                  <a:gd name="T46" fmla="*/ 318 w 334"/>
                  <a:gd name="T47" fmla="*/ 14 h 258"/>
                  <a:gd name="T48" fmla="*/ 326 w 334"/>
                  <a:gd name="T49" fmla="*/ 22 h 258"/>
                  <a:gd name="T50" fmla="*/ 326 w 334"/>
                  <a:gd name="T51" fmla="*/ 22 h 258"/>
                  <a:gd name="T52" fmla="*/ 330 w 334"/>
                  <a:gd name="T53" fmla="*/ 32 h 258"/>
                  <a:gd name="T54" fmla="*/ 334 w 334"/>
                  <a:gd name="T55" fmla="*/ 42 h 258"/>
                  <a:gd name="T56" fmla="*/ 334 w 334"/>
                  <a:gd name="T57" fmla="*/ 52 h 258"/>
                  <a:gd name="T58" fmla="*/ 334 w 334"/>
                  <a:gd name="T59" fmla="*/ 62 h 258"/>
                  <a:gd name="T60" fmla="*/ 330 w 334"/>
                  <a:gd name="T61" fmla="*/ 72 h 258"/>
                  <a:gd name="T62" fmla="*/ 326 w 334"/>
                  <a:gd name="T63" fmla="*/ 80 h 258"/>
                  <a:gd name="T64" fmla="*/ 320 w 334"/>
                  <a:gd name="T65" fmla="*/ 88 h 258"/>
                  <a:gd name="T66" fmla="*/ 312 w 334"/>
                  <a:gd name="T67" fmla="*/ 96 h 258"/>
                  <a:gd name="T68" fmla="*/ 82 w 334"/>
                  <a:gd name="T69" fmla="*/ 250 h 258"/>
                  <a:gd name="T70" fmla="*/ 82 w 334"/>
                  <a:gd name="T71" fmla="*/ 250 h 258"/>
                  <a:gd name="T72" fmla="*/ 74 w 334"/>
                  <a:gd name="T73" fmla="*/ 254 h 258"/>
                  <a:gd name="T74" fmla="*/ 66 w 334"/>
                  <a:gd name="T75" fmla="*/ 256 h 258"/>
                  <a:gd name="T76" fmla="*/ 52 w 334"/>
                  <a:gd name="T77" fmla="*/ 258 h 258"/>
                  <a:gd name="T78" fmla="*/ 52 w 334"/>
                  <a:gd name="T7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58">
                    <a:moveTo>
                      <a:pt x="52" y="258"/>
                    </a:moveTo>
                    <a:lnTo>
                      <a:pt x="52" y="258"/>
                    </a:lnTo>
                    <a:lnTo>
                      <a:pt x="40" y="258"/>
                    </a:lnTo>
                    <a:lnTo>
                      <a:pt x="28" y="252"/>
                    </a:lnTo>
                    <a:lnTo>
                      <a:pt x="16" y="246"/>
                    </a:lnTo>
                    <a:lnTo>
                      <a:pt x="8" y="236"/>
                    </a:lnTo>
                    <a:lnTo>
                      <a:pt x="8" y="236"/>
                    </a:lnTo>
                    <a:lnTo>
                      <a:pt x="4" y="226"/>
                    </a:lnTo>
                    <a:lnTo>
                      <a:pt x="0" y="216"/>
                    </a:lnTo>
                    <a:lnTo>
                      <a:pt x="0" y="206"/>
                    </a:lnTo>
                    <a:lnTo>
                      <a:pt x="0" y="196"/>
                    </a:lnTo>
                    <a:lnTo>
                      <a:pt x="4" y="186"/>
                    </a:lnTo>
                    <a:lnTo>
                      <a:pt x="8" y="178"/>
                    </a:lnTo>
                    <a:lnTo>
                      <a:pt x="14" y="170"/>
                    </a:lnTo>
                    <a:lnTo>
                      <a:pt x="22" y="162"/>
                    </a:lnTo>
                    <a:lnTo>
                      <a:pt x="252" y="8"/>
                    </a:lnTo>
                    <a:lnTo>
                      <a:pt x="252" y="8"/>
                    </a:lnTo>
                    <a:lnTo>
                      <a:pt x="262" y="4"/>
                    </a:lnTo>
                    <a:lnTo>
                      <a:pt x="272" y="0"/>
                    </a:lnTo>
                    <a:lnTo>
                      <a:pt x="282" y="0"/>
                    </a:lnTo>
                    <a:lnTo>
                      <a:pt x="292" y="0"/>
                    </a:lnTo>
                    <a:lnTo>
                      <a:pt x="302" y="4"/>
                    </a:lnTo>
                    <a:lnTo>
                      <a:pt x="310" y="8"/>
                    </a:lnTo>
                    <a:lnTo>
                      <a:pt x="318" y="14"/>
                    </a:lnTo>
                    <a:lnTo>
                      <a:pt x="326" y="22"/>
                    </a:lnTo>
                    <a:lnTo>
                      <a:pt x="326" y="22"/>
                    </a:lnTo>
                    <a:lnTo>
                      <a:pt x="330" y="32"/>
                    </a:lnTo>
                    <a:lnTo>
                      <a:pt x="334" y="42"/>
                    </a:lnTo>
                    <a:lnTo>
                      <a:pt x="334" y="52"/>
                    </a:lnTo>
                    <a:lnTo>
                      <a:pt x="334" y="62"/>
                    </a:lnTo>
                    <a:lnTo>
                      <a:pt x="330" y="72"/>
                    </a:lnTo>
                    <a:lnTo>
                      <a:pt x="326" y="80"/>
                    </a:lnTo>
                    <a:lnTo>
                      <a:pt x="320" y="88"/>
                    </a:lnTo>
                    <a:lnTo>
                      <a:pt x="312" y="96"/>
                    </a:lnTo>
                    <a:lnTo>
                      <a:pt x="82" y="250"/>
                    </a:lnTo>
                    <a:lnTo>
                      <a:pt x="82" y="250"/>
                    </a:lnTo>
                    <a:lnTo>
                      <a:pt x="74" y="254"/>
                    </a:lnTo>
                    <a:lnTo>
                      <a:pt x="66" y="256"/>
                    </a:lnTo>
                    <a:lnTo>
                      <a:pt x="52" y="258"/>
                    </a:lnTo>
                    <a:lnTo>
                      <a:pt x="52" y="25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4" name="Freeform 11"/>
              <p:cNvSpPr>
                <a:spLocks/>
              </p:cNvSpPr>
              <p:nvPr/>
            </p:nvSpPr>
            <p:spPr bwMode="auto">
              <a:xfrm>
                <a:off x="5628079" y="3026859"/>
                <a:ext cx="208337" cy="180478"/>
              </a:xfrm>
              <a:custGeom>
                <a:avLst/>
                <a:gdLst>
                  <a:gd name="T0" fmla="*/ 52 w 344"/>
                  <a:gd name="T1" fmla="*/ 298 h 298"/>
                  <a:gd name="T2" fmla="*/ 52 w 344"/>
                  <a:gd name="T3" fmla="*/ 298 h 298"/>
                  <a:gd name="T4" fmla="*/ 42 w 344"/>
                  <a:gd name="T5" fmla="*/ 298 h 298"/>
                  <a:gd name="T6" fmla="*/ 30 w 344"/>
                  <a:gd name="T7" fmla="*/ 294 h 298"/>
                  <a:gd name="T8" fmla="*/ 20 w 344"/>
                  <a:gd name="T9" fmla="*/ 288 h 298"/>
                  <a:gd name="T10" fmla="*/ 12 w 344"/>
                  <a:gd name="T11" fmla="*/ 278 h 298"/>
                  <a:gd name="T12" fmla="*/ 12 w 344"/>
                  <a:gd name="T13" fmla="*/ 278 h 298"/>
                  <a:gd name="T14" fmla="*/ 6 w 344"/>
                  <a:gd name="T15" fmla="*/ 270 h 298"/>
                  <a:gd name="T16" fmla="*/ 2 w 344"/>
                  <a:gd name="T17" fmla="*/ 260 h 298"/>
                  <a:gd name="T18" fmla="*/ 0 w 344"/>
                  <a:gd name="T19" fmla="*/ 250 h 298"/>
                  <a:gd name="T20" fmla="*/ 0 w 344"/>
                  <a:gd name="T21" fmla="*/ 240 h 298"/>
                  <a:gd name="T22" fmla="*/ 2 w 344"/>
                  <a:gd name="T23" fmla="*/ 230 h 298"/>
                  <a:gd name="T24" fmla="*/ 6 w 344"/>
                  <a:gd name="T25" fmla="*/ 220 h 298"/>
                  <a:gd name="T26" fmla="*/ 12 w 344"/>
                  <a:gd name="T27" fmla="*/ 212 h 298"/>
                  <a:gd name="T28" fmla="*/ 20 w 344"/>
                  <a:gd name="T29" fmla="*/ 204 h 298"/>
                  <a:gd name="T30" fmla="*/ 260 w 344"/>
                  <a:gd name="T31" fmla="*/ 10 h 298"/>
                  <a:gd name="T32" fmla="*/ 260 w 344"/>
                  <a:gd name="T33" fmla="*/ 10 h 298"/>
                  <a:gd name="T34" fmla="*/ 268 w 344"/>
                  <a:gd name="T35" fmla="*/ 6 h 298"/>
                  <a:gd name="T36" fmla="*/ 278 w 344"/>
                  <a:gd name="T37" fmla="*/ 2 h 298"/>
                  <a:gd name="T38" fmla="*/ 288 w 344"/>
                  <a:gd name="T39" fmla="*/ 0 h 298"/>
                  <a:gd name="T40" fmla="*/ 298 w 344"/>
                  <a:gd name="T41" fmla="*/ 0 h 298"/>
                  <a:gd name="T42" fmla="*/ 308 w 344"/>
                  <a:gd name="T43" fmla="*/ 2 h 298"/>
                  <a:gd name="T44" fmla="*/ 318 w 344"/>
                  <a:gd name="T45" fmla="*/ 6 h 298"/>
                  <a:gd name="T46" fmla="*/ 326 w 344"/>
                  <a:gd name="T47" fmla="*/ 12 h 298"/>
                  <a:gd name="T48" fmla="*/ 334 w 344"/>
                  <a:gd name="T49" fmla="*/ 18 h 298"/>
                  <a:gd name="T50" fmla="*/ 334 w 344"/>
                  <a:gd name="T51" fmla="*/ 18 h 298"/>
                  <a:gd name="T52" fmla="*/ 340 w 344"/>
                  <a:gd name="T53" fmla="*/ 28 h 298"/>
                  <a:gd name="T54" fmla="*/ 344 w 344"/>
                  <a:gd name="T55" fmla="*/ 38 h 298"/>
                  <a:gd name="T56" fmla="*/ 344 w 344"/>
                  <a:gd name="T57" fmla="*/ 48 h 298"/>
                  <a:gd name="T58" fmla="*/ 344 w 344"/>
                  <a:gd name="T59" fmla="*/ 58 h 298"/>
                  <a:gd name="T60" fmla="*/ 342 w 344"/>
                  <a:gd name="T61" fmla="*/ 68 h 298"/>
                  <a:gd name="T62" fmla="*/ 338 w 344"/>
                  <a:gd name="T63" fmla="*/ 76 h 298"/>
                  <a:gd name="T64" fmla="*/ 334 w 344"/>
                  <a:gd name="T65" fmla="*/ 86 h 298"/>
                  <a:gd name="T66" fmla="*/ 326 w 344"/>
                  <a:gd name="T67" fmla="*/ 92 h 298"/>
                  <a:gd name="T68" fmla="*/ 86 w 344"/>
                  <a:gd name="T69" fmla="*/ 286 h 298"/>
                  <a:gd name="T70" fmla="*/ 86 w 344"/>
                  <a:gd name="T71" fmla="*/ 286 h 298"/>
                  <a:gd name="T72" fmla="*/ 78 w 344"/>
                  <a:gd name="T73" fmla="*/ 292 h 298"/>
                  <a:gd name="T74" fmla="*/ 70 w 344"/>
                  <a:gd name="T75" fmla="*/ 296 h 298"/>
                  <a:gd name="T76" fmla="*/ 62 w 344"/>
                  <a:gd name="T77" fmla="*/ 298 h 298"/>
                  <a:gd name="T78" fmla="*/ 52 w 344"/>
                  <a:gd name="T79" fmla="*/ 298 h 298"/>
                  <a:gd name="T80" fmla="*/ 52 w 344"/>
                  <a:gd name="T8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298">
                    <a:moveTo>
                      <a:pt x="52" y="298"/>
                    </a:moveTo>
                    <a:lnTo>
                      <a:pt x="52" y="298"/>
                    </a:lnTo>
                    <a:lnTo>
                      <a:pt x="42" y="298"/>
                    </a:lnTo>
                    <a:lnTo>
                      <a:pt x="30" y="294"/>
                    </a:lnTo>
                    <a:lnTo>
                      <a:pt x="20" y="288"/>
                    </a:lnTo>
                    <a:lnTo>
                      <a:pt x="12" y="278"/>
                    </a:lnTo>
                    <a:lnTo>
                      <a:pt x="12" y="278"/>
                    </a:lnTo>
                    <a:lnTo>
                      <a:pt x="6" y="270"/>
                    </a:lnTo>
                    <a:lnTo>
                      <a:pt x="2" y="260"/>
                    </a:lnTo>
                    <a:lnTo>
                      <a:pt x="0" y="250"/>
                    </a:lnTo>
                    <a:lnTo>
                      <a:pt x="0" y="240"/>
                    </a:lnTo>
                    <a:lnTo>
                      <a:pt x="2" y="230"/>
                    </a:lnTo>
                    <a:lnTo>
                      <a:pt x="6" y="220"/>
                    </a:lnTo>
                    <a:lnTo>
                      <a:pt x="12" y="212"/>
                    </a:lnTo>
                    <a:lnTo>
                      <a:pt x="20" y="204"/>
                    </a:lnTo>
                    <a:lnTo>
                      <a:pt x="260" y="10"/>
                    </a:lnTo>
                    <a:lnTo>
                      <a:pt x="260" y="10"/>
                    </a:lnTo>
                    <a:lnTo>
                      <a:pt x="268" y="6"/>
                    </a:lnTo>
                    <a:lnTo>
                      <a:pt x="278" y="2"/>
                    </a:lnTo>
                    <a:lnTo>
                      <a:pt x="288" y="0"/>
                    </a:lnTo>
                    <a:lnTo>
                      <a:pt x="298" y="0"/>
                    </a:lnTo>
                    <a:lnTo>
                      <a:pt x="308" y="2"/>
                    </a:lnTo>
                    <a:lnTo>
                      <a:pt x="318" y="6"/>
                    </a:lnTo>
                    <a:lnTo>
                      <a:pt x="326" y="12"/>
                    </a:lnTo>
                    <a:lnTo>
                      <a:pt x="334" y="18"/>
                    </a:lnTo>
                    <a:lnTo>
                      <a:pt x="334" y="18"/>
                    </a:lnTo>
                    <a:lnTo>
                      <a:pt x="340" y="28"/>
                    </a:lnTo>
                    <a:lnTo>
                      <a:pt x="344" y="38"/>
                    </a:lnTo>
                    <a:lnTo>
                      <a:pt x="344" y="48"/>
                    </a:lnTo>
                    <a:lnTo>
                      <a:pt x="344" y="58"/>
                    </a:lnTo>
                    <a:lnTo>
                      <a:pt x="342" y="68"/>
                    </a:lnTo>
                    <a:lnTo>
                      <a:pt x="338" y="76"/>
                    </a:lnTo>
                    <a:lnTo>
                      <a:pt x="334" y="86"/>
                    </a:lnTo>
                    <a:lnTo>
                      <a:pt x="326" y="92"/>
                    </a:lnTo>
                    <a:lnTo>
                      <a:pt x="86" y="286"/>
                    </a:lnTo>
                    <a:lnTo>
                      <a:pt x="86" y="286"/>
                    </a:lnTo>
                    <a:lnTo>
                      <a:pt x="78" y="292"/>
                    </a:lnTo>
                    <a:lnTo>
                      <a:pt x="70" y="296"/>
                    </a:lnTo>
                    <a:lnTo>
                      <a:pt x="62" y="298"/>
                    </a:lnTo>
                    <a:lnTo>
                      <a:pt x="52" y="298"/>
                    </a:lnTo>
                    <a:lnTo>
                      <a:pt x="52" y="298"/>
                    </a:lnTo>
                    <a:close/>
                  </a:path>
                </a:pathLst>
              </a:custGeom>
              <a:solidFill>
                <a:srgbClr val="1A86DB"/>
              </a:solidFill>
              <a:ln>
                <a:noFill/>
              </a:ln>
            </p:spPr>
            <p:txBody>
              <a:bodyPr vert="horz" wrap="square" lIns="91440" tIns="45720" rIns="91440" bIns="45720"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 name="Oval 24"/>
              <p:cNvSpPr/>
              <p:nvPr/>
            </p:nvSpPr>
            <p:spPr bwMode="auto">
              <a:xfrm>
                <a:off x="5413104" y="2598477"/>
                <a:ext cx="1326042" cy="1326043"/>
              </a:xfrm>
              <a:prstGeom prst="ellipse">
                <a:avLst/>
              </a:prstGeom>
              <a:noFill/>
              <a:ln w="57150" cap="flat" cmpd="sng" algn="ctr">
                <a:solidFill>
                  <a:srgbClr val="1A86DB"/>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6" name="Group 25"/>
          <p:cNvGrpSpPr/>
          <p:nvPr userDrawn="1"/>
        </p:nvGrpSpPr>
        <p:grpSpPr>
          <a:xfrm rot="16200000">
            <a:off x="2686558" y="3784724"/>
            <a:ext cx="182438" cy="5555552"/>
            <a:chOff x="9312007" y="34787"/>
            <a:chExt cx="1212906" cy="3143923"/>
          </a:xfrm>
        </p:grpSpPr>
        <p:sp>
          <p:nvSpPr>
            <p:cNvPr id="27" name="Bent Arrow 26"/>
            <p:cNvSpPr/>
            <p:nvPr/>
          </p:nvSpPr>
          <p:spPr bwMode="auto">
            <a:xfrm flipH="1">
              <a:off x="9832459" y="1745357"/>
              <a:ext cx="692454" cy="1433353"/>
            </a:xfrm>
            <a:prstGeom prst="bentArrow">
              <a:avLst>
                <a:gd name="adj1" fmla="val 25000"/>
                <a:gd name="adj2" fmla="val 0"/>
                <a:gd name="adj3" fmla="val 25000"/>
                <a:gd name="adj4" fmla="val 75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Bent Arrow 27"/>
            <p:cNvSpPr/>
            <p:nvPr/>
          </p:nvSpPr>
          <p:spPr bwMode="auto">
            <a:xfrm rot="10800000" flipH="1">
              <a:off x="9312007" y="34787"/>
              <a:ext cx="805099" cy="1711160"/>
            </a:xfrm>
            <a:prstGeom prst="bentArrow">
              <a:avLst>
                <a:gd name="adj1" fmla="val 25000"/>
                <a:gd name="adj2" fmla="val 0"/>
                <a:gd name="adj3" fmla="val 25000"/>
                <a:gd name="adj4" fmla="val 52871"/>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9" name="Bent Arrow 28"/>
          <p:cNvSpPr/>
          <p:nvPr userDrawn="1"/>
        </p:nvSpPr>
        <p:spPr bwMode="auto">
          <a:xfrm>
            <a:off x="5686283" y="6687742"/>
            <a:ext cx="3820134" cy="163512"/>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Bent Arrow 39"/>
          <p:cNvSpPr/>
          <p:nvPr userDrawn="1"/>
        </p:nvSpPr>
        <p:spPr bwMode="auto">
          <a:xfrm rot="10800000" flipH="1">
            <a:off x="2049681" y="5710544"/>
            <a:ext cx="7843864" cy="757825"/>
          </a:xfrm>
          <a:prstGeom prst="bentArrow">
            <a:avLst>
              <a:gd name="adj1" fmla="val 25000"/>
              <a:gd name="adj2" fmla="val 0"/>
              <a:gd name="adj3" fmla="val 25000"/>
              <a:gd name="adj4" fmla="val 20518"/>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p:cNvSpPr/>
          <p:nvPr userDrawn="1"/>
        </p:nvSpPr>
        <p:spPr bwMode="auto">
          <a:xfrm rot="10800000">
            <a:off x="11224378" y="6302645"/>
            <a:ext cx="709317" cy="266055"/>
          </a:xfrm>
          <a:prstGeom prst="bentArrow">
            <a:avLst>
              <a:gd name="adj1" fmla="val 25000"/>
              <a:gd name="adj2" fmla="val 0"/>
              <a:gd name="adj3" fmla="val 25000"/>
              <a:gd name="adj4" fmla="val 100000"/>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0" y="5375935"/>
            <a:ext cx="12192000" cy="95735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45" name="Bent Arrow 44"/>
          <p:cNvSpPr/>
          <p:nvPr userDrawn="1"/>
        </p:nvSpPr>
        <p:spPr bwMode="auto">
          <a:xfrm rot="16200000">
            <a:off x="11536785" y="6610171"/>
            <a:ext cx="325590" cy="266055"/>
          </a:xfrm>
          <a:prstGeom prst="bentArrow">
            <a:avLst>
              <a:gd name="adj1" fmla="val 25000"/>
              <a:gd name="adj2" fmla="val 0"/>
              <a:gd name="adj3" fmla="val 25000"/>
              <a:gd name="adj4" fmla="val 15819"/>
            </a:avLst>
          </a:prstGeom>
          <a:solidFill>
            <a:schemeClr val="accent1"/>
          </a:solidFill>
          <a:ln w="38100">
            <a:solidFill>
              <a:srgbClr val="1A86D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15"/>
          <p:cNvSpPr>
            <a:spLocks noEditPoints="1"/>
          </p:cNvSpPr>
          <p:nvPr userDrawn="1"/>
        </p:nvSpPr>
        <p:spPr bwMode="auto">
          <a:xfrm>
            <a:off x="4389232" y="6600371"/>
            <a:ext cx="121561" cy="121561"/>
          </a:xfrm>
          <a:custGeom>
            <a:avLst/>
            <a:gdLst>
              <a:gd name="T0" fmla="*/ 172 w 344"/>
              <a:gd name="T1" fmla="*/ 344 h 344"/>
              <a:gd name="T2" fmla="*/ 172 w 344"/>
              <a:gd name="T3" fmla="*/ 344 h 344"/>
              <a:gd name="T4" fmla="*/ 142 w 344"/>
              <a:gd name="T5" fmla="*/ 334 h 344"/>
              <a:gd name="T6" fmla="*/ 124 w 344"/>
              <a:gd name="T7" fmla="*/ 312 h 344"/>
              <a:gd name="T8" fmla="*/ 118 w 344"/>
              <a:gd name="T9" fmla="*/ 300 h 344"/>
              <a:gd name="T10" fmla="*/ 102 w 344"/>
              <a:gd name="T11" fmla="*/ 278 h 344"/>
              <a:gd name="T12" fmla="*/ 72 w 344"/>
              <a:gd name="T13" fmla="*/ 248 h 344"/>
              <a:gd name="T14" fmla="*/ 28 w 344"/>
              <a:gd name="T15" fmla="*/ 218 h 344"/>
              <a:gd name="T16" fmla="*/ 16 w 344"/>
              <a:gd name="T17" fmla="*/ 210 h 344"/>
              <a:gd name="T18" fmla="*/ 2 w 344"/>
              <a:gd name="T19" fmla="*/ 186 h 344"/>
              <a:gd name="T20" fmla="*/ 0 w 344"/>
              <a:gd name="T21" fmla="*/ 172 h 344"/>
              <a:gd name="T22" fmla="*/ 8 w 344"/>
              <a:gd name="T23" fmla="*/ 144 h 344"/>
              <a:gd name="T24" fmla="*/ 30 w 344"/>
              <a:gd name="T25" fmla="*/ 124 h 344"/>
              <a:gd name="T26" fmla="*/ 54 w 344"/>
              <a:gd name="T27" fmla="*/ 112 h 344"/>
              <a:gd name="T28" fmla="*/ 90 w 344"/>
              <a:gd name="T29" fmla="*/ 82 h 344"/>
              <a:gd name="T30" fmla="*/ 112 w 344"/>
              <a:gd name="T31" fmla="*/ 54 h 344"/>
              <a:gd name="T32" fmla="*/ 124 w 344"/>
              <a:gd name="T33" fmla="*/ 34 h 344"/>
              <a:gd name="T34" fmla="*/ 126 w 344"/>
              <a:gd name="T35" fmla="*/ 26 h 344"/>
              <a:gd name="T36" fmla="*/ 142 w 344"/>
              <a:gd name="T37" fmla="*/ 10 h 344"/>
              <a:gd name="T38" fmla="*/ 164 w 344"/>
              <a:gd name="T39" fmla="*/ 2 h 344"/>
              <a:gd name="T40" fmla="*/ 172 w 344"/>
              <a:gd name="T41" fmla="*/ 0 h 344"/>
              <a:gd name="T42" fmla="*/ 172 w 344"/>
              <a:gd name="T43" fmla="*/ 0 h 344"/>
              <a:gd name="T44" fmla="*/ 188 w 344"/>
              <a:gd name="T45" fmla="*/ 2 h 344"/>
              <a:gd name="T46" fmla="*/ 214 w 344"/>
              <a:gd name="T47" fmla="*/ 20 h 344"/>
              <a:gd name="T48" fmla="*/ 222 w 344"/>
              <a:gd name="T49" fmla="*/ 34 h 344"/>
              <a:gd name="T50" fmla="*/ 226 w 344"/>
              <a:gd name="T51" fmla="*/ 44 h 344"/>
              <a:gd name="T52" fmla="*/ 242 w 344"/>
              <a:gd name="T53" fmla="*/ 68 h 344"/>
              <a:gd name="T54" fmla="*/ 270 w 344"/>
              <a:gd name="T55" fmla="*/ 96 h 344"/>
              <a:gd name="T56" fmla="*/ 314 w 344"/>
              <a:gd name="T57" fmla="*/ 124 h 344"/>
              <a:gd name="T58" fmla="*/ 328 w 344"/>
              <a:gd name="T59" fmla="*/ 134 h 344"/>
              <a:gd name="T60" fmla="*/ 342 w 344"/>
              <a:gd name="T61" fmla="*/ 160 h 344"/>
              <a:gd name="T62" fmla="*/ 344 w 344"/>
              <a:gd name="T63" fmla="*/ 176 h 344"/>
              <a:gd name="T64" fmla="*/ 340 w 344"/>
              <a:gd name="T65" fmla="*/ 190 h 344"/>
              <a:gd name="T66" fmla="*/ 322 w 344"/>
              <a:gd name="T67" fmla="*/ 214 h 344"/>
              <a:gd name="T68" fmla="*/ 308 w 344"/>
              <a:gd name="T69" fmla="*/ 222 h 344"/>
              <a:gd name="T70" fmla="*/ 276 w 344"/>
              <a:gd name="T71" fmla="*/ 240 h 344"/>
              <a:gd name="T72" fmla="*/ 250 w 344"/>
              <a:gd name="T73" fmla="*/ 266 h 344"/>
              <a:gd name="T74" fmla="*/ 232 w 344"/>
              <a:gd name="T75" fmla="*/ 292 h 344"/>
              <a:gd name="T76" fmla="*/ 220 w 344"/>
              <a:gd name="T77" fmla="*/ 312 h 344"/>
              <a:gd name="T78" fmla="*/ 200 w 344"/>
              <a:gd name="T79" fmla="*/ 336 h 344"/>
              <a:gd name="T80" fmla="*/ 172 w 344"/>
              <a:gd name="T81" fmla="*/ 344 h 344"/>
              <a:gd name="T82" fmla="*/ 146 w 344"/>
              <a:gd name="T83" fmla="*/ 172 h 344"/>
              <a:gd name="T84" fmla="*/ 170 w 344"/>
              <a:gd name="T85" fmla="*/ 196 h 344"/>
              <a:gd name="T86" fmla="*/ 196 w 344"/>
              <a:gd name="T87" fmla="*/ 170 h 344"/>
              <a:gd name="T88" fmla="*/ 172 w 344"/>
              <a:gd name="T89" fmla="*/ 148 h 344"/>
              <a:gd name="T90" fmla="*/ 146 w 344"/>
              <a:gd name="T9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344">
                <a:moveTo>
                  <a:pt x="172" y="344"/>
                </a:moveTo>
                <a:lnTo>
                  <a:pt x="172" y="344"/>
                </a:lnTo>
                <a:lnTo>
                  <a:pt x="172" y="344"/>
                </a:lnTo>
                <a:lnTo>
                  <a:pt x="172" y="344"/>
                </a:lnTo>
                <a:lnTo>
                  <a:pt x="156" y="342"/>
                </a:lnTo>
                <a:lnTo>
                  <a:pt x="142" y="334"/>
                </a:lnTo>
                <a:lnTo>
                  <a:pt x="132" y="324"/>
                </a:lnTo>
                <a:lnTo>
                  <a:pt x="124" y="312"/>
                </a:lnTo>
                <a:lnTo>
                  <a:pt x="124" y="312"/>
                </a:lnTo>
                <a:lnTo>
                  <a:pt x="118" y="300"/>
                </a:lnTo>
                <a:lnTo>
                  <a:pt x="112" y="290"/>
                </a:lnTo>
                <a:lnTo>
                  <a:pt x="102" y="278"/>
                </a:lnTo>
                <a:lnTo>
                  <a:pt x="90" y="264"/>
                </a:lnTo>
                <a:lnTo>
                  <a:pt x="72" y="248"/>
                </a:lnTo>
                <a:lnTo>
                  <a:pt x="52" y="232"/>
                </a:lnTo>
                <a:lnTo>
                  <a:pt x="28" y="218"/>
                </a:lnTo>
                <a:lnTo>
                  <a:pt x="28" y="218"/>
                </a:lnTo>
                <a:lnTo>
                  <a:pt x="16" y="210"/>
                </a:lnTo>
                <a:lnTo>
                  <a:pt x="8" y="198"/>
                </a:lnTo>
                <a:lnTo>
                  <a:pt x="2" y="186"/>
                </a:lnTo>
                <a:lnTo>
                  <a:pt x="0" y="172"/>
                </a:lnTo>
                <a:lnTo>
                  <a:pt x="0" y="172"/>
                </a:lnTo>
                <a:lnTo>
                  <a:pt x="2" y="156"/>
                </a:lnTo>
                <a:lnTo>
                  <a:pt x="8" y="144"/>
                </a:lnTo>
                <a:lnTo>
                  <a:pt x="18" y="132"/>
                </a:lnTo>
                <a:lnTo>
                  <a:pt x="30" y="124"/>
                </a:lnTo>
                <a:lnTo>
                  <a:pt x="30" y="124"/>
                </a:lnTo>
                <a:lnTo>
                  <a:pt x="54" y="112"/>
                </a:lnTo>
                <a:lnTo>
                  <a:pt x="74" y="96"/>
                </a:lnTo>
                <a:lnTo>
                  <a:pt x="90" y="82"/>
                </a:lnTo>
                <a:lnTo>
                  <a:pt x="102" y="68"/>
                </a:lnTo>
                <a:lnTo>
                  <a:pt x="112" y="54"/>
                </a:lnTo>
                <a:lnTo>
                  <a:pt x="118" y="44"/>
                </a:lnTo>
                <a:lnTo>
                  <a:pt x="124" y="34"/>
                </a:lnTo>
                <a:lnTo>
                  <a:pt x="124" y="34"/>
                </a:lnTo>
                <a:lnTo>
                  <a:pt x="126" y="26"/>
                </a:lnTo>
                <a:lnTo>
                  <a:pt x="130" y="20"/>
                </a:lnTo>
                <a:lnTo>
                  <a:pt x="142" y="10"/>
                </a:lnTo>
                <a:lnTo>
                  <a:pt x="156" y="2"/>
                </a:lnTo>
                <a:lnTo>
                  <a:pt x="164" y="2"/>
                </a:lnTo>
                <a:lnTo>
                  <a:pt x="172" y="0"/>
                </a:lnTo>
                <a:lnTo>
                  <a:pt x="172" y="0"/>
                </a:lnTo>
                <a:lnTo>
                  <a:pt x="172" y="0"/>
                </a:lnTo>
                <a:lnTo>
                  <a:pt x="172" y="0"/>
                </a:lnTo>
                <a:lnTo>
                  <a:pt x="180" y="2"/>
                </a:lnTo>
                <a:lnTo>
                  <a:pt x="188" y="2"/>
                </a:lnTo>
                <a:lnTo>
                  <a:pt x="202" y="10"/>
                </a:lnTo>
                <a:lnTo>
                  <a:pt x="214" y="20"/>
                </a:lnTo>
                <a:lnTo>
                  <a:pt x="218" y="28"/>
                </a:lnTo>
                <a:lnTo>
                  <a:pt x="222" y="34"/>
                </a:lnTo>
                <a:lnTo>
                  <a:pt x="222" y="34"/>
                </a:lnTo>
                <a:lnTo>
                  <a:pt x="226" y="44"/>
                </a:lnTo>
                <a:lnTo>
                  <a:pt x="232" y="56"/>
                </a:lnTo>
                <a:lnTo>
                  <a:pt x="242" y="68"/>
                </a:lnTo>
                <a:lnTo>
                  <a:pt x="254" y="82"/>
                </a:lnTo>
                <a:lnTo>
                  <a:pt x="270" y="96"/>
                </a:lnTo>
                <a:lnTo>
                  <a:pt x="290" y="112"/>
                </a:lnTo>
                <a:lnTo>
                  <a:pt x="314" y="124"/>
                </a:lnTo>
                <a:lnTo>
                  <a:pt x="314" y="124"/>
                </a:lnTo>
                <a:lnTo>
                  <a:pt x="328" y="134"/>
                </a:lnTo>
                <a:lnTo>
                  <a:pt x="336" y="146"/>
                </a:lnTo>
                <a:lnTo>
                  <a:pt x="342" y="160"/>
                </a:lnTo>
                <a:lnTo>
                  <a:pt x="344" y="176"/>
                </a:lnTo>
                <a:lnTo>
                  <a:pt x="344" y="176"/>
                </a:lnTo>
                <a:lnTo>
                  <a:pt x="342" y="184"/>
                </a:lnTo>
                <a:lnTo>
                  <a:pt x="340" y="190"/>
                </a:lnTo>
                <a:lnTo>
                  <a:pt x="334" y="204"/>
                </a:lnTo>
                <a:lnTo>
                  <a:pt x="322" y="214"/>
                </a:lnTo>
                <a:lnTo>
                  <a:pt x="308" y="222"/>
                </a:lnTo>
                <a:lnTo>
                  <a:pt x="308" y="222"/>
                </a:lnTo>
                <a:lnTo>
                  <a:pt x="292" y="230"/>
                </a:lnTo>
                <a:lnTo>
                  <a:pt x="276" y="240"/>
                </a:lnTo>
                <a:lnTo>
                  <a:pt x="262" y="252"/>
                </a:lnTo>
                <a:lnTo>
                  <a:pt x="250" y="266"/>
                </a:lnTo>
                <a:lnTo>
                  <a:pt x="240" y="278"/>
                </a:lnTo>
                <a:lnTo>
                  <a:pt x="232" y="292"/>
                </a:lnTo>
                <a:lnTo>
                  <a:pt x="220" y="312"/>
                </a:lnTo>
                <a:lnTo>
                  <a:pt x="220" y="312"/>
                </a:lnTo>
                <a:lnTo>
                  <a:pt x="212" y="326"/>
                </a:lnTo>
                <a:lnTo>
                  <a:pt x="200" y="336"/>
                </a:lnTo>
                <a:lnTo>
                  <a:pt x="188" y="342"/>
                </a:lnTo>
                <a:lnTo>
                  <a:pt x="172" y="344"/>
                </a:lnTo>
                <a:lnTo>
                  <a:pt x="172" y="344"/>
                </a:lnTo>
                <a:close/>
                <a:moveTo>
                  <a:pt x="146" y="172"/>
                </a:moveTo>
                <a:lnTo>
                  <a:pt x="146" y="172"/>
                </a:lnTo>
                <a:lnTo>
                  <a:pt x="170" y="196"/>
                </a:lnTo>
                <a:lnTo>
                  <a:pt x="170" y="196"/>
                </a:lnTo>
                <a:lnTo>
                  <a:pt x="196" y="170"/>
                </a:lnTo>
                <a:lnTo>
                  <a:pt x="196" y="170"/>
                </a:lnTo>
                <a:lnTo>
                  <a:pt x="172" y="148"/>
                </a:lnTo>
                <a:lnTo>
                  <a:pt x="172" y="148"/>
                </a:lnTo>
                <a:lnTo>
                  <a:pt x="146" y="172"/>
                </a:lnTo>
                <a:lnTo>
                  <a:pt x="146" y="17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 name="Freeform 18"/>
          <p:cNvSpPr>
            <a:spLocks/>
          </p:cNvSpPr>
          <p:nvPr userDrawn="1"/>
        </p:nvSpPr>
        <p:spPr bwMode="auto">
          <a:xfrm>
            <a:off x="4431637" y="6462555"/>
            <a:ext cx="37458" cy="124388"/>
          </a:xfrm>
          <a:custGeom>
            <a:avLst/>
            <a:gdLst>
              <a:gd name="T0" fmla="*/ 52 w 106"/>
              <a:gd name="T1" fmla="*/ 352 h 352"/>
              <a:gd name="T2" fmla="*/ 52 w 106"/>
              <a:gd name="T3" fmla="*/ 352 h 352"/>
              <a:gd name="T4" fmla="*/ 52 w 106"/>
              <a:gd name="T5" fmla="*/ 352 h 352"/>
              <a:gd name="T6" fmla="*/ 52 w 106"/>
              <a:gd name="T7" fmla="*/ 352 h 352"/>
              <a:gd name="T8" fmla="*/ 40 w 106"/>
              <a:gd name="T9" fmla="*/ 352 h 352"/>
              <a:gd name="T10" fmla="*/ 32 w 106"/>
              <a:gd name="T11" fmla="*/ 348 h 352"/>
              <a:gd name="T12" fmla="*/ 22 w 106"/>
              <a:gd name="T13" fmla="*/ 342 h 352"/>
              <a:gd name="T14" fmla="*/ 14 w 106"/>
              <a:gd name="T15" fmla="*/ 336 h 352"/>
              <a:gd name="T16" fmla="*/ 8 w 106"/>
              <a:gd name="T17" fmla="*/ 328 h 352"/>
              <a:gd name="T18" fmla="*/ 4 w 106"/>
              <a:gd name="T19" fmla="*/ 320 h 352"/>
              <a:gd name="T20" fmla="*/ 0 w 106"/>
              <a:gd name="T21" fmla="*/ 310 h 352"/>
              <a:gd name="T22" fmla="*/ 0 w 106"/>
              <a:gd name="T23" fmla="*/ 300 h 352"/>
              <a:gd name="T24" fmla="*/ 0 w 106"/>
              <a:gd name="T25" fmla="*/ 300 h 352"/>
              <a:gd name="T26" fmla="*/ 0 w 106"/>
              <a:gd name="T27" fmla="*/ 134 h 352"/>
              <a:gd name="T28" fmla="*/ 0 w 106"/>
              <a:gd name="T29" fmla="*/ 44 h 352"/>
              <a:gd name="T30" fmla="*/ 52 w 106"/>
              <a:gd name="T31" fmla="*/ 36 h 352"/>
              <a:gd name="T32" fmla="*/ 90 w 106"/>
              <a:gd name="T33" fmla="*/ 0 h 352"/>
              <a:gd name="T34" fmla="*/ 90 w 106"/>
              <a:gd name="T35" fmla="*/ 0 h 352"/>
              <a:gd name="T36" fmla="*/ 96 w 106"/>
              <a:gd name="T37" fmla="*/ 6 h 352"/>
              <a:gd name="T38" fmla="*/ 100 w 106"/>
              <a:gd name="T39" fmla="*/ 16 h 352"/>
              <a:gd name="T40" fmla="*/ 104 w 106"/>
              <a:gd name="T41" fmla="*/ 28 h 352"/>
              <a:gd name="T42" fmla="*/ 106 w 106"/>
              <a:gd name="T43" fmla="*/ 52 h 352"/>
              <a:gd name="T44" fmla="*/ 106 w 106"/>
              <a:gd name="T45" fmla="*/ 138 h 352"/>
              <a:gd name="T46" fmla="*/ 104 w 106"/>
              <a:gd name="T47" fmla="*/ 300 h 352"/>
              <a:gd name="T48" fmla="*/ 104 w 106"/>
              <a:gd name="T49" fmla="*/ 300 h 352"/>
              <a:gd name="T50" fmla="*/ 104 w 106"/>
              <a:gd name="T51" fmla="*/ 310 h 352"/>
              <a:gd name="T52" fmla="*/ 100 w 106"/>
              <a:gd name="T53" fmla="*/ 320 h 352"/>
              <a:gd name="T54" fmla="*/ 96 w 106"/>
              <a:gd name="T55" fmla="*/ 330 h 352"/>
              <a:gd name="T56" fmla="*/ 88 w 106"/>
              <a:gd name="T57" fmla="*/ 338 h 352"/>
              <a:gd name="T58" fmla="*/ 82 w 106"/>
              <a:gd name="T59" fmla="*/ 344 h 352"/>
              <a:gd name="T60" fmla="*/ 72 w 106"/>
              <a:gd name="T61" fmla="*/ 348 h 352"/>
              <a:gd name="T62" fmla="*/ 62 w 106"/>
              <a:gd name="T63" fmla="*/ 352 h 352"/>
              <a:gd name="T64" fmla="*/ 52 w 106"/>
              <a:gd name="T65" fmla="*/ 352 h 352"/>
              <a:gd name="T66" fmla="*/ 52 w 106"/>
              <a:gd name="T6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352">
                <a:moveTo>
                  <a:pt x="52" y="352"/>
                </a:moveTo>
                <a:lnTo>
                  <a:pt x="52" y="352"/>
                </a:lnTo>
                <a:lnTo>
                  <a:pt x="52" y="352"/>
                </a:lnTo>
                <a:lnTo>
                  <a:pt x="52" y="352"/>
                </a:lnTo>
                <a:lnTo>
                  <a:pt x="40" y="352"/>
                </a:lnTo>
                <a:lnTo>
                  <a:pt x="32" y="348"/>
                </a:lnTo>
                <a:lnTo>
                  <a:pt x="22" y="342"/>
                </a:lnTo>
                <a:lnTo>
                  <a:pt x="14" y="336"/>
                </a:lnTo>
                <a:lnTo>
                  <a:pt x="8" y="328"/>
                </a:lnTo>
                <a:lnTo>
                  <a:pt x="4" y="320"/>
                </a:lnTo>
                <a:lnTo>
                  <a:pt x="0" y="310"/>
                </a:lnTo>
                <a:lnTo>
                  <a:pt x="0" y="300"/>
                </a:lnTo>
                <a:lnTo>
                  <a:pt x="0" y="300"/>
                </a:lnTo>
                <a:lnTo>
                  <a:pt x="0" y="134"/>
                </a:lnTo>
                <a:lnTo>
                  <a:pt x="0" y="44"/>
                </a:lnTo>
                <a:lnTo>
                  <a:pt x="52" y="36"/>
                </a:lnTo>
                <a:lnTo>
                  <a:pt x="90" y="0"/>
                </a:lnTo>
                <a:lnTo>
                  <a:pt x="90" y="0"/>
                </a:lnTo>
                <a:lnTo>
                  <a:pt x="96" y="6"/>
                </a:lnTo>
                <a:lnTo>
                  <a:pt x="100" y="16"/>
                </a:lnTo>
                <a:lnTo>
                  <a:pt x="104" y="28"/>
                </a:lnTo>
                <a:lnTo>
                  <a:pt x="106" y="52"/>
                </a:lnTo>
                <a:lnTo>
                  <a:pt x="106" y="138"/>
                </a:lnTo>
                <a:lnTo>
                  <a:pt x="104" y="300"/>
                </a:lnTo>
                <a:lnTo>
                  <a:pt x="104" y="300"/>
                </a:lnTo>
                <a:lnTo>
                  <a:pt x="104" y="310"/>
                </a:lnTo>
                <a:lnTo>
                  <a:pt x="100" y="320"/>
                </a:lnTo>
                <a:lnTo>
                  <a:pt x="96" y="330"/>
                </a:lnTo>
                <a:lnTo>
                  <a:pt x="88" y="338"/>
                </a:lnTo>
                <a:lnTo>
                  <a:pt x="82" y="344"/>
                </a:lnTo>
                <a:lnTo>
                  <a:pt x="72" y="348"/>
                </a:lnTo>
                <a:lnTo>
                  <a:pt x="62" y="352"/>
                </a:lnTo>
                <a:lnTo>
                  <a:pt x="52" y="352"/>
                </a:lnTo>
                <a:lnTo>
                  <a:pt x="52" y="352"/>
                </a:lnTo>
                <a:close/>
              </a:path>
            </a:pathLst>
          </a:custGeom>
          <a:solidFill>
            <a:srgbClr val="1A86DB"/>
          </a:solidFill>
          <a:ln>
            <a:noFill/>
          </a:ln>
        </p:spPr>
        <p:txBody>
          <a:bodyPr vert="horz" wrap="square" lIns="91427" tIns="45713" rIns="91427" bIns="45713" numCol="1" anchor="t" anchorCtr="0" compatLnSpc="1">
            <a:prstTxWarp prst="textNoShape">
              <a:avLst/>
            </a:prstTxWarp>
          </a:bodyPr>
          <a:lstStyle/>
          <a:p>
            <a:pPr marL="0" marR="0" lvl="0" indent="0" defTabSz="91422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Rectangle 48"/>
          <p:cNvSpPr/>
          <p:nvPr userDrawn="1"/>
        </p:nvSpPr>
        <p:spPr bwMode="auto">
          <a:xfrm>
            <a:off x="-217599" y="6858000"/>
            <a:ext cx="125330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52" name="Rectangle 51"/>
          <p:cNvSpPr/>
          <p:nvPr userDrawn="1"/>
        </p:nvSpPr>
        <p:spPr bwMode="auto">
          <a:xfrm>
            <a:off x="-391886" y="6074230"/>
            <a:ext cx="391886" cy="783771"/>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sp>
        <p:nvSpPr>
          <p:cNvPr id="53" name="Rectangle 52"/>
          <p:cNvSpPr/>
          <p:nvPr userDrawn="1"/>
        </p:nvSpPr>
        <p:spPr bwMode="auto">
          <a:xfrm>
            <a:off x="0" y="6344998"/>
            <a:ext cx="12192000" cy="513003"/>
          </a:xfrm>
          <a:prstGeom prst="rect">
            <a:avLst/>
          </a:pr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400">
              <a:solidFill>
                <a:schemeClr val="tx1"/>
              </a:solidFill>
              <a:ea typeface="Segoe UI" pitchFamily="34" charset="0"/>
              <a:cs typeface="Segoe UI" pitchFamily="34" charset="0"/>
            </a:endParaRPr>
          </a:p>
        </p:txBody>
      </p:sp>
      <p:pic>
        <p:nvPicPr>
          <p:cNvPr id="41" name="Picture 40"/>
          <p:cNvPicPr>
            <a:picLocks noChangeAspect="1"/>
          </p:cNvPicPr>
          <p:nvPr userDrawn="1"/>
        </p:nvPicPr>
        <p:blipFill>
          <a:blip r:embed="rId2">
            <a:biLevel thresh="25000"/>
          </a:blip>
          <a:stretch>
            <a:fillRect/>
          </a:stretch>
        </p:blipFill>
        <p:spPr>
          <a:xfrm>
            <a:off x="171511" y="6491045"/>
            <a:ext cx="936609" cy="206372"/>
          </a:xfrm>
          <a:prstGeom prst="rect">
            <a:avLst/>
          </a:prstGeom>
        </p:spPr>
      </p:pic>
      <p:cxnSp>
        <p:nvCxnSpPr>
          <p:cNvPr id="39" name="Straight Connector 38"/>
          <p:cNvCxnSpPr/>
          <p:nvPr userDrawn="1"/>
        </p:nvCxnSpPr>
        <p:spPr>
          <a:xfrm>
            <a:off x="6305491" y="357810"/>
            <a:ext cx="0" cy="5686262"/>
          </a:xfrm>
          <a:prstGeom prst="line">
            <a:avLst/>
          </a:prstGeom>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6613913" y="933099"/>
            <a:ext cx="5243532" cy="1486561"/>
          </a:xfrm>
        </p:spPr>
        <p:txBody>
          <a:bodyPr/>
          <a:lstStyle>
            <a:lvl1pPr>
              <a:buClr>
                <a:schemeClr val="accent1"/>
              </a:buClr>
              <a:defRPr sz="2800">
                <a:solidFill>
                  <a:schemeClr val="bg2"/>
                </a:solidFill>
              </a:defRPr>
            </a:lvl1pPr>
            <a:lvl2pPr>
              <a:buClr>
                <a:schemeClr val="accent1"/>
              </a:buClr>
              <a:defRPr sz="1600">
                <a:solidFill>
                  <a:schemeClr val="bg2"/>
                </a:solidFill>
              </a:defRPr>
            </a:lvl2pPr>
            <a:lvl3pPr>
              <a:buClr>
                <a:schemeClr val="accent1"/>
              </a:buClr>
              <a:defRPr sz="1400">
                <a:solidFill>
                  <a:schemeClr val="bg2"/>
                </a:solidFill>
              </a:defRPr>
            </a:lvl3pPr>
            <a:lvl4pPr>
              <a:buClr>
                <a:schemeClr val="accent1"/>
              </a:buClr>
              <a:defRPr sz="1200">
                <a:solidFill>
                  <a:schemeClr val="bg2"/>
                </a:solidFill>
              </a:defRPr>
            </a:lvl4pPr>
            <a:lvl5pPr>
              <a:buClr>
                <a:schemeClr val="accent1"/>
              </a:buClr>
              <a:defRPr sz="12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53876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9_Title Slide Photo_Option">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srcRect l="478" t="-1" b="1518"/>
          <a:stretch/>
        </p:blipFill>
        <p:spPr>
          <a:xfrm>
            <a:off x="-7199" y="1"/>
            <a:ext cx="12199200" cy="5162399"/>
          </a:xfrm>
          <a:prstGeom prst="rect">
            <a:avLst/>
          </a:prstGeom>
        </p:spPr>
      </p:pic>
      <p:pic>
        <p:nvPicPr>
          <p:cNvPr id="15" name="Picture 14"/>
          <p:cNvPicPr>
            <a:picLocks noChangeAspect="1"/>
          </p:cNvPicPr>
          <p:nvPr userDrawn="1"/>
        </p:nvPicPr>
        <p:blipFill>
          <a:blip r:embed="rId3"/>
          <a:stretch>
            <a:fillRect/>
          </a:stretch>
        </p:blipFill>
        <p:spPr>
          <a:xfrm>
            <a:off x="9828315" y="6029312"/>
            <a:ext cx="1673267" cy="368686"/>
          </a:xfrm>
          <a:prstGeom prst="rect">
            <a:avLst/>
          </a:prstGeom>
        </p:spPr>
      </p:pic>
      <p:sp>
        <p:nvSpPr>
          <p:cNvPr id="8" name="Title 1"/>
          <p:cNvSpPr>
            <a:spLocks noGrp="1"/>
          </p:cNvSpPr>
          <p:nvPr>
            <p:ph type="title" hasCustomPrompt="1"/>
          </p:nvPr>
        </p:nvSpPr>
        <p:spPr bwMode="auto">
          <a:xfrm>
            <a:off x="269303" y="2084173"/>
            <a:ext cx="6274911" cy="1793104"/>
          </a:xfrm>
          <a:noFill/>
        </p:spPr>
        <p:txBody>
          <a:bodyPr lIns="146304" tIns="91440" rIns="146304" bIns="91440" anchor="t" anchorCtr="0"/>
          <a:lstStyle>
            <a:lvl1pPr>
              <a:defRPr sz="5293" spc="-98" baseline="0">
                <a:gradFill>
                  <a:gsLst>
                    <a:gs pos="64646">
                      <a:srgbClr val="FFFFFF"/>
                    </a:gs>
                    <a:gs pos="45000">
                      <a:srgbClr val="FFFFFF"/>
                    </a:gs>
                  </a:gsLst>
                  <a:lin ang="5400000" scaled="0"/>
                </a:gradFill>
              </a:defRPr>
            </a:lvl1pPr>
          </a:lstStyle>
          <a:p>
            <a:r>
              <a:rPr lang="en-US" dirty="0"/>
              <a:t>Presentation title</a:t>
            </a:r>
          </a:p>
        </p:txBody>
      </p:sp>
      <p:sp>
        <p:nvSpPr>
          <p:cNvPr id="10" name="Text Placeholder 2"/>
          <p:cNvSpPr>
            <a:spLocks noGrp="1"/>
          </p:cNvSpPr>
          <p:nvPr>
            <p:ph type="body" sz="quarter" idx="14" hasCustomPrompt="1"/>
          </p:nvPr>
        </p:nvSpPr>
        <p:spPr bwMode="auto">
          <a:xfrm>
            <a:off x="267683" y="3877258"/>
            <a:ext cx="6276530" cy="1698765"/>
          </a:xfrm>
        </p:spPr>
        <p:txBody>
          <a:bodyPr tIns="109728" bIns="109728">
            <a:noAutofit/>
          </a:bodyPr>
          <a:lstStyle>
            <a:lvl1pPr marL="0" indent="0">
              <a:spcBef>
                <a:spcPts val="0"/>
              </a:spcBef>
              <a:buNone/>
              <a:defRPr sz="3136">
                <a:gradFill>
                  <a:gsLst>
                    <a:gs pos="64646">
                      <a:srgbClr val="FFFFFF"/>
                    </a:gs>
                    <a:gs pos="45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8414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6A73-5665-489F-AB6B-8D3977932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C4E96B-757F-499B-AA99-631E78F73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AC21C6-8126-4476-8630-4970C7D5B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A606A6-2136-46DE-AF25-F41F83159E74}"/>
              </a:ext>
            </a:extLst>
          </p:cNvPr>
          <p:cNvSpPr>
            <a:spLocks noGrp="1"/>
          </p:cNvSpPr>
          <p:nvPr>
            <p:ph type="dt" sz="half" idx="10"/>
          </p:nvPr>
        </p:nvSpPr>
        <p:spPr/>
        <p:txBody>
          <a:bodyPr/>
          <a:lstStyle/>
          <a:p>
            <a:fld id="{856FF795-4861-4BCC-9F5C-48E9CB63A634}" type="datetimeFigureOut">
              <a:rPr lang="en-GB" smtClean="0"/>
              <a:t>15/02/2018</a:t>
            </a:fld>
            <a:endParaRPr lang="en-GB"/>
          </a:p>
        </p:txBody>
      </p:sp>
      <p:sp>
        <p:nvSpPr>
          <p:cNvPr id="6" name="Footer Placeholder 5">
            <a:extLst>
              <a:ext uri="{FF2B5EF4-FFF2-40B4-BE49-F238E27FC236}">
                <a16:creationId xmlns:a16="http://schemas.microsoft.com/office/drawing/2014/main" id="{CC20A732-5CE3-4859-A8FD-01BDF6A05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66A5E-47D0-48FE-83CA-B575A2D4570D}"/>
              </a:ext>
            </a:extLst>
          </p:cNvPr>
          <p:cNvSpPr>
            <a:spLocks noGrp="1"/>
          </p:cNvSpPr>
          <p:nvPr>
            <p:ph type="sldNum" sz="quarter" idx="12"/>
          </p:nvPr>
        </p:nvSpPr>
        <p:spPr/>
        <p:txBody>
          <a:bodyPr/>
          <a:lstStyle/>
          <a:p>
            <a:fld id="{A41F1BCF-A5DD-42E5-A17F-C1505D556C37}" type="slidenum">
              <a:rPr lang="en-GB" smtClean="0"/>
              <a:t>‹#›</a:t>
            </a:fld>
            <a:endParaRPr lang="en-GB"/>
          </a:p>
        </p:txBody>
      </p:sp>
    </p:spTree>
    <p:extLst>
      <p:ext uri="{BB962C8B-B14F-4D97-AF65-F5344CB8AC3E}">
        <p14:creationId xmlns:p14="http://schemas.microsoft.com/office/powerpoint/2010/main" val="28850932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4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297929" y="1533105"/>
            <a:ext cx="7627153" cy="1412279"/>
          </a:xfrm>
        </p:spPr>
        <p:txBody>
          <a:bodyPr/>
          <a:lstStyle>
            <a:lvl1pPr marL="0" indent="0">
              <a:spcBef>
                <a:spcPts val="2353"/>
              </a:spcBef>
              <a:buNone/>
              <a:defRPr sz="2353">
                <a:solidFill>
                  <a:schemeClr val="accent1"/>
                </a:solidFill>
              </a:defRPr>
            </a:lvl1pPr>
            <a:lvl2pPr marL="0" indent="0">
              <a:spcAft>
                <a:spcPts val="588"/>
              </a:spcAft>
              <a:buFontTx/>
              <a:buNone/>
              <a:defRPr sz="1567"/>
            </a:lvl2pPr>
            <a:lvl3pPr marL="224054" indent="0">
              <a:buNone/>
              <a:defRPr sz="1175"/>
            </a:lvl3pPr>
            <a:lvl4pPr marL="448107" indent="0">
              <a:buNone/>
              <a:defRPr sz="1077"/>
            </a:lvl4pPr>
            <a:lvl5pPr marL="672161" indent="0">
              <a:buNone/>
              <a:defRPr sz="10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69323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7"/>
            <a:ext cx="11655840" cy="1941130"/>
          </a:xfrm>
        </p:spPr>
        <p:txBody>
          <a:bodyPr/>
          <a:lstStyle>
            <a:lvl1pPr marL="0" indent="0">
              <a:buNone/>
              <a:defRPr>
                <a:gradFill>
                  <a:gsLst>
                    <a:gs pos="2920">
                      <a:schemeClr val="tx2"/>
                    </a:gs>
                    <a:gs pos="39000">
                      <a:schemeClr val="tx2"/>
                    </a:gs>
                  </a:gsLst>
                  <a:lin ang="5400000" scaled="0"/>
                </a:gradFill>
              </a:defRPr>
            </a:lvl1pPr>
            <a:lvl2pPr marL="28006" indent="0">
              <a:buNone/>
              <a:defRPr sz="1961"/>
            </a:lvl2pPr>
            <a:lvl3pPr marL="219386" indent="0">
              <a:buNone/>
              <a:defRPr sz="1961"/>
            </a:lvl3pPr>
            <a:lvl4pPr marL="466779" indent="0">
              <a:buNone/>
              <a:defRPr sz="1765"/>
            </a:lvl4pPr>
            <a:lvl5pPr marL="72506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52063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6"/>
            <a:ext cx="11653523" cy="1909005"/>
          </a:xfrm>
        </p:spPr>
        <p:txBody>
          <a:bodyPr>
            <a:spAutoFit/>
          </a:bodyPr>
          <a:lstStyle>
            <a:lvl1pPr>
              <a:defRPr sz="392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575996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Title Slide Photo_Option">
    <p:bg>
      <p:bgPr>
        <a:solidFill>
          <a:srgbClr val="000000"/>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srcRect l="23621" t="169" r="10605" b="-169"/>
          <a:stretch/>
        </p:blipFill>
        <p:spPr>
          <a:xfrm>
            <a:off x="5442335" y="165253"/>
            <a:ext cx="6621137" cy="6704048"/>
          </a:xfrm>
          <a:prstGeom prst="rect">
            <a:avLst/>
          </a:prstGeom>
        </p:spPr>
      </p:pic>
      <p:sp>
        <p:nvSpPr>
          <p:cNvPr id="9" name="Title 1"/>
          <p:cNvSpPr>
            <a:spLocks noGrp="1"/>
          </p:cNvSpPr>
          <p:nvPr>
            <p:ph type="title" hasCustomPrompt="1"/>
          </p:nvPr>
        </p:nvSpPr>
        <p:spPr bwMode="auto">
          <a:xfrm>
            <a:off x="269304" y="2084173"/>
            <a:ext cx="6274911" cy="1793104"/>
          </a:xfrm>
          <a:noFill/>
        </p:spPr>
        <p:txBody>
          <a:bodyPr lIns="146304" tIns="91440" rIns="146304" bIns="91440" anchor="t" anchorCtr="0"/>
          <a:lstStyle>
            <a:lvl1pPr>
              <a:defRPr sz="5292" spc="-98" baseline="0">
                <a:gradFill>
                  <a:gsLst>
                    <a:gs pos="64646">
                      <a:srgbClr val="FFFFFF"/>
                    </a:gs>
                    <a:gs pos="4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58"/>
            <a:ext cx="6276530" cy="1289654"/>
          </a:xfrm>
          <a:noFill/>
        </p:spPr>
        <p:txBody>
          <a:bodyPr tIns="109728" bIns="109728">
            <a:noAutofit/>
          </a:bodyPr>
          <a:lstStyle>
            <a:lvl1pPr marL="0" indent="0">
              <a:spcBef>
                <a:spcPts val="0"/>
              </a:spcBef>
              <a:buNone/>
              <a:defRPr sz="3135">
                <a:gradFill>
                  <a:gsLst>
                    <a:gs pos="64646">
                      <a:srgbClr val="FFFFFF"/>
                    </a:gs>
                    <a:gs pos="45000">
                      <a:srgbClr val="FFFFFF"/>
                    </a:gs>
                  </a:gsLst>
                  <a:lin ang="5400000" scaled="0"/>
                </a:gradFill>
              </a:defRPr>
            </a:lvl1pPr>
          </a:lstStyle>
          <a:p>
            <a:pPr lvl="0"/>
            <a:r>
              <a:rPr lang="en-US"/>
              <a:t>Speaker Name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446715" y="6159563"/>
            <a:ext cx="1673352" cy="358507"/>
          </a:xfrm>
          <a:prstGeom prst="rect">
            <a:avLst/>
          </a:prstGeom>
        </p:spPr>
      </p:pic>
    </p:spTree>
    <p:extLst>
      <p:ext uri="{BB962C8B-B14F-4D97-AF65-F5344CB8AC3E}">
        <p14:creationId xmlns:p14="http://schemas.microsoft.com/office/powerpoint/2010/main" val="35289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gradFill>
                  <a:gsLst>
                    <a:gs pos="3333">
                      <a:schemeClr val="tx2"/>
                    </a:gs>
                    <a:gs pos="39000">
                      <a:schemeClr val="tx2"/>
                    </a:gs>
                  </a:gsLst>
                  <a:lin ang="5400000" scaled="0"/>
                </a:gradFill>
              </a:defRPr>
            </a:lvl1pPr>
          </a:lstStyle>
          <a:p>
            <a:r>
              <a:rPr lang="en-US"/>
              <a:t>Presentation title</a:t>
            </a:r>
          </a:p>
        </p:txBody>
      </p:sp>
      <p:sp>
        <p:nvSpPr>
          <p:cNvPr id="10" name="Rectangle 9"/>
          <p:cNvSpPr/>
          <p:nvPr/>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1" name="Rectangle 10"/>
          <p:cNvSpPr/>
          <p:nvPr/>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72" b="0" i="0" u="none" strike="noStrike" kern="1200" cap="none" spc="0" normalizeH="0" baseline="0" noProof="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invGray">
          <a:xfrm>
            <a:off x="446715" y="6029312"/>
            <a:ext cx="1668788" cy="35862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448213" y="6029312"/>
            <a:ext cx="1673890" cy="358621"/>
          </a:xfrm>
          <a:prstGeom prst="rect">
            <a:avLst/>
          </a:prstGeom>
        </p:spPr>
      </p:pic>
      <p:sp>
        <p:nvSpPr>
          <p:cNvPr id="12" name="Rectangle 11"/>
          <p:cNvSpPr/>
          <p:nvPr userDrawn="1"/>
        </p:nvSpPr>
        <p:spPr bwMode="auto">
          <a:xfrm>
            <a:off x="448212" y="470068"/>
            <a:ext cx="2060658" cy="393703"/>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0" normalizeH="0" baseline="0" noProof="0">
                <a:ln>
                  <a:noFill/>
                </a:ln>
                <a:gradFill>
                  <a:gsLst>
                    <a:gs pos="51515">
                      <a:srgbClr val="FFFFFF"/>
                    </a:gs>
                    <a:gs pos="43000">
                      <a:srgbClr val="FFFFFF"/>
                    </a:gs>
                  </a:gsLst>
                  <a:lin ang="5400000" scaled="1"/>
                </a:gradFill>
                <a:effectLst/>
                <a:uLnTx/>
                <a:uFillTx/>
                <a:latin typeface="Segoe UI"/>
                <a:ea typeface="Segoe UI" pitchFamily="34" charset="0"/>
                <a:cs typeface="Segoe UI" pitchFamily="34" charset="0"/>
              </a:rPr>
              <a:t>Product logo</a:t>
            </a:r>
          </a:p>
        </p:txBody>
      </p:sp>
      <p:sp>
        <p:nvSpPr>
          <p:cNvPr id="13" name="Rectangle 12"/>
          <p:cNvSpPr/>
          <p:nvPr userDrawn="1"/>
        </p:nvSpPr>
        <p:spPr bwMode="auto">
          <a:xfrm>
            <a:off x="448212" y="863772"/>
            <a:ext cx="2060658" cy="271689"/>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72" b="0" i="0" u="none" strike="noStrike" kern="1200" cap="none" spc="0" normalizeH="0" baseline="0" noProof="0">
                <a:ln>
                  <a:noFill/>
                </a:ln>
                <a:gradFill>
                  <a:gsLst>
                    <a:gs pos="51515">
                      <a:srgbClr val="FFFFFF"/>
                    </a:gs>
                    <a:gs pos="43000">
                      <a:srgbClr val="FFFFFF"/>
                    </a:gs>
                  </a:gsLst>
                  <a:lin ang="5400000" scaled="1"/>
                </a:gradFill>
                <a:effectLst/>
                <a:uLnTx/>
                <a:uFillTx/>
                <a:latin typeface="Segoe UI"/>
                <a:ea typeface="Segoe UI" pitchFamily="34" charset="0"/>
                <a:cs typeface="Segoe UI" pitchFamily="34" charset="0"/>
              </a:rPr>
              <a:t>Update on slide master</a:t>
            </a:r>
          </a:p>
        </p:txBody>
      </p:sp>
      <p:sp>
        <p:nvSpPr>
          <p:cNvPr id="14" name="Slide Number Placeholder 2">
            <a:extLst>
              <a:ext uri="{FF2B5EF4-FFF2-40B4-BE49-F238E27FC236}">
                <a16:creationId xmlns:a16="http://schemas.microsoft.com/office/drawing/2014/main" id="{509901A8-BB9D-408E-9D13-2C8B82821F9F}"/>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955976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45236612-41A0-45B7-A812-B1D4C2278273}"/>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45557730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solidFill>
                  <a:schemeClr val="accent1"/>
                </a:soli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498ABB6C-41EC-4064-8B11-5E6DEC162C7C}"/>
              </a:ext>
            </a:extLst>
          </p:cNvPr>
          <p:cNvSpPr>
            <a:spLocks noGrp="1"/>
          </p:cNvSpPr>
          <p:nvPr>
            <p:ph type="sldNum" sz="quarter" idx="4"/>
          </p:nvPr>
        </p:nvSpPr>
        <p:spPr>
          <a:xfrm>
            <a:off x="0" y="6518631"/>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9505772"/>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2">
            <a:extLst>
              <a:ext uri="{FF2B5EF4-FFF2-40B4-BE49-F238E27FC236}">
                <a16:creationId xmlns:a16="http://schemas.microsoft.com/office/drawing/2014/main" id="{1E17295C-A319-4EB3-8551-C682183A8833}"/>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318034471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C1ADBE62-225D-4942-A6FB-AD7A30376FC2}"/>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166130320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3CD40F44-7D11-4A2B-ADFF-DC91CE967D8F}"/>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2755924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1.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6.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image" Target="../media/image1.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theme" Target="../theme/theme4.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theme" Target="../theme/theme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10" Type="http://schemas.openxmlformats.org/officeDocument/2006/relationships/theme" Target="../theme/theme6.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58BB0-E7F6-4F0A-BAA4-65F41C7C8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278050-BA2E-4827-84A5-80BE9D14B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DD8D5B-0FF0-4BFD-AEC3-907D5B897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F795-4861-4BCC-9F5C-48E9CB63A634}" type="datetimeFigureOut">
              <a:rPr lang="en-GB" smtClean="0"/>
              <a:t>15/02/2018</a:t>
            </a:fld>
            <a:endParaRPr lang="en-GB"/>
          </a:p>
        </p:txBody>
      </p:sp>
      <p:sp>
        <p:nvSpPr>
          <p:cNvPr id="5" name="Footer Placeholder 4">
            <a:extLst>
              <a:ext uri="{FF2B5EF4-FFF2-40B4-BE49-F238E27FC236}">
                <a16:creationId xmlns:a16="http://schemas.microsoft.com/office/drawing/2014/main" id="{A44C850B-E793-4105-8652-026BB6511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911938-D917-42C8-AE3B-D82C2ECD6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1BCF-A5DD-42E5-A17F-C1505D556C37}" type="slidenum">
              <a:rPr lang="en-GB" smtClean="0"/>
              <a:t>‹#›</a:t>
            </a:fld>
            <a:endParaRPr lang="en-GB"/>
          </a:p>
        </p:txBody>
      </p:sp>
    </p:spTree>
    <p:extLst>
      <p:ext uri="{BB962C8B-B14F-4D97-AF65-F5344CB8AC3E}">
        <p14:creationId xmlns:p14="http://schemas.microsoft.com/office/powerpoint/2010/main" val="234439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6" r:id="rId12"/>
    <p:sldLayoutId id="2147483808" r:id="rId13"/>
    <p:sldLayoutId id="21474838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8"/>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52032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86820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rot="5400000">
            <a:off x="9208748" y="2991034"/>
            <a:ext cx="6858623" cy="876557"/>
          </a:xfrm>
          <a:prstGeom prst="rect">
            <a:avLst/>
          </a:prstGeom>
        </p:spPr>
      </p:pic>
    </p:spTree>
    <p:extLst>
      <p:ext uri="{BB962C8B-B14F-4D97-AF65-F5344CB8AC3E}">
        <p14:creationId xmlns:p14="http://schemas.microsoft.com/office/powerpoint/2010/main" val="2251834533"/>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ransition>
    <p:fade/>
  </p:transition>
  <p:txStyles>
    <p:titleStyle>
      <a:lvl1pPr algn="l" defTabSz="914192" rtl="0" eaLnBrk="1" latinLnBrk="0" hangingPunct="1">
        <a:lnSpc>
          <a:spcPct val="90000"/>
        </a:lnSpc>
        <a:spcBef>
          <a:spcPct val="0"/>
        </a:spcBef>
        <a:buNone/>
        <a:defRPr lang="en-US" sz="3529"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86820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32"/>
          <a:stretch>
            <a:fillRect/>
          </a:stretch>
        </p:blipFill>
        <p:spPr>
          <a:xfrm rot="5400000">
            <a:off x="9208748" y="2991034"/>
            <a:ext cx="6858623" cy="876557"/>
          </a:xfrm>
          <a:prstGeom prst="rect">
            <a:avLst/>
          </a:prstGeom>
        </p:spPr>
      </p:pic>
    </p:spTree>
    <p:extLst>
      <p:ext uri="{BB962C8B-B14F-4D97-AF65-F5344CB8AC3E}">
        <p14:creationId xmlns:p14="http://schemas.microsoft.com/office/powerpoint/2010/main" val="3991406418"/>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4" r:id="rId26"/>
    <p:sldLayoutId id="2147483755" r:id="rId27"/>
    <p:sldLayoutId id="2147483756" r:id="rId28"/>
    <p:sldLayoutId id="2147483757" r:id="rId29"/>
    <p:sldLayoutId id="2147483758" r:id="rId30"/>
  </p:sldLayoutIdLst>
  <p:transition>
    <p:fade/>
  </p:transition>
  <p:txStyles>
    <p:titleStyle>
      <a:lvl1pPr algn="l" defTabSz="914192" rtl="0" eaLnBrk="1" latinLnBrk="0" hangingPunct="1">
        <a:lnSpc>
          <a:spcPct val="90000"/>
        </a:lnSpc>
        <a:spcBef>
          <a:spcPct val="0"/>
        </a:spcBef>
        <a:buNone/>
        <a:defRPr lang="en-US" sz="44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2"/>
          <a:stretch>
            <a:fillRect/>
          </a:stretch>
        </p:blipFill>
        <p:spPr>
          <a:xfrm rot="5400000">
            <a:off x="9208748" y="2991033"/>
            <a:ext cx="6858623" cy="876557"/>
          </a:xfrm>
          <a:prstGeom prst="rect">
            <a:avLst/>
          </a:prstGeom>
        </p:spPr>
      </p:pic>
      <p:pic>
        <p:nvPicPr>
          <p:cNvPr id="5" name="Picture 4"/>
          <p:cNvPicPr>
            <a:picLocks noChangeAspect="1"/>
          </p:cNvPicPr>
          <p:nvPr userDrawn="1"/>
        </p:nvPicPr>
        <p:blipFill>
          <a:blip r:embed="rId22"/>
          <a:stretch>
            <a:fillRect/>
          </a:stretch>
        </p:blipFill>
        <p:spPr>
          <a:xfrm rot="5400000">
            <a:off x="9208748" y="2991033"/>
            <a:ext cx="6858623" cy="876557"/>
          </a:xfrm>
          <a:prstGeom prst="rect">
            <a:avLst/>
          </a:prstGeom>
        </p:spPr>
      </p:pic>
      <p:sp>
        <p:nvSpPr>
          <p:cNvPr id="3" name="Slide Number Placeholder 2">
            <a:extLst>
              <a:ext uri="{FF2B5EF4-FFF2-40B4-BE49-F238E27FC236}">
                <a16:creationId xmlns:a16="http://schemas.microsoft.com/office/drawing/2014/main" id="{54FA3BD5-2987-4FE3-8A4E-8BDB2D1D34FA}"/>
              </a:ext>
            </a:extLst>
          </p:cNvPr>
          <p:cNvSpPr>
            <a:spLocks noGrp="1"/>
          </p:cNvSpPr>
          <p:nvPr>
            <p:ph type="sldNum" sz="quarter" idx="4"/>
          </p:nvPr>
        </p:nvSpPr>
        <p:spPr>
          <a:xfrm>
            <a:off x="0" y="6494399"/>
            <a:ext cx="1635369" cy="364224"/>
          </a:xfrm>
          <a:prstGeom prst="rect">
            <a:avLst/>
          </a:prstGeom>
        </p:spPr>
        <p:txBody>
          <a:bodyPr vert="horz" lIns="91440" tIns="45720" rIns="91440" bIns="45720" rtlCol="0" anchor="ctr"/>
          <a:lstStyle>
            <a:lvl1pPr algn="l">
              <a:defRPr sz="1765">
                <a:solidFill>
                  <a:schemeClr val="tx1"/>
                </a:solidFill>
              </a:defRPr>
            </a:lvl1pPr>
          </a:lstStyle>
          <a:p>
            <a:r>
              <a:rPr lang="en-US"/>
              <a:t>Slide: </a:t>
            </a:r>
            <a:fld id="{48946B46-2E2C-4C94-BFD3-7F36A50DF711}" type="slidenum">
              <a:rPr lang="en-US" smtClean="0"/>
              <a:pPr/>
              <a:t>‹#›</a:t>
            </a:fld>
            <a:endParaRPr lang="en-US"/>
          </a:p>
        </p:txBody>
      </p:sp>
    </p:spTree>
    <p:extLst>
      <p:ext uri="{BB962C8B-B14F-4D97-AF65-F5344CB8AC3E}">
        <p14:creationId xmlns:p14="http://schemas.microsoft.com/office/powerpoint/2010/main" val="263632115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solidFill>
            <a:schemeClr val="accent1"/>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a:t>Click to edit Master title style</a:t>
            </a:r>
          </a:p>
        </p:txBody>
      </p:sp>
    </p:spTree>
    <p:extLst>
      <p:ext uri="{BB962C8B-B14F-4D97-AF65-F5344CB8AC3E}">
        <p14:creationId xmlns:p14="http://schemas.microsoft.com/office/powerpoint/2010/main" val="100534877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6.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16.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5.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7.jpg"/><Relationship Id="rId10" Type="http://schemas.microsoft.com/office/2007/relationships/diagramDrawing" Target="../diagrams/drawing2.xml"/><Relationship Id="rId4" Type="http://schemas.openxmlformats.org/officeDocument/2006/relationships/image" Target="../media/image36.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3.wdp"/><Relationship Id="rId4" Type="http://schemas.openxmlformats.org/officeDocument/2006/relationships/diagramLayout" Target="../diagrams/layout3.xml"/><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45.emf"/><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edinsonmedin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em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1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CB9-26A7-4122-9C7B-2DE223D6BFEC}"/>
              </a:ext>
            </a:extLst>
          </p:cNvPr>
          <p:cNvSpPr>
            <a:spLocks noGrp="1"/>
          </p:cNvSpPr>
          <p:nvPr>
            <p:ph type="title"/>
          </p:nvPr>
        </p:nvSpPr>
        <p:spPr/>
        <p:txBody>
          <a:bodyPr/>
          <a:lstStyle/>
          <a:p>
            <a:r>
              <a:rPr lang="en-GB" b="1" dirty="0"/>
              <a:t>An introduction to HDInsight </a:t>
            </a:r>
            <a:endParaRPr lang="en-GB" dirty="0"/>
          </a:p>
        </p:txBody>
      </p:sp>
      <p:sp>
        <p:nvSpPr>
          <p:cNvPr id="3" name="Text Placeholder 2">
            <a:extLst>
              <a:ext uri="{FF2B5EF4-FFF2-40B4-BE49-F238E27FC236}">
                <a16:creationId xmlns:a16="http://schemas.microsoft.com/office/drawing/2014/main" id="{C9B14F73-1CBB-4160-9E5D-9098AA7B5A72}"/>
              </a:ext>
            </a:extLst>
          </p:cNvPr>
          <p:cNvSpPr>
            <a:spLocks noGrp="1"/>
          </p:cNvSpPr>
          <p:nvPr>
            <p:ph type="body" sz="quarter" idx="14"/>
          </p:nvPr>
        </p:nvSpPr>
        <p:spPr/>
        <p:txBody>
          <a:bodyPr/>
          <a:lstStyle/>
          <a:p>
            <a:r>
              <a:rPr lang="en-GB" dirty="0"/>
              <a:t>Edinson Medina</a:t>
            </a:r>
          </a:p>
          <a:p>
            <a:r>
              <a:rPr lang="en-GB" dirty="0"/>
              <a:t>SR PFE for Data and AI </a:t>
            </a:r>
          </a:p>
          <a:p>
            <a:r>
              <a:rPr lang="en-GB" dirty="0"/>
              <a:t>Microsoft Services</a:t>
            </a:r>
          </a:p>
          <a:p>
            <a:endParaRPr lang="en-GB" dirty="0"/>
          </a:p>
        </p:txBody>
      </p:sp>
    </p:spTree>
    <p:extLst>
      <p:ext uri="{BB962C8B-B14F-4D97-AF65-F5344CB8AC3E}">
        <p14:creationId xmlns:p14="http://schemas.microsoft.com/office/powerpoint/2010/main" val="18510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5113" y="3172187"/>
            <a:ext cx="11525250" cy="3254989"/>
          </a:xfrm>
        </p:spPr>
        <p:txBody>
          <a:bodyPr/>
          <a:lstStyle/>
          <a:p>
            <a:r>
              <a:rPr lang="en-US" dirty="0"/>
              <a:t>Pig performs a series of transformations to data </a:t>
            </a:r>
            <a:r>
              <a:rPr lang="en-US" i="1" dirty="0"/>
              <a:t>relations</a:t>
            </a:r>
            <a:r>
              <a:rPr lang="en-US" dirty="0"/>
              <a:t> based on </a:t>
            </a:r>
            <a:r>
              <a:rPr lang="en-US" i="1" dirty="0"/>
              <a:t>Pig Latin </a:t>
            </a:r>
            <a:r>
              <a:rPr lang="en-US" dirty="0"/>
              <a:t>statements</a:t>
            </a:r>
            <a:endParaRPr lang="en-US" i="1" dirty="0"/>
          </a:p>
          <a:p>
            <a:r>
              <a:rPr lang="en-US" dirty="0"/>
              <a:t>Relations are loaded using </a:t>
            </a:r>
            <a:r>
              <a:rPr lang="en-US" i="1" dirty="0"/>
              <a:t>schema on read </a:t>
            </a:r>
            <a:r>
              <a:rPr lang="en-US" dirty="0"/>
              <a:t>semantics to project table structure at runtime</a:t>
            </a:r>
          </a:p>
          <a:p>
            <a:r>
              <a:rPr lang="en-US" dirty="0"/>
              <a:t>You can run Pig Latin statements interactively in the </a:t>
            </a:r>
            <a:r>
              <a:rPr lang="en-US" i="1" dirty="0"/>
              <a:t>Grunt</a:t>
            </a:r>
            <a:r>
              <a:rPr lang="en-US" dirty="0"/>
              <a:t> shell, or save a script file and run them as a batch</a:t>
            </a:r>
          </a:p>
        </p:txBody>
      </p:sp>
      <p:graphicFrame>
        <p:nvGraphicFramePr>
          <p:cNvPr id="7" name="Table 6"/>
          <p:cNvGraphicFramePr>
            <a:graphicFrameLocks noGrp="1"/>
          </p:cNvGraphicFramePr>
          <p:nvPr>
            <p:extLst>
              <p:ext uri="{D42A27DB-BD31-4B8C-83A1-F6EECF244321}">
                <p14:modId xmlns:p14="http://schemas.microsoft.com/office/powerpoint/2010/main" val="2160127471"/>
              </p:ext>
            </p:extLst>
          </p:nvPr>
        </p:nvGraphicFramePr>
        <p:xfrm>
          <a:off x="5219997" y="1776694"/>
          <a:ext cx="1449753" cy="836264"/>
        </p:xfrm>
        <a:graphic>
          <a:graphicData uri="http://schemas.openxmlformats.org/drawingml/2006/table">
            <a:tbl>
              <a:tblPr firstRow="1" bandRow="1">
                <a:tableStyleId>{5C22544A-7EE6-4342-B048-85BDC9FD1C3A}</a:tableStyleId>
              </a:tblPr>
              <a:tblGrid>
                <a:gridCol w="483251">
                  <a:extLst>
                    <a:ext uri="{9D8B030D-6E8A-4147-A177-3AD203B41FA5}">
                      <a16:colId xmlns:a16="http://schemas.microsoft.com/office/drawing/2014/main" val="20000"/>
                    </a:ext>
                  </a:extLst>
                </a:gridCol>
                <a:gridCol w="483251">
                  <a:extLst>
                    <a:ext uri="{9D8B030D-6E8A-4147-A177-3AD203B41FA5}">
                      <a16:colId xmlns:a16="http://schemas.microsoft.com/office/drawing/2014/main" val="20001"/>
                    </a:ext>
                  </a:extLst>
                </a:gridCol>
                <a:gridCol w="483251">
                  <a:extLst>
                    <a:ext uri="{9D8B030D-6E8A-4147-A177-3AD203B41FA5}">
                      <a16:colId xmlns:a16="http://schemas.microsoft.com/office/drawing/2014/main" val="20002"/>
                    </a:ext>
                  </a:extLst>
                </a:gridCol>
              </a:tblGrid>
              <a:tr h="209066">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0"/>
                  </a:ext>
                </a:extLst>
              </a:tr>
              <a:tr h="209066">
                <a:tc>
                  <a:txBody>
                    <a:bodyPr/>
                    <a:lstStyle/>
                    <a:p>
                      <a:endParaRPr lang="en-US" sz="300" dirty="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1"/>
                  </a:ext>
                </a:extLst>
              </a:tr>
              <a:tr h="209066">
                <a:tc>
                  <a:txBody>
                    <a:bodyPr/>
                    <a:lstStyle/>
                    <a:p>
                      <a:endParaRPr lang="en-US" sz="30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2"/>
                  </a:ext>
                </a:extLst>
              </a:tr>
              <a:tr h="209066">
                <a:tc>
                  <a:txBody>
                    <a:bodyPr/>
                    <a:lstStyle/>
                    <a:p>
                      <a:endParaRPr lang="en-US" sz="30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797819"/>
              </p:ext>
            </p:extLst>
          </p:nvPr>
        </p:nvGraphicFramePr>
        <p:xfrm>
          <a:off x="7804498" y="1776694"/>
          <a:ext cx="1449753" cy="836264"/>
        </p:xfrm>
        <a:graphic>
          <a:graphicData uri="http://schemas.openxmlformats.org/drawingml/2006/table">
            <a:tbl>
              <a:tblPr firstRow="1" bandRow="1">
                <a:tableStyleId>{5C22544A-7EE6-4342-B048-85BDC9FD1C3A}</a:tableStyleId>
              </a:tblPr>
              <a:tblGrid>
                <a:gridCol w="483251">
                  <a:extLst>
                    <a:ext uri="{9D8B030D-6E8A-4147-A177-3AD203B41FA5}">
                      <a16:colId xmlns:a16="http://schemas.microsoft.com/office/drawing/2014/main" val="20000"/>
                    </a:ext>
                  </a:extLst>
                </a:gridCol>
                <a:gridCol w="483251">
                  <a:extLst>
                    <a:ext uri="{9D8B030D-6E8A-4147-A177-3AD203B41FA5}">
                      <a16:colId xmlns:a16="http://schemas.microsoft.com/office/drawing/2014/main" val="20001"/>
                    </a:ext>
                  </a:extLst>
                </a:gridCol>
                <a:gridCol w="483251">
                  <a:extLst>
                    <a:ext uri="{9D8B030D-6E8A-4147-A177-3AD203B41FA5}">
                      <a16:colId xmlns:a16="http://schemas.microsoft.com/office/drawing/2014/main" val="20002"/>
                    </a:ext>
                  </a:extLst>
                </a:gridCol>
              </a:tblGrid>
              <a:tr h="209066">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0"/>
                  </a:ext>
                </a:extLst>
              </a:tr>
              <a:tr h="209066">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1"/>
                  </a:ext>
                </a:extLst>
              </a:tr>
              <a:tr h="209066">
                <a:tc>
                  <a:txBody>
                    <a:bodyPr/>
                    <a:lstStyle/>
                    <a:p>
                      <a:endParaRPr lang="en-US" sz="30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2"/>
                  </a:ext>
                </a:extLst>
              </a:tr>
              <a:tr h="209066">
                <a:tc>
                  <a:txBody>
                    <a:bodyPr/>
                    <a:lstStyle/>
                    <a:p>
                      <a:endParaRPr lang="en-US" sz="30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3"/>
                  </a:ext>
                </a:extLst>
              </a:tr>
            </a:tbl>
          </a:graphicData>
        </a:graphic>
      </p:graphicFrame>
      <p:grpSp>
        <p:nvGrpSpPr>
          <p:cNvPr id="118" name="Group 117"/>
          <p:cNvGrpSpPr/>
          <p:nvPr/>
        </p:nvGrpSpPr>
        <p:grpSpPr>
          <a:xfrm>
            <a:off x="4189015" y="1832207"/>
            <a:ext cx="923936" cy="666568"/>
            <a:chOff x="3004900" y="1897992"/>
            <a:chExt cx="923936" cy="666568"/>
          </a:xfrm>
        </p:grpSpPr>
        <p:sp>
          <p:nvSpPr>
            <p:cNvPr id="9" name="Right Arrow 8"/>
            <p:cNvSpPr/>
            <p:nvPr/>
          </p:nvSpPr>
          <p:spPr>
            <a:xfrm>
              <a:off x="3251829" y="2010645"/>
              <a:ext cx="677007" cy="553915"/>
            </a:xfrm>
            <a:prstGeom prst="rightArrow">
              <a:avLst/>
            </a:prstGeom>
            <a:solidFill>
              <a:schemeClr val="accent3">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oup 14"/>
            <p:cNvGrpSpPr/>
            <p:nvPr/>
          </p:nvGrpSpPr>
          <p:grpSpPr>
            <a:xfrm>
              <a:off x="3004900" y="1897992"/>
              <a:ext cx="587705" cy="513982"/>
              <a:chOff x="4537076" y="2716213"/>
              <a:chExt cx="898525" cy="785812"/>
            </a:xfrm>
          </p:grpSpPr>
          <p:sp>
            <p:nvSpPr>
              <p:cNvPr id="34"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6" name="Group 95"/>
          <p:cNvGrpSpPr/>
          <p:nvPr/>
        </p:nvGrpSpPr>
        <p:grpSpPr>
          <a:xfrm>
            <a:off x="10238575" y="1534517"/>
            <a:ext cx="894671" cy="1183084"/>
            <a:chOff x="6400864" y="175078"/>
            <a:chExt cx="894671" cy="1183084"/>
          </a:xfrm>
        </p:grpSpPr>
        <p:grpSp>
          <p:nvGrpSpPr>
            <p:cNvPr id="17" name="Group 20"/>
            <p:cNvGrpSpPr>
              <a:grpSpLocks noChangeAspect="1"/>
            </p:cNvGrpSpPr>
            <p:nvPr/>
          </p:nvGrpSpPr>
          <p:grpSpPr bwMode="auto">
            <a:xfrm>
              <a:off x="6400864" y="175078"/>
              <a:ext cx="894671" cy="1183084"/>
              <a:chOff x="3915" y="2947"/>
              <a:chExt cx="456" cy="603"/>
            </a:xfrm>
            <a:solidFill>
              <a:schemeClr val="accent4">
                <a:lumMod val="20000"/>
                <a:lumOff val="80000"/>
              </a:schemeClr>
            </a:solidFill>
          </p:grpSpPr>
          <p:sp>
            <p:nvSpPr>
              <p:cNvPr id="32" name="Freeform 21"/>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22"/>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7"/>
            <p:cNvGrpSpPr/>
            <p:nvPr/>
          </p:nvGrpSpPr>
          <p:grpSpPr>
            <a:xfrm>
              <a:off x="6452987" y="512224"/>
              <a:ext cx="785263" cy="312335"/>
              <a:chOff x="6777139" y="3165818"/>
              <a:chExt cx="1195388" cy="763588"/>
            </a:xfrm>
          </p:grpSpPr>
          <p:sp>
            <p:nvSpPr>
              <p:cNvPr id="26" name="Freeform 14"/>
              <p:cNvSpPr>
                <a:spLocks noEditPoints="1"/>
              </p:cNvSpPr>
              <p:nvPr/>
            </p:nvSpPr>
            <p:spPr bwMode="auto">
              <a:xfrm>
                <a:off x="6777139" y="3165818"/>
                <a:ext cx="1195388" cy="763588"/>
              </a:xfrm>
              <a:custGeom>
                <a:avLst/>
                <a:gdLst>
                  <a:gd name="T0" fmla="*/ 736 w 753"/>
                  <a:gd name="T1" fmla="*/ 15 h 481"/>
                  <a:gd name="T2" fmla="*/ 736 w 753"/>
                  <a:gd name="T3" fmla="*/ 463 h 481"/>
                  <a:gd name="T4" fmla="*/ 17 w 753"/>
                  <a:gd name="T5" fmla="*/ 463 h 481"/>
                  <a:gd name="T6" fmla="*/ 17 w 753"/>
                  <a:gd name="T7" fmla="*/ 15 h 481"/>
                  <a:gd name="T8" fmla="*/ 736 w 753"/>
                  <a:gd name="T9" fmla="*/ 15 h 481"/>
                  <a:gd name="T10" fmla="*/ 753 w 753"/>
                  <a:gd name="T11" fmla="*/ 0 h 481"/>
                  <a:gd name="T12" fmla="*/ 0 w 753"/>
                  <a:gd name="T13" fmla="*/ 0 h 481"/>
                  <a:gd name="T14" fmla="*/ 0 w 753"/>
                  <a:gd name="T15" fmla="*/ 481 h 481"/>
                  <a:gd name="T16" fmla="*/ 753 w 753"/>
                  <a:gd name="T17" fmla="*/ 481 h 481"/>
                  <a:gd name="T18" fmla="*/ 753 w 753"/>
                  <a:gd name="T19" fmla="*/ 0 h 481"/>
                  <a:gd name="T20" fmla="*/ 753 w 75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481">
                    <a:moveTo>
                      <a:pt x="736" y="15"/>
                    </a:moveTo>
                    <a:lnTo>
                      <a:pt x="736" y="463"/>
                    </a:lnTo>
                    <a:lnTo>
                      <a:pt x="17" y="463"/>
                    </a:lnTo>
                    <a:lnTo>
                      <a:pt x="17" y="15"/>
                    </a:lnTo>
                    <a:lnTo>
                      <a:pt x="736" y="15"/>
                    </a:lnTo>
                    <a:close/>
                    <a:moveTo>
                      <a:pt x="753" y="0"/>
                    </a:moveTo>
                    <a:lnTo>
                      <a:pt x="0" y="0"/>
                    </a:lnTo>
                    <a:lnTo>
                      <a:pt x="0" y="481"/>
                    </a:lnTo>
                    <a:lnTo>
                      <a:pt x="753" y="481"/>
                    </a:lnTo>
                    <a:lnTo>
                      <a:pt x="753" y="0"/>
                    </a:lnTo>
                    <a:lnTo>
                      <a:pt x="753"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5"/>
              <p:cNvSpPr>
                <a:spLocks noEditPoints="1"/>
              </p:cNvSpPr>
              <p:nvPr/>
            </p:nvSpPr>
            <p:spPr bwMode="auto">
              <a:xfrm>
                <a:off x="6777139" y="3165818"/>
                <a:ext cx="1195388" cy="763588"/>
              </a:xfrm>
              <a:custGeom>
                <a:avLst/>
                <a:gdLst>
                  <a:gd name="T0" fmla="*/ 736 w 753"/>
                  <a:gd name="T1" fmla="*/ 15 h 481"/>
                  <a:gd name="T2" fmla="*/ 736 w 753"/>
                  <a:gd name="T3" fmla="*/ 463 h 481"/>
                  <a:gd name="T4" fmla="*/ 17 w 753"/>
                  <a:gd name="T5" fmla="*/ 463 h 481"/>
                  <a:gd name="T6" fmla="*/ 17 w 753"/>
                  <a:gd name="T7" fmla="*/ 15 h 481"/>
                  <a:gd name="T8" fmla="*/ 736 w 753"/>
                  <a:gd name="T9" fmla="*/ 15 h 481"/>
                  <a:gd name="T10" fmla="*/ 753 w 753"/>
                  <a:gd name="T11" fmla="*/ 0 h 481"/>
                  <a:gd name="T12" fmla="*/ 0 w 753"/>
                  <a:gd name="T13" fmla="*/ 0 h 481"/>
                  <a:gd name="T14" fmla="*/ 0 w 753"/>
                  <a:gd name="T15" fmla="*/ 481 h 481"/>
                  <a:gd name="T16" fmla="*/ 753 w 753"/>
                  <a:gd name="T17" fmla="*/ 481 h 481"/>
                  <a:gd name="T18" fmla="*/ 753 w 753"/>
                  <a:gd name="T19" fmla="*/ 0 h 481"/>
                  <a:gd name="T20" fmla="*/ 753 w 75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481">
                    <a:moveTo>
                      <a:pt x="736" y="15"/>
                    </a:moveTo>
                    <a:lnTo>
                      <a:pt x="736" y="463"/>
                    </a:lnTo>
                    <a:lnTo>
                      <a:pt x="17" y="463"/>
                    </a:lnTo>
                    <a:lnTo>
                      <a:pt x="17" y="15"/>
                    </a:lnTo>
                    <a:lnTo>
                      <a:pt x="736" y="15"/>
                    </a:lnTo>
                    <a:moveTo>
                      <a:pt x="753" y="0"/>
                    </a:moveTo>
                    <a:lnTo>
                      <a:pt x="0" y="0"/>
                    </a:lnTo>
                    <a:lnTo>
                      <a:pt x="0" y="481"/>
                    </a:lnTo>
                    <a:lnTo>
                      <a:pt x="753" y="481"/>
                    </a:lnTo>
                    <a:lnTo>
                      <a:pt x="753" y="0"/>
                    </a:lnTo>
                    <a:lnTo>
                      <a:pt x="753" y="0"/>
                    </a:ln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Line 16"/>
              <p:cNvSpPr>
                <a:spLocks noChangeShapeType="1"/>
              </p:cNvSpPr>
              <p:nvPr/>
            </p:nvSpPr>
            <p:spPr bwMode="auto">
              <a:xfrm>
                <a:off x="6777139" y="3424580"/>
                <a:ext cx="1195388" cy="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Line 17"/>
              <p:cNvSpPr>
                <a:spLocks noChangeShapeType="1"/>
              </p:cNvSpPr>
              <p:nvPr/>
            </p:nvSpPr>
            <p:spPr bwMode="auto">
              <a:xfrm flipH="1">
                <a:off x="6777139" y="3667468"/>
                <a:ext cx="1195388" cy="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18"/>
              <p:cNvSpPr>
                <a:spLocks noChangeShapeType="1"/>
              </p:cNvSpPr>
              <p:nvPr/>
            </p:nvSpPr>
            <p:spPr bwMode="auto">
              <a:xfrm>
                <a:off x="7577239" y="3165818"/>
                <a:ext cx="0" cy="75565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19"/>
              <p:cNvSpPr>
                <a:spLocks noChangeShapeType="1"/>
              </p:cNvSpPr>
              <p:nvPr/>
            </p:nvSpPr>
            <p:spPr bwMode="auto">
              <a:xfrm flipV="1">
                <a:off x="7175601" y="3165818"/>
                <a:ext cx="0" cy="75565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8"/>
            <p:cNvGrpSpPr/>
            <p:nvPr/>
          </p:nvGrpSpPr>
          <p:grpSpPr>
            <a:xfrm>
              <a:off x="6452987" y="812855"/>
              <a:ext cx="785263" cy="312335"/>
              <a:chOff x="6777139" y="3165818"/>
              <a:chExt cx="1195388" cy="763588"/>
            </a:xfrm>
          </p:grpSpPr>
          <p:sp>
            <p:nvSpPr>
              <p:cNvPr id="20" name="Freeform 14"/>
              <p:cNvSpPr>
                <a:spLocks noEditPoints="1"/>
              </p:cNvSpPr>
              <p:nvPr/>
            </p:nvSpPr>
            <p:spPr bwMode="auto">
              <a:xfrm>
                <a:off x="6777139" y="3165818"/>
                <a:ext cx="1195388" cy="763588"/>
              </a:xfrm>
              <a:custGeom>
                <a:avLst/>
                <a:gdLst>
                  <a:gd name="T0" fmla="*/ 736 w 753"/>
                  <a:gd name="T1" fmla="*/ 15 h 481"/>
                  <a:gd name="T2" fmla="*/ 736 w 753"/>
                  <a:gd name="T3" fmla="*/ 463 h 481"/>
                  <a:gd name="T4" fmla="*/ 17 w 753"/>
                  <a:gd name="T5" fmla="*/ 463 h 481"/>
                  <a:gd name="T6" fmla="*/ 17 w 753"/>
                  <a:gd name="T7" fmla="*/ 15 h 481"/>
                  <a:gd name="T8" fmla="*/ 736 w 753"/>
                  <a:gd name="T9" fmla="*/ 15 h 481"/>
                  <a:gd name="T10" fmla="*/ 753 w 753"/>
                  <a:gd name="T11" fmla="*/ 0 h 481"/>
                  <a:gd name="T12" fmla="*/ 0 w 753"/>
                  <a:gd name="T13" fmla="*/ 0 h 481"/>
                  <a:gd name="T14" fmla="*/ 0 w 753"/>
                  <a:gd name="T15" fmla="*/ 481 h 481"/>
                  <a:gd name="T16" fmla="*/ 753 w 753"/>
                  <a:gd name="T17" fmla="*/ 481 h 481"/>
                  <a:gd name="T18" fmla="*/ 753 w 753"/>
                  <a:gd name="T19" fmla="*/ 0 h 481"/>
                  <a:gd name="T20" fmla="*/ 753 w 75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481">
                    <a:moveTo>
                      <a:pt x="736" y="15"/>
                    </a:moveTo>
                    <a:lnTo>
                      <a:pt x="736" y="463"/>
                    </a:lnTo>
                    <a:lnTo>
                      <a:pt x="17" y="463"/>
                    </a:lnTo>
                    <a:lnTo>
                      <a:pt x="17" y="15"/>
                    </a:lnTo>
                    <a:lnTo>
                      <a:pt x="736" y="15"/>
                    </a:lnTo>
                    <a:close/>
                    <a:moveTo>
                      <a:pt x="753" y="0"/>
                    </a:moveTo>
                    <a:lnTo>
                      <a:pt x="0" y="0"/>
                    </a:lnTo>
                    <a:lnTo>
                      <a:pt x="0" y="481"/>
                    </a:lnTo>
                    <a:lnTo>
                      <a:pt x="753" y="481"/>
                    </a:lnTo>
                    <a:lnTo>
                      <a:pt x="753" y="0"/>
                    </a:lnTo>
                    <a:lnTo>
                      <a:pt x="753"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5"/>
              <p:cNvSpPr>
                <a:spLocks noEditPoints="1"/>
              </p:cNvSpPr>
              <p:nvPr/>
            </p:nvSpPr>
            <p:spPr bwMode="auto">
              <a:xfrm>
                <a:off x="6777139" y="3165818"/>
                <a:ext cx="1195388" cy="763588"/>
              </a:xfrm>
              <a:custGeom>
                <a:avLst/>
                <a:gdLst>
                  <a:gd name="T0" fmla="*/ 736 w 753"/>
                  <a:gd name="T1" fmla="*/ 15 h 481"/>
                  <a:gd name="T2" fmla="*/ 736 w 753"/>
                  <a:gd name="T3" fmla="*/ 463 h 481"/>
                  <a:gd name="T4" fmla="*/ 17 w 753"/>
                  <a:gd name="T5" fmla="*/ 463 h 481"/>
                  <a:gd name="T6" fmla="*/ 17 w 753"/>
                  <a:gd name="T7" fmla="*/ 15 h 481"/>
                  <a:gd name="T8" fmla="*/ 736 w 753"/>
                  <a:gd name="T9" fmla="*/ 15 h 481"/>
                  <a:gd name="T10" fmla="*/ 753 w 753"/>
                  <a:gd name="T11" fmla="*/ 0 h 481"/>
                  <a:gd name="T12" fmla="*/ 0 w 753"/>
                  <a:gd name="T13" fmla="*/ 0 h 481"/>
                  <a:gd name="T14" fmla="*/ 0 w 753"/>
                  <a:gd name="T15" fmla="*/ 481 h 481"/>
                  <a:gd name="T16" fmla="*/ 753 w 753"/>
                  <a:gd name="T17" fmla="*/ 481 h 481"/>
                  <a:gd name="T18" fmla="*/ 753 w 753"/>
                  <a:gd name="T19" fmla="*/ 0 h 481"/>
                  <a:gd name="T20" fmla="*/ 753 w 753"/>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481">
                    <a:moveTo>
                      <a:pt x="736" y="15"/>
                    </a:moveTo>
                    <a:lnTo>
                      <a:pt x="736" y="463"/>
                    </a:lnTo>
                    <a:lnTo>
                      <a:pt x="17" y="463"/>
                    </a:lnTo>
                    <a:lnTo>
                      <a:pt x="17" y="15"/>
                    </a:lnTo>
                    <a:lnTo>
                      <a:pt x="736" y="15"/>
                    </a:lnTo>
                    <a:moveTo>
                      <a:pt x="753" y="0"/>
                    </a:moveTo>
                    <a:lnTo>
                      <a:pt x="0" y="0"/>
                    </a:lnTo>
                    <a:lnTo>
                      <a:pt x="0" y="481"/>
                    </a:lnTo>
                    <a:lnTo>
                      <a:pt x="753" y="481"/>
                    </a:lnTo>
                    <a:lnTo>
                      <a:pt x="753" y="0"/>
                    </a:lnTo>
                    <a:lnTo>
                      <a:pt x="753" y="0"/>
                    </a:ln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6"/>
              <p:cNvSpPr>
                <a:spLocks noChangeShapeType="1"/>
              </p:cNvSpPr>
              <p:nvPr/>
            </p:nvSpPr>
            <p:spPr bwMode="auto">
              <a:xfrm>
                <a:off x="6777139" y="3424580"/>
                <a:ext cx="1195388" cy="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7"/>
              <p:cNvSpPr>
                <a:spLocks noChangeShapeType="1"/>
              </p:cNvSpPr>
              <p:nvPr/>
            </p:nvSpPr>
            <p:spPr bwMode="auto">
              <a:xfrm flipH="1">
                <a:off x="6777139" y="3667468"/>
                <a:ext cx="1195388" cy="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Line 18"/>
              <p:cNvSpPr>
                <a:spLocks noChangeShapeType="1"/>
              </p:cNvSpPr>
              <p:nvPr/>
            </p:nvSpPr>
            <p:spPr bwMode="auto">
              <a:xfrm>
                <a:off x="7577239" y="3165818"/>
                <a:ext cx="0" cy="75565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19"/>
              <p:cNvSpPr>
                <a:spLocks noChangeShapeType="1"/>
              </p:cNvSpPr>
              <p:nvPr/>
            </p:nvSpPr>
            <p:spPr bwMode="auto">
              <a:xfrm flipV="1">
                <a:off x="7175601" y="3165818"/>
                <a:ext cx="0" cy="755650"/>
              </a:xfrm>
              <a:prstGeom prst="line">
                <a:avLst/>
              </a:prstGeom>
              <a:noFill/>
              <a:ln w="17"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9" name="Group 118"/>
          <p:cNvGrpSpPr/>
          <p:nvPr/>
        </p:nvGrpSpPr>
        <p:grpSpPr>
          <a:xfrm>
            <a:off x="6732432" y="1844867"/>
            <a:ext cx="930864" cy="653908"/>
            <a:chOff x="5548317" y="1910652"/>
            <a:chExt cx="930864" cy="653908"/>
          </a:xfrm>
        </p:grpSpPr>
        <p:sp>
          <p:nvSpPr>
            <p:cNvPr id="10" name="Right Arrow 9"/>
            <p:cNvSpPr/>
            <p:nvPr/>
          </p:nvSpPr>
          <p:spPr>
            <a:xfrm>
              <a:off x="5802174" y="2010645"/>
              <a:ext cx="677007" cy="553915"/>
            </a:xfrm>
            <a:prstGeom prst="rightArrow">
              <a:avLst/>
            </a:prstGeom>
            <a:solidFill>
              <a:schemeClr val="accent3">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oup 89"/>
            <p:cNvGrpSpPr/>
            <p:nvPr/>
          </p:nvGrpSpPr>
          <p:grpSpPr>
            <a:xfrm>
              <a:off x="5548317" y="1910652"/>
              <a:ext cx="587705" cy="513982"/>
              <a:chOff x="4537076" y="2716213"/>
              <a:chExt cx="898525" cy="785812"/>
            </a:xfrm>
          </p:grpSpPr>
          <p:sp>
            <p:nvSpPr>
              <p:cNvPr id="91"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0" name="Group 119"/>
          <p:cNvGrpSpPr/>
          <p:nvPr/>
        </p:nvGrpSpPr>
        <p:grpSpPr>
          <a:xfrm>
            <a:off x="9272946" y="1844867"/>
            <a:ext cx="930864" cy="653908"/>
            <a:chOff x="8088831" y="1910652"/>
            <a:chExt cx="930864" cy="653908"/>
          </a:xfrm>
        </p:grpSpPr>
        <p:sp>
          <p:nvSpPr>
            <p:cNvPr id="11" name="Right Arrow 10"/>
            <p:cNvSpPr/>
            <p:nvPr/>
          </p:nvSpPr>
          <p:spPr>
            <a:xfrm>
              <a:off x="8342688" y="2010645"/>
              <a:ext cx="677007" cy="553915"/>
            </a:xfrm>
            <a:prstGeom prst="rightArrow">
              <a:avLst/>
            </a:prstGeom>
            <a:solidFill>
              <a:schemeClr val="accent3">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3" name="Group 92"/>
            <p:cNvGrpSpPr/>
            <p:nvPr/>
          </p:nvGrpSpPr>
          <p:grpSpPr>
            <a:xfrm>
              <a:off x="8088831" y="1910652"/>
              <a:ext cx="587705" cy="513982"/>
              <a:chOff x="4537076" y="2716213"/>
              <a:chExt cx="898525" cy="785812"/>
            </a:xfrm>
          </p:grpSpPr>
          <p:sp>
            <p:nvSpPr>
              <p:cNvPr id="94"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8" name="Group 97"/>
          <p:cNvGrpSpPr>
            <a:grpSpLocks noChangeAspect="1"/>
          </p:cNvGrpSpPr>
          <p:nvPr/>
        </p:nvGrpSpPr>
        <p:grpSpPr>
          <a:xfrm>
            <a:off x="3250561" y="1509384"/>
            <a:ext cx="885767" cy="1208217"/>
            <a:chOff x="6215063" y="4678363"/>
            <a:chExt cx="723900" cy="957262"/>
          </a:xfrm>
        </p:grpSpPr>
        <p:grpSp>
          <p:nvGrpSpPr>
            <p:cNvPr id="99" name="Group 20"/>
            <p:cNvGrpSpPr>
              <a:grpSpLocks noChangeAspect="1"/>
            </p:cNvGrpSpPr>
            <p:nvPr/>
          </p:nvGrpSpPr>
          <p:grpSpPr bwMode="auto">
            <a:xfrm>
              <a:off x="6215063" y="4678363"/>
              <a:ext cx="723900" cy="957262"/>
              <a:chOff x="3915" y="2947"/>
              <a:chExt cx="456" cy="603"/>
            </a:xfrm>
            <a:solidFill>
              <a:schemeClr val="accent4">
                <a:lumMod val="20000"/>
                <a:lumOff val="80000"/>
              </a:schemeClr>
            </a:solidFill>
          </p:grpSpPr>
          <p:sp>
            <p:nvSpPr>
              <p:cNvPr id="101" name="Freeform 21"/>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Rectangle 36"/>
              <p:cNvSpPr>
                <a:spLocks noChangeArrowheads="1"/>
              </p:cNvSpPr>
              <p:nvPr/>
            </p:nvSpPr>
            <p:spPr bwMode="auto">
              <a:xfrm>
                <a:off x="4179" y="3093"/>
                <a:ext cx="144" cy="148"/>
              </a:xfrm>
              <a:prstGeom prst="rect">
                <a:avLst/>
              </a:prstGeom>
              <a:solidFill>
                <a:schemeClr val="bg1">
                  <a:lumMod val="75000"/>
                </a:schemeClr>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22"/>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23"/>
              <p:cNvSpPr>
                <a:spLocks/>
              </p:cNvSpPr>
              <p:nvPr/>
            </p:nvSpPr>
            <p:spPr bwMode="auto">
              <a:xfrm>
                <a:off x="3963" y="3112"/>
                <a:ext cx="153" cy="12"/>
              </a:xfrm>
              <a:custGeom>
                <a:avLst/>
                <a:gdLst>
                  <a:gd name="T0" fmla="*/ 62 w 64"/>
                  <a:gd name="T1" fmla="*/ 5 h 5"/>
                  <a:gd name="T2" fmla="*/ 2 w 64"/>
                  <a:gd name="T3" fmla="*/ 5 h 5"/>
                  <a:gd name="T4" fmla="*/ 0 w 64"/>
                  <a:gd name="T5" fmla="*/ 3 h 5"/>
                  <a:gd name="T6" fmla="*/ 2 w 64"/>
                  <a:gd name="T7" fmla="*/ 0 h 5"/>
                  <a:gd name="T8" fmla="*/ 62 w 64"/>
                  <a:gd name="T9" fmla="*/ 0 h 5"/>
                  <a:gd name="T10" fmla="*/ 64 w 64"/>
                  <a:gd name="T11" fmla="*/ 3 h 5"/>
                  <a:gd name="T12" fmla="*/ 62 w 6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4" h="5">
                    <a:moveTo>
                      <a:pt x="62" y="5"/>
                    </a:moveTo>
                    <a:cubicBezTo>
                      <a:pt x="2" y="5"/>
                      <a:pt x="2" y="5"/>
                      <a:pt x="2" y="5"/>
                    </a:cubicBezTo>
                    <a:cubicBezTo>
                      <a:pt x="1" y="5"/>
                      <a:pt x="0" y="4"/>
                      <a:pt x="0" y="3"/>
                    </a:cubicBezTo>
                    <a:cubicBezTo>
                      <a:pt x="0" y="1"/>
                      <a:pt x="1" y="0"/>
                      <a:pt x="2" y="0"/>
                    </a:cubicBezTo>
                    <a:cubicBezTo>
                      <a:pt x="62" y="0"/>
                      <a:pt x="62" y="0"/>
                      <a:pt x="62" y="0"/>
                    </a:cubicBezTo>
                    <a:cubicBezTo>
                      <a:pt x="63" y="0"/>
                      <a:pt x="64" y="1"/>
                      <a:pt x="64" y="3"/>
                    </a:cubicBezTo>
                    <a:cubicBezTo>
                      <a:pt x="64" y="4"/>
                      <a:pt x="63" y="5"/>
                      <a:pt x="62" y="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24"/>
              <p:cNvSpPr>
                <a:spLocks/>
              </p:cNvSpPr>
              <p:nvPr/>
            </p:nvSpPr>
            <p:spPr bwMode="auto">
              <a:xfrm>
                <a:off x="3963" y="3162"/>
                <a:ext cx="153" cy="10"/>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25"/>
              <p:cNvSpPr>
                <a:spLocks/>
              </p:cNvSpPr>
              <p:nvPr/>
            </p:nvSpPr>
            <p:spPr bwMode="auto">
              <a:xfrm>
                <a:off x="3963" y="3210"/>
                <a:ext cx="153" cy="12"/>
              </a:xfrm>
              <a:custGeom>
                <a:avLst/>
                <a:gdLst>
                  <a:gd name="T0" fmla="*/ 62 w 64"/>
                  <a:gd name="T1" fmla="*/ 5 h 5"/>
                  <a:gd name="T2" fmla="*/ 2 w 64"/>
                  <a:gd name="T3" fmla="*/ 5 h 5"/>
                  <a:gd name="T4" fmla="*/ 0 w 64"/>
                  <a:gd name="T5" fmla="*/ 2 h 5"/>
                  <a:gd name="T6" fmla="*/ 2 w 64"/>
                  <a:gd name="T7" fmla="*/ 0 h 5"/>
                  <a:gd name="T8" fmla="*/ 62 w 64"/>
                  <a:gd name="T9" fmla="*/ 0 h 5"/>
                  <a:gd name="T10" fmla="*/ 64 w 64"/>
                  <a:gd name="T11" fmla="*/ 2 h 5"/>
                  <a:gd name="T12" fmla="*/ 62 w 6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4" h="5">
                    <a:moveTo>
                      <a:pt x="62" y="5"/>
                    </a:moveTo>
                    <a:cubicBezTo>
                      <a:pt x="2" y="5"/>
                      <a:pt x="2" y="5"/>
                      <a:pt x="2" y="5"/>
                    </a:cubicBezTo>
                    <a:cubicBezTo>
                      <a:pt x="1" y="5"/>
                      <a:pt x="0" y="4"/>
                      <a:pt x="0" y="2"/>
                    </a:cubicBezTo>
                    <a:cubicBezTo>
                      <a:pt x="0" y="1"/>
                      <a:pt x="1" y="0"/>
                      <a:pt x="2" y="0"/>
                    </a:cubicBezTo>
                    <a:cubicBezTo>
                      <a:pt x="62" y="0"/>
                      <a:pt x="62" y="0"/>
                      <a:pt x="62" y="0"/>
                    </a:cubicBezTo>
                    <a:cubicBezTo>
                      <a:pt x="63" y="0"/>
                      <a:pt x="64" y="1"/>
                      <a:pt x="64" y="2"/>
                    </a:cubicBezTo>
                    <a:cubicBezTo>
                      <a:pt x="64" y="4"/>
                      <a:pt x="63" y="5"/>
                      <a:pt x="62" y="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26"/>
              <p:cNvSpPr>
                <a:spLocks/>
              </p:cNvSpPr>
              <p:nvPr/>
            </p:nvSpPr>
            <p:spPr bwMode="auto">
              <a:xfrm>
                <a:off x="3963" y="3261"/>
                <a:ext cx="153"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27"/>
              <p:cNvSpPr>
                <a:spLocks/>
              </p:cNvSpPr>
              <p:nvPr/>
            </p:nvSpPr>
            <p:spPr bwMode="auto">
              <a:xfrm>
                <a:off x="3963" y="3407"/>
                <a:ext cx="153"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4"/>
                      <a:pt x="0" y="2"/>
                    </a:cubicBezTo>
                    <a:cubicBezTo>
                      <a:pt x="0" y="1"/>
                      <a:pt x="1" y="0"/>
                      <a:pt x="2" y="0"/>
                    </a:cubicBezTo>
                    <a:cubicBezTo>
                      <a:pt x="62" y="0"/>
                      <a:pt x="62" y="0"/>
                      <a:pt x="62" y="0"/>
                    </a:cubicBezTo>
                    <a:cubicBezTo>
                      <a:pt x="63" y="0"/>
                      <a:pt x="64" y="1"/>
                      <a:pt x="64" y="2"/>
                    </a:cubicBezTo>
                    <a:cubicBezTo>
                      <a:pt x="64" y="4"/>
                      <a:pt x="63" y="4"/>
                      <a:pt x="62" y="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28"/>
              <p:cNvSpPr>
                <a:spLocks/>
              </p:cNvSpPr>
              <p:nvPr/>
            </p:nvSpPr>
            <p:spPr bwMode="auto">
              <a:xfrm>
                <a:off x="3963" y="3457"/>
                <a:ext cx="153"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29"/>
              <p:cNvSpPr>
                <a:spLocks/>
              </p:cNvSpPr>
              <p:nvPr/>
            </p:nvSpPr>
            <p:spPr bwMode="auto">
              <a:xfrm>
                <a:off x="4174" y="3064"/>
                <a:ext cx="154" cy="10"/>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30"/>
              <p:cNvSpPr>
                <a:spLocks/>
              </p:cNvSpPr>
              <p:nvPr/>
            </p:nvSpPr>
            <p:spPr bwMode="auto">
              <a:xfrm>
                <a:off x="4174" y="3016"/>
                <a:ext cx="154" cy="10"/>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0"/>
                      <a:pt x="1" y="0"/>
                      <a:pt x="2" y="0"/>
                    </a:cubicBezTo>
                    <a:cubicBezTo>
                      <a:pt x="62" y="0"/>
                      <a:pt x="62" y="0"/>
                      <a:pt x="62" y="0"/>
                    </a:cubicBezTo>
                    <a:cubicBezTo>
                      <a:pt x="63" y="0"/>
                      <a:pt x="64" y="0"/>
                      <a:pt x="64" y="2"/>
                    </a:cubicBezTo>
                    <a:cubicBezTo>
                      <a:pt x="64" y="3"/>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31"/>
              <p:cNvSpPr>
                <a:spLocks/>
              </p:cNvSpPr>
              <p:nvPr/>
            </p:nvSpPr>
            <p:spPr bwMode="auto">
              <a:xfrm>
                <a:off x="4174" y="3261"/>
                <a:ext cx="154"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32"/>
              <p:cNvSpPr>
                <a:spLocks/>
              </p:cNvSpPr>
              <p:nvPr/>
            </p:nvSpPr>
            <p:spPr bwMode="auto">
              <a:xfrm>
                <a:off x="4174" y="3308"/>
                <a:ext cx="154" cy="10"/>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4"/>
                      <a:pt x="0" y="2"/>
                    </a:cubicBezTo>
                    <a:cubicBezTo>
                      <a:pt x="0" y="1"/>
                      <a:pt x="1" y="0"/>
                      <a:pt x="2" y="0"/>
                    </a:cubicBezTo>
                    <a:cubicBezTo>
                      <a:pt x="62" y="0"/>
                      <a:pt x="62" y="0"/>
                      <a:pt x="62" y="0"/>
                    </a:cubicBezTo>
                    <a:cubicBezTo>
                      <a:pt x="63" y="0"/>
                      <a:pt x="64" y="1"/>
                      <a:pt x="64" y="2"/>
                    </a:cubicBezTo>
                    <a:cubicBezTo>
                      <a:pt x="64" y="4"/>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33"/>
              <p:cNvSpPr>
                <a:spLocks/>
              </p:cNvSpPr>
              <p:nvPr/>
            </p:nvSpPr>
            <p:spPr bwMode="auto">
              <a:xfrm>
                <a:off x="4174" y="3359"/>
                <a:ext cx="154"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34"/>
              <p:cNvSpPr>
                <a:spLocks/>
              </p:cNvSpPr>
              <p:nvPr/>
            </p:nvSpPr>
            <p:spPr bwMode="auto">
              <a:xfrm>
                <a:off x="4174" y="3407"/>
                <a:ext cx="154"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4"/>
                      <a:pt x="0" y="2"/>
                    </a:cubicBezTo>
                    <a:cubicBezTo>
                      <a:pt x="0" y="1"/>
                      <a:pt x="1" y="0"/>
                      <a:pt x="2" y="0"/>
                    </a:cubicBezTo>
                    <a:cubicBezTo>
                      <a:pt x="62" y="0"/>
                      <a:pt x="62" y="0"/>
                      <a:pt x="62" y="0"/>
                    </a:cubicBezTo>
                    <a:cubicBezTo>
                      <a:pt x="63" y="0"/>
                      <a:pt x="64" y="1"/>
                      <a:pt x="64" y="2"/>
                    </a:cubicBezTo>
                    <a:cubicBezTo>
                      <a:pt x="64" y="4"/>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35"/>
              <p:cNvSpPr>
                <a:spLocks/>
              </p:cNvSpPr>
              <p:nvPr/>
            </p:nvSpPr>
            <p:spPr bwMode="auto">
              <a:xfrm>
                <a:off x="4174" y="3457"/>
                <a:ext cx="154" cy="9"/>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solidFill>
                <a:schemeClr val="bg1">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Rectangle 37"/>
              <p:cNvSpPr>
                <a:spLocks noChangeArrowheads="1"/>
              </p:cNvSpPr>
              <p:nvPr/>
            </p:nvSpPr>
            <p:spPr bwMode="auto">
              <a:xfrm>
                <a:off x="3963" y="3289"/>
                <a:ext cx="149" cy="9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0" name="Freeform 42"/>
            <p:cNvSpPr>
              <a:spLocks/>
            </p:cNvSpPr>
            <p:nvPr/>
          </p:nvSpPr>
          <p:spPr bwMode="auto">
            <a:xfrm>
              <a:off x="6215063" y="4679950"/>
              <a:ext cx="228600" cy="215900"/>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8" name="Picture 57">
            <a:extLst>
              <a:ext uri="{FF2B5EF4-FFF2-40B4-BE49-F238E27FC236}">
                <a16:creationId xmlns:a16="http://schemas.microsoft.com/office/drawing/2014/main" id="{AF1460E4-F034-4736-AAED-8FA0C2B14319}"/>
              </a:ext>
            </a:extLst>
          </p:cNvPr>
          <p:cNvPicPr>
            <a:picLocks noChangeAspect="1"/>
          </p:cNvPicPr>
          <p:nvPr/>
        </p:nvPicPr>
        <p:blipFill>
          <a:blip r:embed="rId3"/>
          <a:stretch>
            <a:fillRect/>
          </a:stretch>
        </p:blipFill>
        <p:spPr>
          <a:xfrm>
            <a:off x="854015" y="530811"/>
            <a:ext cx="1124946" cy="1567654"/>
          </a:xfrm>
          <a:prstGeom prst="rect">
            <a:avLst/>
          </a:prstGeom>
        </p:spPr>
      </p:pic>
    </p:spTree>
    <p:extLst>
      <p:ext uri="{BB962C8B-B14F-4D97-AF65-F5344CB8AC3E}">
        <p14:creationId xmlns:p14="http://schemas.microsoft.com/office/powerpoint/2010/main" val="20301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wipe(left)">
                                      <p:cBhvr>
                                        <p:cTn id="14" dur="500"/>
                                        <p:tgtEl>
                                          <p:spTgt spid="118"/>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wipe(left)">
                                      <p:cBhvr>
                                        <p:cTn id="21" dur="500"/>
                                        <p:tgtEl>
                                          <p:spTgt spid="119"/>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wipe(left)">
                                      <p:cBhvr>
                                        <p:cTn id="28" dur="500"/>
                                        <p:tgtEl>
                                          <p:spTgt spid="120"/>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87104" y="1858428"/>
            <a:ext cx="6694796" cy="4820185"/>
          </a:xfrm>
        </p:spPr>
        <p:txBody>
          <a:bodyPr/>
          <a:lstStyle/>
          <a:p>
            <a:r>
              <a:rPr lang="en-GB" dirty="0"/>
              <a:t>A workflow engine for actions in a Hadoop cluster</a:t>
            </a:r>
          </a:p>
          <a:p>
            <a:pPr lvl="1"/>
            <a:r>
              <a:rPr lang="en-GB" dirty="0" err="1"/>
              <a:t>MapReduce</a:t>
            </a:r>
            <a:endParaRPr lang="en-GB" dirty="0"/>
          </a:p>
          <a:p>
            <a:pPr lvl="1"/>
            <a:r>
              <a:rPr lang="en-GB" dirty="0"/>
              <a:t>Hive</a:t>
            </a:r>
          </a:p>
          <a:p>
            <a:pPr lvl="1"/>
            <a:r>
              <a:rPr lang="en-GB" dirty="0"/>
              <a:t>Pig</a:t>
            </a:r>
          </a:p>
          <a:p>
            <a:pPr lvl="1"/>
            <a:r>
              <a:rPr lang="en-GB" dirty="0"/>
              <a:t>Others</a:t>
            </a:r>
          </a:p>
          <a:p>
            <a:r>
              <a:rPr lang="en-GB" dirty="0"/>
              <a:t>Support parallel </a:t>
            </a:r>
            <a:r>
              <a:rPr lang="en-GB" dirty="0" err="1"/>
              <a:t>workstreams</a:t>
            </a:r>
            <a:r>
              <a:rPr lang="en-GB" dirty="0"/>
              <a:t> and conditional branching</a:t>
            </a:r>
            <a:endParaRPr lang="en-US" dirty="0"/>
          </a:p>
        </p:txBody>
      </p:sp>
      <p:grpSp>
        <p:nvGrpSpPr>
          <p:cNvPr id="116" name="Group 115"/>
          <p:cNvGrpSpPr/>
          <p:nvPr/>
        </p:nvGrpSpPr>
        <p:grpSpPr>
          <a:xfrm>
            <a:off x="9325744" y="1125819"/>
            <a:ext cx="1222997" cy="3853128"/>
            <a:chOff x="9325744" y="1125819"/>
            <a:chExt cx="1222997" cy="3853128"/>
          </a:xfrm>
        </p:grpSpPr>
        <p:grpSp>
          <p:nvGrpSpPr>
            <p:cNvPr id="62" name="Group 61"/>
            <p:cNvGrpSpPr/>
            <p:nvPr/>
          </p:nvGrpSpPr>
          <p:grpSpPr>
            <a:xfrm>
              <a:off x="9325744" y="1125819"/>
              <a:ext cx="1219295" cy="929112"/>
              <a:chOff x="9367837" y="1123764"/>
              <a:chExt cx="1219295" cy="929112"/>
            </a:xfrm>
          </p:grpSpPr>
          <p:grpSp>
            <p:nvGrpSpPr>
              <p:cNvPr id="16" name="Group 15"/>
              <p:cNvGrpSpPr/>
              <p:nvPr/>
            </p:nvGrpSpPr>
            <p:grpSpPr>
              <a:xfrm>
                <a:off x="9367837" y="1123764"/>
                <a:ext cx="973373" cy="851271"/>
                <a:chOff x="4537076" y="2716213"/>
                <a:chExt cx="898525" cy="785812"/>
              </a:xfrm>
            </p:grpSpPr>
            <p:sp>
              <p:nvSpPr>
                <p:cNvPr id="37"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4"/>
              <p:cNvGrpSpPr>
                <a:grpSpLocks noChangeAspect="1"/>
              </p:cNvGrpSpPr>
              <p:nvPr/>
            </p:nvGrpSpPr>
            <p:grpSpPr bwMode="auto">
              <a:xfrm flipH="1">
                <a:off x="9939095" y="1440336"/>
                <a:ext cx="648037" cy="612540"/>
                <a:chOff x="645" y="1325"/>
                <a:chExt cx="1104" cy="1003"/>
              </a:xfrm>
            </p:grpSpPr>
            <p:sp>
              <p:nvSpPr>
                <p:cNvPr id="55" name="AutoShape 3"/>
                <p:cNvSpPr>
                  <a:spLocks noChangeAspect="1" noChangeArrowheads="1" noTextEdit="1"/>
                </p:cNvSpPr>
                <p:nvPr/>
              </p:nvSpPr>
              <p:spPr bwMode="auto">
                <a:xfrm>
                  <a:off x="645" y="1328"/>
                  <a:ext cx="1104"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5"/>
                <p:cNvSpPr>
                  <a:spLocks noChangeArrowheads="1"/>
                </p:cNvSpPr>
                <p:nvPr/>
              </p:nvSpPr>
              <p:spPr bwMode="auto">
                <a:xfrm>
                  <a:off x="751" y="1441"/>
                  <a:ext cx="680" cy="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6"/>
                <p:cNvSpPr>
                  <a:spLocks/>
                </p:cNvSpPr>
                <p:nvPr/>
              </p:nvSpPr>
              <p:spPr bwMode="auto">
                <a:xfrm>
                  <a:off x="751" y="1325"/>
                  <a:ext cx="786" cy="900"/>
                </a:xfrm>
                <a:custGeom>
                  <a:avLst/>
                  <a:gdLst>
                    <a:gd name="T0" fmla="*/ 205 w 237"/>
                    <a:gd name="T1" fmla="*/ 0 h 271"/>
                    <a:gd name="T2" fmla="*/ 0 w 237"/>
                    <a:gd name="T3" fmla="*/ 0 h 271"/>
                    <a:gd name="T4" fmla="*/ 0 w 237"/>
                    <a:gd name="T5" fmla="*/ 63 h 271"/>
                    <a:gd name="T6" fmla="*/ 31 w 237"/>
                    <a:gd name="T7" fmla="*/ 63 h 271"/>
                    <a:gd name="T8" fmla="*/ 31 w 237"/>
                    <a:gd name="T9" fmla="*/ 271 h 271"/>
                    <a:gd name="T10" fmla="*/ 237 w 237"/>
                    <a:gd name="T11" fmla="*/ 271 h 271"/>
                    <a:gd name="T12" fmla="*/ 237 w 237"/>
                    <a:gd name="T13" fmla="*/ 31 h 271"/>
                    <a:gd name="T14" fmla="*/ 205 w 237"/>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1">
                      <a:moveTo>
                        <a:pt x="205" y="0"/>
                      </a:moveTo>
                      <a:cubicBezTo>
                        <a:pt x="0" y="0"/>
                        <a:pt x="0" y="0"/>
                        <a:pt x="0" y="0"/>
                      </a:cubicBezTo>
                      <a:cubicBezTo>
                        <a:pt x="0" y="63"/>
                        <a:pt x="0" y="63"/>
                        <a:pt x="0" y="63"/>
                      </a:cubicBezTo>
                      <a:cubicBezTo>
                        <a:pt x="31" y="63"/>
                        <a:pt x="31" y="63"/>
                        <a:pt x="31" y="63"/>
                      </a:cubicBezTo>
                      <a:cubicBezTo>
                        <a:pt x="31" y="271"/>
                        <a:pt x="31" y="271"/>
                        <a:pt x="31" y="271"/>
                      </a:cubicBezTo>
                      <a:cubicBezTo>
                        <a:pt x="237" y="271"/>
                        <a:pt x="237" y="271"/>
                        <a:pt x="237" y="271"/>
                      </a:cubicBezTo>
                      <a:cubicBezTo>
                        <a:pt x="237" y="31"/>
                        <a:pt x="237" y="31"/>
                        <a:pt x="237" y="31"/>
                      </a:cubicBezTo>
                      <a:cubicBezTo>
                        <a:pt x="237" y="14"/>
                        <a:pt x="223" y="0"/>
                        <a:pt x="205" y="0"/>
                      </a:cubicBezTo>
                      <a:close/>
                    </a:path>
                  </a:pathLst>
                </a:custGeom>
                <a:solidFill>
                  <a:schemeClr val="bg1"/>
                </a:solidFill>
                <a:ln w="9525">
                  <a:solidFill>
                    <a:srgbClr val="50505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val 7"/>
                <p:cNvSpPr>
                  <a:spLocks noChangeArrowheads="1"/>
                </p:cNvSpPr>
                <p:nvPr/>
              </p:nvSpPr>
              <p:spPr bwMode="auto">
                <a:xfrm>
                  <a:off x="645" y="1325"/>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8"/>
                <p:cNvSpPr>
                  <a:spLocks noChangeArrowheads="1"/>
                </p:cNvSpPr>
                <p:nvPr/>
              </p:nvSpPr>
              <p:spPr bwMode="auto">
                <a:xfrm>
                  <a:off x="1537" y="2119"/>
                  <a:ext cx="209" cy="20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9"/>
                <p:cNvSpPr>
                  <a:spLocks noChangeArrowheads="1"/>
                </p:cNvSpPr>
                <p:nvPr/>
              </p:nvSpPr>
              <p:spPr bwMode="auto">
                <a:xfrm>
                  <a:off x="960" y="2119"/>
                  <a:ext cx="680" cy="20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10"/>
                <p:cNvSpPr>
                  <a:spLocks noChangeArrowheads="1"/>
                </p:cNvSpPr>
                <p:nvPr/>
              </p:nvSpPr>
              <p:spPr bwMode="auto">
                <a:xfrm>
                  <a:off x="854" y="2119"/>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3" name="Group 62"/>
            <p:cNvGrpSpPr/>
            <p:nvPr/>
          </p:nvGrpSpPr>
          <p:grpSpPr>
            <a:xfrm>
              <a:off x="9329446" y="2537730"/>
              <a:ext cx="1219295" cy="929112"/>
              <a:chOff x="9367837" y="1123764"/>
              <a:chExt cx="1219295" cy="929112"/>
            </a:xfrm>
          </p:grpSpPr>
          <p:grpSp>
            <p:nvGrpSpPr>
              <p:cNvPr id="64" name="Group 63"/>
              <p:cNvGrpSpPr/>
              <p:nvPr/>
            </p:nvGrpSpPr>
            <p:grpSpPr>
              <a:xfrm>
                <a:off x="9367837" y="1123764"/>
                <a:ext cx="973373" cy="851271"/>
                <a:chOff x="4537076" y="2716213"/>
                <a:chExt cx="898525" cy="785812"/>
              </a:xfrm>
            </p:grpSpPr>
            <p:sp>
              <p:nvSpPr>
                <p:cNvPr id="73"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oup 4"/>
              <p:cNvGrpSpPr>
                <a:grpSpLocks noChangeAspect="1"/>
              </p:cNvGrpSpPr>
              <p:nvPr/>
            </p:nvGrpSpPr>
            <p:grpSpPr bwMode="auto">
              <a:xfrm flipH="1">
                <a:off x="9939095" y="1440336"/>
                <a:ext cx="648037" cy="612540"/>
                <a:chOff x="645" y="1325"/>
                <a:chExt cx="1104" cy="1003"/>
              </a:xfrm>
            </p:grpSpPr>
            <p:sp>
              <p:nvSpPr>
                <p:cNvPr id="66" name="AutoShape 3"/>
                <p:cNvSpPr>
                  <a:spLocks noChangeAspect="1" noChangeArrowheads="1" noTextEdit="1"/>
                </p:cNvSpPr>
                <p:nvPr/>
              </p:nvSpPr>
              <p:spPr bwMode="auto">
                <a:xfrm>
                  <a:off x="645" y="1328"/>
                  <a:ext cx="1104"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Rectangle 5"/>
                <p:cNvSpPr>
                  <a:spLocks noChangeArrowheads="1"/>
                </p:cNvSpPr>
                <p:nvPr/>
              </p:nvSpPr>
              <p:spPr bwMode="auto">
                <a:xfrm>
                  <a:off x="751" y="1441"/>
                  <a:ext cx="680" cy="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
                <p:cNvSpPr>
                  <a:spLocks/>
                </p:cNvSpPr>
                <p:nvPr/>
              </p:nvSpPr>
              <p:spPr bwMode="auto">
                <a:xfrm>
                  <a:off x="751" y="1325"/>
                  <a:ext cx="786" cy="900"/>
                </a:xfrm>
                <a:custGeom>
                  <a:avLst/>
                  <a:gdLst>
                    <a:gd name="T0" fmla="*/ 205 w 237"/>
                    <a:gd name="T1" fmla="*/ 0 h 271"/>
                    <a:gd name="T2" fmla="*/ 0 w 237"/>
                    <a:gd name="T3" fmla="*/ 0 h 271"/>
                    <a:gd name="T4" fmla="*/ 0 w 237"/>
                    <a:gd name="T5" fmla="*/ 63 h 271"/>
                    <a:gd name="T6" fmla="*/ 31 w 237"/>
                    <a:gd name="T7" fmla="*/ 63 h 271"/>
                    <a:gd name="T8" fmla="*/ 31 w 237"/>
                    <a:gd name="T9" fmla="*/ 271 h 271"/>
                    <a:gd name="T10" fmla="*/ 237 w 237"/>
                    <a:gd name="T11" fmla="*/ 271 h 271"/>
                    <a:gd name="T12" fmla="*/ 237 w 237"/>
                    <a:gd name="T13" fmla="*/ 31 h 271"/>
                    <a:gd name="T14" fmla="*/ 205 w 237"/>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1">
                      <a:moveTo>
                        <a:pt x="205" y="0"/>
                      </a:moveTo>
                      <a:cubicBezTo>
                        <a:pt x="0" y="0"/>
                        <a:pt x="0" y="0"/>
                        <a:pt x="0" y="0"/>
                      </a:cubicBezTo>
                      <a:cubicBezTo>
                        <a:pt x="0" y="63"/>
                        <a:pt x="0" y="63"/>
                        <a:pt x="0" y="63"/>
                      </a:cubicBezTo>
                      <a:cubicBezTo>
                        <a:pt x="31" y="63"/>
                        <a:pt x="31" y="63"/>
                        <a:pt x="31" y="63"/>
                      </a:cubicBezTo>
                      <a:cubicBezTo>
                        <a:pt x="31" y="271"/>
                        <a:pt x="31" y="271"/>
                        <a:pt x="31" y="271"/>
                      </a:cubicBezTo>
                      <a:cubicBezTo>
                        <a:pt x="237" y="271"/>
                        <a:pt x="237" y="271"/>
                        <a:pt x="237" y="271"/>
                      </a:cubicBezTo>
                      <a:cubicBezTo>
                        <a:pt x="237" y="31"/>
                        <a:pt x="237" y="31"/>
                        <a:pt x="237" y="31"/>
                      </a:cubicBezTo>
                      <a:cubicBezTo>
                        <a:pt x="237" y="14"/>
                        <a:pt x="223" y="0"/>
                        <a:pt x="205" y="0"/>
                      </a:cubicBezTo>
                      <a:close/>
                    </a:path>
                  </a:pathLst>
                </a:custGeom>
                <a:solidFill>
                  <a:schemeClr val="bg1"/>
                </a:solidFill>
                <a:ln w="9525">
                  <a:solidFill>
                    <a:srgbClr val="50505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val 7"/>
                <p:cNvSpPr>
                  <a:spLocks noChangeArrowheads="1"/>
                </p:cNvSpPr>
                <p:nvPr/>
              </p:nvSpPr>
              <p:spPr bwMode="auto">
                <a:xfrm>
                  <a:off x="645" y="1325"/>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val 8"/>
                <p:cNvSpPr>
                  <a:spLocks noChangeArrowheads="1"/>
                </p:cNvSpPr>
                <p:nvPr/>
              </p:nvSpPr>
              <p:spPr bwMode="auto">
                <a:xfrm>
                  <a:off x="1537" y="2119"/>
                  <a:ext cx="209" cy="20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Rectangle 9"/>
                <p:cNvSpPr>
                  <a:spLocks noChangeArrowheads="1"/>
                </p:cNvSpPr>
                <p:nvPr/>
              </p:nvSpPr>
              <p:spPr bwMode="auto">
                <a:xfrm>
                  <a:off x="960" y="2119"/>
                  <a:ext cx="680" cy="20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val 10"/>
                <p:cNvSpPr>
                  <a:spLocks noChangeArrowheads="1"/>
                </p:cNvSpPr>
                <p:nvPr/>
              </p:nvSpPr>
              <p:spPr bwMode="auto">
                <a:xfrm>
                  <a:off x="854" y="2119"/>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cxnSp>
          <p:nvCxnSpPr>
            <p:cNvPr id="76" name="Straight Arrow Connector 75"/>
            <p:cNvCxnSpPr/>
            <p:nvPr/>
          </p:nvCxnSpPr>
          <p:spPr>
            <a:xfrm flipH="1">
              <a:off x="9939094" y="2051044"/>
              <a:ext cx="1" cy="47625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p:nvPr/>
          </p:nvCxnSpPr>
          <p:spPr>
            <a:xfrm flipH="1">
              <a:off x="9935392" y="3526964"/>
              <a:ext cx="1" cy="47625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91" name="Group 90"/>
            <p:cNvGrpSpPr/>
            <p:nvPr/>
          </p:nvGrpSpPr>
          <p:grpSpPr>
            <a:xfrm>
              <a:off x="9329446" y="4049835"/>
              <a:ext cx="1219295" cy="929112"/>
              <a:chOff x="9367837" y="1123764"/>
              <a:chExt cx="1219295" cy="929112"/>
            </a:xfrm>
          </p:grpSpPr>
          <p:grpSp>
            <p:nvGrpSpPr>
              <p:cNvPr id="92" name="Group 91"/>
              <p:cNvGrpSpPr/>
              <p:nvPr/>
            </p:nvGrpSpPr>
            <p:grpSpPr>
              <a:xfrm>
                <a:off x="9367837" y="1123764"/>
                <a:ext cx="973373" cy="851271"/>
                <a:chOff x="4537076" y="2716213"/>
                <a:chExt cx="898525" cy="785812"/>
              </a:xfrm>
            </p:grpSpPr>
            <p:sp>
              <p:nvSpPr>
                <p:cNvPr id="101"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3" name="Group 4"/>
              <p:cNvGrpSpPr>
                <a:grpSpLocks noChangeAspect="1"/>
              </p:cNvGrpSpPr>
              <p:nvPr/>
            </p:nvGrpSpPr>
            <p:grpSpPr bwMode="auto">
              <a:xfrm flipH="1">
                <a:off x="9939095" y="1440336"/>
                <a:ext cx="648037" cy="612540"/>
                <a:chOff x="645" y="1325"/>
                <a:chExt cx="1104" cy="1003"/>
              </a:xfrm>
            </p:grpSpPr>
            <p:sp>
              <p:nvSpPr>
                <p:cNvPr id="94" name="AutoShape 3"/>
                <p:cNvSpPr>
                  <a:spLocks noChangeAspect="1" noChangeArrowheads="1" noTextEdit="1"/>
                </p:cNvSpPr>
                <p:nvPr/>
              </p:nvSpPr>
              <p:spPr bwMode="auto">
                <a:xfrm>
                  <a:off x="645" y="1328"/>
                  <a:ext cx="1104"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Rectangle 5"/>
                <p:cNvSpPr>
                  <a:spLocks noChangeArrowheads="1"/>
                </p:cNvSpPr>
                <p:nvPr/>
              </p:nvSpPr>
              <p:spPr bwMode="auto">
                <a:xfrm>
                  <a:off x="751" y="1441"/>
                  <a:ext cx="680" cy="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6"/>
                <p:cNvSpPr>
                  <a:spLocks/>
                </p:cNvSpPr>
                <p:nvPr/>
              </p:nvSpPr>
              <p:spPr bwMode="auto">
                <a:xfrm>
                  <a:off x="751" y="1325"/>
                  <a:ext cx="786" cy="900"/>
                </a:xfrm>
                <a:custGeom>
                  <a:avLst/>
                  <a:gdLst>
                    <a:gd name="T0" fmla="*/ 205 w 237"/>
                    <a:gd name="T1" fmla="*/ 0 h 271"/>
                    <a:gd name="T2" fmla="*/ 0 w 237"/>
                    <a:gd name="T3" fmla="*/ 0 h 271"/>
                    <a:gd name="T4" fmla="*/ 0 w 237"/>
                    <a:gd name="T5" fmla="*/ 63 h 271"/>
                    <a:gd name="T6" fmla="*/ 31 w 237"/>
                    <a:gd name="T7" fmla="*/ 63 h 271"/>
                    <a:gd name="T8" fmla="*/ 31 w 237"/>
                    <a:gd name="T9" fmla="*/ 271 h 271"/>
                    <a:gd name="T10" fmla="*/ 237 w 237"/>
                    <a:gd name="T11" fmla="*/ 271 h 271"/>
                    <a:gd name="T12" fmla="*/ 237 w 237"/>
                    <a:gd name="T13" fmla="*/ 31 h 271"/>
                    <a:gd name="T14" fmla="*/ 205 w 237"/>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1">
                      <a:moveTo>
                        <a:pt x="205" y="0"/>
                      </a:moveTo>
                      <a:cubicBezTo>
                        <a:pt x="0" y="0"/>
                        <a:pt x="0" y="0"/>
                        <a:pt x="0" y="0"/>
                      </a:cubicBezTo>
                      <a:cubicBezTo>
                        <a:pt x="0" y="63"/>
                        <a:pt x="0" y="63"/>
                        <a:pt x="0" y="63"/>
                      </a:cubicBezTo>
                      <a:cubicBezTo>
                        <a:pt x="31" y="63"/>
                        <a:pt x="31" y="63"/>
                        <a:pt x="31" y="63"/>
                      </a:cubicBezTo>
                      <a:cubicBezTo>
                        <a:pt x="31" y="271"/>
                        <a:pt x="31" y="271"/>
                        <a:pt x="31" y="271"/>
                      </a:cubicBezTo>
                      <a:cubicBezTo>
                        <a:pt x="237" y="271"/>
                        <a:pt x="237" y="271"/>
                        <a:pt x="237" y="271"/>
                      </a:cubicBezTo>
                      <a:cubicBezTo>
                        <a:pt x="237" y="31"/>
                        <a:pt x="237" y="31"/>
                        <a:pt x="237" y="31"/>
                      </a:cubicBezTo>
                      <a:cubicBezTo>
                        <a:pt x="237" y="14"/>
                        <a:pt x="223" y="0"/>
                        <a:pt x="205" y="0"/>
                      </a:cubicBezTo>
                      <a:close/>
                    </a:path>
                  </a:pathLst>
                </a:custGeom>
                <a:solidFill>
                  <a:schemeClr val="bg1"/>
                </a:solidFill>
                <a:ln w="9525">
                  <a:solidFill>
                    <a:srgbClr val="50505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val 7"/>
                <p:cNvSpPr>
                  <a:spLocks noChangeArrowheads="1"/>
                </p:cNvSpPr>
                <p:nvPr/>
              </p:nvSpPr>
              <p:spPr bwMode="auto">
                <a:xfrm>
                  <a:off x="645" y="1325"/>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val 8"/>
                <p:cNvSpPr>
                  <a:spLocks noChangeArrowheads="1"/>
                </p:cNvSpPr>
                <p:nvPr/>
              </p:nvSpPr>
              <p:spPr bwMode="auto">
                <a:xfrm>
                  <a:off x="1537" y="2119"/>
                  <a:ext cx="209" cy="20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Rectangle 9"/>
                <p:cNvSpPr>
                  <a:spLocks noChangeArrowheads="1"/>
                </p:cNvSpPr>
                <p:nvPr/>
              </p:nvSpPr>
              <p:spPr bwMode="auto">
                <a:xfrm>
                  <a:off x="960" y="2119"/>
                  <a:ext cx="680" cy="20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val 10"/>
                <p:cNvSpPr>
                  <a:spLocks noChangeArrowheads="1"/>
                </p:cNvSpPr>
                <p:nvPr/>
              </p:nvSpPr>
              <p:spPr bwMode="auto">
                <a:xfrm>
                  <a:off x="854" y="2119"/>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137" name="Group 136"/>
          <p:cNvGrpSpPr/>
          <p:nvPr/>
        </p:nvGrpSpPr>
        <p:grpSpPr>
          <a:xfrm>
            <a:off x="7999273" y="1748661"/>
            <a:ext cx="4011843" cy="2934245"/>
            <a:chOff x="7999273" y="1748661"/>
            <a:chExt cx="4011843" cy="2934245"/>
          </a:xfrm>
        </p:grpSpPr>
        <p:grpSp>
          <p:nvGrpSpPr>
            <p:cNvPr id="78" name="Group 77"/>
            <p:cNvGrpSpPr/>
            <p:nvPr/>
          </p:nvGrpSpPr>
          <p:grpSpPr>
            <a:xfrm>
              <a:off x="10791821" y="2696016"/>
              <a:ext cx="1219295" cy="929112"/>
              <a:chOff x="9367837" y="1123764"/>
              <a:chExt cx="1219295" cy="929112"/>
            </a:xfrm>
          </p:grpSpPr>
          <p:grpSp>
            <p:nvGrpSpPr>
              <p:cNvPr id="79" name="Group 78"/>
              <p:cNvGrpSpPr/>
              <p:nvPr/>
            </p:nvGrpSpPr>
            <p:grpSpPr>
              <a:xfrm>
                <a:off x="9367837" y="1123764"/>
                <a:ext cx="973373" cy="851271"/>
                <a:chOff x="4537076" y="2716213"/>
                <a:chExt cx="898525" cy="785812"/>
              </a:xfrm>
            </p:grpSpPr>
            <p:sp>
              <p:nvSpPr>
                <p:cNvPr id="88"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4"/>
              <p:cNvGrpSpPr>
                <a:grpSpLocks noChangeAspect="1"/>
              </p:cNvGrpSpPr>
              <p:nvPr/>
            </p:nvGrpSpPr>
            <p:grpSpPr bwMode="auto">
              <a:xfrm flipH="1">
                <a:off x="9939095" y="1440336"/>
                <a:ext cx="648037" cy="612540"/>
                <a:chOff x="645" y="1325"/>
                <a:chExt cx="1104" cy="1003"/>
              </a:xfrm>
            </p:grpSpPr>
            <p:sp>
              <p:nvSpPr>
                <p:cNvPr id="81" name="AutoShape 3"/>
                <p:cNvSpPr>
                  <a:spLocks noChangeAspect="1" noChangeArrowheads="1" noTextEdit="1"/>
                </p:cNvSpPr>
                <p:nvPr/>
              </p:nvSpPr>
              <p:spPr bwMode="auto">
                <a:xfrm>
                  <a:off x="645" y="1328"/>
                  <a:ext cx="1104"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Rectangle 5"/>
                <p:cNvSpPr>
                  <a:spLocks noChangeArrowheads="1"/>
                </p:cNvSpPr>
                <p:nvPr/>
              </p:nvSpPr>
              <p:spPr bwMode="auto">
                <a:xfrm>
                  <a:off x="751" y="1441"/>
                  <a:ext cx="680" cy="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6"/>
                <p:cNvSpPr>
                  <a:spLocks/>
                </p:cNvSpPr>
                <p:nvPr/>
              </p:nvSpPr>
              <p:spPr bwMode="auto">
                <a:xfrm>
                  <a:off x="751" y="1325"/>
                  <a:ext cx="786" cy="900"/>
                </a:xfrm>
                <a:custGeom>
                  <a:avLst/>
                  <a:gdLst>
                    <a:gd name="T0" fmla="*/ 205 w 237"/>
                    <a:gd name="T1" fmla="*/ 0 h 271"/>
                    <a:gd name="T2" fmla="*/ 0 w 237"/>
                    <a:gd name="T3" fmla="*/ 0 h 271"/>
                    <a:gd name="T4" fmla="*/ 0 w 237"/>
                    <a:gd name="T5" fmla="*/ 63 h 271"/>
                    <a:gd name="T6" fmla="*/ 31 w 237"/>
                    <a:gd name="T7" fmla="*/ 63 h 271"/>
                    <a:gd name="T8" fmla="*/ 31 w 237"/>
                    <a:gd name="T9" fmla="*/ 271 h 271"/>
                    <a:gd name="T10" fmla="*/ 237 w 237"/>
                    <a:gd name="T11" fmla="*/ 271 h 271"/>
                    <a:gd name="T12" fmla="*/ 237 w 237"/>
                    <a:gd name="T13" fmla="*/ 31 h 271"/>
                    <a:gd name="T14" fmla="*/ 205 w 237"/>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1">
                      <a:moveTo>
                        <a:pt x="205" y="0"/>
                      </a:moveTo>
                      <a:cubicBezTo>
                        <a:pt x="0" y="0"/>
                        <a:pt x="0" y="0"/>
                        <a:pt x="0" y="0"/>
                      </a:cubicBezTo>
                      <a:cubicBezTo>
                        <a:pt x="0" y="63"/>
                        <a:pt x="0" y="63"/>
                        <a:pt x="0" y="63"/>
                      </a:cubicBezTo>
                      <a:cubicBezTo>
                        <a:pt x="31" y="63"/>
                        <a:pt x="31" y="63"/>
                        <a:pt x="31" y="63"/>
                      </a:cubicBezTo>
                      <a:cubicBezTo>
                        <a:pt x="31" y="271"/>
                        <a:pt x="31" y="271"/>
                        <a:pt x="31" y="271"/>
                      </a:cubicBezTo>
                      <a:cubicBezTo>
                        <a:pt x="237" y="271"/>
                        <a:pt x="237" y="271"/>
                        <a:pt x="237" y="271"/>
                      </a:cubicBezTo>
                      <a:cubicBezTo>
                        <a:pt x="237" y="31"/>
                        <a:pt x="237" y="31"/>
                        <a:pt x="237" y="31"/>
                      </a:cubicBezTo>
                      <a:cubicBezTo>
                        <a:pt x="237" y="14"/>
                        <a:pt x="223" y="0"/>
                        <a:pt x="205" y="0"/>
                      </a:cubicBezTo>
                      <a:close/>
                    </a:path>
                  </a:pathLst>
                </a:custGeom>
                <a:solidFill>
                  <a:schemeClr val="bg1"/>
                </a:solidFill>
                <a:ln w="9525">
                  <a:solidFill>
                    <a:srgbClr val="50505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val 7"/>
                <p:cNvSpPr>
                  <a:spLocks noChangeArrowheads="1"/>
                </p:cNvSpPr>
                <p:nvPr/>
              </p:nvSpPr>
              <p:spPr bwMode="auto">
                <a:xfrm>
                  <a:off x="645" y="1325"/>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val 8"/>
                <p:cNvSpPr>
                  <a:spLocks noChangeArrowheads="1"/>
                </p:cNvSpPr>
                <p:nvPr/>
              </p:nvSpPr>
              <p:spPr bwMode="auto">
                <a:xfrm>
                  <a:off x="1537" y="2119"/>
                  <a:ext cx="209" cy="20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Rectangle 9"/>
                <p:cNvSpPr>
                  <a:spLocks noChangeArrowheads="1"/>
                </p:cNvSpPr>
                <p:nvPr/>
              </p:nvSpPr>
              <p:spPr bwMode="auto">
                <a:xfrm>
                  <a:off x="960" y="2119"/>
                  <a:ext cx="680" cy="20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val 10"/>
                <p:cNvSpPr>
                  <a:spLocks noChangeArrowheads="1"/>
                </p:cNvSpPr>
                <p:nvPr/>
              </p:nvSpPr>
              <p:spPr bwMode="auto">
                <a:xfrm>
                  <a:off x="854" y="2119"/>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4" name="Group 103"/>
            <p:cNvGrpSpPr/>
            <p:nvPr/>
          </p:nvGrpSpPr>
          <p:grpSpPr>
            <a:xfrm>
              <a:off x="7999273" y="2679700"/>
              <a:ext cx="1219295" cy="929112"/>
              <a:chOff x="9367837" y="1123764"/>
              <a:chExt cx="1219295" cy="929112"/>
            </a:xfrm>
          </p:grpSpPr>
          <p:grpSp>
            <p:nvGrpSpPr>
              <p:cNvPr id="105" name="Group 104"/>
              <p:cNvGrpSpPr/>
              <p:nvPr/>
            </p:nvGrpSpPr>
            <p:grpSpPr>
              <a:xfrm>
                <a:off x="9367837" y="1123764"/>
                <a:ext cx="973373" cy="851271"/>
                <a:chOff x="4537076" y="2716213"/>
                <a:chExt cx="898525" cy="785812"/>
              </a:xfrm>
            </p:grpSpPr>
            <p:sp>
              <p:nvSpPr>
                <p:cNvPr id="114"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6" name="Group 4"/>
              <p:cNvGrpSpPr>
                <a:grpSpLocks noChangeAspect="1"/>
              </p:cNvGrpSpPr>
              <p:nvPr/>
            </p:nvGrpSpPr>
            <p:grpSpPr bwMode="auto">
              <a:xfrm flipH="1">
                <a:off x="9939095" y="1440336"/>
                <a:ext cx="648037" cy="612540"/>
                <a:chOff x="645" y="1325"/>
                <a:chExt cx="1104" cy="1003"/>
              </a:xfrm>
            </p:grpSpPr>
            <p:sp>
              <p:nvSpPr>
                <p:cNvPr id="107" name="AutoShape 3"/>
                <p:cNvSpPr>
                  <a:spLocks noChangeAspect="1" noChangeArrowheads="1" noTextEdit="1"/>
                </p:cNvSpPr>
                <p:nvPr/>
              </p:nvSpPr>
              <p:spPr bwMode="auto">
                <a:xfrm>
                  <a:off x="645" y="1328"/>
                  <a:ext cx="1104"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Rectangle 5"/>
                <p:cNvSpPr>
                  <a:spLocks noChangeArrowheads="1"/>
                </p:cNvSpPr>
                <p:nvPr/>
              </p:nvSpPr>
              <p:spPr bwMode="auto">
                <a:xfrm>
                  <a:off x="751" y="1441"/>
                  <a:ext cx="680" cy="9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6"/>
                <p:cNvSpPr>
                  <a:spLocks/>
                </p:cNvSpPr>
                <p:nvPr/>
              </p:nvSpPr>
              <p:spPr bwMode="auto">
                <a:xfrm>
                  <a:off x="751" y="1325"/>
                  <a:ext cx="786" cy="900"/>
                </a:xfrm>
                <a:custGeom>
                  <a:avLst/>
                  <a:gdLst>
                    <a:gd name="T0" fmla="*/ 205 w 237"/>
                    <a:gd name="T1" fmla="*/ 0 h 271"/>
                    <a:gd name="T2" fmla="*/ 0 w 237"/>
                    <a:gd name="T3" fmla="*/ 0 h 271"/>
                    <a:gd name="T4" fmla="*/ 0 w 237"/>
                    <a:gd name="T5" fmla="*/ 63 h 271"/>
                    <a:gd name="T6" fmla="*/ 31 w 237"/>
                    <a:gd name="T7" fmla="*/ 63 h 271"/>
                    <a:gd name="T8" fmla="*/ 31 w 237"/>
                    <a:gd name="T9" fmla="*/ 271 h 271"/>
                    <a:gd name="T10" fmla="*/ 237 w 237"/>
                    <a:gd name="T11" fmla="*/ 271 h 271"/>
                    <a:gd name="T12" fmla="*/ 237 w 237"/>
                    <a:gd name="T13" fmla="*/ 31 h 271"/>
                    <a:gd name="T14" fmla="*/ 205 w 237"/>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1">
                      <a:moveTo>
                        <a:pt x="205" y="0"/>
                      </a:moveTo>
                      <a:cubicBezTo>
                        <a:pt x="0" y="0"/>
                        <a:pt x="0" y="0"/>
                        <a:pt x="0" y="0"/>
                      </a:cubicBezTo>
                      <a:cubicBezTo>
                        <a:pt x="0" y="63"/>
                        <a:pt x="0" y="63"/>
                        <a:pt x="0" y="63"/>
                      </a:cubicBezTo>
                      <a:cubicBezTo>
                        <a:pt x="31" y="63"/>
                        <a:pt x="31" y="63"/>
                        <a:pt x="31" y="63"/>
                      </a:cubicBezTo>
                      <a:cubicBezTo>
                        <a:pt x="31" y="271"/>
                        <a:pt x="31" y="271"/>
                        <a:pt x="31" y="271"/>
                      </a:cubicBezTo>
                      <a:cubicBezTo>
                        <a:pt x="237" y="271"/>
                        <a:pt x="237" y="271"/>
                        <a:pt x="237" y="271"/>
                      </a:cubicBezTo>
                      <a:cubicBezTo>
                        <a:pt x="237" y="31"/>
                        <a:pt x="237" y="31"/>
                        <a:pt x="237" y="31"/>
                      </a:cubicBezTo>
                      <a:cubicBezTo>
                        <a:pt x="237" y="14"/>
                        <a:pt x="223" y="0"/>
                        <a:pt x="205" y="0"/>
                      </a:cubicBezTo>
                      <a:close/>
                    </a:path>
                  </a:pathLst>
                </a:custGeom>
                <a:solidFill>
                  <a:schemeClr val="bg1"/>
                </a:solidFill>
                <a:ln w="9525">
                  <a:solidFill>
                    <a:srgbClr val="50505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val 7"/>
                <p:cNvSpPr>
                  <a:spLocks noChangeArrowheads="1"/>
                </p:cNvSpPr>
                <p:nvPr/>
              </p:nvSpPr>
              <p:spPr bwMode="auto">
                <a:xfrm>
                  <a:off x="645" y="1325"/>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val 8"/>
                <p:cNvSpPr>
                  <a:spLocks noChangeArrowheads="1"/>
                </p:cNvSpPr>
                <p:nvPr/>
              </p:nvSpPr>
              <p:spPr bwMode="auto">
                <a:xfrm>
                  <a:off x="1537" y="2119"/>
                  <a:ext cx="209" cy="20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Rectangle 9"/>
                <p:cNvSpPr>
                  <a:spLocks noChangeArrowheads="1"/>
                </p:cNvSpPr>
                <p:nvPr/>
              </p:nvSpPr>
              <p:spPr bwMode="auto">
                <a:xfrm>
                  <a:off x="960" y="2119"/>
                  <a:ext cx="680" cy="20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val 10"/>
                <p:cNvSpPr>
                  <a:spLocks noChangeArrowheads="1"/>
                </p:cNvSpPr>
                <p:nvPr/>
              </p:nvSpPr>
              <p:spPr bwMode="auto">
                <a:xfrm>
                  <a:off x="854" y="2119"/>
                  <a:ext cx="209" cy="209"/>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cxnSp>
          <p:nvCxnSpPr>
            <p:cNvPr id="118" name="Elbow Connector 117"/>
            <p:cNvCxnSpPr>
              <a:stCxn id="37" idx="3"/>
              <a:endCxn id="115" idx="7"/>
            </p:cNvCxnSpPr>
            <p:nvPr/>
          </p:nvCxnSpPr>
          <p:spPr>
            <a:xfrm flipH="1">
              <a:off x="8591077" y="1758891"/>
              <a:ext cx="737416" cy="920809"/>
            </a:xfrm>
            <a:prstGeom prst="bentConnector3">
              <a:avLst>
                <a:gd name="adj1" fmla="val 99277"/>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0" name="Elbow Connector 119"/>
            <p:cNvCxnSpPr>
              <a:stCxn id="55" idx="1"/>
              <a:endCxn id="89" idx="7"/>
            </p:cNvCxnSpPr>
            <p:nvPr/>
          </p:nvCxnSpPr>
          <p:spPr>
            <a:xfrm>
              <a:off x="10545039" y="1748661"/>
              <a:ext cx="838586" cy="947355"/>
            </a:xfrm>
            <a:prstGeom prst="bentConnector3">
              <a:avLst>
                <a:gd name="adj1" fmla="val 100068"/>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4" name="Elbow Connector 123"/>
            <p:cNvCxnSpPr>
              <a:stCxn id="81" idx="2"/>
              <a:endCxn id="94" idx="1"/>
            </p:cNvCxnSpPr>
            <p:nvPr/>
          </p:nvCxnSpPr>
          <p:spPr>
            <a:xfrm rot="5400000">
              <a:off x="10593229" y="3578808"/>
              <a:ext cx="1049381" cy="1138356"/>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7" name="Elbow Connector 126"/>
            <p:cNvCxnSpPr>
              <a:stCxn id="107" idx="2"/>
              <a:endCxn id="101" idx="3"/>
            </p:cNvCxnSpPr>
            <p:nvPr/>
          </p:nvCxnSpPr>
          <p:spPr>
            <a:xfrm rot="16200000" flipH="1">
              <a:off x="8575409" y="3926120"/>
              <a:ext cx="1075927" cy="437646"/>
            </a:xfrm>
            <a:prstGeom prst="bentConnector4">
              <a:avLst>
                <a:gd name="adj1" fmla="val 43197"/>
                <a:gd name="adj2" fmla="val 635"/>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138" name="Group 137"/>
          <p:cNvGrpSpPr/>
          <p:nvPr/>
        </p:nvGrpSpPr>
        <p:grpSpPr>
          <a:xfrm>
            <a:off x="9180130" y="4978946"/>
            <a:ext cx="984133" cy="1425902"/>
            <a:chOff x="9180130" y="4978946"/>
            <a:chExt cx="984133" cy="1425902"/>
          </a:xfrm>
        </p:grpSpPr>
        <p:grpSp>
          <p:nvGrpSpPr>
            <p:cNvPr id="5" name="Group 4"/>
            <p:cNvGrpSpPr>
              <a:grpSpLocks noChangeAspect="1"/>
            </p:cNvGrpSpPr>
            <p:nvPr/>
          </p:nvGrpSpPr>
          <p:grpSpPr>
            <a:xfrm>
              <a:off x="9180130" y="5687976"/>
              <a:ext cx="716872" cy="716872"/>
              <a:chOff x="9659407" y="1948784"/>
              <a:chExt cx="1371600" cy="1371600"/>
            </a:xfrm>
          </p:grpSpPr>
          <p:sp>
            <p:nvSpPr>
              <p:cNvPr id="6" name="Oval 5"/>
              <p:cNvSpPr/>
              <p:nvPr/>
            </p:nvSpPr>
            <p:spPr bwMode="auto">
              <a:xfrm>
                <a:off x="9659407" y="1948784"/>
                <a:ext cx="1371600" cy="1371600"/>
              </a:xfrm>
              <a:prstGeom prst="ellipse">
                <a:avLst/>
              </a:prstGeom>
              <a:solidFill>
                <a:srgbClr val="00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926107" y="2242098"/>
                <a:ext cx="838200" cy="760429"/>
              </a:xfrm>
              <a:prstGeom prst="rect">
                <a:avLst/>
              </a:prstGeom>
            </p:spPr>
          </p:pic>
        </p:grpSp>
        <p:cxnSp>
          <p:nvCxnSpPr>
            <p:cNvPr id="131" name="Elbow Connector 130"/>
            <p:cNvCxnSpPr>
              <a:stCxn id="99" idx="2"/>
              <a:endCxn id="6" idx="0"/>
            </p:cNvCxnSpPr>
            <p:nvPr/>
          </p:nvCxnSpPr>
          <p:spPr>
            <a:xfrm rot="5400000">
              <a:off x="9496900" y="5020613"/>
              <a:ext cx="709029" cy="62569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grpSp>
      <p:grpSp>
        <p:nvGrpSpPr>
          <p:cNvPr id="139" name="Group 138"/>
          <p:cNvGrpSpPr/>
          <p:nvPr/>
        </p:nvGrpSpPr>
        <p:grpSpPr>
          <a:xfrm>
            <a:off x="10364720" y="4978946"/>
            <a:ext cx="785537" cy="1425902"/>
            <a:chOff x="10364720" y="4978946"/>
            <a:chExt cx="785537" cy="1425902"/>
          </a:xfrm>
        </p:grpSpPr>
        <p:grpSp>
          <p:nvGrpSpPr>
            <p:cNvPr id="8" name="Group 7"/>
            <p:cNvGrpSpPr>
              <a:grpSpLocks noChangeAspect="1"/>
            </p:cNvGrpSpPr>
            <p:nvPr/>
          </p:nvGrpSpPr>
          <p:grpSpPr>
            <a:xfrm>
              <a:off x="10433385" y="5687976"/>
              <a:ext cx="716872" cy="716872"/>
              <a:chOff x="7759185" y="3876159"/>
              <a:chExt cx="1371600" cy="1371600"/>
            </a:xfrm>
          </p:grpSpPr>
          <p:sp>
            <p:nvSpPr>
              <p:cNvPr id="9" name="Oval 8"/>
              <p:cNvSpPr/>
              <p:nvPr/>
            </p:nvSpPr>
            <p:spPr bwMode="auto">
              <a:xfrm>
                <a:off x="7759185" y="3876159"/>
                <a:ext cx="1371600" cy="1371600"/>
              </a:xfrm>
              <a:prstGeom prst="ellipse">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066624" y="4195786"/>
                <a:ext cx="756721" cy="756721"/>
              </a:xfrm>
              <a:prstGeom prst="rect">
                <a:avLst/>
              </a:prstGeom>
            </p:spPr>
          </p:pic>
        </p:grpSp>
        <p:cxnSp>
          <p:nvCxnSpPr>
            <p:cNvPr id="134" name="Elbow Connector 133"/>
            <p:cNvCxnSpPr>
              <a:stCxn id="100" idx="4"/>
              <a:endCxn id="9" idx="0"/>
            </p:cNvCxnSpPr>
            <p:nvPr/>
          </p:nvCxnSpPr>
          <p:spPr>
            <a:xfrm rot="16200000" flipH="1">
              <a:off x="10223756" y="5119910"/>
              <a:ext cx="709029" cy="427102"/>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grpSp>
      <p:pic>
        <p:nvPicPr>
          <p:cNvPr id="103" name="Picture 102">
            <a:extLst>
              <a:ext uri="{FF2B5EF4-FFF2-40B4-BE49-F238E27FC236}">
                <a16:creationId xmlns:a16="http://schemas.microsoft.com/office/drawing/2014/main" id="{8E1AF2F3-ACAB-4A0E-88BA-04B52FB5AB75}"/>
              </a:ext>
            </a:extLst>
          </p:cNvPr>
          <p:cNvPicPr>
            <a:picLocks noChangeAspect="1"/>
          </p:cNvPicPr>
          <p:nvPr/>
        </p:nvPicPr>
        <p:blipFill>
          <a:blip r:embed="rId5"/>
          <a:stretch>
            <a:fillRect/>
          </a:stretch>
        </p:blipFill>
        <p:spPr>
          <a:xfrm>
            <a:off x="869039" y="539366"/>
            <a:ext cx="2758832" cy="661190"/>
          </a:xfrm>
          <a:prstGeom prst="rect">
            <a:avLst/>
          </a:prstGeom>
        </p:spPr>
      </p:pic>
    </p:spTree>
    <p:extLst>
      <p:ext uri="{BB962C8B-B14F-4D97-AF65-F5344CB8AC3E}">
        <p14:creationId xmlns:p14="http://schemas.microsoft.com/office/powerpoint/2010/main" val="9240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ipe(up)">
                                      <p:cBhvr>
                                        <p:cTn id="18" dur="500"/>
                                        <p:tgtEl>
                                          <p:spTgt spid="1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up)">
                                      <p:cBhvr>
                                        <p:cTn id="30" dur="500"/>
                                        <p:tgtEl>
                                          <p:spTgt spid="13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wipe(up)">
                                      <p:cBhvr>
                                        <p:cTn id="3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88801" y="2101580"/>
            <a:ext cx="11014397" cy="3158666"/>
          </a:xfrm>
        </p:spPr>
        <p:txBody>
          <a:bodyPr/>
          <a:lstStyle/>
          <a:p>
            <a:pPr marL="0" indent="0">
              <a:buNone/>
            </a:pPr>
            <a:r>
              <a:rPr lang="en-GB" dirty="0" err="1"/>
              <a:t>Sqoop</a:t>
            </a:r>
            <a:r>
              <a:rPr lang="en-GB" dirty="0"/>
              <a:t> is a database integration service</a:t>
            </a:r>
          </a:p>
          <a:p>
            <a:r>
              <a:rPr lang="en-GB" dirty="0"/>
              <a:t>Built on open source Hadoop technology</a:t>
            </a:r>
          </a:p>
          <a:p>
            <a:r>
              <a:rPr lang="en-GB" dirty="0"/>
              <a:t>Enables bi-directional data transfer between Hadoop clusters and databases via JDBC</a:t>
            </a:r>
          </a:p>
          <a:p>
            <a:endParaRPr lang="en-US" dirty="0"/>
          </a:p>
        </p:txBody>
      </p:sp>
      <p:sp>
        <p:nvSpPr>
          <p:cNvPr id="9" name="Left-Right Arrow 8"/>
          <p:cNvSpPr/>
          <p:nvPr/>
        </p:nvSpPr>
        <p:spPr>
          <a:xfrm>
            <a:off x="4322537" y="5459406"/>
            <a:ext cx="4095223" cy="717406"/>
          </a:xfrm>
          <a:prstGeom prst="lef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p:cNvGrpSpPr/>
          <p:nvPr/>
        </p:nvGrpSpPr>
        <p:grpSpPr>
          <a:xfrm>
            <a:off x="1636619" y="4904547"/>
            <a:ext cx="2681912" cy="1361514"/>
            <a:chOff x="218604" y="3194337"/>
            <a:chExt cx="3926277" cy="1993235"/>
          </a:xfrm>
        </p:grpSpPr>
        <p:grpSp>
          <p:nvGrpSpPr>
            <p:cNvPr id="24" name="Group 23"/>
            <p:cNvGrpSpPr/>
            <p:nvPr/>
          </p:nvGrpSpPr>
          <p:grpSpPr>
            <a:xfrm>
              <a:off x="218604" y="3194337"/>
              <a:ext cx="3165330" cy="1897645"/>
              <a:chOff x="801667" y="4238750"/>
              <a:chExt cx="3165330" cy="1897645"/>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7" y="4238750"/>
                <a:ext cx="1023730" cy="1897645"/>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074" y="4238750"/>
                <a:ext cx="1023730" cy="189764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67" y="4238750"/>
                <a:ext cx="1023730" cy="1897645"/>
              </a:xfrm>
              <a:prstGeom prst="rect">
                <a:avLst/>
              </a:prstGeom>
            </p:spPr>
          </p:pic>
        </p:grpSp>
        <p:pic>
          <p:nvPicPr>
            <p:cNvPr id="10" name="Picture 9"/>
            <p:cNvPicPr>
              <a:picLocks noChangeAspect="1"/>
            </p:cNvPicPr>
            <p:nvPr/>
          </p:nvPicPr>
          <p:blipFill>
            <a:blip r:embed="rId4"/>
            <a:stretch>
              <a:fillRect/>
            </a:stretch>
          </p:blipFill>
          <p:spPr>
            <a:xfrm rot="16200000">
              <a:off x="3023183" y="4065875"/>
              <a:ext cx="985735" cy="1257660"/>
            </a:xfrm>
            <a:prstGeom prst="rect">
              <a:avLst/>
            </a:prstGeom>
          </p:spPr>
        </p:pic>
      </p:grpSp>
      <p:grpSp>
        <p:nvGrpSpPr>
          <p:cNvPr id="2" name="Group 1"/>
          <p:cNvGrpSpPr/>
          <p:nvPr/>
        </p:nvGrpSpPr>
        <p:grpSpPr>
          <a:xfrm>
            <a:off x="5083484" y="4932125"/>
            <a:ext cx="2344138" cy="1369951"/>
            <a:chOff x="5083484" y="4169028"/>
            <a:chExt cx="2344138" cy="1369951"/>
          </a:xfrm>
        </p:grpSpPr>
        <p:pic>
          <p:nvPicPr>
            <p:cNvPr id="14" name="Picture 13"/>
            <p:cNvPicPr>
              <a:picLocks noChangeAspect="1"/>
            </p:cNvPicPr>
            <p:nvPr/>
          </p:nvPicPr>
          <p:blipFill>
            <a:blip r:embed="rId5"/>
            <a:stretch>
              <a:fillRect/>
            </a:stretch>
          </p:blipFill>
          <p:spPr>
            <a:xfrm>
              <a:off x="5083484" y="4169028"/>
              <a:ext cx="2344138" cy="1369951"/>
            </a:xfrm>
            <a:prstGeom prst="rect">
              <a:avLst/>
            </a:prstGeom>
          </p:spPr>
        </p:pic>
        <p:grpSp>
          <p:nvGrpSpPr>
            <p:cNvPr id="17" name="Group 16"/>
            <p:cNvGrpSpPr/>
            <p:nvPr/>
          </p:nvGrpSpPr>
          <p:grpSpPr>
            <a:xfrm>
              <a:off x="5743850" y="4562444"/>
              <a:ext cx="973373" cy="851271"/>
              <a:chOff x="4537076" y="2716213"/>
              <a:chExt cx="898525" cy="785812"/>
            </a:xfrm>
          </p:grpSpPr>
          <p:sp>
            <p:nvSpPr>
              <p:cNvPr id="18" name="Freeform 5"/>
              <p:cNvSpPr>
                <a:spLocks noEditPoints="1"/>
              </p:cNvSpPr>
              <p:nvPr/>
            </p:nvSpPr>
            <p:spPr bwMode="auto">
              <a:xfrm>
                <a:off x="4537076" y="3165475"/>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7"/>
              <p:cNvSpPr>
                <a:spLocks noEditPoints="1"/>
              </p:cNvSpPr>
              <p:nvPr/>
            </p:nvSpPr>
            <p:spPr bwMode="auto">
              <a:xfrm>
                <a:off x="4764088" y="2716213"/>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2" name="Group 41"/>
          <p:cNvGrpSpPr/>
          <p:nvPr/>
        </p:nvGrpSpPr>
        <p:grpSpPr>
          <a:xfrm>
            <a:off x="8137121" y="4623732"/>
            <a:ext cx="1921660" cy="1712445"/>
            <a:chOff x="7937951" y="3634493"/>
            <a:chExt cx="1921660" cy="1712445"/>
          </a:xfrm>
        </p:grpSpPr>
        <p:grpSp>
          <p:nvGrpSpPr>
            <p:cNvPr id="26" name="Group 25"/>
            <p:cNvGrpSpPr>
              <a:grpSpLocks noChangeAspect="1"/>
            </p:cNvGrpSpPr>
            <p:nvPr/>
          </p:nvGrpSpPr>
          <p:grpSpPr>
            <a:xfrm>
              <a:off x="7937951" y="3634493"/>
              <a:ext cx="1073730" cy="1712445"/>
              <a:chOff x="8822083" y="2100326"/>
              <a:chExt cx="914400" cy="1458337"/>
            </a:xfrm>
          </p:grpSpPr>
          <p:grpSp>
            <p:nvGrpSpPr>
              <p:cNvPr id="27" name="Group 4"/>
              <p:cNvGrpSpPr>
                <a:grpSpLocks noChangeAspect="1"/>
              </p:cNvGrpSpPr>
              <p:nvPr/>
            </p:nvGrpSpPr>
            <p:grpSpPr bwMode="auto">
              <a:xfrm>
                <a:off x="9068949" y="2230438"/>
                <a:ext cx="530226" cy="1174751"/>
                <a:chOff x="5855" y="1405"/>
                <a:chExt cx="334" cy="740"/>
              </a:xfrm>
            </p:grpSpPr>
            <p:sp>
              <p:nvSpPr>
                <p:cNvPr id="29" name="AutoShape 3"/>
                <p:cNvSpPr>
                  <a:spLocks noChangeAspect="1" noChangeArrowheads="1" noTextEdit="1"/>
                </p:cNvSpPr>
                <p:nvPr/>
              </p:nvSpPr>
              <p:spPr bwMode="auto">
                <a:xfrm>
                  <a:off x="5855" y="1408"/>
                  <a:ext cx="328"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p:cNvSpPr>
                  <a:spLocks/>
                </p:cNvSpPr>
                <p:nvPr/>
              </p:nvSpPr>
              <p:spPr bwMode="auto">
                <a:xfrm>
                  <a:off x="5855" y="1405"/>
                  <a:ext cx="334" cy="740"/>
                </a:xfrm>
                <a:custGeom>
                  <a:avLst/>
                  <a:gdLst>
                    <a:gd name="T0" fmla="*/ 149 w 149"/>
                    <a:gd name="T1" fmla="*/ 280 h 287"/>
                    <a:gd name="T2" fmla="*/ 143 w 149"/>
                    <a:gd name="T3" fmla="*/ 287 h 287"/>
                    <a:gd name="T4" fmla="*/ 6 w 149"/>
                    <a:gd name="T5" fmla="*/ 287 h 287"/>
                    <a:gd name="T6" fmla="*/ 0 w 149"/>
                    <a:gd name="T7" fmla="*/ 280 h 287"/>
                    <a:gd name="T8" fmla="*/ 0 w 149"/>
                    <a:gd name="T9" fmla="*/ 7 h 287"/>
                    <a:gd name="T10" fmla="*/ 6 w 149"/>
                    <a:gd name="T11" fmla="*/ 0 h 287"/>
                    <a:gd name="T12" fmla="*/ 143 w 149"/>
                    <a:gd name="T13" fmla="*/ 0 h 287"/>
                    <a:gd name="T14" fmla="*/ 149 w 149"/>
                    <a:gd name="T15" fmla="*/ 7 h 287"/>
                    <a:gd name="T16" fmla="*/ 149 w 149"/>
                    <a:gd name="T17" fmla="*/ 28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87">
                      <a:moveTo>
                        <a:pt x="149" y="280"/>
                      </a:moveTo>
                      <a:cubicBezTo>
                        <a:pt x="149" y="284"/>
                        <a:pt x="146" y="287"/>
                        <a:pt x="143" y="287"/>
                      </a:cubicBezTo>
                      <a:cubicBezTo>
                        <a:pt x="6" y="287"/>
                        <a:pt x="6" y="287"/>
                        <a:pt x="6" y="287"/>
                      </a:cubicBezTo>
                      <a:cubicBezTo>
                        <a:pt x="3" y="287"/>
                        <a:pt x="0" y="284"/>
                        <a:pt x="0" y="280"/>
                      </a:cubicBezTo>
                      <a:cubicBezTo>
                        <a:pt x="0" y="7"/>
                        <a:pt x="0" y="7"/>
                        <a:pt x="0" y="7"/>
                      </a:cubicBezTo>
                      <a:cubicBezTo>
                        <a:pt x="0" y="3"/>
                        <a:pt x="3" y="0"/>
                        <a:pt x="6" y="0"/>
                      </a:cubicBezTo>
                      <a:cubicBezTo>
                        <a:pt x="143" y="0"/>
                        <a:pt x="143" y="0"/>
                        <a:pt x="143" y="0"/>
                      </a:cubicBezTo>
                      <a:cubicBezTo>
                        <a:pt x="146" y="0"/>
                        <a:pt x="149" y="3"/>
                        <a:pt x="149" y="7"/>
                      </a:cubicBezTo>
                      <a:lnTo>
                        <a:pt x="149" y="280"/>
                      </a:lnTo>
                      <a:close/>
                    </a:path>
                  </a:pathLst>
                </a:custGeom>
                <a:solidFill>
                  <a:srgbClr val="D2D2D2">
                    <a:alpha val="80000"/>
                  </a:srgbClr>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6"/>
                <p:cNvSpPr>
                  <a:spLocks noChangeArrowheads="1"/>
                </p:cNvSpPr>
                <p:nvPr/>
              </p:nvSpPr>
              <p:spPr bwMode="auto">
                <a:xfrm>
                  <a:off x="5855" y="1480"/>
                  <a:ext cx="173" cy="7"/>
                </a:xfrm>
                <a:prstGeom prst="rect">
                  <a:avLst/>
                </a:prstGeom>
                <a:solidFill>
                  <a:schemeClr val="tx1"/>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7"/>
                <p:cNvSpPr>
                  <a:spLocks/>
                </p:cNvSpPr>
                <p:nvPr/>
              </p:nvSpPr>
              <p:spPr bwMode="auto">
                <a:xfrm>
                  <a:off x="5998" y="1475"/>
                  <a:ext cx="188" cy="26"/>
                </a:xfrm>
                <a:custGeom>
                  <a:avLst/>
                  <a:gdLst>
                    <a:gd name="T0" fmla="*/ 72 w 72"/>
                    <a:gd name="T1" fmla="*/ 0 h 10"/>
                    <a:gd name="T2" fmla="*/ 5 w 72"/>
                    <a:gd name="T3" fmla="*/ 0 h 10"/>
                    <a:gd name="T4" fmla="*/ 0 w 72"/>
                    <a:gd name="T5" fmla="*/ 5 h 10"/>
                    <a:gd name="T6" fmla="*/ 5 w 72"/>
                    <a:gd name="T7" fmla="*/ 10 h 10"/>
                    <a:gd name="T8" fmla="*/ 72 w 72"/>
                    <a:gd name="T9" fmla="*/ 10 h 10"/>
                    <a:gd name="T10" fmla="*/ 72 w 72"/>
                    <a:gd name="T11" fmla="*/ 0 h 10"/>
                  </a:gdLst>
                  <a:ahLst/>
                  <a:cxnLst>
                    <a:cxn ang="0">
                      <a:pos x="T0" y="T1"/>
                    </a:cxn>
                    <a:cxn ang="0">
                      <a:pos x="T2" y="T3"/>
                    </a:cxn>
                    <a:cxn ang="0">
                      <a:pos x="T4" y="T5"/>
                    </a:cxn>
                    <a:cxn ang="0">
                      <a:pos x="T6" y="T7"/>
                    </a:cxn>
                    <a:cxn ang="0">
                      <a:pos x="T8" y="T9"/>
                    </a:cxn>
                    <a:cxn ang="0">
                      <a:pos x="T10" y="T11"/>
                    </a:cxn>
                  </a:cxnLst>
                  <a:rect l="0" t="0" r="r" b="b"/>
                  <a:pathLst>
                    <a:path w="72" h="10">
                      <a:moveTo>
                        <a:pt x="72" y="0"/>
                      </a:moveTo>
                      <a:cubicBezTo>
                        <a:pt x="5" y="0"/>
                        <a:pt x="5" y="0"/>
                        <a:pt x="5" y="0"/>
                      </a:cubicBezTo>
                      <a:cubicBezTo>
                        <a:pt x="2" y="0"/>
                        <a:pt x="0" y="2"/>
                        <a:pt x="0" y="5"/>
                      </a:cubicBezTo>
                      <a:cubicBezTo>
                        <a:pt x="0" y="7"/>
                        <a:pt x="2" y="10"/>
                        <a:pt x="5" y="10"/>
                      </a:cubicBezTo>
                      <a:cubicBezTo>
                        <a:pt x="72" y="10"/>
                        <a:pt x="72" y="10"/>
                        <a:pt x="72" y="10"/>
                      </a:cubicBezTo>
                      <a:lnTo>
                        <a:pt x="72" y="0"/>
                      </a:ln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8"/>
                <p:cNvSpPr>
                  <a:spLocks noChangeArrowheads="1"/>
                </p:cNvSpPr>
                <p:nvPr/>
              </p:nvSpPr>
              <p:spPr bwMode="auto">
                <a:xfrm>
                  <a:off x="5855" y="1571"/>
                  <a:ext cx="173" cy="6"/>
                </a:xfrm>
                <a:prstGeom prst="rect">
                  <a:avLst/>
                </a:prstGeom>
                <a:solidFill>
                  <a:srgbClr val="505050"/>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9"/>
                <p:cNvSpPr>
                  <a:spLocks/>
                </p:cNvSpPr>
                <p:nvPr/>
              </p:nvSpPr>
              <p:spPr bwMode="auto">
                <a:xfrm>
                  <a:off x="5998" y="1560"/>
                  <a:ext cx="188" cy="26"/>
                </a:xfrm>
                <a:custGeom>
                  <a:avLst/>
                  <a:gdLst>
                    <a:gd name="T0" fmla="*/ 72 w 72"/>
                    <a:gd name="T1" fmla="*/ 0 h 10"/>
                    <a:gd name="T2" fmla="*/ 5 w 72"/>
                    <a:gd name="T3" fmla="*/ 0 h 10"/>
                    <a:gd name="T4" fmla="*/ 0 w 72"/>
                    <a:gd name="T5" fmla="*/ 5 h 10"/>
                    <a:gd name="T6" fmla="*/ 5 w 72"/>
                    <a:gd name="T7" fmla="*/ 10 h 10"/>
                    <a:gd name="T8" fmla="*/ 72 w 72"/>
                    <a:gd name="T9" fmla="*/ 10 h 10"/>
                    <a:gd name="T10" fmla="*/ 72 w 72"/>
                    <a:gd name="T11" fmla="*/ 0 h 10"/>
                  </a:gdLst>
                  <a:ahLst/>
                  <a:cxnLst>
                    <a:cxn ang="0">
                      <a:pos x="T0" y="T1"/>
                    </a:cxn>
                    <a:cxn ang="0">
                      <a:pos x="T2" y="T3"/>
                    </a:cxn>
                    <a:cxn ang="0">
                      <a:pos x="T4" y="T5"/>
                    </a:cxn>
                    <a:cxn ang="0">
                      <a:pos x="T6" y="T7"/>
                    </a:cxn>
                    <a:cxn ang="0">
                      <a:pos x="T8" y="T9"/>
                    </a:cxn>
                    <a:cxn ang="0">
                      <a:pos x="T10" y="T11"/>
                    </a:cxn>
                  </a:cxnLst>
                  <a:rect l="0" t="0" r="r" b="b"/>
                  <a:pathLst>
                    <a:path w="72" h="10">
                      <a:moveTo>
                        <a:pt x="72" y="0"/>
                      </a:moveTo>
                      <a:cubicBezTo>
                        <a:pt x="5" y="0"/>
                        <a:pt x="5" y="0"/>
                        <a:pt x="5" y="0"/>
                      </a:cubicBezTo>
                      <a:cubicBezTo>
                        <a:pt x="2" y="0"/>
                        <a:pt x="0" y="2"/>
                        <a:pt x="0" y="5"/>
                      </a:cubicBezTo>
                      <a:cubicBezTo>
                        <a:pt x="0" y="8"/>
                        <a:pt x="2" y="10"/>
                        <a:pt x="5" y="10"/>
                      </a:cubicBezTo>
                      <a:cubicBezTo>
                        <a:pt x="72" y="10"/>
                        <a:pt x="72" y="10"/>
                        <a:pt x="72" y="10"/>
                      </a:cubicBezTo>
                      <a:lnTo>
                        <a:pt x="72" y="0"/>
                      </a:ln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10"/>
                <p:cNvSpPr>
                  <a:spLocks noChangeArrowheads="1"/>
                </p:cNvSpPr>
                <p:nvPr/>
              </p:nvSpPr>
              <p:spPr bwMode="auto">
                <a:xfrm>
                  <a:off x="5855" y="1657"/>
                  <a:ext cx="173" cy="5"/>
                </a:xfrm>
                <a:prstGeom prst="rect">
                  <a:avLst/>
                </a:prstGeom>
                <a:solidFill>
                  <a:schemeClr val="bg1">
                    <a:lumMod val="50000"/>
                  </a:schemeClr>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11"/>
                <p:cNvSpPr>
                  <a:spLocks/>
                </p:cNvSpPr>
                <p:nvPr/>
              </p:nvSpPr>
              <p:spPr bwMode="auto">
                <a:xfrm>
                  <a:off x="5998" y="1645"/>
                  <a:ext cx="188" cy="26"/>
                </a:xfrm>
                <a:custGeom>
                  <a:avLst/>
                  <a:gdLst>
                    <a:gd name="T0" fmla="*/ 72 w 72"/>
                    <a:gd name="T1" fmla="*/ 0 h 10"/>
                    <a:gd name="T2" fmla="*/ 5 w 72"/>
                    <a:gd name="T3" fmla="*/ 0 h 10"/>
                    <a:gd name="T4" fmla="*/ 0 w 72"/>
                    <a:gd name="T5" fmla="*/ 5 h 10"/>
                    <a:gd name="T6" fmla="*/ 5 w 72"/>
                    <a:gd name="T7" fmla="*/ 10 h 10"/>
                    <a:gd name="T8" fmla="*/ 72 w 72"/>
                    <a:gd name="T9" fmla="*/ 10 h 10"/>
                    <a:gd name="T10" fmla="*/ 72 w 72"/>
                    <a:gd name="T11" fmla="*/ 0 h 10"/>
                  </a:gdLst>
                  <a:ahLst/>
                  <a:cxnLst>
                    <a:cxn ang="0">
                      <a:pos x="T0" y="T1"/>
                    </a:cxn>
                    <a:cxn ang="0">
                      <a:pos x="T2" y="T3"/>
                    </a:cxn>
                    <a:cxn ang="0">
                      <a:pos x="T4" y="T5"/>
                    </a:cxn>
                    <a:cxn ang="0">
                      <a:pos x="T6" y="T7"/>
                    </a:cxn>
                    <a:cxn ang="0">
                      <a:pos x="T8" y="T9"/>
                    </a:cxn>
                    <a:cxn ang="0">
                      <a:pos x="T10" y="T11"/>
                    </a:cxn>
                  </a:cxnLst>
                  <a:rect l="0" t="0" r="r" b="b"/>
                  <a:pathLst>
                    <a:path w="72" h="10">
                      <a:moveTo>
                        <a:pt x="72" y="0"/>
                      </a:moveTo>
                      <a:cubicBezTo>
                        <a:pt x="5" y="0"/>
                        <a:pt x="5" y="0"/>
                        <a:pt x="5" y="0"/>
                      </a:cubicBezTo>
                      <a:cubicBezTo>
                        <a:pt x="2" y="0"/>
                        <a:pt x="0" y="2"/>
                        <a:pt x="0" y="5"/>
                      </a:cubicBezTo>
                      <a:cubicBezTo>
                        <a:pt x="0" y="8"/>
                        <a:pt x="2" y="10"/>
                        <a:pt x="5" y="10"/>
                      </a:cubicBezTo>
                      <a:cubicBezTo>
                        <a:pt x="72" y="10"/>
                        <a:pt x="72" y="10"/>
                        <a:pt x="72" y="10"/>
                      </a:cubicBezTo>
                      <a:lnTo>
                        <a:pt x="72" y="0"/>
                      </a:ln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12"/>
                <p:cNvSpPr>
                  <a:spLocks noChangeArrowheads="1"/>
                </p:cNvSpPr>
                <p:nvPr/>
              </p:nvSpPr>
              <p:spPr bwMode="auto">
                <a:xfrm>
                  <a:off x="5855" y="1741"/>
                  <a:ext cx="173" cy="7"/>
                </a:xfrm>
                <a:prstGeom prst="rect">
                  <a:avLst/>
                </a:prstGeom>
                <a:solidFill>
                  <a:schemeClr val="tx1"/>
                </a:solid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3"/>
                <p:cNvSpPr>
                  <a:spLocks/>
                </p:cNvSpPr>
                <p:nvPr/>
              </p:nvSpPr>
              <p:spPr bwMode="auto">
                <a:xfrm>
                  <a:off x="5998" y="1730"/>
                  <a:ext cx="188" cy="26"/>
                </a:xfrm>
                <a:custGeom>
                  <a:avLst/>
                  <a:gdLst>
                    <a:gd name="T0" fmla="*/ 72 w 72"/>
                    <a:gd name="T1" fmla="*/ 0 h 10"/>
                    <a:gd name="T2" fmla="*/ 5 w 72"/>
                    <a:gd name="T3" fmla="*/ 0 h 10"/>
                    <a:gd name="T4" fmla="*/ 0 w 72"/>
                    <a:gd name="T5" fmla="*/ 5 h 10"/>
                    <a:gd name="T6" fmla="*/ 5 w 72"/>
                    <a:gd name="T7" fmla="*/ 10 h 10"/>
                    <a:gd name="T8" fmla="*/ 72 w 72"/>
                    <a:gd name="T9" fmla="*/ 10 h 10"/>
                    <a:gd name="T10" fmla="*/ 72 w 72"/>
                    <a:gd name="T11" fmla="*/ 0 h 10"/>
                  </a:gdLst>
                  <a:ahLst/>
                  <a:cxnLst>
                    <a:cxn ang="0">
                      <a:pos x="T0" y="T1"/>
                    </a:cxn>
                    <a:cxn ang="0">
                      <a:pos x="T2" y="T3"/>
                    </a:cxn>
                    <a:cxn ang="0">
                      <a:pos x="T4" y="T5"/>
                    </a:cxn>
                    <a:cxn ang="0">
                      <a:pos x="T6" y="T7"/>
                    </a:cxn>
                    <a:cxn ang="0">
                      <a:pos x="T8" y="T9"/>
                    </a:cxn>
                    <a:cxn ang="0">
                      <a:pos x="T10" y="T11"/>
                    </a:cxn>
                  </a:cxnLst>
                  <a:rect l="0" t="0" r="r" b="b"/>
                  <a:pathLst>
                    <a:path w="72" h="10">
                      <a:moveTo>
                        <a:pt x="72" y="0"/>
                      </a:moveTo>
                      <a:cubicBezTo>
                        <a:pt x="5" y="0"/>
                        <a:pt x="5" y="0"/>
                        <a:pt x="5" y="0"/>
                      </a:cubicBezTo>
                      <a:cubicBezTo>
                        <a:pt x="2" y="0"/>
                        <a:pt x="0" y="3"/>
                        <a:pt x="0" y="5"/>
                      </a:cubicBezTo>
                      <a:cubicBezTo>
                        <a:pt x="0" y="8"/>
                        <a:pt x="2" y="10"/>
                        <a:pt x="5" y="10"/>
                      </a:cubicBezTo>
                      <a:cubicBezTo>
                        <a:pt x="72" y="10"/>
                        <a:pt x="72" y="10"/>
                        <a:pt x="72" y="10"/>
                      </a:cubicBezTo>
                      <a:lnTo>
                        <a:pt x="72" y="0"/>
                      </a:ln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val 14"/>
                <p:cNvSpPr>
                  <a:spLocks noChangeArrowheads="1"/>
                </p:cNvSpPr>
                <p:nvPr/>
              </p:nvSpPr>
              <p:spPr bwMode="auto">
                <a:xfrm>
                  <a:off x="6006" y="1980"/>
                  <a:ext cx="44" cy="44"/>
                </a:xfrm>
                <a:prstGeom prst="ellipse">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5"/>
                <p:cNvSpPr>
                  <a:spLocks/>
                </p:cNvSpPr>
                <p:nvPr/>
              </p:nvSpPr>
              <p:spPr bwMode="auto">
                <a:xfrm>
                  <a:off x="5855" y="2117"/>
                  <a:ext cx="334" cy="28"/>
                </a:xfrm>
                <a:custGeom>
                  <a:avLst/>
                  <a:gdLst>
                    <a:gd name="T0" fmla="*/ 0 w 149"/>
                    <a:gd name="T1" fmla="*/ 0 h 11"/>
                    <a:gd name="T2" fmla="*/ 0 w 149"/>
                    <a:gd name="T3" fmla="*/ 4 h 11"/>
                    <a:gd name="T4" fmla="*/ 6 w 149"/>
                    <a:gd name="T5" fmla="*/ 11 h 11"/>
                    <a:gd name="T6" fmla="*/ 143 w 149"/>
                    <a:gd name="T7" fmla="*/ 11 h 11"/>
                    <a:gd name="T8" fmla="*/ 149 w 149"/>
                    <a:gd name="T9" fmla="*/ 4 h 11"/>
                    <a:gd name="T10" fmla="*/ 149 w 149"/>
                    <a:gd name="T11" fmla="*/ 0 h 11"/>
                    <a:gd name="T12" fmla="*/ 0 w 14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49" h="11">
                      <a:moveTo>
                        <a:pt x="0" y="0"/>
                      </a:moveTo>
                      <a:cubicBezTo>
                        <a:pt x="0" y="4"/>
                        <a:pt x="0" y="4"/>
                        <a:pt x="0" y="4"/>
                      </a:cubicBezTo>
                      <a:cubicBezTo>
                        <a:pt x="0" y="8"/>
                        <a:pt x="3" y="11"/>
                        <a:pt x="6" y="11"/>
                      </a:cubicBezTo>
                      <a:cubicBezTo>
                        <a:pt x="143" y="11"/>
                        <a:pt x="143" y="11"/>
                        <a:pt x="143" y="11"/>
                      </a:cubicBezTo>
                      <a:cubicBezTo>
                        <a:pt x="146" y="11"/>
                        <a:pt x="149" y="8"/>
                        <a:pt x="149" y="4"/>
                      </a:cubicBezTo>
                      <a:cubicBezTo>
                        <a:pt x="149" y="0"/>
                        <a:pt x="149" y="0"/>
                        <a:pt x="149" y="0"/>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16"/>
                <p:cNvSpPr>
                  <a:spLocks noChangeArrowheads="1"/>
                </p:cNvSpPr>
                <p:nvPr/>
              </p:nvSpPr>
              <p:spPr bwMode="auto">
                <a:xfrm>
                  <a:off x="5855" y="2071"/>
                  <a:ext cx="334" cy="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bwMode="auto">
              <a:xfrm>
                <a:off x="8822083" y="2100326"/>
                <a:ext cx="914400" cy="1458337"/>
              </a:xfrm>
              <a:prstGeom prst="rect">
                <a:avLst/>
              </a:prstGeom>
              <a:noFill/>
              <a:ln w="2222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grpSp>
        <p:grpSp>
          <p:nvGrpSpPr>
            <p:cNvPr id="11" name="Group 10"/>
            <p:cNvGrpSpPr>
              <a:grpSpLocks noChangeAspect="1"/>
            </p:cNvGrpSpPr>
            <p:nvPr/>
          </p:nvGrpSpPr>
          <p:grpSpPr>
            <a:xfrm>
              <a:off x="8839262" y="4746466"/>
              <a:ext cx="1020349" cy="460387"/>
              <a:chOff x="2904848" y="2885814"/>
              <a:chExt cx="1681162" cy="959376"/>
            </a:xfrm>
          </p:grpSpPr>
          <p:sp>
            <p:nvSpPr>
              <p:cNvPr id="12" name="Flowchart: Magnetic Disk 11"/>
              <p:cNvSpPr/>
              <p:nvPr/>
            </p:nvSpPr>
            <p:spPr>
              <a:xfrm>
                <a:off x="2904848" y="2885814"/>
                <a:ext cx="1681162" cy="959376"/>
              </a:xfrm>
              <a:prstGeom prst="flowChartMagneticDisk">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bwMode="auto">
              <a:xfrm>
                <a:off x="2936469" y="2885814"/>
                <a:ext cx="1608667" cy="319087"/>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grpSp>
      </p:grpSp>
      <p:pic>
        <p:nvPicPr>
          <p:cNvPr id="43" name="Picture 42" descr="A close up of a logo&#10;&#10;Description generated with high confidence">
            <a:extLst>
              <a:ext uri="{FF2B5EF4-FFF2-40B4-BE49-F238E27FC236}">
                <a16:creationId xmlns:a16="http://schemas.microsoft.com/office/drawing/2014/main" id="{813F584A-3639-4CB8-8A78-5DDF607F8D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13" y="307887"/>
            <a:ext cx="1807695" cy="1435523"/>
          </a:xfrm>
          <a:prstGeom prst="rect">
            <a:avLst/>
          </a:prstGeom>
        </p:spPr>
      </p:pic>
    </p:spTree>
    <p:extLst>
      <p:ext uri="{BB962C8B-B14F-4D97-AF65-F5344CB8AC3E}">
        <p14:creationId xmlns:p14="http://schemas.microsoft.com/office/powerpoint/2010/main" val="21075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6" presetClass="entr" presetSubtype="37"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15">
            <a:extLst>
              <a:ext uri="{FF2B5EF4-FFF2-40B4-BE49-F238E27FC236}">
                <a16:creationId xmlns:a16="http://schemas.microsoft.com/office/drawing/2014/main" id="{9E706731-3860-4E73-9335-A870F6741F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11">
            <a:extLst>
              <a:ext uri="{FF2B5EF4-FFF2-40B4-BE49-F238E27FC236}">
                <a16:creationId xmlns:a16="http://schemas.microsoft.com/office/drawing/2014/main" id="{CD2ED21F-DC95-4AD1-8327-D561F5FCA3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descr="A person with uniform&#10;&#10;Description generated with high confidence">
            <a:extLst>
              <a:ext uri="{FF2B5EF4-FFF2-40B4-BE49-F238E27FC236}">
                <a16:creationId xmlns:a16="http://schemas.microsoft.com/office/drawing/2014/main" id="{6B7B11F6-B813-4165-912A-6425ED446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760" y="4641114"/>
            <a:ext cx="2003382" cy="1811442"/>
          </a:xfrm>
          <a:prstGeom prst="rect">
            <a:avLst/>
          </a:prstGeom>
        </p:spPr>
      </p:pic>
      <p:pic>
        <p:nvPicPr>
          <p:cNvPr id="21" name="Picture 20" descr="A close up of a sign&#10;&#10;Description generated with high confidence">
            <a:extLst>
              <a:ext uri="{FF2B5EF4-FFF2-40B4-BE49-F238E27FC236}">
                <a16:creationId xmlns:a16="http://schemas.microsoft.com/office/drawing/2014/main" id="{BAFCC14F-7E3D-4169-8FC3-2F2891F2B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332" y="1973016"/>
            <a:ext cx="2828257" cy="2828257"/>
          </a:xfrm>
          <a:prstGeom prst="rect">
            <a:avLst/>
          </a:prstGeom>
        </p:spPr>
      </p:pic>
      <p:pic>
        <p:nvPicPr>
          <p:cNvPr id="20" name="Picture 19">
            <a:extLst>
              <a:ext uri="{FF2B5EF4-FFF2-40B4-BE49-F238E27FC236}">
                <a16:creationId xmlns:a16="http://schemas.microsoft.com/office/drawing/2014/main" id="{F1725EFC-84DE-4525-A1CF-A1B14A556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4035" y="321732"/>
            <a:ext cx="3206093" cy="1811443"/>
          </a:xfrm>
          <a:prstGeom prst="rect">
            <a:avLst/>
          </a:prstGeom>
        </p:spPr>
      </p:pic>
      <p:graphicFrame>
        <p:nvGraphicFramePr>
          <p:cNvPr id="18" name="Content Placeholder 4"/>
          <p:cNvGraphicFramePr>
            <a:graphicFrameLocks noGrp="1"/>
          </p:cNvGraphicFramePr>
          <p:nvPr>
            <p:ph idx="1"/>
            <p:extLst>
              <p:ext uri="{D42A27DB-BD31-4B8C-83A1-F6EECF244321}">
                <p14:modId xmlns:p14="http://schemas.microsoft.com/office/powerpoint/2010/main" val="3935208628"/>
              </p:ext>
            </p:extLst>
          </p:nvPr>
        </p:nvGraphicFramePr>
        <p:xfrm>
          <a:off x="838200" y="993341"/>
          <a:ext cx="5707565" cy="51836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8529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15">
            <a:extLst>
              <a:ext uri="{FF2B5EF4-FFF2-40B4-BE49-F238E27FC236}">
                <a16:creationId xmlns:a16="http://schemas.microsoft.com/office/drawing/2014/main" id="{9E706731-3860-4E73-9335-A870F6741F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11">
            <a:extLst>
              <a:ext uri="{FF2B5EF4-FFF2-40B4-BE49-F238E27FC236}">
                <a16:creationId xmlns:a16="http://schemas.microsoft.com/office/drawing/2014/main" id="{CD2ED21F-DC95-4AD1-8327-D561F5FCA3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4"/>
          <p:cNvGraphicFramePr>
            <a:graphicFrameLocks noGrp="1"/>
          </p:cNvGraphicFramePr>
          <p:nvPr>
            <p:ph idx="1"/>
            <p:extLst>
              <p:ext uri="{D42A27DB-BD31-4B8C-83A1-F6EECF244321}">
                <p14:modId xmlns:p14="http://schemas.microsoft.com/office/powerpoint/2010/main" val="1084802408"/>
              </p:ext>
            </p:extLst>
          </p:nvPr>
        </p:nvGraphicFramePr>
        <p:xfrm>
          <a:off x="838200" y="993341"/>
          <a:ext cx="5707565" cy="518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able&#10;&#10;Description generated with high confidence">
            <a:extLst>
              <a:ext uri="{FF2B5EF4-FFF2-40B4-BE49-F238E27FC236}">
                <a16:creationId xmlns:a16="http://schemas.microsoft.com/office/drawing/2014/main" id="{37D585AF-13D2-4605-9C2B-F5D1010AA8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0336" y="3689350"/>
            <a:ext cx="2112433"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9" name="Picture 8" descr="A picture containing outdoor object&#10;&#10;Description generated with very high confidence">
            <a:extLst>
              <a:ext uri="{FF2B5EF4-FFF2-40B4-BE49-F238E27FC236}">
                <a16:creationId xmlns:a16="http://schemas.microsoft.com/office/drawing/2014/main" id="{3B515032-417C-477A-881D-6CDDED061F76}"/>
              </a:ext>
            </a:extLst>
          </p:cNvPr>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Lst>
          </a:blip>
          <a:stretch>
            <a:fillRect/>
          </a:stretch>
        </p:blipFill>
        <p:spPr>
          <a:xfrm>
            <a:off x="8601204" y="1316567"/>
            <a:ext cx="3234664"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41016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66592" y="4203523"/>
            <a:ext cx="11525250" cy="2097783"/>
          </a:xfrm>
        </p:spPr>
        <p:txBody>
          <a:bodyPr/>
          <a:lstStyle/>
          <a:p>
            <a:r>
              <a:rPr lang="en-GB" dirty="0"/>
              <a:t>A low-latency, NoSQL database built on Hadoop</a:t>
            </a:r>
          </a:p>
          <a:p>
            <a:r>
              <a:rPr lang="en-GB" dirty="0" err="1"/>
              <a:t>Modeled</a:t>
            </a:r>
            <a:r>
              <a:rPr lang="en-GB" dirty="0"/>
              <a:t> on Google’s </a:t>
            </a:r>
            <a:r>
              <a:rPr lang="en-GB" dirty="0" err="1"/>
              <a:t>BigTable</a:t>
            </a:r>
            <a:endParaRPr lang="en-GB" dirty="0"/>
          </a:p>
          <a:p>
            <a:r>
              <a:rPr lang="en-GB" dirty="0" err="1"/>
              <a:t>HBase</a:t>
            </a:r>
            <a:r>
              <a:rPr lang="en-GB" dirty="0"/>
              <a:t> stores data in </a:t>
            </a:r>
            <a:r>
              <a:rPr lang="en-GB" dirty="0" err="1"/>
              <a:t>StoreFiles</a:t>
            </a:r>
            <a:r>
              <a:rPr lang="en-GB" dirty="0"/>
              <a:t> on HDFS</a:t>
            </a:r>
          </a:p>
        </p:txBody>
      </p:sp>
      <p:grpSp>
        <p:nvGrpSpPr>
          <p:cNvPr id="37" name="Group 36"/>
          <p:cNvGrpSpPr/>
          <p:nvPr/>
        </p:nvGrpSpPr>
        <p:grpSpPr>
          <a:xfrm>
            <a:off x="5728678" y="2157900"/>
            <a:ext cx="4145516" cy="993153"/>
            <a:chOff x="3038105" y="2057400"/>
            <a:chExt cx="4145516" cy="993153"/>
          </a:xfrm>
        </p:grpSpPr>
        <p:grpSp>
          <p:nvGrpSpPr>
            <p:cNvPr id="36" name="Group 35"/>
            <p:cNvGrpSpPr/>
            <p:nvPr/>
          </p:nvGrpSpPr>
          <p:grpSpPr>
            <a:xfrm>
              <a:off x="3038105" y="2057400"/>
              <a:ext cx="1858810" cy="993153"/>
              <a:chOff x="3038105" y="2057400"/>
              <a:chExt cx="1858810" cy="993153"/>
            </a:xfrm>
          </p:grpSpPr>
          <p:sp>
            <p:nvSpPr>
              <p:cNvPr id="19" name="Right Arrow 18"/>
              <p:cNvSpPr/>
              <p:nvPr/>
            </p:nvSpPr>
            <p:spPr>
              <a:xfrm flipH="1">
                <a:off x="3038105" y="2478403"/>
                <a:ext cx="1769423" cy="57215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3127492" y="2057400"/>
                <a:ext cx="1769423" cy="57215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a:grpSpLocks noChangeAspect="1"/>
              </p:cNvGrpSpPr>
              <p:nvPr/>
            </p:nvGrpSpPr>
            <p:grpSpPr>
              <a:xfrm>
                <a:off x="3509964" y="2259437"/>
                <a:ext cx="755983" cy="539531"/>
                <a:chOff x="8031673" y="2112654"/>
                <a:chExt cx="2706706" cy="1824680"/>
              </a:xfrm>
            </p:grpSpPr>
            <p:sp>
              <p:nvSpPr>
                <p:cNvPr id="8" name="Oval 7"/>
                <p:cNvSpPr/>
                <p:nvPr/>
              </p:nvSpPr>
              <p:spPr bwMode="auto">
                <a:xfrm>
                  <a:off x="8031673" y="2157782"/>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a:spLocks noChangeAspect="1"/>
                </p:cNvSpPr>
                <p:nvPr/>
              </p:nvSpPr>
              <p:spPr bwMode="auto">
                <a:xfrm>
                  <a:off x="9189805" y="2158374"/>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10036310" y="2146670"/>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cxnSp>
              <p:nvCxnSpPr>
                <p:cNvPr id="11" name="Straight Connector 10"/>
                <p:cNvCxnSpPr/>
                <p:nvPr/>
              </p:nvCxnSpPr>
              <p:spPr>
                <a:xfrm>
                  <a:off x="8946073" y="2112654"/>
                  <a:ext cx="0" cy="731520"/>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Oval 11"/>
                <p:cNvSpPr/>
                <p:nvPr/>
              </p:nvSpPr>
              <p:spPr bwMode="auto">
                <a:xfrm>
                  <a:off x="8626032" y="3268637"/>
                  <a:ext cx="640079"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13" name="Oval 12"/>
                <p:cNvSpPr/>
                <p:nvPr/>
              </p:nvSpPr>
              <p:spPr bwMode="auto">
                <a:xfrm>
                  <a:off x="10098300" y="3268636"/>
                  <a:ext cx="640079"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cxnSp>
              <p:nvCxnSpPr>
                <p:cNvPr id="14" name="Straight Connector 13"/>
                <p:cNvCxnSpPr/>
                <p:nvPr/>
              </p:nvCxnSpPr>
              <p:spPr>
                <a:xfrm>
                  <a:off x="9519771" y="3205813"/>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93664"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44357"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64548"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4982514" y="2057400"/>
              <a:ext cx="2201107" cy="993153"/>
              <a:chOff x="4982514" y="2057400"/>
              <a:chExt cx="2201107" cy="993153"/>
            </a:xfrm>
          </p:grpSpPr>
          <p:grpSp>
            <p:nvGrpSpPr>
              <p:cNvPr id="4" name="Group 3"/>
              <p:cNvGrpSpPr>
                <a:grpSpLocks noChangeAspect="1"/>
              </p:cNvGrpSpPr>
              <p:nvPr/>
            </p:nvGrpSpPr>
            <p:grpSpPr>
              <a:xfrm>
                <a:off x="4982514" y="2057400"/>
                <a:ext cx="2201107" cy="993153"/>
                <a:chOff x="2904848" y="2885814"/>
                <a:chExt cx="1681162" cy="959376"/>
              </a:xfrm>
            </p:grpSpPr>
            <p:sp>
              <p:nvSpPr>
                <p:cNvPr id="5" name="Flowchart: Magnetic Disk 4"/>
                <p:cNvSpPr/>
                <p:nvPr/>
              </p:nvSpPr>
              <p:spPr>
                <a:xfrm>
                  <a:off x="2904848" y="2885814"/>
                  <a:ext cx="1681162" cy="959376"/>
                </a:xfrm>
                <a:prstGeom prst="flowChartMagneticDisk">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bwMode="auto">
                <a:xfrm>
                  <a:off x="2936469" y="2885814"/>
                  <a:ext cx="1608667" cy="319087"/>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0" name="TextBox 19"/>
              <p:cNvSpPr txBox="1"/>
              <p:nvPr/>
            </p:nvSpPr>
            <p:spPr>
              <a:xfrm>
                <a:off x="5692128" y="2506151"/>
                <a:ext cx="837089" cy="400110"/>
              </a:xfrm>
              <a:prstGeom prst="rect">
                <a:avLst/>
              </a:prstGeom>
              <a:noFill/>
            </p:spPr>
            <p:txBody>
              <a:bodyPr wrap="none" rtlCol="0">
                <a:spAutoFit/>
              </a:bodyPr>
              <a:lstStyle/>
              <a:p>
                <a:r>
                  <a:rPr lang="en-GB" sz="2000" dirty="0" err="1">
                    <a:solidFill>
                      <a:schemeClr val="bg1"/>
                    </a:solidFill>
                    <a:effectLst>
                      <a:outerShdw blurRad="38100" dist="38100" dir="2700000" algn="tl">
                        <a:srgbClr val="000000">
                          <a:alpha val="43137"/>
                        </a:srgbClr>
                      </a:outerShdw>
                    </a:effectLst>
                  </a:rPr>
                  <a:t>HBase</a:t>
                </a:r>
                <a:endParaRPr lang="en-GB" sz="2000" dirty="0">
                  <a:solidFill>
                    <a:schemeClr val="bg1"/>
                  </a:solidFill>
                  <a:effectLst>
                    <a:outerShdw blurRad="38100" dist="38100" dir="2700000" algn="tl">
                      <a:srgbClr val="000000">
                        <a:alpha val="43137"/>
                      </a:srgbClr>
                    </a:outerShdw>
                  </a:effectLst>
                </a:endParaRPr>
              </a:p>
            </p:txBody>
          </p:sp>
        </p:grpSp>
      </p:grpSp>
      <p:grpSp>
        <p:nvGrpSpPr>
          <p:cNvPr id="35" name="Group 34"/>
          <p:cNvGrpSpPr/>
          <p:nvPr/>
        </p:nvGrpSpPr>
        <p:grpSpPr>
          <a:xfrm>
            <a:off x="9406240" y="2369995"/>
            <a:ext cx="1590313" cy="1664940"/>
            <a:chOff x="7574341" y="2520205"/>
            <a:chExt cx="1590313" cy="1664940"/>
          </a:xfrm>
        </p:grpSpPr>
        <p:grpSp>
          <p:nvGrpSpPr>
            <p:cNvPr id="28" name="Group 10"/>
            <p:cNvGrpSpPr>
              <a:grpSpLocks noChangeAspect="1"/>
            </p:cNvGrpSpPr>
            <p:nvPr/>
          </p:nvGrpSpPr>
          <p:grpSpPr bwMode="auto">
            <a:xfrm rot="16200000">
              <a:off x="7746809" y="2767300"/>
              <a:ext cx="1245377" cy="1590313"/>
              <a:chOff x="1805" y="2643"/>
              <a:chExt cx="621" cy="793"/>
            </a:xfrm>
          </p:grpSpPr>
          <p:sp>
            <p:nvSpPr>
              <p:cNvPr id="29" name="AutoShape 9"/>
              <p:cNvSpPr>
                <a:spLocks noChangeAspect="1" noChangeArrowheads="1" noTextEdit="1"/>
              </p:cNvSpPr>
              <p:nvPr/>
            </p:nvSpPr>
            <p:spPr bwMode="auto">
              <a:xfrm>
                <a:off x="1805" y="2643"/>
                <a:ext cx="618"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p:cNvSpPr>
              <p:nvPr/>
            </p:nvSpPr>
            <p:spPr bwMode="auto">
              <a:xfrm>
                <a:off x="1807" y="2645"/>
                <a:ext cx="619" cy="690"/>
              </a:xfrm>
              <a:custGeom>
                <a:avLst/>
                <a:gdLst>
                  <a:gd name="T0" fmla="*/ 247 w 258"/>
                  <a:gd name="T1" fmla="*/ 20 h 289"/>
                  <a:gd name="T2" fmla="*/ 233 w 258"/>
                  <a:gd name="T3" fmla="*/ 20 h 289"/>
                  <a:gd name="T4" fmla="*/ 206 w 258"/>
                  <a:gd name="T5" fmla="*/ 0 h 289"/>
                  <a:gd name="T6" fmla="*/ 29 w 258"/>
                  <a:gd name="T7" fmla="*/ 0 h 289"/>
                  <a:gd name="T8" fmla="*/ 0 w 258"/>
                  <a:gd name="T9" fmla="*/ 29 h 289"/>
                  <a:gd name="T10" fmla="*/ 0 w 258"/>
                  <a:gd name="T11" fmla="*/ 260 h 289"/>
                  <a:gd name="T12" fmla="*/ 29 w 258"/>
                  <a:gd name="T13" fmla="*/ 289 h 289"/>
                  <a:gd name="T14" fmla="*/ 206 w 258"/>
                  <a:gd name="T15" fmla="*/ 289 h 289"/>
                  <a:gd name="T16" fmla="*/ 234 w 258"/>
                  <a:gd name="T17" fmla="*/ 260 h 289"/>
                  <a:gd name="T18" fmla="*/ 234 w 258"/>
                  <a:gd name="T19" fmla="*/ 129 h 289"/>
                  <a:gd name="T20" fmla="*/ 247 w 258"/>
                  <a:gd name="T21" fmla="*/ 129 h 289"/>
                  <a:gd name="T22" fmla="*/ 258 w 258"/>
                  <a:gd name="T23" fmla="*/ 119 h 289"/>
                  <a:gd name="T24" fmla="*/ 258 w 258"/>
                  <a:gd name="T25" fmla="*/ 31 h 289"/>
                  <a:gd name="T26" fmla="*/ 247 w 258"/>
                  <a:gd name="T27" fmla="*/ 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89">
                    <a:moveTo>
                      <a:pt x="247" y="20"/>
                    </a:moveTo>
                    <a:cubicBezTo>
                      <a:pt x="233" y="20"/>
                      <a:pt x="233" y="20"/>
                      <a:pt x="233" y="20"/>
                    </a:cubicBezTo>
                    <a:cubicBezTo>
                      <a:pt x="229" y="9"/>
                      <a:pt x="218" y="0"/>
                      <a:pt x="206" y="0"/>
                    </a:cubicBezTo>
                    <a:cubicBezTo>
                      <a:pt x="29" y="0"/>
                      <a:pt x="29" y="0"/>
                      <a:pt x="29" y="0"/>
                    </a:cubicBezTo>
                    <a:cubicBezTo>
                      <a:pt x="13" y="0"/>
                      <a:pt x="0" y="13"/>
                      <a:pt x="0" y="29"/>
                    </a:cubicBezTo>
                    <a:cubicBezTo>
                      <a:pt x="0" y="260"/>
                      <a:pt x="0" y="260"/>
                      <a:pt x="0" y="260"/>
                    </a:cubicBezTo>
                    <a:cubicBezTo>
                      <a:pt x="0" y="276"/>
                      <a:pt x="13" y="289"/>
                      <a:pt x="29" y="289"/>
                    </a:cubicBezTo>
                    <a:cubicBezTo>
                      <a:pt x="206" y="289"/>
                      <a:pt x="206" y="289"/>
                      <a:pt x="206" y="289"/>
                    </a:cubicBezTo>
                    <a:cubicBezTo>
                      <a:pt x="221" y="289"/>
                      <a:pt x="234" y="276"/>
                      <a:pt x="234" y="260"/>
                    </a:cubicBezTo>
                    <a:cubicBezTo>
                      <a:pt x="234" y="129"/>
                      <a:pt x="234" y="129"/>
                      <a:pt x="234" y="129"/>
                    </a:cubicBezTo>
                    <a:cubicBezTo>
                      <a:pt x="247" y="129"/>
                      <a:pt x="247" y="129"/>
                      <a:pt x="247" y="129"/>
                    </a:cubicBezTo>
                    <a:cubicBezTo>
                      <a:pt x="253" y="129"/>
                      <a:pt x="258" y="125"/>
                      <a:pt x="258" y="119"/>
                    </a:cubicBezTo>
                    <a:cubicBezTo>
                      <a:pt x="258" y="31"/>
                      <a:pt x="258" y="31"/>
                      <a:pt x="258" y="31"/>
                    </a:cubicBezTo>
                    <a:cubicBezTo>
                      <a:pt x="258" y="25"/>
                      <a:pt x="253" y="20"/>
                      <a:pt x="247" y="20"/>
                    </a:cubicBezTo>
                    <a:close/>
                  </a:path>
                </a:pathLst>
              </a:custGeom>
              <a:solidFill>
                <a:srgbClr val="DB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p:cNvSpPr>
              <p:nvPr/>
            </p:nvSpPr>
            <p:spPr bwMode="auto">
              <a:xfrm>
                <a:off x="1807" y="2653"/>
                <a:ext cx="477" cy="783"/>
              </a:xfrm>
              <a:custGeom>
                <a:avLst/>
                <a:gdLst>
                  <a:gd name="T0" fmla="*/ 199 w 199"/>
                  <a:gd name="T1" fmla="*/ 302 h 328"/>
                  <a:gd name="T2" fmla="*/ 174 w 199"/>
                  <a:gd name="T3" fmla="*/ 325 h 328"/>
                  <a:gd name="T4" fmla="*/ 24 w 199"/>
                  <a:gd name="T5" fmla="*/ 292 h 328"/>
                  <a:gd name="T6" fmla="*/ 0 w 199"/>
                  <a:gd name="T7" fmla="*/ 257 h 328"/>
                  <a:gd name="T8" fmla="*/ 0 w 199"/>
                  <a:gd name="T9" fmla="*/ 26 h 328"/>
                  <a:gd name="T10" fmla="*/ 24 w 199"/>
                  <a:gd name="T11" fmla="*/ 3 h 328"/>
                  <a:gd name="T12" fmla="*/ 174 w 199"/>
                  <a:gd name="T13" fmla="*/ 36 h 328"/>
                  <a:gd name="T14" fmla="*/ 199 w 199"/>
                  <a:gd name="T15" fmla="*/ 70 h 328"/>
                  <a:gd name="T16" fmla="*/ 199 w 199"/>
                  <a:gd name="T17" fmla="*/ 3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28">
                    <a:moveTo>
                      <a:pt x="199" y="302"/>
                    </a:moveTo>
                    <a:cubicBezTo>
                      <a:pt x="199" y="318"/>
                      <a:pt x="188" y="328"/>
                      <a:pt x="174" y="325"/>
                    </a:cubicBezTo>
                    <a:cubicBezTo>
                      <a:pt x="24" y="292"/>
                      <a:pt x="24" y="292"/>
                      <a:pt x="24" y="292"/>
                    </a:cubicBezTo>
                    <a:cubicBezTo>
                      <a:pt x="11" y="289"/>
                      <a:pt x="0" y="273"/>
                      <a:pt x="0" y="257"/>
                    </a:cubicBezTo>
                    <a:cubicBezTo>
                      <a:pt x="0" y="26"/>
                      <a:pt x="0" y="26"/>
                      <a:pt x="0" y="26"/>
                    </a:cubicBezTo>
                    <a:cubicBezTo>
                      <a:pt x="0" y="10"/>
                      <a:pt x="11" y="0"/>
                      <a:pt x="24" y="3"/>
                    </a:cubicBezTo>
                    <a:cubicBezTo>
                      <a:pt x="174" y="36"/>
                      <a:pt x="174" y="36"/>
                      <a:pt x="174" y="36"/>
                    </a:cubicBezTo>
                    <a:cubicBezTo>
                      <a:pt x="188" y="39"/>
                      <a:pt x="199" y="54"/>
                      <a:pt x="199" y="70"/>
                    </a:cubicBezTo>
                    <a:lnTo>
                      <a:pt x="199" y="302"/>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3" name="Picture 32"/>
            <p:cNvPicPr>
              <a:picLocks noChangeAspect="1"/>
            </p:cNvPicPr>
            <p:nvPr/>
          </p:nvPicPr>
          <p:blipFill rotWithShape="1">
            <a:blip r:embed="rId3"/>
            <a:srcRect b="36793"/>
            <a:stretch/>
          </p:blipFill>
          <p:spPr>
            <a:xfrm>
              <a:off x="7871502" y="2520205"/>
              <a:ext cx="786452" cy="701327"/>
            </a:xfrm>
            <a:prstGeom prst="rect">
              <a:avLst/>
            </a:prstGeom>
          </p:spPr>
        </p:pic>
        <p:sp>
          <p:nvSpPr>
            <p:cNvPr id="34" name="TextBox 33"/>
            <p:cNvSpPr txBox="1"/>
            <p:nvPr/>
          </p:nvSpPr>
          <p:spPr>
            <a:xfrm>
              <a:off x="8024519" y="3518171"/>
              <a:ext cx="679930"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rPr>
                <a:t>HDFS</a:t>
              </a:r>
            </a:p>
          </p:txBody>
        </p:sp>
      </p:grpSp>
      <p:pic>
        <p:nvPicPr>
          <p:cNvPr id="32" name="Picture 31">
            <a:extLst>
              <a:ext uri="{FF2B5EF4-FFF2-40B4-BE49-F238E27FC236}">
                <a16:creationId xmlns:a16="http://schemas.microsoft.com/office/drawing/2014/main" id="{81F454E5-139D-4796-8BE8-D78A8C1BA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3" y="0"/>
            <a:ext cx="3103094" cy="1629908"/>
          </a:xfrm>
          <a:prstGeom prst="rect">
            <a:avLst/>
          </a:prstGeom>
        </p:spPr>
      </p:pic>
    </p:spTree>
    <p:extLst>
      <p:ext uri="{BB962C8B-B14F-4D97-AF65-F5344CB8AC3E}">
        <p14:creationId xmlns:p14="http://schemas.microsoft.com/office/powerpoint/2010/main" val="3019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8E3DF0-F9E0-4FBA-8183-9BC0ADB9078B}"/>
              </a:ext>
            </a:extLst>
          </p:cNvPr>
          <p:cNvSpPr>
            <a:spLocks noGrp="1"/>
          </p:cNvSpPr>
          <p:nvPr>
            <p:ph type="title"/>
          </p:nvPr>
        </p:nvSpPr>
        <p:spPr>
          <a:xfrm>
            <a:off x="833002" y="365125"/>
            <a:ext cx="10520702" cy="1325563"/>
          </a:xfrm>
        </p:spPr>
        <p:txBody>
          <a:bodyPr vert="horz" lIns="91440" tIns="45720" rIns="91440" bIns="45720" rtlCol="0" anchor="ctr">
            <a:normAutofit/>
          </a:bodyPr>
          <a:lstStyle/>
          <a:p>
            <a:r>
              <a:rPr lang="en-US" kern="1200">
                <a:solidFill>
                  <a:schemeClr val="tx1"/>
                </a:solidFill>
                <a:latin typeface="+mj-lt"/>
                <a:ea typeface="+mj-ea"/>
                <a:cs typeface="+mj-cs"/>
              </a:rPr>
              <a:t>What is NoSQL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EEB6FAA-36C0-4383-8BEF-47391CECEACB}"/>
              </a:ext>
            </a:extLst>
          </p:cNvPr>
          <p:cNvSpPr>
            <a:spLocks noGrp="1"/>
          </p:cNvSpPr>
          <p:nvPr>
            <p:ph sz="quarter" idx="10"/>
          </p:nvPr>
        </p:nvSpPr>
        <p:spPr>
          <a:xfrm>
            <a:off x="838201" y="1344245"/>
            <a:ext cx="10515598" cy="4832717"/>
          </a:xfrm>
        </p:spPr>
        <p:txBody>
          <a:bodyPr vert="horz" lIns="91440" tIns="45720" rIns="91440" bIns="45720" rtlCol="0">
            <a:normAutofit/>
          </a:bodyPr>
          <a:lstStyle/>
          <a:p>
            <a:r>
              <a:rPr lang="en-US" sz="2400" dirty="0"/>
              <a:t>A type of databases</a:t>
            </a:r>
          </a:p>
          <a:p>
            <a:r>
              <a:rPr lang="en-US" sz="2400" dirty="0"/>
              <a:t>Don’t use the relational model</a:t>
            </a:r>
          </a:p>
          <a:p>
            <a:r>
              <a:rPr lang="en-US" sz="2400" dirty="0"/>
              <a:t>Good fit for distributed environments</a:t>
            </a:r>
          </a:p>
          <a:p>
            <a:pPr marL="0"/>
            <a:endParaRPr lang="en-US" sz="2400" dirty="0"/>
          </a:p>
          <a:p>
            <a:pPr marL="0" indent="0">
              <a:buNone/>
            </a:pPr>
            <a:r>
              <a:rPr lang="en-US" sz="2400" dirty="0"/>
              <a:t>NoSQL has very little to do with SQL (structured query language), It should have been called Not Only Relational Databases</a:t>
            </a:r>
          </a:p>
          <a:p>
            <a:pPr marL="0"/>
            <a:endParaRPr lang="en-US" sz="2400" dirty="0"/>
          </a:p>
          <a:p>
            <a:pPr marL="0" indent="0">
              <a:buNone/>
            </a:pPr>
            <a:r>
              <a:rPr lang="en-US" sz="2400"/>
              <a:t>Schema-less / schema-free</a:t>
            </a:r>
          </a:p>
          <a:p>
            <a:pPr marL="0"/>
            <a:endParaRPr lang="en-US" sz="2400"/>
          </a:p>
          <a:p>
            <a:pPr marL="0" indent="0">
              <a:buNone/>
            </a:pPr>
            <a:r>
              <a:rPr lang="en-US" sz="2400" dirty="0"/>
              <a:t>Focus on performance over consistence</a:t>
            </a:r>
          </a:p>
          <a:p>
            <a:pPr marL="0"/>
            <a:endParaRPr lang="en-US" sz="1900" dirty="0"/>
          </a:p>
        </p:txBody>
      </p:sp>
    </p:spTree>
    <p:extLst>
      <p:ext uri="{BB962C8B-B14F-4D97-AF65-F5344CB8AC3E}">
        <p14:creationId xmlns:p14="http://schemas.microsoft.com/office/powerpoint/2010/main" val="33454428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rocessing"/>
          <p:cNvPicPr>
            <a:picLocks noChangeAspect="1"/>
          </p:cNvPicPr>
          <p:nvPr/>
        </p:nvPicPr>
        <p:blipFill>
          <a:blip r:embed="rId3"/>
          <a:stretch>
            <a:fillRect/>
          </a:stretch>
        </p:blipFill>
        <p:spPr>
          <a:xfrm>
            <a:off x="5382695" y="2157007"/>
            <a:ext cx="3854863" cy="1410001"/>
          </a:xfrm>
          <a:prstGeom prst="rect">
            <a:avLst/>
          </a:prstGeom>
        </p:spPr>
      </p:pic>
      <p:sp>
        <p:nvSpPr>
          <p:cNvPr id="2" name="Title 1">
            <a:extLst>
              <a:ext uri="{FF2B5EF4-FFF2-40B4-BE49-F238E27FC236}">
                <a16:creationId xmlns:a16="http://schemas.microsoft.com/office/drawing/2014/main" id="{7C7DF813-2C78-465A-B831-7533790A3D64}"/>
              </a:ext>
            </a:extLst>
          </p:cNvPr>
          <p:cNvSpPr>
            <a:spLocks noGrp="1"/>
          </p:cNvSpPr>
          <p:nvPr>
            <p:ph type="title"/>
          </p:nvPr>
        </p:nvSpPr>
        <p:spPr/>
        <p:txBody>
          <a:bodyPr/>
          <a:lstStyle/>
          <a:p>
            <a:r>
              <a:rPr lang="en-GB" dirty="0"/>
              <a:t>What is a Stream of data?</a:t>
            </a:r>
          </a:p>
        </p:txBody>
      </p:sp>
      <p:sp>
        <p:nvSpPr>
          <p:cNvPr id="4" name="Key Points"/>
          <p:cNvSpPr>
            <a:spLocks noGrp="1"/>
          </p:cNvSpPr>
          <p:nvPr>
            <p:ph sz="quarter" idx="4294967295"/>
          </p:nvPr>
        </p:nvSpPr>
        <p:spPr>
          <a:xfrm>
            <a:off x="0" y="4746625"/>
            <a:ext cx="9540875" cy="2870200"/>
          </a:xfrm>
        </p:spPr>
        <p:txBody>
          <a:bodyPr/>
          <a:lstStyle/>
          <a:p>
            <a:r>
              <a:rPr lang="en-GB" dirty="0"/>
              <a:t>A </a:t>
            </a:r>
            <a:r>
              <a:rPr lang="en-GB" i="1" dirty="0"/>
              <a:t>unbounded</a:t>
            </a:r>
            <a:r>
              <a:rPr lang="en-GB" dirty="0"/>
              <a:t> sequence of event data</a:t>
            </a:r>
          </a:p>
          <a:p>
            <a:r>
              <a:rPr lang="en-GB" dirty="0"/>
              <a:t>Stream processing is </a:t>
            </a:r>
            <a:r>
              <a:rPr lang="en-GB" i="1" dirty="0"/>
              <a:t>continuous</a:t>
            </a:r>
          </a:p>
          <a:p>
            <a:r>
              <a:rPr lang="en-GB" dirty="0"/>
              <a:t>Aggregation is based on temporal </a:t>
            </a:r>
            <a:r>
              <a:rPr lang="en-GB" i="1" dirty="0"/>
              <a:t>windows</a:t>
            </a:r>
          </a:p>
        </p:txBody>
      </p:sp>
      <p:grpSp>
        <p:nvGrpSpPr>
          <p:cNvPr id="23" name="Stream"/>
          <p:cNvGrpSpPr/>
          <p:nvPr/>
        </p:nvGrpSpPr>
        <p:grpSpPr>
          <a:xfrm>
            <a:off x="-86370" y="2244178"/>
            <a:ext cx="12364740" cy="1212112"/>
            <a:chOff x="-13991" y="1068573"/>
            <a:chExt cx="12364740" cy="1212112"/>
          </a:xfrm>
        </p:grpSpPr>
        <p:sp>
          <p:nvSpPr>
            <p:cNvPr id="5" name="Down Arrow 4"/>
            <p:cNvSpPr/>
            <p:nvPr/>
          </p:nvSpPr>
          <p:spPr>
            <a:xfrm rot="16200000">
              <a:off x="5557470" y="-4109484"/>
              <a:ext cx="1212112" cy="11568226"/>
            </a:xfrm>
            <a:prstGeom prst="downArrow">
              <a:avLst/>
            </a:prstGeom>
            <a:solidFill>
              <a:srgbClr val="C6D9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lumMod val="75000"/>
                  </a:schemeClr>
                </a:solidFill>
                <a:latin typeface="Arial" panose="020B0604020202020204" pitchFamily="34" charset="0"/>
                <a:cs typeface="Arial" panose="020B0604020202020204" pitchFamily="34" charset="0"/>
              </a:endParaRPr>
            </a:p>
          </p:txBody>
        </p:sp>
        <p:grpSp>
          <p:nvGrpSpPr>
            <p:cNvPr id="15" name="Group 14"/>
            <p:cNvGrpSpPr/>
            <p:nvPr/>
          </p:nvGrpSpPr>
          <p:grpSpPr>
            <a:xfrm>
              <a:off x="-13991" y="1489963"/>
              <a:ext cx="12364740" cy="369332"/>
              <a:chOff x="-13991" y="1489963"/>
              <a:chExt cx="12364740" cy="369332"/>
            </a:xfrm>
          </p:grpSpPr>
          <p:sp>
            <p:nvSpPr>
              <p:cNvPr id="6" name="TextBox 5"/>
              <p:cNvSpPr txBox="1"/>
              <p:nvPr/>
            </p:nvSpPr>
            <p:spPr>
              <a:xfrm>
                <a:off x="-13991"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7" name="TextBox 6"/>
              <p:cNvSpPr txBox="1"/>
              <p:nvPr/>
            </p:nvSpPr>
            <p:spPr>
              <a:xfrm>
                <a:off x="1382418"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8" name="TextBox 7"/>
              <p:cNvSpPr txBox="1"/>
              <p:nvPr/>
            </p:nvSpPr>
            <p:spPr>
              <a:xfrm>
                <a:off x="2778827"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9" name="TextBox 8"/>
              <p:cNvSpPr txBox="1"/>
              <p:nvPr/>
            </p:nvSpPr>
            <p:spPr>
              <a:xfrm>
                <a:off x="4175236"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10" name="TextBox 9"/>
              <p:cNvSpPr txBox="1"/>
              <p:nvPr/>
            </p:nvSpPr>
            <p:spPr>
              <a:xfrm>
                <a:off x="5571645"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11" name="TextBox 10"/>
              <p:cNvSpPr txBox="1"/>
              <p:nvPr/>
            </p:nvSpPr>
            <p:spPr>
              <a:xfrm>
                <a:off x="6968054"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12" name="TextBox 11"/>
              <p:cNvSpPr txBox="1"/>
              <p:nvPr/>
            </p:nvSpPr>
            <p:spPr>
              <a:xfrm>
                <a:off x="8364463"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13" name="TextBox 12"/>
              <p:cNvSpPr txBox="1"/>
              <p:nvPr/>
            </p:nvSpPr>
            <p:spPr>
              <a:xfrm>
                <a:off x="9760872"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sp>
            <p:nvSpPr>
              <p:cNvPr id="14" name="TextBox 13"/>
              <p:cNvSpPr txBox="1"/>
              <p:nvPr/>
            </p:nvSpPr>
            <p:spPr>
              <a:xfrm>
                <a:off x="11157281" y="1489963"/>
                <a:ext cx="1193468" cy="369332"/>
              </a:xfrm>
              <a:prstGeom prst="rect">
                <a:avLst/>
              </a:prstGeom>
              <a:noFill/>
            </p:spPr>
            <p:txBody>
              <a:bodyPr wrap="none" rtlCol="0">
                <a:spAutoFit/>
              </a:bodyPr>
              <a:lstStyle/>
              <a:p>
                <a:r>
                  <a:rPr lang="en-GB" dirty="0">
                    <a:solidFill>
                      <a:schemeClr val="accent4">
                        <a:lumMod val="75000"/>
                      </a:schemeClr>
                    </a:solidFill>
                    <a:latin typeface="Arial" panose="020B0604020202020204" pitchFamily="34" charset="0"/>
                    <a:cs typeface="Arial" panose="020B0604020202020204" pitchFamily="34" charset="0"/>
                  </a:rPr>
                  <a:t>01100101</a:t>
                </a:r>
              </a:p>
            </p:txBody>
          </p:sp>
        </p:grpSp>
      </p:grpSp>
      <p:grpSp>
        <p:nvGrpSpPr>
          <p:cNvPr id="22" name="Temporal Window"/>
          <p:cNvGrpSpPr/>
          <p:nvPr/>
        </p:nvGrpSpPr>
        <p:grpSpPr>
          <a:xfrm>
            <a:off x="2372578" y="1969356"/>
            <a:ext cx="3010117" cy="2565694"/>
            <a:chOff x="2402958" y="733647"/>
            <a:chExt cx="3010117" cy="2565694"/>
          </a:xfrm>
        </p:grpSpPr>
        <p:sp>
          <p:nvSpPr>
            <p:cNvPr id="20" name="Rectangle 19"/>
            <p:cNvSpPr/>
            <p:nvPr/>
          </p:nvSpPr>
          <p:spPr>
            <a:xfrm>
              <a:off x="2402958" y="733647"/>
              <a:ext cx="3010117" cy="1828800"/>
            </a:xfrm>
            <a:prstGeom prst="rect">
              <a:avLst/>
            </a:prstGeom>
            <a:solidFill>
              <a:srgbClr val="E6E0EC">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5" descr="\\MAGNUM\Projects\Microsoft\Cloud Power FY12\Design\Icons\PNGs\Stop_watch.png"/>
            <p:cNvPicPr>
              <a:picLocks noChangeAspect="1" noChangeArrowheads="1"/>
            </p:cNvPicPr>
            <p:nvPr/>
          </p:nvPicPr>
          <p:blipFill>
            <a:blip r:embed="rId4" cstate="print">
              <a:biLevel thresh="75000"/>
            </a:blip>
            <a:srcRect/>
            <a:stretch>
              <a:fillRect/>
            </a:stretch>
          </p:blipFill>
          <p:spPr bwMode="auto">
            <a:xfrm>
              <a:off x="3547091" y="2495402"/>
              <a:ext cx="803939" cy="803939"/>
            </a:xfrm>
            <a:prstGeom prst="rect">
              <a:avLst/>
            </a:prstGeom>
            <a:noFill/>
          </p:spPr>
        </p:pic>
      </p:grpSp>
    </p:spTree>
    <p:extLst>
      <p:ext uri="{BB962C8B-B14F-4D97-AF65-F5344CB8AC3E}">
        <p14:creationId xmlns:p14="http://schemas.microsoft.com/office/powerpoint/2010/main" val="42527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par>
                          <p:cTn id="23" fill="hold">
                            <p:stCondLst>
                              <p:cond delay="0"/>
                            </p:stCondLst>
                            <p:childTnLst>
                              <p:par>
                                <p:cTn id="24" presetID="16" presetClass="entr" presetSubtype="37"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p:cNvGrpSpPr/>
          <p:nvPr/>
        </p:nvGrpSpPr>
        <p:grpSpPr>
          <a:xfrm>
            <a:off x="8594073" y="2028923"/>
            <a:ext cx="1703076" cy="1737458"/>
            <a:chOff x="8594073" y="2028923"/>
            <a:chExt cx="1703076" cy="1737458"/>
          </a:xfrm>
        </p:grpSpPr>
        <p:grpSp>
          <p:nvGrpSpPr>
            <p:cNvPr id="112" name="Group 111"/>
            <p:cNvGrpSpPr>
              <a:grpSpLocks noChangeAspect="1"/>
            </p:cNvGrpSpPr>
            <p:nvPr/>
          </p:nvGrpSpPr>
          <p:grpSpPr>
            <a:xfrm>
              <a:off x="8594073" y="2028923"/>
              <a:ext cx="1703076" cy="1737458"/>
              <a:chOff x="5785895" y="1654712"/>
              <a:chExt cx="1828800" cy="1775340"/>
            </a:xfrm>
          </p:grpSpPr>
          <p:sp>
            <p:nvSpPr>
              <p:cNvPr id="113" name="Isosceles Triangle 112"/>
              <p:cNvSpPr/>
              <p:nvPr/>
            </p:nvSpPr>
            <p:spPr bwMode="auto">
              <a:xfrm rot="10800000">
                <a:off x="5785895" y="1837265"/>
                <a:ext cx="1828800" cy="1147763"/>
              </a:xfrm>
              <a:prstGeom prst="triangle">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6573566" y="2623934"/>
                <a:ext cx="253458" cy="806118"/>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5" name="Oval 114"/>
              <p:cNvSpPr/>
              <p:nvPr/>
            </p:nvSpPr>
            <p:spPr bwMode="auto">
              <a:xfrm>
                <a:off x="5785895" y="1654712"/>
                <a:ext cx="1828800" cy="336963"/>
              </a:xfrm>
              <a:prstGeom prst="ellipse">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0" name="TextBox 159"/>
            <p:cNvSpPr txBox="1"/>
            <p:nvPr/>
          </p:nvSpPr>
          <p:spPr>
            <a:xfrm>
              <a:off x="9022074" y="2434867"/>
              <a:ext cx="793807" cy="400110"/>
            </a:xfrm>
            <a:prstGeom prst="rect">
              <a:avLst/>
            </a:prstGeom>
            <a:noFill/>
          </p:spPr>
          <p:txBody>
            <a:bodyPr wrap="none" rtlCol="0">
              <a:spAutoFit/>
            </a:bodyPr>
            <a:lstStyle/>
            <a:p>
              <a:r>
                <a:rPr lang="en-GB" sz="2000" dirty="0"/>
                <a:t>Spout</a:t>
              </a:r>
              <a:endParaRPr lang="en-US" sz="2000" dirty="0"/>
            </a:p>
          </p:txBody>
        </p:sp>
      </p:grpSp>
      <p:sp>
        <p:nvSpPr>
          <p:cNvPr id="127" name="Down Arrow 126"/>
          <p:cNvSpPr/>
          <p:nvPr/>
        </p:nvSpPr>
        <p:spPr>
          <a:xfrm>
            <a:off x="9246447" y="3913768"/>
            <a:ext cx="398554" cy="152178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257521" y="2036819"/>
            <a:ext cx="7673236" cy="5290388"/>
          </a:xfrm>
        </p:spPr>
        <p:txBody>
          <a:bodyPr/>
          <a:lstStyle/>
          <a:p>
            <a:r>
              <a:rPr lang="en-GB" dirty="0"/>
              <a:t>An event processor for data streams</a:t>
            </a:r>
          </a:p>
          <a:p>
            <a:r>
              <a:rPr lang="en-GB" dirty="0"/>
              <a:t>Defines a streaming </a:t>
            </a:r>
            <a:r>
              <a:rPr lang="en-GB" i="1" dirty="0"/>
              <a:t>topology</a:t>
            </a:r>
            <a:r>
              <a:rPr lang="en-GB" dirty="0"/>
              <a:t> that consists of:</a:t>
            </a:r>
          </a:p>
          <a:p>
            <a:pPr lvl="1"/>
            <a:r>
              <a:rPr lang="en-GB" i="1" dirty="0"/>
              <a:t>Spouts</a:t>
            </a:r>
            <a:r>
              <a:rPr lang="en-GB" dirty="0"/>
              <a:t>: Consume data sources and emit streams that contain </a:t>
            </a:r>
            <a:r>
              <a:rPr lang="en-GB" i="1" dirty="0"/>
              <a:t>tuples</a:t>
            </a:r>
          </a:p>
          <a:p>
            <a:pPr lvl="1"/>
            <a:r>
              <a:rPr lang="en-GB" i="1" dirty="0"/>
              <a:t>Bolts</a:t>
            </a:r>
            <a:r>
              <a:rPr lang="en-GB" dirty="0"/>
              <a:t>: Operate on tuples in streams</a:t>
            </a:r>
          </a:p>
          <a:p>
            <a:r>
              <a:rPr lang="en-GB" dirty="0"/>
              <a:t>Storm topologies run continuously on streams of data</a:t>
            </a:r>
          </a:p>
          <a:p>
            <a:pPr lvl="1"/>
            <a:r>
              <a:rPr lang="en-GB" dirty="0"/>
              <a:t>Real-time monitoring</a:t>
            </a:r>
          </a:p>
          <a:p>
            <a:pPr lvl="1"/>
            <a:r>
              <a:rPr lang="en-GB" dirty="0"/>
              <a:t>Event aggregation and logging</a:t>
            </a:r>
            <a:endParaRPr lang="en-US" dirty="0"/>
          </a:p>
        </p:txBody>
      </p:sp>
      <p:grpSp>
        <p:nvGrpSpPr>
          <p:cNvPr id="5" name="Group 4"/>
          <p:cNvGrpSpPr>
            <a:grpSpLocks noChangeAspect="1"/>
          </p:cNvGrpSpPr>
          <p:nvPr/>
        </p:nvGrpSpPr>
        <p:grpSpPr>
          <a:xfrm>
            <a:off x="8925375" y="595197"/>
            <a:ext cx="1183087" cy="1658323"/>
            <a:chOff x="10157462" y="966802"/>
            <a:chExt cx="1937429" cy="2715678"/>
          </a:xfrm>
        </p:grpSpPr>
        <p:sp>
          <p:nvSpPr>
            <p:cNvPr id="6" name="Rectangle 5"/>
            <p:cNvSpPr/>
            <p:nvPr/>
          </p:nvSpPr>
          <p:spPr bwMode="auto">
            <a:xfrm>
              <a:off x="10513628" y="2303962"/>
              <a:ext cx="365760" cy="3657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210645" y="1761899"/>
              <a:ext cx="365760" cy="3657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a:grpSpLocks noChangeAspect="1"/>
            </p:cNvGrpSpPr>
            <p:nvPr/>
          </p:nvGrpSpPr>
          <p:grpSpPr>
            <a:xfrm>
              <a:off x="10232958" y="1631949"/>
              <a:ext cx="801688" cy="798513"/>
              <a:chOff x="7296944" y="5021262"/>
              <a:chExt cx="801688" cy="798513"/>
            </a:xfrm>
          </p:grpSpPr>
          <p:sp>
            <p:nvSpPr>
              <p:cNvPr id="96" name="Rectangle 25"/>
              <p:cNvSpPr>
                <a:spLocks noChangeArrowheads="1"/>
              </p:cNvSpPr>
              <p:nvPr/>
            </p:nvSpPr>
            <p:spPr bwMode="auto">
              <a:xfrm>
                <a:off x="7296944" y="5021262"/>
                <a:ext cx="801688" cy="798513"/>
              </a:xfrm>
              <a:prstGeom prst="rect">
                <a:avLst/>
              </a:prstGeom>
              <a:solidFill>
                <a:srgbClr val="E81123"/>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6"/>
              <p:cNvSpPr>
                <a:spLocks noChangeAspect="1"/>
              </p:cNvSpPr>
              <p:nvPr/>
            </p:nvSpPr>
            <p:spPr bwMode="auto">
              <a:xfrm>
                <a:off x="7461780"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noChangeAspect="1"/>
            </p:cNvGrpSpPr>
            <p:nvPr/>
          </p:nvGrpSpPr>
          <p:grpSpPr>
            <a:xfrm>
              <a:off x="10787961" y="1261830"/>
              <a:ext cx="623003" cy="620535"/>
              <a:chOff x="7296944" y="5021262"/>
              <a:chExt cx="801688" cy="798513"/>
            </a:xfrm>
          </p:grpSpPr>
          <p:sp>
            <p:nvSpPr>
              <p:cNvPr id="80" name="Rectangle 25"/>
              <p:cNvSpPr>
                <a:spLocks noChangeArrowheads="1"/>
              </p:cNvSpPr>
              <p:nvPr/>
            </p:nvSpPr>
            <p:spPr bwMode="auto">
              <a:xfrm>
                <a:off x="7296944" y="5021262"/>
                <a:ext cx="801688" cy="798513"/>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7461780"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bwMode="auto">
            <a:xfrm>
              <a:off x="11355642" y="2683240"/>
              <a:ext cx="365760" cy="3657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a:grpSpLocks noChangeAspect="1"/>
            </p:cNvGrpSpPr>
            <p:nvPr/>
          </p:nvGrpSpPr>
          <p:grpSpPr>
            <a:xfrm>
              <a:off x="10725924" y="2493645"/>
              <a:ext cx="593200" cy="590851"/>
              <a:chOff x="7296944" y="5021262"/>
              <a:chExt cx="801688" cy="798513"/>
            </a:xfrm>
          </p:grpSpPr>
          <p:sp>
            <p:nvSpPr>
              <p:cNvPr id="64" name="Rectangle 25"/>
              <p:cNvSpPr>
                <a:spLocks noChangeArrowheads="1"/>
              </p:cNvSpPr>
              <p:nvPr/>
            </p:nvSpPr>
            <p:spPr bwMode="auto">
              <a:xfrm>
                <a:off x="7296944" y="5021262"/>
                <a:ext cx="801688" cy="798513"/>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6"/>
              <p:cNvSpPr>
                <a:spLocks/>
              </p:cNvSpPr>
              <p:nvPr/>
            </p:nvSpPr>
            <p:spPr bwMode="auto">
              <a:xfrm>
                <a:off x="7461780"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11364465" y="3142044"/>
              <a:ext cx="542585" cy="540436"/>
              <a:chOff x="7296944" y="5021262"/>
              <a:chExt cx="801688" cy="798513"/>
            </a:xfrm>
          </p:grpSpPr>
          <p:sp>
            <p:nvSpPr>
              <p:cNvPr id="48" name="Rectangle 25"/>
              <p:cNvSpPr>
                <a:spLocks noChangeArrowheads="1"/>
              </p:cNvSpPr>
              <p:nvPr/>
            </p:nvSpPr>
            <p:spPr bwMode="auto">
              <a:xfrm>
                <a:off x="7296944" y="5021262"/>
                <a:ext cx="801688" cy="798513"/>
              </a:xfrm>
              <a:prstGeom prst="rect">
                <a:avLst/>
              </a:prstGeom>
              <a:solidFill>
                <a:srgbClr val="00827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6"/>
              <p:cNvSpPr>
                <a:spLocks noChangeAspect="1"/>
              </p:cNvSpPr>
              <p:nvPr/>
            </p:nvSpPr>
            <p:spPr bwMode="auto">
              <a:xfrm>
                <a:off x="7461780"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2"/>
            <p:cNvSpPr/>
            <p:nvPr/>
          </p:nvSpPr>
          <p:spPr bwMode="auto">
            <a:xfrm>
              <a:off x="10412488" y="966802"/>
              <a:ext cx="365760" cy="3657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a:grpSpLocks noChangeAspect="1"/>
            </p:cNvGrpSpPr>
            <p:nvPr/>
          </p:nvGrpSpPr>
          <p:grpSpPr>
            <a:xfrm>
              <a:off x="10157462" y="2753036"/>
              <a:ext cx="656378" cy="653778"/>
              <a:chOff x="7296944" y="5021262"/>
              <a:chExt cx="801688" cy="798513"/>
            </a:xfrm>
          </p:grpSpPr>
          <p:sp>
            <p:nvSpPr>
              <p:cNvPr id="32" name="Rectangle 25"/>
              <p:cNvSpPr>
                <a:spLocks noChangeArrowheads="1"/>
              </p:cNvSpPr>
              <p:nvPr/>
            </p:nvSpPr>
            <p:spPr bwMode="auto">
              <a:xfrm>
                <a:off x="7296944" y="5021262"/>
                <a:ext cx="801688" cy="798513"/>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7458923" y="5164137"/>
                <a:ext cx="62865"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a:grpSpLocks noChangeAspect="1"/>
            </p:cNvGrpSpPr>
            <p:nvPr/>
          </p:nvGrpSpPr>
          <p:grpSpPr>
            <a:xfrm>
              <a:off x="11404538" y="2242949"/>
              <a:ext cx="690353" cy="687619"/>
              <a:chOff x="7296944" y="5021262"/>
              <a:chExt cx="801688" cy="798513"/>
            </a:xfrm>
          </p:grpSpPr>
          <p:sp>
            <p:nvSpPr>
              <p:cNvPr id="16" name="Rectangle 25"/>
              <p:cNvSpPr>
                <a:spLocks noChangeArrowheads="1"/>
              </p:cNvSpPr>
              <p:nvPr/>
            </p:nvSpPr>
            <p:spPr bwMode="auto">
              <a:xfrm>
                <a:off x="7296944" y="5021262"/>
                <a:ext cx="801688" cy="798513"/>
              </a:xfrm>
              <a:prstGeom prst="rect">
                <a:avLst/>
              </a:prstGeom>
              <a:solidFill>
                <a:srgbClr val="00D8CC"/>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auto">
              <a:xfrm>
                <a:off x="7458923" y="5164137"/>
                <a:ext cx="62865"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EditPoints="1"/>
              </p:cNvSpPr>
              <p:nvPr/>
            </p:nvSpPr>
            <p:spPr bwMode="auto">
              <a:xfrm>
                <a:off x="7564967" y="5165724"/>
                <a:ext cx="96838"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p:cNvSpPr>
              <p:nvPr/>
            </p:nvSpPr>
            <p:spPr bwMode="auto">
              <a:xfrm>
                <a:off x="7687205"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EditPoints="1"/>
              </p:cNvSpPr>
              <p:nvPr/>
            </p:nvSpPr>
            <p:spPr bwMode="auto">
              <a:xfrm>
                <a:off x="7449080"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p:nvSpPr>
            <p:spPr bwMode="auto">
              <a:xfrm>
                <a:off x="7554119" y="5351462"/>
                <a:ext cx="55563"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EditPoints="1"/>
              </p:cNvSpPr>
              <p:nvPr/>
            </p:nvSpPr>
            <p:spPr bwMode="auto">
              <a:xfrm>
                <a:off x="7649369"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EditPoints="1"/>
              </p:cNvSpPr>
              <p:nvPr/>
            </p:nvSpPr>
            <p:spPr bwMode="auto">
              <a:xfrm>
                <a:off x="742394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EditPoints="1"/>
              </p:cNvSpPr>
              <p:nvPr/>
            </p:nvSpPr>
            <p:spPr bwMode="auto">
              <a:xfrm>
                <a:off x="7539831" y="5540374"/>
                <a:ext cx="96838"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4"/>
              <p:cNvSpPr>
                <a:spLocks/>
              </p:cNvSpPr>
              <p:nvPr/>
            </p:nvSpPr>
            <p:spPr bwMode="auto">
              <a:xfrm>
                <a:off x="7662069" y="5540374"/>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5"/>
              <p:cNvSpPr>
                <a:spLocks/>
              </p:cNvSpPr>
              <p:nvPr/>
            </p:nvSpPr>
            <p:spPr bwMode="auto">
              <a:xfrm>
                <a:off x="7914217" y="5164137"/>
                <a:ext cx="57150" cy="133350"/>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6"/>
              <p:cNvSpPr>
                <a:spLocks noEditPoints="1"/>
              </p:cNvSpPr>
              <p:nvPr/>
            </p:nvSpPr>
            <p:spPr bwMode="auto">
              <a:xfrm>
                <a:off x="7876381" y="5351462"/>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EditPoints="1"/>
              </p:cNvSpPr>
              <p:nvPr/>
            </p:nvSpPr>
            <p:spPr bwMode="auto">
              <a:xfrm>
                <a:off x="7876381"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8"/>
              <p:cNvSpPr>
                <a:spLocks noEditPoints="1"/>
              </p:cNvSpPr>
              <p:nvPr/>
            </p:nvSpPr>
            <p:spPr bwMode="auto">
              <a:xfrm>
                <a:off x="7785630" y="5165724"/>
                <a:ext cx="95250" cy="134938"/>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9"/>
              <p:cNvSpPr>
                <a:spLocks/>
              </p:cNvSpPr>
              <p:nvPr/>
            </p:nvSpPr>
            <p:spPr bwMode="auto">
              <a:xfrm>
                <a:off x="7773194" y="5351462"/>
                <a:ext cx="57150" cy="134938"/>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0"/>
              <p:cNvSpPr>
                <a:spLocks noEditPoints="1"/>
              </p:cNvSpPr>
              <p:nvPr/>
            </p:nvSpPr>
            <p:spPr bwMode="auto">
              <a:xfrm>
                <a:off x="7760494" y="5540374"/>
                <a:ext cx="95250" cy="138113"/>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6" name="Group 115"/>
          <p:cNvGrpSpPr>
            <a:grpSpLocks noChangeAspect="1"/>
          </p:cNvGrpSpPr>
          <p:nvPr/>
        </p:nvGrpSpPr>
        <p:grpSpPr>
          <a:xfrm>
            <a:off x="9052641" y="4243282"/>
            <a:ext cx="755983" cy="539531"/>
            <a:chOff x="8031673" y="2112654"/>
            <a:chExt cx="2706706" cy="1824680"/>
          </a:xfrm>
        </p:grpSpPr>
        <p:sp>
          <p:nvSpPr>
            <p:cNvPr id="117" name="Oval 116"/>
            <p:cNvSpPr/>
            <p:nvPr/>
          </p:nvSpPr>
          <p:spPr bwMode="auto">
            <a:xfrm>
              <a:off x="8031673" y="2157782"/>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a:spLocks noChangeAspect="1"/>
            </p:cNvSpPr>
            <p:nvPr/>
          </p:nvSpPr>
          <p:spPr bwMode="auto">
            <a:xfrm>
              <a:off x="9189805" y="2158374"/>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10036310" y="2146670"/>
              <a:ext cx="640080"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cxnSp>
          <p:nvCxnSpPr>
            <p:cNvPr id="120" name="Straight Connector 119"/>
            <p:cNvCxnSpPr/>
            <p:nvPr/>
          </p:nvCxnSpPr>
          <p:spPr>
            <a:xfrm>
              <a:off x="8946073" y="2112654"/>
              <a:ext cx="0" cy="731520"/>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1" name="Oval 120"/>
            <p:cNvSpPr/>
            <p:nvPr/>
          </p:nvSpPr>
          <p:spPr bwMode="auto">
            <a:xfrm>
              <a:off x="8626032" y="3268637"/>
              <a:ext cx="640079"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122" name="Oval 121"/>
            <p:cNvSpPr/>
            <p:nvPr/>
          </p:nvSpPr>
          <p:spPr bwMode="auto">
            <a:xfrm>
              <a:off x="10098300" y="3268636"/>
              <a:ext cx="640079" cy="640080"/>
            </a:xfrm>
            <a:prstGeom prst="ellipse">
              <a:avLst/>
            </a:prstGeom>
            <a:noFill/>
            <a:ln w="28575">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cxnSp>
          <p:nvCxnSpPr>
            <p:cNvPr id="123" name="Straight Connector 122"/>
            <p:cNvCxnSpPr/>
            <p:nvPr/>
          </p:nvCxnSpPr>
          <p:spPr>
            <a:xfrm>
              <a:off x="9519771" y="3205813"/>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793664"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144357"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364548" y="3205815"/>
              <a:ext cx="0" cy="731519"/>
            </a:xfrm>
            <a:prstGeom prst="line">
              <a:avLst/>
            </a:prstGeom>
            <a:ln w="28575">
              <a:solidFill>
                <a:srgbClr val="68217A"/>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8760874" y="5503625"/>
            <a:ext cx="1290892" cy="1254527"/>
            <a:chOff x="8760874" y="5503625"/>
            <a:chExt cx="1290892" cy="1254527"/>
          </a:xfrm>
        </p:grpSpPr>
        <p:grpSp>
          <p:nvGrpSpPr>
            <p:cNvPr id="159" name="Group 158"/>
            <p:cNvGrpSpPr/>
            <p:nvPr/>
          </p:nvGrpSpPr>
          <p:grpSpPr>
            <a:xfrm>
              <a:off x="8760874" y="5503625"/>
              <a:ext cx="1219867" cy="1066844"/>
              <a:chOff x="7659688" y="5716588"/>
              <a:chExt cx="898525" cy="785812"/>
            </a:xfrm>
          </p:grpSpPr>
          <p:sp>
            <p:nvSpPr>
              <p:cNvPr id="131" name="Freeform 5"/>
              <p:cNvSpPr>
                <a:spLocks noEditPoints="1"/>
              </p:cNvSpPr>
              <p:nvPr/>
            </p:nvSpPr>
            <p:spPr bwMode="auto">
              <a:xfrm>
                <a:off x="7659688" y="6165850"/>
                <a:ext cx="334963" cy="336550"/>
              </a:xfrm>
              <a:custGeom>
                <a:avLst/>
                <a:gdLst>
                  <a:gd name="T0" fmla="*/ 27 w 132"/>
                  <a:gd name="T1" fmla="*/ 32 h 132"/>
                  <a:gd name="T2" fmla="*/ 27 w 132"/>
                  <a:gd name="T3" fmla="*/ 40 h 132"/>
                  <a:gd name="T4" fmla="*/ 17 w 132"/>
                  <a:gd name="T5" fmla="*/ 50 h 132"/>
                  <a:gd name="T6" fmla="*/ 1 w 132"/>
                  <a:gd name="T7" fmla="*/ 53 h 132"/>
                  <a:gd name="T8" fmla="*/ 3 w 132"/>
                  <a:gd name="T9" fmla="*/ 67 h 132"/>
                  <a:gd name="T10" fmla="*/ 20 w 132"/>
                  <a:gd name="T11" fmla="*/ 75 h 132"/>
                  <a:gd name="T12" fmla="*/ 20 w 132"/>
                  <a:gd name="T13" fmla="*/ 89 h 132"/>
                  <a:gd name="T14" fmla="*/ 11 w 132"/>
                  <a:gd name="T15" fmla="*/ 102 h 132"/>
                  <a:gd name="T16" fmla="*/ 22 w 132"/>
                  <a:gd name="T17" fmla="*/ 111 h 132"/>
                  <a:gd name="T18" fmla="*/ 40 w 132"/>
                  <a:gd name="T19" fmla="*/ 104 h 132"/>
                  <a:gd name="T20" fmla="*/ 49 w 132"/>
                  <a:gd name="T21" fmla="*/ 114 h 132"/>
                  <a:gd name="T22" fmla="*/ 52 w 132"/>
                  <a:gd name="T23" fmla="*/ 131 h 132"/>
                  <a:gd name="T24" fmla="*/ 67 w 132"/>
                  <a:gd name="T25" fmla="*/ 129 h 132"/>
                  <a:gd name="T26" fmla="*/ 75 w 132"/>
                  <a:gd name="T27" fmla="*/ 111 h 132"/>
                  <a:gd name="T28" fmla="*/ 81 w 132"/>
                  <a:gd name="T29" fmla="*/ 110 h 132"/>
                  <a:gd name="T30" fmla="*/ 88 w 132"/>
                  <a:gd name="T31" fmla="*/ 112 h 132"/>
                  <a:gd name="T32" fmla="*/ 102 w 132"/>
                  <a:gd name="T33" fmla="*/ 121 h 132"/>
                  <a:gd name="T34" fmla="*/ 111 w 132"/>
                  <a:gd name="T35" fmla="*/ 110 h 132"/>
                  <a:gd name="T36" fmla="*/ 104 w 132"/>
                  <a:gd name="T37" fmla="*/ 92 h 132"/>
                  <a:gd name="T38" fmla="*/ 107 w 132"/>
                  <a:gd name="T39" fmla="*/ 86 h 132"/>
                  <a:gd name="T40" fmla="*/ 114 w 132"/>
                  <a:gd name="T41" fmla="*/ 82 h 132"/>
                  <a:gd name="T42" fmla="*/ 130 w 132"/>
                  <a:gd name="T43" fmla="*/ 79 h 132"/>
                  <a:gd name="T44" fmla="*/ 128 w 132"/>
                  <a:gd name="T45" fmla="*/ 65 h 132"/>
                  <a:gd name="T46" fmla="*/ 111 w 132"/>
                  <a:gd name="T47" fmla="*/ 57 h 132"/>
                  <a:gd name="T48" fmla="*/ 110 w 132"/>
                  <a:gd name="T49" fmla="*/ 51 h 132"/>
                  <a:gd name="T50" fmla="*/ 112 w 132"/>
                  <a:gd name="T51" fmla="*/ 43 h 132"/>
                  <a:gd name="T52" fmla="*/ 121 w 132"/>
                  <a:gd name="T53" fmla="*/ 30 h 132"/>
                  <a:gd name="T54" fmla="*/ 109 w 132"/>
                  <a:gd name="T55" fmla="*/ 21 h 132"/>
                  <a:gd name="T56" fmla="*/ 91 w 132"/>
                  <a:gd name="T57" fmla="*/ 27 h 132"/>
                  <a:gd name="T58" fmla="*/ 86 w 132"/>
                  <a:gd name="T59" fmla="*/ 25 h 132"/>
                  <a:gd name="T60" fmla="*/ 82 w 132"/>
                  <a:gd name="T61" fmla="*/ 18 h 132"/>
                  <a:gd name="T62" fmla="*/ 79 w 132"/>
                  <a:gd name="T63" fmla="*/ 1 h 132"/>
                  <a:gd name="T64" fmla="*/ 65 w 132"/>
                  <a:gd name="T65" fmla="*/ 3 h 132"/>
                  <a:gd name="T66" fmla="*/ 57 w 132"/>
                  <a:gd name="T67" fmla="*/ 21 h 132"/>
                  <a:gd name="T68" fmla="*/ 51 w 132"/>
                  <a:gd name="T69" fmla="*/ 22 h 132"/>
                  <a:gd name="T70" fmla="*/ 43 w 132"/>
                  <a:gd name="T71" fmla="*/ 20 h 132"/>
                  <a:gd name="T72" fmla="*/ 29 w 132"/>
                  <a:gd name="T73" fmla="*/ 11 h 132"/>
                  <a:gd name="T74" fmla="*/ 21 w 132"/>
                  <a:gd name="T75" fmla="*/ 22 h 132"/>
                  <a:gd name="T76" fmla="*/ 80 w 132"/>
                  <a:gd name="T77" fmla="*/ 85 h 132"/>
                  <a:gd name="T78" fmla="*/ 51 w 132"/>
                  <a:gd name="T7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2">
                    <a:moveTo>
                      <a:pt x="21" y="22"/>
                    </a:moveTo>
                    <a:cubicBezTo>
                      <a:pt x="27" y="32"/>
                      <a:pt x="27" y="32"/>
                      <a:pt x="27" y="32"/>
                    </a:cubicBezTo>
                    <a:cubicBezTo>
                      <a:pt x="29" y="36"/>
                      <a:pt x="29" y="38"/>
                      <a:pt x="27" y="40"/>
                    </a:cubicBezTo>
                    <a:cubicBezTo>
                      <a:pt x="27" y="40"/>
                      <a:pt x="27" y="40"/>
                      <a:pt x="27" y="40"/>
                    </a:cubicBezTo>
                    <a:cubicBezTo>
                      <a:pt x="26" y="42"/>
                      <a:pt x="25" y="44"/>
                      <a:pt x="24" y="46"/>
                    </a:cubicBezTo>
                    <a:cubicBezTo>
                      <a:pt x="23" y="48"/>
                      <a:pt x="21" y="50"/>
                      <a:pt x="17" y="50"/>
                    </a:cubicBezTo>
                    <a:cubicBezTo>
                      <a:pt x="5" y="49"/>
                      <a:pt x="5" y="49"/>
                      <a:pt x="5" y="49"/>
                    </a:cubicBezTo>
                    <a:cubicBezTo>
                      <a:pt x="3" y="49"/>
                      <a:pt x="1" y="51"/>
                      <a:pt x="1" y="53"/>
                    </a:cubicBezTo>
                    <a:cubicBezTo>
                      <a:pt x="0" y="62"/>
                      <a:pt x="0" y="62"/>
                      <a:pt x="0" y="62"/>
                    </a:cubicBezTo>
                    <a:cubicBezTo>
                      <a:pt x="0" y="64"/>
                      <a:pt x="1" y="66"/>
                      <a:pt x="3" y="67"/>
                    </a:cubicBezTo>
                    <a:cubicBezTo>
                      <a:pt x="15" y="69"/>
                      <a:pt x="15" y="69"/>
                      <a:pt x="15" y="69"/>
                    </a:cubicBezTo>
                    <a:cubicBezTo>
                      <a:pt x="18" y="70"/>
                      <a:pt x="20" y="72"/>
                      <a:pt x="20" y="75"/>
                    </a:cubicBezTo>
                    <a:cubicBezTo>
                      <a:pt x="21" y="77"/>
                      <a:pt x="21" y="79"/>
                      <a:pt x="22" y="82"/>
                    </a:cubicBezTo>
                    <a:cubicBezTo>
                      <a:pt x="23" y="84"/>
                      <a:pt x="23" y="86"/>
                      <a:pt x="20" y="89"/>
                    </a:cubicBezTo>
                    <a:cubicBezTo>
                      <a:pt x="11" y="97"/>
                      <a:pt x="11" y="97"/>
                      <a:pt x="11" y="97"/>
                    </a:cubicBezTo>
                    <a:cubicBezTo>
                      <a:pt x="10" y="98"/>
                      <a:pt x="10" y="101"/>
                      <a:pt x="11" y="102"/>
                    </a:cubicBezTo>
                    <a:cubicBezTo>
                      <a:pt x="17" y="110"/>
                      <a:pt x="17" y="110"/>
                      <a:pt x="17" y="110"/>
                    </a:cubicBezTo>
                    <a:cubicBezTo>
                      <a:pt x="18" y="111"/>
                      <a:pt x="20" y="112"/>
                      <a:pt x="22" y="111"/>
                    </a:cubicBezTo>
                    <a:cubicBezTo>
                      <a:pt x="32" y="105"/>
                      <a:pt x="32" y="105"/>
                      <a:pt x="32" y="105"/>
                    </a:cubicBezTo>
                    <a:cubicBezTo>
                      <a:pt x="36" y="102"/>
                      <a:pt x="38" y="103"/>
                      <a:pt x="40" y="104"/>
                    </a:cubicBezTo>
                    <a:cubicBezTo>
                      <a:pt x="42" y="106"/>
                      <a:pt x="44" y="107"/>
                      <a:pt x="45" y="108"/>
                    </a:cubicBezTo>
                    <a:cubicBezTo>
                      <a:pt x="48" y="108"/>
                      <a:pt x="49" y="110"/>
                      <a:pt x="49" y="114"/>
                    </a:cubicBezTo>
                    <a:cubicBezTo>
                      <a:pt x="49" y="126"/>
                      <a:pt x="49" y="126"/>
                      <a:pt x="49" y="126"/>
                    </a:cubicBezTo>
                    <a:cubicBezTo>
                      <a:pt x="49" y="129"/>
                      <a:pt x="51" y="130"/>
                      <a:pt x="52" y="131"/>
                    </a:cubicBezTo>
                    <a:cubicBezTo>
                      <a:pt x="62" y="132"/>
                      <a:pt x="62" y="132"/>
                      <a:pt x="62" y="132"/>
                    </a:cubicBezTo>
                    <a:cubicBezTo>
                      <a:pt x="64" y="132"/>
                      <a:pt x="66" y="131"/>
                      <a:pt x="67" y="129"/>
                    </a:cubicBezTo>
                    <a:cubicBezTo>
                      <a:pt x="69" y="117"/>
                      <a:pt x="69" y="117"/>
                      <a:pt x="69" y="117"/>
                    </a:cubicBezTo>
                    <a:cubicBezTo>
                      <a:pt x="70" y="113"/>
                      <a:pt x="72" y="112"/>
                      <a:pt x="75" y="111"/>
                    </a:cubicBezTo>
                    <a:cubicBezTo>
                      <a:pt x="75" y="111"/>
                      <a:pt x="75" y="111"/>
                      <a:pt x="75" y="111"/>
                    </a:cubicBezTo>
                    <a:cubicBezTo>
                      <a:pt x="77" y="111"/>
                      <a:pt x="79" y="110"/>
                      <a:pt x="81" y="110"/>
                    </a:cubicBezTo>
                    <a:cubicBezTo>
                      <a:pt x="81" y="110"/>
                      <a:pt x="81" y="110"/>
                      <a:pt x="81" y="110"/>
                    </a:cubicBezTo>
                    <a:cubicBezTo>
                      <a:pt x="83" y="109"/>
                      <a:pt x="85" y="109"/>
                      <a:pt x="88" y="112"/>
                    </a:cubicBezTo>
                    <a:cubicBezTo>
                      <a:pt x="97" y="120"/>
                      <a:pt x="97" y="120"/>
                      <a:pt x="97" y="120"/>
                    </a:cubicBezTo>
                    <a:cubicBezTo>
                      <a:pt x="98" y="122"/>
                      <a:pt x="101" y="122"/>
                      <a:pt x="102" y="121"/>
                    </a:cubicBezTo>
                    <a:cubicBezTo>
                      <a:pt x="110" y="115"/>
                      <a:pt x="110" y="115"/>
                      <a:pt x="110" y="115"/>
                    </a:cubicBezTo>
                    <a:cubicBezTo>
                      <a:pt x="111" y="114"/>
                      <a:pt x="112" y="112"/>
                      <a:pt x="111" y="110"/>
                    </a:cubicBezTo>
                    <a:cubicBezTo>
                      <a:pt x="104" y="100"/>
                      <a:pt x="104" y="100"/>
                      <a:pt x="104" y="100"/>
                    </a:cubicBezTo>
                    <a:cubicBezTo>
                      <a:pt x="102" y="96"/>
                      <a:pt x="103" y="94"/>
                      <a:pt x="104" y="92"/>
                    </a:cubicBezTo>
                    <a:cubicBezTo>
                      <a:pt x="104" y="92"/>
                      <a:pt x="104" y="91"/>
                      <a:pt x="104" y="91"/>
                    </a:cubicBezTo>
                    <a:cubicBezTo>
                      <a:pt x="105" y="90"/>
                      <a:pt x="106" y="88"/>
                      <a:pt x="107" y="86"/>
                    </a:cubicBezTo>
                    <a:cubicBezTo>
                      <a:pt x="107" y="86"/>
                      <a:pt x="107" y="86"/>
                      <a:pt x="107" y="86"/>
                    </a:cubicBezTo>
                    <a:cubicBezTo>
                      <a:pt x="108" y="84"/>
                      <a:pt x="110" y="82"/>
                      <a:pt x="114" y="82"/>
                    </a:cubicBezTo>
                    <a:cubicBezTo>
                      <a:pt x="126" y="83"/>
                      <a:pt x="126" y="83"/>
                      <a:pt x="126" y="83"/>
                    </a:cubicBezTo>
                    <a:cubicBezTo>
                      <a:pt x="128" y="83"/>
                      <a:pt x="130" y="81"/>
                      <a:pt x="130" y="79"/>
                    </a:cubicBezTo>
                    <a:cubicBezTo>
                      <a:pt x="132" y="70"/>
                      <a:pt x="132" y="70"/>
                      <a:pt x="132" y="70"/>
                    </a:cubicBezTo>
                    <a:cubicBezTo>
                      <a:pt x="132" y="68"/>
                      <a:pt x="131" y="66"/>
                      <a:pt x="128" y="65"/>
                    </a:cubicBezTo>
                    <a:cubicBezTo>
                      <a:pt x="117" y="63"/>
                      <a:pt x="117" y="63"/>
                      <a:pt x="117" y="63"/>
                    </a:cubicBezTo>
                    <a:cubicBezTo>
                      <a:pt x="113" y="61"/>
                      <a:pt x="112" y="59"/>
                      <a:pt x="111" y="57"/>
                    </a:cubicBezTo>
                    <a:cubicBezTo>
                      <a:pt x="111" y="57"/>
                      <a:pt x="111" y="57"/>
                      <a:pt x="111" y="57"/>
                    </a:cubicBezTo>
                    <a:cubicBezTo>
                      <a:pt x="111" y="55"/>
                      <a:pt x="110" y="53"/>
                      <a:pt x="110" y="51"/>
                    </a:cubicBezTo>
                    <a:cubicBezTo>
                      <a:pt x="110" y="51"/>
                      <a:pt x="110" y="51"/>
                      <a:pt x="110" y="51"/>
                    </a:cubicBezTo>
                    <a:cubicBezTo>
                      <a:pt x="109" y="49"/>
                      <a:pt x="109" y="46"/>
                      <a:pt x="112" y="43"/>
                    </a:cubicBezTo>
                    <a:cubicBezTo>
                      <a:pt x="120" y="35"/>
                      <a:pt x="120" y="35"/>
                      <a:pt x="120" y="35"/>
                    </a:cubicBezTo>
                    <a:cubicBezTo>
                      <a:pt x="122" y="34"/>
                      <a:pt x="122" y="31"/>
                      <a:pt x="121" y="30"/>
                    </a:cubicBezTo>
                    <a:cubicBezTo>
                      <a:pt x="115" y="22"/>
                      <a:pt x="115" y="22"/>
                      <a:pt x="115" y="22"/>
                    </a:cubicBezTo>
                    <a:cubicBezTo>
                      <a:pt x="114" y="21"/>
                      <a:pt x="112" y="20"/>
                      <a:pt x="109" y="21"/>
                    </a:cubicBezTo>
                    <a:cubicBezTo>
                      <a:pt x="100" y="27"/>
                      <a:pt x="100" y="27"/>
                      <a:pt x="100" y="27"/>
                    </a:cubicBezTo>
                    <a:cubicBezTo>
                      <a:pt x="96" y="30"/>
                      <a:pt x="93" y="29"/>
                      <a:pt x="91" y="27"/>
                    </a:cubicBezTo>
                    <a:cubicBezTo>
                      <a:pt x="91" y="27"/>
                      <a:pt x="91" y="27"/>
                      <a:pt x="91" y="27"/>
                    </a:cubicBezTo>
                    <a:cubicBezTo>
                      <a:pt x="90" y="26"/>
                      <a:pt x="88" y="25"/>
                      <a:pt x="86" y="25"/>
                    </a:cubicBezTo>
                    <a:cubicBezTo>
                      <a:pt x="86" y="25"/>
                      <a:pt x="86" y="24"/>
                      <a:pt x="86" y="24"/>
                    </a:cubicBezTo>
                    <a:cubicBezTo>
                      <a:pt x="84" y="23"/>
                      <a:pt x="82" y="22"/>
                      <a:pt x="82" y="18"/>
                    </a:cubicBezTo>
                    <a:cubicBezTo>
                      <a:pt x="82" y="6"/>
                      <a:pt x="82" y="6"/>
                      <a:pt x="82" y="6"/>
                    </a:cubicBezTo>
                    <a:cubicBezTo>
                      <a:pt x="82" y="3"/>
                      <a:pt x="80" y="1"/>
                      <a:pt x="79" y="1"/>
                    </a:cubicBezTo>
                    <a:cubicBezTo>
                      <a:pt x="69" y="0"/>
                      <a:pt x="69" y="0"/>
                      <a:pt x="69" y="0"/>
                    </a:cubicBezTo>
                    <a:cubicBezTo>
                      <a:pt x="68" y="0"/>
                      <a:pt x="66" y="1"/>
                      <a:pt x="65" y="3"/>
                    </a:cubicBezTo>
                    <a:cubicBezTo>
                      <a:pt x="62" y="15"/>
                      <a:pt x="62" y="15"/>
                      <a:pt x="62" y="15"/>
                    </a:cubicBezTo>
                    <a:cubicBezTo>
                      <a:pt x="61" y="19"/>
                      <a:pt x="59" y="20"/>
                      <a:pt x="57" y="21"/>
                    </a:cubicBezTo>
                    <a:cubicBezTo>
                      <a:pt x="57" y="21"/>
                      <a:pt x="57" y="21"/>
                      <a:pt x="57" y="21"/>
                    </a:cubicBezTo>
                    <a:cubicBezTo>
                      <a:pt x="55" y="21"/>
                      <a:pt x="53" y="22"/>
                      <a:pt x="51" y="22"/>
                    </a:cubicBezTo>
                    <a:cubicBezTo>
                      <a:pt x="51" y="22"/>
                      <a:pt x="51" y="22"/>
                      <a:pt x="51" y="22"/>
                    </a:cubicBezTo>
                    <a:cubicBezTo>
                      <a:pt x="48" y="23"/>
                      <a:pt x="46" y="23"/>
                      <a:pt x="43" y="20"/>
                    </a:cubicBezTo>
                    <a:cubicBezTo>
                      <a:pt x="35" y="12"/>
                      <a:pt x="35" y="12"/>
                      <a:pt x="35" y="12"/>
                    </a:cubicBezTo>
                    <a:cubicBezTo>
                      <a:pt x="33" y="10"/>
                      <a:pt x="31" y="10"/>
                      <a:pt x="29" y="11"/>
                    </a:cubicBezTo>
                    <a:cubicBezTo>
                      <a:pt x="22" y="17"/>
                      <a:pt x="22" y="17"/>
                      <a:pt x="22" y="17"/>
                    </a:cubicBezTo>
                    <a:cubicBezTo>
                      <a:pt x="21" y="18"/>
                      <a:pt x="20" y="20"/>
                      <a:pt x="21" y="22"/>
                    </a:cubicBezTo>
                    <a:close/>
                    <a:moveTo>
                      <a:pt x="85" y="51"/>
                    </a:moveTo>
                    <a:cubicBezTo>
                      <a:pt x="93" y="62"/>
                      <a:pt x="91" y="77"/>
                      <a:pt x="80" y="85"/>
                    </a:cubicBezTo>
                    <a:cubicBezTo>
                      <a:pt x="70" y="93"/>
                      <a:pt x="55" y="91"/>
                      <a:pt x="47" y="81"/>
                    </a:cubicBezTo>
                    <a:cubicBezTo>
                      <a:pt x="38" y="70"/>
                      <a:pt x="40" y="55"/>
                      <a:pt x="51" y="47"/>
                    </a:cubicBezTo>
                    <a:cubicBezTo>
                      <a:pt x="62" y="39"/>
                      <a:pt x="77" y="41"/>
                      <a:pt x="85"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
              <p:cNvSpPr>
                <a:spLocks noEditPoints="1"/>
              </p:cNvSpPr>
              <p:nvPr/>
            </p:nvSpPr>
            <p:spPr bwMode="auto">
              <a:xfrm>
                <a:off x="7886700" y="5716588"/>
                <a:ext cx="671513" cy="67627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1" name="TextBox 160"/>
            <p:cNvSpPr txBox="1"/>
            <p:nvPr/>
          </p:nvSpPr>
          <p:spPr>
            <a:xfrm>
              <a:off x="9190633" y="6358042"/>
              <a:ext cx="861133" cy="400110"/>
            </a:xfrm>
            <a:prstGeom prst="rect">
              <a:avLst/>
            </a:prstGeom>
            <a:noFill/>
          </p:spPr>
          <p:txBody>
            <a:bodyPr wrap="none" rtlCol="0">
              <a:spAutoFit/>
            </a:bodyPr>
            <a:lstStyle/>
            <a:p>
              <a:r>
                <a:rPr lang="en-GB" sz="2000" dirty="0">
                  <a:sym typeface="Webdings" panose="05030102010509060703" pitchFamily="18" charset="2"/>
                </a:rPr>
                <a:t></a:t>
              </a:r>
              <a:r>
                <a:rPr lang="en-GB" sz="2000" dirty="0"/>
                <a:t>Bolt</a:t>
              </a:r>
              <a:endParaRPr lang="en-US" sz="2000" dirty="0"/>
            </a:p>
          </p:txBody>
        </p:sp>
      </p:grpSp>
      <p:grpSp>
        <p:nvGrpSpPr>
          <p:cNvPr id="191" name="Group 190"/>
          <p:cNvGrpSpPr/>
          <p:nvPr/>
        </p:nvGrpSpPr>
        <p:grpSpPr>
          <a:xfrm>
            <a:off x="6829067" y="5328088"/>
            <a:ext cx="1519884" cy="1185636"/>
            <a:chOff x="7025368" y="5554656"/>
            <a:chExt cx="1519884" cy="1185636"/>
          </a:xfrm>
        </p:grpSpPr>
        <p:grpSp>
          <p:nvGrpSpPr>
            <p:cNvPr id="162" name="Group 161"/>
            <p:cNvGrpSpPr>
              <a:grpSpLocks noChangeAspect="1"/>
            </p:cNvGrpSpPr>
            <p:nvPr/>
          </p:nvGrpSpPr>
          <p:grpSpPr>
            <a:xfrm>
              <a:off x="7025368" y="5554656"/>
              <a:ext cx="1519884" cy="1185636"/>
              <a:chOff x="1507436" y="1799127"/>
              <a:chExt cx="3681068" cy="2752580"/>
            </a:xfrm>
          </p:grpSpPr>
          <p:sp>
            <p:nvSpPr>
              <p:cNvPr id="163" name="Rectangle 162"/>
              <p:cNvSpPr/>
              <p:nvPr/>
            </p:nvSpPr>
            <p:spPr bwMode="auto">
              <a:xfrm>
                <a:off x="1507436" y="1808507"/>
                <a:ext cx="3657600" cy="2743200"/>
              </a:xfrm>
              <a:prstGeom prst="rect">
                <a:avLst/>
              </a:prstGeom>
              <a:solidFill>
                <a:schemeClr val="bg1"/>
              </a:solidFill>
              <a:ln w="1905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507436" y="1799127"/>
                <a:ext cx="3681068" cy="4572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022473" y="1999656"/>
                <a:ext cx="182880" cy="1371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6" name="Isosceles Triangle 165"/>
              <p:cNvSpPr/>
              <p:nvPr/>
            </p:nvSpPr>
            <p:spPr bwMode="auto">
              <a:xfrm>
                <a:off x="3963592" y="1875760"/>
                <a:ext cx="300643" cy="151967"/>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079873" y="2034112"/>
                <a:ext cx="45719" cy="10270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8" name="Freeform 59"/>
              <p:cNvSpPr>
                <a:spLocks noEditPoints="1"/>
              </p:cNvSpPr>
              <p:nvPr/>
            </p:nvSpPr>
            <p:spPr bwMode="auto">
              <a:xfrm rot="21089782">
                <a:off x="4799148" y="1871264"/>
                <a:ext cx="289001" cy="285713"/>
              </a:xfrm>
              <a:custGeom>
                <a:avLst/>
                <a:gdLst>
                  <a:gd name="T0" fmla="*/ 48 w 54"/>
                  <a:gd name="T1" fmla="*/ 23 h 55"/>
                  <a:gd name="T2" fmla="*/ 45 w 54"/>
                  <a:gd name="T3" fmla="*/ 21 h 55"/>
                  <a:gd name="T4" fmla="*/ 44 w 54"/>
                  <a:gd name="T5" fmla="*/ 16 h 55"/>
                  <a:gd name="T6" fmla="*/ 48 w 54"/>
                  <a:gd name="T7" fmla="*/ 10 h 55"/>
                  <a:gd name="T8" fmla="*/ 42 w 54"/>
                  <a:gd name="T9" fmla="*/ 7 h 55"/>
                  <a:gd name="T10" fmla="*/ 36 w 54"/>
                  <a:gd name="T11" fmla="*/ 11 h 55"/>
                  <a:gd name="T12" fmla="*/ 31 w 54"/>
                  <a:gd name="T13" fmla="*/ 7 h 55"/>
                  <a:gd name="T14" fmla="*/ 29 w 54"/>
                  <a:gd name="T15" fmla="*/ 0 h 55"/>
                  <a:gd name="T16" fmla="*/ 23 w 54"/>
                  <a:gd name="T17" fmla="*/ 2 h 55"/>
                  <a:gd name="T18" fmla="*/ 21 w 54"/>
                  <a:gd name="T19" fmla="*/ 10 h 55"/>
                  <a:gd name="T20" fmla="*/ 15 w 54"/>
                  <a:gd name="T21" fmla="*/ 10 h 55"/>
                  <a:gd name="T22" fmla="*/ 9 w 54"/>
                  <a:gd name="T23" fmla="*/ 7 h 55"/>
                  <a:gd name="T24" fmla="*/ 7 w 54"/>
                  <a:gd name="T25" fmla="*/ 12 h 55"/>
                  <a:gd name="T26" fmla="*/ 10 w 54"/>
                  <a:gd name="T27" fmla="*/ 19 h 55"/>
                  <a:gd name="T28" fmla="*/ 9 w 54"/>
                  <a:gd name="T29" fmla="*/ 21 h 55"/>
                  <a:gd name="T30" fmla="*/ 6 w 54"/>
                  <a:gd name="T31" fmla="*/ 23 h 55"/>
                  <a:gd name="T32" fmla="*/ 0 w 54"/>
                  <a:gd name="T33" fmla="*/ 26 h 55"/>
                  <a:gd name="T34" fmla="*/ 2 w 54"/>
                  <a:gd name="T35" fmla="*/ 31 h 55"/>
                  <a:gd name="T36" fmla="*/ 9 w 54"/>
                  <a:gd name="T37" fmla="*/ 34 h 55"/>
                  <a:gd name="T38" fmla="*/ 10 w 54"/>
                  <a:gd name="T39" fmla="*/ 36 h 55"/>
                  <a:gd name="T40" fmla="*/ 10 w 54"/>
                  <a:gd name="T41" fmla="*/ 39 h 55"/>
                  <a:gd name="T42" fmla="*/ 7 w 54"/>
                  <a:gd name="T43" fmla="*/ 45 h 55"/>
                  <a:gd name="T44" fmla="*/ 12 w 54"/>
                  <a:gd name="T45" fmla="*/ 48 h 55"/>
                  <a:gd name="T46" fmla="*/ 19 w 54"/>
                  <a:gd name="T47" fmla="*/ 45 h 55"/>
                  <a:gd name="T48" fmla="*/ 21 w 54"/>
                  <a:gd name="T49" fmla="*/ 45 h 55"/>
                  <a:gd name="T50" fmla="*/ 23 w 54"/>
                  <a:gd name="T51" fmla="*/ 48 h 55"/>
                  <a:gd name="T52" fmla="*/ 25 w 54"/>
                  <a:gd name="T53" fmla="*/ 55 h 55"/>
                  <a:gd name="T54" fmla="*/ 31 w 54"/>
                  <a:gd name="T55" fmla="*/ 53 h 55"/>
                  <a:gd name="T56" fmla="*/ 33 w 54"/>
                  <a:gd name="T57" fmla="*/ 46 h 55"/>
                  <a:gd name="T58" fmla="*/ 35 w 54"/>
                  <a:gd name="T59" fmla="*/ 45 h 55"/>
                  <a:gd name="T60" fmla="*/ 39 w 54"/>
                  <a:gd name="T61" fmla="*/ 45 h 55"/>
                  <a:gd name="T62" fmla="*/ 45 w 54"/>
                  <a:gd name="T63" fmla="*/ 48 h 55"/>
                  <a:gd name="T64" fmla="*/ 48 w 54"/>
                  <a:gd name="T65" fmla="*/ 43 h 55"/>
                  <a:gd name="T66" fmla="*/ 44 w 54"/>
                  <a:gd name="T67" fmla="*/ 36 h 55"/>
                  <a:gd name="T68" fmla="*/ 45 w 54"/>
                  <a:gd name="T69" fmla="*/ 34 h 55"/>
                  <a:gd name="T70" fmla="*/ 48 w 54"/>
                  <a:gd name="T71" fmla="*/ 32 h 55"/>
                  <a:gd name="T72" fmla="*/ 54 w 54"/>
                  <a:gd name="T73" fmla="*/ 30 h 55"/>
                  <a:gd name="T74" fmla="*/ 52 w 54"/>
                  <a:gd name="T75" fmla="*/ 24 h 55"/>
                  <a:gd name="T76" fmla="*/ 17 w 54"/>
                  <a:gd name="T77" fmla="*/ 28 h 55"/>
                  <a:gd name="T78" fmla="*/ 37 w 54"/>
                  <a:gd name="T79"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5">
                    <a:moveTo>
                      <a:pt x="52" y="24"/>
                    </a:moveTo>
                    <a:cubicBezTo>
                      <a:pt x="48" y="23"/>
                      <a:pt x="48" y="23"/>
                      <a:pt x="48" y="23"/>
                    </a:cubicBezTo>
                    <a:cubicBezTo>
                      <a:pt x="46" y="23"/>
                      <a:pt x="45" y="22"/>
                      <a:pt x="45" y="21"/>
                    </a:cubicBezTo>
                    <a:cubicBezTo>
                      <a:pt x="45" y="21"/>
                      <a:pt x="45" y="21"/>
                      <a:pt x="45" y="21"/>
                    </a:cubicBezTo>
                    <a:cubicBezTo>
                      <a:pt x="45" y="21"/>
                      <a:pt x="44" y="20"/>
                      <a:pt x="44" y="19"/>
                    </a:cubicBezTo>
                    <a:cubicBezTo>
                      <a:pt x="44" y="18"/>
                      <a:pt x="43" y="17"/>
                      <a:pt x="44" y="16"/>
                    </a:cubicBezTo>
                    <a:cubicBezTo>
                      <a:pt x="48" y="12"/>
                      <a:pt x="48" y="12"/>
                      <a:pt x="48" y="12"/>
                    </a:cubicBezTo>
                    <a:cubicBezTo>
                      <a:pt x="48" y="11"/>
                      <a:pt x="48" y="10"/>
                      <a:pt x="48" y="10"/>
                    </a:cubicBezTo>
                    <a:cubicBezTo>
                      <a:pt x="45" y="7"/>
                      <a:pt x="45" y="7"/>
                      <a:pt x="45" y="7"/>
                    </a:cubicBezTo>
                    <a:cubicBezTo>
                      <a:pt x="44" y="7"/>
                      <a:pt x="43" y="6"/>
                      <a:pt x="42" y="7"/>
                    </a:cubicBezTo>
                    <a:cubicBezTo>
                      <a:pt x="39" y="10"/>
                      <a:pt x="39" y="10"/>
                      <a:pt x="39" y="10"/>
                    </a:cubicBezTo>
                    <a:cubicBezTo>
                      <a:pt x="37" y="11"/>
                      <a:pt x="36" y="11"/>
                      <a:pt x="36" y="11"/>
                    </a:cubicBezTo>
                    <a:cubicBezTo>
                      <a:pt x="35" y="10"/>
                      <a:pt x="34" y="10"/>
                      <a:pt x="33" y="9"/>
                    </a:cubicBezTo>
                    <a:cubicBezTo>
                      <a:pt x="32" y="9"/>
                      <a:pt x="31" y="8"/>
                      <a:pt x="31" y="7"/>
                    </a:cubicBezTo>
                    <a:cubicBezTo>
                      <a:pt x="31" y="2"/>
                      <a:pt x="31" y="2"/>
                      <a:pt x="31" y="2"/>
                    </a:cubicBezTo>
                    <a:cubicBezTo>
                      <a:pt x="31" y="1"/>
                      <a:pt x="30" y="0"/>
                      <a:pt x="29" y="0"/>
                    </a:cubicBezTo>
                    <a:cubicBezTo>
                      <a:pt x="25" y="0"/>
                      <a:pt x="25" y="0"/>
                      <a:pt x="25" y="0"/>
                    </a:cubicBezTo>
                    <a:cubicBezTo>
                      <a:pt x="24" y="0"/>
                      <a:pt x="24" y="1"/>
                      <a:pt x="23" y="2"/>
                    </a:cubicBezTo>
                    <a:cubicBezTo>
                      <a:pt x="23" y="7"/>
                      <a:pt x="23" y="7"/>
                      <a:pt x="23" y="7"/>
                    </a:cubicBezTo>
                    <a:cubicBezTo>
                      <a:pt x="23" y="9"/>
                      <a:pt x="22" y="9"/>
                      <a:pt x="21" y="10"/>
                    </a:cubicBezTo>
                    <a:cubicBezTo>
                      <a:pt x="20" y="10"/>
                      <a:pt x="19" y="10"/>
                      <a:pt x="19" y="11"/>
                    </a:cubicBezTo>
                    <a:cubicBezTo>
                      <a:pt x="18" y="11"/>
                      <a:pt x="17" y="11"/>
                      <a:pt x="15" y="10"/>
                    </a:cubicBezTo>
                    <a:cubicBezTo>
                      <a:pt x="12" y="7"/>
                      <a:pt x="12" y="7"/>
                      <a:pt x="12" y="7"/>
                    </a:cubicBezTo>
                    <a:cubicBezTo>
                      <a:pt x="11" y="6"/>
                      <a:pt x="10" y="7"/>
                      <a:pt x="9" y="7"/>
                    </a:cubicBezTo>
                    <a:cubicBezTo>
                      <a:pt x="7" y="10"/>
                      <a:pt x="7" y="10"/>
                      <a:pt x="7" y="10"/>
                    </a:cubicBezTo>
                    <a:cubicBezTo>
                      <a:pt x="6" y="10"/>
                      <a:pt x="6" y="11"/>
                      <a:pt x="7" y="12"/>
                    </a:cubicBezTo>
                    <a:cubicBezTo>
                      <a:pt x="10" y="16"/>
                      <a:pt x="10" y="16"/>
                      <a:pt x="10" y="16"/>
                    </a:cubicBezTo>
                    <a:cubicBezTo>
                      <a:pt x="11" y="17"/>
                      <a:pt x="10" y="18"/>
                      <a:pt x="10" y="19"/>
                    </a:cubicBezTo>
                    <a:cubicBezTo>
                      <a:pt x="10" y="19"/>
                      <a:pt x="10" y="19"/>
                      <a:pt x="10" y="19"/>
                    </a:cubicBezTo>
                    <a:cubicBezTo>
                      <a:pt x="10" y="20"/>
                      <a:pt x="9" y="21"/>
                      <a:pt x="9" y="21"/>
                    </a:cubicBezTo>
                    <a:cubicBezTo>
                      <a:pt x="9" y="21"/>
                      <a:pt x="9" y="21"/>
                      <a:pt x="9" y="21"/>
                    </a:cubicBezTo>
                    <a:cubicBezTo>
                      <a:pt x="9" y="22"/>
                      <a:pt x="8" y="23"/>
                      <a:pt x="6" y="23"/>
                    </a:cubicBezTo>
                    <a:cubicBezTo>
                      <a:pt x="2" y="24"/>
                      <a:pt x="2" y="24"/>
                      <a:pt x="2" y="24"/>
                    </a:cubicBezTo>
                    <a:cubicBezTo>
                      <a:pt x="1" y="24"/>
                      <a:pt x="0" y="25"/>
                      <a:pt x="0" y="26"/>
                    </a:cubicBezTo>
                    <a:cubicBezTo>
                      <a:pt x="0" y="30"/>
                      <a:pt x="0" y="30"/>
                      <a:pt x="0" y="30"/>
                    </a:cubicBezTo>
                    <a:cubicBezTo>
                      <a:pt x="0" y="30"/>
                      <a:pt x="1" y="31"/>
                      <a:pt x="2" y="31"/>
                    </a:cubicBezTo>
                    <a:cubicBezTo>
                      <a:pt x="6" y="32"/>
                      <a:pt x="6" y="32"/>
                      <a:pt x="6" y="32"/>
                    </a:cubicBezTo>
                    <a:cubicBezTo>
                      <a:pt x="8" y="32"/>
                      <a:pt x="9" y="33"/>
                      <a:pt x="9" y="34"/>
                    </a:cubicBezTo>
                    <a:cubicBezTo>
                      <a:pt x="9" y="34"/>
                      <a:pt x="9" y="34"/>
                      <a:pt x="9" y="34"/>
                    </a:cubicBezTo>
                    <a:cubicBezTo>
                      <a:pt x="9" y="34"/>
                      <a:pt x="10" y="35"/>
                      <a:pt x="10" y="36"/>
                    </a:cubicBezTo>
                    <a:cubicBezTo>
                      <a:pt x="10" y="36"/>
                      <a:pt x="10" y="36"/>
                      <a:pt x="10" y="36"/>
                    </a:cubicBezTo>
                    <a:cubicBezTo>
                      <a:pt x="10" y="37"/>
                      <a:pt x="11" y="38"/>
                      <a:pt x="10" y="39"/>
                    </a:cubicBezTo>
                    <a:cubicBezTo>
                      <a:pt x="7" y="43"/>
                      <a:pt x="7" y="43"/>
                      <a:pt x="7" y="43"/>
                    </a:cubicBezTo>
                    <a:cubicBezTo>
                      <a:pt x="6" y="44"/>
                      <a:pt x="6" y="45"/>
                      <a:pt x="7" y="45"/>
                    </a:cubicBezTo>
                    <a:cubicBezTo>
                      <a:pt x="9" y="48"/>
                      <a:pt x="9" y="48"/>
                      <a:pt x="9" y="48"/>
                    </a:cubicBezTo>
                    <a:cubicBezTo>
                      <a:pt x="10" y="48"/>
                      <a:pt x="11" y="49"/>
                      <a:pt x="12" y="48"/>
                    </a:cubicBezTo>
                    <a:cubicBezTo>
                      <a:pt x="15" y="45"/>
                      <a:pt x="15" y="45"/>
                      <a:pt x="15" y="45"/>
                    </a:cubicBezTo>
                    <a:cubicBezTo>
                      <a:pt x="17" y="44"/>
                      <a:pt x="18" y="44"/>
                      <a:pt x="19" y="45"/>
                    </a:cubicBezTo>
                    <a:cubicBezTo>
                      <a:pt x="19" y="45"/>
                      <a:pt x="19" y="45"/>
                      <a:pt x="19" y="45"/>
                    </a:cubicBezTo>
                    <a:cubicBezTo>
                      <a:pt x="19" y="45"/>
                      <a:pt x="20" y="45"/>
                      <a:pt x="21" y="45"/>
                    </a:cubicBezTo>
                    <a:cubicBezTo>
                      <a:pt x="21" y="45"/>
                      <a:pt x="21" y="46"/>
                      <a:pt x="21" y="46"/>
                    </a:cubicBezTo>
                    <a:cubicBezTo>
                      <a:pt x="22" y="46"/>
                      <a:pt x="23" y="46"/>
                      <a:pt x="23" y="48"/>
                    </a:cubicBezTo>
                    <a:cubicBezTo>
                      <a:pt x="23" y="53"/>
                      <a:pt x="23" y="53"/>
                      <a:pt x="23" y="53"/>
                    </a:cubicBezTo>
                    <a:cubicBezTo>
                      <a:pt x="24" y="54"/>
                      <a:pt x="24" y="55"/>
                      <a:pt x="25" y="55"/>
                    </a:cubicBezTo>
                    <a:cubicBezTo>
                      <a:pt x="29" y="55"/>
                      <a:pt x="29" y="55"/>
                      <a:pt x="29" y="55"/>
                    </a:cubicBezTo>
                    <a:cubicBezTo>
                      <a:pt x="30" y="55"/>
                      <a:pt x="31" y="54"/>
                      <a:pt x="31" y="53"/>
                    </a:cubicBezTo>
                    <a:cubicBezTo>
                      <a:pt x="31" y="48"/>
                      <a:pt x="31" y="48"/>
                      <a:pt x="31" y="48"/>
                    </a:cubicBezTo>
                    <a:cubicBezTo>
                      <a:pt x="31" y="46"/>
                      <a:pt x="32" y="46"/>
                      <a:pt x="33" y="46"/>
                    </a:cubicBezTo>
                    <a:cubicBezTo>
                      <a:pt x="33" y="46"/>
                      <a:pt x="33" y="45"/>
                      <a:pt x="33" y="45"/>
                    </a:cubicBezTo>
                    <a:cubicBezTo>
                      <a:pt x="34" y="45"/>
                      <a:pt x="35" y="45"/>
                      <a:pt x="35" y="45"/>
                    </a:cubicBezTo>
                    <a:cubicBezTo>
                      <a:pt x="35" y="45"/>
                      <a:pt x="35" y="45"/>
                      <a:pt x="35" y="45"/>
                    </a:cubicBezTo>
                    <a:cubicBezTo>
                      <a:pt x="36" y="44"/>
                      <a:pt x="37" y="44"/>
                      <a:pt x="39" y="45"/>
                    </a:cubicBezTo>
                    <a:cubicBezTo>
                      <a:pt x="42" y="48"/>
                      <a:pt x="42" y="48"/>
                      <a:pt x="42" y="48"/>
                    </a:cubicBezTo>
                    <a:cubicBezTo>
                      <a:pt x="43" y="49"/>
                      <a:pt x="44" y="48"/>
                      <a:pt x="45" y="48"/>
                    </a:cubicBezTo>
                    <a:cubicBezTo>
                      <a:pt x="48" y="45"/>
                      <a:pt x="48" y="45"/>
                      <a:pt x="48" y="45"/>
                    </a:cubicBezTo>
                    <a:cubicBezTo>
                      <a:pt x="48" y="45"/>
                      <a:pt x="48" y="44"/>
                      <a:pt x="48" y="43"/>
                    </a:cubicBezTo>
                    <a:cubicBezTo>
                      <a:pt x="45" y="39"/>
                      <a:pt x="45" y="39"/>
                      <a:pt x="45" y="39"/>
                    </a:cubicBezTo>
                    <a:cubicBezTo>
                      <a:pt x="43" y="38"/>
                      <a:pt x="44" y="37"/>
                      <a:pt x="44" y="36"/>
                    </a:cubicBezTo>
                    <a:cubicBezTo>
                      <a:pt x="44" y="36"/>
                      <a:pt x="44" y="36"/>
                      <a:pt x="44" y="36"/>
                    </a:cubicBezTo>
                    <a:cubicBezTo>
                      <a:pt x="44" y="35"/>
                      <a:pt x="45" y="34"/>
                      <a:pt x="45" y="34"/>
                    </a:cubicBezTo>
                    <a:cubicBezTo>
                      <a:pt x="45" y="34"/>
                      <a:pt x="45" y="34"/>
                      <a:pt x="45" y="34"/>
                    </a:cubicBezTo>
                    <a:cubicBezTo>
                      <a:pt x="45" y="33"/>
                      <a:pt x="46" y="32"/>
                      <a:pt x="48" y="32"/>
                    </a:cubicBezTo>
                    <a:cubicBezTo>
                      <a:pt x="52" y="31"/>
                      <a:pt x="52" y="31"/>
                      <a:pt x="52" y="31"/>
                    </a:cubicBezTo>
                    <a:cubicBezTo>
                      <a:pt x="53" y="31"/>
                      <a:pt x="54" y="30"/>
                      <a:pt x="54" y="30"/>
                    </a:cubicBezTo>
                    <a:cubicBezTo>
                      <a:pt x="54" y="26"/>
                      <a:pt x="54" y="26"/>
                      <a:pt x="54" y="26"/>
                    </a:cubicBezTo>
                    <a:cubicBezTo>
                      <a:pt x="54" y="25"/>
                      <a:pt x="53" y="24"/>
                      <a:pt x="52" y="24"/>
                    </a:cubicBezTo>
                    <a:close/>
                    <a:moveTo>
                      <a:pt x="27" y="37"/>
                    </a:moveTo>
                    <a:cubicBezTo>
                      <a:pt x="22" y="37"/>
                      <a:pt x="17" y="33"/>
                      <a:pt x="17" y="28"/>
                    </a:cubicBezTo>
                    <a:cubicBezTo>
                      <a:pt x="17" y="22"/>
                      <a:pt x="22" y="18"/>
                      <a:pt x="27" y="18"/>
                    </a:cubicBezTo>
                    <a:cubicBezTo>
                      <a:pt x="33" y="18"/>
                      <a:pt x="37" y="22"/>
                      <a:pt x="37" y="28"/>
                    </a:cubicBezTo>
                    <a:cubicBezTo>
                      <a:pt x="37" y="33"/>
                      <a:pt x="33" y="37"/>
                      <a:pt x="27"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5-Point Star 168"/>
              <p:cNvSpPr/>
              <p:nvPr/>
            </p:nvSpPr>
            <p:spPr bwMode="auto">
              <a:xfrm>
                <a:off x="4384515" y="1879724"/>
                <a:ext cx="304800" cy="268792"/>
              </a:xfrm>
              <a:prstGeom prst="star5">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0" name="Group 4"/>
            <p:cNvGrpSpPr>
              <a:grpSpLocks noChangeAspect="1"/>
            </p:cNvGrpSpPr>
            <p:nvPr/>
          </p:nvGrpSpPr>
          <p:grpSpPr bwMode="auto">
            <a:xfrm>
              <a:off x="7139758" y="5894113"/>
              <a:ext cx="740111" cy="694852"/>
              <a:chOff x="5842" y="1401"/>
              <a:chExt cx="705" cy="706"/>
            </a:xfrm>
          </p:grpSpPr>
          <p:sp>
            <p:nvSpPr>
              <p:cNvPr id="171" name="AutoShape 3"/>
              <p:cNvSpPr>
                <a:spLocks noChangeAspect="1" noChangeArrowheads="1" noTextEdit="1"/>
              </p:cNvSpPr>
              <p:nvPr/>
            </p:nvSpPr>
            <p:spPr bwMode="auto">
              <a:xfrm>
                <a:off x="5842" y="1401"/>
                <a:ext cx="705"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5"/>
              <p:cNvSpPr>
                <a:spLocks noChangeArrowheads="1"/>
              </p:cNvSpPr>
              <p:nvPr/>
            </p:nvSpPr>
            <p:spPr bwMode="auto">
              <a:xfrm>
                <a:off x="5836" y="1407"/>
                <a:ext cx="705" cy="70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6"/>
              <p:cNvSpPr>
                <a:spLocks noChangeArrowheads="1"/>
              </p:cNvSpPr>
              <p:nvPr/>
            </p:nvSpPr>
            <p:spPr bwMode="auto">
              <a:xfrm>
                <a:off x="5948" y="1519"/>
                <a:ext cx="482" cy="4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
              <p:cNvSpPr>
                <a:spLocks/>
              </p:cNvSpPr>
              <p:nvPr/>
            </p:nvSpPr>
            <p:spPr bwMode="auto">
              <a:xfrm>
                <a:off x="6148" y="1719"/>
                <a:ext cx="82" cy="229"/>
              </a:xfrm>
              <a:custGeom>
                <a:avLst/>
                <a:gdLst>
                  <a:gd name="T0" fmla="*/ 0 w 14"/>
                  <a:gd name="T1" fmla="*/ 7 h 39"/>
                  <a:gd name="T2" fmla="*/ 7 w 14"/>
                  <a:gd name="T3" fmla="*/ 0 h 39"/>
                  <a:gd name="T4" fmla="*/ 14 w 14"/>
                  <a:gd name="T5" fmla="*/ 7 h 39"/>
                  <a:gd name="T6" fmla="*/ 7 w 14"/>
                  <a:gd name="T7" fmla="*/ 39 h 39"/>
                  <a:gd name="T8" fmla="*/ 0 w 14"/>
                  <a:gd name="T9" fmla="*/ 7 h 39"/>
                </a:gdLst>
                <a:ahLst/>
                <a:cxnLst>
                  <a:cxn ang="0">
                    <a:pos x="T0" y="T1"/>
                  </a:cxn>
                  <a:cxn ang="0">
                    <a:pos x="T2" y="T3"/>
                  </a:cxn>
                  <a:cxn ang="0">
                    <a:pos x="T4" y="T5"/>
                  </a:cxn>
                  <a:cxn ang="0">
                    <a:pos x="T6" y="T7"/>
                  </a:cxn>
                  <a:cxn ang="0">
                    <a:pos x="T8" y="T9"/>
                  </a:cxn>
                </a:cxnLst>
                <a:rect l="0" t="0" r="r" b="b"/>
                <a:pathLst>
                  <a:path w="14" h="39">
                    <a:moveTo>
                      <a:pt x="0" y="7"/>
                    </a:moveTo>
                    <a:cubicBezTo>
                      <a:pt x="0" y="3"/>
                      <a:pt x="3" y="0"/>
                      <a:pt x="7" y="0"/>
                    </a:cubicBezTo>
                    <a:cubicBezTo>
                      <a:pt x="11" y="0"/>
                      <a:pt x="14" y="3"/>
                      <a:pt x="14" y="7"/>
                    </a:cubicBezTo>
                    <a:cubicBezTo>
                      <a:pt x="14" y="11"/>
                      <a:pt x="7" y="39"/>
                      <a:pt x="7" y="39"/>
                    </a:cubicBezTo>
                    <a:cubicBezTo>
                      <a:pt x="7" y="39"/>
                      <a:pt x="0" y="11"/>
                      <a:pt x="0" y="7"/>
                    </a:cubicBez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
              <p:cNvSpPr>
                <a:spLocks/>
              </p:cNvSpPr>
              <p:nvPr/>
            </p:nvSpPr>
            <p:spPr bwMode="auto">
              <a:xfrm>
                <a:off x="6148" y="1572"/>
                <a:ext cx="82" cy="229"/>
              </a:xfrm>
              <a:custGeom>
                <a:avLst/>
                <a:gdLst>
                  <a:gd name="T0" fmla="*/ 14 w 14"/>
                  <a:gd name="T1" fmla="*/ 32 h 39"/>
                  <a:gd name="T2" fmla="*/ 7 w 14"/>
                  <a:gd name="T3" fmla="*/ 39 h 39"/>
                  <a:gd name="T4" fmla="*/ 0 w 14"/>
                  <a:gd name="T5" fmla="*/ 32 h 39"/>
                  <a:gd name="T6" fmla="*/ 7 w 14"/>
                  <a:gd name="T7" fmla="*/ 0 h 39"/>
                  <a:gd name="T8" fmla="*/ 14 w 14"/>
                  <a:gd name="T9" fmla="*/ 32 h 39"/>
                </a:gdLst>
                <a:ahLst/>
                <a:cxnLst>
                  <a:cxn ang="0">
                    <a:pos x="T0" y="T1"/>
                  </a:cxn>
                  <a:cxn ang="0">
                    <a:pos x="T2" y="T3"/>
                  </a:cxn>
                  <a:cxn ang="0">
                    <a:pos x="T4" y="T5"/>
                  </a:cxn>
                  <a:cxn ang="0">
                    <a:pos x="T6" y="T7"/>
                  </a:cxn>
                  <a:cxn ang="0">
                    <a:pos x="T8" y="T9"/>
                  </a:cxn>
                </a:cxnLst>
                <a:rect l="0" t="0" r="r" b="b"/>
                <a:pathLst>
                  <a:path w="14" h="39">
                    <a:moveTo>
                      <a:pt x="14" y="32"/>
                    </a:moveTo>
                    <a:cubicBezTo>
                      <a:pt x="14" y="36"/>
                      <a:pt x="11" y="39"/>
                      <a:pt x="7" y="39"/>
                    </a:cubicBezTo>
                    <a:cubicBezTo>
                      <a:pt x="3" y="39"/>
                      <a:pt x="0" y="36"/>
                      <a:pt x="0" y="32"/>
                    </a:cubicBezTo>
                    <a:cubicBezTo>
                      <a:pt x="0" y="28"/>
                      <a:pt x="7" y="0"/>
                      <a:pt x="7" y="0"/>
                    </a:cubicBezTo>
                    <a:cubicBezTo>
                      <a:pt x="7" y="0"/>
                      <a:pt x="14" y="28"/>
                      <a:pt x="14" y="3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 name="Group 175"/>
            <p:cNvGrpSpPr/>
            <p:nvPr/>
          </p:nvGrpSpPr>
          <p:grpSpPr>
            <a:xfrm>
              <a:off x="7916720" y="6259358"/>
              <a:ext cx="459809" cy="383174"/>
              <a:chOff x="9947493" y="3066862"/>
              <a:chExt cx="1645920" cy="1371600"/>
            </a:xfrm>
          </p:grpSpPr>
          <p:grpSp>
            <p:nvGrpSpPr>
              <p:cNvPr id="177" name="Group 176"/>
              <p:cNvGrpSpPr/>
              <p:nvPr/>
            </p:nvGrpSpPr>
            <p:grpSpPr>
              <a:xfrm rot="10800000">
                <a:off x="9947493" y="3066862"/>
                <a:ext cx="1645920" cy="1371600"/>
                <a:chOff x="9860055" y="1460799"/>
                <a:chExt cx="1737360" cy="1371600"/>
              </a:xfrm>
            </p:grpSpPr>
            <p:sp>
              <p:nvSpPr>
                <p:cNvPr id="179" name="Isosceles Triangle 178"/>
                <p:cNvSpPr>
                  <a:spLocks noChangeAspect="1"/>
                </p:cNvSpPr>
                <p:nvPr/>
              </p:nvSpPr>
              <p:spPr bwMode="auto">
                <a:xfrm rot="10800000">
                  <a:off x="9860055" y="1460799"/>
                  <a:ext cx="1737360" cy="1371600"/>
                </a:xfrm>
                <a:prstGeom prst="triangle">
                  <a:avLst/>
                </a:prstGeom>
                <a:solidFill>
                  <a:srgbClr val="FCD1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0" name="Trapezoid 179"/>
                <p:cNvSpPr/>
                <p:nvPr/>
              </p:nvSpPr>
              <p:spPr bwMode="auto">
                <a:xfrm>
                  <a:off x="10610240" y="1801808"/>
                  <a:ext cx="236989" cy="511026"/>
                </a:xfrm>
                <a:prstGeom prst="trapezoid">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78" name="Oval 177"/>
              <p:cNvSpPr/>
              <p:nvPr/>
            </p:nvSpPr>
            <p:spPr bwMode="auto">
              <a:xfrm>
                <a:off x="10688157" y="4139581"/>
                <a:ext cx="164592" cy="164592"/>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86" name="Group 185"/>
            <p:cNvGrpSpPr>
              <a:grpSpLocks noChangeAspect="1"/>
            </p:cNvGrpSpPr>
            <p:nvPr/>
          </p:nvGrpSpPr>
          <p:grpSpPr>
            <a:xfrm>
              <a:off x="7972897" y="5813838"/>
              <a:ext cx="333399" cy="333399"/>
              <a:chOff x="4694237" y="5021262"/>
              <a:chExt cx="1371600" cy="1371600"/>
            </a:xfrm>
          </p:grpSpPr>
          <p:sp>
            <p:nvSpPr>
              <p:cNvPr id="187" name="Oval 186"/>
              <p:cNvSpPr/>
              <p:nvPr/>
            </p:nvSpPr>
            <p:spPr bwMode="auto">
              <a:xfrm>
                <a:off x="4694237" y="5021262"/>
                <a:ext cx="1371600" cy="1371600"/>
              </a:xfrm>
              <a:prstGeom prst="ellipse">
                <a:avLst/>
              </a:prstGeom>
              <a:solidFill>
                <a:srgbClr val="4668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8" name="Group 187"/>
              <p:cNvGrpSpPr/>
              <p:nvPr/>
            </p:nvGrpSpPr>
            <p:grpSpPr>
              <a:xfrm rot="10800000">
                <a:off x="5296301" y="5255490"/>
                <a:ext cx="182880" cy="903144"/>
                <a:chOff x="5522594" y="4049597"/>
                <a:chExt cx="182880" cy="903144"/>
              </a:xfrm>
              <a:solidFill>
                <a:schemeClr val="bg1"/>
              </a:solidFill>
            </p:grpSpPr>
            <p:sp>
              <p:nvSpPr>
                <p:cNvPr id="189" name="Rectangle 188"/>
                <p:cNvSpPr/>
                <p:nvPr/>
              </p:nvSpPr>
              <p:spPr bwMode="auto">
                <a:xfrm>
                  <a:off x="5537834" y="4049597"/>
                  <a:ext cx="152400" cy="65014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0" name="Oval 189"/>
                <p:cNvSpPr/>
                <p:nvPr/>
              </p:nvSpPr>
              <p:spPr bwMode="auto">
                <a:xfrm>
                  <a:off x="5522594" y="4769861"/>
                  <a:ext cx="182880" cy="18288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grpSp>
      <p:grpSp>
        <p:nvGrpSpPr>
          <p:cNvPr id="192" name="Group 191"/>
          <p:cNvGrpSpPr>
            <a:grpSpLocks noChangeAspect="1"/>
          </p:cNvGrpSpPr>
          <p:nvPr/>
        </p:nvGrpSpPr>
        <p:grpSpPr>
          <a:xfrm>
            <a:off x="10641253" y="5567312"/>
            <a:ext cx="1519927" cy="685800"/>
            <a:chOff x="2904848" y="2885814"/>
            <a:chExt cx="1681162" cy="959376"/>
          </a:xfrm>
        </p:grpSpPr>
        <p:sp>
          <p:nvSpPr>
            <p:cNvPr id="193" name="Flowchart: Magnetic Disk 192"/>
            <p:cNvSpPr/>
            <p:nvPr/>
          </p:nvSpPr>
          <p:spPr>
            <a:xfrm>
              <a:off x="2904848" y="2885814"/>
              <a:ext cx="1681162" cy="959376"/>
            </a:xfrm>
            <a:prstGeom prst="flowChartMagneticDisk">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bwMode="auto">
            <a:xfrm>
              <a:off x="2936469" y="2885814"/>
              <a:ext cx="1608667" cy="319087"/>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95" name="Down Arrow 194"/>
          <p:cNvSpPr/>
          <p:nvPr/>
        </p:nvSpPr>
        <p:spPr>
          <a:xfrm rot="5400000">
            <a:off x="8425236" y="5599174"/>
            <a:ext cx="372792" cy="71968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own Arrow 195"/>
          <p:cNvSpPr/>
          <p:nvPr/>
        </p:nvSpPr>
        <p:spPr>
          <a:xfrm rot="16200000" flipH="1">
            <a:off x="10243413" y="5588728"/>
            <a:ext cx="372792" cy="71968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62BE597E-3371-47C0-8C3E-E42BD642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1" y="373313"/>
            <a:ext cx="3114408" cy="1300653"/>
          </a:xfrm>
          <a:prstGeom prst="rect">
            <a:avLst/>
          </a:prstGeom>
        </p:spPr>
      </p:pic>
    </p:spTree>
    <p:extLst>
      <p:ext uri="{BB962C8B-B14F-4D97-AF65-F5344CB8AC3E}">
        <p14:creationId xmlns:p14="http://schemas.microsoft.com/office/powerpoint/2010/main" val="47376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fade">
                                      <p:cBhvr>
                                        <p:cTn id="20" dur="500"/>
                                        <p:tgtEl>
                                          <p:spTgt spid="197"/>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wipe(up)">
                                      <p:cBhvr>
                                        <p:cTn id="24" dur="500"/>
                                        <p:tgtEl>
                                          <p:spTgt spid="127"/>
                                        </p:tgtEl>
                                      </p:cBhvr>
                                    </p:animEffect>
                                  </p:childTnLst>
                                </p:cTn>
                              </p:par>
                              <p:par>
                                <p:cTn id="25" presetID="1"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98"/>
                                        </p:tgtEl>
                                        <p:attrNameLst>
                                          <p:attrName>style.visibility</p:attrName>
                                        </p:attrNameLst>
                                      </p:cBhvr>
                                      <p:to>
                                        <p:strVal val="visible"/>
                                      </p:to>
                                    </p:set>
                                    <p:animEffect transition="in" filter="fade">
                                      <p:cBhvr>
                                        <p:cTn id="33" dur="500"/>
                                        <p:tgtEl>
                                          <p:spTgt spid="19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childTnLst>
                                </p:cTn>
                              </p:par>
                              <p:par>
                                <p:cTn id="42" presetID="22" presetClass="entr" presetSubtype="2"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right)">
                                      <p:cBhvr>
                                        <p:cTn id="44" dur="500"/>
                                        <p:tgtEl>
                                          <p:spTgt spid="195"/>
                                        </p:tgtEl>
                                      </p:cBhvr>
                                    </p:animEffect>
                                  </p:childTnLst>
                                </p:cTn>
                              </p:par>
                              <p:par>
                                <p:cTn id="45" presetID="10" presetClass="entr" presetSubtype="0" fill="hold" nodeType="with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500"/>
                                        <p:tgtEl>
                                          <p:spTgt spid="1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6"/>
                                        </p:tgtEl>
                                        <p:attrNameLst>
                                          <p:attrName>style.visibility</p:attrName>
                                        </p:attrNameLst>
                                      </p:cBhvr>
                                      <p:to>
                                        <p:strVal val="visible"/>
                                      </p:to>
                                    </p:set>
                                    <p:animEffect transition="in" filter="wipe(left)">
                                      <p:cBhvr>
                                        <p:cTn id="50" dur="500"/>
                                        <p:tgtEl>
                                          <p:spTgt spid="196"/>
                                        </p:tgtEl>
                                      </p:cBhvr>
                                    </p:animEffect>
                                  </p:childTnLst>
                                </p:cTn>
                              </p:par>
                              <p:par>
                                <p:cTn id="51" presetID="10" presetClass="entr" presetSubtype="0" fill="hold" nodeType="with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fade">
                                      <p:cBhvr>
                                        <p:cTn id="53"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uiExpand="1" build="p"/>
      <p:bldP spid="195" grpId="0" animBg="1"/>
      <p:bldP spid="1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ey Points"/>
          <p:cNvSpPr>
            <a:spLocks noGrp="1"/>
          </p:cNvSpPr>
          <p:nvPr>
            <p:ph sz="quarter" idx="10"/>
          </p:nvPr>
        </p:nvSpPr>
        <p:spPr>
          <a:xfrm>
            <a:off x="379413" y="2565582"/>
            <a:ext cx="6090213" cy="4113031"/>
          </a:xfrm>
        </p:spPr>
        <p:txBody>
          <a:bodyPr/>
          <a:lstStyle/>
          <a:p>
            <a:r>
              <a:rPr lang="en-GB" dirty="0"/>
              <a:t>A fast, general purpose computation engine that supports in-memory operations</a:t>
            </a:r>
          </a:p>
          <a:p>
            <a:r>
              <a:rPr lang="en-GB" dirty="0"/>
              <a:t>A unified stack for interactive, streaming, and predictive analysis</a:t>
            </a:r>
          </a:p>
          <a:p>
            <a:r>
              <a:rPr lang="en-GB" dirty="0"/>
              <a:t>Can run in Hadoop clusters</a:t>
            </a:r>
          </a:p>
        </p:txBody>
      </p:sp>
      <p:grpSp>
        <p:nvGrpSpPr>
          <p:cNvPr id="5" name="Cluster"/>
          <p:cNvGrpSpPr/>
          <p:nvPr/>
        </p:nvGrpSpPr>
        <p:grpSpPr>
          <a:xfrm>
            <a:off x="7166986" y="1432919"/>
            <a:ext cx="3684960" cy="2215156"/>
            <a:chOff x="8155064" y="639556"/>
            <a:chExt cx="2304049" cy="138504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064" y="639556"/>
              <a:ext cx="747195" cy="13850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491" y="639556"/>
              <a:ext cx="747195" cy="13850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918" y="639556"/>
              <a:ext cx="747195" cy="1385043"/>
            </a:xfrm>
            <a:prstGeom prst="rect">
              <a:avLst/>
            </a:prstGeom>
          </p:spPr>
        </p:pic>
      </p:grpSp>
      <p:grpSp>
        <p:nvGrpSpPr>
          <p:cNvPr id="38" name="Spark Engine"/>
          <p:cNvGrpSpPr/>
          <p:nvPr/>
        </p:nvGrpSpPr>
        <p:grpSpPr>
          <a:xfrm>
            <a:off x="7417069" y="2764706"/>
            <a:ext cx="3614148" cy="1315810"/>
            <a:chOff x="7417069" y="2764706"/>
            <a:chExt cx="3614148" cy="1315810"/>
          </a:xfrm>
        </p:grpSpPr>
        <p:pic>
          <p:nvPicPr>
            <p:cNvPr id="9" name="Engine"/>
            <p:cNvPicPr>
              <a:picLocks noChangeAspect="1"/>
            </p:cNvPicPr>
            <p:nvPr/>
          </p:nvPicPr>
          <p:blipFill>
            <a:blip r:embed="rId4"/>
            <a:stretch>
              <a:fillRect/>
            </a:stretch>
          </p:blipFill>
          <p:spPr>
            <a:xfrm>
              <a:off x="7417069" y="2851550"/>
              <a:ext cx="3359924" cy="1228966"/>
            </a:xfrm>
            <a:prstGeom prst="rect">
              <a:avLst/>
            </a:prstGeom>
          </p:spPr>
        </p:pic>
        <p:pic>
          <p:nvPicPr>
            <p:cNvPr id="37" name="Spark"/>
            <p:cNvPicPr>
              <a:picLocks noChangeAspect="1"/>
            </p:cNvPicPr>
            <p:nvPr/>
          </p:nvPicPr>
          <p:blipFill>
            <a:blip r:embed="rId5"/>
            <a:stretch>
              <a:fillRect/>
            </a:stretch>
          </p:blipFill>
          <p:spPr>
            <a:xfrm>
              <a:off x="10010800" y="2764706"/>
              <a:ext cx="1020417" cy="1066801"/>
            </a:xfrm>
            <a:prstGeom prst="rect">
              <a:avLst/>
            </a:prstGeom>
          </p:spPr>
        </p:pic>
      </p:grpSp>
      <p:grpSp>
        <p:nvGrpSpPr>
          <p:cNvPr id="36" name="Analysis"/>
          <p:cNvGrpSpPr/>
          <p:nvPr/>
        </p:nvGrpSpPr>
        <p:grpSpPr>
          <a:xfrm>
            <a:off x="7955242" y="3641594"/>
            <a:ext cx="2428721" cy="1419845"/>
            <a:chOff x="7955242" y="3641594"/>
            <a:chExt cx="2428721" cy="1419845"/>
          </a:xfrm>
        </p:grpSpPr>
        <p:grpSp>
          <p:nvGrpSpPr>
            <p:cNvPr id="10" name="Group 9"/>
            <p:cNvGrpSpPr>
              <a:grpSpLocks noChangeAspect="1"/>
            </p:cNvGrpSpPr>
            <p:nvPr/>
          </p:nvGrpSpPr>
          <p:grpSpPr>
            <a:xfrm rot="1674587">
              <a:off x="9508059" y="3903172"/>
              <a:ext cx="875904" cy="1158267"/>
              <a:chOff x="6288215" y="5173662"/>
              <a:chExt cx="1204130" cy="1592303"/>
            </a:xfrm>
          </p:grpSpPr>
          <p:grpSp>
            <p:nvGrpSpPr>
              <p:cNvPr id="11" name="Group 10"/>
              <p:cNvGrpSpPr>
                <a:grpSpLocks noChangeAspect="1"/>
              </p:cNvGrpSpPr>
              <p:nvPr/>
            </p:nvGrpSpPr>
            <p:grpSpPr>
              <a:xfrm>
                <a:off x="6288215" y="5173662"/>
                <a:ext cx="1204130" cy="1592303"/>
                <a:chOff x="6288215" y="5173662"/>
                <a:chExt cx="1204130" cy="1592303"/>
              </a:xfrm>
            </p:grpSpPr>
            <p:grpSp>
              <p:nvGrpSpPr>
                <p:cNvPr id="13" name="Group 20"/>
                <p:cNvGrpSpPr>
                  <a:grpSpLocks noChangeAspect="1"/>
                </p:cNvGrpSpPr>
                <p:nvPr/>
              </p:nvGrpSpPr>
              <p:grpSpPr bwMode="auto">
                <a:xfrm>
                  <a:off x="6288215" y="5173662"/>
                  <a:ext cx="1204130" cy="1592303"/>
                  <a:chOff x="3915" y="2947"/>
                  <a:chExt cx="456" cy="603"/>
                </a:xfrm>
                <a:solidFill>
                  <a:schemeClr val="accent4">
                    <a:lumMod val="20000"/>
                    <a:lumOff val="80000"/>
                  </a:schemeClr>
                </a:solidFill>
              </p:grpSpPr>
              <p:sp>
                <p:nvSpPr>
                  <p:cNvPr id="19" name="Freeform 21"/>
                  <p:cNvSpPr>
                    <a:spLocks noChangeAspect="1"/>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5F5F5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4" name="Flowchart: Process 13"/>
                <p:cNvSpPr/>
                <p:nvPr/>
              </p:nvSpPr>
              <p:spPr bwMode="auto">
                <a:xfrm>
                  <a:off x="6474284" y="5632724"/>
                  <a:ext cx="182880" cy="182880"/>
                </a:xfrm>
                <a:prstGeom prst="flowChartProcess">
                  <a:avLst/>
                </a:prstGeom>
                <a:noFill/>
                <a:ln w="190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lowchart: Process 14"/>
                <p:cNvSpPr/>
                <p:nvPr/>
              </p:nvSpPr>
              <p:spPr bwMode="auto">
                <a:xfrm>
                  <a:off x="6485587" y="5953259"/>
                  <a:ext cx="182880" cy="182880"/>
                </a:xfrm>
                <a:prstGeom prst="flowChartProcess">
                  <a:avLst/>
                </a:prstGeom>
                <a:noFill/>
                <a:ln w="190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4532" y="5595155"/>
                  <a:ext cx="299255" cy="271489"/>
                </a:xfrm>
                <a:prstGeom prst="rect">
                  <a:avLst/>
                </a:prstGeom>
              </p:spPr>
            </p:pic>
            <p:sp>
              <p:nvSpPr>
                <p:cNvPr id="17" name="Flowchart: Process 16"/>
                <p:cNvSpPr/>
                <p:nvPr/>
              </p:nvSpPr>
              <p:spPr bwMode="auto">
                <a:xfrm>
                  <a:off x="6485587" y="6245867"/>
                  <a:ext cx="182880" cy="182880"/>
                </a:xfrm>
                <a:prstGeom prst="flowChartProcess">
                  <a:avLst/>
                </a:prstGeom>
                <a:noFill/>
                <a:ln w="190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097" y="5922059"/>
                  <a:ext cx="299255" cy="271489"/>
                </a:xfrm>
                <a:prstGeom prst="rect">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8269" y="6224076"/>
                <a:ext cx="299255" cy="271489"/>
              </a:xfrm>
              <a:prstGeom prst="rect">
                <a:avLst/>
              </a:prstGeom>
            </p:spPr>
          </p:pic>
        </p:grpSp>
        <p:grpSp>
          <p:nvGrpSpPr>
            <p:cNvPr id="21" name="Group 20"/>
            <p:cNvGrpSpPr>
              <a:grpSpLocks noChangeAspect="1"/>
            </p:cNvGrpSpPr>
            <p:nvPr/>
          </p:nvGrpSpPr>
          <p:grpSpPr>
            <a:xfrm rot="20926549">
              <a:off x="7955242" y="3783838"/>
              <a:ext cx="875904" cy="1158267"/>
              <a:chOff x="5025896" y="1506904"/>
              <a:chExt cx="1204130" cy="1592303"/>
            </a:xfrm>
          </p:grpSpPr>
          <p:grpSp>
            <p:nvGrpSpPr>
              <p:cNvPr id="22" name="Group 20"/>
              <p:cNvGrpSpPr>
                <a:grpSpLocks noChangeAspect="1"/>
              </p:cNvGrpSpPr>
              <p:nvPr/>
            </p:nvGrpSpPr>
            <p:grpSpPr bwMode="auto">
              <a:xfrm>
                <a:off x="5025896" y="1506904"/>
                <a:ext cx="1204130" cy="1592303"/>
                <a:chOff x="3915" y="2947"/>
                <a:chExt cx="456" cy="603"/>
              </a:xfrm>
              <a:solidFill>
                <a:schemeClr val="accent4">
                  <a:lumMod val="20000"/>
                  <a:lumOff val="80000"/>
                </a:schemeClr>
              </a:solidFill>
            </p:grpSpPr>
            <p:sp>
              <p:nvSpPr>
                <p:cNvPr id="29" name="Freeform 21"/>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4"/>
              <p:cNvGrpSpPr>
                <a:grpSpLocks noChangeAspect="1"/>
              </p:cNvGrpSpPr>
              <p:nvPr/>
            </p:nvGrpSpPr>
            <p:grpSpPr bwMode="auto">
              <a:xfrm>
                <a:off x="5142186" y="1956191"/>
                <a:ext cx="914400" cy="914400"/>
                <a:chOff x="2566" y="1322"/>
                <a:chExt cx="576" cy="576"/>
              </a:xfrm>
            </p:grpSpPr>
            <p:sp>
              <p:nvSpPr>
                <p:cNvPr id="24" name="AutoShape 3"/>
                <p:cNvSpPr>
                  <a:spLocks noChangeAspect="1" noChangeArrowheads="1" noTextEdit="1"/>
                </p:cNvSpPr>
                <p:nvPr/>
              </p:nvSpPr>
              <p:spPr bwMode="auto">
                <a:xfrm>
                  <a:off x="2566" y="1322"/>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6"/>
                <p:cNvSpPr>
                  <a:spLocks noChangeArrowheads="1"/>
                </p:cNvSpPr>
                <p:nvPr/>
              </p:nvSpPr>
              <p:spPr bwMode="auto">
                <a:xfrm>
                  <a:off x="2599" y="1649"/>
                  <a:ext cx="96" cy="213"/>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7"/>
                <p:cNvSpPr>
                  <a:spLocks noChangeArrowheads="1"/>
                </p:cNvSpPr>
                <p:nvPr/>
              </p:nvSpPr>
              <p:spPr bwMode="auto">
                <a:xfrm>
                  <a:off x="2872" y="1586"/>
                  <a:ext cx="93" cy="27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
                <p:cNvSpPr>
                  <a:spLocks noChangeArrowheads="1"/>
                </p:cNvSpPr>
                <p:nvPr/>
              </p:nvSpPr>
              <p:spPr bwMode="auto">
                <a:xfrm>
                  <a:off x="3007" y="1400"/>
                  <a:ext cx="96" cy="462"/>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9"/>
                <p:cNvSpPr>
                  <a:spLocks noChangeArrowheads="1"/>
                </p:cNvSpPr>
                <p:nvPr/>
              </p:nvSpPr>
              <p:spPr bwMode="auto">
                <a:xfrm>
                  <a:off x="2737" y="1550"/>
                  <a:ext cx="93" cy="312"/>
                </a:xfrm>
                <a:prstGeom prst="rect">
                  <a:avLst/>
                </a:prstGeom>
                <a:solidFill>
                  <a:srgbClr val="B40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1" name="Group 30"/>
            <p:cNvGrpSpPr>
              <a:grpSpLocks noChangeAspect="1"/>
            </p:cNvGrpSpPr>
            <p:nvPr/>
          </p:nvGrpSpPr>
          <p:grpSpPr>
            <a:xfrm rot="168219">
              <a:off x="8791909" y="3641594"/>
              <a:ext cx="875904" cy="1158267"/>
              <a:chOff x="6742248" y="1541935"/>
              <a:chExt cx="1204130" cy="1592303"/>
            </a:xfrm>
          </p:grpSpPr>
          <p:grpSp>
            <p:nvGrpSpPr>
              <p:cNvPr id="32" name="Group 20"/>
              <p:cNvGrpSpPr>
                <a:grpSpLocks noChangeAspect="1"/>
              </p:cNvGrpSpPr>
              <p:nvPr/>
            </p:nvGrpSpPr>
            <p:grpSpPr bwMode="auto">
              <a:xfrm>
                <a:off x="6742248" y="1541935"/>
                <a:ext cx="1204130" cy="1592303"/>
                <a:chOff x="3915" y="2947"/>
                <a:chExt cx="456" cy="603"/>
              </a:xfrm>
              <a:solidFill>
                <a:schemeClr val="accent4">
                  <a:lumMod val="20000"/>
                  <a:lumOff val="80000"/>
                </a:schemeClr>
              </a:solidFill>
            </p:grpSpPr>
            <p:sp>
              <p:nvSpPr>
                <p:cNvPr id="34" name="Freeform 21"/>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pic>
            <p:nvPicPr>
              <p:cNvPr id="33" name="Picture 32"/>
              <p:cNvPicPr>
                <a:picLocks noChangeAspect="1"/>
              </p:cNvPicPr>
              <p:nvPr/>
            </p:nvPicPr>
            <p:blipFill>
              <a:blip r:embed="rId7"/>
              <a:stretch>
                <a:fillRect/>
              </a:stretch>
            </p:blipFill>
            <p:spPr>
              <a:xfrm>
                <a:off x="6813607" y="2097481"/>
                <a:ext cx="1040387" cy="646454"/>
              </a:xfrm>
              <a:prstGeom prst="rect">
                <a:avLst/>
              </a:prstGeom>
            </p:spPr>
          </p:pic>
        </p:grpSp>
      </p:grpSp>
      <p:pic>
        <p:nvPicPr>
          <p:cNvPr id="40" name="Picture 39">
            <a:extLst>
              <a:ext uri="{FF2B5EF4-FFF2-40B4-BE49-F238E27FC236}">
                <a16:creationId xmlns:a16="http://schemas.microsoft.com/office/drawing/2014/main" id="{2802E935-05E4-4BFE-B03B-4A1CEA430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40" y="-373199"/>
            <a:ext cx="3137905" cy="3137905"/>
          </a:xfrm>
          <a:prstGeom prst="rect">
            <a:avLst/>
          </a:prstGeom>
        </p:spPr>
      </p:pic>
    </p:spTree>
    <p:extLst>
      <p:ext uri="{BB962C8B-B14F-4D97-AF65-F5344CB8AC3E}">
        <p14:creationId xmlns:p14="http://schemas.microsoft.com/office/powerpoint/2010/main" val="5544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5E475-8F75-44E8-850F-46C1E6FC0CED}"/>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GB" sz="3200" dirty="0"/>
              <a:t>Who Am I?</a:t>
            </a:r>
          </a:p>
        </p:txBody>
      </p:sp>
      <p:sp>
        <p:nvSpPr>
          <p:cNvPr id="3" name="Content Placeholder 2">
            <a:extLst>
              <a:ext uri="{FF2B5EF4-FFF2-40B4-BE49-F238E27FC236}">
                <a16:creationId xmlns:a16="http://schemas.microsoft.com/office/drawing/2014/main" id="{7262B8F2-581B-4EFA-8ACB-2667A34C7E33}"/>
              </a:ext>
            </a:extLst>
          </p:cNvPr>
          <p:cNvSpPr>
            <a:spLocks noGrp="1"/>
          </p:cNvSpPr>
          <p:nvPr>
            <p:ph idx="1"/>
          </p:nvPr>
        </p:nvSpPr>
        <p:spPr>
          <a:xfrm>
            <a:off x="6049182" y="802638"/>
            <a:ext cx="5408696" cy="5252722"/>
          </a:xfrm>
        </p:spPr>
        <p:txBody>
          <a:bodyPr anchor="ctr">
            <a:normAutofit/>
          </a:bodyPr>
          <a:lstStyle/>
          <a:p>
            <a:pPr marL="0" indent="0">
              <a:buNone/>
            </a:pPr>
            <a:r>
              <a:rPr lang="en-GB" sz="2400" dirty="0">
                <a:solidFill>
                  <a:schemeClr val="bg1"/>
                </a:solidFill>
              </a:rPr>
              <a:t>Edinson Medina</a:t>
            </a:r>
          </a:p>
          <a:p>
            <a:pPr marL="0" indent="0">
              <a:buNone/>
            </a:pPr>
            <a:r>
              <a:rPr lang="en-GB" sz="2400" dirty="0">
                <a:solidFill>
                  <a:schemeClr val="bg1"/>
                </a:solidFill>
              </a:rPr>
              <a:t>SR PFE Data and AI Domain</a:t>
            </a:r>
          </a:p>
          <a:p>
            <a:pPr marL="0" indent="0">
              <a:buNone/>
            </a:pPr>
            <a:r>
              <a:rPr lang="en-GB" sz="2400" dirty="0">
                <a:solidFill>
                  <a:schemeClr val="bg1"/>
                </a:solidFill>
              </a:rPr>
              <a:t>Microsoft Services UK</a:t>
            </a:r>
          </a:p>
          <a:p>
            <a:pPr marL="0" indent="0">
              <a:buNone/>
            </a:pPr>
            <a:r>
              <a:rPr lang="en-GB" sz="2400" dirty="0">
                <a:solidFill>
                  <a:schemeClr val="bg1"/>
                </a:solidFill>
              </a:rPr>
              <a:t>Venezuelan</a:t>
            </a:r>
          </a:p>
          <a:p>
            <a:pPr marL="0" indent="0">
              <a:buNone/>
            </a:pPr>
            <a:r>
              <a:rPr lang="en-GB" sz="2400" dirty="0">
                <a:solidFill>
                  <a:schemeClr val="bg1"/>
                </a:solidFill>
              </a:rPr>
              <a:t>@</a:t>
            </a:r>
            <a:r>
              <a:rPr lang="en-GB" sz="2400" dirty="0" err="1">
                <a:solidFill>
                  <a:schemeClr val="bg1"/>
                </a:solidFill>
              </a:rPr>
              <a:t>sqldixitox</a:t>
            </a:r>
            <a:endParaRPr lang="en-GB" sz="2400" dirty="0">
              <a:solidFill>
                <a:schemeClr val="bg1"/>
              </a:solidFill>
            </a:endParaRPr>
          </a:p>
          <a:p>
            <a:pPr marL="0" indent="0">
              <a:buNone/>
            </a:pPr>
            <a:r>
              <a:rPr lang="en-GB" sz="2400" dirty="0">
                <a:solidFill>
                  <a:schemeClr val="bg1"/>
                </a:solidFill>
                <a:hlinkClick r:id="rId3"/>
              </a:rPr>
              <a:t>https://www.linkedin.com/in/edinsonmedina/</a:t>
            </a:r>
            <a:r>
              <a:rPr lang="en-GB" sz="2400" dirty="0">
                <a:solidFill>
                  <a:schemeClr val="bg1"/>
                </a:solidFill>
              </a:rPr>
              <a:t> </a:t>
            </a:r>
          </a:p>
          <a:p>
            <a:pPr marL="0" indent="0">
              <a:buNone/>
            </a:pPr>
            <a:endParaRPr lang="en-GB" sz="2400" dirty="0">
              <a:solidFill>
                <a:schemeClr val="bg1"/>
              </a:solidFill>
            </a:endParaRPr>
          </a:p>
        </p:txBody>
      </p:sp>
    </p:spTree>
    <p:extLst>
      <p:ext uri="{BB962C8B-B14F-4D97-AF65-F5344CB8AC3E}">
        <p14:creationId xmlns:p14="http://schemas.microsoft.com/office/powerpoint/2010/main" val="128435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6">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2B3823C0-3566-4CD6-8D28-D2BB8459441D}"/>
              </a:ext>
            </a:extLst>
          </p:cNvPr>
          <p:cNvSpPr>
            <a:spLocks noGrp="1"/>
          </p:cNvSpPr>
          <p:nvPr>
            <p:ph idx="1"/>
          </p:nvPr>
        </p:nvSpPr>
        <p:spPr>
          <a:xfrm>
            <a:off x="4976031" y="963877"/>
            <a:ext cx="6377769" cy="5239570"/>
          </a:xfrm>
        </p:spPr>
        <p:txBody>
          <a:bodyPr anchor="ctr">
            <a:normAutofit/>
          </a:bodyPr>
          <a:lstStyle/>
          <a:p>
            <a:pPr fontAlgn="t"/>
            <a:r>
              <a:rPr lang="en-GB" sz="2400" dirty="0"/>
              <a:t>Kafka: An open-source platform that's used for building streaming data pipelines and applications. Kafka also provides message-queue functionality that allows you to publish and subscribe to data streams</a:t>
            </a:r>
          </a:p>
          <a:p>
            <a:pPr marL="0" indent="0" fontAlgn="t">
              <a:buNone/>
            </a:pPr>
            <a:endParaRPr lang="en-GB" sz="2400" dirty="0"/>
          </a:p>
          <a:p>
            <a:pPr fontAlgn="t"/>
            <a:r>
              <a:rPr lang="en-GB" sz="2400" dirty="0" err="1"/>
              <a:t>Rserver</a:t>
            </a:r>
            <a:r>
              <a:rPr lang="en-GB" sz="2400" dirty="0"/>
              <a:t>: A server for hosting and managing parallel, distributed R processes. It provides data scientists, statisticians, and R programmers with on-demand access to scalable, distributed methods of analytics</a:t>
            </a:r>
          </a:p>
          <a:p>
            <a:pPr marL="0" indent="0" fontAlgn="t">
              <a:buNone/>
            </a:pPr>
            <a:endParaRPr lang="en-GB" sz="2400" dirty="0"/>
          </a:p>
          <a:p>
            <a:pPr fontAlgn="t"/>
            <a:r>
              <a:rPr lang="en-GB" sz="2400" dirty="0"/>
              <a:t>Mahout: A library of machine learning algorithms to execute on data in HDFS</a:t>
            </a:r>
          </a:p>
          <a:p>
            <a:endParaRPr lang="en-GB" sz="2400" dirty="0"/>
          </a:p>
        </p:txBody>
      </p:sp>
      <p:pic>
        <p:nvPicPr>
          <p:cNvPr id="16" name="Picture 15" descr="A close up of a logo&#10;&#10;Description generated with very high confidence">
            <a:extLst>
              <a:ext uri="{FF2B5EF4-FFF2-40B4-BE49-F238E27FC236}">
                <a16:creationId xmlns:a16="http://schemas.microsoft.com/office/drawing/2014/main" id="{A617C040-AEBE-49B0-9D09-73476E2E0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54" y="756864"/>
            <a:ext cx="2852087" cy="1499174"/>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45FDD20F-6204-40DB-90FD-796DC6DF5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412" y="2888538"/>
            <a:ext cx="1753148" cy="1534005"/>
          </a:xfrm>
          <a:prstGeom prst="rect">
            <a:avLst/>
          </a:prstGeom>
        </p:spPr>
      </p:pic>
      <p:pic>
        <p:nvPicPr>
          <p:cNvPr id="19" name="Picture 18">
            <a:extLst>
              <a:ext uri="{FF2B5EF4-FFF2-40B4-BE49-F238E27FC236}">
                <a16:creationId xmlns:a16="http://schemas.microsoft.com/office/drawing/2014/main" id="{0D3DEDB8-C180-4D1C-BC1B-75D031D4B66A}"/>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5358" y="5055044"/>
            <a:ext cx="2206878" cy="923380"/>
          </a:xfrm>
          <a:prstGeom prst="rect">
            <a:avLst/>
          </a:prstGeom>
        </p:spPr>
      </p:pic>
    </p:spTree>
    <p:extLst>
      <p:ext uri="{BB962C8B-B14F-4D97-AF65-F5344CB8AC3E}">
        <p14:creationId xmlns:p14="http://schemas.microsoft.com/office/powerpoint/2010/main" val="252154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E3DF0-F9E0-4FBA-8183-9BC0ADB9078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pPr algn="ctr"/>
            <a:r>
              <a:rPr lang="en-US" sz="3200" kern="1200">
                <a:latin typeface="+mj-lt"/>
                <a:ea typeface="+mj-ea"/>
                <a:cs typeface="+mj-cs"/>
              </a:rPr>
              <a:t>So, Do you need big data?</a:t>
            </a:r>
          </a:p>
        </p:txBody>
      </p:sp>
      <p:sp>
        <p:nvSpPr>
          <p:cNvPr id="3" name="Content Placeholder 2">
            <a:extLst>
              <a:ext uri="{FF2B5EF4-FFF2-40B4-BE49-F238E27FC236}">
                <a16:creationId xmlns:a16="http://schemas.microsoft.com/office/drawing/2014/main" id="{4EEB6FAA-36C0-4383-8BEF-47391CECEACB}"/>
              </a:ext>
            </a:extLst>
          </p:cNvPr>
          <p:cNvSpPr>
            <a:spLocks noGrp="1"/>
          </p:cNvSpPr>
          <p:nvPr>
            <p:ph sz="quarter" idx="10"/>
          </p:nvPr>
        </p:nvSpPr>
        <p:spPr>
          <a:xfrm>
            <a:off x="6049182" y="802638"/>
            <a:ext cx="5408696" cy="5252722"/>
          </a:xfrm>
        </p:spPr>
        <p:txBody>
          <a:bodyPr vert="horz" lIns="91440" tIns="45720" rIns="91440" bIns="45720" rtlCol="0" anchor="ctr">
            <a:normAutofit/>
          </a:bodyPr>
          <a:lstStyle/>
          <a:p>
            <a:pPr marL="0"/>
            <a:r>
              <a:rPr lang="en-US" sz="1700" dirty="0">
                <a:solidFill>
                  <a:schemeClr val="bg1"/>
                </a:solidFill>
              </a:rPr>
              <a:t>Are your data volumes truly “big”?</a:t>
            </a:r>
          </a:p>
          <a:p>
            <a:r>
              <a:rPr lang="en-US" sz="1700" dirty="0">
                <a:solidFill>
                  <a:schemeClr val="bg1"/>
                </a:solidFill>
              </a:rPr>
              <a:t>Many times we regulate on how much data we save</a:t>
            </a:r>
          </a:p>
          <a:p>
            <a:r>
              <a:rPr lang="en-US" sz="1700" dirty="0">
                <a:solidFill>
                  <a:schemeClr val="bg1"/>
                </a:solidFill>
              </a:rPr>
              <a:t>Are you collection enough?</a:t>
            </a:r>
          </a:p>
          <a:p>
            <a:pPr marL="0"/>
            <a:endParaRPr lang="en-US" sz="1700" dirty="0">
              <a:solidFill>
                <a:schemeClr val="bg1"/>
              </a:solidFill>
            </a:endParaRPr>
          </a:p>
          <a:p>
            <a:pPr marL="0"/>
            <a:r>
              <a:rPr lang="en-US" sz="1700" dirty="0">
                <a:solidFill>
                  <a:schemeClr val="bg1"/>
                </a:solidFill>
              </a:rPr>
              <a:t>Is it needed?</a:t>
            </a:r>
          </a:p>
          <a:p>
            <a:r>
              <a:rPr lang="en-US" sz="1700" dirty="0">
                <a:solidFill>
                  <a:schemeClr val="bg1"/>
                </a:solidFill>
              </a:rPr>
              <a:t>Do you required to constantly accommodate new data</a:t>
            </a:r>
          </a:p>
          <a:p>
            <a:r>
              <a:rPr lang="en-US" sz="1700" dirty="0">
                <a:solidFill>
                  <a:schemeClr val="bg1"/>
                </a:solidFill>
              </a:rPr>
              <a:t>Is your business transactional only</a:t>
            </a:r>
          </a:p>
          <a:p>
            <a:r>
              <a:rPr lang="en-US" sz="1700" dirty="0">
                <a:solidFill>
                  <a:schemeClr val="bg1"/>
                </a:solidFill>
              </a:rPr>
              <a:t>How will you benefit from it?</a:t>
            </a:r>
          </a:p>
          <a:p>
            <a:endParaRPr lang="en-US" sz="1700" dirty="0">
              <a:solidFill>
                <a:schemeClr val="bg1"/>
              </a:solidFill>
            </a:endParaRPr>
          </a:p>
          <a:p>
            <a:pPr marL="0"/>
            <a:r>
              <a:rPr lang="en-US" sz="1700" dirty="0">
                <a:solidFill>
                  <a:schemeClr val="bg1"/>
                </a:solidFill>
              </a:rPr>
              <a:t>Are you ready for it?</a:t>
            </a:r>
          </a:p>
          <a:p>
            <a:r>
              <a:rPr lang="en-US" sz="1700" dirty="0">
                <a:solidFill>
                  <a:schemeClr val="bg1"/>
                </a:solidFill>
              </a:rPr>
              <a:t>You will need to filter trough the noise</a:t>
            </a:r>
          </a:p>
          <a:p>
            <a:r>
              <a:rPr lang="en-US" sz="1700" dirty="0">
                <a:solidFill>
                  <a:schemeClr val="bg1"/>
                </a:solidFill>
              </a:rPr>
              <a:t>Skills and expertise</a:t>
            </a:r>
          </a:p>
        </p:txBody>
      </p:sp>
    </p:spTree>
    <p:extLst>
      <p:ext uri="{BB962C8B-B14F-4D97-AF65-F5344CB8AC3E}">
        <p14:creationId xmlns:p14="http://schemas.microsoft.com/office/powerpoint/2010/main" val="42663432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207CC6-EAA1-4BFF-A48A-DECAD89727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a16="http://schemas.microsoft.com/office/drawing/2014/main" id="{B234A3DD-923D-4166-8B19-7DD589908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F6ACA5AC-3C5D-4994-B40F-FC8349E4D6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4B03E-F34A-4EFE-83F5-4408D49B4CBA}"/>
              </a:ext>
            </a:extLst>
          </p:cNvPr>
          <p:cNvSpPr>
            <a:spLocks noGrp="1"/>
          </p:cNvSpPr>
          <p:nvPr>
            <p:ph type="title"/>
          </p:nvPr>
        </p:nvSpPr>
        <p:spPr>
          <a:xfrm>
            <a:off x="804671" y="2600324"/>
            <a:ext cx="6405753" cy="3277961"/>
          </a:xfrm>
        </p:spPr>
        <p:txBody>
          <a:bodyPr vert="horz" lIns="91440" tIns="45720" rIns="91440" bIns="45720" rtlCol="0" anchor="t">
            <a:normAutofit/>
          </a:bodyPr>
          <a:lstStyle/>
          <a:p>
            <a:r>
              <a:rPr lang="en-US" sz="5400" kern="1200">
                <a:solidFill>
                  <a:schemeClr val="tx1"/>
                </a:solidFill>
                <a:latin typeface="+mj-lt"/>
                <a:ea typeface="+mj-ea"/>
                <a:cs typeface="+mj-cs"/>
              </a:rPr>
              <a:t>Demo</a:t>
            </a:r>
          </a:p>
        </p:txBody>
      </p:sp>
      <p:sp>
        <p:nvSpPr>
          <p:cNvPr id="3" name="Text Placeholder 2">
            <a:extLst>
              <a:ext uri="{FF2B5EF4-FFF2-40B4-BE49-F238E27FC236}">
                <a16:creationId xmlns:a16="http://schemas.microsoft.com/office/drawing/2014/main" id="{3E96063C-1D45-4D92-BA4E-78A3ED62CC96}"/>
              </a:ext>
            </a:extLst>
          </p:cNvPr>
          <p:cNvSpPr>
            <a:spLocks noGrp="1"/>
          </p:cNvSpPr>
          <p:nvPr>
            <p:ph type="body" idx="1"/>
          </p:nvPr>
        </p:nvSpPr>
        <p:spPr>
          <a:xfrm>
            <a:off x="804671" y="3427337"/>
            <a:ext cx="6997331" cy="2051567"/>
          </a:xfrm>
        </p:spPr>
        <p:txBody>
          <a:bodyPr vert="horz" lIns="91440" tIns="45720" rIns="91440" bIns="45720" rtlCol="0" anchor="t">
            <a:normAutofit/>
          </a:bodyPr>
          <a:lstStyle/>
          <a:p>
            <a:r>
              <a:rPr lang="en-GB" dirty="0"/>
              <a:t>Create Hadoop Cluster in Azure HDInsight</a:t>
            </a:r>
          </a:p>
          <a:p>
            <a:r>
              <a:rPr lang="en-GB" dirty="0"/>
              <a:t>Processing Big Data with Hive </a:t>
            </a:r>
          </a:p>
          <a:p>
            <a:pPr lvl="0"/>
            <a:r>
              <a:rPr lang="en-GB" dirty="0">
                <a:solidFill>
                  <a:prstClr val="white">
                    <a:tint val="75000"/>
                  </a:prstClr>
                </a:solidFill>
              </a:rPr>
              <a:t>Connect using </a:t>
            </a:r>
            <a:r>
              <a:rPr lang="en-GB" dirty="0" err="1">
                <a:solidFill>
                  <a:prstClr val="white">
                    <a:tint val="75000"/>
                  </a:prstClr>
                </a:solidFill>
              </a:rPr>
              <a:t>PowerBI</a:t>
            </a:r>
            <a:r>
              <a:rPr lang="en-GB" dirty="0">
                <a:solidFill>
                  <a:prstClr val="white">
                    <a:tint val="75000"/>
                  </a:prstClr>
                </a:solidFill>
              </a:rPr>
              <a:t> desktop </a:t>
            </a:r>
          </a:p>
          <a:p>
            <a:endParaRPr lang="en-US" sz="2000" dirty="0">
              <a:solidFill>
                <a:schemeClr val="tx1"/>
              </a:solidFill>
            </a:endParaRPr>
          </a:p>
        </p:txBody>
      </p:sp>
    </p:spTree>
    <p:extLst>
      <p:ext uri="{BB962C8B-B14F-4D97-AF65-F5344CB8AC3E}">
        <p14:creationId xmlns:p14="http://schemas.microsoft.com/office/powerpoint/2010/main" val="189713942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207CC6-EAA1-4BFF-A48A-DECAD89727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B234A3DD-923D-4166-8B19-7DD589908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F6ACA5AC-3C5D-4994-B40F-FC8349E4D6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04B03E-F34A-4EFE-83F5-4408D49B4CBA}"/>
              </a:ext>
            </a:extLst>
          </p:cNvPr>
          <p:cNvSpPr>
            <a:spLocks noGrp="1"/>
          </p:cNvSpPr>
          <p:nvPr>
            <p:ph type="title"/>
          </p:nvPr>
        </p:nvSpPr>
        <p:spPr>
          <a:xfrm>
            <a:off x="804671" y="2600324"/>
            <a:ext cx="6405753" cy="3277961"/>
          </a:xfrm>
        </p:spPr>
        <p:txBody>
          <a:bodyPr vert="horz" lIns="91440" tIns="45720" rIns="91440" bIns="45720" rtlCol="0" anchor="t">
            <a:normAutofit/>
          </a:bodyPr>
          <a:lstStyle/>
          <a:p>
            <a:r>
              <a:rPr lang="en-US" sz="5400" kern="1200" dirty="0">
                <a:solidFill>
                  <a:schemeClr val="tx1"/>
                </a:solidFill>
                <a:latin typeface="+mj-lt"/>
                <a:ea typeface="+mj-ea"/>
                <a:cs typeface="+mj-cs"/>
              </a:rPr>
              <a:t>Optional Demo</a:t>
            </a:r>
          </a:p>
        </p:txBody>
      </p:sp>
      <p:sp>
        <p:nvSpPr>
          <p:cNvPr id="3" name="Text Placeholder 2">
            <a:extLst>
              <a:ext uri="{FF2B5EF4-FFF2-40B4-BE49-F238E27FC236}">
                <a16:creationId xmlns:a16="http://schemas.microsoft.com/office/drawing/2014/main" id="{3E96063C-1D45-4D92-BA4E-78A3ED62CC96}"/>
              </a:ext>
            </a:extLst>
          </p:cNvPr>
          <p:cNvSpPr>
            <a:spLocks noGrp="1"/>
          </p:cNvSpPr>
          <p:nvPr>
            <p:ph type="body" idx="1"/>
          </p:nvPr>
        </p:nvSpPr>
        <p:spPr>
          <a:xfrm>
            <a:off x="804671" y="3427337"/>
            <a:ext cx="6997331" cy="2051567"/>
          </a:xfrm>
        </p:spPr>
        <p:txBody>
          <a:bodyPr vert="horz" lIns="91440" tIns="45720" rIns="91440" bIns="45720" rtlCol="0" anchor="t">
            <a:normAutofit/>
          </a:bodyPr>
          <a:lstStyle/>
          <a:p>
            <a:r>
              <a:rPr lang="en-GB" dirty="0"/>
              <a:t>Create Strom Cluster in Azure HDInsight</a:t>
            </a:r>
          </a:p>
          <a:p>
            <a:r>
              <a:rPr lang="en-GB" dirty="0"/>
              <a:t>Processing Real-Time data with Storm</a:t>
            </a:r>
            <a:endParaRPr lang="en-GB" dirty="0">
              <a:solidFill>
                <a:prstClr val="white">
                  <a:tint val="75000"/>
                </a:prstClr>
              </a:solidFill>
            </a:endParaRPr>
          </a:p>
          <a:p>
            <a:endParaRPr lang="en-US" sz="2000" dirty="0">
              <a:solidFill>
                <a:schemeClr val="tx1"/>
              </a:solidFill>
            </a:endParaRPr>
          </a:p>
        </p:txBody>
      </p:sp>
    </p:spTree>
    <p:extLst>
      <p:ext uri="{BB962C8B-B14F-4D97-AF65-F5344CB8AC3E}">
        <p14:creationId xmlns:p14="http://schemas.microsoft.com/office/powerpoint/2010/main" val="232683073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207CC6-EAA1-4BFF-A48A-DECAD89727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B234A3DD-923D-4166-8B19-7DD589908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F6ACA5AC-3C5D-4994-B40F-FC8349E4D6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04B03E-F34A-4EFE-83F5-4408D49B4CBA}"/>
              </a:ext>
            </a:extLst>
          </p:cNvPr>
          <p:cNvSpPr>
            <a:spLocks noGrp="1"/>
          </p:cNvSpPr>
          <p:nvPr>
            <p:ph type="title"/>
          </p:nvPr>
        </p:nvSpPr>
        <p:spPr>
          <a:xfrm>
            <a:off x="804671" y="2600324"/>
            <a:ext cx="6405753" cy="3277961"/>
          </a:xfrm>
        </p:spPr>
        <p:txBody>
          <a:bodyPr vert="horz" lIns="91440" tIns="45720" rIns="91440" bIns="45720" rtlCol="0" anchor="t">
            <a:normAutofit/>
          </a:bodyPr>
          <a:lstStyle/>
          <a:p>
            <a:r>
              <a:rPr lang="en-US" sz="5400" kern="1200" dirty="0">
                <a:solidFill>
                  <a:schemeClr val="tx1"/>
                </a:solidFill>
                <a:latin typeface="+mj-lt"/>
                <a:ea typeface="+mj-ea"/>
                <a:cs typeface="+mj-cs"/>
              </a:rPr>
              <a:t>Optional Demo</a:t>
            </a:r>
          </a:p>
        </p:txBody>
      </p:sp>
      <p:sp>
        <p:nvSpPr>
          <p:cNvPr id="3" name="Text Placeholder 2">
            <a:extLst>
              <a:ext uri="{FF2B5EF4-FFF2-40B4-BE49-F238E27FC236}">
                <a16:creationId xmlns:a16="http://schemas.microsoft.com/office/drawing/2014/main" id="{3E96063C-1D45-4D92-BA4E-78A3ED62CC96}"/>
              </a:ext>
            </a:extLst>
          </p:cNvPr>
          <p:cNvSpPr>
            <a:spLocks noGrp="1"/>
          </p:cNvSpPr>
          <p:nvPr>
            <p:ph type="body" idx="1"/>
          </p:nvPr>
        </p:nvSpPr>
        <p:spPr>
          <a:xfrm>
            <a:off x="804671" y="3427337"/>
            <a:ext cx="6997331" cy="2051567"/>
          </a:xfrm>
        </p:spPr>
        <p:txBody>
          <a:bodyPr vert="horz" lIns="91440" tIns="45720" rIns="91440" bIns="45720" rtlCol="0" anchor="t">
            <a:normAutofit/>
          </a:bodyPr>
          <a:lstStyle/>
          <a:p>
            <a:r>
              <a:rPr lang="en-GB" dirty="0"/>
              <a:t>Create Spark Cluster in Azure HDInsight</a:t>
            </a:r>
          </a:p>
          <a:p>
            <a:r>
              <a:rPr lang="en-GB" dirty="0">
                <a:solidFill>
                  <a:prstClr val="white">
                    <a:tint val="75000"/>
                  </a:prstClr>
                </a:solidFill>
              </a:rPr>
              <a:t>Predictive analysis with spark</a:t>
            </a:r>
          </a:p>
          <a:p>
            <a:endParaRPr lang="en-US" sz="2000" dirty="0">
              <a:solidFill>
                <a:schemeClr val="tx1"/>
              </a:solidFill>
            </a:endParaRPr>
          </a:p>
        </p:txBody>
      </p:sp>
    </p:spTree>
    <p:extLst>
      <p:ext uri="{BB962C8B-B14F-4D97-AF65-F5344CB8AC3E}">
        <p14:creationId xmlns:p14="http://schemas.microsoft.com/office/powerpoint/2010/main" val="106740358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207CC6-EAA1-4BFF-A48A-DECAD89727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
            <a:extLst>
              <a:ext uri="{FF2B5EF4-FFF2-40B4-BE49-F238E27FC236}">
                <a16:creationId xmlns:a16="http://schemas.microsoft.com/office/drawing/2014/main" id="{B234A3DD-923D-4166-8B19-7DD589908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F6ACA5AC-3C5D-4994-B40F-FC8349E4D6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4B03E-F34A-4EFE-83F5-4408D49B4CBA}"/>
              </a:ext>
            </a:extLst>
          </p:cNvPr>
          <p:cNvSpPr>
            <a:spLocks noGrp="1"/>
          </p:cNvSpPr>
          <p:nvPr>
            <p:ph type="title"/>
          </p:nvPr>
        </p:nvSpPr>
        <p:spPr>
          <a:xfrm>
            <a:off x="804671" y="2600324"/>
            <a:ext cx="6405753" cy="3277961"/>
          </a:xfrm>
        </p:spPr>
        <p:txBody>
          <a:bodyPr vert="horz" lIns="91440" tIns="45720" rIns="91440" bIns="45720" rtlCol="0" anchor="t">
            <a:normAutofit/>
          </a:bodyPr>
          <a:lstStyle/>
          <a:p>
            <a:r>
              <a:rPr lang="en-US" sz="5400" kern="1200" dirty="0">
                <a:solidFill>
                  <a:schemeClr val="tx1"/>
                </a:solidFill>
                <a:latin typeface="+mj-lt"/>
                <a:ea typeface="+mj-ea"/>
                <a:cs typeface="+mj-cs"/>
              </a:rPr>
              <a:t>Questions?</a:t>
            </a:r>
          </a:p>
        </p:txBody>
      </p:sp>
    </p:spTree>
    <p:extLst>
      <p:ext uri="{BB962C8B-B14F-4D97-AF65-F5344CB8AC3E}">
        <p14:creationId xmlns:p14="http://schemas.microsoft.com/office/powerpoint/2010/main" val="300139312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8A740BC-A0AA-45E0-B899-2AE9C6FE11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B874EF51-C858-4BB9-97C3-D177557871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1A91D5-DD96-4BF5-A072-4AF75BBADAC8}"/>
              </a:ext>
            </a:extLst>
          </p:cNvPr>
          <p:cNvSpPr>
            <a:spLocks noGrp="1"/>
          </p:cNvSpPr>
          <p:nvPr>
            <p:ph type="title"/>
          </p:nvPr>
        </p:nvSpPr>
        <p:spPr>
          <a:xfrm>
            <a:off x="655320" y="365125"/>
            <a:ext cx="9013052" cy="1623312"/>
          </a:xfrm>
        </p:spPr>
        <p:txBody>
          <a:bodyPr anchor="b">
            <a:normAutofit/>
          </a:bodyPr>
          <a:lstStyle/>
          <a:p>
            <a:r>
              <a:rPr lang="en-US" sz="4000">
                <a:cs typeface="Calibri Light"/>
              </a:rPr>
              <a:t>Just like Jimi Hendrix … </a:t>
            </a:r>
            <a:endParaRPr lang="en-US" sz="4000"/>
          </a:p>
        </p:txBody>
      </p:sp>
      <p:sp>
        <p:nvSpPr>
          <p:cNvPr id="3" name="Content Placeholder 2">
            <a:extLst>
              <a:ext uri="{FF2B5EF4-FFF2-40B4-BE49-F238E27FC236}">
                <a16:creationId xmlns:a16="http://schemas.microsoft.com/office/drawing/2014/main" id="{DFCAC8EA-D028-41EC-8DB2-5B7B149ABA19}"/>
              </a:ext>
            </a:extLst>
          </p:cNvPr>
          <p:cNvSpPr>
            <a:spLocks noGrp="1"/>
          </p:cNvSpPr>
          <p:nvPr>
            <p:ph idx="1"/>
          </p:nvPr>
        </p:nvSpPr>
        <p:spPr>
          <a:xfrm>
            <a:off x="655320" y="2644518"/>
            <a:ext cx="9013052" cy="3327251"/>
          </a:xfrm>
        </p:spPr>
        <p:txBody>
          <a:bodyPr vert="horz" lIns="91440" tIns="45720" rIns="91440" bIns="45720" rtlCol="0">
            <a:normAutofit/>
          </a:bodyPr>
          <a:lstStyle/>
          <a:p>
            <a:pPr marL="0" indent="0">
              <a:buNone/>
            </a:pPr>
            <a:r>
              <a:rPr lang="en-US" sz="2000" b="1">
                <a:latin typeface="Calibri"/>
                <a:ea typeface="Calibri"/>
                <a:cs typeface="Calibri"/>
              </a:rPr>
              <a:t>We love to get feedback</a:t>
            </a:r>
            <a:endParaRPr lang="en-US" sz="2000" b="1">
              <a:cs typeface="Calibri"/>
            </a:endParaRPr>
          </a:p>
          <a:p>
            <a:pPr marL="0" indent="0">
              <a:buNone/>
            </a:pPr>
            <a:endParaRPr lang="en-US" sz="2000" b="1">
              <a:latin typeface="Calibri"/>
              <a:ea typeface="Calibri"/>
              <a:cs typeface="Calibri"/>
            </a:endParaRPr>
          </a:p>
          <a:p>
            <a:pPr marL="0" indent="0">
              <a:buNone/>
            </a:pPr>
            <a:r>
              <a:rPr lang="en-US" sz="2000" b="1">
                <a:latin typeface="Calibri"/>
                <a:ea typeface="Calibri"/>
                <a:cs typeface="Calibri"/>
              </a:rPr>
              <a:t>Please complete the </a:t>
            </a:r>
            <a:r>
              <a:rPr lang="en-US" sz="2000" b="1">
                <a:cs typeface="Calibri"/>
              </a:rPr>
              <a:t>session feedback forms</a:t>
            </a:r>
          </a:p>
          <a:p>
            <a:pPr>
              <a:buChar char="•"/>
            </a:pPr>
            <a:endParaRPr lang="en-US" sz="2000">
              <a:cs typeface="Calibri"/>
            </a:endParaRPr>
          </a:p>
        </p:txBody>
      </p:sp>
    </p:spTree>
    <p:extLst>
      <p:ext uri="{BB962C8B-B14F-4D97-AF65-F5344CB8AC3E}">
        <p14:creationId xmlns:p14="http://schemas.microsoft.com/office/powerpoint/2010/main" val="261039115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2AC6D7F-F068-4E11-BB06-F601D89BB9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BC5F9752-5633-4A0F-AFA0-DF44636BAF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2" name="Title 1">
            <a:extLst>
              <a:ext uri="{FF2B5EF4-FFF2-40B4-BE49-F238E27FC236}">
                <a16:creationId xmlns:a16="http://schemas.microsoft.com/office/drawing/2014/main" id="{101A91D5-DD96-4BF5-A072-4AF75BBADAC8}"/>
              </a:ext>
            </a:extLst>
          </p:cNvPr>
          <p:cNvSpPr>
            <a:spLocks noGrp="1"/>
          </p:cNvSpPr>
          <p:nvPr>
            <p:ph type="title"/>
          </p:nvPr>
        </p:nvSpPr>
        <p:spPr>
          <a:xfrm>
            <a:off x="762001" y="803325"/>
            <a:ext cx="5314536" cy="1325563"/>
          </a:xfrm>
        </p:spPr>
        <p:txBody>
          <a:bodyPr>
            <a:normAutofit/>
          </a:bodyPr>
          <a:lstStyle/>
          <a:p>
            <a:r>
              <a:rPr lang="en-US">
                <a:cs typeface="Calibri Light"/>
              </a:rPr>
              <a:t>SQLBits - It's all about the community...</a:t>
            </a:r>
            <a:endParaRPr lang="en-US"/>
          </a:p>
        </p:txBody>
      </p:sp>
      <p:sp>
        <p:nvSpPr>
          <p:cNvPr id="3" name="Content Placeholder 2">
            <a:extLst>
              <a:ext uri="{FF2B5EF4-FFF2-40B4-BE49-F238E27FC236}">
                <a16:creationId xmlns:a16="http://schemas.microsoft.com/office/drawing/2014/main" id="{DFCAC8EA-D028-41EC-8DB2-5B7B149ABA19}"/>
              </a:ext>
            </a:extLst>
          </p:cNvPr>
          <p:cNvSpPr>
            <a:spLocks noGrp="1"/>
          </p:cNvSpPr>
          <p:nvPr>
            <p:ph idx="1"/>
          </p:nvPr>
        </p:nvSpPr>
        <p:spPr>
          <a:xfrm>
            <a:off x="762000" y="2279018"/>
            <a:ext cx="5314543" cy="3375920"/>
          </a:xfrm>
        </p:spPr>
        <p:txBody>
          <a:bodyPr vert="horz" lIns="91440" tIns="45720" rIns="91440" bIns="45720" rtlCol="0" anchor="t">
            <a:normAutofit/>
          </a:bodyPr>
          <a:lstStyle/>
          <a:p>
            <a:pPr marL="0" indent="0">
              <a:buNone/>
            </a:pPr>
            <a:endParaRPr lang="en-US" sz="1800">
              <a:cs typeface="Calibri"/>
            </a:endParaRPr>
          </a:p>
          <a:p>
            <a:pPr marL="0" indent="0">
              <a:buNone/>
            </a:pPr>
            <a:r>
              <a:rPr lang="en-US" sz="1800">
                <a:cs typeface="Calibri"/>
              </a:rPr>
              <a:t>Please visit Community Corner, we are trying this year to get more people to learn about the SQL Community, equally if you would be happy to visit the community corner we’d really appreciate it.</a:t>
            </a:r>
          </a:p>
          <a:p>
            <a:endParaRPr lang="en-US" sz="1800">
              <a:cs typeface="Calibri"/>
            </a:endParaRPr>
          </a:p>
        </p:txBody>
      </p:sp>
    </p:spTree>
    <p:extLst>
      <p:ext uri="{BB962C8B-B14F-4D97-AF65-F5344CB8AC3E}">
        <p14:creationId xmlns:p14="http://schemas.microsoft.com/office/powerpoint/2010/main" val="265530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5DAE62-36AE-4F9C-871D-A304035932BF}"/>
              </a:ext>
            </a:extLst>
          </p:cNvPr>
          <p:cNvSpPr>
            <a:spLocks noGrp="1"/>
          </p:cNvSpPr>
          <p:nvPr>
            <p:ph type="title"/>
          </p:nvPr>
        </p:nvSpPr>
        <p:spPr>
          <a:xfrm>
            <a:off x="838200" y="678656"/>
            <a:ext cx="5257800" cy="1325563"/>
          </a:xfrm>
        </p:spPr>
        <p:txBody>
          <a:bodyPr>
            <a:normAutofit/>
          </a:bodyPr>
          <a:lstStyle/>
          <a:p>
            <a:r>
              <a:rPr lang="en-GB" dirty="0"/>
              <a:t>Roles in the room?</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46189410"/>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4566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2AC6D7F-F068-4E11-BB06-F601D89BB9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4" descr="3vs">
            <a:extLst>
              <a:ext uri="{FF2B5EF4-FFF2-40B4-BE49-F238E27FC236}">
                <a16:creationId xmlns:a16="http://schemas.microsoft.com/office/drawing/2014/main" id="{2A3358D9-740A-4489-A75F-18344DAA1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57" y="1658644"/>
            <a:ext cx="3796790" cy="1765507"/>
          </a:xfrm>
          <a:prstGeom prst="rect">
            <a:avLst/>
          </a:prstGeom>
        </p:spPr>
      </p:pic>
      <p:sp>
        <p:nvSpPr>
          <p:cNvPr id="2" name="Title 1">
            <a:extLst>
              <a:ext uri="{FF2B5EF4-FFF2-40B4-BE49-F238E27FC236}">
                <a16:creationId xmlns:a16="http://schemas.microsoft.com/office/drawing/2014/main" id="{07822A39-30A7-481B-80E6-51B7A4D43B00}"/>
              </a:ext>
            </a:extLst>
          </p:cNvPr>
          <p:cNvSpPr>
            <a:spLocks noGrp="1"/>
          </p:cNvSpPr>
          <p:nvPr>
            <p:ph type="title"/>
          </p:nvPr>
        </p:nvSpPr>
        <p:spPr>
          <a:xfrm>
            <a:off x="757091" y="333081"/>
            <a:ext cx="5314536" cy="1325563"/>
          </a:xfrm>
        </p:spPr>
        <p:txBody>
          <a:bodyPr>
            <a:normAutofit/>
          </a:bodyPr>
          <a:lstStyle/>
          <a:p>
            <a:r>
              <a:rPr lang="en-GB" dirty="0"/>
              <a:t>What is Big Data?</a:t>
            </a:r>
          </a:p>
        </p:txBody>
      </p:sp>
      <p:sp>
        <p:nvSpPr>
          <p:cNvPr id="3" name="Content Placeholder 2">
            <a:extLst>
              <a:ext uri="{FF2B5EF4-FFF2-40B4-BE49-F238E27FC236}">
                <a16:creationId xmlns:a16="http://schemas.microsoft.com/office/drawing/2014/main" id="{BA7AA028-A1EB-4881-B416-E1D3F7DB6928}"/>
              </a:ext>
            </a:extLst>
          </p:cNvPr>
          <p:cNvSpPr>
            <a:spLocks noGrp="1"/>
          </p:cNvSpPr>
          <p:nvPr>
            <p:ph idx="1"/>
          </p:nvPr>
        </p:nvSpPr>
        <p:spPr>
          <a:xfrm>
            <a:off x="701279" y="1658644"/>
            <a:ext cx="5314543" cy="3375920"/>
          </a:xfrm>
        </p:spPr>
        <p:txBody>
          <a:bodyPr anchor="t">
            <a:normAutofit/>
          </a:bodyPr>
          <a:lstStyle/>
          <a:p>
            <a:r>
              <a:rPr lang="en-US" sz="1800" dirty="0"/>
              <a:t>Data that is too large or complex for analysis in traditional relational databases</a:t>
            </a:r>
          </a:p>
          <a:p>
            <a:r>
              <a:rPr lang="en-US" sz="1800" dirty="0"/>
              <a:t>Typified by the “3 V’s”:</a:t>
            </a:r>
          </a:p>
          <a:p>
            <a:pPr lvl="1"/>
            <a:r>
              <a:rPr lang="en-US" sz="1800" i="1" dirty="0"/>
              <a:t>Volume</a:t>
            </a:r>
            <a:r>
              <a:rPr lang="en-US" sz="1800" dirty="0"/>
              <a:t> – Huge amounts of data to process</a:t>
            </a:r>
          </a:p>
          <a:p>
            <a:pPr lvl="2"/>
            <a:r>
              <a:rPr lang="en-US" sz="1800" dirty="0"/>
              <a:t>Could be TBs, PBs or EBs</a:t>
            </a:r>
          </a:p>
          <a:p>
            <a:pPr lvl="1"/>
            <a:r>
              <a:rPr lang="en-US" sz="1800" i="1" dirty="0"/>
              <a:t>Variety</a:t>
            </a:r>
            <a:r>
              <a:rPr lang="en-US" sz="1800" dirty="0"/>
              <a:t> – A mixture of structured and unstructured data</a:t>
            </a:r>
          </a:p>
          <a:p>
            <a:pPr lvl="2"/>
            <a:r>
              <a:rPr lang="en-US" sz="1800" dirty="0"/>
              <a:t>Structured, Semi-structured, Unstructured </a:t>
            </a:r>
          </a:p>
          <a:p>
            <a:pPr lvl="1"/>
            <a:r>
              <a:rPr lang="en-US" sz="1800" i="1" dirty="0"/>
              <a:t>Velocity</a:t>
            </a:r>
            <a:r>
              <a:rPr lang="en-US" sz="1800" dirty="0"/>
              <a:t> – New data generated extremely frequently</a:t>
            </a:r>
          </a:p>
          <a:p>
            <a:pPr lvl="2"/>
            <a:r>
              <a:rPr lang="en-US" sz="1800" dirty="0"/>
              <a:t>Stream Processing, Real Time, Batch</a:t>
            </a:r>
          </a:p>
          <a:p>
            <a:pPr marL="0" indent="0">
              <a:buNone/>
            </a:pPr>
            <a:endParaRPr lang="en-GB" sz="1800" dirty="0"/>
          </a:p>
        </p:txBody>
      </p:sp>
      <p:grpSp>
        <p:nvGrpSpPr>
          <p:cNvPr id="10" name="Group 9">
            <a:extLst>
              <a:ext uri="{FF2B5EF4-FFF2-40B4-BE49-F238E27FC236}">
                <a16:creationId xmlns:a16="http://schemas.microsoft.com/office/drawing/2014/main" id="{9F3C2D74-B6B7-4D8E-ACA7-1D0D5857D451}"/>
              </a:ext>
            </a:extLst>
          </p:cNvPr>
          <p:cNvGrpSpPr/>
          <p:nvPr/>
        </p:nvGrpSpPr>
        <p:grpSpPr>
          <a:xfrm>
            <a:off x="183835" y="5260479"/>
            <a:ext cx="2029817" cy="1297752"/>
            <a:chOff x="772589" y="4793862"/>
            <a:chExt cx="2526910" cy="1846938"/>
          </a:xfrm>
        </p:grpSpPr>
        <p:sp>
          <p:nvSpPr>
            <p:cNvPr id="12" name="TextBox 11">
              <a:extLst>
                <a:ext uri="{FF2B5EF4-FFF2-40B4-BE49-F238E27FC236}">
                  <a16:creationId xmlns:a16="http://schemas.microsoft.com/office/drawing/2014/main" id="{D42AA1AA-EFE5-4BAC-9119-24EA8830AC7D}"/>
                </a:ext>
              </a:extLst>
            </p:cNvPr>
            <p:cNvSpPr txBox="1"/>
            <p:nvPr/>
          </p:nvSpPr>
          <p:spPr>
            <a:xfrm>
              <a:off x="772589" y="4793862"/>
              <a:ext cx="2526910" cy="369332"/>
            </a:xfrm>
            <a:prstGeom prst="rect">
              <a:avLst/>
            </a:prstGeom>
            <a:noFill/>
          </p:spPr>
          <p:txBody>
            <a:bodyPr wrap="none" rtlCol="0">
              <a:spAutoFit/>
            </a:bodyPr>
            <a:lstStyle/>
            <a:p>
              <a:r>
                <a:rPr lang="en-GB" dirty="0"/>
                <a:t>Web server click-streams</a:t>
              </a:r>
            </a:p>
          </p:txBody>
        </p:sp>
        <p:grpSp>
          <p:nvGrpSpPr>
            <p:cNvPr id="13" name="Group 12">
              <a:extLst>
                <a:ext uri="{FF2B5EF4-FFF2-40B4-BE49-F238E27FC236}">
                  <a16:creationId xmlns:a16="http://schemas.microsoft.com/office/drawing/2014/main" id="{9AE4E7AE-88B0-4BBB-9E2A-F84A8B22A4D8}"/>
                </a:ext>
              </a:extLst>
            </p:cNvPr>
            <p:cNvGrpSpPr/>
            <p:nvPr/>
          </p:nvGrpSpPr>
          <p:grpSpPr>
            <a:xfrm>
              <a:off x="1378898" y="5240828"/>
              <a:ext cx="1265975" cy="1399972"/>
              <a:chOff x="1402622" y="5369749"/>
              <a:chExt cx="1265975" cy="1399972"/>
            </a:xfrm>
          </p:grpSpPr>
          <p:pic>
            <p:nvPicPr>
              <p:cNvPr id="14" name="Picture 13">
                <a:extLst>
                  <a:ext uri="{FF2B5EF4-FFF2-40B4-BE49-F238E27FC236}">
                    <a16:creationId xmlns:a16="http://schemas.microsoft.com/office/drawing/2014/main" id="{91E88768-4B9F-4EEE-9F4C-DFCC4C551FAF}"/>
                  </a:ext>
                </a:extLst>
              </p:cNvPr>
              <p:cNvPicPr>
                <a:picLocks noChangeAspect="1"/>
              </p:cNvPicPr>
              <p:nvPr/>
            </p:nvPicPr>
            <p:blipFill>
              <a:blip r:embed="rId4"/>
              <a:stretch>
                <a:fillRect/>
              </a:stretch>
            </p:blipFill>
            <p:spPr>
              <a:xfrm>
                <a:off x="1402622" y="5369749"/>
                <a:ext cx="619953" cy="1166969"/>
              </a:xfrm>
              <a:prstGeom prst="rect">
                <a:avLst/>
              </a:prstGeom>
            </p:spPr>
          </p:pic>
          <p:grpSp>
            <p:nvGrpSpPr>
              <p:cNvPr id="15" name="Group 14">
                <a:extLst>
                  <a:ext uri="{FF2B5EF4-FFF2-40B4-BE49-F238E27FC236}">
                    <a16:creationId xmlns:a16="http://schemas.microsoft.com/office/drawing/2014/main" id="{AEEB072F-471D-4026-AD02-9F792A9537E6}"/>
                  </a:ext>
                </a:extLst>
              </p:cNvPr>
              <p:cNvGrpSpPr/>
              <p:nvPr/>
            </p:nvGrpSpPr>
            <p:grpSpPr>
              <a:xfrm>
                <a:off x="1894835" y="5983567"/>
                <a:ext cx="509636" cy="673926"/>
                <a:chOff x="78095" y="4735037"/>
                <a:chExt cx="1204130" cy="1592303"/>
              </a:xfrm>
            </p:grpSpPr>
            <p:grpSp>
              <p:nvGrpSpPr>
                <p:cNvPr id="98" name="Group 20">
                  <a:extLst>
                    <a:ext uri="{FF2B5EF4-FFF2-40B4-BE49-F238E27FC236}">
                      <a16:creationId xmlns:a16="http://schemas.microsoft.com/office/drawing/2014/main" id="{BA84F3AC-4D0D-4AAE-A2DD-CD27BECE516B}"/>
                    </a:ext>
                  </a:extLst>
                </p:cNvPr>
                <p:cNvGrpSpPr>
                  <a:grpSpLocks noChangeAspect="1"/>
                </p:cNvGrpSpPr>
                <p:nvPr/>
              </p:nvGrpSpPr>
              <p:grpSpPr bwMode="auto">
                <a:xfrm>
                  <a:off x="78095" y="4735037"/>
                  <a:ext cx="1204130" cy="1592303"/>
                  <a:chOff x="3915" y="2947"/>
                  <a:chExt cx="456" cy="603"/>
                </a:xfrm>
                <a:solidFill>
                  <a:schemeClr val="accent4">
                    <a:lumMod val="20000"/>
                    <a:lumOff val="80000"/>
                  </a:schemeClr>
                </a:solidFill>
              </p:grpSpPr>
              <p:sp>
                <p:nvSpPr>
                  <p:cNvPr id="135" name="Freeform 21">
                    <a:extLst>
                      <a:ext uri="{FF2B5EF4-FFF2-40B4-BE49-F238E27FC236}">
                        <a16:creationId xmlns:a16="http://schemas.microsoft.com/office/drawing/2014/main" id="{53945069-0AD8-40A0-92B4-52A2A0452B99}"/>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 name="Freeform 22">
                    <a:extLst>
                      <a:ext uri="{FF2B5EF4-FFF2-40B4-BE49-F238E27FC236}">
                        <a16:creationId xmlns:a16="http://schemas.microsoft.com/office/drawing/2014/main" id="{CF7BD5FB-A3AB-4353-B3AF-E45F0E26E4F7}"/>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4">
                  <a:extLst>
                    <a:ext uri="{FF2B5EF4-FFF2-40B4-BE49-F238E27FC236}">
                      <a16:creationId xmlns:a16="http://schemas.microsoft.com/office/drawing/2014/main" id="{44346E91-DE28-4A00-AAF5-1B61A21AE6B8}"/>
                    </a:ext>
                  </a:extLst>
                </p:cNvPr>
                <p:cNvGrpSpPr>
                  <a:grpSpLocks noChangeAspect="1"/>
                </p:cNvGrpSpPr>
                <p:nvPr/>
              </p:nvGrpSpPr>
              <p:grpSpPr bwMode="auto">
                <a:xfrm>
                  <a:off x="229199" y="5058227"/>
                  <a:ext cx="953184" cy="1149110"/>
                  <a:chOff x="1780" y="1364"/>
                  <a:chExt cx="793" cy="956"/>
                </a:xfrm>
              </p:grpSpPr>
              <p:sp>
                <p:nvSpPr>
                  <p:cNvPr id="100" name="AutoShape 3">
                    <a:extLst>
                      <a:ext uri="{FF2B5EF4-FFF2-40B4-BE49-F238E27FC236}">
                        <a16:creationId xmlns:a16="http://schemas.microsoft.com/office/drawing/2014/main" id="{B68B61CC-AC49-4059-96E4-E43532374C8E}"/>
                      </a:ext>
                    </a:extLst>
                  </p:cNvPr>
                  <p:cNvSpPr>
                    <a:spLocks noChangeAspect="1" noChangeArrowheads="1" noTextEdit="1"/>
                  </p:cNvSpPr>
                  <p:nvPr/>
                </p:nvSpPr>
                <p:spPr bwMode="auto">
                  <a:xfrm>
                    <a:off x="1780" y="1364"/>
                    <a:ext cx="793"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a:extLst>
                      <a:ext uri="{FF2B5EF4-FFF2-40B4-BE49-F238E27FC236}">
                        <a16:creationId xmlns:a16="http://schemas.microsoft.com/office/drawing/2014/main" id="{38C3FE09-3335-42F2-8D01-6A6EC2A9695A}"/>
                      </a:ext>
                    </a:extLst>
                  </p:cNvPr>
                  <p:cNvSpPr>
                    <a:spLocks/>
                  </p:cNvSpPr>
                  <p:nvPr/>
                </p:nvSpPr>
                <p:spPr bwMode="auto">
                  <a:xfrm>
                    <a:off x="1818" y="1494"/>
                    <a:ext cx="700" cy="717"/>
                  </a:xfrm>
                  <a:custGeom>
                    <a:avLst/>
                    <a:gdLst>
                      <a:gd name="T0" fmla="*/ 1472 w 1487"/>
                      <a:gd name="T1" fmla="*/ 646 h 1524"/>
                      <a:gd name="T2" fmla="*/ 646 w 1487"/>
                      <a:gd name="T3" fmla="*/ 69 h 1524"/>
                      <a:gd name="T4" fmla="*/ 69 w 1487"/>
                      <a:gd name="T5" fmla="*/ 895 h 1524"/>
                      <a:gd name="T6" fmla="*/ 170 w 1487"/>
                      <a:gd name="T7" fmla="*/ 1154 h 1524"/>
                      <a:gd name="T8" fmla="*/ 895 w 1487"/>
                      <a:gd name="T9" fmla="*/ 1472 h 1524"/>
                      <a:gd name="T10" fmla="*/ 1477 w 1487"/>
                      <a:gd name="T11" fmla="*/ 862 h 1524"/>
                      <a:gd name="T12" fmla="*/ 1472 w 1487"/>
                      <a:gd name="T13" fmla="*/ 646 h 1524"/>
                    </a:gdLst>
                    <a:ahLst/>
                    <a:cxnLst>
                      <a:cxn ang="0">
                        <a:pos x="T0" y="T1"/>
                      </a:cxn>
                      <a:cxn ang="0">
                        <a:pos x="T2" y="T3"/>
                      </a:cxn>
                      <a:cxn ang="0">
                        <a:pos x="T4" y="T5"/>
                      </a:cxn>
                      <a:cxn ang="0">
                        <a:pos x="T6" y="T7"/>
                      </a:cxn>
                      <a:cxn ang="0">
                        <a:pos x="T8" y="T9"/>
                      </a:cxn>
                      <a:cxn ang="0">
                        <a:pos x="T10" y="T11"/>
                      </a:cxn>
                      <a:cxn ang="0">
                        <a:pos x="T12" y="T13"/>
                      </a:cxn>
                    </a:cxnLst>
                    <a:rect l="0" t="0" r="r" b="b"/>
                    <a:pathLst>
                      <a:path w="1487" h="1524">
                        <a:moveTo>
                          <a:pt x="1472" y="646"/>
                        </a:moveTo>
                        <a:cubicBezTo>
                          <a:pt x="1403" y="258"/>
                          <a:pt x="1033" y="0"/>
                          <a:pt x="646" y="69"/>
                        </a:cubicBezTo>
                        <a:cubicBezTo>
                          <a:pt x="258" y="138"/>
                          <a:pt x="0" y="508"/>
                          <a:pt x="69" y="895"/>
                        </a:cubicBezTo>
                        <a:cubicBezTo>
                          <a:pt x="86" y="990"/>
                          <a:pt x="121" y="1078"/>
                          <a:pt x="170" y="1154"/>
                        </a:cubicBezTo>
                        <a:cubicBezTo>
                          <a:pt x="320" y="1390"/>
                          <a:pt x="603" y="1524"/>
                          <a:pt x="895" y="1472"/>
                        </a:cubicBezTo>
                        <a:cubicBezTo>
                          <a:pt x="1209" y="1416"/>
                          <a:pt x="1439" y="1163"/>
                          <a:pt x="1477" y="862"/>
                        </a:cubicBezTo>
                        <a:cubicBezTo>
                          <a:pt x="1487" y="792"/>
                          <a:pt x="1485" y="719"/>
                          <a:pt x="1472" y="646"/>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a:extLst>
                      <a:ext uri="{FF2B5EF4-FFF2-40B4-BE49-F238E27FC236}">
                        <a16:creationId xmlns:a16="http://schemas.microsoft.com/office/drawing/2014/main" id="{DDCEAC10-DD1D-40C0-A786-D1FBC38BD414}"/>
                      </a:ext>
                    </a:extLst>
                  </p:cNvPr>
                  <p:cNvSpPr>
                    <a:spLocks/>
                  </p:cNvSpPr>
                  <p:nvPr/>
                </p:nvSpPr>
                <p:spPr bwMode="auto">
                  <a:xfrm>
                    <a:off x="1845" y="1860"/>
                    <a:ext cx="21" cy="41"/>
                  </a:xfrm>
                  <a:custGeom>
                    <a:avLst/>
                    <a:gdLst>
                      <a:gd name="T0" fmla="*/ 42 w 45"/>
                      <a:gd name="T1" fmla="*/ 29 h 87"/>
                      <a:gd name="T2" fmla="*/ 43 w 45"/>
                      <a:gd name="T3" fmla="*/ 16 h 87"/>
                      <a:gd name="T4" fmla="*/ 33 w 45"/>
                      <a:gd name="T5" fmla="*/ 8 h 87"/>
                      <a:gd name="T6" fmla="*/ 0 w 45"/>
                      <a:gd name="T7" fmla="*/ 0 h 87"/>
                      <a:gd name="T8" fmla="*/ 6 w 45"/>
                      <a:gd name="T9" fmla="*/ 87 h 87"/>
                      <a:gd name="T10" fmla="*/ 42 w 45"/>
                      <a:gd name="T11" fmla="*/ 29 h 87"/>
                    </a:gdLst>
                    <a:ahLst/>
                    <a:cxnLst>
                      <a:cxn ang="0">
                        <a:pos x="T0" y="T1"/>
                      </a:cxn>
                      <a:cxn ang="0">
                        <a:pos x="T2" y="T3"/>
                      </a:cxn>
                      <a:cxn ang="0">
                        <a:pos x="T4" y="T5"/>
                      </a:cxn>
                      <a:cxn ang="0">
                        <a:pos x="T6" y="T7"/>
                      </a:cxn>
                      <a:cxn ang="0">
                        <a:pos x="T8" y="T9"/>
                      </a:cxn>
                      <a:cxn ang="0">
                        <a:pos x="T10" y="T11"/>
                      </a:cxn>
                    </a:cxnLst>
                    <a:rect l="0" t="0" r="r" b="b"/>
                    <a:pathLst>
                      <a:path w="45" h="87">
                        <a:moveTo>
                          <a:pt x="42" y="29"/>
                        </a:moveTo>
                        <a:cubicBezTo>
                          <a:pt x="44" y="25"/>
                          <a:pt x="45" y="20"/>
                          <a:pt x="43" y="16"/>
                        </a:cubicBezTo>
                        <a:cubicBezTo>
                          <a:pt x="41" y="12"/>
                          <a:pt x="38" y="9"/>
                          <a:pt x="33" y="8"/>
                        </a:cubicBezTo>
                        <a:cubicBezTo>
                          <a:pt x="0" y="0"/>
                          <a:pt x="0" y="0"/>
                          <a:pt x="0" y="0"/>
                        </a:cubicBezTo>
                        <a:cubicBezTo>
                          <a:pt x="0" y="29"/>
                          <a:pt x="2" y="58"/>
                          <a:pt x="6" y="87"/>
                        </a:cubicBezTo>
                        <a:lnTo>
                          <a:pt x="42" y="29"/>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423F66B8-DA32-4CFD-BEC4-AD909C4F608B}"/>
                      </a:ext>
                    </a:extLst>
                  </p:cNvPr>
                  <p:cNvSpPr>
                    <a:spLocks/>
                  </p:cNvSpPr>
                  <p:nvPr/>
                </p:nvSpPr>
                <p:spPr bwMode="auto">
                  <a:xfrm>
                    <a:off x="1845" y="1589"/>
                    <a:ext cx="366" cy="339"/>
                  </a:xfrm>
                  <a:custGeom>
                    <a:avLst/>
                    <a:gdLst>
                      <a:gd name="T0" fmla="*/ 329 w 778"/>
                      <a:gd name="T1" fmla="*/ 265 h 721"/>
                      <a:gd name="T2" fmla="*/ 620 w 778"/>
                      <a:gd name="T3" fmla="*/ 103 h 721"/>
                      <a:gd name="T4" fmla="*/ 631 w 778"/>
                      <a:gd name="T5" fmla="*/ 101 h 721"/>
                      <a:gd name="T6" fmla="*/ 631 w 778"/>
                      <a:gd name="T7" fmla="*/ 102 h 721"/>
                      <a:gd name="T8" fmla="*/ 688 w 778"/>
                      <a:gd name="T9" fmla="*/ 105 h 721"/>
                      <a:gd name="T10" fmla="*/ 688 w 778"/>
                      <a:gd name="T11" fmla="*/ 105 h 721"/>
                      <a:gd name="T12" fmla="*/ 729 w 778"/>
                      <a:gd name="T13" fmla="*/ 76 h 721"/>
                      <a:gd name="T14" fmla="*/ 735 w 778"/>
                      <a:gd name="T15" fmla="*/ 66 h 721"/>
                      <a:gd name="T16" fmla="*/ 732 w 778"/>
                      <a:gd name="T17" fmla="*/ 55 h 721"/>
                      <a:gd name="T18" fmla="*/ 724 w 778"/>
                      <a:gd name="T19" fmla="*/ 46 h 721"/>
                      <a:gd name="T20" fmla="*/ 768 w 778"/>
                      <a:gd name="T21" fmla="*/ 36 h 721"/>
                      <a:gd name="T22" fmla="*/ 778 w 778"/>
                      <a:gd name="T23" fmla="*/ 22 h 721"/>
                      <a:gd name="T24" fmla="*/ 767 w 778"/>
                      <a:gd name="T25" fmla="*/ 9 h 721"/>
                      <a:gd name="T26" fmla="*/ 714 w 778"/>
                      <a:gd name="T27" fmla="*/ 1 h 721"/>
                      <a:gd name="T28" fmla="*/ 370 w 778"/>
                      <a:gd name="T29" fmla="*/ 23 h 721"/>
                      <a:gd name="T30" fmla="*/ 366 w 778"/>
                      <a:gd name="T31" fmla="*/ 25 h 721"/>
                      <a:gd name="T32" fmla="*/ 315 w 778"/>
                      <a:gd name="T33" fmla="*/ 45 h 721"/>
                      <a:gd name="T34" fmla="*/ 221 w 778"/>
                      <a:gd name="T35" fmla="*/ 53 h 721"/>
                      <a:gd name="T36" fmla="*/ 0 w 778"/>
                      <a:gd name="T37" fmla="*/ 550 h 721"/>
                      <a:gd name="T38" fmla="*/ 17 w 778"/>
                      <a:gd name="T39" fmla="*/ 550 h 721"/>
                      <a:gd name="T40" fmla="*/ 89 w 778"/>
                      <a:gd name="T41" fmla="*/ 572 h 721"/>
                      <a:gd name="T42" fmla="*/ 118 w 778"/>
                      <a:gd name="T43" fmla="*/ 599 h 721"/>
                      <a:gd name="T44" fmla="*/ 120 w 778"/>
                      <a:gd name="T45" fmla="*/ 600 h 721"/>
                      <a:gd name="T46" fmla="*/ 153 w 778"/>
                      <a:gd name="T47" fmla="*/ 621 h 721"/>
                      <a:gd name="T48" fmla="*/ 174 w 778"/>
                      <a:gd name="T49" fmla="*/ 649 h 721"/>
                      <a:gd name="T50" fmla="*/ 202 w 778"/>
                      <a:gd name="T51" fmla="*/ 703 h 721"/>
                      <a:gd name="T52" fmla="*/ 209 w 778"/>
                      <a:gd name="T53" fmla="*/ 710 h 721"/>
                      <a:gd name="T54" fmla="*/ 235 w 778"/>
                      <a:gd name="T55" fmla="*/ 720 h 721"/>
                      <a:gd name="T56" fmla="*/ 247 w 778"/>
                      <a:gd name="T57" fmla="*/ 718 h 721"/>
                      <a:gd name="T58" fmla="*/ 254 w 778"/>
                      <a:gd name="T59" fmla="*/ 709 h 721"/>
                      <a:gd name="T60" fmla="*/ 264 w 778"/>
                      <a:gd name="T61" fmla="*/ 648 h 721"/>
                      <a:gd name="T62" fmla="*/ 261 w 778"/>
                      <a:gd name="T63" fmla="*/ 637 h 721"/>
                      <a:gd name="T64" fmla="*/ 256 w 778"/>
                      <a:gd name="T65" fmla="*/ 632 h 721"/>
                      <a:gd name="T66" fmla="*/ 267 w 778"/>
                      <a:gd name="T67" fmla="*/ 623 h 721"/>
                      <a:gd name="T68" fmla="*/ 270 w 778"/>
                      <a:gd name="T69" fmla="*/ 618 h 721"/>
                      <a:gd name="T70" fmla="*/ 279 w 778"/>
                      <a:gd name="T71" fmla="*/ 601 h 721"/>
                      <a:gd name="T72" fmla="*/ 329 w 778"/>
                      <a:gd name="T73" fmla="*/ 26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8" h="721">
                        <a:moveTo>
                          <a:pt x="329" y="265"/>
                        </a:moveTo>
                        <a:cubicBezTo>
                          <a:pt x="398" y="165"/>
                          <a:pt x="507" y="109"/>
                          <a:pt x="620" y="103"/>
                        </a:cubicBezTo>
                        <a:cubicBezTo>
                          <a:pt x="631" y="101"/>
                          <a:pt x="631" y="101"/>
                          <a:pt x="631" y="101"/>
                        </a:cubicBezTo>
                        <a:cubicBezTo>
                          <a:pt x="631" y="102"/>
                          <a:pt x="631" y="102"/>
                          <a:pt x="631" y="102"/>
                        </a:cubicBezTo>
                        <a:cubicBezTo>
                          <a:pt x="650" y="102"/>
                          <a:pt x="669" y="103"/>
                          <a:pt x="688" y="105"/>
                        </a:cubicBezTo>
                        <a:cubicBezTo>
                          <a:pt x="688" y="105"/>
                          <a:pt x="688" y="105"/>
                          <a:pt x="688" y="105"/>
                        </a:cubicBezTo>
                        <a:cubicBezTo>
                          <a:pt x="729" y="76"/>
                          <a:pt x="729" y="76"/>
                          <a:pt x="729" y="76"/>
                        </a:cubicBezTo>
                        <a:cubicBezTo>
                          <a:pt x="732" y="74"/>
                          <a:pt x="735" y="70"/>
                          <a:pt x="735" y="66"/>
                        </a:cubicBezTo>
                        <a:cubicBezTo>
                          <a:pt x="736" y="62"/>
                          <a:pt x="734" y="58"/>
                          <a:pt x="732" y="55"/>
                        </a:cubicBezTo>
                        <a:cubicBezTo>
                          <a:pt x="724" y="46"/>
                          <a:pt x="724" y="46"/>
                          <a:pt x="724" y="46"/>
                        </a:cubicBezTo>
                        <a:cubicBezTo>
                          <a:pt x="768" y="36"/>
                          <a:pt x="768" y="36"/>
                          <a:pt x="768" y="36"/>
                        </a:cubicBezTo>
                        <a:cubicBezTo>
                          <a:pt x="774" y="34"/>
                          <a:pt x="778" y="29"/>
                          <a:pt x="778" y="22"/>
                        </a:cubicBezTo>
                        <a:cubicBezTo>
                          <a:pt x="778" y="16"/>
                          <a:pt x="774" y="10"/>
                          <a:pt x="767" y="9"/>
                        </a:cubicBezTo>
                        <a:cubicBezTo>
                          <a:pt x="725" y="0"/>
                          <a:pt x="717" y="0"/>
                          <a:pt x="714" y="1"/>
                        </a:cubicBezTo>
                        <a:cubicBezTo>
                          <a:pt x="703" y="2"/>
                          <a:pt x="503" y="15"/>
                          <a:pt x="370" y="23"/>
                        </a:cubicBezTo>
                        <a:cubicBezTo>
                          <a:pt x="369" y="24"/>
                          <a:pt x="367" y="24"/>
                          <a:pt x="366" y="25"/>
                        </a:cubicBezTo>
                        <a:cubicBezTo>
                          <a:pt x="315" y="45"/>
                          <a:pt x="315" y="45"/>
                          <a:pt x="315" y="45"/>
                        </a:cubicBezTo>
                        <a:cubicBezTo>
                          <a:pt x="221" y="53"/>
                          <a:pt x="221" y="53"/>
                          <a:pt x="221" y="53"/>
                        </a:cubicBezTo>
                        <a:cubicBezTo>
                          <a:pt x="87" y="180"/>
                          <a:pt x="5" y="358"/>
                          <a:pt x="0" y="550"/>
                        </a:cubicBezTo>
                        <a:cubicBezTo>
                          <a:pt x="17" y="550"/>
                          <a:pt x="17" y="550"/>
                          <a:pt x="17" y="550"/>
                        </a:cubicBezTo>
                        <a:cubicBezTo>
                          <a:pt x="89" y="572"/>
                          <a:pt x="89" y="572"/>
                          <a:pt x="89" y="572"/>
                        </a:cubicBezTo>
                        <a:cubicBezTo>
                          <a:pt x="118" y="599"/>
                          <a:pt x="118" y="599"/>
                          <a:pt x="118" y="599"/>
                        </a:cubicBezTo>
                        <a:cubicBezTo>
                          <a:pt x="119" y="599"/>
                          <a:pt x="120" y="600"/>
                          <a:pt x="120" y="600"/>
                        </a:cubicBezTo>
                        <a:cubicBezTo>
                          <a:pt x="153" y="621"/>
                          <a:pt x="153" y="621"/>
                          <a:pt x="153" y="621"/>
                        </a:cubicBezTo>
                        <a:cubicBezTo>
                          <a:pt x="174" y="649"/>
                          <a:pt x="174" y="649"/>
                          <a:pt x="174" y="649"/>
                        </a:cubicBezTo>
                        <a:cubicBezTo>
                          <a:pt x="202" y="703"/>
                          <a:pt x="202" y="703"/>
                          <a:pt x="202" y="703"/>
                        </a:cubicBezTo>
                        <a:cubicBezTo>
                          <a:pt x="203" y="706"/>
                          <a:pt x="206" y="709"/>
                          <a:pt x="209" y="710"/>
                        </a:cubicBezTo>
                        <a:cubicBezTo>
                          <a:pt x="235" y="720"/>
                          <a:pt x="235" y="720"/>
                          <a:pt x="235" y="720"/>
                        </a:cubicBezTo>
                        <a:cubicBezTo>
                          <a:pt x="239" y="721"/>
                          <a:pt x="244" y="721"/>
                          <a:pt x="247" y="718"/>
                        </a:cubicBezTo>
                        <a:cubicBezTo>
                          <a:pt x="251" y="716"/>
                          <a:pt x="253" y="713"/>
                          <a:pt x="254" y="709"/>
                        </a:cubicBezTo>
                        <a:cubicBezTo>
                          <a:pt x="264" y="648"/>
                          <a:pt x="264" y="648"/>
                          <a:pt x="264" y="648"/>
                        </a:cubicBezTo>
                        <a:cubicBezTo>
                          <a:pt x="264" y="644"/>
                          <a:pt x="263" y="640"/>
                          <a:pt x="261" y="637"/>
                        </a:cubicBezTo>
                        <a:cubicBezTo>
                          <a:pt x="256" y="632"/>
                          <a:pt x="256" y="632"/>
                          <a:pt x="256" y="632"/>
                        </a:cubicBezTo>
                        <a:cubicBezTo>
                          <a:pt x="267" y="623"/>
                          <a:pt x="267" y="623"/>
                          <a:pt x="267" y="623"/>
                        </a:cubicBezTo>
                        <a:cubicBezTo>
                          <a:pt x="268" y="621"/>
                          <a:pt x="270" y="620"/>
                          <a:pt x="270" y="618"/>
                        </a:cubicBezTo>
                        <a:cubicBezTo>
                          <a:pt x="279" y="601"/>
                          <a:pt x="279" y="601"/>
                          <a:pt x="279" y="601"/>
                        </a:cubicBezTo>
                        <a:cubicBezTo>
                          <a:pt x="243" y="492"/>
                          <a:pt x="257" y="367"/>
                          <a:pt x="329" y="265"/>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a:extLst>
                      <a:ext uri="{FF2B5EF4-FFF2-40B4-BE49-F238E27FC236}">
                        <a16:creationId xmlns:a16="http://schemas.microsoft.com/office/drawing/2014/main" id="{0E990220-2F30-4A2D-8E11-6A336EB8FC50}"/>
                      </a:ext>
                    </a:extLst>
                  </p:cNvPr>
                  <p:cNvSpPr>
                    <a:spLocks/>
                  </p:cNvSpPr>
                  <p:nvPr/>
                </p:nvSpPr>
                <p:spPr bwMode="auto">
                  <a:xfrm>
                    <a:off x="2252" y="1934"/>
                    <a:ext cx="50" cy="30"/>
                  </a:xfrm>
                  <a:custGeom>
                    <a:avLst/>
                    <a:gdLst>
                      <a:gd name="T0" fmla="*/ 3 w 105"/>
                      <a:gd name="T1" fmla="*/ 54 h 62"/>
                      <a:gd name="T2" fmla="*/ 18 w 105"/>
                      <a:gd name="T3" fmla="*/ 49 h 62"/>
                      <a:gd name="T4" fmla="*/ 27 w 105"/>
                      <a:gd name="T5" fmla="*/ 36 h 62"/>
                      <a:gd name="T6" fmla="*/ 84 w 105"/>
                      <a:gd name="T7" fmla="*/ 61 h 62"/>
                      <a:gd name="T8" fmla="*/ 92 w 105"/>
                      <a:gd name="T9" fmla="*/ 62 h 62"/>
                      <a:gd name="T10" fmla="*/ 101 w 105"/>
                      <a:gd name="T11" fmla="*/ 56 h 62"/>
                      <a:gd name="T12" fmla="*/ 99 w 105"/>
                      <a:gd name="T13" fmla="*/ 38 h 62"/>
                      <a:gd name="T14" fmla="*/ 58 w 105"/>
                      <a:gd name="T15" fmla="*/ 0 h 62"/>
                      <a:gd name="T16" fmla="*/ 0 w 105"/>
                      <a:gd name="T17" fmla="*/ 53 h 62"/>
                      <a:gd name="T18" fmla="*/ 3 w 105"/>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2">
                        <a:moveTo>
                          <a:pt x="3" y="54"/>
                        </a:moveTo>
                        <a:cubicBezTo>
                          <a:pt x="9" y="56"/>
                          <a:pt x="15" y="53"/>
                          <a:pt x="18" y="49"/>
                        </a:cubicBezTo>
                        <a:cubicBezTo>
                          <a:pt x="27" y="36"/>
                          <a:pt x="27" y="36"/>
                          <a:pt x="27" y="36"/>
                        </a:cubicBezTo>
                        <a:cubicBezTo>
                          <a:pt x="84" y="61"/>
                          <a:pt x="84" y="61"/>
                          <a:pt x="84" y="61"/>
                        </a:cubicBezTo>
                        <a:cubicBezTo>
                          <a:pt x="86" y="62"/>
                          <a:pt x="89" y="62"/>
                          <a:pt x="92" y="62"/>
                        </a:cubicBezTo>
                        <a:cubicBezTo>
                          <a:pt x="96" y="61"/>
                          <a:pt x="99" y="59"/>
                          <a:pt x="101" y="56"/>
                        </a:cubicBezTo>
                        <a:cubicBezTo>
                          <a:pt x="105" y="50"/>
                          <a:pt x="104" y="43"/>
                          <a:pt x="99" y="38"/>
                        </a:cubicBezTo>
                        <a:cubicBezTo>
                          <a:pt x="58" y="0"/>
                          <a:pt x="58" y="0"/>
                          <a:pt x="58" y="0"/>
                        </a:cubicBezTo>
                        <a:cubicBezTo>
                          <a:pt x="41" y="20"/>
                          <a:pt x="21" y="38"/>
                          <a:pt x="0" y="53"/>
                        </a:cubicBezTo>
                        <a:lnTo>
                          <a:pt x="3" y="54"/>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
                    <a:extLst>
                      <a:ext uri="{FF2B5EF4-FFF2-40B4-BE49-F238E27FC236}">
                        <a16:creationId xmlns:a16="http://schemas.microsoft.com/office/drawing/2014/main" id="{4851AC5E-7BEC-46D2-BE34-ABE0A172E38B}"/>
                      </a:ext>
                    </a:extLst>
                  </p:cNvPr>
                  <p:cNvSpPr>
                    <a:spLocks/>
                  </p:cNvSpPr>
                  <p:nvPr/>
                </p:nvSpPr>
                <p:spPr bwMode="auto">
                  <a:xfrm>
                    <a:off x="2285" y="1914"/>
                    <a:ext cx="17" cy="22"/>
                  </a:xfrm>
                  <a:custGeom>
                    <a:avLst/>
                    <a:gdLst>
                      <a:gd name="T0" fmla="*/ 4 w 37"/>
                      <a:gd name="T1" fmla="*/ 26 h 47"/>
                      <a:gd name="T2" fmla="*/ 3 w 37"/>
                      <a:gd name="T3" fmla="*/ 29 h 47"/>
                      <a:gd name="T4" fmla="*/ 12 w 37"/>
                      <a:gd name="T5" fmla="*/ 46 h 47"/>
                      <a:gd name="T6" fmla="*/ 19 w 37"/>
                      <a:gd name="T7" fmla="*/ 47 h 47"/>
                      <a:gd name="T8" fmla="*/ 29 w 37"/>
                      <a:gd name="T9" fmla="*/ 37 h 47"/>
                      <a:gd name="T10" fmla="*/ 35 w 37"/>
                      <a:gd name="T11" fmla="*/ 20 h 47"/>
                      <a:gd name="T12" fmla="*/ 29 w 37"/>
                      <a:gd name="T13" fmla="*/ 4 h 47"/>
                      <a:gd name="T14" fmla="*/ 23 w 37"/>
                      <a:gd name="T15" fmla="*/ 0 h 47"/>
                      <a:gd name="T16" fmla="*/ 18 w 37"/>
                      <a:gd name="T17" fmla="*/ 8 h 47"/>
                      <a:gd name="T18" fmla="*/ 4 w 37"/>
                      <a:gd name="T1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4" y="26"/>
                        </a:moveTo>
                        <a:cubicBezTo>
                          <a:pt x="3" y="29"/>
                          <a:pt x="3" y="29"/>
                          <a:pt x="3" y="29"/>
                        </a:cubicBezTo>
                        <a:cubicBezTo>
                          <a:pt x="0" y="36"/>
                          <a:pt x="4" y="44"/>
                          <a:pt x="12" y="46"/>
                        </a:cubicBezTo>
                        <a:cubicBezTo>
                          <a:pt x="14" y="47"/>
                          <a:pt x="16" y="47"/>
                          <a:pt x="19" y="47"/>
                        </a:cubicBezTo>
                        <a:cubicBezTo>
                          <a:pt x="24" y="46"/>
                          <a:pt x="28" y="43"/>
                          <a:pt x="29" y="37"/>
                        </a:cubicBezTo>
                        <a:cubicBezTo>
                          <a:pt x="35" y="20"/>
                          <a:pt x="35" y="20"/>
                          <a:pt x="35" y="20"/>
                        </a:cubicBezTo>
                        <a:cubicBezTo>
                          <a:pt x="37" y="14"/>
                          <a:pt x="35" y="7"/>
                          <a:pt x="29" y="4"/>
                        </a:cubicBezTo>
                        <a:cubicBezTo>
                          <a:pt x="23" y="0"/>
                          <a:pt x="23" y="0"/>
                          <a:pt x="23" y="0"/>
                        </a:cubicBezTo>
                        <a:cubicBezTo>
                          <a:pt x="21" y="3"/>
                          <a:pt x="19" y="5"/>
                          <a:pt x="18" y="8"/>
                        </a:cubicBezTo>
                        <a:cubicBezTo>
                          <a:pt x="13" y="14"/>
                          <a:pt x="8" y="20"/>
                          <a:pt x="4" y="2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1">
                    <a:extLst>
                      <a:ext uri="{FF2B5EF4-FFF2-40B4-BE49-F238E27FC236}">
                        <a16:creationId xmlns:a16="http://schemas.microsoft.com/office/drawing/2014/main" id="{A4028C1E-3ABF-4970-8427-700E0D0EAC0E}"/>
                      </a:ext>
                    </a:extLst>
                  </p:cNvPr>
                  <p:cNvSpPr>
                    <a:spLocks/>
                  </p:cNvSpPr>
                  <p:nvPr/>
                </p:nvSpPr>
                <p:spPr bwMode="auto">
                  <a:xfrm>
                    <a:off x="2299" y="1922"/>
                    <a:ext cx="40" cy="28"/>
                  </a:xfrm>
                  <a:custGeom>
                    <a:avLst/>
                    <a:gdLst>
                      <a:gd name="T0" fmla="*/ 10 w 85"/>
                      <a:gd name="T1" fmla="*/ 28 h 59"/>
                      <a:gd name="T2" fmla="*/ 63 w 85"/>
                      <a:gd name="T3" fmla="*/ 57 h 59"/>
                      <a:gd name="T4" fmla="*/ 72 w 85"/>
                      <a:gd name="T5" fmla="*/ 58 h 59"/>
                      <a:gd name="T6" fmla="*/ 82 w 85"/>
                      <a:gd name="T7" fmla="*/ 51 h 59"/>
                      <a:gd name="T8" fmla="*/ 76 w 85"/>
                      <a:gd name="T9" fmla="*/ 32 h 59"/>
                      <a:gd name="T10" fmla="*/ 23 w 85"/>
                      <a:gd name="T11" fmla="*/ 4 h 59"/>
                      <a:gd name="T12" fmla="*/ 4 w 85"/>
                      <a:gd name="T13" fmla="*/ 9 h 59"/>
                      <a:gd name="T14" fmla="*/ 10 w 85"/>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9">
                        <a:moveTo>
                          <a:pt x="10" y="28"/>
                        </a:moveTo>
                        <a:cubicBezTo>
                          <a:pt x="63" y="57"/>
                          <a:pt x="63" y="57"/>
                          <a:pt x="63" y="57"/>
                        </a:cubicBezTo>
                        <a:cubicBezTo>
                          <a:pt x="66" y="58"/>
                          <a:pt x="69" y="59"/>
                          <a:pt x="72" y="58"/>
                        </a:cubicBezTo>
                        <a:cubicBezTo>
                          <a:pt x="76" y="57"/>
                          <a:pt x="80" y="55"/>
                          <a:pt x="82" y="51"/>
                        </a:cubicBezTo>
                        <a:cubicBezTo>
                          <a:pt x="85" y="44"/>
                          <a:pt x="83" y="36"/>
                          <a:pt x="76" y="32"/>
                        </a:cubicBezTo>
                        <a:cubicBezTo>
                          <a:pt x="23" y="4"/>
                          <a:pt x="23" y="4"/>
                          <a:pt x="23" y="4"/>
                        </a:cubicBezTo>
                        <a:cubicBezTo>
                          <a:pt x="16" y="0"/>
                          <a:pt x="8" y="3"/>
                          <a:pt x="4" y="9"/>
                        </a:cubicBezTo>
                        <a:cubicBezTo>
                          <a:pt x="0" y="16"/>
                          <a:pt x="3" y="25"/>
                          <a:pt x="10" y="28"/>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a:extLst>
                      <a:ext uri="{FF2B5EF4-FFF2-40B4-BE49-F238E27FC236}">
                        <a16:creationId xmlns:a16="http://schemas.microsoft.com/office/drawing/2014/main" id="{2F643DBB-1375-4E72-BA99-FA787A523818}"/>
                      </a:ext>
                    </a:extLst>
                  </p:cNvPr>
                  <p:cNvSpPr>
                    <a:spLocks/>
                  </p:cNvSpPr>
                  <p:nvPr/>
                </p:nvSpPr>
                <p:spPr bwMode="auto">
                  <a:xfrm>
                    <a:off x="2124" y="1964"/>
                    <a:ext cx="183" cy="143"/>
                  </a:xfrm>
                  <a:custGeom>
                    <a:avLst/>
                    <a:gdLst>
                      <a:gd name="T0" fmla="*/ 265 w 388"/>
                      <a:gd name="T1" fmla="*/ 303 h 304"/>
                      <a:gd name="T2" fmla="*/ 269 w 388"/>
                      <a:gd name="T3" fmla="*/ 301 h 304"/>
                      <a:gd name="T4" fmla="*/ 312 w 388"/>
                      <a:gd name="T5" fmla="*/ 279 h 304"/>
                      <a:gd name="T6" fmla="*/ 317 w 388"/>
                      <a:gd name="T7" fmla="*/ 275 h 304"/>
                      <a:gd name="T8" fmla="*/ 358 w 388"/>
                      <a:gd name="T9" fmla="*/ 225 h 304"/>
                      <a:gd name="T10" fmla="*/ 361 w 388"/>
                      <a:gd name="T11" fmla="*/ 220 h 304"/>
                      <a:gd name="T12" fmla="*/ 386 w 388"/>
                      <a:gd name="T13" fmla="*/ 137 h 304"/>
                      <a:gd name="T14" fmla="*/ 383 w 388"/>
                      <a:gd name="T15" fmla="*/ 123 h 304"/>
                      <a:gd name="T16" fmla="*/ 336 w 388"/>
                      <a:gd name="T17" fmla="*/ 73 h 304"/>
                      <a:gd name="T18" fmla="*/ 318 w 388"/>
                      <a:gd name="T19" fmla="*/ 26 h 304"/>
                      <a:gd name="T20" fmla="*/ 312 w 388"/>
                      <a:gd name="T21" fmla="*/ 19 h 304"/>
                      <a:gd name="T22" fmla="*/ 285 w 388"/>
                      <a:gd name="T23" fmla="*/ 2 h 304"/>
                      <a:gd name="T24" fmla="*/ 273 w 388"/>
                      <a:gd name="T25" fmla="*/ 1 h 304"/>
                      <a:gd name="T26" fmla="*/ 265 w 388"/>
                      <a:gd name="T27" fmla="*/ 10 h 304"/>
                      <a:gd name="T28" fmla="*/ 252 w 388"/>
                      <a:gd name="T29" fmla="*/ 44 h 304"/>
                      <a:gd name="T30" fmla="*/ 233 w 388"/>
                      <a:gd name="T31" fmla="*/ 42 h 304"/>
                      <a:gd name="T32" fmla="*/ 234 w 388"/>
                      <a:gd name="T33" fmla="*/ 31 h 304"/>
                      <a:gd name="T34" fmla="*/ 230 w 388"/>
                      <a:gd name="T35" fmla="*/ 20 h 304"/>
                      <a:gd name="T36" fmla="*/ 229 w 388"/>
                      <a:gd name="T37" fmla="*/ 18 h 304"/>
                      <a:gd name="T38" fmla="*/ 151 w 388"/>
                      <a:gd name="T39" fmla="*/ 50 h 304"/>
                      <a:gd name="T40" fmla="*/ 150 w 388"/>
                      <a:gd name="T41" fmla="*/ 52 h 304"/>
                      <a:gd name="T42" fmla="*/ 146 w 388"/>
                      <a:gd name="T43" fmla="*/ 51 h 304"/>
                      <a:gd name="T44" fmla="*/ 115 w 388"/>
                      <a:gd name="T45" fmla="*/ 58 h 304"/>
                      <a:gd name="T46" fmla="*/ 77 w 388"/>
                      <a:gd name="T47" fmla="*/ 100 h 304"/>
                      <a:gd name="T48" fmla="*/ 75 w 388"/>
                      <a:gd name="T49" fmla="*/ 102 h 304"/>
                      <a:gd name="T50" fmla="*/ 62 w 388"/>
                      <a:gd name="T51" fmla="*/ 123 h 304"/>
                      <a:gd name="T52" fmla="*/ 8 w 388"/>
                      <a:gd name="T53" fmla="*/ 147 h 304"/>
                      <a:gd name="T54" fmla="*/ 0 w 388"/>
                      <a:gd name="T55" fmla="*/ 161 h 304"/>
                      <a:gd name="T56" fmla="*/ 12 w 388"/>
                      <a:gd name="T57" fmla="*/ 266 h 304"/>
                      <a:gd name="T58" fmla="*/ 6 w 388"/>
                      <a:gd name="T59" fmla="*/ 285 h 304"/>
                      <a:gd name="T60" fmla="*/ 10 w 388"/>
                      <a:gd name="T61" fmla="*/ 299 h 304"/>
                      <a:gd name="T62" fmla="*/ 23 w 388"/>
                      <a:gd name="T63" fmla="*/ 303 h 304"/>
                      <a:gd name="T64" fmla="*/ 90 w 388"/>
                      <a:gd name="T65" fmla="*/ 287 h 304"/>
                      <a:gd name="T66" fmla="*/ 95 w 388"/>
                      <a:gd name="T67" fmla="*/ 285 h 304"/>
                      <a:gd name="T68" fmla="*/ 157 w 388"/>
                      <a:gd name="T69" fmla="*/ 238 h 304"/>
                      <a:gd name="T70" fmla="*/ 194 w 388"/>
                      <a:gd name="T71" fmla="*/ 259 h 304"/>
                      <a:gd name="T72" fmla="*/ 216 w 388"/>
                      <a:gd name="T73" fmla="*/ 282 h 304"/>
                      <a:gd name="T74" fmla="*/ 259 w 388"/>
                      <a:gd name="T75" fmla="*/ 303 h 304"/>
                      <a:gd name="T76" fmla="*/ 265 w 388"/>
                      <a:gd name="T77"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304">
                        <a:moveTo>
                          <a:pt x="265" y="303"/>
                        </a:moveTo>
                        <a:cubicBezTo>
                          <a:pt x="266" y="303"/>
                          <a:pt x="268" y="302"/>
                          <a:pt x="269" y="301"/>
                        </a:cubicBezTo>
                        <a:cubicBezTo>
                          <a:pt x="312" y="279"/>
                          <a:pt x="312" y="279"/>
                          <a:pt x="312" y="279"/>
                        </a:cubicBezTo>
                        <a:cubicBezTo>
                          <a:pt x="314" y="278"/>
                          <a:pt x="315" y="277"/>
                          <a:pt x="317" y="275"/>
                        </a:cubicBezTo>
                        <a:cubicBezTo>
                          <a:pt x="358" y="225"/>
                          <a:pt x="358" y="225"/>
                          <a:pt x="358" y="225"/>
                        </a:cubicBezTo>
                        <a:cubicBezTo>
                          <a:pt x="360" y="224"/>
                          <a:pt x="361" y="222"/>
                          <a:pt x="361" y="220"/>
                        </a:cubicBezTo>
                        <a:cubicBezTo>
                          <a:pt x="386" y="137"/>
                          <a:pt x="386" y="137"/>
                          <a:pt x="386" y="137"/>
                        </a:cubicBezTo>
                        <a:cubicBezTo>
                          <a:pt x="388" y="132"/>
                          <a:pt x="386" y="127"/>
                          <a:pt x="383" y="123"/>
                        </a:cubicBezTo>
                        <a:cubicBezTo>
                          <a:pt x="336" y="73"/>
                          <a:pt x="336" y="73"/>
                          <a:pt x="336" y="73"/>
                        </a:cubicBezTo>
                        <a:cubicBezTo>
                          <a:pt x="318" y="26"/>
                          <a:pt x="318" y="26"/>
                          <a:pt x="318" y="26"/>
                        </a:cubicBezTo>
                        <a:cubicBezTo>
                          <a:pt x="316" y="23"/>
                          <a:pt x="314" y="20"/>
                          <a:pt x="312" y="19"/>
                        </a:cubicBezTo>
                        <a:cubicBezTo>
                          <a:pt x="285" y="2"/>
                          <a:pt x="285" y="2"/>
                          <a:pt x="285" y="2"/>
                        </a:cubicBezTo>
                        <a:cubicBezTo>
                          <a:pt x="282" y="0"/>
                          <a:pt x="277" y="0"/>
                          <a:pt x="273" y="1"/>
                        </a:cubicBezTo>
                        <a:cubicBezTo>
                          <a:pt x="269" y="2"/>
                          <a:pt x="266" y="6"/>
                          <a:pt x="265" y="10"/>
                        </a:cubicBezTo>
                        <a:cubicBezTo>
                          <a:pt x="252" y="44"/>
                          <a:pt x="252" y="44"/>
                          <a:pt x="252" y="44"/>
                        </a:cubicBezTo>
                        <a:cubicBezTo>
                          <a:pt x="233" y="42"/>
                          <a:pt x="233" y="42"/>
                          <a:pt x="233" y="42"/>
                        </a:cubicBezTo>
                        <a:cubicBezTo>
                          <a:pt x="234" y="31"/>
                          <a:pt x="234" y="31"/>
                          <a:pt x="234" y="31"/>
                        </a:cubicBezTo>
                        <a:cubicBezTo>
                          <a:pt x="235" y="27"/>
                          <a:pt x="233" y="23"/>
                          <a:pt x="230" y="20"/>
                        </a:cubicBezTo>
                        <a:cubicBezTo>
                          <a:pt x="230" y="19"/>
                          <a:pt x="229" y="18"/>
                          <a:pt x="229" y="18"/>
                        </a:cubicBezTo>
                        <a:cubicBezTo>
                          <a:pt x="204" y="31"/>
                          <a:pt x="178" y="42"/>
                          <a:pt x="151" y="50"/>
                        </a:cubicBezTo>
                        <a:cubicBezTo>
                          <a:pt x="150" y="52"/>
                          <a:pt x="150" y="52"/>
                          <a:pt x="150" y="52"/>
                        </a:cubicBezTo>
                        <a:cubicBezTo>
                          <a:pt x="146" y="51"/>
                          <a:pt x="146" y="51"/>
                          <a:pt x="146" y="51"/>
                        </a:cubicBezTo>
                        <a:cubicBezTo>
                          <a:pt x="136" y="54"/>
                          <a:pt x="126" y="56"/>
                          <a:pt x="115" y="58"/>
                        </a:cubicBezTo>
                        <a:cubicBezTo>
                          <a:pt x="77" y="100"/>
                          <a:pt x="77" y="100"/>
                          <a:pt x="77" y="100"/>
                        </a:cubicBezTo>
                        <a:cubicBezTo>
                          <a:pt x="76" y="100"/>
                          <a:pt x="76" y="101"/>
                          <a:pt x="75" y="102"/>
                        </a:cubicBezTo>
                        <a:cubicBezTo>
                          <a:pt x="62" y="123"/>
                          <a:pt x="62" y="123"/>
                          <a:pt x="62" y="123"/>
                        </a:cubicBezTo>
                        <a:cubicBezTo>
                          <a:pt x="8" y="147"/>
                          <a:pt x="8" y="147"/>
                          <a:pt x="8" y="147"/>
                        </a:cubicBezTo>
                        <a:cubicBezTo>
                          <a:pt x="3" y="150"/>
                          <a:pt x="0" y="155"/>
                          <a:pt x="0" y="161"/>
                        </a:cubicBezTo>
                        <a:cubicBezTo>
                          <a:pt x="12" y="266"/>
                          <a:pt x="12" y="266"/>
                          <a:pt x="12" y="266"/>
                        </a:cubicBezTo>
                        <a:cubicBezTo>
                          <a:pt x="6" y="285"/>
                          <a:pt x="6" y="285"/>
                          <a:pt x="6" y="285"/>
                        </a:cubicBezTo>
                        <a:cubicBezTo>
                          <a:pt x="5" y="290"/>
                          <a:pt x="6" y="295"/>
                          <a:pt x="10" y="299"/>
                        </a:cubicBezTo>
                        <a:cubicBezTo>
                          <a:pt x="13" y="302"/>
                          <a:pt x="18" y="304"/>
                          <a:pt x="23" y="303"/>
                        </a:cubicBezTo>
                        <a:cubicBezTo>
                          <a:pt x="90" y="287"/>
                          <a:pt x="90" y="287"/>
                          <a:pt x="90" y="287"/>
                        </a:cubicBezTo>
                        <a:cubicBezTo>
                          <a:pt x="92" y="287"/>
                          <a:pt x="93" y="286"/>
                          <a:pt x="95" y="285"/>
                        </a:cubicBezTo>
                        <a:cubicBezTo>
                          <a:pt x="157" y="238"/>
                          <a:pt x="157" y="238"/>
                          <a:pt x="157" y="238"/>
                        </a:cubicBezTo>
                        <a:cubicBezTo>
                          <a:pt x="194" y="259"/>
                          <a:pt x="194" y="259"/>
                          <a:pt x="194" y="259"/>
                        </a:cubicBezTo>
                        <a:cubicBezTo>
                          <a:pt x="203" y="268"/>
                          <a:pt x="213" y="278"/>
                          <a:pt x="216" y="282"/>
                        </a:cubicBezTo>
                        <a:cubicBezTo>
                          <a:pt x="218" y="292"/>
                          <a:pt x="230" y="296"/>
                          <a:pt x="259" y="303"/>
                        </a:cubicBezTo>
                        <a:cubicBezTo>
                          <a:pt x="261" y="303"/>
                          <a:pt x="263" y="303"/>
                          <a:pt x="265" y="303"/>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3">
                    <a:extLst>
                      <a:ext uri="{FF2B5EF4-FFF2-40B4-BE49-F238E27FC236}">
                        <a16:creationId xmlns:a16="http://schemas.microsoft.com/office/drawing/2014/main" id="{FBE9B94B-9573-4BE3-8A96-30FEA3A37796}"/>
                      </a:ext>
                    </a:extLst>
                  </p:cNvPr>
                  <p:cNvSpPr>
                    <a:spLocks/>
                  </p:cNvSpPr>
                  <p:nvPr/>
                </p:nvSpPr>
                <p:spPr bwMode="auto">
                  <a:xfrm>
                    <a:off x="2238" y="2107"/>
                    <a:ext cx="26" cy="25"/>
                  </a:xfrm>
                  <a:custGeom>
                    <a:avLst/>
                    <a:gdLst>
                      <a:gd name="T0" fmla="*/ 52 w 54"/>
                      <a:gd name="T1" fmla="*/ 7 h 52"/>
                      <a:gd name="T2" fmla="*/ 38 w 54"/>
                      <a:gd name="T3" fmla="*/ 0 h 52"/>
                      <a:gd name="T4" fmla="*/ 17 w 54"/>
                      <a:gd name="T5" fmla="*/ 1 h 52"/>
                      <a:gd name="T6" fmla="*/ 4 w 54"/>
                      <a:gd name="T7" fmla="*/ 6 h 52"/>
                      <a:gd name="T8" fmla="*/ 1 w 54"/>
                      <a:gd name="T9" fmla="*/ 20 h 52"/>
                      <a:gd name="T10" fmla="*/ 10 w 54"/>
                      <a:gd name="T11" fmla="*/ 43 h 52"/>
                      <a:gd name="T12" fmla="*/ 21 w 54"/>
                      <a:gd name="T13" fmla="*/ 52 h 52"/>
                      <a:gd name="T14" fmla="*/ 25 w 54"/>
                      <a:gd name="T15" fmla="*/ 52 h 52"/>
                      <a:gd name="T16" fmla="*/ 34 w 54"/>
                      <a:gd name="T17" fmla="*/ 46 h 52"/>
                      <a:gd name="T18" fmla="*/ 51 w 54"/>
                      <a:gd name="T19" fmla="*/ 22 h 52"/>
                      <a:gd name="T20" fmla="*/ 52 w 54"/>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52" y="7"/>
                        </a:moveTo>
                        <a:cubicBezTo>
                          <a:pt x="49" y="2"/>
                          <a:pt x="44" y="0"/>
                          <a:pt x="38" y="0"/>
                        </a:cubicBezTo>
                        <a:cubicBezTo>
                          <a:pt x="30" y="1"/>
                          <a:pt x="20" y="1"/>
                          <a:pt x="17" y="1"/>
                        </a:cubicBezTo>
                        <a:cubicBezTo>
                          <a:pt x="12" y="0"/>
                          <a:pt x="7" y="2"/>
                          <a:pt x="4" y="6"/>
                        </a:cubicBezTo>
                        <a:cubicBezTo>
                          <a:pt x="1" y="10"/>
                          <a:pt x="0" y="15"/>
                          <a:pt x="1" y="20"/>
                        </a:cubicBezTo>
                        <a:cubicBezTo>
                          <a:pt x="10" y="43"/>
                          <a:pt x="10" y="43"/>
                          <a:pt x="10" y="43"/>
                        </a:cubicBezTo>
                        <a:cubicBezTo>
                          <a:pt x="11" y="48"/>
                          <a:pt x="16" y="51"/>
                          <a:pt x="21" y="52"/>
                        </a:cubicBezTo>
                        <a:cubicBezTo>
                          <a:pt x="22" y="52"/>
                          <a:pt x="24" y="52"/>
                          <a:pt x="25" y="52"/>
                        </a:cubicBezTo>
                        <a:cubicBezTo>
                          <a:pt x="29" y="51"/>
                          <a:pt x="32" y="49"/>
                          <a:pt x="34" y="46"/>
                        </a:cubicBezTo>
                        <a:cubicBezTo>
                          <a:pt x="51" y="22"/>
                          <a:pt x="51" y="22"/>
                          <a:pt x="51" y="22"/>
                        </a:cubicBezTo>
                        <a:cubicBezTo>
                          <a:pt x="54" y="18"/>
                          <a:pt x="54" y="12"/>
                          <a:pt x="52" y="7"/>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
                    <a:extLst>
                      <a:ext uri="{FF2B5EF4-FFF2-40B4-BE49-F238E27FC236}">
                        <a16:creationId xmlns:a16="http://schemas.microsoft.com/office/drawing/2014/main" id="{048D50DB-B2E4-4066-90D6-82EF6ECA4CBF}"/>
                      </a:ext>
                    </a:extLst>
                  </p:cNvPr>
                  <p:cNvSpPr>
                    <a:spLocks/>
                  </p:cNvSpPr>
                  <p:nvPr/>
                </p:nvSpPr>
                <p:spPr bwMode="auto">
                  <a:xfrm>
                    <a:off x="2361" y="2057"/>
                    <a:ext cx="32" cy="42"/>
                  </a:xfrm>
                  <a:custGeom>
                    <a:avLst/>
                    <a:gdLst>
                      <a:gd name="T0" fmla="*/ 66 w 68"/>
                      <a:gd name="T1" fmla="*/ 30 h 90"/>
                      <a:gd name="T2" fmla="*/ 52 w 68"/>
                      <a:gd name="T3" fmla="*/ 22 h 90"/>
                      <a:gd name="T4" fmla="*/ 45 w 68"/>
                      <a:gd name="T5" fmla="*/ 8 h 90"/>
                      <a:gd name="T6" fmla="*/ 31 w 68"/>
                      <a:gd name="T7" fmla="*/ 0 h 90"/>
                      <a:gd name="T8" fmla="*/ 19 w 68"/>
                      <a:gd name="T9" fmla="*/ 10 h 90"/>
                      <a:gd name="T10" fmla="*/ 1 w 68"/>
                      <a:gd name="T11" fmla="*/ 72 h 90"/>
                      <a:gd name="T12" fmla="*/ 8 w 68"/>
                      <a:gd name="T13" fmla="*/ 88 h 90"/>
                      <a:gd name="T14" fmla="*/ 17 w 68"/>
                      <a:gd name="T15" fmla="*/ 89 h 90"/>
                      <a:gd name="T16" fmla="*/ 25 w 68"/>
                      <a:gd name="T17" fmla="*/ 85 h 90"/>
                      <a:gd name="T18" fmla="*/ 63 w 68"/>
                      <a:gd name="T19" fmla="*/ 46 h 90"/>
                      <a:gd name="T20" fmla="*/ 66 w 68"/>
                      <a:gd name="T2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90">
                        <a:moveTo>
                          <a:pt x="66" y="30"/>
                        </a:moveTo>
                        <a:cubicBezTo>
                          <a:pt x="63" y="25"/>
                          <a:pt x="57" y="22"/>
                          <a:pt x="52" y="22"/>
                        </a:cubicBezTo>
                        <a:cubicBezTo>
                          <a:pt x="45" y="8"/>
                          <a:pt x="45" y="8"/>
                          <a:pt x="45" y="8"/>
                        </a:cubicBezTo>
                        <a:cubicBezTo>
                          <a:pt x="43" y="3"/>
                          <a:pt x="37" y="0"/>
                          <a:pt x="31" y="0"/>
                        </a:cubicBezTo>
                        <a:cubicBezTo>
                          <a:pt x="25" y="1"/>
                          <a:pt x="20" y="5"/>
                          <a:pt x="19" y="10"/>
                        </a:cubicBezTo>
                        <a:cubicBezTo>
                          <a:pt x="1" y="72"/>
                          <a:pt x="1" y="72"/>
                          <a:pt x="1" y="72"/>
                        </a:cubicBezTo>
                        <a:cubicBezTo>
                          <a:pt x="0" y="78"/>
                          <a:pt x="2" y="84"/>
                          <a:pt x="8" y="88"/>
                        </a:cubicBezTo>
                        <a:cubicBezTo>
                          <a:pt x="11" y="89"/>
                          <a:pt x="14" y="90"/>
                          <a:pt x="17" y="89"/>
                        </a:cubicBezTo>
                        <a:cubicBezTo>
                          <a:pt x="20" y="89"/>
                          <a:pt x="23" y="88"/>
                          <a:pt x="25" y="85"/>
                        </a:cubicBezTo>
                        <a:cubicBezTo>
                          <a:pt x="63" y="46"/>
                          <a:pt x="63" y="46"/>
                          <a:pt x="63" y="46"/>
                        </a:cubicBezTo>
                        <a:cubicBezTo>
                          <a:pt x="67" y="42"/>
                          <a:pt x="68" y="35"/>
                          <a:pt x="66" y="30"/>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5">
                    <a:extLst>
                      <a:ext uri="{FF2B5EF4-FFF2-40B4-BE49-F238E27FC236}">
                        <a16:creationId xmlns:a16="http://schemas.microsoft.com/office/drawing/2014/main" id="{7E45A130-3311-451C-8820-07D7703611D9}"/>
                      </a:ext>
                    </a:extLst>
                  </p:cNvPr>
                  <p:cNvSpPr>
                    <a:spLocks/>
                  </p:cNvSpPr>
                  <p:nvPr/>
                </p:nvSpPr>
                <p:spPr bwMode="auto">
                  <a:xfrm>
                    <a:off x="2307" y="2091"/>
                    <a:ext cx="54" cy="48"/>
                  </a:xfrm>
                  <a:custGeom>
                    <a:avLst/>
                    <a:gdLst>
                      <a:gd name="T0" fmla="*/ 112 w 116"/>
                      <a:gd name="T1" fmla="*/ 22 h 101"/>
                      <a:gd name="T2" fmla="*/ 105 w 116"/>
                      <a:gd name="T3" fmla="*/ 8 h 101"/>
                      <a:gd name="T4" fmla="*/ 95 w 116"/>
                      <a:gd name="T5" fmla="*/ 0 h 101"/>
                      <a:gd name="T6" fmla="*/ 83 w 116"/>
                      <a:gd name="T7" fmla="*/ 4 h 101"/>
                      <a:gd name="T8" fmla="*/ 6 w 116"/>
                      <a:gd name="T9" fmla="*/ 77 h 101"/>
                      <a:gd name="T10" fmla="*/ 4 w 116"/>
                      <a:gd name="T11" fmla="*/ 96 h 101"/>
                      <a:gd name="T12" fmla="*/ 18 w 116"/>
                      <a:gd name="T13" fmla="*/ 101 h 101"/>
                      <a:gd name="T14" fmla="*/ 23 w 116"/>
                      <a:gd name="T15" fmla="*/ 98 h 101"/>
                      <a:gd name="T16" fmla="*/ 108 w 116"/>
                      <a:gd name="T17" fmla="*/ 40 h 101"/>
                      <a:gd name="T18" fmla="*/ 112 w 116"/>
                      <a:gd name="T1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1">
                        <a:moveTo>
                          <a:pt x="112" y="22"/>
                        </a:moveTo>
                        <a:cubicBezTo>
                          <a:pt x="105" y="8"/>
                          <a:pt x="105" y="8"/>
                          <a:pt x="105" y="8"/>
                        </a:cubicBezTo>
                        <a:cubicBezTo>
                          <a:pt x="103" y="4"/>
                          <a:pt x="99" y="1"/>
                          <a:pt x="95" y="0"/>
                        </a:cubicBezTo>
                        <a:cubicBezTo>
                          <a:pt x="91" y="0"/>
                          <a:pt x="86" y="1"/>
                          <a:pt x="83" y="4"/>
                        </a:cubicBezTo>
                        <a:cubicBezTo>
                          <a:pt x="6" y="77"/>
                          <a:pt x="6" y="77"/>
                          <a:pt x="6" y="77"/>
                        </a:cubicBezTo>
                        <a:cubicBezTo>
                          <a:pt x="0" y="82"/>
                          <a:pt x="0" y="90"/>
                          <a:pt x="4" y="96"/>
                        </a:cubicBezTo>
                        <a:cubicBezTo>
                          <a:pt x="8" y="100"/>
                          <a:pt x="13" y="101"/>
                          <a:pt x="18" y="101"/>
                        </a:cubicBezTo>
                        <a:cubicBezTo>
                          <a:pt x="20" y="100"/>
                          <a:pt x="21" y="99"/>
                          <a:pt x="23" y="98"/>
                        </a:cubicBezTo>
                        <a:cubicBezTo>
                          <a:pt x="108" y="40"/>
                          <a:pt x="108" y="40"/>
                          <a:pt x="108" y="40"/>
                        </a:cubicBezTo>
                        <a:cubicBezTo>
                          <a:pt x="114" y="36"/>
                          <a:pt x="116" y="28"/>
                          <a:pt x="112" y="22"/>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
                    <a:extLst>
                      <a:ext uri="{FF2B5EF4-FFF2-40B4-BE49-F238E27FC236}">
                        <a16:creationId xmlns:a16="http://schemas.microsoft.com/office/drawing/2014/main" id="{E3DB1DAA-106B-4264-A44E-4F2213389FD5}"/>
                      </a:ext>
                    </a:extLst>
                  </p:cNvPr>
                  <p:cNvSpPr>
                    <a:spLocks/>
                  </p:cNvSpPr>
                  <p:nvPr/>
                </p:nvSpPr>
                <p:spPr bwMode="auto">
                  <a:xfrm>
                    <a:off x="2339" y="1982"/>
                    <a:ext cx="23" cy="19"/>
                  </a:xfrm>
                  <a:custGeom>
                    <a:avLst/>
                    <a:gdLst>
                      <a:gd name="T0" fmla="*/ 41 w 49"/>
                      <a:gd name="T1" fmla="*/ 16 h 42"/>
                      <a:gd name="T2" fmla="*/ 23 w 49"/>
                      <a:gd name="T3" fmla="*/ 4 h 42"/>
                      <a:gd name="T4" fmla="*/ 4 w 49"/>
                      <a:gd name="T5" fmla="*/ 8 h 42"/>
                      <a:gd name="T6" fmla="*/ 8 w 49"/>
                      <a:gd name="T7" fmla="*/ 28 h 42"/>
                      <a:gd name="T8" fmla="*/ 26 w 49"/>
                      <a:gd name="T9" fmla="*/ 39 h 42"/>
                      <a:gd name="T10" fmla="*/ 36 w 49"/>
                      <a:gd name="T11" fmla="*/ 41 h 42"/>
                      <a:gd name="T12" fmla="*/ 45 w 49"/>
                      <a:gd name="T13" fmla="*/ 35 h 42"/>
                      <a:gd name="T14" fmla="*/ 41 w 49"/>
                      <a:gd name="T15" fmla="*/ 1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2">
                        <a:moveTo>
                          <a:pt x="41" y="16"/>
                        </a:moveTo>
                        <a:cubicBezTo>
                          <a:pt x="23" y="4"/>
                          <a:pt x="23" y="4"/>
                          <a:pt x="23" y="4"/>
                        </a:cubicBezTo>
                        <a:cubicBezTo>
                          <a:pt x="17" y="0"/>
                          <a:pt x="8" y="2"/>
                          <a:pt x="4" y="8"/>
                        </a:cubicBezTo>
                        <a:cubicBezTo>
                          <a:pt x="0" y="15"/>
                          <a:pt x="1" y="23"/>
                          <a:pt x="8" y="28"/>
                        </a:cubicBezTo>
                        <a:cubicBezTo>
                          <a:pt x="26" y="39"/>
                          <a:pt x="26" y="39"/>
                          <a:pt x="26" y="39"/>
                        </a:cubicBezTo>
                        <a:cubicBezTo>
                          <a:pt x="29" y="41"/>
                          <a:pt x="32" y="42"/>
                          <a:pt x="36" y="41"/>
                        </a:cubicBezTo>
                        <a:cubicBezTo>
                          <a:pt x="39" y="41"/>
                          <a:pt x="43" y="39"/>
                          <a:pt x="45" y="35"/>
                        </a:cubicBezTo>
                        <a:cubicBezTo>
                          <a:pt x="49" y="29"/>
                          <a:pt x="47" y="20"/>
                          <a:pt x="41" y="1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
                    <a:extLst>
                      <a:ext uri="{FF2B5EF4-FFF2-40B4-BE49-F238E27FC236}">
                        <a16:creationId xmlns:a16="http://schemas.microsoft.com/office/drawing/2014/main" id="{650758C1-B29D-4741-BE27-77CD62E921A7}"/>
                      </a:ext>
                    </a:extLst>
                  </p:cNvPr>
                  <p:cNvSpPr>
                    <a:spLocks/>
                  </p:cNvSpPr>
                  <p:nvPr/>
                </p:nvSpPr>
                <p:spPr bwMode="auto">
                  <a:xfrm>
                    <a:off x="2156" y="1643"/>
                    <a:ext cx="5" cy="6"/>
                  </a:xfrm>
                  <a:custGeom>
                    <a:avLst/>
                    <a:gdLst>
                      <a:gd name="T0" fmla="*/ 5 w 5"/>
                      <a:gd name="T1" fmla="*/ 6 h 6"/>
                      <a:gd name="T2" fmla="*/ 0 w 5"/>
                      <a:gd name="T3" fmla="*/ 0 h 6"/>
                      <a:gd name="T4" fmla="*/ 0 w 5"/>
                      <a:gd name="T5" fmla="*/ 5 h 6"/>
                      <a:gd name="T6" fmla="*/ 5 w 5"/>
                      <a:gd name="T7" fmla="*/ 6 h 6"/>
                    </a:gdLst>
                    <a:ahLst/>
                    <a:cxnLst>
                      <a:cxn ang="0">
                        <a:pos x="T0" y="T1"/>
                      </a:cxn>
                      <a:cxn ang="0">
                        <a:pos x="T2" y="T3"/>
                      </a:cxn>
                      <a:cxn ang="0">
                        <a:pos x="T4" y="T5"/>
                      </a:cxn>
                      <a:cxn ang="0">
                        <a:pos x="T6" y="T7"/>
                      </a:cxn>
                    </a:cxnLst>
                    <a:rect l="0" t="0" r="r" b="b"/>
                    <a:pathLst>
                      <a:path w="5" h="6">
                        <a:moveTo>
                          <a:pt x="5" y="6"/>
                        </a:moveTo>
                        <a:lnTo>
                          <a:pt x="0" y="0"/>
                        </a:lnTo>
                        <a:lnTo>
                          <a:pt x="0" y="5"/>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8">
                    <a:extLst>
                      <a:ext uri="{FF2B5EF4-FFF2-40B4-BE49-F238E27FC236}">
                        <a16:creationId xmlns:a16="http://schemas.microsoft.com/office/drawing/2014/main" id="{2FF6B4B9-749A-4BC6-8893-C4AA47821656}"/>
                      </a:ext>
                    </a:extLst>
                  </p:cNvPr>
                  <p:cNvSpPr>
                    <a:spLocks/>
                  </p:cNvSpPr>
                  <p:nvPr/>
                </p:nvSpPr>
                <p:spPr bwMode="auto">
                  <a:xfrm>
                    <a:off x="2142" y="1853"/>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9">
                    <a:extLst>
                      <a:ext uri="{FF2B5EF4-FFF2-40B4-BE49-F238E27FC236}">
                        <a16:creationId xmlns:a16="http://schemas.microsoft.com/office/drawing/2014/main" id="{9374881C-2254-41AB-A0DB-57C655F25008}"/>
                      </a:ext>
                    </a:extLst>
                  </p:cNvPr>
                  <p:cNvSpPr>
                    <a:spLocks/>
                  </p:cNvSpPr>
                  <p:nvPr/>
                </p:nvSpPr>
                <p:spPr bwMode="auto">
                  <a:xfrm>
                    <a:off x="1959" y="1637"/>
                    <a:ext cx="190" cy="297"/>
                  </a:xfrm>
                  <a:custGeom>
                    <a:avLst/>
                    <a:gdLst>
                      <a:gd name="T0" fmla="*/ 86 w 403"/>
                      <a:gd name="T1" fmla="*/ 456 h 631"/>
                      <a:gd name="T2" fmla="*/ 102 w 403"/>
                      <a:gd name="T3" fmla="*/ 477 h 631"/>
                      <a:gd name="T4" fmla="*/ 103 w 403"/>
                      <a:gd name="T5" fmla="*/ 478 h 631"/>
                      <a:gd name="T6" fmla="*/ 121 w 403"/>
                      <a:gd name="T7" fmla="*/ 499 h 631"/>
                      <a:gd name="T8" fmla="*/ 137 w 403"/>
                      <a:gd name="T9" fmla="*/ 503 h 631"/>
                      <a:gd name="T10" fmla="*/ 140 w 403"/>
                      <a:gd name="T11" fmla="*/ 502 h 631"/>
                      <a:gd name="T12" fmla="*/ 167 w 403"/>
                      <a:gd name="T13" fmla="*/ 552 h 631"/>
                      <a:gd name="T14" fmla="*/ 182 w 403"/>
                      <a:gd name="T15" fmla="*/ 589 h 631"/>
                      <a:gd name="T16" fmla="*/ 187 w 403"/>
                      <a:gd name="T17" fmla="*/ 595 h 631"/>
                      <a:gd name="T18" fmla="*/ 232 w 403"/>
                      <a:gd name="T19" fmla="*/ 628 h 631"/>
                      <a:gd name="T20" fmla="*/ 243 w 403"/>
                      <a:gd name="T21" fmla="*/ 631 h 631"/>
                      <a:gd name="T22" fmla="*/ 243 w 403"/>
                      <a:gd name="T23" fmla="*/ 631 h 631"/>
                      <a:gd name="T24" fmla="*/ 255 w 403"/>
                      <a:gd name="T25" fmla="*/ 615 h 631"/>
                      <a:gd name="T26" fmla="*/ 252 w 403"/>
                      <a:gd name="T27" fmla="*/ 609 h 631"/>
                      <a:gd name="T28" fmla="*/ 230 w 403"/>
                      <a:gd name="T29" fmla="*/ 570 h 631"/>
                      <a:gd name="T30" fmla="*/ 217 w 403"/>
                      <a:gd name="T31" fmla="*/ 538 h 631"/>
                      <a:gd name="T32" fmla="*/ 239 w 403"/>
                      <a:gd name="T33" fmla="*/ 548 h 631"/>
                      <a:gd name="T34" fmla="*/ 253 w 403"/>
                      <a:gd name="T35" fmla="*/ 547 h 631"/>
                      <a:gd name="T36" fmla="*/ 279 w 403"/>
                      <a:gd name="T37" fmla="*/ 509 h 631"/>
                      <a:gd name="T38" fmla="*/ 266 w 403"/>
                      <a:gd name="T39" fmla="*/ 471 h 631"/>
                      <a:gd name="T40" fmla="*/ 258 w 403"/>
                      <a:gd name="T41" fmla="*/ 464 h 631"/>
                      <a:gd name="T42" fmla="*/ 233 w 403"/>
                      <a:gd name="T43" fmla="*/ 454 h 631"/>
                      <a:gd name="T44" fmla="*/ 231 w 403"/>
                      <a:gd name="T45" fmla="*/ 445 h 631"/>
                      <a:gd name="T46" fmla="*/ 256 w 403"/>
                      <a:gd name="T47" fmla="*/ 438 h 631"/>
                      <a:gd name="T48" fmla="*/ 260 w 403"/>
                      <a:gd name="T49" fmla="*/ 436 h 631"/>
                      <a:gd name="T50" fmla="*/ 332 w 403"/>
                      <a:gd name="T51" fmla="*/ 384 h 631"/>
                      <a:gd name="T52" fmla="*/ 338 w 403"/>
                      <a:gd name="T53" fmla="*/ 373 h 631"/>
                      <a:gd name="T54" fmla="*/ 338 w 403"/>
                      <a:gd name="T55" fmla="*/ 314 h 631"/>
                      <a:gd name="T56" fmla="*/ 333 w 403"/>
                      <a:gd name="T57" fmla="*/ 303 h 631"/>
                      <a:gd name="T58" fmla="*/ 295 w 403"/>
                      <a:gd name="T59" fmla="*/ 271 h 631"/>
                      <a:gd name="T60" fmla="*/ 296 w 403"/>
                      <a:gd name="T61" fmla="*/ 256 h 631"/>
                      <a:gd name="T62" fmla="*/ 293 w 403"/>
                      <a:gd name="T63" fmla="*/ 245 h 631"/>
                      <a:gd name="T64" fmla="*/ 283 w 403"/>
                      <a:gd name="T65" fmla="*/ 240 h 631"/>
                      <a:gd name="T66" fmla="*/ 259 w 403"/>
                      <a:gd name="T67" fmla="*/ 239 h 631"/>
                      <a:gd name="T68" fmla="*/ 260 w 403"/>
                      <a:gd name="T69" fmla="*/ 236 h 631"/>
                      <a:gd name="T70" fmla="*/ 290 w 403"/>
                      <a:gd name="T71" fmla="*/ 232 h 631"/>
                      <a:gd name="T72" fmla="*/ 302 w 403"/>
                      <a:gd name="T73" fmla="*/ 243 h 631"/>
                      <a:gd name="T74" fmla="*/ 303 w 403"/>
                      <a:gd name="T75" fmla="*/ 244 h 631"/>
                      <a:gd name="T76" fmla="*/ 345 w 403"/>
                      <a:gd name="T77" fmla="*/ 274 h 631"/>
                      <a:gd name="T78" fmla="*/ 356 w 403"/>
                      <a:gd name="T79" fmla="*/ 276 h 631"/>
                      <a:gd name="T80" fmla="*/ 365 w 403"/>
                      <a:gd name="T81" fmla="*/ 268 h 631"/>
                      <a:gd name="T82" fmla="*/ 379 w 403"/>
                      <a:gd name="T83" fmla="*/ 242 h 631"/>
                      <a:gd name="T84" fmla="*/ 373 w 403"/>
                      <a:gd name="T85" fmla="*/ 223 h 631"/>
                      <a:gd name="T86" fmla="*/ 347 w 403"/>
                      <a:gd name="T87" fmla="*/ 209 h 631"/>
                      <a:gd name="T88" fmla="*/ 355 w 403"/>
                      <a:gd name="T89" fmla="*/ 178 h 631"/>
                      <a:gd name="T90" fmla="*/ 355 w 403"/>
                      <a:gd name="T91" fmla="*/ 176 h 631"/>
                      <a:gd name="T92" fmla="*/ 358 w 403"/>
                      <a:gd name="T93" fmla="*/ 142 h 631"/>
                      <a:gd name="T94" fmla="*/ 389 w 403"/>
                      <a:gd name="T95" fmla="*/ 140 h 631"/>
                      <a:gd name="T96" fmla="*/ 402 w 403"/>
                      <a:gd name="T97" fmla="*/ 129 h 631"/>
                      <a:gd name="T98" fmla="*/ 396 w 403"/>
                      <a:gd name="T99" fmla="*/ 114 h 631"/>
                      <a:gd name="T100" fmla="*/ 322 w 403"/>
                      <a:gd name="T101" fmla="*/ 68 h 631"/>
                      <a:gd name="T102" fmla="*/ 315 w 403"/>
                      <a:gd name="T103" fmla="*/ 66 h 631"/>
                      <a:gd name="T104" fmla="*/ 267 w 403"/>
                      <a:gd name="T105" fmla="*/ 63 h 631"/>
                      <a:gd name="T106" fmla="*/ 278 w 403"/>
                      <a:gd name="T107" fmla="*/ 38 h 631"/>
                      <a:gd name="T108" fmla="*/ 345 w 403"/>
                      <a:gd name="T109" fmla="*/ 26 h 631"/>
                      <a:gd name="T110" fmla="*/ 356 w 403"/>
                      <a:gd name="T111" fmla="*/ 16 h 631"/>
                      <a:gd name="T112" fmla="*/ 354 w 403"/>
                      <a:gd name="T113" fmla="*/ 4 h 631"/>
                      <a:gd name="T114" fmla="*/ 377 w 403"/>
                      <a:gd name="T115" fmla="*/ 0 h 631"/>
                      <a:gd name="T116" fmla="*/ 86 w 403"/>
                      <a:gd name="T117" fmla="*/ 162 h 631"/>
                      <a:gd name="T118" fmla="*/ 36 w 403"/>
                      <a:gd name="T119" fmla="*/ 498 h 631"/>
                      <a:gd name="T120" fmla="*/ 56 w 403"/>
                      <a:gd name="T121" fmla="*/ 461 h 631"/>
                      <a:gd name="T122" fmla="*/ 86 w 403"/>
                      <a:gd name="T123" fmla="*/ 45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631">
                        <a:moveTo>
                          <a:pt x="86" y="456"/>
                        </a:moveTo>
                        <a:cubicBezTo>
                          <a:pt x="102" y="477"/>
                          <a:pt x="102" y="477"/>
                          <a:pt x="102" y="477"/>
                        </a:cubicBezTo>
                        <a:cubicBezTo>
                          <a:pt x="102" y="478"/>
                          <a:pt x="103" y="478"/>
                          <a:pt x="103" y="478"/>
                        </a:cubicBezTo>
                        <a:cubicBezTo>
                          <a:pt x="121" y="499"/>
                          <a:pt x="121" y="499"/>
                          <a:pt x="121" y="499"/>
                        </a:cubicBezTo>
                        <a:cubicBezTo>
                          <a:pt x="125" y="504"/>
                          <a:pt x="132" y="506"/>
                          <a:pt x="137" y="503"/>
                        </a:cubicBezTo>
                        <a:cubicBezTo>
                          <a:pt x="140" y="502"/>
                          <a:pt x="140" y="502"/>
                          <a:pt x="140" y="502"/>
                        </a:cubicBezTo>
                        <a:cubicBezTo>
                          <a:pt x="167" y="552"/>
                          <a:pt x="167" y="552"/>
                          <a:pt x="167" y="552"/>
                        </a:cubicBezTo>
                        <a:cubicBezTo>
                          <a:pt x="182" y="589"/>
                          <a:pt x="182" y="589"/>
                          <a:pt x="182" y="589"/>
                        </a:cubicBezTo>
                        <a:cubicBezTo>
                          <a:pt x="183" y="591"/>
                          <a:pt x="185" y="593"/>
                          <a:pt x="187" y="595"/>
                        </a:cubicBezTo>
                        <a:cubicBezTo>
                          <a:pt x="232" y="628"/>
                          <a:pt x="232" y="628"/>
                          <a:pt x="232" y="628"/>
                        </a:cubicBezTo>
                        <a:cubicBezTo>
                          <a:pt x="236" y="631"/>
                          <a:pt x="239" y="631"/>
                          <a:pt x="243" y="631"/>
                        </a:cubicBezTo>
                        <a:cubicBezTo>
                          <a:pt x="243" y="631"/>
                          <a:pt x="243" y="631"/>
                          <a:pt x="243" y="631"/>
                        </a:cubicBezTo>
                        <a:cubicBezTo>
                          <a:pt x="251" y="629"/>
                          <a:pt x="256" y="622"/>
                          <a:pt x="255" y="615"/>
                        </a:cubicBezTo>
                        <a:cubicBezTo>
                          <a:pt x="254" y="612"/>
                          <a:pt x="253" y="611"/>
                          <a:pt x="252" y="609"/>
                        </a:cubicBezTo>
                        <a:cubicBezTo>
                          <a:pt x="230" y="570"/>
                          <a:pt x="230" y="570"/>
                          <a:pt x="230" y="570"/>
                        </a:cubicBezTo>
                        <a:cubicBezTo>
                          <a:pt x="217" y="538"/>
                          <a:pt x="217" y="538"/>
                          <a:pt x="217" y="538"/>
                        </a:cubicBezTo>
                        <a:cubicBezTo>
                          <a:pt x="239" y="548"/>
                          <a:pt x="239" y="548"/>
                          <a:pt x="239" y="548"/>
                        </a:cubicBezTo>
                        <a:cubicBezTo>
                          <a:pt x="244" y="550"/>
                          <a:pt x="249" y="549"/>
                          <a:pt x="253" y="547"/>
                        </a:cubicBezTo>
                        <a:cubicBezTo>
                          <a:pt x="264" y="540"/>
                          <a:pt x="282" y="525"/>
                          <a:pt x="279" y="509"/>
                        </a:cubicBezTo>
                        <a:cubicBezTo>
                          <a:pt x="277" y="498"/>
                          <a:pt x="268" y="476"/>
                          <a:pt x="266" y="471"/>
                        </a:cubicBezTo>
                        <a:cubicBezTo>
                          <a:pt x="264" y="468"/>
                          <a:pt x="261" y="465"/>
                          <a:pt x="258" y="464"/>
                        </a:cubicBezTo>
                        <a:cubicBezTo>
                          <a:pt x="233" y="454"/>
                          <a:pt x="233" y="454"/>
                          <a:pt x="233" y="454"/>
                        </a:cubicBezTo>
                        <a:cubicBezTo>
                          <a:pt x="231" y="445"/>
                          <a:pt x="231" y="445"/>
                          <a:pt x="231" y="445"/>
                        </a:cubicBezTo>
                        <a:cubicBezTo>
                          <a:pt x="256" y="438"/>
                          <a:pt x="256" y="438"/>
                          <a:pt x="256" y="438"/>
                        </a:cubicBezTo>
                        <a:cubicBezTo>
                          <a:pt x="257" y="437"/>
                          <a:pt x="259" y="436"/>
                          <a:pt x="260" y="436"/>
                        </a:cubicBezTo>
                        <a:cubicBezTo>
                          <a:pt x="332" y="384"/>
                          <a:pt x="332" y="384"/>
                          <a:pt x="332" y="384"/>
                        </a:cubicBezTo>
                        <a:cubicBezTo>
                          <a:pt x="336" y="382"/>
                          <a:pt x="338" y="377"/>
                          <a:pt x="338" y="373"/>
                        </a:cubicBezTo>
                        <a:cubicBezTo>
                          <a:pt x="338" y="314"/>
                          <a:pt x="338" y="314"/>
                          <a:pt x="338" y="314"/>
                        </a:cubicBezTo>
                        <a:cubicBezTo>
                          <a:pt x="337" y="310"/>
                          <a:pt x="336" y="306"/>
                          <a:pt x="333" y="303"/>
                        </a:cubicBezTo>
                        <a:cubicBezTo>
                          <a:pt x="295" y="271"/>
                          <a:pt x="295" y="271"/>
                          <a:pt x="295" y="271"/>
                        </a:cubicBezTo>
                        <a:cubicBezTo>
                          <a:pt x="296" y="256"/>
                          <a:pt x="296" y="256"/>
                          <a:pt x="296" y="256"/>
                        </a:cubicBezTo>
                        <a:cubicBezTo>
                          <a:pt x="297" y="252"/>
                          <a:pt x="296" y="248"/>
                          <a:pt x="293" y="245"/>
                        </a:cubicBezTo>
                        <a:cubicBezTo>
                          <a:pt x="291" y="242"/>
                          <a:pt x="287" y="241"/>
                          <a:pt x="283" y="240"/>
                        </a:cubicBezTo>
                        <a:cubicBezTo>
                          <a:pt x="259" y="239"/>
                          <a:pt x="259" y="239"/>
                          <a:pt x="259" y="239"/>
                        </a:cubicBezTo>
                        <a:cubicBezTo>
                          <a:pt x="260" y="236"/>
                          <a:pt x="260" y="236"/>
                          <a:pt x="260" y="236"/>
                        </a:cubicBezTo>
                        <a:cubicBezTo>
                          <a:pt x="290" y="232"/>
                          <a:pt x="290" y="232"/>
                          <a:pt x="290" y="232"/>
                        </a:cubicBezTo>
                        <a:cubicBezTo>
                          <a:pt x="302" y="243"/>
                          <a:pt x="302" y="243"/>
                          <a:pt x="302" y="243"/>
                        </a:cubicBezTo>
                        <a:cubicBezTo>
                          <a:pt x="302" y="244"/>
                          <a:pt x="303" y="244"/>
                          <a:pt x="303" y="244"/>
                        </a:cubicBezTo>
                        <a:cubicBezTo>
                          <a:pt x="345" y="274"/>
                          <a:pt x="345" y="274"/>
                          <a:pt x="345" y="274"/>
                        </a:cubicBezTo>
                        <a:cubicBezTo>
                          <a:pt x="348" y="276"/>
                          <a:pt x="352" y="277"/>
                          <a:pt x="356" y="276"/>
                        </a:cubicBezTo>
                        <a:cubicBezTo>
                          <a:pt x="360" y="275"/>
                          <a:pt x="364" y="272"/>
                          <a:pt x="365" y="268"/>
                        </a:cubicBezTo>
                        <a:cubicBezTo>
                          <a:pt x="379" y="242"/>
                          <a:pt x="379" y="242"/>
                          <a:pt x="379" y="242"/>
                        </a:cubicBezTo>
                        <a:cubicBezTo>
                          <a:pt x="382" y="235"/>
                          <a:pt x="380" y="227"/>
                          <a:pt x="373" y="223"/>
                        </a:cubicBezTo>
                        <a:cubicBezTo>
                          <a:pt x="347" y="209"/>
                          <a:pt x="347" y="209"/>
                          <a:pt x="347" y="209"/>
                        </a:cubicBezTo>
                        <a:cubicBezTo>
                          <a:pt x="355" y="178"/>
                          <a:pt x="355" y="178"/>
                          <a:pt x="355" y="178"/>
                        </a:cubicBezTo>
                        <a:cubicBezTo>
                          <a:pt x="355" y="178"/>
                          <a:pt x="355" y="177"/>
                          <a:pt x="355" y="176"/>
                        </a:cubicBezTo>
                        <a:cubicBezTo>
                          <a:pt x="358" y="142"/>
                          <a:pt x="358" y="142"/>
                          <a:pt x="358" y="142"/>
                        </a:cubicBezTo>
                        <a:cubicBezTo>
                          <a:pt x="389" y="140"/>
                          <a:pt x="389" y="140"/>
                          <a:pt x="389" y="140"/>
                        </a:cubicBezTo>
                        <a:cubicBezTo>
                          <a:pt x="395" y="139"/>
                          <a:pt x="400" y="135"/>
                          <a:pt x="402" y="129"/>
                        </a:cubicBezTo>
                        <a:cubicBezTo>
                          <a:pt x="403" y="123"/>
                          <a:pt x="401" y="117"/>
                          <a:pt x="396" y="114"/>
                        </a:cubicBezTo>
                        <a:cubicBezTo>
                          <a:pt x="322" y="68"/>
                          <a:pt x="322" y="68"/>
                          <a:pt x="322" y="68"/>
                        </a:cubicBezTo>
                        <a:cubicBezTo>
                          <a:pt x="320" y="67"/>
                          <a:pt x="318" y="66"/>
                          <a:pt x="315" y="66"/>
                        </a:cubicBezTo>
                        <a:cubicBezTo>
                          <a:pt x="267" y="63"/>
                          <a:pt x="267" y="63"/>
                          <a:pt x="267" y="63"/>
                        </a:cubicBezTo>
                        <a:cubicBezTo>
                          <a:pt x="278" y="38"/>
                          <a:pt x="278" y="38"/>
                          <a:pt x="278" y="38"/>
                        </a:cubicBezTo>
                        <a:cubicBezTo>
                          <a:pt x="345" y="26"/>
                          <a:pt x="345" y="26"/>
                          <a:pt x="345" y="26"/>
                        </a:cubicBezTo>
                        <a:cubicBezTo>
                          <a:pt x="351" y="25"/>
                          <a:pt x="355" y="21"/>
                          <a:pt x="356" y="16"/>
                        </a:cubicBezTo>
                        <a:cubicBezTo>
                          <a:pt x="358" y="12"/>
                          <a:pt x="357" y="7"/>
                          <a:pt x="354" y="4"/>
                        </a:cubicBezTo>
                        <a:cubicBezTo>
                          <a:pt x="377" y="0"/>
                          <a:pt x="377" y="0"/>
                          <a:pt x="377" y="0"/>
                        </a:cubicBezTo>
                        <a:cubicBezTo>
                          <a:pt x="264" y="6"/>
                          <a:pt x="155" y="62"/>
                          <a:pt x="86" y="162"/>
                        </a:cubicBezTo>
                        <a:cubicBezTo>
                          <a:pt x="14" y="264"/>
                          <a:pt x="0" y="389"/>
                          <a:pt x="36" y="498"/>
                        </a:cubicBezTo>
                        <a:cubicBezTo>
                          <a:pt x="56" y="461"/>
                          <a:pt x="56" y="461"/>
                          <a:pt x="56" y="461"/>
                        </a:cubicBezTo>
                        <a:lnTo>
                          <a:pt x="86" y="456"/>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Freeform 20">
                    <a:extLst>
                      <a:ext uri="{FF2B5EF4-FFF2-40B4-BE49-F238E27FC236}">
                        <a16:creationId xmlns:a16="http://schemas.microsoft.com/office/drawing/2014/main" id="{F21D5FA3-ADE6-4A75-80E4-B47EA6E78A6A}"/>
                      </a:ext>
                    </a:extLst>
                  </p:cNvPr>
                  <p:cNvSpPr>
                    <a:spLocks noEditPoints="1"/>
                  </p:cNvSpPr>
                  <p:nvPr/>
                </p:nvSpPr>
                <p:spPr bwMode="auto">
                  <a:xfrm>
                    <a:off x="2142" y="1637"/>
                    <a:ext cx="42" cy="33"/>
                  </a:xfrm>
                  <a:custGeom>
                    <a:avLst/>
                    <a:gdLst>
                      <a:gd name="T0" fmla="*/ 3 w 89"/>
                      <a:gd name="T1" fmla="*/ 34 h 70"/>
                      <a:gd name="T2" fmla="*/ 12 w 89"/>
                      <a:gd name="T3" fmla="*/ 45 h 70"/>
                      <a:gd name="T4" fmla="*/ 62 w 89"/>
                      <a:gd name="T5" fmla="*/ 67 h 70"/>
                      <a:gd name="T6" fmla="*/ 80 w 89"/>
                      <a:gd name="T7" fmla="*/ 61 h 70"/>
                      <a:gd name="T8" fmla="*/ 86 w 89"/>
                      <a:gd name="T9" fmla="*/ 49 h 70"/>
                      <a:gd name="T10" fmla="*/ 84 w 89"/>
                      <a:gd name="T11" fmla="*/ 33 h 70"/>
                      <a:gd name="T12" fmla="*/ 57 w 89"/>
                      <a:gd name="T13" fmla="*/ 3 h 70"/>
                      <a:gd name="T14" fmla="*/ 0 w 89"/>
                      <a:gd name="T15" fmla="*/ 0 h 70"/>
                      <a:gd name="T16" fmla="*/ 3 w 89"/>
                      <a:gd name="T17" fmla="*/ 34 h 70"/>
                      <a:gd name="T18" fmla="*/ 41 w 89"/>
                      <a:gd name="T19" fmla="*/ 27 h 70"/>
                      <a:gd name="T20" fmla="*/ 30 w 89"/>
                      <a:gd name="T21" fmla="*/ 23 h 70"/>
                      <a:gd name="T22" fmla="*/ 30 w 89"/>
                      <a:gd name="T23" fmla="*/ 14 h 70"/>
                      <a:gd name="T24" fmla="*/ 41 w 89"/>
                      <a:gd name="T2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0">
                        <a:moveTo>
                          <a:pt x="3" y="34"/>
                        </a:moveTo>
                        <a:cubicBezTo>
                          <a:pt x="4" y="39"/>
                          <a:pt x="7" y="43"/>
                          <a:pt x="12" y="45"/>
                        </a:cubicBezTo>
                        <a:cubicBezTo>
                          <a:pt x="62" y="67"/>
                          <a:pt x="62" y="67"/>
                          <a:pt x="62" y="67"/>
                        </a:cubicBezTo>
                        <a:cubicBezTo>
                          <a:pt x="69" y="70"/>
                          <a:pt x="77" y="67"/>
                          <a:pt x="80" y="61"/>
                        </a:cubicBezTo>
                        <a:cubicBezTo>
                          <a:pt x="86" y="49"/>
                          <a:pt x="86" y="49"/>
                          <a:pt x="86" y="49"/>
                        </a:cubicBezTo>
                        <a:cubicBezTo>
                          <a:pt x="89" y="44"/>
                          <a:pt x="88" y="38"/>
                          <a:pt x="84" y="33"/>
                        </a:cubicBezTo>
                        <a:cubicBezTo>
                          <a:pt x="57" y="3"/>
                          <a:pt x="57" y="3"/>
                          <a:pt x="57" y="3"/>
                        </a:cubicBezTo>
                        <a:cubicBezTo>
                          <a:pt x="38" y="1"/>
                          <a:pt x="19" y="0"/>
                          <a:pt x="0" y="0"/>
                        </a:cubicBezTo>
                        <a:lnTo>
                          <a:pt x="3" y="34"/>
                        </a:lnTo>
                        <a:close/>
                        <a:moveTo>
                          <a:pt x="41" y="27"/>
                        </a:moveTo>
                        <a:cubicBezTo>
                          <a:pt x="30" y="23"/>
                          <a:pt x="30" y="23"/>
                          <a:pt x="30" y="23"/>
                        </a:cubicBezTo>
                        <a:cubicBezTo>
                          <a:pt x="30" y="14"/>
                          <a:pt x="30" y="14"/>
                          <a:pt x="30" y="14"/>
                        </a:cubicBezTo>
                        <a:lnTo>
                          <a:pt x="4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
                    <a:extLst>
                      <a:ext uri="{FF2B5EF4-FFF2-40B4-BE49-F238E27FC236}">
                        <a16:creationId xmlns:a16="http://schemas.microsoft.com/office/drawing/2014/main" id="{2132F43E-CD92-4132-AA9F-0940A2826CD7}"/>
                      </a:ext>
                    </a:extLst>
                  </p:cNvPr>
                  <p:cNvSpPr>
                    <a:spLocks/>
                  </p:cNvSpPr>
                  <p:nvPr/>
                </p:nvSpPr>
                <p:spPr bwMode="auto">
                  <a:xfrm>
                    <a:off x="2145" y="1705"/>
                    <a:ext cx="35" cy="27"/>
                  </a:xfrm>
                  <a:custGeom>
                    <a:avLst/>
                    <a:gdLst>
                      <a:gd name="T0" fmla="*/ 73 w 74"/>
                      <a:gd name="T1" fmla="*/ 19 h 56"/>
                      <a:gd name="T2" fmla="*/ 61 w 74"/>
                      <a:gd name="T3" fmla="*/ 8 h 56"/>
                      <a:gd name="T4" fmla="*/ 17 w 74"/>
                      <a:gd name="T5" fmla="*/ 1 h 56"/>
                      <a:gd name="T6" fmla="*/ 3 w 74"/>
                      <a:gd name="T7" fmla="*/ 7 h 56"/>
                      <a:gd name="T8" fmla="*/ 2 w 74"/>
                      <a:gd name="T9" fmla="*/ 22 h 56"/>
                      <a:gd name="T10" fmla="*/ 16 w 74"/>
                      <a:gd name="T11" fmla="*/ 48 h 56"/>
                      <a:gd name="T12" fmla="*/ 25 w 74"/>
                      <a:gd name="T13" fmla="*/ 55 h 56"/>
                      <a:gd name="T14" fmla="*/ 31 w 74"/>
                      <a:gd name="T15" fmla="*/ 55 h 56"/>
                      <a:gd name="T16" fmla="*/ 36 w 74"/>
                      <a:gd name="T17" fmla="*/ 53 h 56"/>
                      <a:gd name="T18" fmla="*/ 67 w 74"/>
                      <a:gd name="T19" fmla="*/ 33 h 56"/>
                      <a:gd name="T20" fmla="*/ 73 w 74"/>
                      <a:gd name="T21"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56">
                        <a:moveTo>
                          <a:pt x="73" y="19"/>
                        </a:moveTo>
                        <a:cubicBezTo>
                          <a:pt x="71" y="13"/>
                          <a:pt x="67" y="9"/>
                          <a:pt x="61" y="8"/>
                        </a:cubicBezTo>
                        <a:cubicBezTo>
                          <a:pt x="17" y="1"/>
                          <a:pt x="17" y="1"/>
                          <a:pt x="17" y="1"/>
                        </a:cubicBezTo>
                        <a:cubicBezTo>
                          <a:pt x="11" y="0"/>
                          <a:pt x="6" y="3"/>
                          <a:pt x="3" y="7"/>
                        </a:cubicBezTo>
                        <a:cubicBezTo>
                          <a:pt x="0" y="11"/>
                          <a:pt x="0" y="17"/>
                          <a:pt x="2" y="22"/>
                        </a:cubicBezTo>
                        <a:cubicBezTo>
                          <a:pt x="16" y="48"/>
                          <a:pt x="16" y="48"/>
                          <a:pt x="16" y="48"/>
                        </a:cubicBezTo>
                        <a:cubicBezTo>
                          <a:pt x="18" y="52"/>
                          <a:pt x="21" y="54"/>
                          <a:pt x="25" y="55"/>
                        </a:cubicBezTo>
                        <a:cubicBezTo>
                          <a:pt x="27" y="56"/>
                          <a:pt x="29" y="56"/>
                          <a:pt x="31" y="55"/>
                        </a:cubicBezTo>
                        <a:cubicBezTo>
                          <a:pt x="33" y="55"/>
                          <a:pt x="35" y="54"/>
                          <a:pt x="36" y="53"/>
                        </a:cubicBezTo>
                        <a:cubicBezTo>
                          <a:pt x="67" y="33"/>
                          <a:pt x="67" y="33"/>
                          <a:pt x="67" y="33"/>
                        </a:cubicBezTo>
                        <a:cubicBezTo>
                          <a:pt x="71" y="30"/>
                          <a:pt x="74" y="24"/>
                          <a:pt x="7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2">
                    <a:extLst>
                      <a:ext uri="{FF2B5EF4-FFF2-40B4-BE49-F238E27FC236}">
                        <a16:creationId xmlns:a16="http://schemas.microsoft.com/office/drawing/2014/main" id="{8D8C97B0-75E3-4079-9694-FFA4C5F4DBF2}"/>
                      </a:ext>
                    </a:extLst>
                  </p:cNvPr>
                  <p:cNvSpPr>
                    <a:spLocks/>
                  </p:cNvSpPr>
                  <p:nvPr/>
                </p:nvSpPr>
                <p:spPr bwMode="auto">
                  <a:xfrm>
                    <a:off x="2145" y="1730"/>
                    <a:ext cx="44" cy="54"/>
                  </a:xfrm>
                  <a:custGeom>
                    <a:avLst/>
                    <a:gdLst>
                      <a:gd name="T0" fmla="*/ 88 w 93"/>
                      <a:gd name="T1" fmla="*/ 39 h 114"/>
                      <a:gd name="T2" fmla="*/ 86 w 93"/>
                      <a:gd name="T3" fmla="*/ 33 h 114"/>
                      <a:gd name="T4" fmla="*/ 66 w 93"/>
                      <a:gd name="T5" fmla="*/ 6 h 114"/>
                      <a:gd name="T6" fmla="*/ 52 w 93"/>
                      <a:gd name="T7" fmla="*/ 1 h 114"/>
                      <a:gd name="T8" fmla="*/ 41 w 93"/>
                      <a:gd name="T9" fmla="*/ 9 h 114"/>
                      <a:gd name="T10" fmla="*/ 23 w 93"/>
                      <a:gd name="T11" fmla="*/ 58 h 114"/>
                      <a:gd name="T12" fmla="*/ 3 w 93"/>
                      <a:gd name="T13" fmla="*/ 93 h 114"/>
                      <a:gd name="T14" fmla="*/ 5 w 93"/>
                      <a:gd name="T15" fmla="*/ 110 h 114"/>
                      <a:gd name="T16" fmla="*/ 18 w 93"/>
                      <a:gd name="T17" fmla="*/ 114 h 114"/>
                      <a:gd name="T18" fmla="*/ 22 w 93"/>
                      <a:gd name="T19" fmla="*/ 112 h 114"/>
                      <a:gd name="T20" fmla="*/ 73 w 93"/>
                      <a:gd name="T21" fmla="*/ 85 h 114"/>
                      <a:gd name="T22" fmla="*/ 88 w 93"/>
                      <a:gd name="T23"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14">
                        <a:moveTo>
                          <a:pt x="88" y="39"/>
                        </a:moveTo>
                        <a:cubicBezTo>
                          <a:pt x="88" y="37"/>
                          <a:pt x="87" y="35"/>
                          <a:pt x="86" y="33"/>
                        </a:cubicBezTo>
                        <a:cubicBezTo>
                          <a:pt x="66" y="6"/>
                          <a:pt x="66" y="6"/>
                          <a:pt x="66" y="6"/>
                        </a:cubicBezTo>
                        <a:cubicBezTo>
                          <a:pt x="62" y="2"/>
                          <a:pt x="57" y="0"/>
                          <a:pt x="52" y="1"/>
                        </a:cubicBezTo>
                        <a:cubicBezTo>
                          <a:pt x="47" y="1"/>
                          <a:pt x="43" y="5"/>
                          <a:pt x="41" y="9"/>
                        </a:cubicBezTo>
                        <a:cubicBezTo>
                          <a:pt x="23" y="58"/>
                          <a:pt x="23" y="58"/>
                          <a:pt x="23" y="58"/>
                        </a:cubicBezTo>
                        <a:cubicBezTo>
                          <a:pt x="3" y="93"/>
                          <a:pt x="3" y="93"/>
                          <a:pt x="3" y="93"/>
                        </a:cubicBezTo>
                        <a:cubicBezTo>
                          <a:pt x="0" y="98"/>
                          <a:pt x="1" y="105"/>
                          <a:pt x="5" y="110"/>
                        </a:cubicBezTo>
                        <a:cubicBezTo>
                          <a:pt x="9" y="113"/>
                          <a:pt x="13" y="114"/>
                          <a:pt x="18" y="114"/>
                        </a:cubicBezTo>
                        <a:cubicBezTo>
                          <a:pt x="19" y="113"/>
                          <a:pt x="20" y="113"/>
                          <a:pt x="22" y="112"/>
                        </a:cubicBezTo>
                        <a:cubicBezTo>
                          <a:pt x="23" y="112"/>
                          <a:pt x="58" y="94"/>
                          <a:pt x="73" y="85"/>
                        </a:cubicBezTo>
                        <a:cubicBezTo>
                          <a:pt x="93" y="71"/>
                          <a:pt x="89" y="42"/>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3">
                    <a:extLst>
                      <a:ext uri="{FF2B5EF4-FFF2-40B4-BE49-F238E27FC236}">
                        <a16:creationId xmlns:a16="http://schemas.microsoft.com/office/drawing/2014/main" id="{90364C90-C3FF-4953-B451-9B194320C35D}"/>
                      </a:ext>
                    </a:extLst>
                  </p:cNvPr>
                  <p:cNvSpPr>
                    <a:spLocks/>
                  </p:cNvSpPr>
                  <p:nvPr/>
                </p:nvSpPr>
                <p:spPr bwMode="auto">
                  <a:xfrm>
                    <a:off x="2094" y="1891"/>
                    <a:ext cx="52" cy="61"/>
                  </a:xfrm>
                  <a:custGeom>
                    <a:avLst/>
                    <a:gdLst>
                      <a:gd name="T0" fmla="*/ 28 w 111"/>
                      <a:gd name="T1" fmla="*/ 124 h 129"/>
                      <a:gd name="T2" fmla="*/ 83 w 111"/>
                      <a:gd name="T3" fmla="*/ 129 h 129"/>
                      <a:gd name="T4" fmla="*/ 87 w 111"/>
                      <a:gd name="T5" fmla="*/ 129 h 129"/>
                      <a:gd name="T6" fmla="*/ 98 w 111"/>
                      <a:gd name="T7" fmla="*/ 117 h 129"/>
                      <a:gd name="T8" fmla="*/ 110 w 111"/>
                      <a:gd name="T9" fmla="*/ 37 h 129"/>
                      <a:gd name="T10" fmla="*/ 106 w 111"/>
                      <a:gd name="T11" fmla="*/ 25 h 129"/>
                      <a:gd name="T12" fmla="*/ 69 w 111"/>
                      <a:gd name="T13" fmla="*/ 1 h 129"/>
                      <a:gd name="T14" fmla="*/ 42 w 111"/>
                      <a:gd name="T15" fmla="*/ 34 h 129"/>
                      <a:gd name="T16" fmla="*/ 27 w 111"/>
                      <a:gd name="T17" fmla="*/ 59 h 129"/>
                      <a:gd name="T18" fmla="*/ 7 w 111"/>
                      <a:gd name="T19" fmla="*/ 71 h 129"/>
                      <a:gd name="T20" fmla="*/ 0 w 111"/>
                      <a:gd name="T21" fmla="*/ 80 h 129"/>
                      <a:gd name="T22" fmla="*/ 2 w 111"/>
                      <a:gd name="T23" fmla="*/ 90 h 129"/>
                      <a:gd name="T24" fmla="*/ 18 w 111"/>
                      <a:gd name="T25" fmla="*/ 117 h 129"/>
                      <a:gd name="T26" fmla="*/ 28 w 111"/>
                      <a:gd name="T27"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9">
                        <a:moveTo>
                          <a:pt x="28" y="124"/>
                        </a:moveTo>
                        <a:cubicBezTo>
                          <a:pt x="83" y="129"/>
                          <a:pt x="83" y="129"/>
                          <a:pt x="83" y="129"/>
                        </a:cubicBezTo>
                        <a:cubicBezTo>
                          <a:pt x="85" y="129"/>
                          <a:pt x="86" y="129"/>
                          <a:pt x="87" y="129"/>
                        </a:cubicBezTo>
                        <a:cubicBezTo>
                          <a:pt x="93" y="128"/>
                          <a:pt x="98" y="123"/>
                          <a:pt x="98" y="117"/>
                        </a:cubicBezTo>
                        <a:cubicBezTo>
                          <a:pt x="110" y="37"/>
                          <a:pt x="110" y="37"/>
                          <a:pt x="110" y="37"/>
                        </a:cubicBezTo>
                        <a:cubicBezTo>
                          <a:pt x="111" y="32"/>
                          <a:pt x="109" y="28"/>
                          <a:pt x="106" y="25"/>
                        </a:cubicBezTo>
                        <a:cubicBezTo>
                          <a:pt x="81" y="1"/>
                          <a:pt x="75" y="0"/>
                          <a:pt x="69" y="1"/>
                        </a:cubicBezTo>
                        <a:cubicBezTo>
                          <a:pt x="62" y="2"/>
                          <a:pt x="59" y="5"/>
                          <a:pt x="42" y="34"/>
                        </a:cubicBezTo>
                        <a:cubicBezTo>
                          <a:pt x="38" y="40"/>
                          <a:pt x="30" y="53"/>
                          <a:pt x="27" y="59"/>
                        </a:cubicBezTo>
                        <a:cubicBezTo>
                          <a:pt x="23" y="62"/>
                          <a:pt x="14" y="67"/>
                          <a:pt x="7" y="71"/>
                        </a:cubicBezTo>
                        <a:cubicBezTo>
                          <a:pt x="4" y="73"/>
                          <a:pt x="1" y="76"/>
                          <a:pt x="0" y="80"/>
                        </a:cubicBezTo>
                        <a:cubicBezTo>
                          <a:pt x="0" y="83"/>
                          <a:pt x="0" y="87"/>
                          <a:pt x="2" y="90"/>
                        </a:cubicBezTo>
                        <a:cubicBezTo>
                          <a:pt x="18" y="117"/>
                          <a:pt x="18" y="117"/>
                          <a:pt x="18" y="117"/>
                        </a:cubicBezTo>
                        <a:cubicBezTo>
                          <a:pt x="20" y="121"/>
                          <a:pt x="24" y="124"/>
                          <a:pt x="2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4">
                    <a:extLst>
                      <a:ext uri="{FF2B5EF4-FFF2-40B4-BE49-F238E27FC236}">
                        <a16:creationId xmlns:a16="http://schemas.microsoft.com/office/drawing/2014/main" id="{725A6F27-A693-4FCF-8EA6-15394D7B7D84}"/>
                      </a:ext>
                    </a:extLst>
                  </p:cNvPr>
                  <p:cNvSpPr>
                    <a:spLocks/>
                  </p:cNvSpPr>
                  <p:nvPr/>
                </p:nvSpPr>
                <p:spPr bwMode="auto">
                  <a:xfrm>
                    <a:off x="2090" y="1963"/>
                    <a:ext cx="41" cy="15"/>
                  </a:xfrm>
                  <a:custGeom>
                    <a:avLst/>
                    <a:gdLst>
                      <a:gd name="T0" fmla="*/ 74 w 88"/>
                      <a:gd name="T1" fmla="*/ 4 h 32"/>
                      <a:gd name="T2" fmla="*/ 15 w 88"/>
                      <a:gd name="T3" fmla="*/ 0 h 32"/>
                      <a:gd name="T4" fmla="*/ 0 w 88"/>
                      <a:gd name="T5" fmla="*/ 13 h 32"/>
                      <a:gd name="T6" fmla="*/ 13 w 88"/>
                      <a:gd name="T7" fmla="*/ 28 h 32"/>
                      <a:gd name="T8" fmla="*/ 73 w 88"/>
                      <a:gd name="T9" fmla="*/ 32 h 32"/>
                      <a:gd name="T10" fmla="*/ 76 w 88"/>
                      <a:gd name="T11" fmla="*/ 32 h 32"/>
                      <a:gd name="T12" fmla="*/ 88 w 88"/>
                      <a:gd name="T13" fmla="*/ 19 h 32"/>
                      <a:gd name="T14" fmla="*/ 74 w 88"/>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2">
                        <a:moveTo>
                          <a:pt x="74" y="4"/>
                        </a:moveTo>
                        <a:cubicBezTo>
                          <a:pt x="15" y="0"/>
                          <a:pt x="15" y="0"/>
                          <a:pt x="15" y="0"/>
                        </a:cubicBezTo>
                        <a:cubicBezTo>
                          <a:pt x="7" y="0"/>
                          <a:pt x="1" y="6"/>
                          <a:pt x="0" y="13"/>
                        </a:cubicBezTo>
                        <a:cubicBezTo>
                          <a:pt x="0" y="21"/>
                          <a:pt x="5" y="28"/>
                          <a:pt x="13" y="28"/>
                        </a:cubicBezTo>
                        <a:cubicBezTo>
                          <a:pt x="73" y="32"/>
                          <a:pt x="73" y="32"/>
                          <a:pt x="73" y="32"/>
                        </a:cubicBezTo>
                        <a:cubicBezTo>
                          <a:pt x="74" y="32"/>
                          <a:pt x="75" y="32"/>
                          <a:pt x="76" y="32"/>
                        </a:cubicBezTo>
                        <a:cubicBezTo>
                          <a:pt x="82" y="30"/>
                          <a:pt x="87" y="25"/>
                          <a:pt x="88" y="19"/>
                        </a:cubicBezTo>
                        <a:cubicBezTo>
                          <a:pt x="88" y="11"/>
                          <a:pt x="82" y="4"/>
                          <a:pt x="7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5">
                    <a:extLst>
                      <a:ext uri="{FF2B5EF4-FFF2-40B4-BE49-F238E27FC236}">
                        <a16:creationId xmlns:a16="http://schemas.microsoft.com/office/drawing/2014/main" id="{8918D6BA-BCDB-4521-8C78-8F208E61396F}"/>
                      </a:ext>
                    </a:extLst>
                  </p:cNvPr>
                  <p:cNvSpPr>
                    <a:spLocks/>
                  </p:cNvSpPr>
                  <p:nvPr/>
                </p:nvSpPr>
                <p:spPr bwMode="auto">
                  <a:xfrm>
                    <a:off x="2132" y="1964"/>
                    <a:ext cx="23" cy="14"/>
                  </a:xfrm>
                  <a:custGeom>
                    <a:avLst/>
                    <a:gdLst>
                      <a:gd name="T0" fmla="*/ 34 w 49"/>
                      <a:gd name="T1" fmla="*/ 0 h 29"/>
                      <a:gd name="T2" fmla="*/ 14 w 49"/>
                      <a:gd name="T3" fmla="*/ 1 h 29"/>
                      <a:gd name="T4" fmla="*/ 0 w 49"/>
                      <a:gd name="T5" fmla="*/ 16 h 29"/>
                      <a:gd name="T6" fmla="*/ 15 w 49"/>
                      <a:gd name="T7" fmla="*/ 29 h 29"/>
                      <a:gd name="T8" fmla="*/ 35 w 49"/>
                      <a:gd name="T9" fmla="*/ 28 h 29"/>
                      <a:gd name="T10" fmla="*/ 37 w 49"/>
                      <a:gd name="T11" fmla="*/ 28 h 29"/>
                      <a:gd name="T12" fmla="*/ 48 w 49"/>
                      <a:gd name="T13" fmla="*/ 13 h 29"/>
                      <a:gd name="T14" fmla="*/ 34 w 4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9">
                        <a:moveTo>
                          <a:pt x="34" y="0"/>
                        </a:moveTo>
                        <a:cubicBezTo>
                          <a:pt x="14" y="1"/>
                          <a:pt x="14" y="1"/>
                          <a:pt x="14" y="1"/>
                        </a:cubicBezTo>
                        <a:cubicBezTo>
                          <a:pt x="6" y="1"/>
                          <a:pt x="0" y="8"/>
                          <a:pt x="0" y="16"/>
                        </a:cubicBezTo>
                        <a:cubicBezTo>
                          <a:pt x="1" y="23"/>
                          <a:pt x="7" y="29"/>
                          <a:pt x="15" y="29"/>
                        </a:cubicBezTo>
                        <a:cubicBezTo>
                          <a:pt x="35" y="28"/>
                          <a:pt x="35" y="28"/>
                          <a:pt x="35" y="28"/>
                        </a:cubicBezTo>
                        <a:cubicBezTo>
                          <a:pt x="36" y="28"/>
                          <a:pt x="36" y="28"/>
                          <a:pt x="37" y="28"/>
                        </a:cubicBezTo>
                        <a:cubicBezTo>
                          <a:pt x="44" y="27"/>
                          <a:pt x="49" y="21"/>
                          <a:pt x="48" y="13"/>
                        </a:cubicBezTo>
                        <a:cubicBezTo>
                          <a:pt x="48" y="6"/>
                          <a:pt x="42"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6">
                    <a:extLst>
                      <a:ext uri="{FF2B5EF4-FFF2-40B4-BE49-F238E27FC236}">
                        <a16:creationId xmlns:a16="http://schemas.microsoft.com/office/drawing/2014/main" id="{2D82F096-7549-4D89-BDDF-72117D38447A}"/>
                      </a:ext>
                    </a:extLst>
                  </p:cNvPr>
                  <p:cNvSpPr>
                    <a:spLocks/>
                  </p:cNvSpPr>
                  <p:nvPr/>
                </p:nvSpPr>
                <p:spPr bwMode="auto">
                  <a:xfrm>
                    <a:off x="2198" y="1869"/>
                    <a:ext cx="15" cy="18"/>
                  </a:xfrm>
                  <a:custGeom>
                    <a:avLst/>
                    <a:gdLst>
                      <a:gd name="T0" fmla="*/ 2 w 31"/>
                      <a:gd name="T1" fmla="*/ 25 h 38"/>
                      <a:gd name="T2" fmla="*/ 19 w 31"/>
                      <a:gd name="T3" fmla="*/ 37 h 38"/>
                      <a:gd name="T4" fmla="*/ 30 w 31"/>
                      <a:gd name="T5" fmla="*/ 21 h 38"/>
                      <a:gd name="T6" fmla="*/ 29 w 31"/>
                      <a:gd name="T7" fmla="*/ 13 h 38"/>
                      <a:gd name="T8" fmla="*/ 12 w 31"/>
                      <a:gd name="T9" fmla="*/ 1 h 38"/>
                      <a:gd name="T10" fmla="*/ 1 w 31"/>
                      <a:gd name="T11" fmla="*/ 18 h 38"/>
                      <a:gd name="T12" fmla="*/ 2 w 31"/>
                      <a:gd name="T13" fmla="*/ 25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 y="25"/>
                        </a:moveTo>
                        <a:cubicBezTo>
                          <a:pt x="4" y="33"/>
                          <a:pt x="11" y="38"/>
                          <a:pt x="19" y="37"/>
                        </a:cubicBezTo>
                        <a:cubicBezTo>
                          <a:pt x="26" y="35"/>
                          <a:pt x="31" y="28"/>
                          <a:pt x="30" y="21"/>
                        </a:cubicBezTo>
                        <a:cubicBezTo>
                          <a:pt x="29" y="13"/>
                          <a:pt x="29" y="13"/>
                          <a:pt x="29" y="13"/>
                        </a:cubicBezTo>
                        <a:cubicBezTo>
                          <a:pt x="27" y="5"/>
                          <a:pt x="20" y="0"/>
                          <a:pt x="12" y="1"/>
                        </a:cubicBezTo>
                        <a:cubicBezTo>
                          <a:pt x="5" y="3"/>
                          <a:pt x="0" y="10"/>
                          <a:pt x="1" y="1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7">
                    <a:extLst>
                      <a:ext uri="{FF2B5EF4-FFF2-40B4-BE49-F238E27FC236}">
                        <a16:creationId xmlns:a16="http://schemas.microsoft.com/office/drawing/2014/main" id="{EFAE0572-D137-4D82-AC61-210E010304C9}"/>
                      </a:ext>
                    </a:extLst>
                  </p:cNvPr>
                  <p:cNvSpPr>
                    <a:spLocks/>
                  </p:cNvSpPr>
                  <p:nvPr/>
                </p:nvSpPr>
                <p:spPr bwMode="auto">
                  <a:xfrm>
                    <a:off x="2147" y="1871"/>
                    <a:ext cx="26" cy="33"/>
                  </a:xfrm>
                  <a:custGeom>
                    <a:avLst/>
                    <a:gdLst>
                      <a:gd name="T0" fmla="*/ 5 w 55"/>
                      <a:gd name="T1" fmla="*/ 52 h 72"/>
                      <a:gd name="T2" fmla="*/ 27 w 55"/>
                      <a:gd name="T3" fmla="*/ 69 h 72"/>
                      <a:gd name="T4" fmla="*/ 38 w 55"/>
                      <a:gd name="T5" fmla="*/ 71 h 72"/>
                      <a:gd name="T6" fmla="*/ 41 w 55"/>
                      <a:gd name="T7" fmla="*/ 70 h 72"/>
                      <a:gd name="T8" fmla="*/ 50 w 55"/>
                      <a:gd name="T9" fmla="*/ 59 h 72"/>
                      <a:gd name="T10" fmla="*/ 54 w 55"/>
                      <a:gd name="T11" fmla="*/ 17 h 72"/>
                      <a:gd name="T12" fmla="*/ 47 w 55"/>
                      <a:gd name="T13" fmla="*/ 3 h 72"/>
                      <a:gd name="T14" fmla="*/ 31 w 55"/>
                      <a:gd name="T15" fmla="*/ 5 h 72"/>
                      <a:gd name="T16" fmla="*/ 4 w 55"/>
                      <a:gd name="T17" fmla="*/ 31 h 72"/>
                      <a:gd name="T18" fmla="*/ 0 w 55"/>
                      <a:gd name="T19" fmla="*/ 42 h 72"/>
                      <a:gd name="T20" fmla="*/ 5 w 55"/>
                      <a:gd name="T21"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2">
                        <a:moveTo>
                          <a:pt x="5" y="52"/>
                        </a:moveTo>
                        <a:cubicBezTo>
                          <a:pt x="27" y="69"/>
                          <a:pt x="27" y="69"/>
                          <a:pt x="27" y="69"/>
                        </a:cubicBezTo>
                        <a:cubicBezTo>
                          <a:pt x="30" y="71"/>
                          <a:pt x="34" y="72"/>
                          <a:pt x="38" y="71"/>
                        </a:cubicBezTo>
                        <a:cubicBezTo>
                          <a:pt x="39" y="71"/>
                          <a:pt x="40" y="71"/>
                          <a:pt x="41" y="70"/>
                        </a:cubicBezTo>
                        <a:cubicBezTo>
                          <a:pt x="46" y="68"/>
                          <a:pt x="49" y="64"/>
                          <a:pt x="50" y="59"/>
                        </a:cubicBezTo>
                        <a:cubicBezTo>
                          <a:pt x="54" y="17"/>
                          <a:pt x="54" y="17"/>
                          <a:pt x="54" y="17"/>
                        </a:cubicBezTo>
                        <a:cubicBezTo>
                          <a:pt x="55" y="11"/>
                          <a:pt x="52" y="6"/>
                          <a:pt x="47" y="3"/>
                        </a:cubicBezTo>
                        <a:cubicBezTo>
                          <a:pt x="41" y="0"/>
                          <a:pt x="35" y="1"/>
                          <a:pt x="31" y="5"/>
                        </a:cubicBezTo>
                        <a:cubicBezTo>
                          <a:pt x="4" y="31"/>
                          <a:pt x="4" y="31"/>
                          <a:pt x="4" y="31"/>
                        </a:cubicBezTo>
                        <a:cubicBezTo>
                          <a:pt x="1" y="34"/>
                          <a:pt x="0" y="37"/>
                          <a:pt x="0" y="42"/>
                        </a:cubicBezTo>
                        <a:cubicBezTo>
                          <a:pt x="0" y="46"/>
                          <a:pt x="2" y="49"/>
                          <a:pt x="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8">
                    <a:extLst>
                      <a:ext uri="{FF2B5EF4-FFF2-40B4-BE49-F238E27FC236}">
                        <a16:creationId xmlns:a16="http://schemas.microsoft.com/office/drawing/2014/main" id="{E05DAEA6-1C16-4EB0-9DFD-8B0EDACAD67A}"/>
                      </a:ext>
                    </a:extLst>
                  </p:cNvPr>
                  <p:cNvSpPr>
                    <a:spLocks/>
                  </p:cNvSpPr>
                  <p:nvPr/>
                </p:nvSpPr>
                <p:spPr bwMode="auto">
                  <a:xfrm>
                    <a:off x="2127" y="1870"/>
                    <a:ext cx="20" cy="22"/>
                  </a:xfrm>
                  <a:custGeom>
                    <a:avLst/>
                    <a:gdLst>
                      <a:gd name="T0" fmla="*/ 32 w 41"/>
                      <a:gd name="T1" fmla="*/ 3 h 46"/>
                      <a:gd name="T2" fmla="*/ 13 w 41"/>
                      <a:gd name="T3" fmla="*/ 9 h 46"/>
                      <a:gd name="T4" fmla="*/ 4 w 41"/>
                      <a:gd name="T5" fmla="*/ 25 h 46"/>
                      <a:gd name="T6" fmla="*/ 10 w 41"/>
                      <a:gd name="T7" fmla="*/ 44 h 46"/>
                      <a:gd name="T8" fmla="*/ 19 w 41"/>
                      <a:gd name="T9" fmla="*/ 45 h 46"/>
                      <a:gd name="T10" fmla="*/ 29 w 41"/>
                      <a:gd name="T11" fmla="*/ 38 h 46"/>
                      <a:gd name="T12" fmla="*/ 37 w 41"/>
                      <a:gd name="T13" fmla="*/ 22 h 46"/>
                      <a:gd name="T14" fmla="*/ 32 w 41"/>
                      <a:gd name="T15" fmla="*/ 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6">
                        <a:moveTo>
                          <a:pt x="32" y="3"/>
                        </a:moveTo>
                        <a:cubicBezTo>
                          <a:pt x="25" y="0"/>
                          <a:pt x="17" y="2"/>
                          <a:pt x="13" y="9"/>
                        </a:cubicBezTo>
                        <a:cubicBezTo>
                          <a:pt x="4" y="25"/>
                          <a:pt x="4" y="25"/>
                          <a:pt x="4" y="25"/>
                        </a:cubicBezTo>
                        <a:cubicBezTo>
                          <a:pt x="0" y="31"/>
                          <a:pt x="3" y="40"/>
                          <a:pt x="10" y="44"/>
                        </a:cubicBezTo>
                        <a:cubicBezTo>
                          <a:pt x="13" y="45"/>
                          <a:pt x="16" y="46"/>
                          <a:pt x="19" y="45"/>
                        </a:cubicBezTo>
                        <a:cubicBezTo>
                          <a:pt x="23" y="44"/>
                          <a:pt x="27" y="42"/>
                          <a:pt x="29" y="38"/>
                        </a:cubicBezTo>
                        <a:cubicBezTo>
                          <a:pt x="37" y="22"/>
                          <a:pt x="37" y="22"/>
                          <a:pt x="37" y="22"/>
                        </a:cubicBezTo>
                        <a:cubicBezTo>
                          <a:pt x="41" y="16"/>
                          <a:pt x="39" y="7"/>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9">
                    <a:extLst>
                      <a:ext uri="{FF2B5EF4-FFF2-40B4-BE49-F238E27FC236}">
                        <a16:creationId xmlns:a16="http://schemas.microsoft.com/office/drawing/2014/main" id="{C5DC7C03-3170-499A-A2DA-936292931FD1}"/>
                      </a:ext>
                    </a:extLst>
                  </p:cNvPr>
                  <p:cNvSpPr>
                    <a:spLocks noEditPoints="1"/>
                  </p:cNvSpPr>
                  <p:nvPr/>
                </p:nvSpPr>
                <p:spPr bwMode="auto">
                  <a:xfrm>
                    <a:off x="2127" y="1827"/>
                    <a:ext cx="37" cy="41"/>
                  </a:xfrm>
                  <a:custGeom>
                    <a:avLst/>
                    <a:gdLst>
                      <a:gd name="T0" fmla="*/ 10 w 78"/>
                      <a:gd name="T1" fmla="*/ 84 h 88"/>
                      <a:gd name="T2" fmla="*/ 20 w 78"/>
                      <a:gd name="T3" fmla="*/ 87 h 88"/>
                      <a:gd name="T4" fmla="*/ 64 w 78"/>
                      <a:gd name="T5" fmla="*/ 83 h 88"/>
                      <a:gd name="T6" fmla="*/ 65 w 78"/>
                      <a:gd name="T7" fmla="*/ 83 h 88"/>
                      <a:gd name="T8" fmla="*/ 65 w 78"/>
                      <a:gd name="T9" fmla="*/ 83 h 88"/>
                      <a:gd name="T10" fmla="*/ 77 w 78"/>
                      <a:gd name="T11" fmla="*/ 67 h 88"/>
                      <a:gd name="T12" fmla="*/ 72 w 78"/>
                      <a:gd name="T13" fmla="*/ 59 h 88"/>
                      <a:gd name="T14" fmla="*/ 24 w 78"/>
                      <a:gd name="T15" fmla="*/ 6 h 88"/>
                      <a:gd name="T16" fmla="*/ 9 w 78"/>
                      <a:gd name="T17" fmla="*/ 2 h 88"/>
                      <a:gd name="T18" fmla="*/ 0 w 78"/>
                      <a:gd name="T19" fmla="*/ 16 h 88"/>
                      <a:gd name="T20" fmla="*/ 5 w 78"/>
                      <a:gd name="T21" fmla="*/ 75 h 88"/>
                      <a:gd name="T22" fmla="*/ 10 w 78"/>
                      <a:gd name="T23" fmla="*/ 84 h 88"/>
                      <a:gd name="T24" fmla="*/ 34 w 78"/>
                      <a:gd name="T25" fmla="*/ 58 h 88"/>
                      <a:gd name="T26" fmla="*/ 32 w 78"/>
                      <a:gd name="T27" fmla="*/ 58 h 88"/>
                      <a:gd name="T28" fmla="*/ 32 w 78"/>
                      <a:gd name="T29" fmla="*/ 55 h 88"/>
                      <a:gd name="T30" fmla="*/ 34 w 78"/>
                      <a:gd name="T3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88">
                        <a:moveTo>
                          <a:pt x="10" y="84"/>
                        </a:moveTo>
                        <a:cubicBezTo>
                          <a:pt x="13" y="87"/>
                          <a:pt x="17" y="88"/>
                          <a:pt x="20" y="87"/>
                        </a:cubicBezTo>
                        <a:cubicBezTo>
                          <a:pt x="64" y="83"/>
                          <a:pt x="64" y="83"/>
                          <a:pt x="64" y="83"/>
                        </a:cubicBezTo>
                        <a:cubicBezTo>
                          <a:pt x="65" y="83"/>
                          <a:pt x="65" y="83"/>
                          <a:pt x="65" y="83"/>
                        </a:cubicBezTo>
                        <a:cubicBezTo>
                          <a:pt x="65" y="83"/>
                          <a:pt x="65" y="83"/>
                          <a:pt x="65" y="83"/>
                        </a:cubicBezTo>
                        <a:cubicBezTo>
                          <a:pt x="73" y="82"/>
                          <a:pt x="78" y="74"/>
                          <a:pt x="77" y="67"/>
                        </a:cubicBezTo>
                        <a:cubicBezTo>
                          <a:pt x="76" y="63"/>
                          <a:pt x="75" y="61"/>
                          <a:pt x="72" y="59"/>
                        </a:cubicBezTo>
                        <a:cubicBezTo>
                          <a:pt x="24" y="6"/>
                          <a:pt x="24" y="6"/>
                          <a:pt x="24" y="6"/>
                        </a:cubicBezTo>
                        <a:cubicBezTo>
                          <a:pt x="20" y="1"/>
                          <a:pt x="14" y="0"/>
                          <a:pt x="9" y="2"/>
                        </a:cubicBezTo>
                        <a:cubicBezTo>
                          <a:pt x="3" y="5"/>
                          <a:pt x="0" y="10"/>
                          <a:pt x="0" y="16"/>
                        </a:cubicBezTo>
                        <a:cubicBezTo>
                          <a:pt x="5" y="75"/>
                          <a:pt x="5" y="75"/>
                          <a:pt x="5" y="75"/>
                        </a:cubicBezTo>
                        <a:cubicBezTo>
                          <a:pt x="5" y="78"/>
                          <a:pt x="7" y="82"/>
                          <a:pt x="10" y="84"/>
                        </a:cubicBezTo>
                        <a:close/>
                        <a:moveTo>
                          <a:pt x="34" y="58"/>
                        </a:moveTo>
                        <a:cubicBezTo>
                          <a:pt x="32" y="58"/>
                          <a:pt x="32" y="58"/>
                          <a:pt x="32" y="58"/>
                        </a:cubicBezTo>
                        <a:cubicBezTo>
                          <a:pt x="32" y="55"/>
                          <a:pt x="32" y="55"/>
                          <a:pt x="32" y="55"/>
                        </a:cubicBezTo>
                        <a:lnTo>
                          <a:pt x="3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
                    <a:extLst>
                      <a:ext uri="{FF2B5EF4-FFF2-40B4-BE49-F238E27FC236}">
                        <a16:creationId xmlns:a16="http://schemas.microsoft.com/office/drawing/2014/main" id="{0C36B70D-91C1-4E5E-AD6C-572321DABA58}"/>
                      </a:ext>
                    </a:extLst>
                  </p:cNvPr>
                  <p:cNvSpPr>
                    <a:spLocks/>
                  </p:cNvSpPr>
                  <p:nvPr/>
                </p:nvSpPr>
                <p:spPr bwMode="auto">
                  <a:xfrm>
                    <a:off x="2177" y="1903"/>
                    <a:ext cx="13" cy="22"/>
                  </a:xfrm>
                  <a:custGeom>
                    <a:avLst/>
                    <a:gdLst>
                      <a:gd name="T0" fmla="*/ 15 w 29"/>
                      <a:gd name="T1" fmla="*/ 0 h 47"/>
                      <a:gd name="T2" fmla="*/ 1 w 29"/>
                      <a:gd name="T3" fmla="*/ 14 h 47"/>
                      <a:gd name="T4" fmla="*/ 0 w 29"/>
                      <a:gd name="T5" fmla="*/ 33 h 47"/>
                      <a:gd name="T6" fmla="*/ 14 w 29"/>
                      <a:gd name="T7" fmla="*/ 47 h 47"/>
                      <a:gd name="T8" fmla="*/ 17 w 29"/>
                      <a:gd name="T9" fmla="*/ 47 h 47"/>
                      <a:gd name="T10" fmla="*/ 28 w 29"/>
                      <a:gd name="T11" fmla="*/ 34 h 47"/>
                      <a:gd name="T12" fmla="*/ 29 w 29"/>
                      <a:gd name="T13" fmla="*/ 15 h 47"/>
                      <a:gd name="T14" fmla="*/ 15 w 29"/>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7">
                        <a:moveTo>
                          <a:pt x="15" y="0"/>
                        </a:moveTo>
                        <a:cubicBezTo>
                          <a:pt x="8" y="0"/>
                          <a:pt x="1" y="6"/>
                          <a:pt x="1" y="14"/>
                        </a:cubicBezTo>
                        <a:cubicBezTo>
                          <a:pt x="0" y="33"/>
                          <a:pt x="0" y="33"/>
                          <a:pt x="0" y="33"/>
                        </a:cubicBezTo>
                        <a:cubicBezTo>
                          <a:pt x="0" y="41"/>
                          <a:pt x="6" y="47"/>
                          <a:pt x="14" y="47"/>
                        </a:cubicBezTo>
                        <a:cubicBezTo>
                          <a:pt x="15" y="47"/>
                          <a:pt x="16" y="47"/>
                          <a:pt x="17" y="47"/>
                        </a:cubicBezTo>
                        <a:cubicBezTo>
                          <a:pt x="23" y="46"/>
                          <a:pt x="28" y="41"/>
                          <a:pt x="28" y="34"/>
                        </a:cubicBezTo>
                        <a:cubicBezTo>
                          <a:pt x="29" y="15"/>
                          <a:pt x="29" y="15"/>
                          <a:pt x="29" y="15"/>
                        </a:cubicBezTo>
                        <a:cubicBezTo>
                          <a:pt x="29" y="7"/>
                          <a:pt x="23" y="1"/>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1">
                    <a:extLst>
                      <a:ext uri="{FF2B5EF4-FFF2-40B4-BE49-F238E27FC236}">
                        <a16:creationId xmlns:a16="http://schemas.microsoft.com/office/drawing/2014/main" id="{20DB3B49-3E2A-415E-857F-7E882CDE6F4C}"/>
                      </a:ext>
                    </a:extLst>
                  </p:cNvPr>
                  <p:cNvSpPr>
                    <a:spLocks/>
                  </p:cNvSpPr>
                  <p:nvPr/>
                </p:nvSpPr>
                <p:spPr bwMode="auto">
                  <a:xfrm>
                    <a:off x="2182" y="1929"/>
                    <a:ext cx="19" cy="15"/>
                  </a:xfrm>
                  <a:custGeom>
                    <a:avLst/>
                    <a:gdLst>
                      <a:gd name="T0" fmla="*/ 29 w 42"/>
                      <a:gd name="T1" fmla="*/ 28 h 32"/>
                      <a:gd name="T2" fmla="*/ 41 w 42"/>
                      <a:gd name="T3" fmla="*/ 12 h 32"/>
                      <a:gd name="T4" fmla="*/ 24 w 42"/>
                      <a:gd name="T5" fmla="*/ 1 h 32"/>
                      <a:gd name="T6" fmla="*/ 13 w 42"/>
                      <a:gd name="T7" fmla="*/ 3 h 32"/>
                      <a:gd name="T8" fmla="*/ 1 w 42"/>
                      <a:gd name="T9" fmla="*/ 19 h 32"/>
                      <a:gd name="T10" fmla="*/ 18 w 42"/>
                      <a:gd name="T11" fmla="*/ 31 h 32"/>
                      <a:gd name="T12" fmla="*/ 29 w 42"/>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42" h="32">
                        <a:moveTo>
                          <a:pt x="29" y="28"/>
                        </a:moveTo>
                        <a:cubicBezTo>
                          <a:pt x="37" y="27"/>
                          <a:pt x="42" y="20"/>
                          <a:pt x="41" y="12"/>
                        </a:cubicBezTo>
                        <a:cubicBezTo>
                          <a:pt x="39" y="5"/>
                          <a:pt x="32" y="0"/>
                          <a:pt x="24" y="1"/>
                        </a:cubicBezTo>
                        <a:cubicBezTo>
                          <a:pt x="13" y="3"/>
                          <a:pt x="13" y="3"/>
                          <a:pt x="13" y="3"/>
                        </a:cubicBezTo>
                        <a:cubicBezTo>
                          <a:pt x="5" y="4"/>
                          <a:pt x="0" y="12"/>
                          <a:pt x="1" y="19"/>
                        </a:cubicBezTo>
                        <a:cubicBezTo>
                          <a:pt x="3" y="27"/>
                          <a:pt x="10" y="32"/>
                          <a:pt x="18" y="31"/>
                        </a:cubicBezTo>
                        <a:lnTo>
                          <a:pt x="2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2">
                    <a:extLst>
                      <a:ext uri="{FF2B5EF4-FFF2-40B4-BE49-F238E27FC236}">
                        <a16:creationId xmlns:a16="http://schemas.microsoft.com/office/drawing/2014/main" id="{8F3687F6-726B-4D5C-96DD-139E1B91D88C}"/>
                      </a:ext>
                    </a:extLst>
                  </p:cNvPr>
                  <p:cNvSpPr>
                    <a:spLocks/>
                  </p:cNvSpPr>
                  <p:nvPr/>
                </p:nvSpPr>
                <p:spPr bwMode="auto">
                  <a:xfrm>
                    <a:off x="2144" y="1916"/>
                    <a:ext cx="30" cy="38"/>
                  </a:xfrm>
                  <a:custGeom>
                    <a:avLst/>
                    <a:gdLst>
                      <a:gd name="T0" fmla="*/ 12 w 62"/>
                      <a:gd name="T1" fmla="*/ 16 h 81"/>
                      <a:gd name="T2" fmla="*/ 2 w 62"/>
                      <a:gd name="T3" fmla="*/ 64 h 81"/>
                      <a:gd name="T4" fmla="*/ 12 w 62"/>
                      <a:gd name="T5" fmla="*/ 81 h 81"/>
                      <a:gd name="T6" fmla="*/ 18 w 62"/>
                      <a:gd name="T7" fmla="*/ 81 h 81"/>
                      <a:gd name="T8" fmla="*/ 29 w 62"/>
                      <a:gd name="T9" fmla="*/ 70 h 81"/>
                      <a:gd name="T10" fmla="*/ 38 w 62"/>
                      <a:gd name="T11" fmla="*/ 31 h 81"/>
                      <a:gd name="T12" fmla="*/ 49 w 62"/>
                      <a:gd name="T13" fmla="*/ 29 h 81"/>
                      <a:gd name="T14" fmla="*/ 61 w 62"/>
                      <a:gd name="T15" fmla="*/ 13 h 81"/>
                      <a:gd name="T16" fmla="*/ 44 w 62"/>
                      <a:gd name="T17" fmla="*/ 2 h 81"/>
                      <a:gd name="T18" fmla="*/ 23 w 62"/>
                      <a:gd name="T19" fmla="*/ 5 h 81"/>
                      <a:gd name="T20" fmla="*/ 12 w 62"/>
                      <a:gd name="T21"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1">
                        <a:moveTo>
                          <a:pt x="12" y="16"/>
                        </a:moveTo>
                        <a:cubicBezTo>
                          <a:pt x="2" y="64"/>
                          <a:pt x="2" y="64"/>
                          <a:pt x="2" y="64"/>
                        </a:cubicBezTo>
                        <a:cubicBezTo>
                          <a:pt x="0" y="71"/>
                          <a:pt x="5" y="79"/>
                          <a:pt x="12" y="81"/>
                        </a:cubicBezTo>
                        <a:cubicBezTo>
                          <a:pt x="14" y="81"/>
                          <a:pt x="16" y="81"/>
                          <a:pt x="18" y="81"/>
                        </a:cubicBezTo>
                        <a:cubicBezTo>
                          <a:pt x="23" y="80"/>
                          <a:pt x="28" y="76"/>
                          <a:pt x="29" y="70"/>
                        </a:cubicBezTo>
                        <a:cubicBezTo>
                          <a:pt x="38" y="31"/>
                          <a:pt x="38" y="31"/>
                          <a:pt x="38" y="31"/>
                        </a:cubicBezTo>
                        <a:cubicBezTo>
                          <a:pt x="49" y="29"/>
                          <a:pt x="49" y="29"/>
                          <a:pt x="49" y="29"/>
                        </a:cubicBezTo>
                        <a:cubicBezTo>
                          <a:pt x="57" y="28"/>
                          <a:pt x="62" y="20"/>
                          <a:pt x="61" y="13"/>
                        </a:cubicBezTo>
                        <a:cubicBezTo>
                          <a:pt x="59" y="5"/>
                          <a:pt x="52" y="0"/>
                          <a:pt x="44" y="2"/>
                        </a:cubicBezTo>
                        <a:cubicBezTo>
                          <a:pt x="23" y="5"/>
                          <a:pt x="23" y="5"/>
                          <a:pt x="23" y="5"/>
                        </a:cubicBezTo>
                        <a:cubicBezTo>
                          <a:pt x="18" y="6"/>
                          <a:pt x="13" y="10"/>
                          <a:pt x="1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
                    <a:extLst>
                      <a:ext uri="{FF2B5EF4-FFF2-40B4-BE49-F238E27FC236}">
                        <a16:creationId xmlns:a16="http://schemas.microsoft.com/office/drawing/2014/main" id="{BCC46929-89AE-4ECB-AC5E-7559592D4A89}"/>
                      </a:ext>
                    </a:extLst>
                  </p:cNvPr>
                  <p:cNvSpPr>
                    <a:spLocks/>
                  </p:cNvSpPr>
                  <p:nvPr/>
                </p:nvSpPr>
                <p:spPr bwMode="auto">
                  <a:xfrm>
                    <a:off x="2204" y="1914"/>
                    <a:ext cx="75" cy="45"/>
                  </a:xfrm>
                  <a:custGeom>
                    <a:avLst/>
                    <a:gdLst>
                      <a:gd name="T0" fmla="*/ 145 w 160"/>
                      <a:gd name="T1" fmla="*/ 31 h 96"/>
                      <a:gd name="T2" fmla="*/ 64 w 160"/>
                      <a:gd name="T3" fmla="*/ 6 h 96"/>
                      <a:gd name="T4" fmla="*/ 51 w 160"/>
                      <a:gd name="T5" fmla="*/ 8 h 96"/>
                      <a:gd name="T6" fmla="*/ 38 w 160"/>
                      <a:gd name="T7" fmla="*/ 17 h 96"/>
                      <a:gd name="T8" fmla="*/ 25 w 160"/>
                      <a:gd name="T9" fmla="*/ 5 h 96"/>
                      <a:gd name="T10" fmla="*/ 10 w 160"/>
                      <a:gd name="T11" fmla="*/ 3 h 96"/>
                      <a:gd name="T12" fmla="*/ 2 w 160"/>
                      <a:gd name="T13" fmla="*/ 15 h 96"/>
                      <a:gd name="T14" fmla="*/ 1 w 160"/>
                      <a:gd name="T15" fmla="*/ 44 h 96"/>
                      <a:gd name="T16" fmla="*/ 12 w 160"/>
                      <a:gd name="T17" fmla="*/ 58 h 96"/>
                      <a:gd name="T18" fmla="*/ 54 w 160"/>
                      <a:gd name="T19" fmla="*/ 67 h 96"/>
                      <a:gd name="T20" fmla="*/ 53 w 160"/>
                      <a:gd name="T21" fmla="*/ 71 h 96"/>
                      <a:gd name="T22" fmla="*/ 64 w 160"/>
                      <a:gd name="T23" fmla="*/ 85 h 96"/>
                      <a:gd name="T24" fmla="*/ 102 w 160"/>
                      <a:gd name="T25" fmla="*/ 96 h 96"/>
                      <a:gd name="T26" fmla="*/ 160 w 160"/>
                      <a:gd name="T27" fmla="*/ 43 h 96"/>
                      <a:gd name="T28" fmla="*/ 151 w 160"/>
                      <a:gd name="T29" fmla="*/ 34 h 96"/>
                      <a:gd name="T30" fmla="*/ 145 w 160"/>
                      <a:gd name="T3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96">
                        <a:moveTo>
                          <a:pt x="145" y="31"/>
                        </a:moveTo>
                        <a:cubicBezTo>
                          <a:pt x="64" y="6"/>
                          <a:pt x="64" y="6"/>
                          <a:pt x="64" y="6"/>
                        </a:cubicBezTo>
                        <a:cubicBezTo>
                          <a:pt x="60" y="5"/>
                          <a:pt x="55" y="6"/>
                          <a:pt x="51" y="8"/>
                        </a:cubicBezTo>
                        <a:cubicBezTo>
                          <a:pt x="38" y="17"/>
                          <a:pt x="38" y="17"/>
                          <a:pt x="38" y="17"/>
                        </a:cubicBezTo>
                        <a:cubicBezTo>
                          <a:pt x="25" y="5"/>
                          <a:pt x="25" y="5"/>
                          <a:pt x="25" y="5"/>
                        </a:cubicBezTo>
                        <a:cubicBezTo>
                          <a:pt x="21" y="1"/>
                          <a:pt x="15" y="0"/>
                          <a:pt x="10" y="3"/>
                        </a:cubicBezTo>
                        <a:cubicBezTo>
                          <a:pt x="5" y="5"/>
                          <a:pt x="2" y="10"/>
                          <a:pt x="2" y="15"/>
                        </a:cubicBezTo>
                        <a:cubicBezTo>
                          <a:pt x="1" y="44"/>
                          <a:pt x="1" y="44"/>
                          <a:pt x="1" y="44"/>
                        </a:cubicBezTo>
                        <a:cubicBezTo>
                          <a:pt x="0" y="50"/>
                          <a:pt x="5" y="56"/>
                          <a:pt x="12" y="58"/>
                        </a:cubicBezTo>
                        <a:cubicBezTo>
                          <a:pt x="54" y="67"/>
                          <a:pt x="54" y="67"/>
                          <a:pt x="54" y="67"/>
                        </a:cubicBezTo>
                        <a:cubicBezTo>
                          <a:pt x="53" y="71"/>
                          <a:pt x="53" y="71"/>
                          <a:pt x="53" y="71"/>
                        </a:cubicBezTo>
                        <a:cubicBezTo>
                          <a:pt x="53" y="78"/>
                          <a:pt x="57" y="83"/>
                          <a:pt x="64" y="85"/>
                        </a:cubicBezTo>
                        <a:cubicBezTo>
                          <a:pt x="102" y="96"/>
                          <a:pt x="102" y="96"/>
                          <a:pt x="102" y="96"/>
                        </a:cubicBezTo>
                        <a:cubicBezTo>
                          <a:pt x="123" y="81"/>
                          <a:pt x="143" y="63"/>
                          <a:pt x="160" y="43"/>
                        </a:cubicBezTo>
                        <a:cubicBezTo>
                          <a:pt x="151" y="34"/>
                          <a:pt x="151" y="34"/>
                          <a:pt x="151" y="34"/>
                        </a:cubicBezTo>
                        <a:cubicBezTo>
                          <a:pt x="149" y="33"/>
                          <a:pt x="147" y="32"/>
                          <a:pt x="14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4">
                    <a:extLst>
                      <a:ext uri="{FF2B5EF4-FFF2-40B4-BE49-F238E27FC236}">
                        <a16:creationId xmlns:a16="http://schemas.microsoft.com/office/drawing/2014/main" id="{C29ED8F8-8911-4819-B416-B399F1EBF8E1}"/>
                      </a:ext>
                    </a:extLst>
                  </p:cNvPr>
                  <p:cNvSpPr>
                    <a:spLocks/>
                  </p:cNvSpPr>
                  <p:nvPr/>
                </p:nvSpPr>
                <p:spPr bwMode="auto">
                  <a:xfrm>
                    <a:off x="2279" y="1910"/>
                    <a:ext cx="16" cy="16"/>
                  </a:xfrm>
                  <a:custGeom>
                    <a:avLst/>
                    <a:gdLst>
                      <a:gd name="T0" fmla="*/ 4 w 34"/>
                      <a:gd name="T1" fmla="*/ 9 h 36"/>
                      <a:gd name="T2" fmla="*/ 9 w 34"/>
                      <a:gd name="T3" fmla="*/ 28 h 36"/>
                      <a:gd name="T4" fmla="*/ 16 w 34"/>
                      <a:gd name="T5" fmla="*/ 32 h 36"/>
                      <a:gd name="T6" fmla="*/ 15 w 34"/>
                      <a:gd name="T7" fmla="*/ 36 h 36"/>
                      <a:gd name="T8" fmla="*/ 29 w 34"/>
                      <a:gd name="T9" fmla="*/ 18 h 36"/>
                      <a:gd name="T10" fmla="*/ 34 w 34"/>
                      <a:gd name="T11" fmla="*/ 10 h 36"/>
                      <a:gd name="T12" fmla="*/ 23 w 34"/>
                      <a:gd name="T13" fmla="*/ 4 h 36"/>
                      <a:gd name="T14" fmla="*/ 4 w 34"/>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4" y="9"/>
                        </a:moveTo>
                        <a:cubicBezTo>
                          <a:pt x="0" y="15"/>
                          <a:pt x="2" y="24"/>
                          <a:pt x="9" y="28"/>
                        </a:cubicBezTo>
                        <a:cubicBezTo>
                          <a:pt x="16" y="32"/>
                          <a:pt x="16" y="32"/>
                          <a:pt x="16" y="32"/>
                        </a:cubicBezTo>
                        <a:cubicBezTo>
                          <a:pt x="15" y="36"/>
                          <a:pt x="15" y="36"/>
                          <a:pt x="15" y="36"/>
                        </a:cubicBezTo>
                        <a:cubicBezTo>
                          <a:pt x="19" y="30"/>
                          <a:pt x="24" y="24"/>
                          <a:pt x="29" y="18"/>
                        </a:cubicBezTo>
                        <a:cubicBezTo>
                          <a:pt x="30" y="15"/>
                          <a:pt x="32" y="13"/>
                          <a:pt x="34" y="10"/>
                        </a:cubicBezTo>
                        <a:cubicBezTo>
                          <a:pt x="23" y="4"/>
                          <a:pt x="23" y="4"/>
                          <a:pt x="23" y="4"/>
                        </a:cubicBezTo>
                        <a:cubicBezTo>
                          <a:pt x="17" y="0"/>
                          <a:pt x="8"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5">
                    <a:extLst>
                      <a:ext uri="{FF2B5EF4-FFF2-40B4-BE49-F238E27FC236}">
                        <a16:creationId xmlns:a16="http://schemas.microsoft.com/office/drawing/2014/main" id="{F464B225-8FF5-42E8-8D0C-8FEF0767E7CE}"/>
                      </a:ext>
                    </a:extLst>
                  </p:cNvPr>
                  <p:cNvSpPr>
                    <a:spLocks/>
                  </p:cNvSpPr>
                  <p:nvPr/>
                </p:nvSpPr>
                <p:spPr bwMode="auto">
                  <a:xfrm>
                    <a:off x="2299" y="1855"/>
                    <a:ext cx="18" cy="15"/>
                  </a:xfrm>
                  <a:custGeom>
                    <a:avLst/>
                    <a:gdLst>
                      <a:gd name="T0" fmla="*/ 17 w 37"/>
                      <a:gd name="T1" fmla="*/ 30 h 31"/>
                      <a:gd name="T2" fmla="*/ 24 w 37"/>
                      <a:gd name="T3" fmla="*/ 29 h 31"/>
                      <a:gd name="T4" fmla="*/ 36 w 37"/>
                      <a:gd name="T5" fmla="*/ 12 h 31"/>
                      <a:gd name="T6" fmla="*/ 19 w 37"/>
                      <a:gd name="T7" fmla="*/ 1 h 31"/>
                      <a:gd name="T8" fmla="*/ 12 w 37"/>
                      <a:gd name="T9" fmla="*/ 2 h 31"/>
                      <a:gd name="T10" fmla="*/ 1 w 37"/>
                      <a:gd name="T11" fmla="*/ 18 h 31"/>
                      <a:gd name="T12" fmla="*/ 17 w 37"/>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17" y="30"/>
                        </a:moveTo>
                        <a:cubicBezTo>
                          <a:pt x="24" y="29"/>
                          <a:pt x="24" y="29"/>
                          <a:pt x="24" y="29"/>
                        </a:cubicBezTo>
                        <a:cubicBezTo>
                          <a:pt x="32" y="27"/>
                          <a:pt x="37" y="20"/>
                          <a:pt x="36" y="12"/>
                        </a:cubicBezTo>
                        <a:cubicBezTo>
                          <a:pt x="34" y="5"/>
                          <a:pt x="27" y="0"/>
                          <a:pt x="19" y="1"/>
                        </a:cubicBezTo>
                        <a:cubicBezTo>
                          <a:pt x="12" y="2"/>
                          <a:pt x="12" y="2"/>
                          <a:pt x="12" y="2"/>
                        </a:cubicBezTo>
                        <a:cubicBezTo>
                          <a:pt x="5" y="4"/>
                          <a:pt x="0" y="11"/>
                          <a:pt x="1" y="18"/>
                        </a:cubicBezTo>
                        <a:cubicBezTo>
                          <a:pt x="2" y="26"/>
                          <a:pt x="10" y="31"/>
                          <a:pt x="17"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6">
                    <a:extLst>
                      <a:ext uri="{FF2B5EF4-FFF2-40B4-BE49-F238E27FC236}">
                        <a16:creationId xmlns:a16="http://schemas.microsoft.com/office/drawing/2014/main" id="{7732A83C-2ECC-42D2-BE74-F9013B4703AF}"/>
                      </a:ext>
                    </a:extLst>
                  </p:cNvPr>
                  <p:cNvSpPr>
                    <a:spLocks/>
                  </p:cNvSpPr>
                  <p:nvPr/>
                </p:nvSpPr>
                <p:spPr bwMode="auto">
                  <a:xfrm>
                    <a:off x="2166" y="1957"/>
                    <a:ext cx="27" cy="23"/>
                  </a:xfrm>
                  <a:custGeom>
                    <a:avLst/>
                    <a:gdLst>
                      <a:gd name="T0" fmla="*/ 42 w 58"/>
                      <a:gd name="T1" fmla="*/ 1 h 49"/>
                      <a:gd name="T2" fmla="*/ 23 w 58"/>
                      <a:gd name="T3" fmla="*/ 3 h 49"/>
                      <a:gd name="T4" fmla="*/ 12 w 58"/>
                      <a:gd name="T5" fmla="*/ 11 h 49"/>
                      <a:gd name="T6" fmla="*/ 4 w 58"/>
                      <a:gd name="T7" fmla="*/ 28 h 49"/>
                      <a:gd name="T8" fmla="*/ 10 w 58"/>
                      <a:gd name="T9" fmla="*/ 47 h 49"/>
                      <a:gd name="T10" fmla="*/ 19 w 58"/>
                      <a:gd name="T11" fmla="*/ 48 h 49"/>
                      <a:gd name="T12" fmla="*/ 29 w 58"/>
                      <a:gd name="T13" fmla="*/ 40 h 49"/>
                      <a:gd name="T14" fmla="*/ 34 w 58"/>
                      <a:gd name="T15" fmla="*/ 30 h 49"/>
                      <a:gd name="T16" fmla="*/ 45 w 58"/>
                      <a:gd name="T17" fmla="*/ 29 h 49"/>
                      <a:gd name="T18" fmla="*/ 57 w 58"/>
                      <a:gd name="T19" fmla="*/ 13 h 49"/>
                      <a:gd name="T20" fmla="*/ 42 w 5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2" y="1"/>
                        </a:moveTo>
                        <a:cubicBezTo>
                          <a:pt x="23" y="3"/>
                          <a:pt x="23" y="3"/>
                          <a:pt x="23" y="3"/>
                        </a:cubicBezTo>
                        <a:cubicBezTo>
                          <a:pt x="18" y="3"/>
                          <a:pt x="14" y="6"/>
                          <a:pt x="12" y="11"/>
                        </a:cubicBezTo>
                        <a:cubicBezTo>
                          <a:pt x="4" y="28"/>
                          <a:pt x="4" y="28"/>
                          <a:pt x="4" y="28"/>
                        </a:cubicBezTo>
                        <a:cubicBezTo>
                          <a:pt x="0" y="35"/>
                          <a:pt x="3" y="44"/>
                          <a:pt x="10" y="47"/>
                        </a:cubicBezTo>
                        <a:cubicBezTo>
                          <a:pt x="13" y="48"/>
                          <a:pt x="16" y="49"/>
                          <a:pt x="19" y="48"/>
                        </a:cubicBezTo>
                        <a:cubicBezTo>
                          <a:pt x="23" y="47"/>
                          <a:pt x="27" y="45"/>
                          <a:pt x="29" y="40"/>
                        </a:cubicBezTo>
                        <a:cubicBezTo>
                          <a:pt x="34" y="30"/>
                          <a:pt x="34" y="30"/>
                          <a:pt x="34" y="30"/>
                        </a:cubicBezTo>
                        <a:cubicBezTo>
                          <a:pt x="45" y="29"/>
                          <a:pt x="45" y="29"/>
                          <a:pt x="45" y="29"/>
                        </a:cubicBezTo>
                        <a:cubicBezTo>
                          <a:pt x="52" y="28"/>
                          <a:pt x="58" y="21"/>
                          <a:pt x="57" y="13"/>
                        </a:cubicBezTo>
                        <a:cubicBezTo>
                          <a:pt x="56" y="6"/>
                          <a:pt x="49" y="0"/>
                          <a:pt x="4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7">
                    <a:extLst>
                      <a:ext uri="{FF2B5EF4-FFF2-40B4-BE49-F238E27FC236}">
                        <a16:creationId xmlns:a16="http://schemas.microsoft.com/office/drawing/2014/main" id="{252A01B2-3EBC-48DE-A634-C4C7C13D51FD}"/>
                      </a:ext>
                    </a:extLst>
                  </p:cNvPr>
                  <p:cNvSpPr>
                    <a:spLocks/>
                  </p:cNvSpPr>
                  <p:nvPr/>
                </p:nvSpPr>
                <p:spPr bwMode="auto">
                  <a:xfrm>
                    <a:off x="2038" y="1921"/>
                    <a:ext cx="45" cy="54"/>
                  </a:xfrm>
                  <a:custGeom>
                    <a:avLst/>
                    <a:gdLst>
                      <a:gd name="T0" fmla="*/ 97 w 97"/>
                      <a:gd name="T1" fmla="*/ 66 h 116"/>
                      <a:gd name="T2" fmla="*/ 91 w 97"/>
                      <a:gd name="T3" fmla="*/ 54 h 116"/>
                      <a:gd name="T4" fmla="*/ 23 w 97"/>
                      <a:gd name="T5" fmla="*/ 5 h 116"/>
                      <a:gd name="T6" fmla="*/ 4 w 97"/>
                      <a:gd name="T7" fmla="*/ 7 h 116"/>
                      <a:gd name="T8" fmla="*/ 5 w 97"/>
                      <a:gd name="T9" fmla="*/ 25 h 116"/>
                      <a:gd name="T10" fmla="*/ 30 w 97"/>
                      <a:gd name="T11" fmla="*/ 52 h 116"/>
                      <a:gd name="T12" fmla="*/ 50 w 97"/>
                      <a:gd name="T13" fmla="*/ 93 h 116"/>
                      <a:gd name="T14" fmla="*/ 54 w 97"/>
                      <a:gd name="T15" fmla="*/ 99 h 116"/>
                      <a:gd name="T16" fmla="*/ 74 w 97"/>
                      <a:gd name="T17" fmla="*/ 113 h 116"/>
                      <a:gd name="T18" fmla="*/ 85 w 97"/>
                      <a:gd name="T19" fmla="*/ 115 h 116"/>
                      <a:gd name="T20" fmla="*/ 88 w 97"/>
                      <a:gd name="T21" fmla="*/ 114 h 116"/>
                      <a:gd name="T22" fmla="*/ 96 w 97"/>
                      <a:gd name="T23" fmla="*/ 102 h 116"/>
                      <a:gd name="T24" fmla="*/ 97 w 97"/>
                      <a:gd name="T25" fmla="*/ 6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6">
                        <a:moveTo>
                          <a:pt x="97" y="66"/>
                        </a:moveTo>
                        <a:cubicBezTo>
                          <a:pt x="97" y="61"/>
                          <a:pt x="95" y="57"/>
                          <a:pt x="91" y="54"/>
                        </a:cubicBezTo>
                        <a:cubicBezTo>
                          <a:pt x="23" y="5"/>
                          <a:pt x="23" y="5"/>
                          <a:pt x="23" y="5"/>
                        </a:cubicBezTo>
                        <a:cubicBezTo>
                          <a:pt x="17" y="0"/>
                          <a:pt x="9" y="1"/>
                          <a:pt x="4" y="7"/>
                        </a:cubicBezTo>
                        <a:cubicBezTo>
                          <a:pt x="0" y="12"/>
                          <a:pt x="0" y="20"/>
                          <a:pt x="5" y="25"/>
                        </a:cubicBezTo>
                        <a:cubicBezTo>
                          <a:pt x="15" y="36"/>
                          <a:pt x="27" y="49"/>
                          <a:pt x="30" y="52"/>
                        </a:cubicBezTo>
                        <a:cubicBezTo>
                          <a:pt x="32" y="58"/>
                          <a:pt x="43" y="80"/>
                          <a:pt x="50" y="93"/>
                        </a:cubicBezTo>
                        <a:cubicBezTo>
                          <a:pt x="51" y="95"/>
                          <a:pt x="53" y="97"/>
                          <a:pt x="54" y="99"/>
                        </a:cubicBezTo>
                        <a:cubicBezTo>
                          <a:pt x="74" y="113"/>
                          <a:pt x="74" y="113"/>
                          <a:pt x="74" y="113"/>
                        </a:cubicBezTo>
                        <a:cubicBezTo>
                          <a:pt x="77" y="115"/>
                          <a:pt x="81" y="116"/>
                          <a:pt x="85" y="115"/>
                        </a:cubicBezTo>
                        <a:cubicBezTo>
                          <a:pt x="86" y="115"/>
                          <a:pt x="87" y="114"/>
                          <a:pt x="88" y="114"/>
                        </a:cubicBezTo>
                        <a:cubicBezTo>
                          <a:pt x="93" y="112"/>
                          <a:pt x="96" y="107"/>
                          <a:pt x="96" y="102"/>
                        </a:cubicBezTo>
                        <a:lnTo>
                          <a:pt x="9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8">
                    <a:extLst>
                      <a:ext uri="{FF2B5EF4-FFF2-40B4-BE49-F238E27FC236}">
                        <a16:creationId xmlns:a16="http://schemas.microsoft.com/office/drawing/2014/main" id="{08C3E6FD-63B1-4C9D-AC01-0CA3D3F72E3C}"/>
                      </a:ext>
                    </a:extLst>
                  </p:cNvPr>
                  <p:cNvSpPr>
                    <a:spLocks/>
                  </p:cNvSpPr>
                  <p:nvPr/>
                </p:nvSpPr>
                <p:spPr bwMode="auto">
                  <a:xfrm>
                    <a:off x="2178" y="1985"/>
                    <a:ext cx="15" cy="6"/>
                  </a:xfrm>
                  <a:custGeom>
                    <a:avLst/>
                    <a:gdLst>
                      <a:gd name="T0" fmla="*/ 22 w 31"/>
                      <a:gd name="T1" fmla="*/ 2 h 13"/>
                      <a:gd name="T2" fmla="*/ 7 w 31"/>
                      <a:gd name="T3" fmla="*/ 6 h 13"/>
                      <a:gd name="T4" fmla="*/ 0 w 31"/>
                      <a:gd name="T5" fmla="*/ 13 h 13"/>
                      <a:gd name="T6" fmla="*/ 31 w 31"/>
                      <a:gd name="T7" fmla="*/ 6 h 13"/>
                      <a:gd name="T8" fmla="*/ 22 w 31"/>
                      <a:gd name="T9" fmla="*/ 2 h 13"/>
                    </a:gdLst>
                    <a:ahLst/>
                    <a:cxnLst>
                      <a:cxn ang="0">
                        <a:pos x="T0" y="T1"/>
                      </a:cxn>
                      <a:cxn ang="0">
                        <a:pos x="T2" y="T3"/>
                      </a:cxn>
                      <a:cxn ang="0">
                        <a:pos x="T4" y="T5"/>
                      </a:cxn>
                      <a:cxn ang="0">
                        <a:pos x="T6" y="T7"/>
                      </a:cxn>
                      <a:cxn ang="0">
                        <a:pos x="T8" y="T9"/>
                      </a:cxn>
                    </a:cxnLst>
                    <a:rect l="0" t="0" r="r" b="b"/>
                    <a:pathLst>
                      <a:path w="31" h="13">
                        <a:moveTo>
                          <a:pt x="22" y="2"/>
                        </a:moveTo>
                        <a:cubicBezTo>
                          <a:pt x="16" y="0"/>
                          <a:pt x="10" y="2"/>
                          <a:pt x="7" y="6"/>
                        </a:cubicBezTo>
                        <a:cubicBezTo>
                          <a:pt x="0" y="13"/>
                          <a:pt x="0" y="13"/>
                          <a:pt x="0" y="13"/>
                        </a:cubicBezTo>
                        <a:cubicBezTo>
                          <a:pt x="11" y="11"/>
                          <a:pt x="21" y="9"/>
                          <a:pt x="31" y="6"/>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9">
                    <a:extLst>
                      <a:ext uri="{FF2B5EF4-FFF2-40B4-BE49-F238E27FC236}">
                        <a16:creationId xmlns:a16="http://schemas.microsoft.com/office/drawing/2014/main" id="{A59BFFFB-06E6-471B-8DD1-0FCAD6B18109}"/>
                      </a:ext>
                    </a:extLst>
                  </p:cNvPr>
                  <p:cNvSpPr>
                    <a:spLocks/>
                  </p:cNvSpPr>
                  <p:nvPr/>
                </p:nvSpPr>
                <p:spPr bwMode="auto">
                  <a:xfrm>
                    <a:off x="2195" y="1971"/>
                    <a:ext cx="37" cy="17"/>
                  </a:xfrm>
                  <a:custGeom>
                    <a:avLst/>
                    <a:gdLst>
                      <a:gd name="T0" fmla="*/ 68 w 78"/>
                      <a:gd name="T1" fmla="*/ 0 h 35"/>
                      <a:gd name="T2" fmla="*/ 16 w 78"/>
                      <a:gd name="T3" fmla="*/ 5 h 35"/>
                      <a:gd name="T4" fmla="*/ 4 w 78"/>
                      <a:gd name="T5" fmla="*/ 16 h 35"/>
                      <a:gd name="T6" fmla="*/ 0 w 78"/>
                      <a:gd name="T7" fmla="*/ 35 h 35"/>
                      <a:gd name="T8" fmla="*/ 78 w 78"/>
                      <a:gd name="T9" fmla="*/ 3 h 35"/>
                      <a:gd name="T10" fmla="*/ 68 w 78"/>
                      <a:gd name="T11" fmla="*/ 0 h 35"/>
                    </a:gdLst>
                    <a:ahLst/>
                    <a:cxnLst>
                      <a:cxn ang="0">
                        <a:pos x="T0" y="T1"/>
                      </a:cxn>
                      <a:cxn ang="0">
                        <a:pos x="T2" y="T3"/>
                      </a:cxn>
                      <a:cxn ang="0">
                        <a:pos x="T4" y="T5"/>
                      </a:cxn>
                      <a:cxn ang="0">
                        <a:pos x="T6" y="T7"/>
                      </a:cxn>
                      <a:cxn ang="0">
                        <a:pos x="T8" y="T9"/>
                      </a:cxn>
                      <a:cxn ang="0">
                        <a:pos x="T10" y="T11"/>
                      </a:cxn>
                    </a:cxnLst>
                    <a:rect l="0" t="0" r="r" b="b"/>
                    <a:pathLst>
                      <a:path w="78" h="35">
                        <a:moveTo>
                          <a:pt x="68" y="0"/>
                        </a:moveTo>
                        <a:cubicBezTo>
                          <a:pt x="16" y="5"/>
                          <a:pt x="16" y="5"/>
                          <a:pt x="16" y="5"/>
                        </a:cubicBezTo>
                        <a:cubicBezTo>
                          <a:pt x="10" y="5"/>
                          <a:pt x="5" y="10"/>
                          <a:pt x="4" y="16"/>
                        </a:cubicBezTo>
                        <a:cubicBezTo>
                          <a:pt x="0" y="35"/>
                          <a:pt x="0" y="35"/>
                          <a:pt x="0" y="35"/>
                        </a:cubicBezTo>
                        <a:cubicBezTo>
                          <a:pt x="27" y="27"/>
                          <a:pt x="53" y="16"/>
                          <a:pt x="78" y="3"/>
                        </a:cubicBezTo>
                        <a:cubicBezTo>
                          <a:pt x="75" y="1"/>
                          <a:pt x="72"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 name="Group 16">
                <a:extLst>
                  <a:ext uri="{FF2B5EF4-FFF2-40B4-BE49-F238E27FC236}">
                    <a16:creationId xmlns:a16="http://schemas.microsoft.com/office/drawing/2014/main" id="{A1051B9F-1A1B-4A21-BD73-80D05009232E}"/>
                  </a:ext>
                </a:extLst>
              </p:cNvPr>
              <p:cNvGrpSpPr/>
              <p:nvPr/>
            </p:nvGrpSpPr>
            <p:grpSpPr>
              <a:xfrm>
                <a:off x="2026898" y="6039681"/>
                <a:ext cx="509636" cy="673926"/>
                <a:chOff x="78095" y="4735037"/>
                <a:chExt cx="1204130" cy="1592303"/>
              </a:xfrm>
            </p:grpSpPr>
            <p:grpSp>
              <p:nvGrpSpPr>
                <p:cNvPr id="59" name="Group 20">
                  <a:extLst>
                    <a:ext uri="{FF2B5EF4-FFF2-40B4-BE49-F238E27FC236}">
                      <a16:creationId xmlns:a16="http://schemas.microsoft.com/office/drawing/2014/main" id="{F0AEEBD0-6F06-4153-8D26-C52FCD282AB9}"/>
                    </a:ext>
                  </a:extLst>
                </p:cNvPr>
                <p:cNvGrpSpPr>
                  <a:grpSpLocks noChangeAspect="1"/>
                </p:cNvGrpSpPr>
                <p:nvPr/>
              </p:nvGrpSpPr>
              <p:grpSpPr bwMode="auto">
                <a:xfrm>
                  <a:off x="78095" y="4735037"/>
                  <a:ext cx="1204130" cy="1592303"/>
                  <a:chOff x="3915" y="2947"/>
                  <a:chExt cx="456" cy="603"/>
                </a:xfrm>
                <a:solidFill>
                  <a:schemeClr val="accent4">
                    <a:lumMod val="20000"/>
                    <a:lumOff val="80000"/>
                  </a:schemeClr>
                </a:solidFill>
              </p:grpSpPr>
              <p:sp>
                <p:nvSpPr>
                  <p:cNvPr id="96" name="Freeform 21">
                    <a:extLst>
                      <a:ext uri="{FF2B5EF4-FFF2-40B4-BE49-F238E27FC236}">
                        <a16:creationId xmlns:a16="http://schemas.microsoft.com/office/drawing/2014/main" id="{C5CE52D5-8FEE-4EE4-9C0D-2D2955D6DD8D}"/>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Freeform 22">
                    <a:extLst>
                      <a:ext uri="{FF2B5EF4-FFF2-40B4-BE49-F238E27FC236}">
                        <a16:creationId xmlns:a16="http://schemas.microsoft.com/office/drawing/2014/main" id="{016C513A-F6FD-425E-B7CA-417598DA8233}"/>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4">
                  <a:extLst>
                    <a:ext uri="{FF2B5EF4-FFF2-40B4-BE49-F238E27FC236}">
                      <a16:creationId xmlns:a16="http://schemas.microsoft.com/office/drawing/2014/main" id="{9751C1E0-A55A-45C5-9162-4335A0A7D1E7}"/>
                    </a:ext>
                  </a:extLst>
                </p:cNvPr>
                <p:cNvGrpSpPr>
                  <a:grpSpLocks noChangeAspect="1"/>
                </p:cNvGrpSpPr>
                <p:nvPr/>
              </p:nvGrpSpPr>
              <p:grpSpPr bwMode="auto">
                <a:xfrm>
                  <a:off x="229199" y="5058227"/>
                  <a:ext cx="953184" cy="1149110"/>
                  <a:chOff x="1780" y="1364"/>
                  <a:chExt cx="793" cy="956"/>
                </a:xfrm>
              </p:grpSpPr>
              <p:sp>
                <p:nvSpPr>
                  <p:cNvPr id="61" name="AutoShape 3">
                    <a:extLst>
                      <a:ext uri="{FF2B5EF4-FFF2-40B4-BE49-F238E27FC236}">
                        <a16:creationId xmlns:a16="http://schemas.microsoft.com/office/drawing/2014/main" id="{9B3D93E3-23AA-4DD2-8ED0-947E130C51AB}"/>
                      </a:ext>
                    </a:extLst>
                  </p:cNvPr>
                  <p:cNvSpPr>
                    <a:spLocks noChangeAspect="1" noChangeArrowheads="1" noTextEdit="1"/>
                  </p:cNvSpPr>
                  <p:nvPr/>
                </p:nvSpPr>
                <p:spPr bwMode="auto">
                  <a:xfrm>
                    <a:off x="1780" y="1364"/>
                    <a:ext cx="793"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2D817E89-39DB-4970-B09B-A9C9E64DA8A6}"/>
                      </a:ext>
                    </a:extLst>
                  </p:cNvPr>
                  <p:cNvSpPr>
                    <a:spLocks/>
                  </p:cNvSpPr>
                  <p:nvPr/>
                </p:nvSpPr>
                <p:spPr bwMode="auto">
                  <a:xfrm>
                    <a:off x="1818" y="1494"/>
                    <a:ext cx="700" cy="717"/>
                  </a:xfrm>
                  <a:custGeom>
                    <a:avLst/>
                    <a:gdLst>
                      <a:gd name="T0" fmla="*/ 1472 w 1487"/>
                      <a:gd name="T1" fmla="*/ 646 h 1524"/>
                      <a:gd name="T2" fmla="*/ 646 w 1487"/>
                      <a:gd name="T3" fmla="*/ 69 h 1524"/>
                      <a:gd name="T4" fmla="*/ 69 w 1487"/>
                      <a:gd name="T5" fmla="*/ 895 h 1524"/>
                      <a:gd name="T6" fmla="*/ 170 w 1487"/>
                      <a:gd name="T7" fmla="*/ 1154 h 1524"/>
                      <a:gd name="T8" fmla="*/ 895 w 1487"/>
                      <a:gd name="T9" fmla="*/ 1472 h 1524"/>
                      <a:gd name="T10" fmla="*/ 1477 w 1487"/>
                      <a:gd name="T11" fmla="*/ 862 h 1524"/>
                      <a:gd name="T12" fmla="*/ 1472 w 1487"/>
                      <a:gd name="T13" fmla="*/ 646 h 1524"/>
                    </a:gdLst>
                    <a:ahLst/>
                    <a:cxnLst>
                      <a:cxn ang="0">
                        <a:pos x="T0" y="T1"/>
                      </a:cxn>
                      <a:cxn ang="0">
                        <a:pos x="T2" y="T3"/>
                      </a:cxn>
                      <a:cxn ang="0">
                        <a:pos x="T4" y="T5"/>
                      </a:cxn>
                      <a:cxn ang="0">
                        <a:pos x="T6" y="T7"/>
                      </a:cxn>
                      <a:cxn ang="0">
                        <a:pos x="T8" y="T9"/>
                      </a:cxn>
                      <a:cxn ang="0">
                        <a:pos x="T10" y="T11"/>
                      </a:cxn>
                      <a:cxn ang="0">
                        <a:pos x="T12" y="T13"/>
                      </a:cxn>
                    </a:cxnLst>
                    <a:rect l="0" t="0" r="r" b="b"/>
                    <a:pathLst>
                      <a:path w="1487" h="1524">
                        <a:moveTo>
                          <a:pt x="1472" y="646"/>
                        </a:moveTo>
                        <a:cubicBezTo>
                          <a:pt x="1403" y="258"/>
                          <a:pt x="1033" y="0"/>
                          <a:pt x="646" y="69"/>
                        </a:cubicBezTo>
                        <a:cubicBezTo>
                          <a:pt x="258" y="138"/>
                          <a:pt x="0" y="508"/>
                          <a:pt x="69" y="895"/>
                        </a:cubicBezTo>
                        <a:cubicBezTo>
                          <a:pt x="86" y="990"/>
                          <a:pt x="121" y="1078"/>
                          <a:pt x="170" y="1154"/>
                        </a:cubicBezTo>
                        <a:cubicBezTo>
                          <a:pt x="320" y="1390"/>
                          <a:pt x="603" y="1524"/>
                          <a:pt x="895" y="1472"/>
                        </a:cubicBezTo>
                        <a:cubicBezTo>
                          <a:pt x="1209" y="1416"/>
                          <a:pt x="1439" y="1163"/>
                          <a:pt x="1477" y="862"/>
                        </a:cubicBezTo>
                        <a:cubicBezTo>
                          <a:pt x="1487" y="792"/>
                          <a:pt x="1485" y="719"/>
                          <a:pt x="1472" y="646"/>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a:extLst>
                      <a:ext uri="{FF2B5EF4-FFF2-40B4-BE49-F238E27FC236}">
                        <a16:creationId xmlns:a16="http://schemas.microsoft.com/office/drawing/2014/main" id="{54ED19D5-E9F1-464B-8337-D3278EF32FA1}"/>
                      </a:ext>
                    </a:extLst>
                  </p:cNvPr>
                  <p:cNvSpPr>
                    <a:spLocks/>
                  </p:cNvSpPr>
                  <p:nvPr/>
                </p:nvSpPr>
                <p:spPr bwMode="auto">
                  <a:xfrm>
                    <a:off x="1845" y="1860"/>
                    <a:ext cx="21" cy="41"/>
                  </a:xfrm>
                  <a:custGeom>
                    <a:avLst/>
                    <a:gdLst>
                      <a:gd name="T0" fmla="*/ 42 w 45"/>
                      <a:gd name="T1" fmla="*/ 29 h 87"/>
                      <a:gd name="T2" fmla="*/ 43 w 45"/>
                      <a:gd name="T3" fmla="*/ 16 h 87"/>
                      <a:gd name="T4" fmla="*/ 33 w 45"/>
                      <a:gd name="T5" fmla="*/ 8 h 87"/>
                      <a:gd name="T6" fmla="*/ 0 w 45"/>
                      <a:gd name="T7" fmla="*/ 0 h 87"/>
                      <a:gd name="T8" fmla="*/ 6 w 45"/>
                      <a:gd name="T9" fmla="*/ 87 h 87"/>
                      <a:gd name="T10" fmla="*/ 42 w 45"/>
                      <a:gd name="T11" fmla="*/ 29 h 87"/>
                    </a:gdLst>
                    <a:ahLst/>
                    <a:cxnLst>
                      <a:cxn ang="0">
                        <a:pos x="T0" y="T1"/>
                      </a:cxn>
                      <a:cxn ang="0">
                        <a:pos x="T2" y="T3"/>
                      </a:cxn>
                      <a:cxn ang="0">
                        <a:pos x="T4" y="T5"/>
                      </a:cxn>
                      <a:cxn ang="0">
                        <a:pos x="T6" y="T7"/>
                      </a:cxn>
                      <a:cxn ang="0">
                        <a:pos x="T8" y="T9"/>
                      </a:cxn>
                      <a:cxn ang="0">
                        <a:pos x="T10" y="T11"/>
                      </a:cxn>
                    </a:cxnLst>
                    <a:rect l="0" t="0" r="r" b="b"/>
                    <a:pathLst>
                      <a:path w="45" h="87">
                        <a:moveTo>
                          <a:pt x="42" y="29"/>
                        </a:moveTo>
                        <a:cubicBezTo>
                          <a:pt x="44" y="25"/>
                          <a:pt x="45" y="20"/>
                          <a:pt x="43" y="16"/>
                        </a:cubicBezTo>
                        <a:cubicBezTo>
                          <a:pt x="41" y="12"/>
                          <a:pt x="38" y="9"/>
                          <a:pt x="33" y="8"/>
                        </a:cubicBezTo>
                        <a:cubicBezTo>
                          <a:pt x="0" y="0"/>
                          <a:pt x="0" y="0"/>
                          <a:pt x="0" y="0"/>
                        </a:cubicBezTo>
                        <a:cubicBezTo>
                          <a:pt x="0" y="29"/>
                          <a:pt x="2" y="58"/>
                          <a:pt x="6" y="87"/>
                        </a:cubicBezTo>
                        <a:lnTo>
                          <a:pt x="42" y="29"/>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2EF69F09-2440-47F5-A8B6-667F3FBA902B}"/>
                      </a:ext>
                    </a:extLst>
                  </p:cNvPr>
                  <p:cNvSpPr>
                    <a:spLocks/>
                  </p:cNvSpPr>
                  <p:nvPr/>
                </p:nvSpPr>
                <p:spPr bwMode="auto">
                  <a:xfrm>
                    <a:off x="1845" y="1589"/>
                    <a:ext cx="366" cy="339"/>
                  </a:xfrm>
                  <a:custGeom>
                    <a:avLst/>
                    <a:gdLst>
                      <a:gd name="T0" fmla="*/ 329 w 778"/>
                      <a:gd name="T1" fmla="*/ 265 h 721"/>
                      <a:gd name="T2" fmla="*/ 620 w 778"/>
                      <a:gd name="T3" fmla="*/ 103 h 721"/>
                      <a:gd name="T4" fmla="*/ 631 w 778"/>
                      <a:gd name="T5" fmla="*/ 101 h 721"/>
                      <a:gd name="T6" fmla="*/ 631 w 778"/>
                      <a:gd name="T7" fmla="*/ 102 h 721"/>
                      <a:gd name="T8" fmla="*/ 688 w 778"/>
                      <a:gd name="T9" fmla="*/ 105 h 721"/>
                      <a:gd name="T10" fmla="*/ 688 w 778"/>
                      <a:gd name="T11" fmla="*/ 105 h 721"/>
                      <a:gd name="T12" fmla="*/ 729 w 778"/>
                      <a:gd name="T13" fmla="*/ 76 h 721"/>
                      <a:gd name="T14" fmla="*/ 735 w 778"/>
                      <a:gd name="T15" fmla="*/ 66 h 721"/>
                      <a:gd name="T16" fmla="*/ 732 w 778"/>
                      <a:gd name="T17" fmla="*/ 55 h 721"/>
                      <a:gd name="T18" fmla="*/ 724 w 778"/>
                      <a:gd name="T19" fmla="*/ 46 h 721"/>
                      <a:gd name="T20" fmla="*/ 768 w 778"/>
                      <a:gd name="T21" fmla="*/ 36 h 721"/>
                      <a:gd name="T22" fmla="*/ 778 w 778"/>
                      <a:gd name="T23" fmla="*/ 22 h 721"/>
                      <a:gd name="T24" fmla="*/ 767 w 778"/>
                      <a:gd name="T25" fmla="*/ 9 h 721"/>
                      <a:gd name="T26" fmla="*/ 714 w 778"/>
                      <a:gd name="T27" fmla="*/ 1 h 721"/>
                      <a:gd name="T28" fmla="*/ 370 w 778"/>
                      <a:gd name="T29" fmla="*/ 23 h 721"/>
                      <a:gd name="T30" fmla="*/ 366 w 778"/>
                      <a:gd name="T31" fmla="*/ 25 h 721"/>
                      <a:gd name="T32" fmla="*/ 315 w 778"/>
                      <a:gd name="T33" fmla="*/ 45 h 721"/>
                      <a:gd name="T34" fmla="*/ 221 w 778"/>
                      <a:gd name="T35" fmla="*/ 53 h 721"/>
                      <a:gd name="T36" fmla="*/ 0 w 778"/>
                      <a:gd name="T37" fmla="*/ 550 h 721"/>
                      <a:gd name="T38" fmla="*/ 17 w 778"/>
                      <a:gd name="T39" fmla="*/ 550 h 721"/>
                      <a:gd name="T40" fmla="*/ 89 w 778"/>
                      <a:gd name="T41" fmla="*/ 572 h 721"/>
                      <a:gd name="T42" fmla="*/ 118 w 778"/>
                      <a:gd name="T43" fmla="*/ 599 h 721"/>
                      <a:gd name="T44" fmla="*/ 120 w 778"/>
                      <a:gd name="T45" fmla="*/ 600 h 721"/>
                      <a:gd name="T46" fmla="*/ 153 w 778"/>
                      <a:gd name="T47" fmla="*/ 621 h 721"/>
                      <a:gd name="T48" fmla="*/ 174 w 778"/>
                      <a:gd name="T49" fmla="*/ 649 h 721"/>
                      <a:gd name="T50" fmla="*/ 202 w 778"/>
                      <a:gd name="T51" fmla="*/ 703 h 721"/>
                      <a:gd name="T52" fmla="*/ 209 w 778"/>
                      <a:gd name="T53" fmla="*/ 710 h 721"/>
                      <a:gd name="T54" fmla="*/ 235 w 778"/>
                      <a:gd name="T55" fmla="*/ 720 h 721"/>
                      <a:gd name="T56" fmla="*/ 247 w 778"/>
                      <a:gd name="T57" fmla="*/ 718 h 721"/>
                      <a:gd name="T58" fmla="*/ 254 w 778"/>
                      <a:gd name="T59" fmla="*/ 709 h 721"/>
                      <a:gd name="T60" fmla="*/ 264 w 778"/>
                      <a:gd name="T61" fmla="*/ 648 h 721"/>
                      <a:gd name="T62" fmla="*/ 261 w 778"/>
                      <a:gd name="T63" fmla="*/ 637 h 721"/>
                      <a:gd name="T64" fmla="*/ 256 w 778"/>
                      <a:gd name="T65" fmla="*/ 632 h 721"/>
                      <a:gd name="T66" fmla="*/ 267 w 778"/>
                      <a:gd name="T67" fmla="*/ 623 h 721"/>
                      <a:gd name="T68" fmla="*/ 270 w 778"/>
                      <a:gd name="T69" fmla="*/ 618 h 721"/>
                      <a:gd name="T70" fmla="*/ 279 w 778"/>
                      <a:gd name="T71" fmla="*/ 601 h 721"/>
                      <a:gd name="T72" fmla="*/ 329 w 778"/>
                      <a:gd name="T73" fmla="*/ 26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8" h="721">
                        <a:moveTo>
                          <a:pt x="329" y="265"/>
                        </a:moveTo>
                        <a:cubicBezTo>
                          <a:pt x="398" y="165"/>
                          <a:pt x="507" y="109"/>
                          <a:pt x="620" y="103"/>
                        </a:cubicBezTo>
                        <a:cubicBezTo>
                          <a:pt x="631" y="101"/>
                          <a:pt x="631" y="101"/>
                          <a:pt x="631" y="101"/>
                        </a:cubicBezTo>
                        <a:cubicBezTo>
                          <a:pt x="631" y="102"/>
                          <a:pt x="631" y="102"/>
                          <a:pt x="631" y="102"/>
                        </a:cubicBezTo>
                        <a:cubicBezTo>
                          <a:pt x="650" y="102"/>
                          <a:pt x="669" y="103"/>
                          <a:pt x="688" y="105"/>
                        </a:cubicBezTo>
                        <a:cubicBezTo>
                          <a:pt x="688" y="105"/>
                          <a:pt x="688" y="105"/>
                          <a:pt x="688" y="105"/>
                        </a:cubicBezTo>
                        <a:cubicBezTo>
                          <a:pt x="729" y="76"/>
                          <a:pt x="729" y="76"/>
                          <a:pt x="729" y="76"/>
                        </a:cubicBezTo>
                        <a:cubicBezTo>
                          <a:pt x="732" y="74"/>
                          <a:pt x="735" y="70"/>
                          <a:pt x="735" y="66"/>
                        </a:cubicBezTo>
                        <a:cubicBezTo>
                          <a:pt x="736" y="62"/>
                          <a:pt x="734" y="58"/>
                          <a:pt x="732" y="55"/>
                        </a:cubicBezTo>
                        <a:cubicBezTo>
                          <a:pt x="724" y="46"/>
                          <a:pt x="724" y="46"/>
                          <a:pt x="724" y="46"/>
                        </a:cubicBezTo>
                        <a:cubicBezTo>
                          <a:pt x="768" y="36"/>
                          <a:pt x="768" y="36"/>
                          <a:pt x="768" y="36"/>
                        </a:cubicBezTo>
                        <a:cubicBezTo>
                          <a:pt x="774" y="34"/>
                          <a:pt x="778" y="29"/>
                          <a:pt x="778" y="22"/>
                        </a:cubicBezTo>
                        <a:cubicBezTo>
                          <a:pt x="778" y="16"/>
                          <a:pt x="774" y="10"/>
                          <a:pt x="767" y="9"/>
                        </a:cubicBezTo>
                        <a:cubicBezTo>
                          <a:pt x="725" y="0"/>
                          <a:pt x="717" y="0"/>
                          <a:pt x="714" y="1"/>
                        </a:cubicBezTo>
                        <a:cubicBezTo>
                          <a:pt x="703" y="2"/>
                          <a:pt x="503" y="15"/>
                          <a:pt x="370" y="23"/>
                        </a:cubicBezTo>
                        <a:cubicBezTo>
                          <a:pt x="369" y="24"/>
                          <a:pt x="367" y="24"/>
                          <a:pt x="366" y="25"/>
                        </a:cubicBezTo>
                        <a:cubicBezTo>
                          <a:pt x="315" y="45"/>
                          <a:pt x="315" y="45"/>
                          <a:pt x="315" y="45"/>
                        </a:cubicBezTo>
                        <a:cubicBezTo>
                          <a:pt x="221" y="53"/>
                          <a:pt x="221" y="53"/>
                          <a:pt x="221" y="53"/>
                        </a:cubicBezTo>
                        <a:cubicBezTo>
                          <a:pt x="87" y="180"/>
                          <a:pt x="5" y="358"/>
                          <a:pt x="0" y="550"/>
                        </a:cubicBezTo>
                        <a:cubicBezTo>
                          <a:pt x="17" y="550"/>
                          <a:pt x="17" y="550"/>
                          <a:pt x="17" y="550"/>
                        </a:cubicBezTo>
                        <a:cubicBezTo>
                          <a:pt x="89" y="572"/>
                          <a:pt x="89" y="572"/>
                          <a:pt x="89" y="572"/>
                        </a:cubicBezTo>
                        <a:cubicBezTo>
                          <a:pt x="118" y="599"/>
                          <a:pt x="118" y="599"/>
                          <a:pt x="118" y="599"/>
                        </a:cubicBezTo>
                        <a:cubicBezTo>
                          <a:pt x="119" y="599"/>
                          <a:pt x="120" y="600"/>
                          <a:pt x="120" y="600"/>
                        </a:cubicBezTo>
                        <a:cubicBezTo>
                          <a:pt x="153" y="621"/>
                          <a:pt x="153" y="621"/>
                          <a:pt x="153" y="621"/>
                        </a:cubicBezTo>
                        <a:cubicBezTo>
                          <a:pt x="174" y="649"/>
                          <a:pt x="174" y="649"/>
                          <a:pt x="174" y="649"/>
                        </a:cubicBezTo>
                        <a:cubicBezTo>
                          <a:pt x="202" y="703"/>
                          <a:pt x="202" y="703"/>
                          <a:pt x="202" y="703"/>
                        </a:cubicBezTo>
                        <a:cubicBezTo>
                          <a:pt x="203" y="706"/>
                          <a:pt x="206" y="709"/>
                          <a:pt x="209" y="710"/>
                        </a:cubicBezTo>
                        <a:cubicBezTo>
                          <a:pt x="235" y="720"/>
                          <a:pt x="235" y="720"/>
                          <a:pt x="235" y="720"/>
                        </a:cubicBezTo>
                        <a:cubicBezTo>
                          <a:pt x="239" y="721"/>
                          <a:pt x="244" y="721"/>
                          <a:pt x="247" y="718"/>
                        </a:cubicBezTo>
                        <a:cubicBezTo>
                          <a:pt x="251" y="716"/>
                          <a:pt x="253" y="713"/>
                          <a:pt x="254" y="709"/>
                        </a:cubicBezTo>
                        <a:cubicBezTo>
                          <a:pt x="264" y="648"/>
                          <a:pt x="264" y="648"/>
                          <a:pt x="264" y="648"/>
                        </a:cubicBezTo>
                        <a:cubicBezTo>
                          <a:pt x="264" y="644"/>
                          <a:pt x="263" y="640"/>
                          <a:pt x="261" y="637"/>
                        </a:cubicBezTo>
                        <a:cubicBezTo>
                          <a:pt x="256" y="632"/>
                          <a:pt x="256" y="632"/>
                          <a:pt x="256" y="632"/>
                        </a:cubicBezTo>
                        <a:cubicBezTo>
                          <a:pt x="267" y="623"/>
                          <a:pt x="267" y="623"/>
                          <a:pt x="267" y="623"/>
                        </a:cubicBezTo>
                        <a:cubicBezTo>
                          <a:pt x="268" y="621"/>
                          <a:pt x="270" y="620"/>
                          <a:pt x="270" y="618"/>
                        </a:cubicBezTo>
                        <a:cubicBezTo>
                          <a:pt x="279" y="601"/>
                          <a:pt x="279" y="601"/>
                          <a:pt x="279" y="601"/>
                        </a:cubicBezTo>
                        <a:cubicBezTo>
                          <a:pt x="243" y="492"/>
                          <a:pt x="257" y="367"/>
                          <a:pt x="329" y="265"/>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
                    <a:extLst>
                      <a:ext uri="{FF2B5EF4-FFF2-40B4-BE49-F238E27FC236}">
                        <a16:creationId xmlns:a16="http://schemas.microsoft.com/office/drawing/2014/main" id="{24F1D05D-BDA0-4893-BA5D-152FAC47F69B}"/>
                      </a:ext>
                    </a:extLst>
                  </p:cNvPr>
                  <p:cNvSpPr>
                    <a:spLocks/>
                  </p:cNvSpPr>
                  <p:nvPr/>
                </p:nvSpPr>
                <p:spPr bwMode="auto">
                  <a:xfrm>
                    <a:off x="2252" y="1934"/>
                    <a:ext cx="50" cy="30"/>
                  </a:xfrm>
                  <a:custGeom>
                    <a:avLst/>
                    <a:gdLst>
                      <a:gd name="T0" fmla="*/ 3 w 105"/>
                      <a:gd name="T1" fmla="*/ 54 h 62"/>
                      <a:gd name="T2" fmla="*/ 18 w 105"/>
                      <a:gd name="T3" fmla="*/ 49 h 62"/>
                      <a:gd name="T4" fmla="*/ 27 w 105"/>
                      <a:gd name="T5" fmla="*/ 36 h 62"/>
                      <a:gd name="T6" fmla="*/ 84 w 105"/>
                      <a:gd name="T7" fmla="*/ 61 h 62"/>
                      <a:gd name="T8" fmla="*/ 92 w 105"/>
                      <a:gd name="T9" fmla="*/ 62 h 62"/>
                      <a:gd name="T10" fmla="*/ 101 w 105"/>
                      <a:gd name="T11" fmla="*/ 56 h 62"/>
                      <a:gd name="T12" fmla="*/ 99 w 105"/>
                      <a:gd name="T13" fmla="*/ 38 h 62"/>
                      <a:gd name="T14" fmla="*/ 58 w 105"/>
                      <a:gd name="T15" fmla="*/ 0 h 62"/>
                      <a:gd name="T16" fmla="*/ 0 w 105"/>
                      <a:gd name="T17" fmla="*/ 53 h 62"/>
                      <a:gd name="T18" fmla="*/ 3 w 105"/>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2">
                        <a:moveTo>
                          <a:pt x="3" y="54"/>
                        </a:moveTo>
                        <a:cubicBezTo>
                          <a:pt x="9" y="56"/>
                          <a:pt x="15" y="53"/>
                          <a:pt x="18" y="49"/>
                        </a:cubicBezTo>
                        <a:cubicBezTo>
                          <a:pt x="27" y="36"/>
                          <a:pt x="27" y="36"/>
                          <a:pt x="27" y="36"/>
                        </a:cubicBezTo>
                        <a:cubicBezTo>
                          <a:pt x="84" y="61"/>
                          <a:pt x="84" y="61"/>
                          <a:pt x="84" y="61"/>
                        </a:cubicBezTo>
                        <a:cubicBezTo>
                          <a:pt x="86" y="62"/>
                          <a:pt x="89" y="62"/>
                          <a:pt x="92" y="62"/>
                        </a:cubicBezTo>
                        <a:cubicBezTo>
                          <a:pt x="96" y="61"/>
                          <a:pt x="99" y="59"/>
                          <a:pt x="101" y="56"/>
                        </a:cubicBezTo>
                        <a:cubicBezTo>
                          <a:pt x="105" y="50"/>
                          <a:pt x="104" y="43"/>
                          <a:pt x="99" y="38"/>
                        </a:cubicBezTo>
                        <a:cubicBezTo>
                          <a:pt x="58" y="0"/>
                          <a:pt x="58" y="0"/>
                          <a:pt x="58" y="0"/>
                        </a:cubicBezTo>
                        <a:cubicBezTo>
                          <a:pt x="41" y="20"/>
                          <a:pt x="21" y="38"/>
                          <a:pt x="0" y="53"/>
                        </a:cubicBezTo>
                        <a:lnTo>
                          <a:pt x="3" y="54"/>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017A5A30-2790-4F2A-A1AF-C8DD61268F20}"/>
                      </a:ext>
                    </a:extLst>
                  </p:cNvPr>
                  <p:cNvSpPr>
                    <a:spLocks/>
                  </p:cNvSpPr>
                  <p:nvPr/>
                </p:nvSpPr>
                <p:spPr bwMode="auto">
                  <a:xfrm>
                    <a:off x="2285" y="1914"/>
                    <a:ext cx="17" cy="22"/>
                  </a:xfrm>
                  <a:custGeom>
                    <a:avLst/>
                    <a:gdLst>
                      <a:gd name="T0" fmla="*/ 4 w 37"/>
                      <a:gd name="T1" fmla="*/ 26 h 47"/>
                      <a:gd name="T2" fmla="*/ 3 w 37"/>
                      <a:gd name="T3" fmla="*/ 29 h 47"/>
                      <a:gd name="T4" fmla="*/ 12 w 37"/>
                      <a:gd name="T5" fmla="*/ 46 h 47"/>
                      <a:gd name="T6" fmla="*/ 19 w 37"/>
                      <a:gd name="T7" fmla="*/ 47 h 47"/>
                      <a:gd name="T8" fmla="*/ 29 w 37"/>
                      <a:gd name="T9" fmla="*/ 37 h 47"/>
                      <a:gd name="T10" fmla="*/ 35 w 37"/>
                      <a:gd name="T11" fmla="*/ 20 h 47"/>
                      <a:gd name="T12" fmla="*/ 29 w 37"/>
                      <a:gd name="T13" fmla="*/ 4 h 47"/>
                      <a:gd name="T14" fmla="*/ 23 w 37"/>
                      <a:gd name="T15" fmla="*/ 0 h 47"/>
                      <a:gd name="T16" fmla="*/ 18 w 37"/>
                      <a:gd name="T17" fmla="*/ 8 h 47"/>
                      <a:gd name="T18" fmla="*/ 4 w 37"/>
                      <a:gd name="T1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4" y="26"/>
                        </a:moveTo>
                        <a:cubicBezTo>
                          <a:pt x="3" y="29"/>
                          <a:pt x="3" y="29"/>
                          <a:pt x="3" y="29"/>
                        </a:cubicBezTo>
                        <a:cubicBezTo>
                          <a:pt x="0" y="36"/>
                          <a:pt x="4" y="44"/>
                          <a:pt x="12" y="46"/>
                        </a:cubicBezTo>
                        <a:cubicBezTo>
                          <a:pt x="14" y="47"/>
                          <a:pt x="16" y="47"/>
                          <a:pt x="19" y="47"/>
                        </a:cubicBezTo>
                        <a:cubicBezTo>
                          <a:pt x="24" y="46"/>
                          <a:pt x="28" y="43"/>
                          <a:pt x="29" y="37"/>
                        </a:cubicBezTo>
                        <a:cubicBezTo>
                          <a:pt x="35" y="20"/>
                          <a:pt x="35" y="20"/>
                          <a:pt x="35" y="20"/>
                        </a:cubicBezTo>
                        <a:cubicBezTo>
                          <a:pt x="37" y="14"/>
                          <a:pt x="35" y="7"/>
                          <a:pt x="29" y="4"/>
                        </a:cubicBezTo>
                        <a:cubicBezTo>
                          <a:pt x="23" y="0"/>
                          <a:pt x="23" y="0"/>
                          <a:pt x="23" y="0"/>
                        </a:cubicBezTo>
                        <a:cubicBezTo>
                          <a:pt x="21" y="3"/>
                          <a:pt x="19" y="5"/>
                          <a:pt x="18" y="8"/>
                        </a:cubicBezTo>
                        <a:cubicBezTo>
                          <a:pt x="13" y="14"/>
                          <a:pt x="8" y="20"/>
                          <a:pt x="4" y="2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
                    <a:extLst>
                      <a:ext uri="{FF2B5EF4-FFF2-40B4-BE49-F238E27FC236}">
                        <a16:creationId xmlns:a16="http://schemas.microsoft.com/office/drawing/2014/main" id="{BD36BEBE-95AA-4CC3-9C0E-D0E28128AC8E}"/>
                      </a:ext>
                    </a:extLst>
                  </p:cNvPr>
                  <p:cNvSpPr>
                    <a:spLocks/>
                  </p:cNvSpPr>
                  <p:nvPr/>
                </p:nvSpPr>
                <p:spPr bwMode="auto">
                  <a:xfrm>
                    <a:off x="2299" y="1922"/>
                    <a:ext cx="40" cy="28"/>
                  </a:xfrm>
                  <a:custGeom>
                    <a:avLst/>
                    <a:gdLst>
                      <a:gd name="T0" fmla="*/ 10 w 85"/>
                      <a:gd name="T1" fmla="*/ 28 h 59"/>
                      <a:gd name="T2" fmla="*/ 63 w 85"/>
                      <a:gd name="T3" fmla="*/ 57 h 59"/>
                      <a:gd name="T4" fmla="*/ 72 w 85"/>
                      <a:gd name="T5" fmla="*/ 58 h 59"/>
                      <a:gd name="T6" fmla="*/ 82 w 85"/>
                      <a:gd name="T7" fmla="*/ 51 h 59"/>
                      <a:gd name="T8" fmla="*/ 76 w 85"/>
                      <a:gd name="T9" fmla="*/ 32 h 59"/>
                      <a:gd name="T10" fmla="*/ 23 w 85"/>
                      <a:gd name="T11" fmla="*/ 4 h 59"/>
                      <a:gd name="T12" fmla="*/ 4 w 85"/>
                      <a:gd name="T13" fmla="*/ 9 h 59"/>
                      <a:gd name="T14" fmla="*/ 10 w 85"/>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9">
                        <a:moveTo>
                          <a:pt x="10" y="28"/>
                        </a:moveTo>
                        <a:cubicBezTo>
                          <a:pt x="63" y="57"/>
                          <a:pt x="63" y="57"/>
                          <a:pt x="63" y="57"/>
                        </a:cubicBezTo>
                        <a:cubicBezTo>
                          <a:pt x="66" y="58"/>
                          <a:pt x="69" y="59"/>
                          <a:pt x="72" y="58"/>
                        </a:cubicBezTo>
                        <a:cubicBezTo>
                          <a:pt x="76" y="57"/>
                          <a:pt x="80" y="55"/>
                          <a:pt x="82" y="51"/>
                        </a:cubicBezTo>
                        <a:cubicBezTo>
                          <a:pt x="85" y="44"/>
                          <a:pt x="83" y="36"/>
                          <a:pt x="76" y="32"/>
                        </a:cubicBezTo>
                        <a:cubicBezTo>
                          <a:pt x="23" y="4"/>
                          <a:pt x="23" y="4"/>
                          <a:pt x="23" y="4"/>
                        </a:cubicBezTo>
                        <a:cubicBezTo>
                          <a:pt x="16" y="0"/>
                          <a:pt x="8" y="3"/>
                          <a:pt x="4" y="9"/>
                        </a:cubicBezTo>
                        <a:cubicBezTo>
                          <a:pt x="0" y="16"/>
                          <a:pt x="3" y="25"/>
                          <a:pt x="10" y="28"/>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
                    <a:extLst>
                      <a:ext uri="{FF2B5EF4-FFF2-40B4-BE49-F238E27FC236}">
                        <a16:creationId xmlns:a16="http://schemas.microsoft.com/office/drawing/2014/main" id="{FD98633F-86F3-49BA-A130-724568960B0B}"/>
                      </a:ext>
                    </a:extLst>
                  </p:cNvPr>
                  <p:cNvSpPr>
                    <a:spLocks/>
                  </p:cNvSpPr>
                  <p:nvPr/>
                </p:nvSpPr>
                <p:spPr bwMode="auto">
                  <a:xfrm>
                    <a:off x="2124" y="1964"/>
                    <a:ext cx="183" cy="143"/>
                  </a:xfrm>
                  <a:custGeom>
                    <a:avLst/>
                    <a:gdLst>
                      <a:gd name="T0" fmla="*/ 265 w 388"/>
                      <a:gd name="T1" fmla="*/ 303 h 304"/>
                      <a:gd name="T2" fmla="*/ 269 w 388"/>
                      <a:gd name="T3" fmla="*/ 301 h 304"/>
                      <a:gd name="T4" fmla="*/ 312 w 388"/>
                      <a:gd name="T5" fmla="*/ 279 h 304"/>
                      <a:gd name="T6" fmla="*/ 317 w 388"/>
                      <a:gd name="T7" fmla="*/ 275 h 304"/>
                      <a:gd name="T8" fmla="*/ 358 w 388"/>
                      <a:gd name="T9" fmla="*/ 225 h 304"/>
                      <a:gd name="T10" fmla="*/ 361 w 388"/>
                      <a:gd name="T11" fmla="*/ 220 h 304"/>
                      <a:gd name="T12" fmla="*/ 386 w 388"/>
                      <a:gd name="T13" fmla="*/ 137 h 304"/>
                      <a:gd name="T14" fmla="*/ 383 w 388"/>
                      <a:gd name="T15" fmla="*/ 123 h 304"/>
                      <a:gd name="T16" fmla="*/ 336 w 388"/>
                      <a:gd name="T17" fmla="*/ 73 h 304"/>
                      <a:gd name="T18" fmla="*/ 318 w 388"/>
                      <a:gd name="T19" fmla="*/ 26 h 304"/>
                      <a:gd name="T20" fmla="*/ 312 w 388"/>
                      <a:gd name="T21" fmla="*/ 19 h 304"/>
                      <a:gd name="T22" fmla="*/ 285 w 388"/>
                      <a:gd name="T23" fmla="*/ 2 h 304"/>
                      <a:gd name="T24" fmla="*/ 273 w 388"/>
                      <a:gd name="T25" fmla="*/ 1 h 304"/>
                      <a:gd name="T26" fmla="*/ 265 w 388"/>
                      <a:gd name="T27" fmla="*/ 10 h 304"/>
                      <a:gd name="T28" fmla="*/ 252 w 388"/>
                      <a:gd name="T29" fmla="*/ 44 h 304"/>
                      <a:gd name="T30" fmla="*/ 233 w 388"/>
                      <a:gd name="T31" fmla="*/ 42 h 304"/>
                      <a:gd name="T32" fmla="*/ 234 w 388"/>
                      <a:gd name="T33" fmla="*/ 31 h 304"/>
                      <a:gd name="T34" fmla="*/ 230 w 388"/>
                      <a:gd name="T35" fmla="*/ 20 h 304"/>
                      <a:gd name="T36" fmla="*/ 229 w 388"/>
                      <a:gd name="T37" fmla="*/ 18 h 304"/>
                      <a:gd name="T38" fmla="*/ 151 w 388"/>
                      <a:gd name="T39" fmla="*/ 50 h 304"/>
                      <a:gd name="T40" fmla="*/ 150 w 388"/>
                      <a:gd name="T41" fmla="*/ 52 h 304"/>
                      <a:gd name="T42" fmla="*/ 146 w 388"/>
                      <a:gd name="T43" fmla="*/ 51 h 304"/>
                      <a:gd name="T44" fmla="*/ 115 w 388"/>
                      <a:gd name="T45" fmla="*/ 58 h 304"/>
                      <a:gd name="T46" fmla="*/ 77 w 388"/>
                      <a:gd name="T47" fmla="*/ 100 h 304"/>
                      <a:gd name="T48" fmla="*/ 75 w 388"/>
                      <a:gd name="T49" fmla="*/ 102 h 304"/>
                      <a:gd name="T50" fmla="*/ 62 w 388"/>
                      <a:gd name="T51" fmla="*/ 123 h 304"/>
                      <a:gd name="T52" fmla="*/ 8 w 388"/>
                      <a:gd name="T53" fmla="*/ 147 h 304"/>
                      <a:gd name="T54" fmla="*/ 0 w 388"/>
                      <a:gd name="T55" fmla="*/ 161 h 304"/>
                      <a:gd name="T56" fmla="*/ 12 w 388"/>
                      <a:gd name="T57" fmla="*/ 266 h 304"/>
                      <a:gd name="T58" fmla="*/ 6 w 388"/>
                      <a:gd name="T59" fmla="*/ 285 h 304"/>
                      <a:gd name="T60" fmla="*/ 10 w 388"/>
                      <a:gd name="T61" fmla="*/ 299 h 304"/>
                      <a:gd name="T62" fmla="*/ 23 w 388"/>
                      <a:gd name="T63" fmla="*/ 303 h 304"/>
                      <a:gd name="T64" fmla="*/ 90 w 388"/>
                      <a:gd name="T65" fmla="*/ 287 h 304"/>
                      <a:gd name="T66" fmla="*/ 95 w 388"/>
                      <a:gd name="T67" fmla="*/ 285 h 304"/>
                      <a:gd name="T68" fmla="*/ 157 w 388"/>
                      <a:gd name="T69" fmla="*/ 238 h 304"/>
                      <a:gd name="T70" fmla="*/ 194 w 388"/>
                      <a:gd name="T71" fmla="*/ 259 h 304"/>
                      <a:gd name="T72" fmla="*/ 216 w 388"/>
                      <a:gd name="T73" fmla="*/ 282 h 304"/>
                      <a:gd name="T74" fmla="*/ 259 w 388"/>
                      <a:gd name="T75" fmla="*/ 303 h 304"/>
                      <a:gd name="T76" fmla="*/ 265 w 388"/>
                      <a:gd name="T77"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304">
                        <a:moveTo>
                          <a:pt x="265" y="303"/>
                        </a:moveTo>
                        <a:cubicBezTo>
                          <a:pt x="266" y="303"/>
                          <a:pt x="268" y="302"/>
                          <a:pt x="269" y="301"/>
                        </a:cubicBezTo>
                        <a:cubicBezTo>
                          <a:pt x="312" y="279"/>
                          <a:pt x="312" y="279"/>
                          <a:pt x="312" y="279"/>
                        </a:cubicBezTo>
                        <a:cubicBezTo>
                          <a:pt x="314" y="278"/>
                          <a:pt x="315" y="277"/>
                          <a:pt x="317" y="275"/>
                        </a:cubicBezTo>
                        <a:cubicBezTo>
                          <a:pt x="358" y="225"/>
                          <a:pt x="358" y="225"/>
                          <a:pt x="358" y="225"/>
                        </a:cubicBezTo>
                        <a:cubicBezTo>
                          <a:pt x="360" y="224"/>
                          <a:pt x="361" y="222"/>
                          <a:pt x="361" y="220"/>
                        </a:cubicBezTo>
                        <a:cubicBezTo>
                          <a:pt x="386" y="137"/>
                          <a:pt x="386" y="137"/>
                          <a:pt x="386" y="137"/>
                        </a:cubicBezTo>
                        <a:cubicBezTo>
                          <a:pt x="388" y="132"/>
                          <a:pt x="386" y="127"/>
                          <a:pt x="383" y="123"/>
                        </a:cubicBezTo>
                        <a:cubicBezTo>
                          <a:pt x="336" y="73"/>
                          <a:pt x="336" y="73"/>
                          <a:pt x="336" y="73"/>
                        </a:cubicBezTo>
                        <a:cubicBezTo>
                          <a:pt x="318" y="26"/>
                          <a:pt x="318" y="26"/>
                          <a:pt x="318" y="26"/>
                        </a:cubicBezTo>
                        <a:cubicBezTo>
                          <a:pt x="316" y="23"/>
                          <a:pt x="314" y="20"/>
                          <a:pt x="312" y="19"/>
                        </a:cubicBezTo>
                        <a:cubicBezTo>
                          <a:pt x="285" y="2"/>
                          <a:pt x="285" y="2"/>
                          <a:pt x="285" y="2"/>
                        </a:cubicBezTo>
                        <a:cubicBezTo>
                          <a:pt x="282" y="0"/>
                          <a:pt x="277" y="0"/>
                          <a:pt x="273" y="1"/>
                        </a:cubicBezTo>
                        <a:cubicBezTo>
                          <a:pt x="269" y="2"/>
                          <a:pt x="266" y="6"/>
                          <a:pt x="265" y="10"/>
                        </a:cubicBezTo>
                        <a:cubicBezTo>
                          <a:pt x="252" y="44"/>
                          <a:pt x="252" y="44"/>
                          <a:pt x="252" y="44"/>
                        </a:cubicBezTo>
                        <a:cubicBezTo>
                          <a:pt x="233" y="42"/>
                          <a:pt x="233" y="42"/>
                          <a:pt x="233" y="42"/>
                        </a:cubicBezTo>
                        <a:cubicBezTo>
                          <a:pt x="234" y="31"/>
                          <a:pt x="234" y="31"/>
                          <a:pt x="234" y="31"/>
                        </a:cubicBezTo>
                        <a:cubicBezTo>
                          <a:pt x="235" y="27"/>
                          <a:pt x="233" y="23"/>
                          <a:pt x="230" y="20"/>
                        </a:cubicBezTo>
                        <a:cubicBezTo>
                          <a:pt x="230" y="19"/>
                          <a:pt x="229" y="18"/>
                          <a:pt x="229" y="18"/>
                        </a:cubicBezTo>
                        <a:cubicBezTo>
                          <a:pt x="204" y="31"/>
                          <a:pt x="178" y="42"/>
                          <a:pt x="151" y="50"/>
                        </a:cubicBezTo>
                        <a:cubicBezTo>
                          <a:pt x="150" y="52"/>
                          <a:pt x="150" y="52"/>
                          <a:pt x="150" y="52"/>
                        </a:cubicBezTo>
                        <a:cubicBezTo>
                          <a:pt x="146" y="51"/>
                          <a:pt x="146" y="51"/>
                          <a:pt x="146" y="51"/>
                        </a:cubicBezTo>
                        <a:cubicBezTo>
                          <a:pt x="136" y="54"/>
                          <a:pt x="126" y="56"/>
                          <a:pt x="115" y="58"/>
                        </a:cubicBezTo>
                        <a:cubicBezTo>
                          <a:pt x="77" y="100"/>
                          <a:pt x="77" y="100"/>
                          <a:pt x="77" y="100"/>
                        </a:cubicBezTo>
                        <a:cubicBezTo>
                          <a:pt x="76" y="100"/>
                          <a:pt x="76" y="101"/>
                          <a:pt x="75" y="102"/>
                        </a:cubicBezTo>
                        <a:cubicBezTo>
                          <a:pt x="62" y="123"/>
                          <a:pt x="62" y="123"/>
                          <a:pt x="62" y="123"/>
                        </a:cubicBezTo>
                        <a:cubicBezTo>
                          <a:pt x="8" y="147"/>
                          <a:pt x="8" y="147"/>
                          <a:pt x="8" y="147"/>
                        </a:cubicBezTo>
                        <a:cubicBezTo>
                          <a:pt x="3" y="150"/>
                          <a:pt x="0" y="155"/>
                          <a:pt x="0" y="161"/>
                        </a:cubicBezTo>
                        <a:cubicBezTo>
                          <a:pt x="12" y="266"/>
                          <a:pt x="12" y="266"/>
                          <a:pt x="12" y="266"/>
                        </a:cubicBezTo>
                        <a:cubicBezTo>
                          <a:pt x="6" y="285"/>
                          <a:pt x="6" y="285"/>
                          <a:pt x="6" y="285"/>
                        </a:cubicBezTo>
                        <a:cubicBezTo>
                          <a:pt x="5" y="290"/>
                          <a:pt x="6" y="295"/>
                          <a:pt x="10" y="299"/>
                        </a:cubicBezTo>
                        <a:cubicBezTo>
                          <a:pt x="13" y="302"/>
                          <a:pt x="18" y="304"/>
                          <a:pt x="23" y="303"/>
                        </a:cubicBezTo>
                        <a:cubicBezTo>
                          <a:pt x="90" y="287"/>
                          <a:pt x="90" y="287"/>
                          <a:pt x="90" y="287"/>
                        </a:cubicBezTo>
                        <a:cubicBezTo>
                          <a:pt x="92" y="287"/>
                          <a:pt x="93" y="286"/>
                          <a:pt x="95" y="285"/>
                        </a:cubicBezTo>
                        <a:cubicBezTo>
                          <a:pt x="157" y="238"/>
                          <a:pt x="157" y="238"/>
                          <a:pt x="157" y="238"/>
                        </a:cubicBezTo>
                        <a:cubicBezTo>
                          <a:pt x="194" y="259"/>
                          <a:pt x="194" y="259"/>
                          <a:pt x="194" y="259"/>
                        </a:cubicBezTo>
                        <a:cubicBezTo>
                          <a:pt x="203" y="268"/>
                          <a:pt x="213" y="278"/>
                          <a:pt x="216" y="282"/>
                        </a:cubicBezTo>
                        <a:cubicBezTo>
                          <a:pt x="218" y="292"/>
                          <a:pt x="230" y="296"/>
                          <a:pt x="259" y="303"/>
                        </a:cubicBezTo>
                        <a:cubicBezTo>
                          <a:pt x="261" y="303"/>
                          <a:pt x="263" y="303"/>
                          <a:pt x="265" y="303"/>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3">
                    <a:extLst>
                      <a:ext uri="{FF2B5EF4-FFF2-40B4-BE49-F238E27FC236}">
                        <a16:creationId xmlns:a16="http://schemas.microsoft.com/office/drawing/2014/main" id="{CEED9839-9620-4813-88C2-D854650AC220}"/>
                      </a:ext>
                    </a:extLst>
                  </p:cNvPr>
                  <p:cNvSpPr>
                    <a:spLocks/>
                  </p:cNvSpPr>
                  <p:nvPr/>
                </p:nvSpPr>
                <p:spPr bwMode="auto">
                  <a:xfrm>
                    <a:off x="2238" y="2107"/>
                    <a:ext cx="26" cy="25"/>
                  </a:xfrm>
                  <a:custGeom>
                    <a:avLst/>
                    <a:gdLst>
                      <a:gd name="T0" fmla="*/ 52 w 54"/>
                      <a:gd name="T1" fmla="*/ 7 h 52"/>
                      <a:gd name="T2" fmla="*/ 38 w 54"/>
                      <a:gd name="T3" fmla="*/ 0 h 52"/>
                      <a:gd name="T4" fmla="*/ 17 w 54"/>
                      <a:gd name="T5" fmla="*/ 1 h 52"/>
                      <a:gd name="T6" fmla="*/ 4 w 54"/>
                      <a:gd name="T7" fmla="*/ 6 h 52"/>
                      <a:gd name="T8" fmla="*/ 1 w 54"/>
                      <a:gd name="T9" fmla="*/ 20 h 52"/>
                      <a:gd name="T10" fmla="*/ 10 w 54"/>
                      <a:gd name="T11" fmla="*/ 43 h 52"/>
                      <a:gd name="T12" fmla="*/ 21 w 54"/>
                      <a:gd name="T13" fmla="*/ 52 h 52"/>
                      <a:gd name="T14" fmla="*/ 25 w 54"/>
                      <a:gd name="T15" fmla="*/ 52 h 52"/>
                      <a:gd name="T16" fmla="*/ 34 w 54"/>
                      <a:gd name="T17" fmla="*/ 46 h 52"/>
                      <a:gd name="T18" fmla="*/ 51 w 54"/>
                      <a:gd name="T19" fmla="*/ 22 h 52"/>
                      <a:gd name="T20" fmla="*/ 52 w 54"/>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52" y="7"/>
                        </a:moveTo>
                        <a:cubicBezTo>
                          <a:pt x="49" y="2"/>
                          <a:pt x="44" y="0"/>
                          <a:pt x="38" y="0"/>
                        </a:cubicBezTo>
                        <a:cubicBezTo>
                          <a:pt x="30" y="1"/>
                          <a:pt x="20" y="1"/>
                          <a:pt x="17" y="1"/>
                        </a:cubicBezTo>
                        <a:cubicBezTo>
                          <a:pt x="12" y="0"/>
                          <a:pt x="7" y="2"/>
                          <a:pt x="4" y="6"/>
                        </a:cubicBezTo>
                        <a:cubicBezTo>
                          <a:pt x="1" y="10"/>
                          <a:pt x="0" y="15"/>
                          <a:pt x="1" y="20"/>
                        </a:cubicBezTo>
                        <a:cubicBezTo>
                          <a:pt x="10" y="43"/>
                          <a:pt x="10" y="43"/>
                          <a:pt x="10" y="43"/>
                        </a:cubicBezTo>
                        <a:cubicBezTo>
                          <a:pt x="11" y="48"/>
                          <a:pt x="16" y="51"/>
                          <a:pt x="21" y="52"/>
                        </a:cubicBezTo>
                        <a:cubicBezTo>
                          <a:pt x="22" y="52"/>
                          <a:pt x="24" y="52"/>
                          <a:pt x="25" y="52"/>
                        </a:cubicBezTo>
                        <a:cubicBezTo>
                          <a:pt x="29" y="51"/>
                          <a:pt x="32" y="49"/>
                          <a:pt x="34" y="46"/>
                        </a:cubicBezTo>
                        <a:cubicBezTo>
                          <a:pt x="51" y="22"/>
                          <a:pt x="51" y="22"/>
                          <a:pt x="51" y="22"/>
                        </a:cubicBezTo>
                        <a:cubicBezTo>
                          <a:pt x="54" y="18"/>
                          <a:pt x="54" y="12"/>
                          <a:pt x="52" y="7"/>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
                    <a:extLst>
                      <a:ext uri="{FF2B5EF4-FFF2-40B4-BE49-F238E27FC236}">
                        <a16:creationId xmlns:a16="http://schemas.microsoft.com/office/drawing/2014/main" id="{9FDE6DAA-FA82-4806-9DD7-583DA6E66D8A}"/>
                      </a:ext>
                    </a:extLst>
                  </p:cNvPr>
                  <p:cNvSpPr>
                    <a:spLocks/>
                  </p:cNvSpPr>
                  <p:nvPr/>
                </p:nvSpPr>
                <p:spPr bwMode="auto">
                  <a:xfrm>
                    <a:off x="2361" y="2057"/>
                    <a:ext cx="32" cy="42"/>
                  </a:xfrm>
                  <a:custGeom>
                    <a:avLst/>
                    <a:gdLst>
                      <a:gd name="T0" fmla="*/ 66 w 68"/>
                      <a:gd name="T1" fmla="*/ 30 h 90"/>
                      <a:gd name="T2" fmla="*/ 52 w 68"/>
                      <a:gd name="T3" fmla="*/ 22 h 90"/>
                      <a:gd name="T4" fmla="*/ 45 w 68"/>
                      <a:gd name="T5" fmla="*/ 8 h 90"/>
                      <a:gd name="T6" fmla="*/ 31 w 68"/>
                      <a:gd name="T7" fmla="*/ 0 h 90"/>
                      <a:gd name="T8" fmla="*/ 19 w 68"/>
                      <a:gd name="T9" fmla="*/ 10 h 90"/>
                      <a:gd name="T10" fmla="*/ 1 w 68"/>
                      <a:gd name="T11" fmla="*/ 72 h 90"/>
                      <a:gd name="T12" fmla="*/ 8 w 68"/>
                      <a:gd name="T13" fmla="*/ 88 h 90"/>
                      <a:gd name="T14" fmla="*/ 17 w 68"/>
                      <a:gd name="T15" fmla="*/ 89 h 90"/>
                      <a:gd name="T16" fmla="*/ 25 w 68"/>
                      <a:gd name="T17" fmla="*/ 85 h 90"/>
                      <a:gd name="T18" fmla="*/ 63 w 68"/>
                      <a:gd name="T19" fmla="*/ 46 h 90"/>
                      <a:gd name="T20" fmla="*/ 66 w 68"/>
                      <a:gd name="T2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90">
                        <a:moveTo>
                          <a:pt x="66" y="30"/>
                        </a:moveTo>
                        <a:cubicBezTo>
                          <a:pt x="63" y="25"/>
                          <a:pt x="57" y="22"/>
                          <a:pt x="52" y="22"/>
                        </a:cubicBezTo>
                        <a:cubicBezTo>
                          <a:pt x="45" y="8"/>
                          <a:pt x="45" y="8"/>
                          <a:pt x="45" y="8"/>
                        </a:cubicBezTo>
                        <a:cubicBezTo>
                          <a:pt x="43" y="3"/>
                          <a:pt x="37" y="0"/>
                          <a:pt x="31" y="0"/>
                        </a:cubicBezTo>
                        <a:cubicBezTo>
                          <a:pt x="25" y="1"/>
                          <a:pt x="20" y="5"/>
                          <a:pt x="19" y="10"/>
                        </a:cubicBezTo>
                        <a:cubicBezTo>
                          <a:pt x="1" y="72"/>
                          <a:pt x="1" y="72"/>
                          <a:pt x="1" y="72"/>
                        </a:cubicBezTo>
                        <a:cubicBezTo>
                          <a:pt x="0" y="78"/>
                          <a:pt x="2" y="84"/>
                          <a:pt x="8" y="88"/>
                        </a:cubicBezTo>
                        <a:cubicBezTo>
                          <a:pt x="11" y="89"/>
                          <a:pt x="14" y="90"/>
                          <a:pt x="17" y="89"/>
                        </a:cubicBezTo>
                        <a:cubicBezTo>
                          <a:pt x="20" y="89"/>
                          <a:pt x="23" y="88"/>
                          <a:pt x="25" y="85"/>
                        </a:cubicBezTo>
                        <a:cubicBezTo>
                          <a:pt x="63" y="46"/>
                          <a:pt x="63" y="46"/>
                          <a:pt x="63" y="46"/>
                        </a:cubicBezTo>
                        <a:cubicBezTo>
                          <a:pt x="67" y="42"/>
                          <a:pt x="68" y="35"/>
                          <a:pt x="66" y="30"/>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5">
                    <a:extLst>
                      <a:ext uri="{FF2B5EF4-FFF2-40B4-BE49-F238E27FC236}">
                        <a16:creationId xmlns:a16="http://schemas.microsoft.com/office/drawing/2014/main" id="{0B824B3B-4C98-4F1F-8E2F-1E2EB98D4FBC}"/>
                      </a:ext>
                    </a:extLst>
                  </p:cNvPr>
                  <p:cNvSpPr>
                    <a:spLocks/>
                  </p:cNvSpPr>
                  <p:nvPr/>
                </p:nvSpPr>
                <p:spPr bwMode="auto">
                  <a:xfrm>
                    <a:off x="2307" y="2091"/>
                    <a:ext cx="54" cy="48"/>
                  </a:xfrm>
                  <a:custGeom>
                    <a:avLst/>
                    <a:gdLst>
                      <a:gd name="T0" fmla="*/ 112 w 116"/>
                      <a:gd name="T1" fmla="*/ 22 h 101"/>
                      <a:gd name="T2" fmla="*/ 105 w 116"/>
                      <a:gd name="T3" fmla="*/ 8 h 101"/>
                      <a:gd name="T4" fmla="*/ 95 w 116"/>
                      <a:gd name="T5" fmla="*/ 0 h 101"/>
                      <a:gd name="T6" fmla="*/ 83 w 116"/>
                      <a:gd name="T7" fmla="*/ 4 h 101"/>
                      <a:gd name="T8" fmla="*/ 6 w 116"/>
                      <a:gd name="T9" fmla="*/ 77 h 101"/>
                      <a:gd name="T10" fmla="*/ 4 w 116"/>
                      <a:gd name="T11" fmla="*/ 96 h 101"/>
                      <a:gd name="T12" fmla="*/ 18 w 116"/>
                      <a:gd name="T13" fmla="*/ 101 h 101"/>
                      <a:gd name="T14" fmla="*/ 23 w 116"/>
                      <a:gd name="T15" fmla="*/ 98 h 101"/>
                      <a:gd name="T16" fmla="*/ 108 w 116"/>
                      <a:gd name="T17" fmla="*/ 40 h 101"/>
                      <a:gd name="T18" fmla="*/ 112 w 116"/>
                      <a:gd name="T1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1">
                        <a:moveTo>
                          <a:pt x="112" y="22"/>
                        </a:moveTo>
                        <a:cubicBezTo>
                          <a:pt x="105" y="8"/>
                          <a:pt x="105" y="8"/>
                          <a:pt x="105" y="8"/>
                        </a:cubicBezTo>
                        <a:cubicBezTo>
                          <a:pt x="103" y="4"/>
                          <a:pt x="99" y="1"/>
                          <a:pt x="95" y="0"/>
                        </a:cubicBezTo>
                        <a:cubicBezTo>
                          <a:pt x="91" y="0"/>
                          <a:pt x="86" y="1"/>
                          <a:pt x="83" y="4"/>
                        </a:cubicBezTo>
                        <a:cubicBezTo>
                          <a:pt x="6" y="77"/>
                          <a:pt x="6" y="77"/>
                          <a:pt x="6" y="77"/>
                        </a:cubicBezTo>
                        <a:cubicBezTo>
                          <a:pt x="0" y="82"/>
                          <a:pt x="0" y="90"/>
                          <a:pt x="4" y="96"/>
                        </a:cubicBezTo>
                        <a:cubicBezTo>
                          <a:pt x="8" y="100"/>
                          <a:pt x="13" y="101"/>
                          <a:pt x="18" y="101"/>
                        </a:cubicBezTo>
                        <a:cubicBezTo>
                          <a:pt x="20" y="100"/>
                          <a:pt x="21" y="99"/>
                          <a:pt x="23" y="98"/>
                        </a:cubicBezTo>
                        <a:cubicBezTo>
                          <a:pt x="108" y="40"/>
                          <a:pt x="108" y="40"/>
                          <a:pt x="108" y="40"/>
                        </a:cubicBezTo>
                        <a:cubicBezTo>
                          <a:pt x="114" y="36"/>
                          <a:pt x="116" y="28"/>
                          <a:pt x="112" y="22"/>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6">
                    <a:extLst>
                      <a:ext uri="{FF2B5EF4-FFF2-40B4-BE49-F238E27FC236}">
                        <a16:creationId xmlns:a16="http://schemas.microsoft.com/office/drawing/2014/main" id="{FC25DE49-C0AD-436E-9957-DEED9B6AA529}"/>
                      </a:ext>
                    </a:extLst>
                  </p:cNvPr>
                  <p:cNvSpPr>
                    <a:spLocks/>
                  </p:cNvSpPr>
                  <p:nvPr/>
                </p:nvSpPr>
                <p:spPr bwMode="auto">
                  <a:xfrm>
                    <a:off x="2339" y="1982"/>
                    <a:ext cx="23" cy="19"/>
                  </a:xfrm>
                  <a:custGeom>
                    <a:avLst/>
                    <a:gdLst>
                      <a:gd name="T0" fmla="*/ 41 w 49"/>
                      <a:gd name="T1" fmla="*/ 16 h 42"/>
                      <a:gd name="T2" fmla="*/ 23 w 49"/>
                      <a:gd name="T3" fmla="*/ 4 h 42"/>
                      <a:gd name="T4" fmla="*/ 4 w 49"/>
                      <a:gd name="T5" fmla="*/ 8 h 42"/>
                      <a:gd name="T6" fmla="*/ 8 w 49"/>
                      <a:gd name="T7" fmla="*/ 28 h 42"/>
                      <a:gd name="T8" fmla="*/ 26 w 49"/>
                      <a:gd name="T9" fmla="*/ 39 h 42"/>
                      <a:gd name="T10" fmla="*/ 36 w 49"/>
                      <a:gd name="T11" fmla="*/ 41 h 42"/>
                      <a:gd name="T12" fmla="*/ 45 w 49"/>
                      <a:gd name="T13" fmla="*/ 35 h 42"/>
                      <a:gd name="T14" fmla="*/ 41 w 49"/>
                      <a:gd name="T15" fmla="*/ 1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2">
                        <a:moveTo>
                          <a:pt x="41" y="16"/>
                        </a:moveTo>
                        <a:cubicBezTo>
                          <a:pt x="23" y="4"/>
                          <a:pt x="23" y="4"/>
                          <a:pt x="23" y="4"/>
                        </a:cubicBezTo>
                        <a:cubicBezTo>
                          <a:pt x="17" y="0"/>
                          <a:pt x="8" y="2"/>
                          <a:pt x="4" y="8"/>
                        </a:cubicBezTo>
                        <a:cubicBezTo>
                          <a:pt x="0" y="15"/>
                          <a:pt x="1" y="23"/>
                          <a:pt x="8" y="28"/>
                        </a:cubicBezTo>
                        <a:cubicBezTo>
                          <a:pt x="26" y="39"/>
                          <a:pt x="26" y="39"/>
                          <a:pt x="26" y="39"/>
                        </a:cubicBezTo>
                        <a:cubicBezTo>
                          <a:pt x="29" y="41"/>
                          <a:pt x="32" y="42"/>
                          <a:pt x="36" y="41"/>
                        </a:cubicBezTo>
                        <a:cubicBezTo>
                          <a:pt x="39" y="41"/>
                          <a:pt x="43" y="39"/>
                          <a:pt x="45" y="35"/>
                        </a:cubicBezTo>
                        <a:cubicBezTo>
                          <a:pt x="49" y="29"/>
                          <a:pt x="47" y="20"/>
                          <a:pt x="41" y="1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7">
                    <a:extLst>
                      <a:ext uri="{FF2B5EF4-FFF2-40B4-BE49-F238E27FC236}">
                        <a16:creationId xmlns:a16="http://schemas.microsoft.com/office/drawing/2014/main" id="{28918A43-27FE-481E-90ED-93D42545E50A}"/>
                      </a:ext>
                    </a:extLst>
                  </p:cNvPr>
                  <p:cNvSpPr>
                    <a:spLocks/>
                  </p:cNvSpPr>
                  <p:nvPr/>
                </p:nvSpPr>
                <p:spPr bwMode="auto">
                  <a:xfrm>
                    <a:off x="2156" y="1643"/>
                    <a:ext cx="5" cy="6"/>
                  </a:xfrm>
                  <a:custGeom>
                    <a:avLst/>
                    <a:gdLst>
                      <a:gd name="T0" fmla="*/ 5 w 5"/>
                      <a:gd name="T1" fmla="*/ 6 h 6"/>
                      <a:gd name="T2" fmla="*/ 0 w 5"/>
                      <a:gd name="T3" fmla="*/ 0 h 6"/>
                      <a:gd name="T4" fmla="*/ 0 w 5"/>
                      <a:gd name="T5" fmla="*/ 5 h 6"/>
                      <a:gd name="T6" fmla="*/ 5 w 5"/>
                      <a:gd name="T7" fmla="*/ 6 h 6"/>
                    </a:gdLst>
                    <a:ahLst/>
                    <a:cxnLst>
                      <a:cxn ang="0">
                        <a:pos x="T0" y="T1"/>
                      </a:cxn>
                      <a:cxn ang="0">
                        <a:pos x="T2" y="T3"/>
                      </a:cxn>
                      <a:cxn ang="0">
                        <a:pos x="T4" y="T5"/>
                      </a:cxn>
                      <a:cxn ang="0">
                        <a:pos x="T6" y="T7"/>
                      </a:cxn>
                    </a:cxnLst>
                    <a:rect l="0" t="0" r="r" b="b"/>
                    <a:pathLst>
                      <a:path w="5" h="6">
                        <a:moveTo>
                          <a:pt x="5" y="6"/>
                        </a:moveTo>
                        <a:lnTo>
                          <a:pt x="0" y="0"/>
                        </a:lnTo>
                        <a:lnTo>
                          <a:pt x="0" y="5"/>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
                    <a:extLst>
                      <a:ext uri="{FF2B5EF4-FFF2-40B4-BE49-F238E27FC236}">
                        <a16:creationId xmlns:a16="http://schemas.microsoft.com/office/drawing/2014/main" id="{D128A513-F8C3-4A4D-B882-58031B9E3AAE}"/>
                      </a:ext>
                    </a:extLst>
                  </p:cNvPr>
                  <p:cNvSpPr>
                    <a:spLocks/>
                  </p:cNvSpPr>
                  <p:nvPr/>
                </p:nvSpPr>
                <p:spPr bwMode="auto">
                  <a:xfrm>
                    <a:off x="2142" y="1853"/>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
                    <a:extLst>
                      <a:ext uri="{FF2B5EF4-FFF2-40B4-BE49-F238E27FC236}">
                        <a16:creationId xmlns:a16="http://schemas.microsoft.com/office/drawing/2014/main" id="{7EED6C07-EC75-4114-871B-396C1EFD8167}"/>
                      </a:ext>
                    </a:extLst>
                  </p:cNvPr>
                  <p:cNvSpPr>
                    <a:spLocks/>
                  </p:cNvSpPr>
                  <p:nvPr/>
                </p:nvSpPr>
                <p:spPr bwMode="auto">
                  <a:xfrm>
                    <a:off x="1959" y="1637"/>
                    <a:ext cx="190" cy="297"/>
                  </a:xfrm>
                  <a:custGeom>
                    <a:avLst/>
                    <a:gdLst>
                      <a:gd name="T0" fmla="*/ 86 w 403"/>
                      <a:gd name="T1" fmla="*/ 456 h 631"/>
                      <a:gd name="T2" fmla="*/ 102 w 403"/>
                      <a:gd name="T3" fmla="*/ 477 h 631"/>
                      <a:gd name="T4" fmla="*/ 103 w 403"/>
                      <a:gd name="T5" fmla="*/ 478 h 631"/>
                      <a:gd name="T6" fmla="*/ 121 w 403"/>
                      <a:gd name="T7" fmla="*/ 499 h 631"/>
                      <a:gd name="T8" fmla="*/ 137 w 403"/>
                      <a:gd name="T9" fmla="*/ 503 h 631"/>
                      <a:gd name="T10" fmla="*/ 140 w 403"/>
                      <a:gd name="T11" fmla="*/ 502 h 631"/>
                      <a:gd name="T12" fmla="*/ 167 w 403"/>
                      <a:gd name="T13" fmla="*/ 552 h 631"/>
                      <a:gd name="T14" fmla="*/ 182 w 403"/>
                      <a:gd name="T15" fmla="*/ 589 h 631"/>
                      <a:gd name="T16" fmla="*/ 187 w 403"/>
                      <a:gd name="T17" fmla="*/ 595 h 631"/>
                      <a:gd name="T18" fmla="*/ 232 w 403"/>
                      <a:gd name="T19" fmla="*/ 628 h 631"/>
                      <a:gd name="T20" fmla="*/ 243 w 403"/>
                      <a:gd name="T21" fmla="*/ 631 h 631"/>
                      <a:gd name="T22" fmla="*/ 243 w 403"/>
                      <a:gd name="T23" fmla="*/ 631 h 631"/>
                      <a:gd name="T24" fmla="*/ 255 w 403"/>
                      <a:gd name="T25" fmla="*/ 615 h 631"/>
                      <a:gd name="T26" fmla="*/ 252 w 403"/>
                      <a:gd name="T27" fmla="*/ 609 h 631"/>
                      <a:gd name="T28" fmla="*/ 230 w 403"/>
                      <a:gd name="T29" fmla="*/ 570 h 631"/>
                      <a:gd name="T30" fmla="*/ 217 w 403"/>
                      <a:gd name="T31" fmla="*/ 538 h 631"/>
                      <a:gd name="T32" fmla="*/ 239 w 403"/>
                      <a:gd name="T33" fmla="*/ 548 h 631"/>
                      <a:gd name="T34" fmla="*/ 253 w 403"/>
                      <a:gd name="T35" fmla="*/ 547 h 631"/>
                      <a:gd name="T36" fmla="*/ 279 w 403"/>
                      <a:gd name="T37" fmla="*/ 509 h 631"/>
                      <a:gd name="T38" fmla="*/ 266 w 403"/>
                      <a:gd name="T39" fmla="*/ 471 h 631"/>
                      <a:gd name="T40" fmla="*/ 258 w 403"/>
                      <a:gd name="T41" fmla="*/ 464 h 631"/>
                      <a:gd name="T42" fmla="*/ 233 w 403"/>
                      <a:gd name="T43" fmla="*/ 454 h 631"/>
                      <a:gd name="T44" fmla="*/ 231 w 403"/>
                      <a:gd name="T45" fmla="*/ 445 h 631"/>
                      <a:gd name="T46" fmla="*/ 256 w 403"/>
                      <a:gd name="T47" fmla="*/ 438 h 631"/>
                      <a:gd name="T48" fmla="*/ 260 w 403"/>
                      <a:gd name="T49" fmla="*/ 436 h 631"/>
                      <a:gd name="T50" fmla="*/ 332 w 403"/>
                      <a:gd name="T51" fmla="*/ 384 h 631"/>
                      <a:gd name="T52" fmla="*/ 338 w 403"/>
                      <a:gd name="T53" fmla="*/ 373 h 631"/>
                      <a:gd name="T54" fmla="*/ 338 w 403"/>
                      <a:gd name="T55" fmla="*/ 314 h 631"/>
                      <a:gd name="T56" fmla="*/ 333 w 403"/>
                      <a:gd name="T57" fmla="*/ 303 h 631"/>
                      <a:gd name="T58" fmla="*/ 295 w 403"/>
                      <a:gd name="T59" fmla="*/ 271 h 631"/>
                      <a:gd name="T60" fmla="*/ 296 w 403"/>
                      <a:gd name="T61" fmla="*/ 256 h 631"/>
                      <a:gd name="T62" fmla="*/ 293 w 403"/>
                      <a:gd name="T63" fmla="*/ 245 h 631"/>
                      <a:gd name="T64" fmla="*/ 283 w 403"/>
                      <a:gd name="T65" fmla="*/ 240 h 631"/>
                      <a:gd name="T66" fmla="*/ 259 w 403"/>
                      <a:gd name="T67" fmla="*/ 239 h 631"/>
                      <a:gd name="T68" fmla="*/ 260 w 403"/>
                      <a:gd name="T69" fmla="*/ 236 h 631"/>
                      <a:gd name="T70" fmla="*/ 290 w 403"/>
                      <a:gd name="T71" fmla="*/ 232 h 631"/>
                      <a:gd name="T72" fmla="*/ 302 w 403"/>
                      <a:gd name="T73" fmla="*/ 243 h 631"/>
                      <a:gd name="T74" fmla="*/ 303 w 403"/>
                      <a:gd name="T75" fmla="*/ 244 h 631"/>
                      <a:gd name="T76" fmla="*/ 345 w 403"/>
                      <a:gd name="T77" fmla="*/ 274 h 631"/>
                      <a:gd name="T78" fmla="*/ 356 w 403"/>
                      <a:gd name="T79" fmla="*/ 276 h 631"/>
                      <a:gd name="T80" fmla="*/ 365 w 403"/>
                      <a:gd name="T81" fmla="*/ 268 h 631"/>
                      <a:gd name="T82" fmla="*/ 379 w 403"/>
                      <a:gd name="T83" fmla="*/ 242 h 631"/>
                      <a:gd name="T84" fmla="*/ 373 w 403"/>
                      <a:gd name="T85" fmla="*/ 223 h 631"/>
                      <a:gd name="T86" fmla="*/ 347 w 403"/>
                      <a:gd name="T87" fmla="*/ 209 h 631"/>
                      <a:gd name="T88" fmla="*/ 355 w 403"/>
                      <a:gd name="T89" fmla="*/ 178 h 631"/>
                      <a:gd name="T90" fmla="*/ 355 w 403"/>
                      <a:gd name="T91" fmla="*/ 176 h 631"/>
                      <a:gd name="T92" fmla="*/ 358 w 403"/>
                      <a:gd name="T93" fmla="*/ 142 h 631"/>
                      <a:gd name="T94" fmla="*/ 389 w 403"/>
                      <a:gd name="T95" fmla="*/ 140 h 631"/>
                      <a:gd name="T96" fmla="*/ 402 w 403"/>
                      <a:gd name="T97" fmla="*/ 129 h 631"/>
                      <a:gd name="T98" fmla="*/ 396 w 403"/>
                      <a:gd name="T99" fmla="*/ 114 h 631"/>
                      <a:gd name="T100" fmla="*/ 322 w 403"/>
                      <a:gd name="T101" fmla="*/ 68 h 631"/>
                      <a:gd name="T102" fmla="*/ 315 w 403"/>
                      <a:gd name="T103" fmla="*/ 66 h 631"/>
                      <a:gd name="T104" fmla="*/ 267 w 403"/>
                      <a:gd name="T105" fmla="*/ 63 h 631"/>
                      <a:gd name="T106" fmla="*/ 278 w 403"/>
                      <a:gd name="T107" fmla="*/ 38 h 631"/>
                      <a:gd name="T108" fmla="*/ 345 w 403"/>
                      <a:gd name="T109" fmla="*/ 26 h 631"/>
                      <a:gd name="T110" fmla="*/ 356 w 403"/>
                      <a:gd name="T111" fmla="*/ 16 h 631"/>
                      <a:gd name="T112" fmla="*/ 354 w 403"/>
                      <a:gd name="T113" fmla="*/ 4 h 631"/>
                      <a:gd name="T114" fmla="*/ 377 w 403"/>
                      <a:gd name="T115" fmla="*/ 0 h 631"/>
                      <a:gd name="T116" fmla="*/ 86 w 403"/>
                      <a:gd name="T117" fmla="*/ 162 h 631"/>
                      <a:gd name="T118" fmla="*/ 36 w 403"/>
                      <a:gd name="T119" fmla="*/ 498 h 631"/>
                      <a:gd name="T120" fmla="*/ 56 w 403"/>
                      <a:gd name="T121" fmla="*/ 461 h 631"/>
                      <a:gd name="T122" fmla="*/ 86 w 403"/>
                      <a:gd name="T123" fmla="*/ 45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631">
                        <a:moveTo>
                          <a:pt x="86" y="456"/>
                        </a:moveTo>
                        <a:cubicBezTo>
                          <a:pt x="102" y="477"/>
                          <a:pt x="102" y="477"/>
                          <a:pt x="102" y="477"/>
                        </a:cubicBezTo>
                        <a:cubicBezTo>
                          <a:pt x="102" y="478"/>
                          <a:pt x="103" y="478"/>
                          <a:pt x="103" y="478"/>
                        </a:cubicBezTo>
                        <a:cubicBezTo>
                          <a:pt x="121" y="499"/>
                          <a:pt x="121" y="499"/>
                          <a:pt x="121" y="499"/>
                        </a:cubicBezTo>
                        <a:cubicBezTo>
                          <a:pt x="125" y="504"/>
                          <a:pt x="132" y="506"/>
                          <a:pt x="137" y="503"/>
                        </a:cubicBezTo>
                        <a:cubicBezTo>
                          <a:pt x="140" y="502"/>
                          <a:pt x="140" y="502"/>
                          <a:pt x="140" y="502"/>
                        </a:cubicBezTo>
                        <a:cubicBezTo>
                          <a:pt x="167" y="552"/>
                          <a:pt x="167" y="552"/>
                          <a:pt x="167" y="552"/>
                        </a:cubicBezTo>
                        <a:cubicBezTo>
                          <a:pt x="182" y="589"/>
                          <a:pt x="182" y="589"/>
                          <a:pt x="182" y="589"/>
                        </a:cubicBezTo>
                        <a:cubicBezTo>
                          <a:pt x="183" y="591"/>
                          <a:pt x="185" y="593"/>
                          <a:pt x="187" y="595"/>
                        </a:cubicBezTo>
                        <a:cubicBezTo>
                          <a:pt x="232" y="628"/>
                          <a:pt x="232" y="628"/>
                          <a:pt x="232" y="628"/>
                        </a:cubicBezTo>
                        <a:cubicBezTo>
                          <a:pt x="236" y="631"/>
                          <a:pt x="239" y="631"/>
                          <a:pt x="243" y="631"/>
                        </a:cubicBezTo>
                        <a:cubicBezTo>
                          <a:pt x="243" y="631"/>
                          <a:pt x="243" y="631"/>
                          <a:pt x="243" y="631"/>
                        </a:cubicBezTo>
                        <a:cubicBezTo>
                          <a:pt x="251" y="629"/>
                          <a:pt x="256" y="622"/>
                          <a:pt x="255" y="615"/>
                        </a:cubicBezTo>
                        <a:cubicBezTo>
                          <a:pt x="254" y="612"/>
                          <a:pt x="253" y="611"/>
                          <a:pt x="252" y="609"/>
                        </a:cubicBezTo>
                        <a:cubicBezTo>
                          <a:pt x="230" y="570"/>
                          <a:pt x="230" y="570"/>
                          <a:pt x="230" y="570"/>
                        </a:cubicBezTo>
                        <a:cubicBezTo>
                          <a:pt x="217" y="538"/>
                          <a:pt x="217" y="538"/>
                          <a:pt x="217" y="538"/>
                        </a:cubicBezTo>
                        <a:cubicBezTo>
                          <a:pt x="239" y="548"/>
                          <a:pt x="239" y="548"/>
                          <a:pt x="239" y="548"/>
                        </a:cubicBezTo>
                        <a:cubicBezTo>
                          <a:pt x="244" y="550"/>
                          <a:pt x="249" y="549"/>
                          <a:pt x="253" y="547"/>
                        </a:cubicBezTo>
                        <a:cubicBezTo>
                          <a:pt x="264" y="540"/>
                          <a:pt x="282" y="525"/>
                          <a:pt x="279" y="509"/>
                        </a:cubicBezTo>
                        <a:cubicBezTo>
                          <a:pt x="277" y="498"/>
                          <a:pt x="268" y="476"/>
                          <a:pt x="266" y="471"/>
                        </a:cubicBezTo>
                        <a:cubicBezTo>
                          <a:pt x="264" y="468"/>
                          <a:pt x="261" y="465"/>
                          <a:pt x="258" y="464"/>
                        </a:cubicBezTo>
                        <a:cubicBezTo>
                          <a:pt x="233" y="454"/>
                          <a:pt x="233" y="454"/>
                          <a:pt x="233" y="454"/>
                        </a:cubicBezTo>
                        <a:cubicBezTo>
                          <a:pt x="231" y="445"/>
                          <a:pt x="231" y="445"/>
                          <a:pt x="231" y="445"/>
                        </a:cubicBezTo>
                        <a:cubicBezTo>
                          <a:pt x="256" y="438"/>
                          <a:pt x="256" y="438"/>
                          <a:pt x="256" y="438"/>
                        </a:cubicBezTo>
                        <a:cubicBezTo>
                          <a:pt x="257" y="437"/>
                          <a:pt x="259" y="436"/>
                          <a:pt x="260" y="436"/>
                        </a:cubicBezTo>
                        <a:cubicBezTo>
                          <a:pt x="332" y="384"/>
                          <a:pt x="332" y="384"/>
                          <a:pt x="332" y="384"/>
                        </a:cubicBezTo>
                        <a:cubicBezTo>
                          <a:pt x="336" y="382"/>
                          <a:pt x="338" y="377"/>
                          <a:pt x="338" y="373"/>
                        </a:cubicBezTo>
                        <a:cubicBezTo>
                          <a:pt x="338" y="314"/>
                          <a:pt x="338" y="314"/>
                          <a:pt x="338" y="314"/>
                        </a:cubicBezTo>
                        <a:cubicBezTo>
                          <a:pt x="337" y="310"/>
                          <a:pt x="336" y="306"/>
                          <a:pt x="333" y="303"/>
                        </a:cubicBezTo>
                        <a:cubicBezTo>
                          <a:pt x="295" y="271"/>
                          <a:pt x="295" y="271"/>
                          <a:pt x="295" y="271"/>
                        </a:cubicBezTo>
                        <a:cubicBezTo>
                          <a:pt x="296" y="256"/>
                          <a:pt x="296" y="256"/>
                          <a:pt x="296" y="256"/>
                        </a:cubicBezTo>
                        <a:cubicBezTo>
                          <a:pt x="297" y="252"/>
                          <a:pt x="296" y="248"/>
                          <a:pt x="293" y="245"/>
                        </a:cubicBezTo>
                        <a:cubicBezTo>
                          <a:pt x="291" y="242"/>
                          <a:pt x="287" y="241"/>
                          <a:pt x="283" y="240"/>
                        </a:cubicBezTo>
                        <a:cubicBezTo>
                          <a:pt x="259" y="239"/>
                          <a:pt x="259" y="239"/>
                          <a:pt x="259" y="239"/>
                        </a:cubicBezTo>
                        <a:cubicBezTo>
                          <a:pt x="260" y="236"/>
                          <a:pt x="260" y="236"/>
                          <a:pt x="260" y="236"/>
                        </a:cubicBezTo>
                        <a:cubicBezTo>
                          <a:pt x="290" y="232"/>
                          <a:pt x="290" y="232"/>
                          <a:pt x="290" y="232"/>
                        </a:cubicBezTo>
                        <a:cubicBezTo>
                          <a:pt x="302" y="243"/>
                          <a:pt x="302" y="243"/>
                          <a:pt x="302" y="243"/>
                        </a:cubicBezTo>
                        <a:cubicBezTo>
                          <a:pt x="302" y="244"/>
                          <a:pt x="303" y="244"/>
                          <a:pt x="303" y="244"/>
                        </a:cubicBezTo>
                        <a:cubicBezTo>
                          <a:pt x="345" y="274"/>
                          <a:pt x="345" y="274"/>
                          <a:pt x="345" y="274"/>
                        </a:cubicBezTo>
                        <a:cubicBezTo>
                          <a:pt x="348" y="276"/>
                          <a:pt x="352" y="277"/>
                          <a:pt x="356" y="276"/>
                        </a:cubicBezTo>
                        <a:cubicBezTo>
                          <a:pt x="360" y="275"/>
                          <a:pt x="364" y="272"/>
                          <a:pt x="365" y="268"/>
                        </a:cubicBezTo>
                        <a:cubicBezTo>
                          <a:pt x="379" y="242"/>
                          <a:pt x="379" y="242"/>
                          <a:pt x="379" y="242"/>
                        </a:cubicBezTo>
                        <a:cubicBezTo>
                          <a:pt x="382" y="235"/>
                          <a:pt x="380" y="227"/>
                          <a:pt x="373" y="223"/>
                        </a:cubicBezTo>
                        <a:cubicBezTo>
                          <a:pt x="347" y="209"/>
                          <a:pt x="347" y="209"/>
                          <a:pt x="347" y="209"/>
                        </a:cubicBezTo>
                        <a:cubicBezTo>
                          <a:pt x="355" y="178"/>
                          <a:pt x="355" y="178"/>
                          <a:pt x="355" y="178"/>
                        </a:cubicBezTo>
                        <a:cubicBezTo>
                          <a:pt x="355" y="178"/>
                          <a:pt x="355" y="177"/>
                          <a:pt x="355" y="176"/>
                        </a:cubicBezTo>
                        <a:cubicBezTo>
                          <a:pt x="358" y="142"/>
                          <a:pt x="358" y="142"/>
                          <a:pt x="358" y="142"/>
                        </a:cubicBezTo>
                        <a:cubicBezTo>
                          <a:pt x="389" y="140"/>
                          <a:pt x="389" y="140"/>
                          <a:pt x="389" y="140"/>
                        </a:cubicBezTo>
                        <a:cubicBezTo>
                          <a:pt x="395" y="139"/>
                          <a:pt x="400" y="135"/>
                          <a:pt x="402" y="129"/>
                        </a:cubicBezTo>
                        <a:cubicBezTo>
                          <a:pt x="403" y="123"/>
                          <a:pt x="401" y="117"/>
                          <a:pt x="396" y="114"/>
                        </a:cubicBezTo>
                        <a:cubicBezTo>
                          <a:pt x="322" y="68"/>
                          <a:pt x="322" y="68"/>
                          <a:pt x="322" y="68"/>
                        </a:cubicBezTo>
                        <a:cubicBezTo>
                          <a:pt x="320" y="67"/>
                          <a:pt x="318" y="66"/>
                          <a:pt x="315" y="66"/>
                        </a:cubicBezTo>
                        <a:cubicBezTo>
                          <a:pt x="267" y="63"/>
                          <a:pt x="267" y="63"/>
                          <a:pt x="267" y="63"/>
                        </a:cubicBezTo>
                        <a:cubicBezTo>
                          <a:pt x="278" y="38"/>
                          <a:pt x="278" y="38"/>
                          <a:pt x="278" y="38"/>
                        </a:cubicBezTo>
                        <a:cubicBezTo>
                          <a:pt x="345" y="26"/>
                          <a:pt x="345" y="26"/>
                          <a:pt x="345" y="26"/>
                        </a:cubicBezTo>
                        <a:cubicBezTo>
                          <a:pt x="351" y="25"/>
                          <a:pt x="355" y="21"/>
                          <a:pt x="356" y="16"/>
                        </a:cubicBezTo>
                        <a:cubicBezTo>
                          <a:pt x="358" y="12"/>
                          <a:pt x="357" y="7"/>
                          <a:pt x="354" y="4"/>
                        </a:cubicBezTo>
                        <a:cubicBezTo>
                          <a:pt x="377" y="0"/>
                          <a:pt x="377" y="0"/>
                          <a:pt x="377" y="0"/>
                        </a:cubicBezTo>
                        <a:cubicBezTo>
                          <a:pt x="264" y="6"/>
                          <a:pt x="155" y="62"/>
                          <a:pt x="86" y="162"/>
                        </a:cubicBezTo>
                        <a:cubicBezTo>
                          <a:pt x="14" y="264"/>
                          <a:pt x="0" y="389"/>
                          <a:pt x="36" y="498"/>
                        </a:cubicBezTo>
                        <a:cubicBezTo>
                          <a:pt x="56" y="461"/>
                          <a:pt x="56" y="461"/>
                          <a:pt x="56" y="461"/>
                        </a:cubicBezTo>
                        <a:lnTo>
                          <a:pt x="86" y="456"/>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20">
                    <a:extLst>
                      <a:ext uri="{FF2B5EF4-FFF2-40B4-BE49-F238E27FC236}">
                        <a16:creationId xmlns:a16="http://schemas.microsoft.com/office/drawing/2014/main" id="{F2F5CFD4-83D7-406D-B31C-71E60D37BBE9}"/>
                      </a:ext>
                    </a:extLst>
                  </p:cNvPr>
                  <p:cNvSpPr>
                    <a:spLocks noEditPoints="1"/>
                  </p:cNvSpPr>
                  <p:nvPr/>
                </p:nvSpPr>
                <p:spPr bwMode="auto">
                  <a:xfrm>
                    <a:off x="2142" y="1637"/>
                    <a:ext cx="42" cy="33"/>
                  </a:xfrm>
                  <a:custGeom>
                    <a:avLst/>
                    <a:gdLst>
                      <a:gd name="T0" fmla="*/ 3 w 89"/>
                      <a:gd name="T1" fmla="*/ 34 h 70"/>
                      <a:gd name="T2" fmla="*/ 12 w 89"/>
                      <a:gd name="T3" fmla="*/ 45 h 70"/>
                      <a:gd name="T4" fmla="*/ 62 w 89"/>
                      <a:gd name="T5" fmla="*/ 67 h 70"/>
                      <a:gd name="T6" fmla="*/ 80 w 89"/>
                      <a:gd name="T7" fmla="*/ 61 h 70"/>
                      <a:gd name="T8" fmla="*/ 86 w 89"/>
                      <a:gd name="T9" fmla="*/ 49 h 70"/>
                      <a:gd name="T10" fmla="*/ 84 w 89"/>
                      <a:gd name="T11" fmla="*/ 33 h 70"/>
                      <a:gd name="T12" fmla="*/ 57 w 89"/>
                      <a:gd name="T13" fmla="*/ 3 h 70"/>
                      <a:gd name="T14" fmla="*/ 0 w 89"/>
                      <a:gd name="T15" fmla="*/ 0 h 70"/>
                      <a:gd name="T16" fmla="*/ 3 w 89"/>
                      <a:gd name="T17" fmla="*/ 34 h 70"/>
                      <a:gd name="T18" fmla="*/ 41 w 89"/>
                      <a:gd name="T19" fmla="*/ 27 h 70"/>
                      <a:gd name="T20" fmla="*/ 30 w 89"/>
                      <a:gd name="T21" fmla="*/ 23 h 70"/>
                      <a:gd name="T22" fmla="*/ 30 w 89"/>
                      <a:gd name="T23" fmla="*/ 14 h 70"/>
                      <a:gd name="T24" fmla="*/ 41 w 89"/>
                      <a:gd name="T2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0">
                        <a:moveTo>
                          <a:pt x="3" y="34"/>
                        </a:moveTo>
                        <a:cubicBezTo>
                          <a:pt x="4" y="39"/>
                          <a:pt x="7" y="43"/>
                          <a:pt x="12" y="45"/>
                        </a:cubicBezTo>
                        <a:cubicBezTo>
                          <a:pt x="62" y="67"/>
                          <a:pt x="62" y="67"/>
                          <a:pt x="62" y="67"/>
                        </a:cubicBezTo>
                        <a:cubicBezTo>
                          <a:pt x="69" y="70"/>
                          <a:pt x="77" y="67"/>
                          <a:pt x="80" y="61"/>
                        </a:cubicBezTo>
                        <a:cubicBezTo>
                          <a:pt x="86" y="49"/>
                          <a:pt x="86" y="49"/>
                          <a:pt x="86" y="49"/>
                        </a:cubicBezTo>
                        <a:cubicBezTo>
                          <a:pt x="89" y="44"/>
                          <a:pt x="88" y="38"/>
                          <a:pt x="84" y="33"/>
                        </a:cubicBezTo>
                        <a:cubicBezTo>
                          <a:pt x="57" y="3"/>
                          <a:pt x="57" y="3"/>
                          <a:pt x="57" y="3"/>
                        </a:cubicBezTo>
                        <a:cubicBezTo>
                          <a:pt x="38" y="1"/>
                          <a:pt x="19" y="0"/>
                          <a:pt x="0" y="0"/>
                        </a:cubicBezTo>
                        <a:lnTo>
                          <a:pt x="3" y="34"/>
                        </a:lnTo>
                        <a:close/>
                        <a:moveTo>
                          <a:pt x="41" y="27"/>
                        </a:moveTo>
                        <a:cubicBezTo>
                          <a:pt x="30" y="23"/>
                          <a:pt x="30" y="23"/>
                          <a:pt x="30" y="23"/>
                        </a:cubicBezTo>
                        <a:cubicBezTo>
                          <a:pt x="30" y="14"/>
                          <a:pt x="30" y="14"/>
                          <a:pt x="30" y="14"/>
                        </a:cubicBezTo>
                        <a:lnTo>
                          <a:pt x="4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1">
                    <a:extLst>
                      <a:ext uri="{FF2B5EF4-FFF2-40B4-BE49-F238E27FC236}">
                        <a16:creationId xmlns:a16="http://schemas.microsoft.com/office/drawing/2014/main" id="{0FE86AE8-2116-42B8-B324-BE05E59D382C}"/>
                      </a:ext>
                    </a:extLst>
                  </p:cNvPr>
                  <p:cNvSpPr>
                    <a:spLocks/>
                  </p:cNvSpPr>
                  <p:nvPr/>
                </p:nvSpPr>
                <p:spPr bwMode="auto">
                  <a:xfrm>
                    <a:off x="2145" y="1705"/>
                    <a:ext cx="35" cy="27"/>
                  </a:xfrm>
                  <a:custGeom>
                    <a:avLst/>
                    <a:gdLst>
                      <a:gd name="T0" fmla="*/ 73 w 74"/>
                      <a:gd name="T1" fmla="*/ 19 h 56"/>
                      <a:gd name="T2" fmla="*/ 61 w 74"/>
                      <a:gd name="T3" fmla="*/ 8 h 56"/>
                      <a:gd name="T4" fmla="*/ 17 w 74"/>
                      <a:gd name="T5" fmla="*/ 1 h 56"/>
                      <a:gd name="T6" fmla="*/ 3 w 74"/>
                      <a:gd name="T7" fmla="*/ 7 h 56"/>
                      <a:gd name="T8" fmla="*/ 2 w 74"/>
                      <a:gd name="T9" fmla="*/ 22 h 56"/>
                      <a:gd name="T10" fmla="*/ 16 w 74"/>
                      <a:gd name="T11" fmla="*/ 48 h 56"/>
                      <a:gd name="T12" fmla="*/ 25 w 74"/>
                      <a:gd name="T13" fmla="*/ 55 h 56"/>
                      <a:gd name="T14" fmla="*/ 31 w 74"/>
                      <a:gd name="T15" fmla="*/ 55 h 56"/>
                      <a:gd name="T16" fmla="*/ 36 w 74"/>
                      <a:gd name="T17" fmla="*/ 53 h 56"/>
                      <a:gd name="T18" fmla="*/ 67 w 74"/>
                      <a:gd name="T19" fmla="*/ 33 h 56"/>
                      <a:gd name="T20" fmla="*/ 73 w 74"/>
                      <a:gd name="T21"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56">
                        <a:moveTo>
                          <a:pt x="73" y="19"/>
                        </a:moveTo>
                        <a:cubicBezTo>
                          <a:pt x="71" y="13"/>
                          <a:pt x="67" y="9"/>
                          <a:pt x="61" y="8"/>
                        </a:cubicBezTo>
                        <a:cubicBezTo>
                          <a:pt x="17" y="1"/>
                          <a:pt x="17" y="1"/>
                          <a:pt x="17" y="1"/>
                        </a:cubicBezTo>
                        <a:cubicBezTo>
                          <a:pt x="11" y="0"/>
                          <a:pt x="6" y="3"/>
                          <a:pt x="3" y="7"/>
                        </a:cubicBezTo>
                        <a:cubicBezTo>
                          <a:pt x="0" y="11"/>
                          <a:pt x="0" y="17"/>
                          <a:pt x="2" y="22"/>
                        </a:cubicBezTo>
                        <a:cubicBezTo>
                          <a:pt x="16" y="48"/>
                          <a:pt x="16" y="48"/>
                          <a:pt x="16" y="48"/>
                        </a:cubicBezTo>
                        <a:cubicBezTo>
                          <a:pt x="18" y="52"/>
                          <a:pt x="21" y="54"/>
                          <a:pt x="25" y="55"/>
                        </a:cubicBezTo>
                        <a:cubicBezTo>
                          <a:pt x="27" y="56"/>
                          <a:pt x="29" y="56"/>
                          <a:pt x="31" y="55"/>
                        </a:cubicBezTo>
                        <a:cubicBezTo>
                          <a:pt x="33" y="55"/>
                          <a:pt x="35" y="54"/>
                          <a:pt x="36" y="53"/>
                        </a:cubicBezTo>
                        <a:cubicBezTo>
                          <a:pt x="67" y="33"/>
                          <a:pt x="67" y="33"/>
                          <a:pt x="67" y="33"/>
                        </a:cubicBezTo>
                        <a:cubicBezTo>
                          <a:pt x="71" y="30"/>
                          <a:pt x="74" y="24"/>
                          <a:pt x="7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2">
                    <a:extLst>
                      <a:ext uri="{FF2B5EF4-FFF2-40B4-BE49-F238E27FC236}">
                        <a16:creationId xmlns:a16="http://schemas.microsoft.com/office/drawing/2014/main" id="{9B93FFF3-6396-45C8-AAB6-F1A5558B0F4A}"/>
                      </a:ext>
                    </a:extLst>
                  </p:cNvPr>
                  <p:cNvSpPr>
                    <a:spLocks/>
                  </p:cNvSpPr>
                  <p:nvPr/>
                </p:nvSpPr>
                <p:spPr bwMode="auto">
                  <a:xfrm>
                    <a:off x="2145" y="1730"/>
                    <a:ext cx="44" cy="54"/>
                  </a:xfrm>
                  <a:custGeom>
                    <a:avLst/>
                    <a:gdLst>
                      <a:gd name="T0" fmla="*/ 88 w 93"/>
                      <a:gd name="T1" fmla="*/ 39 h 114"/>
                      <a:gd name="T2" fmla="*/ 86 w 93"/>
                      <a:gd name="T3" fmla="*/ 33 h 114"/>
                      <a:gd name="T4" fmla="*/ 66 w 93"/>
                      <a:gd name="T5" fmla="*/ 6 h 114"/>
                      <a:gd name="T6" fmla="*/ 52 w 93"/>
                      <a:gd name="T7" fmla="*/ 1 h 114"/>
                      <a:gd name="T8" fmla="*/ 41 w 93"/>
                      <a:gd name="T9" fmla="*/ 9 h 114"/>
                      <a:gd name="T10" fmla="*/ 23 w 93"/>
                      <a:gd name="T11" fmla="*/ 58 h 114"/>
                      <a:gd name="T12" fmla="*/ 3 w 93"/>
                      <a:gd name="T13" fmla="*/ 93 h 114"/>
                      <a:gd name="T14" fmla="*/ 5 w 93"/>
                      <a:gd name="T15" fmla="*/ 110 h 114"/>
                      <a:gd name="T16" fmla="*/ 18 w 93"/>
                      <a:gd name="T17" fmla="*/ 114 h 114"/>
                      <a:gd name="T18" fmla="*/ 22 w 93"/>
                      <a:gd name="T19" fmla="*/ 112 h 114"/>
                      <a:gd name="T20" fmla="*/ 73 w 93"/>
                      <a:gd name="T21" fmla="*/ 85 h 114"/>
                      <a:gd name="T22" fmla="*/ 88 w 93"/>
                      <a:gd name="T23"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14">
                        <a:moveTo>
                          <a:pt x="88" y="39"/>
                        </a:moveTo>
                        <a:cubicBezTo>
                          <a:pt x="88" y="37"/>
                          <a:pt x="87" y="35"/>
                          <a:pt x="86" y="33"/>
                        </a:cubicBezTo>
                        <a:cubicBezTo>
                          <a:pt x="66" y="6"/>
                          <a:pt x="66" y="6"/>
                          <a:pt x="66" y="6"/>
                        </a:cubicBezTo>
                        <a:cubicBezTo>
                          <a:pt x="62" y="2"/>
                          <a:pt x="57" y="0"/>
                          <a:pt x="52" y="1"/>
                        </a:cubicBezTo>
                        <a:cubicBezTo>
                          <a:pt x="47" y="1"/>
                          <a:pt x="43" y="5"/>
                          <a:pt x="41" y="9"/>
                        </a:cubicBezTo>
                        <a:cubicBezTo>
                          <a:pt x="23" y="58"/>
                          <a:pt x="23" y="58"/>
                          <a:pt x="23" y="58"/>
                        </a:cubicBezTo>
                        <a:cubicBezTo>
                          <a:pt x="3" y="93"/>
                          <a:pt x="3" y="93"/>
                          <a:pt x="3" y="93"/>
                        </a:cubicBezTo>
                        <a:cubicBezTo>
                          <a:pt x="0" y="98"/>
                          <a:pt x="1" y="105"/>
                          <a:pt x="5" y="110"/>
                        </a:cubicBezTo>
                        <a:cubicBezTo>
                          <a:pt x="9" y="113"/>
                          <a:pt x="13" y="114"/>
                          <a:pt x="18" y="114"/>
                        </a:cubicBezTo>
                        <a:cubicBezTo>
                          <a:pt x="19" y="113"/>
                          <a:pt x="20" y="113"/>
                          <a:pt x="22" y="112"/>
                        </a:cubicBezTo>
                        <a:cubicBezTo>
                          <a:pt x="23" y="112"/>
                          <a:pt x="58" y="94"/>
                          <a:pt x="73" y="85"/>
                        </a:cubicBezTo>
                        <a:cubicBezTo>
                          <a:pt x="93" y="71"/>
                          <a:pt x="89" y="42"/>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3825E3B7-7861-4297-A768-65E35CF7BAE9}"/>
                      </a:ext>
                    </a:extLst>
                  </p:cNvPr>
                  <p:cNvSpPr>
                    <a:spLocks/>
                  </p:cNvSpPr>
                  <p:nvPr/>
                </p:nvSpPr>
                <p:spPr bwMode="auto">
                  <a:xfrm>
                    <a:off x="2094" y="1891"/>
                    <a:ext cx="52" cy="61"/>
                  </a:xfrm>
                  <a:custGeom>
                    <a:avLst/>
                    <a:gdLst>
                      <a:gd name="T0" fmla="*/ 28 w 111"/>
                      <a:gd name="T1" fmla="*/ 124 h 129"/>
                      <a:gd name="T2" fmla="*/ 83 w 111"/>
                      <a:gd name="T3" fmla="*/ 129 h 129"/>
                      <a:gd name="T4" fmla="*/ 87 w 111"/>
                      <a:gd name="T5" fmla="*/ 129 h 129"/>
                      <a:gd name="T6" fmla="*/ 98 w 111"/>
                      <a:gd name="T7" fmla="*/ 117 h 129"/>
                      <a:gd name="T8" fmla="*/ 110 w 111"/>
                      <a:gd name="T9" fmla="*/ 37 h 129"/>
                      <a:gd name="T10" fmla="*/ 106 w 111"/>
                      <a:gd name="T11" fmla="*/ 25 h 129"/>
                      <a:gd name="T12" fmla="*/ 69 w 111"/>
                      <a:gd name="T13" fmla="*/ 1 h 129"/>
                      <a:gd name="T14" fmla="*/ 42 w 111"/>
                      <a:gd name="T15" fmla="*/ 34 h 129"/>
                      <a:gd name="T16" fmla="*/ 27 w 111"/>
                      <a:gd name="T17" fmla="*/ 59 h 129"/>
                      <a:gd name="T18" fmla="*/ 7 w 111"/>
                      <a:gd name="T19" fmla="*/ 71 h 129"/>
                      <a:gd name="T20" fmla="*/ 0 w 111"/>
                      <a:gd name="T21" fmla="*/ 80 h 129"/>
                      <a:gd name="T22" fmla="*/ 2 w 111"/>
                      <a:gd name="T23" fmla="*/ 90 h 129"/>
                      <a:gd name="T24" fmla="*/ 18 w 111"/>
                      <a:gd name="T25" fmla="*/ 117 h 129"/>
                      <a:gd name="T26" fmla="*/ 28 w 111"/>
                      <a:gd name="T27"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9">
                        <a:moveTo>
                          <a:pt x="28" y="124"/>
                        </a:moveTo>
                        <a:cubicBezTo>
                          <a:pt x="83" y="129"/>
                          <a:pt x="83" y="129"/>
                          <a:pt x="83" y="129"/>
                        </a:cubicBezTo>
                        <a:cubicBezTo>
                          <a:pt x="85" y="129"/>
                          <a:pt x="86" y="129"/>
                          <a:pt x="87" y="129"/>
                        </a:cubicBezTo>
                        <a:cubicBezTo>
                          <a:pt x="93" y="128"/>
                          <a:pt x="98" y="123"/>
                          <a:pt x="98" y="117"/>
                        </a:cubicBezTo>
                        <a:cubicBezTo>
                          <a:pt x="110" y="37"/>
                          <a:pt x="110" y="37"/>
                          <a:pt x="110" y="37"/>
                        </a:cubicBezTo>
                        <a:cubicBezTo>
                          <a:pt x="111" y="32"/>
                          <a:pt x="109" y="28"/>
                          <a:pt x="106" y="25"/>
                        </a:cubicBezTo>
                        <a:cubicBezTo>
                          <a:pt x="81" y="1"/>
                          <a:pt x="75" y="0"/>
                          <a:pt x="69" y="1"/>
                        </a:cubicBezTo>
                        <a:cubicBezTo>
                          <a:pt x="62" y="2"/>
                          <a:pt x="59" y="5"/>
                          <a:pt x="42" y="34"/>
                        </a:cubicBezTo>
                        <a:cubicBezTo>
                          <a:pt x="38" y="40"/>
                          <a:pt x="30" y="53"/>
                          <a:pt x="27" y="59"/>
                        </a:cubicBezTo>
                        <a:cubicBezTo>
                          <a:pt x="23" y="62"/>
                          <a:pt x="14" y="67"/>
                          <a:pt x="7" y="71"/>
                        </a:cubicBezTo>
                        <a:cubicBezTo>
                          <a:pt x="4" y="73"/>
                          <a:pt x="1" y="76"/>
                          <a:pt x="0" y="80"/>
                        </a:cubicBezTo>
                        <a:cubicBezTo>
                          <a:pt x="0" y="83"/>
                          <a:pt x="0" y="87"/>
                          <a:pt x="2" y="90"/>
                        </a:cubicBezTo>
                        <a:cubicBezTo>
                          <a:pt x="18" y="117"/>
                          <a:pt x="18" y="117"/>
                          <a:pt x="18" y="117"/>
                        </a:cubicBezTo>
                        <a:cubicBezTo>
                          <a:pt x="20" y="121"/>
                          <a:pt x="24" y="124"/>
                          <a:pt x="2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4">
                    <a:extLst>
                      <a:ext uri="{FF2B5EF4-FFF2-40B4-BE49-F238E27FC236}">
                        <a16:creationId xmlns:a16="http://schemas.microsoft.com/office/drawing/2014/main" id="{4092BA52-A6F9-409A-9093-91CF4026B8A0}"/>
                      </a:ext>
                    </a:extLst>
                  </p:cNvPr>
                  <p:cNvSpPr>
                    <a:spLocks/>
                  </p:cNvSpPr>
                  <p:nvPr/>
                </p:nvSpPr>
                <p:spPr bwMode="auto">
                  <a:xfrm>
                    <a:off x="2090" y="1963"/>
                    <a:ext cx="41" cy="15"/>
                  </a:xfrm>
                  <a:custGeom>
                    <a:avLst/>
                    <a:gdLst>
                      <a:gd name="T0" fmla="*/ 74 w 88"/>
                      <a:gd name="T1" fmla="*/ 4 h 32"/>
                      <a:gd name="T2" fmla="*/ 15 w 88"/>
                      <a:gd name="T3" fmla="*/ 0 h 32"/>
                      <a:gd name="T4" fmla="*/ 0 w 88"/>
                      <a:gd name="T5" fmla="*/ 13 h 32"/>
                      <a:gd name="T6" fmla="*/ 13 w 88"/>
                      <a:gd name="T7" fmla="*/ 28 h 32"/>
                      <a:gd name="T8" fmla="*/ 73 w 88"/>
                      <a:gd name="T9" fmla="*/ 32 h 32"/>
                      <a:gd name="T10" fmla="*/ 76 w 88"/>
                      <a:gd name="T11" fmla="*/ 32 h 32"/>
                      <a:gd name="T12" fmla="*/ 88 w 88"/>
                      <a:gd name="T13" fmla="*/ 19 h 32"/>
                      <a:gd name="T14" fmla="*/ 74 w 88"/>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2">
                        <a:moveTo>
                          <a:pt x="74" y="4"/>
                        </a:moveTo>
                        <a:cubicBezTo>
                          <a:pt x="15" y="0"/>
                          <a:pt x="15" y="0"/>
                          <a:pt x="15" y="0"/>
                        </a:cubicBezTo>
                        <a:cubicBezTo>
                          <a:pt x="7" y="0"/>
                          <a:pt x="1" y="6"/>
                          <a:pt x="0" y="13"/>
                        </a:cubicBezTo>
                        <a:cubicBezTo>
                          <a:pt x="0" y="21"/>
                          <a:pt x="5" y="28"/>
                          <a:pt x="13" y="28"/>
                        </a:cubicBezTo>
                        <a:cubicBezTo>
                          <a:pt x="73" y="32"/>
                          <a:pt x="73" y="32"/>
                          <a:pt x="73" y="32"/>
                        </a:cubicBezTo>
                        <a:cubicBezTo>
                          <a:pt x="74" y="32"/>
                          <a:pt x="75" y="32"/>
                          <a:pt x="76" y="32"/>
                        </a:cubicBezTo>
                        <a:cubicBezTo>
                          <a:pt x="82" y="30"/>
                          <a:pt x="87" y="25"/>
                          <a:pt x="88" y="19"/>
                        </a:cubicBezTo>
                        <a:cubicBezTo>
                          <a:pt x="88" y="11"/>
                          <a:pt x="82" y="4"/>
                          <a:pt x="7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5">
                    <a:extLst>
                      <a:ext uri="{FF2B5EF4-FFF2-40B4-BE49-F238E27FC236}">
                        <a16:creationId xmlns:a16="http://schemas.microsoft.com/office/drawing/2014/main" id="{2E22E3B1-3ADB-4636-9C85-C25B9A2AE9D9}"/>
                      </a:ext>
                    </a:extLst>
                  </p:cNvPr>
                  <p:cNvSpPr>
                    <a:spLocks/>
                  </p:cNvSpPr>
                  <p:nvPr/>
                </p:nvSpPr>
                <p:spPr bwMode="auto">
                  <a:xfrm>
                    <a:off x="2132" y="1964"/>
                    <a:ext cx="23" cy="14"/>
                  </a:xfrm>
                  <a:custGeom>
                    <a:avLst/>
                    <a:gdLst>
                      <a:gd name="T0" fmla="*/ 34 w 49"/>
                      <a:gd name="T1" fmla="*/ 0 h 29"/>
                      <a:gd name="T2" fmla="*/ 14 w 49"/>
                      <a:gd name="T3" fmla="*/ 1 h 29"/>
                      <a:gd name="T4" fmla="*/ 0 w 49"/>
                      <a:gd name="T5" fmla="*/ 16 h 29"/>
                      <a:gd name="T6" fmla="*/ 15 w 49"/>
                      <a:gd name="T7" fmla="*/ 29 h 29"/>
                      <a:gd name="T8" fmla="*/ 35 w 49"/>
                      <a:gd name="T9" fmla="*/ 28 h 29"/>
                      <a:gd name="T10" fmla="*/ 37 w 49"/>
                      <a:gd name="T11" fmla="*/ 28 h 29"/>
                      <a:gd name="T12" fmla="*/ 48 w 49"/>
                      <a:gd name="T13" fmla="*/ 13 h 29"/>
                      <a:gd name="T14" fmla="*/ 34 w 4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9">
                        <a:moveTo>
                          <a:pt x="34" y="0"/>
                        </a:moveTo>
                        <a:cubicBezTo>
                          <a:pt x="14" y="1"/>
                          <a:pt x="14" y="1"/>
                          <a:pt x="14" y="1"/>
                        </a:cubicBezTo>
                        <a:cubicBezTo>
                          <a:pt x="6" y="1"/>
                          <a:pt x="0" y="8"/>
                          <a:pt x="0" y="16"/>
                        </a:cubicBezTo>
                        <a:cubicBezTo>
                          <a:pt x="1" y="23"/>
                          <a:pt x="7" y="29"/>
                          <a:pt x="15" y="29"/>
                        </a:cubicBezTo>
                        <a:cubicBezTo>
                          <a:pt x="35" y="28"/>
                          <a:pt x="35" y="28"/>
                          <a:pt x="35" y="28"/>
                        </a:cubicBezTo>
                        <a:cubicBezTo>
                          <a:pt x="36" y="28"/>
                          <a:pt x="36" y="28"/>
                          <a:pt x="37" y="28"/>
                        </a:cubicBezTo>
                        <a:cubicBezTo>
                          <a:pt x="44" y="27"/>
                          <a:pt x="49" y="21"/>
                          <a:pt x="48" y="13"/>
                        </a:cubicBezTo>
                        <a:cubicBezTo>
                          <a:pt x="48" y="6"/>
                          <a:pt x="42"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6">
                    <a:extLst>
                      <a:ext uri="{FF2B5EF4-FFF2-40B4-BE49-F238E27FC236}">
                        <a16:creationId xmlns:a16="http://schemas.microsoft.com/office/drawing/2014/main" id="{0163066C-59A9-4C01-8E62-6B5FEAC6E9EA}"/>
                      </a:ext>
                    </a:extLst>
                  </p:cNvPr>
                  <p:cNvSpPr>
                    <a:spLocks/>
                  </p:cNvSpPr>
                  <p:nvPr/>
                </p:nvSpPr>
                <p:spPr bwMode="auto">
                  <a:xfrm>
                    <a:off x="2198" y="1869"/>
                    <a:ext cx="15" cy="18"/>
                  </a:xfrm>
                  <a:custGeom>
                    <a:avLst/>
                    <a:gdLst>
                      <a:gd name="T0" fmla="*/ 2 w 31"/>
                      <a:gd name="T1" fmla="*/ 25 h 38"/>
                      <a:gd name="T2" fmla="*/ 19 w 31"/>
                      <a:gd name="T3" fmla="*/ 37 h 38"/>
                      <a:gd name="T4" fmla="*/ 30 w 31"/>
                      <a:gd name="T5" fmla="*/ 21 h 38"/>
                      <a:gd name="T6" fmla="*/ 29 w 31"/>
                      <a:gd name="T7" fmla="*/ 13 h 38"/>
                      <a:gd name="T8" fmla="*/ 12 w 31"/>
                      <a:gd name="T9" fmla="*/ 1 h 38"/>
                      <a:gd name="T10" fmla="*/ 1 w 31"/>
                      <a:gd name="T11" fmla="*/ 18 h 38"/>
                      <a:gd name="T12" fmla="*/ 2 w 31"/>
                      <a:gd name="T13" fmla="*/ 25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 y="25"/>
                        </a:moveTo>
                        <a:cubicBezTo>
                          <a:pt x="4" y="33"/>
                          <a:pt x="11" y="38"/>
                          <a:pt x="19" y="37"/>
                        </a:cubicBezTo>
                        <a:cubicBezTo>
                          <a:pt x="26" y="35"/>
                          <a:pt x="31" y="28"/>
                          <a:pt x="30" y="21"/>
                        </a:cubicBezTo>
                        <a:cubicBezTo>
                          <a:pt x="29" y="13"/>
                          <a:pt x="29" y="13"/>
                          <a:pt x="29" y="13"/>
                        </a:cubicBezTo>
                        <a:cubicBezTo>
                          <a:pt x="27" y="5"/>
                          <a:pt x="20" y="0"/>
                          <a:pt x="12" y="1"/>
                        </a:cubicBezTo>
                        <a:cubicBezTo>
                          <a:pt x="5" y="3"/>
                          <a:pt x="0" y="10"/>
                          <a:pt x="1" y="1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7">
                    <a:extLst>
                      <a:ext uri="{FF2B5EF4-FFF2-40B4-BE49-F238E27FC236}">
                        <a16:creationId xmlns:a16="http://schemas.microsoft.com/office/drawing/2014/main" id="{B9057216-CF1F-44AB-9756-CAEFD04C3331}"/>
                      </a:ext>
                    </a:extLst>
                  </p:cNvPr>
                  <p:cNvSpPr>
                    <a:spLocks/>
                  </p:cNvSpPr>
                  <p:nvPr/>
                </p:nvSpPr>
                <p:spPr bwMode="auto">
                  <a:xfrm>
                    <a:off x="2147" y="1871"/>
                    <a:ext cx="26" cy="33"/>
                  </a:xfrm>
                  <a:custGeom>
                    <a:avLst/>
                    <a:gdLst>
                      <a:gd name="T0" fmla="*/ 5 w 55"/>
                      <a:gd name="T1" fmla="*/ 52 h 72"/>
                      <a:gd name="T2" fmla="*/ 27 w 55"/>
                      <a:gd name="T3" fmla="*/ 69 h 72"/>
                      <a:gd name="T4" fmla="*/ 38 w 55"/>
                      <a:gd name="T5" fmla="*/ 71 h 72"/>
                      <a:gd name="T6" fmla="*/ 41 w 55"/>
                      <a:gd name="T7" fmla="*/ 70 h 72"/>
                      <a:gd name="T8" fmla="*/ 50 w 55"/>
                      <a:gd name="T9" fmla="*/ 59 h 72"/>
                      <a:gd name="T10" fmla="*/ 54 w 55"/>
                      <a:gd name="T11" fmla="*/ 17 h 72"/>
                      <a:gd name="T12" fmla="*/ 47 w 55"/>
                      <a:gd name="T13" fmla="*/ 3 h 72"/>
                      <a:gd name="T14" fmla="*/ 31 w 55"/>
                      <a:gd name="T15" fmla="*/ 5 h 72"/>
                      <a:gd name="T16" fmla="*/ 4 w 55"/>
                      <a:gd name="T17" fmla="*/ 31 h 72"/>
                      <a:gd name="T18" fmla="*/ 0 w 55"/>
                      <a:gd name="T19" fmla="*/ 42 h 72"/>
                      <a:gd name="T20" fmla="*/ 5 w 55"/>
                      <a:gd name="T21"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2">
                        <a:moveTo>
                          <a:pt x="5" y="52"/>
                        </a:moveTo>
                        <a:cubicBezTo>
                          <a:pt x="27" y="69"/>
                          <a:pt x="27" y="69"/>
                          <a:pt x="27" y="69"/>
                        </a:cubicBezTo>
                        <a:cubicBezTo>
                          <a:pt x="30" y="71"/>
                          <a:pt x="34" y="72"/>
                          <a:pt x="38" y="71"/>
                        </a:cubicBezTo>
                        <a:cubicBezTo>
                          <a:pt x="39" y="71"/>
                          <a:pt x="40" y="71"/>
                          <a:pt x="41" y="70"/>
                        </a:cubicBezTo>
                        <a:cubicBezTo>
                          <a:pt x="46" y="68"/>
                          <a:pt x="49" y="64"/>
                          <a:pt x="50" y="59"/>
                        </a:cubicBezTo>
                        <a:cubicBezTo>
                          <a:pt x="54" y="17"/>
                          <a:pt x="54" y="17"/>
                          <a:pt x="54" y="17"/>
                        </a:cubicBezTo>
                        <a:cubicBezTo>
                          <a:pt x="55" y="11"/>
                          <a:pt x="52" y="6"/>
                          <a:pt x="47" y="3"/>
                        </a:cubicBezTo>
                        <a:cubicBezTo>
                          <a:pt x="41" y="0"/>
                          <a:pt x="35" y="1"/>
                          <a:pt x="31" y="5"/>
                        </a:cubicBezTo>
                        <a:cubicBezTo>
                          <a:pt x="4" y="31"/>
                          <a:pt x="4" y="31"/>
                          <a:pt x="4" y="31"/>
                        </a:cubicBezTo>
                        <a:cubicBezTo>
                          <a:pt x="1" y="34"/>
                          <a:pt x="0" y="37"/>
                          <a:pt x="0" y="42"/>
                        </a:cubicBezTo>
                        <a:cubicBezTo>
                          <a:pt x="0" y="46"/>
                          <a:pt x="2" y="49"/>
                          <a:pt x="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8">
                    <a:extLst>
                      <a:ext uri="{FF2B5EF4-FFF2-40B4-BE49-F238E27FC236}">
                        <a16:creationId xmlns:a16="http://schemas.microsoft.com/office/drawing/2014/main" id="{6CA78C1B-7787-4F19-BA62-EBDC3731A6CE}"/>
                      </a:ext>
                    </a:extLst>
                  </p:cNvPr>
                  <p:cNvSpPr>
                    <a:spLocks/>
                  </p:cNvSpPr>
                  <p:nvPr/>
                </p:nvSpPr>
                <p:spPr bwMode="auto">
                  <a:xfrm>
                    <a:off x="2127" y="1870"/>
                    <a:ext cx="20" cy="22"/>
                  </a:xfrm>
                  <a:custGeom>
                    <a:avLst/>
                    <a:gdLst>
                      <a:gd name="T0" fmla="*/ 32 w 41"/>
                      <a:gd name="T1" fmla="*/ 3 h 46"/>
                      <a:gd name="T2" fmla="*/ 13 w 41"/>
                      <a:gd name="T3" fmla="*/ 9 h 46"/>
                      <a:gd name="T4" fmla="*/ 4 w 41"/>
                      <a:gd name="T5" fmla="*/ 25 h 46"/>
                      <a:gd name="T6" fmla="*/ 10 w 41"/>
                      <a:gd name="T7" fmla="*/ 44 h 46"/>
                      <a:gd name="T8" fmla="*/ 19 w 41"/>
                      <a:gd name="T9" fmla="*/ 45 h 46"/>
                      <a:gd name="T10" fmla="*/ 29 w 41"/>
                      <a:gd name="T11" fmla="*/ 38 h 46"/>
                      <a:gd name="T12" fmla="*/ 37 w 41"/>
                      <a:gd name="T13" fmla="*/ 22 h 46"/>
                      <a:gd name="T14" fmla="*/ 32 w 41"/>
                      <a:gd name="T15" fmla="*/ 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6">
                        <a:moveTo>
                          <a:pt x="32" y="3"/>
                        </a:moveTo>
                        <a:cubicBezTo>
                          <a:pt x="25" y="0"/>
                          <a:pt x="17" y="2"/>
                          <a:pt x="13" y="9"/>
                        </a:cubicBezTo>
                        <a:cubicBezTo>
                          <a:pt x="4" y="25"/>
                          <a:pt x="4" y="25"/>
                          <a:pt x="4" y="25"/>
                        </a:cubicBezTo>
                        <a:cubicBezTo>
                          <a:pt x="0" y="31"/>
                          <a:pt x="3" y="40"/>
                          <a:pt x="10" y="44"/>
                        </a:cubicBezTo>
                        <a:cubicBezTo>
                          <a:pt x="13" y="45"/>
                          <a:pt x="16" y="46"/>
                          <a:pt x="19" y="45"/>
                        </a:cubicBezTo>
                        <a:cubicBezTo>
                          <a:pt x="23" y="44"/>
                          <a:pt x="27" y="42"/>
                          <a:pt x="29" y="38"/>
                        </a:cubicBezTo>
                        <a:cubicBezTo>
                          <a:pt x="37" y="22"/>
                          <a:pt x="37" y="22"/>
                          <a:pt x="37" y="22"/>
                        </a:cubicBezTo>
                        <a:cubicBezTo>
                          <a:pt x="41" y="16"/>
                          <a:pt x="39" y="7"/>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9">
                    <a:extLst>
                      <a:ext uri="{FF2B5EF4-FFF2-40B4-BE49-F238E27FC236}">
                        <a16:creationId xmlns:a16="http://schemas.microsoft.com/office/drawing/2014/main" id="{E7759B1B-4E01-47B4-81A4-B35DABB26F11}"/>
                      </a:ext>
                    </a:extLst>
                  </p:cNvPr>
                  <p:cNvSpPr>
                    <a:spLocks noEditPoints="1"/>
                  </p:cNvSpPr>
                  <p:nvPr/>
                </p:nvSpPr>
                <p:spPr bwMode="auto">
                  <a:xfrm>
                    <a:off x="2127" y="1827"/>
                    <a:ext cx="37" cy="41"/>
                  </a:xfrm>
                  <a:custGeom>
                    <a:avLst/>
                    <a:gdLst>
                      <a:gd name="T0" fmla="*/ 10 w 78"/>
                      <a:gd name="T1" fmla="*/ 84 h 88"/>
                      <a:gd name="T2" fmla="*/ 20 w 78"/>
                      <a:gd name="T3" fmla="*/ 87 h 88"/>
                      <a:gd name="T4" fmla="*/ 64 w 78"/>
                      <a:gd name="T5" fmla="*/ 83 h 88"/>
                      <a:gd name="T6" fmla="*/ 65 w 78"/>
                      <a:gd name="T7" fmla="*/ 83 h 88"/>
                      <a:gd name="T8" fmla="*/ 65 w 78"/>
                      <a:gd name="T9" fmla="*/ 83 h 88"/>
                      <a:gd name="T10" fmla="*/ 77 w 78"/>
                      <a:gd name="T11" fmla="*/ 67 h 88"/>
                      <a:gd name="T12" fmla="*/ 72 w 78"/>
                      <a:gd name="T13" fmla="*/ 59 h 88"/>
                      <a:gd name="T14" fmla="*/ 24 w 78"/>
                      <a:gd name="T15" fmla="*/ 6 h 88"/>
                      <a:gd name="T16" fmla="*/ 9 w 78"/>
                      <a:gd name="T17" fmla="*/ 2 h 88"/>
                      <a:gd name="T18" fmla="*/ 0 w 78"/>
                      <a:gd name="T19" fmla="*/ 16 h 88"/>
                      <a:gd name="T20" fmla="*/ 5 w 78"/>
                      <a:gd name="T21" fmla="*/ 75 h 88"/>
                      <a:gd name="T22" fmla="*/ 10 w 78"/>
                      <a:gd name="T23" fmla="*/ 84 h 88"/>
                      <a:gd name="T24" fmla="*/ 34 w 78"/>
                      <a:gd name="T25" fmla="*/ 58 h 88"/>
                      <a:gd name="T26" fmla="*/ 32 w 78"/>
                      <a:gd name="T27" fmla="*/ 58 h 88"/>
                      <a:gd name="T28" fmla="*/ 32 w 78"/>
                      <a:gd name="T29" fmla="*/ 55 h 88"/>
                      <a:gd name="T30" fmla="*/ 34 w 78"/>
                      <a:gd name="T3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88">
                        <a:moveTo>
                          <a:pt x="10" y="84"/>
                        </a:moveTo>
                        <a:cubicBezTo>
                          <a:pt x="13" y="87"/>
                          <a:pt x="17" y="88"/>
                          <a:pt x="20" y="87"/>
                        </a:cubicBezTo>
                        <a:cubicBezTo>
                          <a:pt x="64" y="83"/>
                          <a:pt x="64" y="83"/>
                          <a:pt x="64" y="83"/>
                        </a:cubicBezTo>
                        <a:cubicBezTo>
                          <a:pt x="65" y="83"/>
                          <a:pt x="65" y="83"/>
                          <a:pt x="65" y="83"/>
                        </a:cubicBezTo>
                        <a:cubicBezTo>
                          <a:pt x="65" y="83"/>
                          <a:pt x="65" y="83"/>
                          <a:pt x="65" y="83"/>
                        </a:cubicBezTo>
                        <a:cubicBezTo>
                          <a:pt x="73" y="82"/>
                          <a:pt x="78" y="74"/>
                          <a:pt x="77" y="67"/>
                        </a:cubicBezTo>
                        <a:cubicBezTo>
                          <a:pt x="76" y="63"/>
                          <a:pt x="75" y="61"/>
                          <a:pt x="72" y="59"/>
                        </a:cubicBezTo>
                        <a:cubicBezTo>
                          <a:pt x="24" y="6"/>
                          <a:pt x="24" y="6"/>
                          <a:pt x="24" y="6"/>
                        </a:cubicBezTo>
                        <a:cubicBezTo>
                          <a:pt x="20" y="1"/>
                          <a:pt x="14" y="0"/>
                          <a:pt x="9" y="2"/>
                        </a:cubicBezTo>
                        <a:cubicBezTo>
                          <a:pt x="3" y="5"/>
                          <a:pt x="0" y="10"/>
                          <a:pt x="0" y="16"/>
                        </a:cubicBezTo>
                        <a:cubicBezTo>
                          <a:pt x="5" y="75"/>
                          <a:pt x="5" y="75"/>
                          <a:pt x="5" y="75"/>
                        </a:cubicBezTo>
                        <a:cubicBezTo>
                          <a:pt x="5" y="78"/>
                          <a:pt x="7" y="82"/>
                          <a:pt x="10" y="84"/>
                        </a:cubicBezTo>
                        <a:close/>
                        <a:moveTo>
                          <a:pt x="34" y="58"/>
                        </a:moveTo>
                        <a:cubicBezTo>
                          <a:pt x="32" y="58"/>
                          <a:pt x="32" y="58"/>
                          <a:pt x="32" y="58"/>
                        </a:cubicBezTo>
                        <a:cubicBezTo>
                          <a:pt x="32" y="55"/>
                          <a:pt x="32" y="55"/>
                          <a:pt x="32" y="55"/>
                        </a:cubicBezTo>
                        <a:lnTo>
                          <a:pt x="3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0">
                    <a:extLst>
                      <a:ext uri="{FF2B5EF4-FFF2-40B4-BE49-F238E27FC236}">
                        <a16:creationId xmlns:a16="http://schemas.microsoft.com/office/drawing/2014/main" id="{3A428E58-5C99-4351-BFB5-77DDA38A61EC}"/>
                      </a:ext>
                    </a:extLst>
                  </p:cNvPr>
                  <p:cNvSpPr>
                    <a:spLocks/>
                  </p:cNvSpPr>
                  <p:nvPr/>
                </p:nvSpPr>
                <p:spPr bwMode="auto">
                  <a:xfrm>
                    <a:off x="2177" y="1903"/>
                    <a:ext cx="13" cy="22"/>
                  </a:xfrm>
                  <a:custGeom>
                    <a:avLst/>
                    <a:gdLst>
                      <a:gd name="T0" fmla="*/ 15 w 29"/>
                      <a:gd name="T1" fmla="*/ 0 h 47"/>
                      <a:gd name="T2" fmla="*/ 1 w 29"/>
                      <a:gd name="T3" fmla="*/ 14 h 47"/>
                      <a:gd name="T4" fmla="*/ 0 w 29"/>
                      <a:gd name="T5" fmla="*/ 33 h 47"/>
                      <a:gd name="T6" fmla="*/ 14 w 29"/>
                      <a:gd name="T7" fmla="*/ 47 h 47"/>
                      <a:gd name="T8" fmla="*/ 17 w 29"/>
                      <a:gd name="T9" fmla="*/ 47 h 47"/>
                      <a:gd name="T10" fmla="*/ 28 w 29"/>
                      <a:gd name="T11" fmla="*/ 34 h 47"/>
                      <a:gd name="T12" fmla="*/ 29 w 29"/>
                      <a:gd name="T13" fmla="*/ 15 h 47"/>
                      <a:gd name="T14" fmla="*/ 15 w 29"/>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7">
                        <a:moveTo>
                          <a:pt x="15" y="0"/>
                        </a:moveTo>
                        <a:cubicBezTo>
                          <a:pt x="8" y="0"/>
                          <a:pt x="1" y="6"/>
                          <a:pt x="1" y="14"/>
                        </a:cubicBezTo>
                        <a:cubicBezTo>
                          <a:pt x="0" y="33"/>
                          <a:pt x="0" y="33"/>
                          <a:pt x="0" y="33"/>
                        </a:cubicBezTo>
                        <a:cubicBezTo>
                          <a:pt x="0" y="41"/>
                          <a:pt x="6" y="47"/>
                          <a:pt x="14" y="47"/>
                        </a:cubicBezTo>
                        <a:cubicBezTo>
                          <a:pt x="15" y="47"/>
                          <a:pt x="16" y="47"/>
                          <a:pt x="17" y="47"/>
                        </a:cubicBezTo>
                        <a:cubicBezTo>
                          <a:pt x="23" y="46"/>
                          <a:pt x="28" y="41"/>
                          <a:pt x="28" y="34"/>
                        </a:cubicBezTo>
                        <a:cubicBezTo>
                          <a:pt x="29" y="15"/>
                          <a:pt x="29" y="15"/>
                          <a:pt x="29" y="15"/>
                        </a:cubicBezTo>
                        <a:cubicBezTo>
                          <a:pt x="29" y="7"/>
                          <a:pt x="23" y="1"/>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1">
                    <a:extLst>
                      <a:ext uri="{FF2B5EF4-FFF2-40B4-BE49-F238E27FC236}">
                        <a16:creationId xmlns:a16="http://schemas.microsoft.com/office/drawing/2014/main" id="{6519B6FC-4275-4E30-8E15-FC4F16963EB3}"/>
                      </a:ext>
                    </a:extLst>
                  </p:cNvPr>
                  <p:cNvSpPr>
                    <a:spLocks/>
                  </p:cNvSpPr>
                  <p:nvPr/>
                </p:nvSpPr>
                <p:spPr bwMode="auto">
                  <a:xfrm>
                    <a:off x="2182" y="1929"/>
                    <a:ext cx="19" cy="15"/>
                  </a:xfrm>
                  <a:custGeom>
                    <a:avLst/>
                    <a:gdLst>
                      <a:gd name="T0" fmla="*/ 29 w 42"/>
                      <a:gd name="T1" fmla="*/ 28 h 32"/>
                      <a:gd name="T2" fmla="*/ 41 w 42"/>
                      <a:gd name="T3" fmla="*/ 12 h 32"/>
                      <a:gd name="T4" fmla="*/ 24 w 42"/>
                      <a:gd name="T5" fmla="*/ 1 h 32"/>
                      <a:gd name="T6" fmla="*/ 13 w 42"/>
                      <a:gd name="T7" fmla="*/ 3 h 32"/>
                      <a:gd name="T8" fmla="*/ 1 w 42"/>
                      <a:gd name="T9" fmla="*/ 19 h 32"/>
                      <a:gd name="T10" fmla="*/ 18 w 42"/>
                      <a:gd name="T11" fmla="*/ 31 h 32"/>
                      <a:gd name="T12" fmla="*/ 29 w 42"/>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42" h="32">
                        <a:moveTo>
                          <a:pt x="29" y="28"/>
                        </a:moveTo>
                        <a:cubicBezTo>
                          <a:pt x="37" y="27"/>
                          <a:pt x="42" y="20"/>
                          <a:pt x="41" y="12"/>
                        </a:cubicBezTo>
                        <a:cubicBezTo>
                          <a:pt x="39" y="5"/>
                          <a:pt x="32" y="0"/>
                          <a:pt x="24" y="1"/>
                        </a:cubicBezTo>
                        <a:cubicBezTo>
                          <a:pt x="13" y="3"/>
                          <a:pt x="13" y="3"/>
                          <a:pt x="13" y="3"/>
                        </a:cubicBezTo>
                        <a:cubicBezTo>
                          <a:pt x="5" y="4"/>
                          <a:pt x="0" y="12"/>
                          <a:pt x="1" y="19"/>
                        </a:cubicBezTo>
                        <a:cubicBezTo>
                          <a:pt x="3" y="27"/>
                          <a:pt x="10" y="32"/>
                          <a:pt x="18" y="31"/>
                        </a:cubicBezTo>
                        <a:lnTo>
                          <a:pt x="2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2">
                    <a:extLst>
                      <a:ext uri="{FF2B5EF4-FFF2-40B4-BE49-F238E27FC236}">
                        <a16:creationId xmlns:a16="http://schemas.microsoft.com/office/drawing/2014/main" id="{70B4D577-7293-4991-95AC-60EB5FDB0711}"/>
                      </a:ext>
                    </a:extLst>
                  </p:cNvPr>
                  <p:cNvSpPr>
                    <a:spLocks/>
                  </p:cNvSpPr>
                  <p:nvPr/>
                </p:nvSpPr>
                <p:spPr bwMode="auto">
                  <a:xfrm>
                    <a:off x="2144" y="1916"/>
                    <a:ext cx="30" cy="38"/>
                  </a:xfrm>
                  <a:custGeom>
                    <a:avLst/>
                    <a:gdLst>
                      <a:gd name="T0" fmla="*/ 12 w 62"/>
                      <a:gd name="T1" fmla="*/ 16 h 81"/>
                      <a:gd name="T2" fmla="*/ 2 w 62"/>
                      <a:gd name="T3" fmla="*/ 64 h 81"/>
                      <a:gd name="T4" fmla="*/ 12 w 62"/>
                      <a:gd name="T5" fmla="*/ 81 h 81"/>
                      <a:gd name="T6" fmla="*/ 18 w 62"/>
                      <a:gd name="T7" fmla="*/ 81 h 81"/>
                      <a:gd name="T8" fmla="*/ 29 w 62"/>
                      <a:gd name="T9" fmla="*/ 70 h 81"/>
                      <a:gd name="T10" fmla="*/ 38 w 62"/>
                      <a:gd name="T11" fmla="*/ 31 h 81"/>
                      <a:gd name="T12" fmla="*/ 49 w 62"/>
                      <a:gd name="T13" fmla="*/ 29 h 81"/>
                      <a:gd name="T14" fmla="*/ 61 w 62"/>
                      <a:gd name="T15" fmla="*/ 13 h 81"/>
                      <a:gd name="T16" fmla="*/ 44 w 62"/>
                      <a:gd name="T17" fmla="*/ 2 h 81"/>
                      <a:gd name="T18" fmla="*/ 23 w 62"/>
                      <a:gd name="T19" fmla="*/ 5 h 81"/>
                      <a:gd name="T20" fmla="*/ 12 w 62"/>
                      <a:gd name="T21"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1">
                        <a:moveTo>
                          <a:pt x="12" y="16"/>
                        </a:moveTo>
                        <a:cubicBezTo>
                          <a:pt x="2" y="64"/>
                          <a:pt x="2" y="64"/>
                          <a:pt x="2" y="64"/>
                        </a:cubicBezTo>
                        <a:cubicBezTo>
                          <a:pt x="0" y="71"/>
                          <a:pt x="5" y="79"/>
                          <a:pt x="12" y="81"/>
                        </a:cubicBezTo>
                        <a:cubicBezTo>
                          <a:pt x="14" y="81"/>
                          <a:pt x="16" y="81"/>
                          <a:pt x="18" y="81"/>
                        </a:cubicBezTo>
                        <a:cubicBezTo>
                          <a:pt x="23" y="80"/>
                          <a:pt x="28" y="76"/>
                          <a:pt x="29" y="70"/>
                        </a:cubicBezTo>
                        <a:cubicBezTo>
                          <a:pt x="38" y="31"/>
                          <a:pt x="38" y="31"/>
                          <a:pt x="38" y="31"/>
                        </a:cubicBezTo>
                        <a:cubicBezTo>
                          <a:pt x="49" y="29"/>
                          <a:pt x="49" y="29"/>
                          <a:pt x="49" y="29"/>
                        </a:cubicBezTo>
                        <a:cubicBezTo>
                          <a:pt x="57" y="28"/>
                          <a:pt x="62" y="20"/>
                          <a:pt x="61" y="13"/>
                        </a:cubicBezTo>
                        <a:cubicBezTo>
                          <a:pt x="59" y="5"/>
                          <a:pt x="52" y="0"/>
                          <a:pt x="44" y="2"/>
                        </a:cubicBezTo>
                        <a:cubicBezTo>
                          <a:pt x="23" y="5"/>
                          <a:pt x="23" y="5"/>
                          <a:pt x="23" y="5"/>
                        </a:cubicBezTo>
                        <a:cubicBezTo>
                          <a:pt x="18" y="6"/>
                          <a:pt x="13" y="10"/>
                          <a:pt x="1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3">
                    <a:extLst>
                      <a:ext uri="{FF2B5EF4-FFF2-40B4-BE49-F238E27FC236}">
                        <a16:creationId xmlns:a16="http://schemas.microsoft.com/office/drawing/2014/main" id="{4FA16FA5-8FE2-4FDD-8024-9BE50A61AF64}"/>
                      </a:ext>
                    </a:extLst>
                  </p:cNvPr>
                  <p:cNvSpPr>
                    <a:spLocks/>
                  </p:cNvSpPr>
                  <p:nvPr/>
                </p:nvSpPr>
                <p:spPr bwMode="auto">
                  <a:xfrm>
                    <a:off x="2204" y="1914"/>
                    <a:ext cx="75" cy="45"/>
                  </a:xfrm>
                  <a:custGeom>
                    <a:avLst/>
                    <a:gdLst>
                      <a:gd name="T0" fmla="*/ 145 w 160"/>
                      <a:gd name="T1" fmla="*/ 31 h 96"/>
                      <a:gd name="T2" fmla="*/ 64 w 160"/>
                      <a:gd name="T3" fmla="*/ 6 h 96"/>
                      <a:gd name="T4" fmla="*/ 51 w 160"/>
                      <a:gd name="T5" fmla="*/ 8 h 96"/>
                      <a:gd name="T6" fmla="*/ 38 w 160"/>
                      <a:gd name="T7" fmla="*/ 17 h 96"/>
                      <a:gd name="T8" fmla="*/ 25 w 160"/>
                      <a:gd name="T9" fmla="*/ 5 h 96"/>
                      <a:gd name="T10" fmla="*/ 10 w 160"/>
                      <a:gd name="T11" fmla="*/ 3 h 96"/>
                      <a:gd name="T12" fmla="*/ 2 w 160"/>
                      <a:gd name="T13" fmla="*/ 15 h 96"/>
                      <a:gd name="T14" fmla="*/ 1 w 160"/>
                      <a:gd name="T15" fmla="*/ 44 h 96"/>
                      <a:gd name="T16" fmla="*/ 12 w 160"/>
                      <a:gd name="T17" fmla="*/ 58 h 96"/>
                      <a:gd name="T18" fmla="*/ 54 w 160"/>
                      <a:gd name="T19" fmla="*/ 67 h 96"/>
                      <a:gd name="T20" fmla="*/ 53 w 160"/>
                      <a:gd name="T21" fmla="*/ 71 h 96"/>
                      <a:gd name="T22" fmla="*/ 64 w 160"/>
                      <a:gd name="T23" fmla="*/ 85 h 96"/>
                      <a:gd name="T24" fmla="*/ 102 w 160"/>
                      <a:gd name="T25" fmla="*/ 96 h 96"/>
                      <a:gd name="T26" fmla="*/ 160 w 160"/>
                      <a:gd name="T27" fmla="*/ 43 h 96"/>
                      <a:gd name="T28" fmla="*/ 151 w 160"/>
                      <a:gd name="T29" fmla="*/ 34 h 96"/>
                      <a:gd name="T30" fmla="*/ 145 w 160"/>
                      <a:gd name="T3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96">
                        <a:moveTo>
                          <a:pt x="145" y="31"/>
                        </a:moveTo>
                        <a:cubicBezTo>
                          <a:pt x="64" y="6"/>
                          <a:pt x="64" y="6"/>
                          <a:pt x="64" y="6"/>
                        </a:cubicBezTo>
                        <a:cubicBezTo>
                          <a:pt x="60" y="5"/>
                          <a:pt x="55" y="6"/>
                          <a:pt x="51" y="8"/>
                        </a:cubicBezTo>
                        <a:cubicBezTo>
                          <a:pt x="38" y="17"/>
                          <a:pt x="38" y="17"/>
                          <a:pt x="38" y="17"/>
                        </a:cubicBezTo>
                        <a:cubicBezTo>
                          <a:pt x="25" y="5"/>
                          <a:pt x="25" y="5"/>
                          <a:pt x="25" y="5"/>
                        </a:cubicBezTo>
                        <a:cubicBezTo>
                          <a:pt x="21" y="1"/>
                          <a:pt x="15" y="0"/>
                          <a:pt x="10" y="3"/>
                        </a:cubicBezTo>
                        <a:cubicBezTo>
                          <a:pt x="5" y="5"/>
                          <a:pt x="2" y="10"/>
                          <a:pt x="2" y="15"/>
                        </a:cubicBezTo>
                        <a:cubicBezTo>
                          <a:pt x="1" y="44"/>
                          <a:pt x="1" y="44"/>
                          <a:pt x="1" y="44"/>
                        </a:cubicBezTo>
                        <a:cubicBezTo>
                          <a:pt x="0" y="50"/>
                          <a:pt x="5" y="56"/>
                          <a:pt x="12" y="58"/>
                        </a:cubicBezTo>
                        <a:cubicBezTo>
                          <a:pt x="54" y="67"/>
                          <a:pt x="54" y="67"/>
                          <a:pt x="54" y="67"/>
                        </a:cubicBezTo>
                        <a:cubicBezTo>
                          <a:pt x="53" y="71"/>
                          <a:pt x="53" y="71"/>
                          <a:pt x="53" y="71"/>
                        </a:cubicBezTo>
                        <a:cubicBezTo>
                          <a:pt x="53" y="78"/>
                          <a:pt x="57" y="83"/>
                          <a:pt x="64" y="85"/>
                        </a:cubicBezTo>
                        <a:cubicBezTo>
                          <a:pt x="102" y="96"/>
                          <a:pt x="102" y="96"/>
                          <a:pt x="102" y="96"/>
                        </a:cubicBezTo>
                        <a:cubicBezTo>
                          <a:pt x="123" y="81"/>
                          <a:pt x="143" y="63"/>
                          <a:pt x="160" y="43"/>
                        </a:cubicBezTo>
                        <a:cubicBezTo>
                          <a:pt x="151" y="34"/>
                          <a:pt x="151" y="34"/>
                          <a:pt x="151" y="34"/>
                        </a:cubicBezTo>
                        <a:cubicBezTo>
                          <a:pt x="149" y="33"/>
                          <a:pt x="147" y="32"/>
                          <a:pt x="14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4">
                    <a:extLst>
                      <a:ext uri="{FF2B5EF4-FFF2-40B4-BE49-F238E27FC236}">
                        <a16:creationId xmlns:a16="http://schemas.microsoft.com/office/drawing/2014/main" id="{8DC10329-4D48-4A10-BA7B-7FD749CF8F16}"/>
                      </a:ext>
                    </a:extLst>
                  </p:cNvPr>
                  <p:cNvSpPr>
                    <a:spLocks/>
                  </p:cNvSpPr>
                  <p:nvPr/>
                </p:nvSpPr>
                <p:spPr bwMode="auto">
                  <a:xfrm>
                    <a:off x="2279" y="1910"/>
                    <a:ext cx="16" cy="16"/>
                  </a:xfrm>
                  <a:custGeom>
                    <a:avLst/>
                    <a:gdLst>
                      <a:gd name="T0" fmla="*/ 4 w 34"/>
                      <a:gd name="T1" fmla="*/ 9 h 36"/>
                      <a:gd name="T2" fmla="*/ 9 w 34"/>
                      <a:gd name="T3" fmla="*/ 28 h 36"/>
                      <a:gd name="T4" fmla="*/ 16 w 34"/>
                      <a:gd name="T5" fmla="*/ 32 h 36"/>
                      <a:gd name="T6" fmla="*/ 15 w 34"/>
                      <a:gd name="T7" fmla="*/ 36 h 36"/>
                      <a:gd name="T8" fmla="*/ 29 w 34"/>
                      <a:gd name="T9" fmla="*/ 18 h 36"/>
                      <a:gd name="T10" fmla="*/ 34 w 34"/>
                      <a:gd name="T11" fmla="*/ 10 h 36"/>
                      <a:gd name="T12" fmla="*/ 23 w 34"/>
                      <a:gd name="T13" fmla="*/ 4 h 36"/>
                      <a:gd name="T14" fmla="*/ 4 w 34"/>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4" y="9"/>
                        </a:moveTo>
                        <a:cubicBezTo>
                          <a:pt x="0" y="15"/>
                          <a:pt x="2" y="24"/>
                          <a:pt x="9" y="28"/>
                        </a:cubicBezTo>
                        <a:cubicBezTo>
                          <a:pt x="16" y="32"/>
                          <a:pt x="16" y="32"/>
                          <a:pt x="16" y="32"/>
                        </a:cubicBezTo>
                        <a:cubicBezTo>
                          <a:pt x="15" y="36"/>
                          <a:pt x="15" y="36"/>
                          <a:pt x="15" y="36"/>
                        </a:cubicBezTo>
                        <a:cubicBezTo>
                          <a:pt x="19" y="30"/>
                          <a:pt x="24" y="24"/>
                          <a:pt x="29" y="18"/>
                        </a:cubicBezTo>
                        <a:cubicBezTo>
                          <a:pt x="30" y="15"/>
                          <a:pt x="32" y="13"/>
                          <a:pt x="34" y="10"/>
                        </a:cubicBezTo>
                        <a:cubicBezTo>
                          <a:pt x="23" y="4"/>
                          <a:pt x="23" y="4"/>
                          <a:pt x="23" y="4"/>
                        </a:cubicBezTo>
                        <a:cubicBezTo>
                          <a:pt x="17" y="0"/>
                          <a:pt x="8"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5">
                    <a:extLst>
                      <a:ext uri="{FF2B5EF4-FFF2-40B4-BE49-F238E27FC236}">
                        <a16:creationId xmlns:a16="http://schemas.microsoft.com/office/drawing/2014/main" id="{EE3B696C-3E30-4482-8017-8B0BBE5BB470}"/>
                      </a:ext>
                    </a:extLst>
                  </p:cNvPr>
                  <p:cNvSpPr>
                    <a:spLocks/>
                  </p:cNvSpPr>
                  <p:nvPr/>
                </p:nvSpPr>
                <p:spPr bwMode="auto">
                  <a:xfrm>
                    <a:off x="2299" y="1855"/>
                    <a:ext cx="18" cy="15"/>
                  </a:xfrm>
                  <a:custGeom>
                    <a:avLst/>
                    <a:gdLst>
                      <a:gd name="T0" fmla="*/ 17 w 37"/>
                      <a:gd name="T1" fmla="*/ 30 h 31"/>
                      <a:gd name="T2" fmla="*/ 24 w 37"/>
                      <a:gd name="T3" fmla="*/ 29 h 31"/>
                      <a:gd name="T4" fmla="*/ 36 w 37"/>
                      <a:gd name="T5" fmla="*/ 12 h 31"/>
                      <a:gd name="T6" fmla="*/ 19 w 37"/>
                      <a:gd name="T7" fmla="*/ 1 h 31"/>
                      <a:gd name="T8" fmla="*/ 12 w 37"/>
                      <a:gd name="T9" fmla="*/ 2 h 31"/>
                      <a:gd name="T10" fmla="*/ 1 w 37"/>
                      <a:gd name="T11" fmla="*/ 18 h 31"/>
                      <a:gd name="T12" fmla="*/ 17 w 37"/>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17" y="30"/>
                        </a:moveTo>
                        <a:cubicBezTo>
                          <a:pt x="24" y="29"/>
                          <a:pt x="24" y="29"/>
                          <a:pt x="24" y="29"/>
                        </a:cubicBezTo>
                        <a:cubicBezTo>
                          <a:pt x="32" y="27"/>
                          <a:pt x="37" y="20"/>
                          <a:pt x="36" y="12"/>
                        </a:cubicBezTo>
                        <a:cubicBezTo>
                          <a:pt x="34" y="5"/>
                          <a:pt x="27" y="0"/>
                          <a:pt x="19" y="1"/>
                        </a:cubicBezTo>
                        <a:cubicBezTo>
                          <a:pt x="12" y="2"/>
                          <a:pt x="12" y="2"/>
                          <a:pt x="12" y="2"/>
                        </a:cubicBezTo>
                        <a:cubicBezTo>
                          <a:pt x="5" y="4"/>
                          <a:pt x="0" y="11"/>
                          <a:pt x="1" y="18"/>
                        </a:cubicBezTo>
                        <a:cubicBezTo>
                          <a:pt x="2" y="26"/>
                          <a:pt x="10" y="31"/>
                          <a:pt x="17"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6">
                    <a:extLst>
                      <a:ext uri="{FF2B5EF4-FFF2-40B4-BE49-F238E27FC236}">
                        <a16:creationId xmlns:a16="http://schemas.microsoft.com/office/drawing/2014/main" id="{2ABF2145-15A2-496C-B357-3AA078341388}"/>
                      </a:ext>
                    </a:extLst>
                  </p:cNvPr>
                  <p:cNvSpPr>
                    <a:spLocks/>
                  </p:cNvSpPr>
                  <p:nvPr/>
                </p:nvSpPr>
                <p:spPr bwMode="auto">
                  <a:xfrm>
                    <a:off x="2166" y="1957"/>
                    <a:ext cx="27" cy="23"/>
                  </a:xfrm>
                  <a:custGeom>
                    <a:avLst/>
                    <a:gdLst>
                      <a:gd name="T0" fmla="*/ 42 w 58"/>
                      <a:gd name="T1" fmla="*/ 1 h 49"/>
                      <a:gd name="T2" fmla="*/ 23 w 58"/>
                      <a:gd name="T3" fmla="*/ 3 h 49"/>
                      <a:gd name="T4" fmla="*/ 12 w 58"/>
                      <a:gd name="T5" fmla="*/ 11 h 49"/>
                      <a:gd name="T6" fmla="*/ 4 w 58"/>
                      <a:gd name="T7" fmla="*/ 28 h 49"/>
                      <a:gd name="T8" fmla="*/ 10 w 58"/>
                      <a:gd name="T9" fmla="*/ 47 h 49"/>
                      <a:gd name="T10" fmla="*/ 19 w 58"/>
                      <a:gd name="T11" fmla="*/ 48 h 49"/>
                      <a:gd name="T12" fmla="*/ 29 w 58"/>
                      <a:gd name="T13" fmla="*/ 40 h 49"/>
                      <a:gd name="T14" fmla="*/ 34 w 58"/>
                      <a:gd name="T15" fmla="*/ 30 h 49"/>
                      <a:gd name="T16" fmla="*/ 45 w 58"/>
                      <a:gd name="T17" fmla="*/ 29 h 49"/>
                      <a:gd name="T18" fmla="*/ 57 w 58"/>
                      <a:gd name="T19" fmla="*/ 13 h 49"/>
                      <a:gd name="T20" fmla="*/ 42 w 5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2" y="1"/>
                        </a:moveTo>
                        <a:cubicBezTo>
                          <a:pt x="23" y="3"/>
                          <a:pt x="23" y="3"/>
                          <a:pt x="23" y="3"/>
                        </a:cubicBezTo>
                        <a:cubicBezTo>
                          <a:pt x="18" y="3"/>
                          <a:pt x="14" y="6"/>
                          <a:pt x="12" y="11"/>
                        </a:cubicBezTo>
                        <a:cubicBezTo>
                          <a:pt x="4" y="28"/>
                          <a:pt x="4" y="28"/>
                          <a:pt x="4" y="28"/>
                        </a:cubicBezTo>
                        <a:cubicBezTo>
                          <a:pt x="0" y="35"/>
                          <a:pt x="3" y="44"/>
                          <a:pt x="10" y="47"/>
                        </a:cubicBezTo>
                        <a:cubicBezTo>
                          <a:pt x="13" y="48"/>
                          <a:pt x="16" y="49"/>
                          <a:pt x="19" y="48"/>
                        </a:cubicBezTo>
                        <a:cubicBezTo>
                          <a:pt x="23" y="47"/>
                          <a:pt x="27" y="45"/>
                          <a:pt x="29" y="40"/>
                        </a:cubicBezTo>
                        <a:cubicBezTo>
                          <a:pt x="34" y="30"/>
                          <a:pt x="34" y="30"/>
                          <a:pt x="34" y="30"/>
                        </a:cubicBezTo>
                        <a:cubicBezTo>
                          <a:pt x="45" y="29"/>
                          <a:pt x="45" y="29"/>
                          <a:pt x="45" y="29"/>
                        </a:cubicBezTo>
                        <a:cubicBezTo>
                          <a:pt x="52" y="28"/>
                          <a:pt x="58" y="21"/>
                          <a:pt x="57" y="13"/>
                        </a:cubicBezTo>
                        <a:cubicBezTo>
                          <a:pt x="56" y="6"/>
                          <a:pt x="49" y="0"/>
                          <a:pt x="4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7">
                    <a:extLst>
                      <a:ext uri="{FF2B5EF4-FFF2-40B4-BE49-F238E27FC236}">
                        <a16:creationId xmlns:a16="http://schemas.microsoft.com/office/drawing/2014/main" id="{B52592F6-3224-418F-AFC8-755F52FB524C}"/>
                      </a:ext>
                    </a:extLst>
                  </p:cNvPr>
                  <p:cNvSpPr>
                    <a:spLocks/>
                  </p:cNvSpPr>
                  <p:nvPr/>
                </p:nvSpPr>
                <p:spPr bwMode="auto">
                  <a:xfrm>
                    <a:off x="2038" y="1921"/>
                    <a:ext cx="45" cy="54"/>
                  </a:xfrm>
                  <a:custGeom>
                    <a:avLst/>
                    <a:gdLst>
                      <a:gd name="T0" fmla="*/ 97 w 97"/>
                      <a:gd name="T1" fmla="*/ 66 h 116"/>
                      <a:gd name="T2" fmla="*/ 91 w 97"/>
                      <a:gd name="T3" fmla="*/ 54 h 116"/>
                      <a:gd name="T4" fmla="*/ 23 w 97"/>
                      <a:gd name="T5" fmla="*/ 5 h 116"/>
                      <a:gd name="T6" fmla="*/ 4 w 97"/>
                      <a:gd name="T7" fmla="*/ 7 h 116"/>
                      <a:gd name="T8" fmla="*/ 5 w 97"/>
                      <a:gd name="T9" fmla="*/ 25 h 116"/>
                      <a:gd name="T10" fmla="*/ 30 w 97"/>
                      <a:gd name="T11" fmla="*/ 52 h 116"/>
                      <a:gd name="T12" fmla="*/ 50 w 97"/>
                      <a:gd name="T13" fmla="*/ 93 h 116"/>
                      <a:gd name="T14" fmla="*/ 54 w 97"/>
                      <a:gd name="T15" fmla="*/ 99 h 116"/>
                      <a:gd name="T16" fmla="*/ 74 w 97"/>
                      <a:gd name="T17" fmla="*/ 113 h 116"/>
                      <a:gd name="T18" fmla="*/ 85 w 97"/>
                      <a:gd name="T19" fmla="*/ 115 h 116"/>
                      <a:gd name="T20" fmla="*/ 88 w 97"/>
                      <a:gd name="T21" fmla="*/ 114 h 116"/>
                      <a:gd name="T22" fmla="*/ 96 w 97"/>
                      <a:gd name="T23" fmla="*/ 102 h 116"/>
                      <a:gd name="T24" fmla="*/ 97 w 97"/>
                      <a:gd name="T25" fmla="*/ 6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6">
                        <a:moveTo>
                          <a:pt x="97" y="66"/>
                        </a:moveTo>
                        <a:cubicBezTo>
                          <a:pt x="97" y="61"/>
                          <a:pt x="95" y="57"/>
                          <a:pt x="91" y="54"/>
                        </a:cubicBezTo>
                        <a:cubicBezTo>
                          <a:pt x="23" y="5"/>
                          <a:pt x="23" y="5"/>
                          <a:pt x="23" y="5"/>
                        </a:cubicBezTo>
                        <a:cubicBezTo>
                          <a:pt x="17" y="0"/>
                          <a:pt x="9" y="1"/>
                          <a:pt x="4" y="7"/>
                        </a:cubicBezTo>
                        <a:cubicBezTo>
                          <a:pt x="0" y="12"/>
                          <a:pt x="0" y="20"/>
                          <a:pt x="5" y="25"/>
                        </a:cubicBezTo>
                        <a:cubicBezTo>
                          <a:pt x="15" y="36"/>
                          <a:pt x="27" y="49"/>
                          <a:pt x="30" y="52"/>
                        </a:cubicBezTo>
                        <a:cubicBezTo>
                          <a:pt x="32" y="58"/>
                          <a:pt x="43" y="80"/>
                          <a:pt x="50" y="93"/>
                        </a:cubicBezTo>
                        <a:cubicBezTo>
                          <a:pt x="51" y="95"/>
                          <a:pt x="53" y="97"/>
                          <a:pt x="54" y="99"/>
                        </a:cubicBezTo>
                        <a:cubicBezTo>
                          <a:pt x="74" y="113"/>
                          <a:pt x="74" y="113"/>
                          <a:pt x="74" y="113"/>
                        </a:cubicBezTo>
                        <a:cubicBezTo>
                          <a:pt x="77" y="115"/>
                          <a:pt x="81" y="116"/>
                          <a:pt x="85" y="115"/>
                        </a:cubicBezTo>
                        <a:cubicBezTo>
                          <a:pt x="86" y="115"/>
                          <a:pt x="87" y="114"/>
                          <a:pt x="88" y="114"/>
                        </a:cubicBezTo>
                        <a:cubicBezTo>
                          <a:pt x="93" y="112"/>
                          <a:pt x="96" y="107"/>
                          <a:pt x="96" y="102"/>
                        </a:cubicBezTo>
                        <a:lnTo>
                          <a:pt x="9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8">
                    <a:extLst>
                      <a:ext uri="{FF2B5EF4-FFF2-40B4-BE49-F238E27FC236}">
                        <a16:creationId xmlns:a16="http://schemas.microsoft.com/office/drawing/2014/main" id="{C9EAADAD-9CAD-47C8-B8C5-93579F7AB3B8}"/>
                      </a:ext>
                    </a:extLst>
                  </p:cNvPr>
                  <p:cNvSpPr>
                    <a:spLocks/>
                  </p:cNvSpPr>
                  <p:nvPr/>
                </p:nvSpPr>
                <p:spPr bwMode="auto">
                  <a:xfrm>
                    <a:off x="2178" y="1985"/>
                    <a:ext cx="15" cy="6"/>
                  </a:xfrm>
                  <a:custGeom>
                    <a:avLst/>
                    <a:gdLst>
                      <a:gd name="T0" fmla="*/ 22 w 31"/>
                      <a:gd name="T1" fmla="*/ 2 h 13"/>
                      <a:gd name="T2" fmla="*/ 7 w 31"/>
                      <a:gd name="T3" fmla="*/ 6 h 13"/>
                      <a:gd name="T4" fmla="*/ 0 w 31"/>
                      <a:gd name="T5" fmla="*/ 13 h 13"/>
                      <a:gd name="T6" fmla="*/ 31 w 31"/>
                      <a:gd name="T7" fmla="*/ 6 h 13"/>
                      <a:gd name="T8" fmla="*/ 22 w 31"/>
                      <a:gd name="T9" fmla="*/ 2 h 13"/>
                    </a:gdLst>
                    <a:ahLst/>
                    <a:cxnLst>
                      <a:cxn ang="0">
                        <a:pos x="T0" y="T1"/>
                      </a:cxn>
                      <a:cxn ang="0">
                        <a:pos x="T2" y="T3"/>
                      </a:cxn>
                      <a:cxn ang="0">
                        <a:pos x="T4" y="T5"/>
                      </a:cxn>
                      <a:cxn ang="0">
                        <a:pos x="T6" y="T7"/>
                      </a:cxn>
                      <a:cxn ang="0">
                        <a:pos x="T8" y="T9"/>
                      </a:cxn>
                    </a:cxnLst>
                    <a:rect l="0" t="0" r="r" b="b"/>
                    <a:pathLst>
                      <a:path w="31" h="13">
                        <a:moveTo>
                          <a:pt x="22" y="2"/>
                        </a:moveTo>
                        <a:cubicBezTo>
                          <a:pt x="16" y="0"/>
                          <a:pt x="10" y="2"/>
                          <a:pt x="7" y="6"/>
                        </a:cubicBezTo>
                        <a:cubicBezTo>
                          <a:pt x="0" y="13"/>
                          <a:pt x="0" y="13"/>
                          <a:pt x="0" y="13"/>
                        </a:cubicBezTo>
                        <a:cubicBezTo>
                          <a:pt x="11" y="11"/>
                          <a:pt x="21" y="9"/>
                          <a:pt x="31" y="6"/>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9">
                    <a:extLst>
                      <a:ext uri="{FF2B5EF4-FFF2-40B4-BE49-F238E27FC236}">
                        <a16:creationId xmlns:a16="http://schemas.microsoft.com/office/drawing/2014/main" id="{0540D1F1-8001-4984-9C9E-7163C27F1157}"/>
                      </a:ext>
                    </a:extLst>
                  </p:cNvPr>
                  <p:cNvSpPr>
                    <a:spLocks/>
                  </p:cNvSpPr>
                  <p:nvPr/>
                </p:nvSpPr>
                <p:spPr bwMode="auto">
                  <a:xfrm>
                    <a:off x="2195" y="1971"/>
                    <a:ext cx="37" cy="17"/>
                  </a:xfrm>
                  <a:custGeom>
                    <a:avLst/>
                    <a:gdLst>
                      <a:gd name="T0" fmla="*/ 68 w 78"/>
                      <a:gd name="T1" fmla="*/ 0 h 35"/>
                      <a:gd name="T2" fmla="*/ 16 w 78"/>
                      <a:gd name="T3" fmla="*/ 5 h 35"/>
                      <a:gd name="T4" fmla="*/ 4 w 78"/>
                      <a:gd name="T5" fmla="*/ 16 h 35"/>
                      <a:gd name="T6" fmla="*/ 0 w 78"/>
                      <a:gd name="T7" fmla="*/ 35 h 35"/>
                      <a:gd name="T8" fmla="*/ 78 w 78"/>
                      <a:gd name="T9" fmla="*/ 3 h 35"/>
                      <a:gd name="T10" fmla="*/ 68 w 78"/>
                      <a:gd name="T11" fmla="*/ 0 h 35"/>
                    </a:gdLst>
                    <a:ahLst/>
                    <a:cxnLst>
                      <a:cxn ang="0">
                        <a:pos x="T0" y="T1"/>
                      </a:cxn>
                      <a:cxn ang="0">
                        <a:pos x="T2" y="T3"/>
                      </a:cxn>
                      <a:cxn ang="0">
                        <a:pos x="T4" y="T5"/>
                      </a:cxn>
                      <a:cxn ang="0">
                        <a:pos x="T6" y="T7"/>
                      </a:cxn>
                      <a:cxn ang="0">
                        <a:pos x="T8" y="T9"/>
                      </a:cxn>
                      <a:cxn ang="0">
                        <a:pos x="T10" y="T11"/>
                      </a:cxn>
                    </a:cxnLst>
                    <a:rect l="0" t="0" r="r" b="b"/>
                    <a:pathLst>
                      <a:path w="78" h="35">
                        <a:moveTo>
                          <a:pt x="68" y="0"/>
                        </a:moveTo>
                        <a:cubicBezTo>
                          <a:pt x="16" y="5"/>
                          <a:pt x="16" y="5"/>
                          <a:pt x="16" y="5"/>
                        </a:cubicBezTo>
                        <a:cubicBezTo>
                          <a:pt x="10" y="5"/>
                          <a:pt x="5" y="10"/>
                          <a:pt x="4" y="16"/>
                        </a:cubicBezTo>
                        <a:cubicBezTo>
                          <a:pt x="0" y="35"/>
                          <a:pt x="0" y="35"/>
                          <a:pt x="0" y="35"/>
                        </a:cubicBezTo>
                        <a:cubicBezTo>
                          <a:pt x="27" y="27"/>
                          <a:pt x="53" y="16"/>
                          <a:pt x="78" y="3"/>
                        </a:cubicBezTo>
                        <a:cubicBezTo>
                          <a:pt x="75" y="1"/>
                          <a:pt x="72"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a:extLst>
                  <a:ext uri="{FF2B5EF4-FFF2-40B4-BE49-F238E27FC236}">
                    <a16:creationId xmlns:a16="http://schemas.microsoft.com/office/drawing/2014/main" id="{17BAF59D-73DD-44BE-90C0-6B3AAE94D704}"/>
                  </a:ext>
                </a:extLst>
              </p:cNvPr>
              <p:cNvGrpSpPr/>
              <p:nvPr/>
            </p:nvGrpSpPr>
            <p:grpSpPr>
              <a:xfrm>
                <a:off x="2158961" y="6095795"/>
                <a:ext cx="509636" cy="673926"/>
                <a:chOff x="78095" y="4735037"/>
                <a:chExt cx="1204130" cy="1592303"/>
              </a:xfrm>
            </p:grpSpPr>
            <p:grpSp>
              <p:nvGrpSpPr>
                <p:cNvPr id="20" name="Group 20">
                  <a:extLst>
                    <a:ext uri="{FF2B5EF4-FFF2-40B4-BE49-F238E27FC236}">
                      <a16:creationId xmlns:a16="http://schemas.microsoft.com/office/drawing/2014/main" id="{1CCB62B0-8F01-483B-801A-499708EF2E8D}"/>
                    </a:ext>
                  </a:extLst>
                </p:cNvPr>
                <p:cNvGrpSpPr>
                  <a:grpSpLocks noChangeAspect="1"/>
                </p:cNvGrpSpPr>
                <p:nvPr/>
              </p:nvGrpSpPr>
              <p:grpSpPr bwMode="auto">
                <a:xfrm>
                  <a:off x="78095" y="4735037"/>
                  <a:ext cx="1204130" cy="1592303"/>
                  <a:chOff x="3915" y="2947"/>
                  <a:chExt cx="456" cy="603"/>
                </a:xfrm>
                <a:solidFill>
                  <a:schemeClr val="accent4">
                    <a:lumMod val="20000"/>
                    <a:lumOff val="80000"/>
                  </a:schemeClr>
                </a:solidFill>
              </p:grpSpPr>
              <p:sp>
                <p:nvSpPr>
                  <p:cNvPr id="57" name="Freeform 21">
                    <a:extLst>
                      <a:ext uri="{FF2B5EF4-FFF2-40B4-BE49-F238E27FC236}">
                        <a16:creationId xmlns:a16="http://schemas.microsoft.com/office/drawing/2014/main" id="{C30A85C5-2150-40F1-8C0E-63E1FDDA23DF}"/>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7DAD00AD-89B4-49D1-AE14-A12A6AD88249}"/>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4">
                  <a:extLst>
                    <a:ext uri="{FF2B5EF4-FFF2-40B4-BE49-F238E27FC236}">
                      <a16:creationId xmlns:a16="http://schemas.microsoft.com/office/drawing/2014/main" id="{99DDCD9F-F802-4181-8091-288DB9403CCB}"/>
                    </a:ext>
                  </a:extLst>
                </p:cNvPr>
                <p:cNvGrpSpPr>
                  <a:grpSpLocks noChangeAspect="1"/>
                </p:cNvGrpSpPr>
                <p:nvPr/>
              </p:nvGrpSpPr>
              <p:grpSpPr bwMode="auto">
                <a:xfrm>
                  <a:off x="229199" y="5058227"/>
                  <a:ext cx="953184" cy="1149110"/>
                  <a:chOff x="1780" y="1364"/>
                  <a:chExt cx="793" cy="956"/>
                </a:xfrm>
              </p:grpSpPr>
              <p:sp>
                <p:nvSpPr>
                  <p:cNvPr id="22" name="AutoShape 3">
                    <a:extLst>
                      <a:ext uri="{FF2B5EF4-FFF2-40B4-BE49-F238E27FC236}">
                        <a16:creationId xmlns:a16="http://schemas.microsoft.com/office/drawing/2014/main" id="{83DBBB36-E83A-4388-A7D5-F17998B85527}"/>
                      </a:ext>
                    </a:extLst>
                  </p:cNvPr>
                  <p:cNvSpPr>
                    <a:spLocks noChangeAspect="1" noChangeArrowheads="1" noTextEdit="1"/>
                  </p:cNvSpPr>
                  <p:nvPr/>
                </p:nvSpPr>
                <p:spPr bwMode="auto">
                  <a:xfrm>
                    <a:off x="1780" y="1364"/>
                    <a:ext cx="793"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D1D9E14F-462C-47F9-8EB4-B2E1EC1578EC}"/>
                      </a:ext>
                    </a:extLst>
                  </p:cNvPr>
                  <p:cNvSpPr>
                    <a:spLocks/>
                  </p:cNvSpPr>
                  <p:nvPr/>
                </p:nvSpPr>
                <p:spPr bwMode="auto">
                  <a:xfrm>
                    <a:off x="1818" y="1494"/>
                    <a:ext cx="700" cy="717"/>
                  </a:xfrm>
                  <a:custGeom>
                    <a:avLst/>
                    <a:gdLst>
                      <a:gd name="T0" fmla="*/ 1472 w 1487"/>
                      <a:gd name="T1" fmla="*/ 646 h 1524"/>
                      <a:gd name="T2" fmla="*/ 646 w 1487"/>
                      <a:gd name="T3" fmla="*/ 69 h 1524"/>
                      <a:gd name="T4" fmla="*/ 69 w 1487"/>
                      <a:gd name="T5" fmla="*/ 895 h 1524"/>
                      <a:gd name="T6" fmla="*/ 170 w 1487"/>
                      <a:gd name="T7" fmla="*/ 1154 h 1524"/>
                      <a:gd name="T8" fmla="*/ 895 w 1487"/>
                      <a:gd name="T9" fmla="*/ 1472 h 1524"/>
                      <a:gd name="T10" fmla="*/ 1477 w 1487"/>
                      <a:gd name="T11" fmla="*/ 862 h 1524"/>
                      <a:gd name="T12" fmla="*/ 1472 w 1487"/>
                      <a:gd name="T13" fmla="*/ 646 h 1524"/>
                    </a:gdLst>
                    <a:ahLst/>
                    <a:cxnLst>
                      <a:cxn ang="0">
                        <a:pos x="T0" y="T1"/>
                      </a:cxn>
                      <a:cxn ang="0">
                        <a:pos x="T2" y="T3"/>
                      </a:cxn>
                      <a:cxn ang="0">
                        <a:pos x="T4" y="T5"/>
                      </a:cxn>
                      <a:cxn ang="0">
                        <a:pos x="T6" y="T7"/>
                      </a:cxn>
                      <a:cxn ang="0">
                        <a:pos x="T8" y="T9"/>
                      </a:cxn>
                      <a:cxn ang="0">
                        <a:pos x="T10" y="T11"/>
                      </a:cxn>
                      <a:cxn ang="0">
                        <a:pos x="T12" y="T13"/>
                      </a:cxn>
                    </a:cxnLst>
                    <a:rect l="0" t="0" r="r" b="b"/>
                    <a:pathLst>
                      <a:path w="1487" h="1524">
                        <a:moveTo>
                          <a:pt x="1472" y="646"/>
                        </a:moveTo>
                        <a:cubicBezTo>
                          <a:pt x="1403" y="258"/>
                          <a:pt x="1033" y="0"/>
                          <a:pt x="646" y="69"/>
                        </a:cubicBezTo>
                        <a:cubicBezTo>
                          <a:pt x="258" y="138"/>
                          <a:pt x="0" y="508"/>
                          <a:pt x="69" y="895"/>
                        </a:cubicBezTo>
                        <a:cubicBezTo>
                          <a:pt x="86" y="990"/>
                          <a:pt x="121" y="1078"/>
                          <a:pt x="170" y="1154"/>
                        </a:cubicBezTo>
                        <a:cubicBezTo>
                          <a:pt x="320" y="1390"/>
                          <a:pt x="603" y="1524"/>
                          <a:pt x="895" y="1472"/>
                        </a:cubicBezTo>
                        <a:cubicBezTo>
                          <a:pt x="1209" y="1416"/>
                          <a:pt x="1439" y="1163"/>
                          <a:pt x="1477" y="862"/>
                        </a:cubicBezTo>
                        <a:cubicBezTo>
                          <a:pt x="1487" y="792"/>
                          <a:pt x="1485" y="719"/>
                          <a:pt x="1472" y="646"/>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29ABDFE4-B19C-46D5-9E7C-ECD806EDE063}"/>
                      </a:ext>
                    </a:extLst>
                  </p:cNvPr>
                  <p:cNvSpPr>
                    <a:spLocks/>
                  </p:cNvSpPr>
                  <p:nvPr/>
                </p:nvSpPr>
                <p:spPr bwMode="auto">
                  <a:xfrm>
                    <a:off x="1845" y="1860"/>
                    <a:ext cx="21" cy="41"/>
                  </a:xfrm>
                  <a:custGeom>
                    <a:avLst/>
                    <a:gdLst>
                      <a:gd name="T0" fmla="*/ 42 w 45"/>
                      <a:gd name="T1" fmla="*/ 29 h 87"/>
                      <a:gd name="T2" fmla="*/ 43 w 45"/>
                      <a:gd name="T3" fmla="*/ 16 h 87"/>
                      <a:gd name="T4" fmla="*/ 33 w 45"/>
                      <a:gd name="T5" fmla="*/ 8 h 87"/>
                      <a:gd name="T6" fmla="*/ 0 w 45"/>
                      <a:gd name="T7" fmla="*/ 0 h 87"/>
                      <a:gd name="T8" fmla="*/ 6 w 45"/>
                      <a:gd name="T9" fmla="*/ 87 h 87"/>
                      <a:gd name="T10" fmla="*/ 42 w 45"/>
                      <a:gd name="T11" fmla="*/ 29 h 87"/>
                    </a:gdLst>
                    <a:ahLst/>
                    <a:cxnLst>
                      <a:cxn ang="0">
                        <a:pos x="T0" y="T1"/>
                      </a:cxn>
                      <a:cxn ang="0">
                        <a:pos x="T2" y="T3"/>
                      </a:cxn>
                      <a:cxn ang="0">
                        <a:pos x="T4" y="T5"/>
                      </a:cxn>
                      <a:cxn ang="0">
                        <a:pos x="T6" y="T7"/>
                      </a:cxn>
                      <a:cxn ang="0">
                        <a:pos x="T8" y="T9"/>
                      </a:cxn>
                      <a:cxn ang="0">
                        <a:pos x="T10" y="T11"/>
                      </a:cxn>
                    </a:cxnLst>
                    <a:rect l="0" t="0" r="r" b="b"/>
                    <a:pathLst>
                      <a:path w="45" h="87">
                        <a:moveTo>
                          <a:pt x="42" y="29"/>
                        </a:moveTo>
                        <a:cubicBezTo>
                          <a:pt x="44" y="25"/>
                          <a:pt x="45" y="20"/>
                          <a:pt x="43" y="16"/>
                        </a:cubicBezTo>
                        <a:cubicBezTo>
                          <a:pt x="41" y="12"/>
                          <a:pt x="38" y="9"/>
                          <a:pt x="33" y="8"/>
                        </a:cubicBezTo>
                        <a:cubicBezTo>
                          <a:pt x="0" y="0"/>
                          <a:pt x="0" y="0"/>
                          <a:pt x="0" y="0"/>
                        </a:cubicBezTo>
                        <a:cubicBezTo>
                          <a:pt x="0" y="29"/>
                          <a:pt x="2" y="58"/>
                          <a:pt x="6" y="87"/>
                        </a:cubicBezTo>
                        <a:lnTo>
                          <a:pt x="42" y="29"/>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BE57EC82-7712-4BA0-AA5B-567AC9BF0531}"/>
                      </a:ext>
                    </a:extLst>
                  </p:cNvPr>
                  <p:cNvSpPr>
                    <a:spLocks/>
                  </p:cNvSpPr>
                  <p:nvPr/>
                </p:nvSpPr>
                <p:spPr bwMode="auto">
                  <a:xfrm>
                    <a:off x="1845" y="1589"/>
                    <a:ext cx="366" cy="339"/>
                  </a:xfrm>
                  <a:custGeom>
                    <a:avLst/>
                    <a:gdLst>
                      <a:gd name="T0" fmla="*/ 329 w 778"/>
                      <a:gd name="T1" fmla="*/ 265 h 721"/>
                      <a:gd name="T2" fmla="*/ 620 w 778"/>
                      <a:gd name="T3" fmla="*/ 103 h 721"/>
                      <a:gd name="T4" fmla="*/ 631 w 778"/>
                      <a:gd name="T5" fmla="*/ 101 h 721"/>
                      <a:gd name="T6" fmla="*/ 631 w 778"/>
                      <a:gd name="T7" fmla="*/ 102 h 721"/>
                      <a:gd name="T8" fmla="*/ 688 w 778"/>
                      <a:gd name="T9" fmla="*/ 105 h 721"/>
                      <a:gd name="T10" fmla="*/ 688 w 778"/>
                      <a:gd name="T11" fmla="*/ 105 h 721"/>
                      <a:gd name="T12" fmla="*/ 729 w 778"/>
                      <a:gd name="T13" fmla="*/ 76 h 721"/>
                      <a:gd name="T14" fmla="*/ 735 w 778"/>
                      <a:gd name="T15" fmla="*/ 66 h 721"/>
                      <a:gd name="T16" fmla="*/ 732 w 778"/>
                      <a:gd name="T17" fmla="*/ 55 h 721"/>
                      <a:gd name="T18" fmla="*/ 724 w 778"/>
                      <a:gd name="T19" fmla="*/ 46 h 721"/>
                      <a:gd name="T20" fmla="*/ 768 w 778"/>
                      <a:gd name="T21" fmla="*/ 36 h 721"/>
                      <a:gd name="T22" fmla="*/ 778 w 778"/>
                      <a:gd name="T23" fmla="*/ 22 h 721"/>
                      <a:gd name="T24" fmla="*/ 767 w 778"/>
                      <a:gd name="T25" fmla="*/ 9 h 721"/>
                      <a:gd name="T26" fmla="*/ 714 w 778"/>
                      <a:gd name="T27" fmla="*/ 1 h 721"/>
                      <a:gd name="T28" fmla="*/ 370 w 778"/>
                      <a:gd name="T29" fmla="*/ 23 h 721"/>
                      <a:gd name="T30" fmla="*/ 366 w 778"/>
                      <a:gd name="T31" fmla="*/ 25 h 721"/>
                      <a:gd name="T32" fmla="*/ 315 w 778"/>
                      <a:gd name="T33" fmla="*/ 45 h 721"/>
                      <a:gd name="T34" fmla="*/ 221 w 778"/>
                      <a:gd name="T35" fmla="*/ 53 h 721"/>
                      <a:gd name="T36" fmla="*/ 0 w 778"/>
                      <a:gd name="T37" fmla="*/ 550 h 721"/>
                      <a:gd name="T38" fmla="*/ 17 w 778"/>
                      <a:gd name="T39" fmla="*/ 550 h 721"/>
                      <a:gd name="T40" fmla="*/ 89 w 778"/>
                      <a:gd name="T41" fmla="*/ 572 h 721"/>
                      <a:gd name="T42" fmla="*/ 118 w 778"/>
                      <a:gd name="T43" fmla="*/ 599 h 721"/>
                      <a:gd name="T44" fmla="*/ 120 w 778"/>
                      <a:gd name="T45" fmla="*/ 600 h 721"/>
                      <a:gd name="T46" fmla="*/ 153 w 778"/>
                      <a:gd name="T47" fmla="*/ 621 h 721"/>
                      <a:gd name="T48" fmla="*/ 174 w 778"/>
                      <a:gd name="T49" fmla="*/ 649 h 721"/>
                      <a:gd name="T50" fmla="*/ 202 w 778"/>
                      <a:gd name="T51" fmla="*/ 703 h 721"/>
                      <a:gd name="T52" fmla="*/ 209 w 778"/>
                      <a:gd name="T53" fmla="*/ 710 h 721"/>
                      <a:gd name="T54" fmla="*/ 235 w 778"/>
                      <a:gd name="T55" fmla="*/ 720 h 721"/>
                      <a:gd name="T56" fmla="*/ 247 w 778"/>
                      <a:gd name="T57" fmla="*/ 718 h 721"/>
                      <a:gd name="T58" fmla="*/ 254 w 778"/>
                      <a:gd name="T59" fmla="*/ 709 h 721"/>
                      <a:gd name="T60" fmla="*/ 264 w 778"/>
                      <a:gd name="T61" fmla="*/ 648 h 721"/>
                      <a:gd name="T62" fmla="*/ 261 w 778"/>
                      <a:gd name="T63" fmla="*/ 637 h 721"/>
                      <a:gd name="T64" fmla="*/ 256 w 778"/>
                      <a:gd name="T65" fmla="*/ 632 h 721"/>
                      <a:gd name="T66" fmla="*/ 267 w 778"/>
                      <a:gd name="T67" fmla="*/ 623 h 721"/>
                      <a:gd name="T68" fmla="*/ 270 w 778"/>
                      <a:gd name="T69" fmla="*/ 618 h 721"/>
                      <a:gd name="T70" fmla="*/ 279 w 778"/>
                      <a:gd name="T71" fmla="*/ 601 h 721"/>
                      <a:gd name="T72" fmla="*/ 329 w 778"/>
                      <a:gd name="T73" fmla="*/ 26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8" h="721">
                        <a:moveTo>
                          <a:pt x="329" y="265"/>
                        </a:moveTo>
                        <a:cubicBezTo>
                          <a:pt x="398" y="165"/>
                          <a:pt x="507" y="109"/>
                          <a:pt x="620" y="103"/>
                        </a:cubicBezTo>
                        <a:cubicBezTo>
                          <a:pt x="631" y="101"/>
                          <a:pt x="631" y="101"/>
                          <a:pt x="631" y="101"/>
                        </a:cubicBezTo>
                        <a:cubicBezTo>
                          <a:pt x="631" y="102"/>
                          <a:pt x="631" y="102"/>
                          <a:pt x="631" y="102"/>
                        </a:cubicBezTo>
                        <a:cubicBezTo>
                          <a:pt x="650" y="102"/>
                          <a:pt x="669" y="103"/>
                          <a:pt x="688" y="105"/>
                        </a:cubicBezTo>
                        <a:cubicBezTo>
                          <a:pt x="688" y="105"/>
                          <a:pt x="688" y="105"/>
                          <a:pt x="688" y="105"/>
                        </a:cubicBezTo>
                        <a:cubicBezTo>
                          <a:pt x="729" y="76"/>
                          <a:pt x="729" y="76"/>
                          <a:pt x="729" y="76"/>
                        </a:cubicBezTo>
                        <a:cubicBezTo>
                          <a:pt x="732" y="74"/>
                          <a:pt x="735" y="70"/>
                          <a:pt x="735" y="66"/>
                        </a:cubicBezTo>
                        <a:cubicBezTo>
                          <a:pt x="736" y="62"/>
                          <a:pt x="734" y="58"/>
                          <a:pt x="732" y="55"/>
                        </a:cubicBezTo>
                        <a:cubicBezTo>
                          <a:pt x="724" y="46"/>
                          <a:pt x="724" y="46"/>
                          <a:pt x="724" y="46"/>
                        </a:cubicBezTo>
                        <a:cubicBezTo>
                          <a:pt x="768" y="36"/>
                          <a:pt x="768" y="36"/>
                          <a:pt x="768" y="36"/>
                        </a:cubicBezTo>
                        <a:cubicBezTo>
                          <a:pt x="774" y="34"/>
                          <a:pt x="778" y="29"/>
                          <a:pt x="778" y="22"/>
                        </a:cubicBezTo>
                        <a:cubicBezTo>
                          <a:pt x="778" y="16"/>
                          <a:pt x="774" y="10"/>
                          <a:pt x="767" y="9"/>
                        </a:cubicBezTo>
                        <a:cubicBezTo>
                          <a:pt x="725" y="0"/>
                          <a:pt x="717" y="0"/>
                          <a:pt x="714" y="1"/>
                        </a:cubicBezTo>
                        <a:cubicBezTo>
                          <a:pt x="703" y="2"/>
                          <a:pt x="503" y="15"/>
                          <a:pt x="370" y="23"/>
                        </a:cubicBezTo>
                        <a:cubicBezTo>
                          <a:pt x="369" y="24"/>
                          <a:pt x="367" y="24"/>
                          <a:pt x="366" y="25"/>
                        </a:cubicBezTo>
                        <a:cubicBezTo>
                          <a:pt x="315" y="45"/>
                          <a:pt x="315" y="45"/>
                          <a:pt x="315" y="45"/>
                        </a:cubicBezTo>
                        <a:cubicBezTo>
                          <a:pt x="221" y="53"/>
                          <a:pt x="221" y="53"/>
                          <a:pt x="221" y="53"/>
                        </a:cubicBezTo>
                        <a:cubicBezTo>
                          <a:pt x="87" y="180"/>
                          <a:pt x="5" y="358"/>
                          <a:pt x="0" y="550"/>
                        </a:cubicBezTo>
                        <a:cubicBezTo>
                          <a:pt x="17" y="550"/>
                          <a:pt x="17" y="550"/>
                          <a:pt x="17" y="550"/>
                        </a:cubicBezTo>
                        <a:cubicBezTo>
                          <a:pt x="89" y="572"/>
                          <a:pt x="89" y="572"/>
                          <a:pt x="89" y="572"/>
                        </a:cubicBezTo>
                        <a:cubicBezTo>
                          <a:pt x="118" y="599"/>
                          <a:pt x="118" y="599"/>
                          <a:pt x="118" y="599"/>
                        </a:cubicBezTo>
                        <a:cubicBezTo>
                          <a:pt x="119" y="599"/>
                          <a:pt x="120" y="600"/>
                          <a:pt x="120" y="600"/>
                        </a:cubicBezTo>
                        <a:cubicBezTo>
                          <a:pt x="153" y="621"/>
                          <a:pt x="153" y="621"/>
                          <a:pt x="153" y="621"/>
                        </a:cubicBezTo>
                        <a:cubicBezTo>
                          <a:pt x="174" y="649"/>
                          <a:pt x="174" y="649"/>
                          <a:pt x="174" y="649"/>
                        </a:cubicBezTo>
                        <a:cubicBezTo>
                          <a:pt x="202" y="703"/>
                          <a:pt x="202" y="703"/>
                          <a:pt x="202" y="703"/>
                        </a:cubicBezTo>
                        <a:cubicBezTo>
                          <a:pt x="203" y="706"/>
                          <a:pt x="206" y="709"/>
                          <a:pt x="209" y="710"/>
                        </a:cubicBezTo>
                        <a:cubicBezTo>
                          <a:pt x="235" y="720"/>
                          <a:pt x="235" y="720"/>
                          <a:pt x="235" y="720"/>
                        </a:cubicBezTo>
                        <a:cubicBezTo>
                          <a:pt x="239" y="721"/>
                          <a:pt x="244" y="721"/>
                          <a:pt x="247" y="718"/>
                        </a:cubicBezTo>
                        <a:cubicBezTo>
                          <a:pt x="251" y="716"/>
                          <a:pt x="253" y="713"/>
                          <a:pt x="254" y="709"/>
                        </a:cubicBezTo>
                        <a:cubicBezTo>
                          <a:pt x="264" y="648"/>
                          <a:pt x="264" y="648"/>
                          <a:pt x="264" y="648"/>
                        </a:cubicBezTo>
                        <a:cubicBezTo>
                          <a:pt x="264" y="644"/>
                          <a:pt x="263" y="640"/>
                          <a:pt x="261" y="637"/>
                        </a:cubicBezTo>
                        <a:cubicBezTo>
                          <a:pt x="256" y="632"/>
                          <a:pt x="256" y="632"/>
                          <a:pt x="256" y="632"/>
                        </a:cubicBezTo>
                        <a:cubicBezTo>
                          <a:pt x="267" y="623"/>
                          <a:pt x="267" y="623"/>
                          <a:pt x="267" y="623"/>
                        </a:cubicBezTo>
                        <a:cubicBezTo>
                          <a:pt x="268" y="621"/>
                          <a:pt x="270" y="620"/>
                          <a:pt x="270" y="618"/>
                        </a:cubicBezTo>
                        <a:cubicBezTo>
                          <a:pt x="279" y="601"/>
                          <a:pt x="279" y="601"/>
                          <a:pt x="279" y="601"/>
                        </a:cubicBezTo>
                        <a:cubicBezTo>
                          <a:pt x="243" y="492"/>
                          <a:pt x="257" y="367"/>
                          <a:pt x="329" y="265"/>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CA4803EB-66D2-45BC-9A24-F31739EE4B26}"/>
                      </a:ext>
                    </a:extLst>
                  </p:cNvPr>
                  <p:cNvSpPr>
                    <a:spLocks/>
                  </p:cNvSpPr>
                  <p:nvPr/>
                </p:nvSpPr>
                <p:spPr bwMode="auto">
                  <a:xfrm>
                    <a:off x="2252" y="1934"/>
                    <a:ext cx="50" cy="30"/>
                  </a:xfrm>
                  <a:custGeom>
                    <a:avLst/>
                    <a:gdLst>
                      <a:gd name="T0" fmla="*/ 3 w 105"/>
                      <a:gd name="T1" fmla="*/ 54 h 62"/>
                      <a:gd name="T2" fmla="*/ 18 w 105"/>
                      <a:gd name="T3" fmla="*/ 49 h 62"/>
                      <a:gd name="T4" fmla="*/ 27 w 105"/>
                      <a:gd name="T5" fmla="*/ 36 h 62"/>
                      <a:gd name="T6" fmla="*/ 84 w 105"/>
                      <a:gd name="T7" fmla="*/ 61 h 62"/>
                      <a:gd name="T8" fmla="*/ 92 w 105"/>
                      <a:gd name="T9" fmla="*/ 62 h 62"/>
                      <a:gd name="T10" fmla="*/ 101 w 105"/>
                      <a:gd name="T11" fmla="*/ 56 h 62"/>
                      <a:gd name="T12" fmla="*/ 99 w 105"/>
                      <a:gd name="T13" fmla="*/ 38 h 62"/>
                      <a:gd name="T14" fmla="*/ 58 w 105"/>
                      <a:gd name="T15" fmla="*/ 0 h 62"/>
                      <a:gd name="T16" fmla="*/ 0 w 105"/>
                      <a:gd name="T17" fmla="*/ 53 h 62"/>
                      <a:gd name="T18" fmla="*/ 3 w 105"/>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2">
                        <a:moveTo>
                          <a:pt x="3" y="54"/>
                        </a:moveTo>
                        <a:cubicBezTo>
                          <a:pt x="9" y="56"/>
                          <a:pt x="15" y="53"/>
                          <a:pt x="18" y="49"/>
                        </a:cubicBezTo>
                        <a:cubicBezTo>
                          <a:pt x="27" y="36"/>
                          <a:pt x="27" y="36"/>
                          <a:pt x="27" y="36"/>
                        </a:cubicBezTo>
                        <a:cubicBezTo>
                          <a:pt x="84" y="61"/>
                          <a:pt x="84" y="61"/>
                          <a:pt x="84" y="61"/>
                        </a:cubicBezTo>
                        <a:cubicBezTo>
                          <a:pt x="86" y="62"/>
                          <a:pt x="89" y="62"/>
                          <a:pt x="92" y="62"/>
                        </a:cubicBezTo>
                        <a:cubicBezTo>
                          <a:pt x="96" y="61"/>
                          <a:pt x="99" y="59"/>
                          <a:pt x="101" y="56"/>
                        </a:cubicBezTo>
                        <a:cubicBezTo>
                          <a:pt x="105" y="50"/>
                          <a:pt x="104" y="43"/>
                          <a:pt x="99" y="38"/>
                        </a:cubicBezTo>
                        <a:cubicBezTo>
                          <a:pt x="58" y="0"/>
                          <a:pt x="58" y="0"/>
                          <a:pt x="58" y="0"/>
                        </a:cubicBezTo>
                        <a:cubicBezTo>
                          <a:pt x="41" y="20"/>
                          <a:pt x="21" y="38"/>
                          <a:pt x="0" y="53"/>
                        </a:cubicBezTo>
                        <a:lnTo>
                          <a:pt x="3" y="54"/>
                        </a:ln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6F92F8D5-F963-49A0-A78E-19C5A141352C}"/>
                      </a:ext>
                    </a:extLst>
                  </p:cNvPr>
                  <p:cNvSpPr>
                    <a:spLocks/>
                  </p:cNvSpPr>
                  <p:nvPr/>
                </p:nvSpPr>
                <p:spPr bwMode="auto">
                  <a:xfrm>
                    <a:off x="2285" y="1914"/>
                    <a:ext cx="17" cy="22"/>
                  </a:xfrm>
                  <a:custGeom>
                    <a:avLst/>
                    <a:gdLst>
                      <a:gd name="T0" fmla="*/ 4 w 37"/>
                      <a:gd name="T1" fmla="*/ 26 h 47"/>
                      <a:gd name="T2" fmla="*/ 3 w 37"/>
                      <a:gd name="T3" fmla="*/ 29 h 47"/>
                      <a:gd name="T4" fmla="*/ 12 w 37"/>
                      <a:gd name="T5" fmla="*/ 46 h 47"/>
                      <a:gd name="T6" fmla="*/ 19 w 37"/>
                      <a:gd name="T7" fmla="*/ 47 h 47"/>
                      <a:gd name="T8" fmla="*/ 29 w 37"/>
                      <a:gd name="T9" fmla="*/ 37 h 47"/>
                      <a:gd name="T10" fmla="*/ 35 w 37"/>
                      <a:gd name="T11" fmla="*/ 20 h 47"/>
                      <a:gd name="T12" fmla="*/ 29 w 37"/>
                      <a:gd name="T13" fmla="*/ 4 h 47"/>
                      <a:gd name="T14" fmla="*/ 23 w 37"/>
                      <a:gd name="T15" fmla="*/ 0 h 47"/>
                      <a:gd name="T16" fmla="*/ 18 w 37"/>
                      <a:gd name="T17" fmla="*/ 8 h 47"/>
                      <a:gd name="T18" fmla="*/ 4 w 37"/>
                      <a:gd name="T1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4" y="26"/>
                        </a:moveTo>
                        <a:cubicBezTo>
                          <a:pt x="3" y="29"/>
                          <a:pt x="3" y="29"/>
                          <a:pt x="3" y="29"/>
                        </a:cubicBezTo>
                        <a:cubicBezTo>
                          <a:pt x="0" y="36"/>
                          <a:pt x="4" y="44"/>
                          <a:pt x="12" y="46"/>
                        </a:cubicBezTo>
                        <a:cubicBezTo>
                          <a:pt x="14" y="47"/>
                          <a:pt x="16" y="47"/>
                          <a:pt x="19" y="47"/>
                        </a:cubicBezTo>
                        <a:cubicBezTo>
                          <a:pt x="24" y="46"/>
                          <a:pt x="28" y="43"/>
                          <a:pt x="29" y="37"/>
                        </a:cubicBezTo>
                        <a:cubicBezTo>
                          <a:pt x="35" y="20"/>
                          <a:pt x="35" y="20"/>
                          <a:pt x="35" y="20"/>
                        </a:cubicBezTo>
                        <a:cubicBezTo>
                          <a:pt x="37" y="14"/>
                          <a:pt x="35" y="7"/>
                          <a:pt x="29" y="4"/>
                        </a:cubicBezTo>
                        <a:cubicBezTo>
                          <a:pt x="23" y="0"/>
                          <a:pt x="23" y="0"/>
                          <a:pt x="23" y="0"/>
                        </a:cubicBezTo>
                        <a:cubicBezTo>
                          <a:pt x="21" y="3"/>
                          <a:pt x="19" y="5"/>
                          <a:pt x="18" y="8"/>
                        </a:cubicBezTo>
                        <a:cubicBezTo>
                          <a:pt x="13" y="14"/>
                          <a:pt x="8" y="20"/>
                          <a:pt x="4" y="2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3FCC7324-4B0C-4638-831B-E6F58C8BFBD3}"/>
                      </a:ext>
                    </a:extLst>
                  </p:cNvPr>
                  <p:cNvSpPr>
                    <a:spLocks/>
                  </p:cNvSpPr>
                  <p:nvPr/>
                </p:nvSpPr>
                <p:spPr bwMode="auto">
                  <a:xfrm>
                    <a:off x="2299" y="1922"/>
                    <a:ext cx="40" cy="28"/>
                  </a:xfrm>
                  <a:custGeom>
                    <a:avLst/>
                    <a:gdLst>
                      <a:gd name="T0" fmla="*/ 10 w 85"/>
                      <a:gd name="T1" fmla="*/ 28 h 59"/>
                      <a:gd name="T2" fmla="*/ 63 w 85"/>
                      <a:gd name="T3" fmla="*/ 57 h 59"/>
                      <a:gd name="T4" fmla="*/ 72 w 85"/>
                      <a:gd name="T5" fmla="*/ 58 h 59"/>
                      <a:gd name="T6" fmla="*/ 82 w 85"/>
                      <a:gd name="T7" fmla="*/ 51 h 59"/>
                      <a:gd name="T8" fmla="*/ 76 w 85"/>
                      <a:gd name="T9" fmla="*/ 32 h 59"/>
                      <a:gd name="T10" fmla="*/ 23 w 85"/>
                      <a:gd name="T11" fmla="*/ 4 h 59"/>
                      <a:gd name="T12" fmla="*/ 4 w 85"/>
                      <a:gd name="T13" fmla="*/ 9 h 59"/>
                      <a:gd name="T14" fmla="*/ 10 w 85"/>
                      <a:gd name="T15" fmla="*/ 2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9">
                        <a:moveTo>
                          <a:pt x="10" y="28"/>
                        </a:moveTo>
                        <a:cubicBezTo>
                          <a:pt x="63" y="57"/>
                          <a:pt x="63" y="57"/>
                          <a:pt x="63" y="57"/>
                        </a:cubicBezTo>
                        <a:cubicBezTo>
                          <a:pt x="66" y="58"/>
                          <a:pt x="69" y="59"/>
                          <a:pt x="72" y="58"/>
                        </a:cubicBezTo>
                        <a:cubicBezTo>
                          <a:pt x="76" y="57"/>
                          <a:pt x="80" y="55"/>
                          <a:pt x="82" y="51"/>
                        </a:cubicBezTo>
                        <a:cubicBezTo>
                          <a:pt x="85" y="44"/>
                          <a:pt x="83" y="36"/>
                          <a:pt x="76" y="32"/>
                        </a:cubicBezTo>
                        <a:cubicBezTo>
                          <a:pt x="23" y="4"/>
                          <a:pt x="23" y="4"/>
                          <a:pt x="23" y="4"/>
                        </a:cubicBezTo>
                        <a:cubicBezTo>
                          <a:pt x="16" y="0"/>
                          <a:pt x="8" y="3"/>
                          <a:pt x="4" y="9"/>
                        </a:cubicBezTo>
                        <a:cubicBezTo>
                          <a:pt x="0" y="16"/>
                          <a:pt x="3" y="25"/>
                          <a:pt x="10" y="28"/>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767FF974-6BC4-4BC2-97C7-8189BF3CCCCF}"/>
                      </a:ext>
                    </a:extLst>
                  </p:cNvPr>
                  <p:cNvSpPr>
                    <a:spLocks/>
                  </p:cNvSpPr>
                  <p:nvPr/>
                </p:nvSpPr>
                <p:spPr bwMode="auto">
                  <a:xfrm>
                    <a:off x="2124" y="1964"/>
                    <a:ext cx="183" cy="143"/>
                  </a:xfrm>
                  <a:custGeom>
                    <a:avLst/>
                    <a:gdLst>
                      <a:gd name="T0" fmla="*/ 265 w 388"/>
                      <a:gd name="T1" fmla="*/ 303 h 304"/>
                      <a:gd name="T2" fmla="*/ 269 w 388"/>
                      <a:gd name="T3" fmla="*/ 301 h 304"/>
                      <a:gd name="T4" fmla="*/ 312 w 388"/>
                      <a:gd name="T5" fmla="*/ 279 h 304"/>
                      <a:gd name="T6" fmla="*/ 317 w 388"/>
                      <a:gd name="T7" fmla="*/ 275 h 304"/>
                      <a:gd name="T8" fmla="*/ 358 w 388"/>
                      <a:gd name="T9" fmla="*/ 225 h 304"/>
                      <a:gd name="T10" fmla="*/ 361 w 388"/>
                      <a:gd name="T11" fmla="*/ 220 h 304"/>
                      <a:gd name="T12" fmla="*/ 386 w 388"/>
                      <a:gd name="T13" fmla="*/ 137 h 304"/>
                      <a:gd name="T14" fmla="*/ 383 w 388"/>
                      <a:gd name="T15" fmla="*/ 123 h 304"/>
                      <a:gd name="T16" fmla="*/ 336 w 388"/>
                      <a:gd name="T17" fmla="*/ 73 h 304"/>
                      <a:gd name="T18" fmla="*/ 318 w 388"/>
                      <a:gd name="T19" fmla="*/ 26 h 304"/>
                      <a:gd name="T20" fmla="*/ 312 w 388"/>
                      <a:gd name="T21" fmla="*/ 19 h 304"/>
                      <a:gd name="T22" fmla="*/ 285 w 388"/>
                      <a:gd name="T23" fmla="*/ 2 h 304"/>
                      <a:gd name="T24" fmla="*/ 273 w 388"/>
                      <a:gd name="T25" fmla="*/ 1 h 304"/>
                      <a:gd name="T26" fmla="*/ 265 w 388"/>
                      <a:gd name="T27" fmla="*/ 10 h 304"/>
                      <a:gd name="T28" fmla="*/ 252 w 388"/>
                      <a:gd name="T29" fmla="*/ 44 h 304"/>
                      <a:gd name="T30" fmla="*/ 233 w 388"/>
                      <a:gd name="T31" fmla="*/ 42 h 304"/>
                      <a:gd name="T32" fmla="*/ 234 w 388"/>
                      <a:gd name="T33" fmla="*/ 31 h 304"/>
                      <a:gd name="T34" fmla="*/ 230 w 388"/>
                      <a:gd name="T35" fmla="*/ 20 h 304"/>
                      <a:gd name="T36" fmla="*/ 229 w 388"/>
                      <a:gd name="T37" fmla="*/ 18 h 304"/>
                      <a:gd name="T38" fmla="*/ 151 w 388"/>
                      <a:gd name="T39" fmla="*/ 50 h 304"/>
                      <a:gd name="T40" fmla="*/ 150 w 388"/>
                      <a:gd name="T41" fmla="*/ 52 h 304"/>
                      <a:gd name="T42" fmla="*/ 146 w 388"/>
                      <a:gd name="T43" fmla="*/ 51 h 304"/>
                      <a:gd name="T44" fmla="*/ 115 w 388"/>
                      <a:gd name="T45" fmla="*/ 58 h 304"/>
                      <a:gd name="T46" fmla="*/ 77 w 388"/>
                      <a:gd name="T47" fmla="*/ 100 h 304"/>
                      <a:gd name="T48" fmla="*/ 75 w 388"/>
                      <a:gd name="T49" fmla="*/ 102 h 304"/>
                      <a:gd name="T50" fmla="*/ 62 w 388"/>
                      <a:gd name="T51" fmla="*/ 123 h 304"/>
                      <a:gd name="T52" fmla="*/ 8 w 388"/>
                      <a:gd name="T53" fmla="*/ 147 h 304"/>
                      <a:gd name="T54" fmla="*/ 0 w 388"/>
                      <a:gd name="T55" fmla="*/ 161 h 304"/>
                      <a:gd name="T56" fmla="*/ 12 w 388"/>
                      <a:gd name="T57" fmla="*/ 266 h 304"/>
                      <a:gd name="T58" fmla="*/ 6 w 388"/>
                      <a:gd name="T59" fmla="*/ 285 h 304"/>
                      <a:gd name="T60" fmla="*/ 10 w 388"/>
                      <a:gd name="T61" fmla="*/ 299 h 304"/>
                      <a:gd name="T62" fmla="*/ 23 w 388"/>
                      <a:gd name="T63" fmla="*/ 303 h 304"/>
                      <a:gd name="T64" fmla="*/ 90 w 388"/>
                      <a:gd name="T65" fmla="*/ 287 h 304"/>
                      <a:gd name="T66" fmla="*/ 95 w 388"/>
                      <a:gd name="T67" fmla="*/ 285 h 304"/>
                      <a:gd name="T68" fmla="*/ 157 w 388"/>
                      <a:gd name="T69" fmla="*/ 238 h 304"/>
                      <a:gd name="T70" fmla="*/ 194 w 388"/>
                      <a:gd name="T71" fmla="*/ 259 h 304"/>
                      <a:gd name="T72" fmla="*/ 216 w 388"/>
                      <a:gd name="T73" fmla="*/ 282 h 304"/>
                      <a:gd name="T74" fmla="*/ 259 w 388"/>
                      <a:gd name="T75" fmla="*/ 303 h 304"/>
                      <a:gd name="T76" fmla="*/ 265 w 388"/>
                      <a:gd name="T77" fmla="*/ 30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304">
                        <a:moveTo>
                          <a:pt x="265" y="303"/>
                        </a:moveTo>
                        <a:cubicBezTo>
                          <a:pt x="266" y="303"/>
                          <a:pt x="268" y="302"/>
                          <a:pt x="269" y="301"/>
                        </a:cubicBezTo>
                        <a:cubicBezTo>
                          <a:pt x="312" y="279"/>
                          <a:pt x="312" y="279"/>
                          <a:pt x="312" y="279"/>
                        </a:cubicBezTo>
                        <a:cubicBezTo>
                          <a:pt x="314" y="278"/>
                          <a:pt x="315" y="277"/>
                          <a:pt x="317" y="275"/>
                        </a:cubicBezTo>
                        <a:cubicBezTo>
                          <a:pt x="358" y="225"/>
                          <a:pt x="358" y="225"/>
                          <a:pt x="358" y="225"/>
                        </a:cubicBezTo>
                        <a:cubicBezTo>
                          <a:pt x="360" y="224"/>
                          <a:pt x="361" y="222"/>
                          <a:pt x="361" y="220"/>
                        </a:cubicBezTo>
                        <a:cubicBezTo>
                          <a:pt x="386" y="137"/>
                          <a:pt x="386" y="137"/>
                          <a:pt x="386" y="137"/>
                        </a:cubicBezTo>
                        <a:cubicBezTo>
                          <a:pt x="388" y="132"/>
                          <a:pt x="386" y="127"/>
                          <a:pt x="383" y="123"/>
                        </a:cubicBezTo>
                        <a:cubicBezTo>
                          <a:pt x="336" y="73"/>
                          <a:pt x="336" y="73"/>
                          <a:pt x="336" y="73"/>
                        </a:cubicBezTo>
                        <a:cubicBezTo>
                          <a:pt x="318" y="26"/>
                          <a:pt x="318" y="26"/>
                          <a:pt x="318" y="26"/>
                        </a:cubicBezTo>
                        <a:cubicBezTo>
                          <a:pt x="316" y="23"/>
                          <a:pt x="314" y="20"/>
                          <a:pt x="312" y="19"/>
                        </a:cubicBezTo>
                        <a:cubicBezTo>
                          <a:pt x="285" y="2"/>
                          <a:pt x="285" y="2"/>
                          <a:pt x="285" y="2"/>
                        </a:cubicBezTo>
                        <a:cubicBezTo>
                          <a:pt x="282" y="0"/>
                          <a:pt x="277" y="0"/>
                          <a:pt x="273" y="1"/>
                        </a:cubicBezTo>
                        <a:cubicBezTo>
                          <a:pt x="269" y="2"/>
                          <a:pt x="266" y="6"/>
                          <a:pt x="265" y="10"/>
                        </a:cubicBezTo>
                        <a:cubicBezTo>
                          <a:pt x="252" y="44"/>
                          <a:pt x="252" y="44"/>
                          <a:pt x="252" y="44"/>
                        </a:cubicBezTo>
                        <a:cubicBezTo>
                          <a:pt x="233" y="42"/>
                          <a:pt x="233" y="42"/>
                          <a:pt x="233" y="42"/>
                        </a:cubicBezTo>
                        <a:cubicBezTo>
                          <a:pt x="234" y="31"/>
                          <a:pt x="234" y="31"/>
                          <a:pt x="234" y="31"/>
                        </a:cubicBezTo>
                        <a:cubicBezTo>
                          <a:pt x="235" y="27"/>
                          <a:pt x="233" y="23"/>
                          <a:pt x="230" y="20"/>
                        </a:cubicBezTo>
                        <a:cubicBezTo>
                          <a:pt x="230" y="19"/>
                          <a:pt x="229" y="18"/>
                          <a:pt x="229" y="18"/>
                        </a:cubicBezTo>
                        <a:cubicBezTo>
                          <a:pt x="204" y="31"/>
                          <a:pt x="178" y="42"/>
                          <a:pt x="151" y="50"/>
                        </a:cubicBezTo>
                        <a:cubicBezTo>
                          <a:pt x="150" y="52"/>
                          <a:pt x="150" y="52"/>
                          <a:pt x="150" y="52"/>
                        </a:cubicBezTo>
                        <a:cubicBezTo>
                          <a:pt x="146" y="51"/>
                          <a:pt x="146" y="51"/>
                          <a:pt x="146" y="51"/>
                        </a:cubicBezTo>
                        <a:cubicBezTo>
                          <a:pt x="136" y="54"/>
                          <a:pt x="126" y="56"/>
                          <a:pt x="115" y="58"/>
                        </a:cubicBezTo>
                        <a:cubicBezTo>
                          <a:pt x="77" y="100"/>
                          <a:pt x="77" y="100"/>
                          <a:pt x="77" y="100"/>
                        </a:cubicBezTo>
                        <a:cubicBezTo>
                          <a:pt x="76" y="100"/>
                          <a:pt x="76" y="101"/>
                          <a:pt x="75" y="102"/>
                        </a:cubicBezTo>
                        <a:cubicBezTo>
                          <a:pt x="62" y="123"/>
                          <a:pt x="62" y="123"/>
                          <a:pt x="62" y="123"/>
                        </a:cubicBezTo>
                        <a:cubicBezTo>
                          <a:pt x="8" y="147"/>
                          <a:pt x="8" y="147"/>
                          <a:pt x="8" y="147"/>
                        </a:cubicBezTo>
                        <a:cubicBezTo>
                          <a:pt x="3" y="150"/>
                          <a:pt x="0" y="155"/>
                          <a:pt x="0" y="161"/>
                        </a:cubicBezTo>
                        <a:cubicBezTo>
                          <a:pt x="12" y="266"/>
                          <a:pt x="12" y="266"/>
                          <a:pt x="12" y="266"/>
                        </a:cubicBezTo>
                        <a:cubicBezTo>
                          <a:pt x="6" y="285"/>
                          <a:pt x="6" y="285"/>
                          <a:pt x="6" y="285"/>
                        </a:cubicBezTo>
                        <a:cubicBezTo>
                          <a:pt x="5" y="290"/>
                          <a:pt x="6" y="295"/>
                          <a:pt x="10" y="299"/>
                        </a:cubicBezTo>
                        <a:cubicBezTo>
                          <a:pt x="13" y="302"/>
                          <a:pt x="18" y="304"/>
                          <a:pt x="23" y="303"/>
                        </a:cubicBezTo>
                        <a:cubicBezTo>
                          <a:pt x="90" y="287"/>
                          <a:pt x="90" y="287"/>
                          <a:pt x="90" y="287"/>
                        </a:cubicBezTo>
                        <a:cubicBezTo>
                          <a:pt x="92" y="287"/>
                          <a:pt x="93" y="286"/>
                          <a:pt x="95" y="285"/>
                        </a:cubicBezTo>
                        <a:cubicBezTo>
                          <a:pt x="157" y="238"/>
                          <a:pt x="157" y="238"/>
                          <a:pt x="157" y="238"/>
                        </a:cubicBezTo>
                        <a:cubicBezTo>
                          <a:pt x="194" y="259"/>
                          <a:pt x="194" y="259"/>
                          <a:pt x="194" y="259"/>
                        </a:cubicBezTo>
                        <a:cubicBezTo>
                          <a:pt x="203" y="268"/>
                          <a:pt x="213" y="278"/>
                          <a:pt x="216" y="282"/>
                        </a:cubicBezTo>
                        <a:cubicBezTo>
                          <a:pt x="218" y="292"/>
                          <a:pt x="230" y="296"/>
                          <a:pt x="259" y="303"/>
                        </a:cubicBezTo>
                        <a:cubicBezTo>
                          <a:pt x="261" y="303"/>
                          <a:pt x="263" y="303"/>
                          <a:pt x="265" y="303"/>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C28FF861-2071-4CEE-8AF6-E400C7C543D5}"/>
                      </a:ext>
                    </a:extLst>
                  </p:cNvPr>
                  <p:cNvSpPr>
                    <a:spLocks/>
                  </p:cNvSpPr>
                  <p:nvPr/>
                </p:nvSpPr>
                <p:spPr bwMode="auto">
                  <a:xfrm>
                    <a:off x="2238" y="2107"/>
                    <a:ext cx="26" cy="25"/>
                  </a:xfrm>
                  <a:custGeom>
                    <a:avLst/>
                    <a:gdLst>
                      <a:gd name="T0" fmla="*/ 52 w 54"/>
                      <a:gd name="T1" fmla="*/ 7 h 52"/>
                      <a:gd name="T2" fmla="*/ 38 w 54"/>
                      <a:gd name="T3" fmla="*/ 0 h 52"/>
                      <a:gd name="T4" fmla="*/ 17 w 54"/>
                      <a:gd name="T5" fmla="*/ 1 h 52"/>
                      <a:gd name="T6" fmla="*/ 4 w 54"/>
                      <a:gd name="T7" fmla="*/ 6 h 52"/>
                      <a:gd name="T8" fmla="*/ 1 w 54"/>
                      <a:gd name="T9" fmla="*/ 20 h 52"/>
                      <a:gd name="T10" fmla="*/ 10 w 54"/>
                      <a:gd name="T11" fmla="*/ 43 h 52"/>
                      <a:gd name="T12" fmla="*/ 21 w 54"/>
                      <a:gd name="T13" fmla="*/ 52 h 52"/>
                      <a:gd name="T14" fmla="*/ 25 w 54"/>
                      <a:gd name="T15" fmla="*/ 52 h 52"/>
                      <a:gd name="T16" fmla="*/ 34 w 54"/>
                      <a:gd name="T17" fmla="*/ 46 h 52"/>
                      <a:gd name="T18" fmla="*/ 51 w 54"/>
                      <a:gd name="T19" fmla="*/ 22 h 52"/>
                      <a:gd name="T20" fmla="*/ 52 w 54"/>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52" y="7"/>
                        </a:moveTo>
                        <a:cubicBezTo>
                          <a:pt x="49" y="2"/>
                          <a:pt x="44" y="0"/>
                          <a:pt x="38" y="0"/>
                        </a:cubicBezTo>
                        <a:cubicBezTo>
                          <a:pt x="30" y="1"/>
                          <a:pt x="20" y="1"/>
                          <a:pt x="17" y="1"/>
                        </a:cubicBezTo>
                        <a:cubicBezTo>
                          <a:pt x="12" y="0"/>
                          <a:pt x="7" y="2"/>
                          <a:pt x="4" y="6"/>
                        </a:cubicBezTo>
                        <a:cubicBezTo>
                          <a:pt x="1" y="10"/>
                          <a:pt x="0" y="15"/>
                          <a:pt x="1" y="20"/>
                        </a:cubicBezTo>
                        <a:cubicBezTo>
                          <a:pt x="10" y="43"/>
                          <a:pt x="10" y="43"/>
                          <a:pt x="10" y="43"/>
                        </a:cubicBezTo>
                        <a:cubicBezTo>
                          <a:pt x="11" y="48"/>
                          <a:pt x="16" y="51"/>
                          <a:pt x="21" y="52"/>
                        </a:cubicBezTo>
                        <a:cubicBezTo>
                          <a:pt x="22" y="52"/>
                          <a:pt x="24" y="52"/>
                          <a:pt x="25" y="52"/>
                        </a:cubicBezTo>
                        <a:cubicBezTo>
                          <a:pt x="29" y="51"/>
                          <a:pt x="32" y="49"/>
                          <a:pt x="34" y="46"/>
                        </a:cubicBezTo>
                        <a:cubicBezTo>
                          <a:pt x="51" y="22"/>
                          <a:pt x="51" y="22"/>
                          <a:pt x="51" y="22"/>
                        </a:cubicBezTo>
                        <a:cubicBezTo>
                          <a:pt x="54" y="18"/>
                          <a:pt x="54" y="12"/>
                          <a:pt x="52" y="7"/>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72764029-AA39-4369-AB9E-09F986F33F2C}"/>
                      </a:ext>
                    </a:extLst>
                  </p:cNvPr>
                  <p:cNvSpPr>
                    <a:spLocks/>
                  </p:cNvSpPr>
                  <p:nvPr/>
                </p:nvSpPr>
                <p:spPr bwMode="auto">
                  <a:xfrm>
                    <a:off x="2361" y="2057"/>
                    <a:ext cx="32" cy="42"/>
                  </a:xfrm>
                  <a:custGeom>
                    <a:avLst/>
                    <a:gdLst>
                      <a:gd name="T0" fmla="*/ 66 w 68"/>
                      <a:gd name="T1" fmla="*/ 30 h 90"/>
                      <a:gd name="T2" fmla="*/ 52 w 68"/>
                      <a:gd name="T3" fmla="*/ 22 h 90"/>
                      <a:gd name="T4" fmla="*/ 45 w 68"/>
                      <a:gd name="T5" fmla="*/ 8 h 90"/>
                      <a:gd name="T6" fmla="*/ 31 w 68"/>
                      <a:gd name="T7" fmla="*/ 0 h 90"/>
                      <a:gd name="T8" fmla="*/ 19 w 68"/>
                      <a:gd name="T9" fmla="*/ 10 h 90"/>
                      <a:gd name="T10" fmla="*/ 1 w 68"/>
                      <a:gd name="T11" fmla="*/ 72 h 90"/>
                      <a:gd name="T12" fmla="*/ 8 w 68"/>
                      <a:gd name="T13" fmla="*/ 88 h 90"/>
                      <a:gd name="T14" fmla="*/ 17 w 68"/>
                      <a:gd name="T15" fmla="*/ 89 h 90"/>
                      <a:gd name="T16" fmla="*/ 25 w 68"/>
                      <a:gd name="T17" fmla="*/ 85 h 90"/>
                      <a:gd name="T18" fmla="*/ 63 w 68"/>
                      <a:gd name="T19" fmla="*/ 46 h 90"/>
                      <a:gd name="T20" fmla="*/ 66 w 68"/>
                      <a:gd name="T21"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90">
                        <a:moveTo>
                          <a:pt x="66" y="30"/>
                        </a:moveTo>
                        <a:cubicBezTo>
                          <a:pt x="63" y="25"/>
                          <a:pt x="57" y="22"/>
                          <a:pt x="52" y="22"/>
                        </a:cubicBezTo>
                        <a:cubicBezTo>
                          <a:pt x="45" y="8"/>
                          <a:pt x="45" y="8"/>
                          <a:pt x="45" y="8"/>
                        </a:cubicBezTo>
                        <a:cubicBezTo>
                          <a:pt x="43" y="3"/>
                          <a:pt x="37" y="0"/>
                          <a:pt x="31" y="0"/>
                        </a:cubicBezTo>
                        <a:cubicBezTo>
                          <a:pt x="25" y="1"/>
                          <a:pt x="20" y="5"/>
                          <a:pt x="19" y="10"/>
                        </a:cubicBezTo>
                        <a:cubicBezTo>
                          <a:pt x="1" y="72"/>
                          <a:pt x="1" y="72"/>
                          <a:pt x="1" y="72"/>
                        </a:cubicBezTo>
                        <a:cubicBezTo>
                          <a:pt x="0" y="78"/>
                          <a:pt x="2" y="84"/>
                          <a:pt x="8" y="88"/>
                        </a:cubicBezTo>
                        <a:cubicBezTo>
                          <a:pt x="11" y="89"/>
                          <a:pt x="14" y="90"/>
                          <a:pt x="17" y="89"/>
                        </a:cubicBezTo>
                        <a:cubicBezTo>
                          <a:pt x="20" y="89"/>
                          <a:pt x="23" y="88"/>
                          <a:pt x="25" y="85"/>
                        </a:cubicBezTo>
                        <a:cubicBezTo>
                          <a:pt x="63" y="46"/>
                          <a:pt x="63" y="46"/>
                          <a:pt x="63" y="46"/>
                        </a:cubicBezTo>
                        <a:cubicBezTo>
                          <a:pt x="67" y="42"/>
                          <a:pt x="68" y="35"/>
                          <a:pt x="66" y="30"/>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54F7442F-C7D5-4F1E-81D7-B70E7AE21360}"/>
                      </a:ext>
                    </a:extLst>
                  </p:cNvPr>
                  <p:cNvSpPr>
                    <a:spLocks/>
                  </p:cNvSpPr>
                  <p:nvPr/>
                </p:nvSpPr>
                <p:spPr bwMode="auto">
                  <a:xfrm>
                    <a:off x="2307" y="2091"/>
                    <a:ext cx="54" cy="48"/>
                  </a:xfrm>
                  <a:custGeom>
                    <a:avLst/>
                    <a:gdLst>
                      <a:gd name="T0" fmla="*/ 112 w 116"/>
                      <a:gd name="T1" fmla="*/ 22 h 101"/>
                      <a:gd name="T2" fmla="*/ 105 w 116"/>
                      <a:gd name="T3" fmla="*/ 8 h 101"/>
                      <a:gd name="T4" fmla="*/ 95 w 116"/>
                      <a:gd name="T5" fmla="*/ 0 h 101"/>
                      <a:gd name="T6" fmla="*/ 83 w 116"/>
                      <a:gd name="T7" fmla="*/ 4 h 101"/>
                      <a:gd name="T8" fmla="*/ 6 w 116"/>
                      <a:gd name="T9" fmla="*/ 77 h 101"/>
                      <a:gd name="T10" fmla="*/ 4 w 116"/>
                      <a:gd name="T11" fmla="*/ 96 h 101"/>
                      <a:gd name="T12" fmla="*/ 18 w 116"/>
                      <a:gd name="T13" fmla="*/ 101 h 101"/>
                      <a:gd name="T14" fmla="*/ 23 w 116"/>
                      <a:gd name="T15" fmla="*/ 98 h 101"/>
                      <a:gd name="T16" fmla="*/ 108 w 116"/>
                      <a:gd name="T17" fmla="*/ 40 h 101"/>
                      <a:gd name="T18" fmla="*/ 112 w 116"/>
                      <a:gd name="T1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1">
                        <a:moveTo>
                          <a:pt x="112" y="22"/>
                        </a:moveTo>
                        <a:cubicBezTo>
                          <a:pt x="105" y="8"/>
                          <a:pt x="105" y="8"/>
                          <a:pt x="105" y="8"/>
                        </a:cubicBezTo>
                        <a:cubicBezTo>
                          <a:pt x="103" y="4"/>
                          <a:pt x="99" y="1"/>
                          <a:pt x="95" y="0"/>
                        </a:cubicBezTo>
                        <a:cubicBezTo>
                          <a:pt x="91" y="0"/>
                          <a:pt x="86" y="1"/>
                          <a:pt x="83" y="4"/>
                        </a:cubicBezTo>
                        <a:cubicBezTo>
                          <a:pt x="6" y="77"/>
                          <a:pt x="6" y="77"/>
                          <a:pt x="6" y="77"/>
                        </a:cubicBezTo>
                        <a:cubicBezTo>
                          <a:pt x="0" y="82"/>
                          <a:pt x="0" y="90"/>
                          <a:pt x="4" y="96"/>
                        </a:cubicBezTo>
                        <a:cubicBezTo>
                          <a:pt x="8" y="100"/>
                          <a:pt x="13" y="101"/>
                          <a:pt x="18" y="101"/>
                        </a:cubicBezTo>
                        <a:cubicBezTo>
                          <a:pt x="20" y="100"/>
                          <a:pt x="21" y="99"/>
                          <a:pt x="23" y="98"/>
                        </a:cubicBezTo>
                        <a:cubicBezTo>
                          <a:pt x="108" y="40"/>
                          <a:pt x="108" y="40"/>
                          <a:pt x="108" y="40"/>
                        </a:cubicBezTo>
                        <a:cubicBezTo>
                          <a:pt x="114" y="36"/>
                          <a:pt x="116" y="28"/>
                          <a:pt x="112" y="22"/>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779DC56F-D4FF-414F-93E1-36E3B4DD5971}"/>
                      </a:ext>
                    </a:extLst>
                  </p:cNvPr>
                  <p:cNvSpPr>
                    <a:spLocks/>
                  </p:cNvSpPr>
                  <p:nvPr/>
                </p:nvSpPr>
                <p:spPr bwMode="auto">
                  <a:xfrm>
                    <a:off x="2339" y="1982"/>
                    <a:ext cx="23" cy="19"/>
                  </a:xfrm>
                  <a:custGeom>
                    <a:avLst/>
                    <a:gdLst>
                      <a:gd name="T0" fmla="*/ 41 w 49"/>
                      <a:gd name="T1" fmla="*/ 16 h 42"/>
                      <a:gd name="T2" fmla="*/ 23 w 49"/>
                      <a:gd name="T3" fmla="*/ 4 h 42"/>
                      <a:gd name="T4" fmla="*/ 4 w 49"/>
                      <a:gd name="T5" fmla="*/ 8 h 42"/>
                      <a:gd name="T6" fmla="*/ 8 w 49"/>
                      <a:gd name="T7" fmla="*/ 28 h 42"/>
                      <a:gd name="T8" fmla="*/ 26 w 49"/>
                      <a:gd name="T9" fmla="*/ 39 h 42"/>
                      <a:gd name="T10" fmla="*/ 36 w 49"/>
                      <a:gd name="T11" fmla="*/ 41 h 42"/>
                      <a:gd name="T12" fmla="*/ 45 w 49"/>
                      <a:gd name="T13" fmla="*/ 35 h 42"/>
                      <a:gd name="T14" fmla="*/ 41 w 49"/>
                      <a:gd name="T15" fmla="*/ 1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2">
                        <a:moveTo>
                          <a:pt x="41" y="16"/>
                        </a:moveTo>
                        <a:cubicBezTo>
                          <a:pt x="23" y="4"/>
                          <a:pt x="23" y="4"/>
                          <a:pt x="23" y="4"/>
                        </a:cubicBezTo>
                        <a:cubicBezTo>
                          <a:pt x="17" y="0"/>
                          <a:pt x="8" y="2"/>
                          <a:pt x="4" y="8"/>
                        </a:cubicBezTo>
                        <a:cubicBezTo>
                          <a:pt x="0" y="15"/>
                          <a:pt x="1" y="23"/>
                          <a:pt x="8" y="28"/>
                        </a:cubicBezTo>
                        <a:cubicBezTo>
                          <a:pt x="26" y="39"/>
                          <a:pt x="26" y="39"/>
                          <a:pt x="26" y="39"/>
                        </a:cubicBezTo>
                        <a:cubicBezTo>
                          <a:pt x="29" y="41"/>
                          <a:pt x="32" y="42"/>
                          <a:pt x="36" y="41"/>
                        </a:cubicBezTo>
                        <a:cubicBezTo>
                          <a:pt x="39" y="41"/>
                          <a:pt x="43" y="39"/>
                          <a:pt x="45" y="35"/>
                        </a:cubicBezTo>
                        <a:cubicBezTo>
                          <a:pt x="49" y="29"/>
                          <a:pt x="47" y="20"/>
                          <a:pt x="41" y="16"/>
                        </a:cubicBezTo>
                        <a:close/>
                      </a:path>
                    </a:pathLst>
                  </a:custGeom>
                  <a:solidFill>
                    <a:srgbClr val="80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EFCF352F-623C-4322-B7A8-0FB36D951988}"/>
                      </a:ext>
                    </a:extLst>
                  </p:cNvPr>
                  <p:cNvSpPr>
                    <a:spLocks/>
                  </p:cNvSpPr>
                  <p:nvPr/>
                </p:nvSpPr>
                <p:spPr bwMode="auto">
                  <a:xfrm>
                    <a:off x="2156" y="1643"/>
                    <a:ext cx="5" cy="6"/>
                  </a:xfrm>
                  <a:custGeom>
                    <a:avLst/>
                    <a:gdLst>
                      <a:gd name="T0" fmla="*/ 5 w 5"/>
                      <a:gd name="T1" fmla="*/ 6 h 6"/>
                      <a:gd name="T2" fmla="*/ 0 w 5"/>
                      <a:gd name="T3" fmla="*/ 0 h 6"/>
                      <a:gd name="T4" fmla="*/ 0 w 5"/>
                      <a:gd name="T5" fmla="*/ 5 h 6"/>
                      <a:gd name="T6" fmla="*/ 5 w 5"/>
                      <a:gd name="T7" fmla="*/ 6 h 6"/>
                    </a:gdLst>
                    <a:ahLst/>
                    <a:cxnLst>
                      <a:cxn ang="0">
                        <a:pos x="T0" y="T1"/>
                      </a:cxn>
                      <a:cxn ang="0">
                        <a:pos x="T2" y="T3"/>
                      </a:cxn>
                      <a:cxn ang="0">
                        <a:pos x="T4" y="T5"/>
                      </a:cxn>
                      <a:cxn ang="0">
                        <a:pos x="T6" y="T7"/>
                      </a:cxn>
                    </a:cxnLst>
                    <a:rect l="0" t="0" r="r" b="b"/>
                    <a:pathLst>
                      <a:path w="5" h="6">
                        <a:moveTo>
                          <a:pt x="5" y="6"/>
                        </a:moveTo>
                        <a:lnTo>
                          <a:pt x="0" y="0"/>
                        </a:lnTo>
                        <a:lnTo>
                          <a:pt x="0" y="5"/>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7A29096E-8D9C-44F9-A5DC-DBBF2F19AF8D}"/>
                      </a:ext>
                    </a:extLst>
                  </p:cNvPr>
                  <p:cNvSpPr>
                    <a:spLocks/>
                  </p:cNvSpPr>
                  <p:nvPr/>
                </p:nvSpPr>
                <p:spPr bwMode="auto">
                  <a:xfrm>
                    <a:off x="2142" y="1853"/>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A2FBEFCE-A9A9-439E-9195-D47A47F2AD98}"/>
                      </a:ext>
                    </a:extLst>
                  </p:cNvPr>
                  <p:cNvSpPr>
                    <a:spLocks/>
                  </p:cNvSpPr>
                  <p:nvPr/>
                </p:nvSpPr>
                <p:spPr bwMode="auto">
                  <a:xfrm>
                    <a:off x="1959" y="1637"/>
                    <a:ext cx="190" cy="297"/>
                  </a:xfrm>
                  <a:custGeom>
                    <a:avLst/>
                    <a:gdLst>
                      <a:gd name="T0" fmla="*/ 86 w 403"/>
                      <a:gd name="T1" fmla="*/ 456 h 631"/>
                      <a:gd name="T2" fmla="*/ 102 w 403"/>
                      <a:gd name="T3" fmla="*/ 477 h 631"/>
                      <a:gd name="T4" fmla="*/ 103 w 403"/>
                      <a:gd name="T5" fmla="*/ 478 h 631"/>
                      <a:gd name="T6" fmla="*/ 121 w 403"/>
                      <a:gd name="T7" fmla="*/ 499 h 631"/>
                      <a:gd name="T8" fmla="*/ 137 w 403"/>
                      <a:gd name="T9" fmla="*/ 503 h 631"/>
                      <a:gd name="T10" fmla="*/ 140 w 403"/>
                      <a:gd name="T11" fmla="*/ 502 h 631"/>
                      <a:gd name="T12" fmla="*/ 167 w 403"/>
                      <a:gd name="T13" fmla="*/ 552 h 631"/>
                      <a:gd name="T14" fmla="*/ 182 w 403"/>
                      <a:gd name="T15" fmla="*/ 589 h 631"/>
                      <a:gd name="T16" fmla="*/ 187 w 403"/>
                      <a:gd name="T17" fmla="*/ 595 h 631"/>
                      <a:gd name="T18" fmla="*/ 232 w 403"/>
                      <a:gd name="T19" fmla="*/ 628 h 631"/>
                      <a:gd name="T20" fmla="*/ 243 w 403"/>
                      <a:gd name="T21" fmla="*/ 631 h 631"/>
                      <a:gd name="T22" fmla="*/ 243 w 403"/>
                      <a:gd name="T23" fmla="*/ 631 h 631"/>
                      <a:gd name="T24" fmla="*/ 255 w 403"/>
                      <a:gd name="T25" fmla="*/ 615 h 631"/>
                      <a:gd name="T26" fmla="*/ 252 w 403"/>
                      <a:gd name="T27" fmla="*/ 609 h 631"/>
                      <a:gd name="T28" fmla="*/ 230 w 403"/>
                      <a:gd name="T29" fmla="*/ 570 h 631"/>
                      <a:gd name="T30" fmla="*/ 217 w 403"/>
                      <a:gd name="T31" fmla="*/ 538 h 631"/>
                      <a:gd name="T32" fmla="*/ 239 w 403"/>
                      <a:gd name="T33" fmla="*/ 548 h 631"/>
                      <a:gd name="T34" fmla="*/ 253 w 403"/>
                      <a:gd name="T35" fmla="*/ 547 h 631"/>
                      <a:gd name="T36" fmla="*/ 279 w 403"/>
                      <a:gd name="T37" fmla="*/ 509 h 631"/>
                      <a:gd name="T38" fmla="*/ 266 w 403"/>
                      <a:gd name="T39" fmla="*/ 471 h 631"/>
                      <a:gd name="T40" fmla="*/ 258 w 403"/>
                      <a:gd name="T41" fmla="*/ 464 h 631"/>
                      <a:gd name="T42" fmla="*/ 233 w 403"/>
                      <a:gd name="T43" fmla="*/ 454 h 631"/>
                      <a:gd name="T44" fmla="*/ 231 w 403"/>
                      <a:gd name="T45" fmla="*/ 445 h 631"/>
                      <a:gd name="T46" fmla="*/ 256 w 403"/>
                      <a:gd name="T47" fmla="*/ 438 h 631"/>
                      <a:gd name="T48" fmla="*/ 260 w 403"/>
                      <a:gd name="T49" fmla="*/ 436 h 631"/>
                      <a:gd name="T50" fmla="*/ 332 w 403"/>
                      <a:gd name="T51" fmla="*/ 384 h 631"/>
                      <a:gd name="T52" fmla="*/ 338 w 403"/>
                      <a:gd name="T53" fmla="*/ 373 h 631"/>
                      <a:gd name="T54" fmla="*/ 338 w 403"/>
                      <a:gd name="T55" fmla="*/ 314 h 631"/>
                      <a:gd name="T56" fmla="*/ 333 w 403"/>
                      <a:gd name="T57" fmla="*/ 303 h 631"/>
                      <a:gd name="T58" fmla="*/ 295 w 403"/>
                      <a:gd name="T59" fmla="*/ 271 h 631"/>
                      <a:gd name="T60" fmla="*/ 296 w 403"/>
                      <a:gd name="T61" fmla="*/ 256 h 631"/>
                      <a:gd name="T62" fmla="*/ 293 w 403"/>
                      <a:gd name="T63" fmla="*/ 245 h 631"/>
                      <a:gd name="T64" fmla="*/ 283 w 403"/>
                      <a:gd name="T65" fmla="*/ 240 h 631"/>
                      <a:gd name="T66" fmla="*/ 259 w 403"/>
                      <a:gd name="T67" fmla="*/ 239 h 631"/>
                      <a:gd name="T68" fmla="*/ 260 w 403"/>
                      <a:gd name="T69" fmla="*/ 236 h 631"/>
                      <a:gd name="T70" fmla="*/ 290 w 403"/>
                      <a:gd name="T71" fmla="*/ 232 h 631"/>
                      <a:gd name="T72" fmla="*/ 302 w 403"/>
                      <a:gd name="T73" fmla="*/ 243 h 631"/>
                      <a:gd name="T74" fmla="*/ 303 w 403"/>
                      <a:gd name="T75" fmla="*/ 244 h 631"/>
                      <a:gd name="T76" fmla="*/ 345 w 403"/>
                      <a:gd name="T77" fmla="*/ 274 h 631"/>
                      <a:gd name="T78" fmla="*/ 356 w 403"/>
                      <a:gd name="T79" fmla="*/ 276 h 631"/>
                      <a:gd name="T80" fmla="*/ 365 w 403"/>
                      <a:gd name="T81" fmla="*/ 268 h 631"/>
                      <a:gd name="T82" fmla="*/ 379 w 403"/>
                      <a:gd name="T83" fmla="*/ 242 h 631"/>
                      <a:gd name="T84" fmla="*/ 373 w 403"/>
                      <a:gd name="T85" fmla="*/ 223 h 631"/>
                      <a:gd name="T86" fmla="*/ 347 w 403"/>
                      <a:gd name="T87" fmla="*/ 209 h 631"/>
                      <a:gd name="T88" fmla="*/ 355 w 403"/>
                      <a:gd name="T89" fmla="*/ 178 h 631"/>
                      <a:gd name="T90" fmla="*/ 355 w 403"/>
                      <a:gd name="T91" fmla="*/ 176 h 631"/>
                      <a:gd name="T92" fmla="*/ 358 w 403"/>
                      <a:gd name="T93" fmla="*/ 142 h 631"/>
                      <a:gd name="T94" fmla="*/ 389 w 403"/>
                      <a:gd name="T95" fmla="*/ 140 h 631"/>
                      <a:gd name="T96" fmla="*/ 402 w 403"/>
                      <a:gd name="T97" fmla="*/ 129 h 631"/>
                      <a:gd name="T98" fmla="*/ 396 w 403"/>
                      <a:gd name="T99" fmla="*/ 114 h 631"/>
                      <a:gd name="T100" fmla="*/ 322 w 403"/>
                      <a:gd name="T101" fmla="*/ 68 h 631"/>
                      <a:gd name="T102" fmla="*/ 315 w 403"/>
                      <a:gd name="T103" fmla="*/ 66 h 631"/>
                      <a:gd name="T104" fmla="*/ 267 w 403"/>
                      <a:gd name="T105" fmla="*/ 63 h 631"/>
                      <a:gd name="T106" fmla="*/ 278 w 403"/>
                      <a:gd name="T107" fmla="*/ 38 h 631"/>
                      <a:gd name="T108" fmla="*/ 345 w 403"/>
                      <a:gd name="T109" fmla="*/ 26 h 631"/>
                      <a:gd name="T110" fmla="*/ 356 w 403"/>
                      <a:gd name="T111" fmla="*/ 16 h 631"/>
                      <a:gd name="T112" fmla="*/ 354 w 403"/>
                      <a:gd name="T113" fmla="*/ 4 h 631"/>
                      <a:gd name="T114" fmla="*/ 377 w 403"/>
                      <a:gd name="T115" fmla="*/ 0 h 631"/>
                      <a:gd name="T116" fmla="*/ 86 w 403"/>
                      <a:gd name="T117" fmla="*/ 162 h 631"/>
                      <a:gd name="T118" fmla="*/ 36 w 403"/>
                      <a:gd name="T119" fmla="*/ 498 h 631"/>
                      <a:gd name="T120" fmla="*/ 56 w 403"/>
                      <a:gd name="T121" fmla="*/ 461 h 631"/>
                      <a:gd name="T122" fmla="*/ 86 w 403"/>
                      <a:gd name="T123" fmla="*/ 456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631">
                        <a:moveTo>
                          <a:pt x="86" y="456"/>
                        </a:moveTo>
                        <a:cubicBezTo>
                          <a:pt x="102" y="477"/>
                          <a:pt x="102" y="477"/>
                          <a:pt x="102" y="477"/>
                        </a:cubicBezTo>
                        <a:cubicBezTo>
                          <a:pt x="102" y="478"/>
                          <a:pt x="103" y="478"/>
                          <a:pt x="103" y="478"/>
                        </a:cubicBezTo>
                        <a:cubicBezTo>
                          <a:pt x="121" y="499"/>
                          <a:pt x="121" y="499"/>
                          <a:pt x="121" y="499"/>
                        </a:cubicBezTo>
                        <a:cubicBezTo>
                          <a:pt x="125" y="504"/>
                          <a:pt x="132" y="506"/>
                          <a:pt x="137" y="503"/>
                        </a:cubicBezTo>
                        <a:cubicBezTo>
                          <a:pt x="140" y="502"/>
                          <a:pt x="140" y="502"/>
                          <a:pt x="140" y="502"/>
                        </a:cubicBezTo>
                        <a:cubicBezTo>
                          <a:pt x="167" y="552"/>
                          <a:pt x="167" y="552"/>
                          <a:pt x="167" y="552"/>
                        </a:cubicBezTo>
                        <a:cubicBezTo>
                          <a:pt x="182" y="589"/>
                          <a:pt x="182" y="589"/>
                          <a:pt x="182" y="589"/>
                        </a:cubicBezTo>
                        <a:cubicBezTo>
                          <a:pt x="183" y="591"/>
                          <a:pt x="185" y="593"/>
                          <a:pt x="187" y="595"/>
                        </a:cubicBezTo>
                        <a:cubicBezTo>
                          <a:pt x="232" y="628"/>
                          <a:pt x="232" y="628"/>
                          <a:pt x="232" y="628"/>
                        </a:cubicBezTo>
                        <a:cubicBezTo>
                          <a:pt x="236" y="631"/>
                          <a:pt x="239" y="631"/>
                          <a:pt x="243" y="631"/>
                        </a:cubicBezTo>
                        <a:cubicBezTo>
                          <a:pt x="243" y="631"/>
                          <a:pt x="243" y="631"/>
                          <a:pt x="243" y="631"/>
                        </a:cubicBezTo>
                        <a:cubicBezTo>
                          <a:pt x="251" y="629"/>
                          <a:pt x="256" y="622"/>
                          <a:pt x="255" y="615"/>
                        </a:cubicBezTo>
                        <a:cubicBezTo>
                          <a:pt x="254" y="612"/>
                          <a:pt x="253" y="611"/>
                          <a:pt x="252" y="609"/>
                        </a:cubicBezTo>
                        <a:cubicBezTo>
                          <a:pt x="230" y="570"/>
                          <a:pt x="230" y="570"/>
                          <a:pt x="230" y="570"/>
                        </a:cubicBezTo>
                        <a:cubicBezTo>
                          <a:pt x="217" y="538"/>
                          <a:pt x="217" y="538"/>
                          <a:pt x="217" y="538"/>
                        </a:cubicBezTo>
                        <a:cubicBezTo>
                          <a:pt x="239" y="548"/>
                          <a:pt x="239" y="548"/>
                          <a:pt x="239" y="548"/>
                        </a:cubicBezTo>
                        <a:cubicBezTo>
                          <a:pt x="244" y="550"/>
                          <a:pt x="249" y="549"/>
                          <a:pt x="253" y="547"/>
                        </a:cubicBezTo>
                        <a:cubicBezTo>
                          <a:pt x="264" y="540"/>
                          <a:pt x="282" y="525"/>
                          <a:pt x="279" y="509"/>
                        </a:cubicBezTo>
                        <a:cubicBezTo>
                          <a:pt x="277" y="498"/>
                          <a:pt x="268" y="476"/>
                          <a:pt x="266" y="471"/>
                        </a:cubicBezTo>
                        <a:cubicBezTo>
                          <a:pt x="264" y="468"/>
                          <a:pt x="261" y="465"/>
                          <a:pt x="258" y="464"/>
                        </a:cubicBezTo>
                        <a:cubicBezTo>
                          <a:pt x="233" y="454"/>
                          <a:pt x="233" y="454"/>
                          <a:pt x="233" y="454"/>
                        </a:cubicBezTo>
                        <a:cubicBezTo>
                          <a:pt x="231" y="445"/>
                          <a:pt x="231" y="445"/>
                          <a:pt x="231" y="445"/>
                        </a:cubicBezTo>
                        <a:cubicBezTo>
                          <a:pt x="256" y="438"/>
                          <a:pt x="256" y="438"/>
                          <a:pt x="256" y="438"/>
                        </a:cubicBezTo>
                        <a:cubicBezTo>
                          <a:pt x="257" y="437"/>
                          <a:pt x="259" y="436"/>
                          <a:pt x="260" y="436"/>
                        </a:cubicBezTo>
                        <a:cubicBezTo>
                          <a:pt x="332" y="384"/>
                          <a:pt x="332" y="384"/>
                          <a:pt x="332" y="384"/>
                        </a:cubicBezTo>
                        <a:cubicBezTo>
                          <a:pt x="336" y="382"/>
                          <a:pt x="338" y="377"/>
                          <a:pt x="338" y="373"/>
                        </a:cubicBezTo>
                        <a:cubicBezTo>
                          <a:pt x="338" y="314"/>
                          <a:pt x="338" y="314"/>
                          <a:pt x="338" y="314"/>
                        </a:cubicBezTo>
                        <a:cubicBezTo>
                          <a:pt x="337" y="310"/>
                          <a:pt x="336" y="306"/>
                          <a:pt x="333" y="303"/>
                        </a:cubicBezTo>
                        <a:cubicBezTo>
                          <a:pt x="295" y="271"/>
                          <a:pt x="295" y="271"/>
                          <a:pt x="295" y="271"/>
                        </a:cubicBezTo>
                        <a:cubicBezTo>
                          <a:pt x="296" y="256"/>
                          <a:pt x="296" y="256"/>
                          <a:pt x="296" y="256"/>
                        </a:cubicBezTo>
                        <a:cubicBezTo>
                          <a:pt x="297" y="252"/>
                          <a:pt x="296" y="248"/>
                          <a:pt x="293" y="245"/>
                        </a:cubicBezTo>
                        <a:cubicBezTo>
                          <a:pt x="291" y="242"/>
                          <a:pt x="287" y="241"/>
                          <a:pt x="283" y="240"/>
                        </a:cubicBezTo>
                        <a:cubicBezTo>
                          <a:pt x="259" y="239"/>
                          <a:pt x="259" y="239"/>
                          <a:pt x="259" y="239"/>
                        </a:cubicBezTo>
                        <a:cubicBezTo>
                          <a:pt x="260" y="236"/>
                          <a:pt x="260" y="236"/>
                          <a:pt x="260" y="236"/>
                        </a:cubicBezTo>
                        <a:cubicBezTo>
                          <a:pt x="290" y="232"/>
                          <a:pt x="290" y="232"/>
                          <a:pt x="290" y="232"/>
                        </a:cubicBezTo>
                        <a:cubicBezTo>
                          <a:pt x="302" y="243"/>
                          <a:pt x="302" y="243"/>
                          <a:pt x="302" y="243"/>
                        </a:cubicBezTo>
                        <a:cubicBezTo>
                          <a:pt x="302" y="244"/>
                          <a:pt x="303" y="244"/>
                          <a:pt x="303" y="244"/>
                        </a:cubicBezTo>
                        <a:cubicBezTo>
                          <a:pt x="345" y="274"/>
                          <a:pt x="345" y="274"/>
                          <a:pt x="345" y="274"/>
                        </a:cubicBezTo>
                        <a:cubicBezTo>
                          <a:pt x="348" y="276"/>
                          <a:pt x="352" y="277"/>
                          <a:pt x="356" y="276"/>
                        </a:cubicBezTo>
                        <a:cubicBezTo>
                          <a:pt x="360" y="275"/>
                          <a:pt x="364" y="272"/>
                          <a:pt x="365" y="268"/>
                        </a:cubicBezTo>
                        <a:cubicBezTo>
                          <a:pt x="379" y="242"/>
                          <a:pt x="379" y="242"/>
                          <a:pt x="379" y="242"/>
                        </a:cubicBezTo>
                        <a:cubicBezTo>
                          <a:pt x="382" y="235"/>
                          <a:pt x="380" y="227"/>
                          <a:pt x="373" y="223"/>
                        </a:cubicBezTo>
                        <a:cubicBezTo>
                          <a:pt x="347" y="209"/>
                          <a:pt x="347" y="209"/>
                          <a:pt x="347" y="209"/>
                        </a:cubicBezTo>
                        <a:cubicBezTo>
                          <a:pt x="355" y="178"/>
                          <a:pt x="355" y="178"/>
                          <a:pt x="355" y="178"/>
                        </a:cubicBezTo>
                        <a:cubicBezTo>
                          <a:pt x="355" y="178"/>
                          <a:pt x="355" y="177"/>
                          <a:pt x="355" y="176"/>
                        </a:cubicBezTo>
                        <a:cubicBezTo>
                          <a:pt x="358" y="142"/>
                          <a:pt x="358" y="142"/>
                          <a:pt x="358" y="142"/>
                        </a:cubicBezTo>
                        <a:cubicBezTo>
                          <a:pt x="389" y="140"/>
                          <a:pt x="389" y="140"/>
                          <a:pt x="389" y="140"/>
                        </a:cubicBezTo>
                        <a:cubicBezTo>
                          <a:pt x="395" y="139"/>
                          <a:pt x="400" y="135"/>
                          <a:pt x="402" y="129"/>
                        </a:cubicBezTo>
                        <a:cubicBezTo>
                          <a:pt x="403" y="123"/>
                          <a:pt x="401" y="117"/>
                          <a:pt x="396" y="114"/>
                        </a:cubicBezTo>
                        <a:cubicBezTo>
                          <a:pt x="322" y="68"/>
                          <a:pt x="322" y="68"/>
                          <a:pt x="322" y="68"/>
                        </a:cubicBezTo>
                        <a:cubicBezTo>
                          <a:pt x="320" y="67"/>
                          <a:pt x="318" y="66"/>
                          <a:pt x="315" y="66"/>
                        </a:cubicBezTo>
                        <a:cubicBezTo>
                          <a:pt x="267" y="63"/>
                          <a:pt x="267" y="63"/>
                          <a:pt x="267" y="63"/>
                        </a:cubicBezTo>
                        <a:cubicBezTo>
                          <a:pt x="278" y="38"/>
                          <a:pt x="278" y="38"/>
                          <a:pt x="278" y="38"/>
                        </a:cubicBezTo>
                        <a:cubicBezTo>
                          <a:pt x="345" y="26"/>
                          <a:pt x="345" y="26"/>
                          <a:pt x="345" y="26"/>
                        </a:cubicBezTo>
                        <a:cubicBezTo>
                          <a:pt x="351" y="25"/>
                          <a:pt x="355" y="21"/>
                          <a:pt x="356" y="16"/>
                        </a:cubicBezTo>
                        <a:cubicBezTo>
                          <a:pt x="358" y="12"/>
                          <a:pt x="357" y="7"/>
                          <a:pt x="354" y="4"/>
                        </a:cubicBezTo>
                        <a:cubicBezTo>
                          <a:pt x="377" y="0"/>
                          <a:pt x="377" y="0"/>
                          <a:pt x="377" y="0"/>
                        </a:cubicBezTo>
                        <a:cubicBezTo>
                          <a:pt x="264" y="6"/>
                          <a:pt x="155" y="62"/>
                          <a:pt x="86" y="162"/>
                        </a:cubicBezTo>
                        <a:cubicBezTo>
                          <a:pt x="14" y="264"/>
                          <a:pt x="0" y="389"/>
                          <a:pt x="36" y="498"/>
                        </a:cubicBezTo>
                        <a:cubicBezTo>
                          <a:pt x="56" y="461"/>
                          <a:pt x="56" y="461"/>
                          <a:pt x="56" y="461"/>
                        </a:cubicBezTo>
                        <a:lnTo>
                          <a:pt x="86" y="456"/>
                        </a:ln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12372D22-D68D-4EA2-A3D3-538F78082E16}"/>
                      </a:ext>
                    </a:extLst>
                  </p:cNvPr>
                  <p:cNvSpPr>
                    <a:spLocks noEditPoints="1"/>
                  </p:cNvSpPr>
                  <p:nvPr/>
                </p:nvSpPr>
                <p:spPr bwMode="auto">
                  <a:xfrm>
                    <a:off x="2142" y="1637"/>
                    <a:ext cx="42" cy="33"/>
                  </a:xfrm>
                  <a:custGeom>
                    <a:avLst/>
                    <a:gdLst>
                      <a:gd name="T0" fmla="*/ 3 w 89"/>
                      <a:gd name="T1" fmla="*/ 34 h 70"/>
                      <a:gd name="T2" fmla="*/ 12 w 89"/>
                      <a:gd name="T3" fmla="*/ 45 h 70"/>
                      <a:gd name="T4" fmla="*/ 62 w 89"/>
                      <a:gd name="T5" fmla="*/ 67 h 70"/>
                      <a:gd name="T6" fmla="*/ 80 w 89"/>
                      <a:gd name="T7" fmla="*/ 61 h 70"/>
                      <a:gd name="T8" fmla="*/ 86 w 89"/>
                      <a:gd name="T9" fmla="*/ 49 h 70"/>
                      <a:gd name="T10" fmla="*/ 84 w 89"/>
                      <a:gd name="T11" fmla="*/ 33 h 70"/>
                      <a:gd name="T12" fmla="*/ 57 w 89"/>
                      <a:gd name="T13" fmla="*/ 3 h 70"/>
                      <a:gd name="T14" fmla="*/ 0 w 89"/>
                      <a:gd name="T15" fmla="*/ 0 h 70"/>
                      <a:gd name="T16" fmla="*/ 3 w 89"/>
                      <a:gd name="T17" fmla="*/ 34 h 70"/>
                      <a:gd name="T18" fmla="*/ 41 w 89"/>
                      <a:gd name="T19" fmla="*/ 27 h 70"/>
                      <a:gd name="T20" fmla="*/ 30 w 89"/>
                      <a:gd name="T21" fmla="*/ 23 h 70"/>
                      <a:gd name="T22" fmla="*/ 30 w 89"/>
                      <a:gd name="T23" fmla="*/ 14 h 70"/>
                      <a:gd name="T24" fmla="*/ 41 w 89"/>
                      <a:gd name="T2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0">
                        <a:moveTo>
                          <a:pt x="3" y="34"/>
                        </a:moveTo>
                        <a:cubicBezTo>
                          <a:pt x="4" y="39"/>
                          <a:pt x="7" y="43"/>
                          <a:pt x="12" y="45"/>
                        </a:cubicBezTo>
                        <a:cubicBezTo>
                          <a:pt x="62" y="67"/>
                          <a:pt x="62" y="67"/>
                          <a:pt x="62" y="67"/>
                        </a:cubicBezTo>
                        <a:cubicBezTo>
                          <a:pt x="69" y="70"/>
                          <a:pt x="77" y="67"/>
                          <a:pt x="80" y="61"/>
                        </a:cubicBezTo>
                        <a:cubicBezTo>
                          <a:pt x="86" y="49"/>
                          <a:pt x="86" y="49"/>
                          <a:pt x="86" y="49"/>
                        </a:cubicBezTo>
                        <a:cubicBezTo>
                          <a:pt x="89" y="44"/>
                          <a:pt x="88" y="38"/>
                          <a:pt x="84" y="33"/>
                        </a:cubicBezTo>
                        <a:cubicBezTo>
                          <a:pt x="57" y="3"/>
                          <a:pt x="57" y="3"/>
                          <a:pt x="57" y="3"/>
                        </a:cubicBezTo>
                        <a:cubicBezTo>
                          <a:pt x="38" y="1"/>
                          <a:pt x="19" y="0"/>
                          <a:pt x="0" y="0"/>
                        </a:cubicBezTo>
                        <a:lnTo>
                          <a:pt x="3" y="34"/>
                        </a:lnTo>
                        <a:close/>
                        <a:moveTo>
                          <a:pt x="41" y="27"/>
                        </a:moveTo>
                        <a:cubicBezTo>
                          <a:pt x="30" y="23"/>
                          <a:pt x="30" y="23"/>
                          <a:pt x="30" y="23"/>
                        </a:cubicBezTo>
                        <a:cubicBezTo>
                          <a:pt x="30" y="14"/>
                          <a:pt x="30" y="14"/>
                          <a:pt x="30" y="14"/>
                        </a:cubicBezTo>
                        <a:lnTo>
                          <a:pt x="4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83D1023D-4C2D-4D61-9BBC-8EE415B6B7B4}"/>
                      </a:ext>
                    </a:extLst>
                  </p:cNvPr>
                  <p:cNvSpPr>
                    <a:spLocks/>
                  </p:cNvSpPr>
                  <p:nvPr/>
                </p:nvSpPr>
                <p:spPr bwMode="auto">
                  <a:xfrm>
                    <a:off x="2145" y="1705"/>
                    <a:ext cx="35" cy="27"/>
                  </a:xfrm>
                  <a:custGeom>
                    <a:avLst/>
                    <a:gdLst>
                      <a:gd name="T0" fmla="*/ 73 w 74"/>
                      <a:gd name="T1" fmla="*/ 19 h 56"/>
                      <a:gd name="T2" fmla="*/ 61 w 74"/>
                      <a:gd name="T3" fmla="*/ 8 h 56"/>
                      <a:gd name="T4" fmla="*/ 17 w 74"/>
                      <a:gd name="T5" fmla="*/ 1 h 56"/>
                      <a:gd name="T6" fmla="*/ 3 w 74"/>
                      <a:gd name="T7" fmla="*/ 7 h 56"/>
                      <a:gd name="T8" fmla="*/ 2 w 74"/>
                      <a:gd name="T9" fmla="*/ 22 h 56"/>
                      <a:gd name="T10" fmla="*/ 16 w 74"/>
                      <a:gd name="T11" fmla="*/ 48 h 56"/>
                      <a:gd name="T12" fmla="*/ 25 w 74"/>
                      <a:gd name="T13" fmla="*/ 55 h 56"/>
                      <a:gd name="T14" fmla="*/ 31 w 74"/>
                      <a:gd name="T15" fmla="*/ 55 h 56"/>
                      <a:gd name="T16" fmla="*/ 36 w 74"/>
                      <a:gd name="T17" fmla="*/ 53 h 56"/>
                      <a:gd name="T18" fmla="*/ 67 w 74"/>
                      <a:gd name="T19" fmla="*/ 33 h 56"/>
                      <a:gd name="T20" fmla="*/ 73 w 74"/>
                      <a:gd name="T21"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56">
                        <a:moveTo>
                          <a:pt x="73" y="19"/>
                        </a:moveTo>
                        <a:cubicBezTo>
                          <a:pt x="71" y="13"/>
                          <a:pt x="67" y="9"/>
                          <a:pt x="61" y="8"/>
                        </a:cubicBezTo>
                        <a:cubicBezTo>
                          <a:pt x="17" y="1"/>
                          <a:pt x="17" y="1"/>
                          <a:pt x="17" y="1"/>
                        </a:cubicBezTo>
                        <a:cubicBezTo>
                          <a:pt x="11" y="0"/>
                          <a:pt x="6" y="3"/>
                          <a:pt x="3" y="7"/>
                        </a:cubicBezTo>
                        <a:cubicBezTo>
                          <a:pt x="0" y="11"/>
                          <a:pt x="0" y="17"/>
                          <a:pt x="2" y="22"/>
                        </a:cubicBezTo>
                        <a:cubicBezTo>
                          <a:pt x="16" y="48"/>
                          <a:pt x="16" y="48"/>
                          <a:pt x="16" y="48"/>
                        </a:cubicBezTo>
                        <a:cubicBezTo>
                          <a:pt x="18" y="52"/>
                          <a:pt x="21" y="54"/>
                          <a:pt x="25" y="55"/>
                        </a:cubicBezTo>
                        <a:cubicBezTo>
                          <a:pt x="27" y="56"/>
                          <a:pt x="29" y="56"/>
                          <a:pt x="31" y="55"/>
                        </a:cubicBezTo>
                        <a:cubicBezTo>
                          <a:pt x="33" y="55"/>
                          <a:pt x="35" y="54"/>
                          <a:pt x="36" y="53"/>
                        </a:cubicBezTo>
                        <a:cubicBezTo>
                          <a:pt x="67" y="33"/>
                          <a:pt x="67" y="33"/>
                          <a:pt x="67" y="33"/>
                        </a:cubicBezTo>
                        <a:cubicBezTo>
                          <a:pt x="71" y="30"/>
                          <a:pt x="74" y="24"/>
                          <a:pt x="7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787091A5-5AD1-4CA5-AFE0-9FACDEC9001E}"/>
                      </a:ext>
                    </a:extLst>
                  </p:cNvPr>
                  <p:cNvSpPr>
                    <a:spLocks/>
                  </p:cNvSpPr>
                  <p:nvPr/>
                </p:nvSpPr>
                <p:spPr bwMode="auto">
                  <a:xfrm>
                    <a:off x="2145" y="1730"/>
                    <a:ext cx="44" cy="54"/>
                  </a:xfrm>
                  <a:custGeom>
                    <a:avLst/>
                    <a:gdLst>
                      <a:gd name="T0" fmla="*/ 88 w 93"/>
                      <a:gd name="T1" fmla="*/ 39 h 114"/>
                      <a:gd name="T2" fmla="*/ 86 w 93"/>
                      <a:gd name="T3" fmla="*/ 33 h 114"/>
                      <a:gd name="T4" fmla="*/ 66 w 93"/>
                      <a:gd name="T5" fmla="*/ 6 h 114"/>
                      <a:gd name="T6" fmla="*/ 52 w 93"/>
                      <a:gd name="T7" fmla="*/ 1 h 114"/>
                      <a:gd name="T8" fmla="*/ 41 w 93"/>
                      <a:gd name="T9" fmla="*/ 9 h 114"/>
                      <a:gd name="T10" fmla="*/ 23 w 93"/>
                      <a:gd name="T11" fmla="*/ 58 h 114"/>
                      <a:gd name="T12" fmla="*/ 3 w 93"/>
                      <a:gd name="T13" fmla="*/ 93 h 114"/>
                      <a:gd name="T14" fmla="*/ 5 w 93"/>
                      <a:gd name="T15" fmla="*/ 110 h 114"/>
                      <a:gd name="T16" fmla="*/ 18 w 93"/>
                      <a:gd name="T17" fmla="*/ 114 h 114"/>
                      <a:gd name="T18" fmla="*/ 22 w 93"/>
                      <a:gd name="T19" fmla="*/ 112 h 114"/>
                      <a:gd name="T20" fmla="*/ 73 w 93"/>
                      <a:gd name="T21" fmla="*/ 85 h 114"/>
                      <a:gd name="T22" fmla="*/ 88 w 93"/>
                      <a:gd name="T23"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14">
                        <a:moveTo>
                          <a:pt x="88" y="39"/>
                        </a:moveTo>
                        <a:cubicBezTo>
                          <a:pt x="88" y="37"/>
                          <a:pt x="87" y="35"/>
                          <a:pt x="86" y="33"/>
                        </a:cubicBezTo>
                        <a:cubicBezTo>
                          <a:pt x="66" y="6"/>
                          <a:pt x="66" y="6"/>
                          <a:pt x="66" y="6"/>
                        </a:cubicBezTo>
                        <a:cubicBezTo>
                          <a:pt x="62" y="2"/>
                          <a:pt x="57" y="0"/>
                          <a:pt x="52" y="1"/>
                        </a:cubicBezTo>
                        <a:cubicBezTo>
                          <a:pt x="47" y="1"/>
                          <a:pt x="43" y="5"/>
                          <a:pt x="41" y="9"/>
                        </a:cubicBezTo>
                        <a:cubicBezTo>
                          <a:pt x="23" y="58"/>
                          <a:pt x="23" y="58"/>
                          <a:pt x="23" y="58"/>
                        </a:cubicBezTo>
                        <a:cubicBezTo>
                          <a:pt x="3" y="93"/>
                          <a:pt x="3" y="93"/>
                          <a:pt x="3" y="93"/>
                        </a:cubicBezTo>
                        <a:cubicBezTo>
                          <a:pt x="0" y="98"/>
                          <a:pt x="1" y="105"/>
                          <a:pt x="5" y="110"/>
                        </a:cubicBezTo>
                        <a:cubicBezTo>
                          <a:pt x="9" y="113"/>
                          <a:pt x="13" y="114"/>
                          <a:pt x="18" y="114"/>
                        </a:cubicBezTo>
                        <a:cubicBezTo>
                          <a:pt x="19" y="113"/>
                          <a:pt x="20" y="113"/>
                          <a:pt x="22" y="112"/>
                        </a:cubicBezTo>
                        <a:cubicBezTo>
                          <a:pt x="23" y="112"/>
                          <a:pt x="58" y="94"/>
                          <a:pt x="73" y="85"/>
                        </a:cubicBezTo>
                        <a:cubicBezTo>
                          <a:pt x="93" y="71"/>
                          <a:pt x="89" y="42"/>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C4037D95-9617-410F-BFE8-8F3BB9562AEF}"/>
                      </a:ext>
                    </a:extLst>
                  </p:cNvPr>
                  <p:cNvSpPr>
                    <a:spLocks/>
                  </p:cNvSpPr>
                  <p:nvPr/>
                </p:nvSpPr>
                <p:spPr bwMode="auto">
                  <a:xfrm>
                    <a:off x="2094" y="1891"/>
                    <a:ext cx="52" cy="61"/>
                  </a:xfrm>
                  <a:custGeom>
                    <a:avLst/>
                    <a:gdLst>
                      <a:gd name="T0" fmla="*/ 28 w 111"/>
                      <a:gd name="T1" fmla="*/ 124 h 129"/>
                      <a:gd name="T2" fmla="*/ 83 w 111"/>
                      <a:gd name="T3" fmla="*/ 129 h 129"/>
                      <a:gd name="T4" fmla="*/ 87 w 111"/>
                      <a:gd name="T5" fmla="*/ 129 h 129"/>
                      <a:gd name="T6" fmla="*/ 98 w 111"/>
                      <a:gd name="T7" fmla="*/ 117 h 129"/>
                      <a:gd name="T8" fmla="*/ 110 w 111"/>
                      <a:gd name="T9" fmla="*/ 37 h 129"/>
                      <a:gd name="T10" fmla="*/ 106 w 111"/>
                      <a:gd name="T11" fmla="*/ 25 h 129"/>
                      <a:gd name="T12" fmla="*/ 69 w 111"/>
                      <a:gd name="T13" fmla="*/ 1 h 129"/>
                      <a:gd name="T14" fmla="*/ 42 w 111"/>
                      <a:gd name="T15" fmla="*/ 34 h 129"/>
                      <a:gd name="T16" fmla="*/ 27 w 111"/>
                      <a:gd name="T17" fmla="*/ 59 h 129"/>
                      <a:gd name="T18" fmla="*/ 7 w 111"/>
                      <a:gd name="T19" fmla="*/ 71 h 129"/>
                      <a:gd name="T20" fmla="*/ 0 w 111"/>
                      <a:gd name="T21" fmla="*/ 80 h 129"/>
                      <a:gd name="T22" fmla="*/ 2 w 111"/>
                      <a:gd name="T23" fmla="*/ 90 h 129"/>
                      <a:gd name="T24" fmla="*/ 18 w 111"/>
                      <a:gd name="T25" fmla="*/ 117 h 129"/>
                      <a:gd name="T26" fmla="*/ 28 w 111"/>
                      <a:gd name="T27"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9">
                        <a:moveTo>
                          <a:pt x="28" y="124"/>
                        </a:moveTo>
                        <a:cubicBezTo>
                          <a:pt x="83" y="129"/>
                          <a:pt x="83" y="129"/>
                          <a:pt x="83" y="129"/>
                        </a:cubicBezTo>
                        <a:cubicBezTo>
                          <a:pt x="85" y="129"/>
                          <a:pt x="86" y="129"/>
                          <a:pt x="87" y="129"/>
                        </a:cubicBezTo>
                        <a:cubicBezTo>
                          <a:pt x="93" y="128"/>
                          <a:pt x="98" y="123"/>
                          <a:pt x="98" y="117"/>
                        </a:cubicBezTo>
                        <a:cubicBezTo>
                          <a:pt x="110" y="37"/>
                          <a:pt x="110" y="37"/>
                          <a:pt x="110" y="37"/>
                        </a:cubicBezTo>
                        <a:cubicBezTo>
                          <a:pt x="111" y="32"/>
                          <a:pt x="109" y="28"/>
                          <a:pt x="106" y="25"/>
                        </a:cubicBezTo>
                        <a:cubicBezTo>
                          <a:pt x="81" y="1"/>
                          <a:pt x="75" y="0"/>
                          <a:pt x="69" y="1"/>
                        </a:cubicBezTo>
                        <a:cubicBezTo>
                          <a:pt x="62" y="2"/>
                          <a:pt x="59" y="5"/>
                          <a:pt x="42" y="34"/>
                        </a:cubicBezTo>
                        <a:cubicBezTo>
                          <a:pt x="38" y="40"/>
                          <a:pt x="30" y="53"/>
                          <a:pt x="27" y="59"/>
                        </a:cubicBezTo>
                        <a:cubicBezTo>
                          <a:pt x="23" y="62"/>
                          <a:pt x="14" y="67"/>
                          <a:pt x="7" y="71"/>
                        </a:cubicBezTo>
                        <a:cubicBezTo>
                          <a:pt x="4" y="73"/>
                          <a:pt x="1" y="76"/>
                          <a:pt x="0" y="80"/>
                        </a:cubicBezTo>
                        <a:cubicBezTo>
                          <a:pt x="0" y="83"/>
                          <a:pt x="0" y="87"/>
                          <a:pt x="2" y="90"/>
                        </a:cubicBezTo>
                        <a:cubicBezTo>
                          <a:pt x="18" y="117"/>
                          <a:pt x="18" y="117"/>
                          <a:pt x="18" y="117"/>
                        </a:cubicBezTo>
                        <a:cubicBezTo>
                          <a:pt x="20" y="121"/>
                          <a:pt x="24" y="124"/>
                          <a:pt x="28"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85F488D8-0000-45AF-B64A-0D0504EA3EFD}"/>
                      </a:ext>
                    </a:extLst>
                  </p:cNvPr>
                  <p:cNvSpPr>
                    <a:spLocks/>
                  </p:cNvSpPr>
                  <p:nvPr/>
                </p:nvSpPr>
                <p:spPr bwMode="auto">
                  <a:xfrm>
                    <a:off x="2090" y="1963"/>
                    <a:ext cx="41" cy="15"/>
                  </a:xfrm>
                  <a:custGeom>
                    <a:avLst/>
                    <a:gdLst>
                      <a:gd name="T0" fmla="*/ 74 w 88"/>
                      <a:gd name="T1" fmla="*/ 4 h 32"/>
                      <a:gd name="T2" fmla="*/ 15 w 88"/>
                      <a:gd name="T3" fmla="*/ 0 h 32"/>
                      <a:gd name="T4" fmla="*/ 0 w 88"/>
                      <a:gd name="T5" fmla="*/ 13 h 32"/>
                      <a:gd name="T6" fmla="*/ 13 w 88"/>
                      <a:gd name="T7" fmla="*/ 28 h 32"/>
                      <a:gd name="T8" fmla="*/ 73 w 88"/>
                      <a:gd name="T9" fmla="*/ 32 h 32"/>
                      <a:gd name="T10" fmla="*/ 76 w 88"/>
                      <a:gd name="T11" fmla="*/ 32 h 32"/>
                      <a:gd name="T12" fmla="*/ 88 w 88"/>
                      <a:gd name="T13" fmla="*/ 19 h 32"/>
                      <a:gd name="T14" fmla="*/ 74 w 88"/>
                      <a:gd name="T15" fmla="*/ 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2">
                        <a:moveTo>
                          <a:pt x="74" y="4"/>
                        </a:moveTo>
                        <a:cubicBezTo>
                          <a:pt x="15" y="0"/>
                          <a:pt x="15" y="0"/>
                          <a:pt x="15" y="0"/>
                        </a:cubicBezTo>
                        <a:cubicBezTo>
                          <a:pt x="7" y="0"/>
                          <a:pt x="1" y="6"/>
                          <a:pt x="0" y="13"/>
                        </a:cubicBezTo>
                        <a:cubicBezTo>
                          <a:pt x="0" y="21"/>
                          <a:pt x="5" y="28"/>
                          <a:pt x="13" y="28"/>
                        </a:cubicBezTo>
                        <a:cubicBezTo>
                          <a:pt x="73" y="32"/>
                          <a:pt x="73" y="32"/>
                          <a:pt x="73" y="32"/>
                        </a:cubicBezTo>
                        <a:cubicBezTo>
                          <a:pt x="74" y="32"/>
                          <a:pt x="75" y="32"/>
                          <a:pt x="76" y="32"/>
                        </a:cubicBezTo>
                        <a:cubicBezTo>
                          <a:pt x="82" y="30"/>
                          <a:pt x="87" y="25"/>
                          <a:pt x="88" y="19"/>
                        </a:cubicBezTo>
                        <a:cubicBezTo>
                          <a:pt x="88" y="11"/>
                          <a:pt x="82" y="4"/>
                          <a:pt x="7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1A160FFA-685B-4AF3-A53A-22C49D2E55D4}"/>
                      </a:ext>
                    </a:extLst>
                  </p:cNvPr>
                  <p:cNvSpPr>
                    <a:spLocks/>
                  </p:cNvSpPr>
                  <p:nvPr/>
                </p:nvSpPr>
                <p:spPr bwMode="auto">
                  <a:xfrm>
                    <a:off x="2132" y="1964"/>
                    <a:ext cx="23" cy="14"/>
                  </a:xfrm>
                  <a:custGeom>
                    <a:avLst/>
                    <a:gdLst>
                      <a:gd name="T0" fmla="*/ 34 w 49"/>
                      <a:gd name="T1" fmla="*/ 0 h 29"/>
                      <a:gd name="T2" fmla="*/ 14 w 49"/>
                      <a:gd name="T3" fmla="*/ 1 h 29"/>
                      <a:gd name="T4" fmla="*/ 0 w 49"/>
                      <a:gd name="T5" fmla="*/ 16 h 29"/>
                      <a:gd name="T6" fmla="*/ 15 w 49"/>
                      <a:gd name="T7" fmla="*/ 29 h 29"/>
                      <a:gd name="T8" fmla="*/ 35 w 49"/>
                      <a:gd name="T9" fmla="*/ 28 h 29"/>
                      <a:gd name="T10" fmla="*/ 37 w 49"/>
                      <a:gd name="T11" fmla="*/ 28 h 29"/>
                      <a:gd name="T12" fmla="*/ 48 w 49"/>
                      <a:gd name="T13" fmla="*/ 13 h 29"/>
                      <a:gd name="T14" fmla="*/ 34 w 4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9">
                        <a:moveTo>
                          <a:pt x="34" y="0"/>
                        </a:moveTo>
                        <a:cubicBezTo>
                          <a:pt x="14" y="1"/>
                          <a:pt x="14" y="1"/>
                          <a:pt x="14" y="1"/>
                        </a:cubicBezTo>
                        <a:cubicBezTo>
                          <a:pt x="6" y="1"/>
                          <a:pt x="0" y="8"/>
                          <a:pt x="0" y="16"/>
                        </a:cubicBezTo>
                        <a:cubicBezTo>
                          <a:pt x="1" y="23"/>
                          <a:pt x="7" y="29"/>
                          <a:pt x="15" y="29"/>
                        </a:cubicBezTo>
                        <a:cubicBezTo>
                          <a:pt x="35" y="28"/>
                          <a:pt x="35" y="28"/>
                          <a:pt x="35" y="28"/>
                        </a:cubicBezTo>
                        <a:cubicBezTo>
                          <a:pt x="36" y="28"/>
                          <a:pt x="36" y="28"/>
                          <a:pt x="37" y="28"/>
                        </a:cubicBezTo>
                        <a:cubicBezTo>
                          <a:pt x="44" y="27"/>
                          <a:pt x="49" y="21"/>
                          <a:pt x="48" y="13"/>
                        </a:cubicBezTo>
                        <a:cubicBezTo>
                          <a:pt x="48" y="6"/>
                          <a:pt x="42"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6">
                    <a:extLst>
                      <a:ext uri="{FF2B5EF4-FFF2-40B4-BE49-F238E27FC236}">
                        <a16:creationId xmlns:a16="http://schemas.microsoft.com/office/drawing/2014/main" id="{9D9C5407-3B72-4AC7-A882-6154C543A0B0}"/>
                      </a:ext>
                    </a:extLst>
                  </p:cNvPr>
                  <p:cNvSpPr>
                    <a:spLocks/>
                  </p:cNvSpPr>
                  <p:nvPr/>
                </p:nvSpPr>
                <p:spPr bwMode="auto">
                  <a:xfrm>
                    <a:off x="2198" y="1869"/>
                    <a:ext cx="15" cy="18"/>
                  </a:xfrm>
                  <a:custGeom>
                    <a:avLst/>
                    <a:gdLst>
                      <a:gd name="T0" fmla="*/ 2 w 31"/>
                      <a:gd name="T1" fmla="*/ 25 h 38"/>
                      <a:gd name="T2" fmla="*/ 19 w 31"/>
                      <a:gd name="T3" fmla="*/ 37 h 38"/>
                      <a:gd name="T4" fmla="*/ 30 w 31"/>
                      <a:gd name="T5" fmla="*/ 21 h 38"/>
                      <a:gd name="T6" fmla="*/ 29 w 31"/>
                      <a:gd name="T7" fmla="*/ 13 h 38"/>
                      <a:gd name="T8" fmla="*/ 12 w 31"/>
                      <a:gd name="T9" fmla="*/ 1 h 38"/>
                      <a:gd name="T10" fmla="*/ 1 w 31"/>
                      <a:gd name="T11" fmla="*/ 18 h 38"/>
                      <a:gd name="T12" fmla="*/ 2 w 31"/>
                      <a:gd name="T13" fmla="*/ 25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 y="25"/>
                        </a:moveTo>
                        <a:cubicBezTo>
                          <a:pt x="4" y="33"/>
                          <a:pt x="11" y="38"/>
                          <a:pt x="19" y="37"/>
                        </a:cubicBezTo>
                        <a:cubicBezTo>
                          <a:pt x="26" y="35"/>
                          <a:pt x="31" y="28"/>
                          <a:pt x="30" y="21"/>
                        </a:cubicBezTo>
                        <a:cubicBezTo>
                          <a:pt x="29" y="13"/>
                          <a:pt x="29" y="13"/>
                          <a:pt x="29" y="13"/>
                        </a:cubicBezTo>
                        <a:cubicBezTo>
                          <a:pt x="27" y="5"/>
                          <a:pt x="20" y="0"/>
                          <a:pt x="12" y="1"/>
                        </a:cubicBezTo>
                        <a:cubicBezTo>
                          <a:pt x="5" y="3"/>
                          <a:pt x="0" y="10"/>
                          <a:pt x="1" y="1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7">
                    <a:extLst>
                      <a:ext uri="{FF2B5EF4-FFF2-40B4-BE49-F238E27FC236}">
                        <a16:creationId xmlns:a16="http://schemas.microsoft.com/office/drawing/2014/main" id="{AAD5811F-4DD8-496C-828C-CECC7C42226D}"/>
                      </a:ext>
                    </a:extLst>
                  </p:cNvPr>
                  <p:cNvSpPr>
                    <a:spLocks/>
                  </p:cNvSpPr>
                  <p:nvPr/>
                </p:nvSpPr>
                <p:spPr bwMode="auto">
                  <a:xfrm>
                    <a:off x="2147" y="1871"/>
                    <a:ext cx="26" cy="33"/>
                  </a:xfrm>
                  <a:custGeom>
                    <a:avLst/>
                    <a:gdLst>
                      <a:gd name="T0" fmla="*/ 5 w 55"/>
                      <a:gd name="T1" fmla="*/ 52 h 72"/>
                      <a:gd name="T2" fmla="*/ 27 w 55"/>
                      <a:gd name="T3" fmla="*/ 69 h 72"/>
                      <a:gd name="T4" fmla="*/ 38 w 55"/>
                      <a:gd name="T5" fmla="*/ 71 h 72"/>
                      <a:gd name="T6" fmla="*/ 41 w 55"/>
                      <a:gd name="T7" fmla="*/ 70 h 72"/>
                      <a:gd name="T8" fmla="*/ 50 w 55"/>
                      <a:gd name="T9" fmla="*/ 59 h 72"/>
                      <a:gd name="T10" fmla="*/ 54 w 55"/>
                      <a:gd name="T11" fmla="*/ 17 h 72"/>
                      <a:gd name="T12" fmla="*/ 47 w 55"/>
                      <a:gd name="T13" fmla="*/ 3 h 72"/>
                      <a:gd name="T14" fmla="*/ 31 w 55"/>
                      <a:gd name="T15" fmla="*/ 5 h 72"/>
                      <a:gd name="T16" fmla="*/ 4 w 55"/>
                      <a:gd name="T17" fmla="*/ 31 h 72"/>
                      <a:gd name="T18" fmla="*/ 0 w 55"/>
                      <a:gd name="T19" fmla="*/ 42 h 72"/>
                      <a:gd name="T20" fmla="*/ 5 w 55"/>
                      <a:gd name="T21"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2">
                        <a:moveTo>
                          <a:pt x="5" y="52"/>
                        </a:moveTo>
                        <a:cubicBezTo>
                          <a:pt x="27" y="69"/>
                          <a:pt x="27" y="69"/>
                          <a:pt x="27" y="69"/>
                        </a:cubicBezTo>
                        <a:cubicBezTo>
                          <a:pt x="30" y="71"/>
                          <a:pt x="34" y="72"/>
                          <a:pt x="38" y="71"/>
                        </a:cubicBezTo>
                        <a:cubicBezTo>
                          <a:pt x="39" y="71"/>
                          <a:pt x="40" y="71"/>
                          <a:pt x="41" y="70"/>
                        </a:cubicBezTo>
                        <a:cubicBezTo>
                          <a:pt x="46" y="68"/>
                          <a:pt x="49" y="64"/>
                          <a:pt x="50" y="59"/>
                        </a:cubicBezTo>
                        <a:cubicBezTo>
                          <a:pt x="54" y="17"/>
                          <a:pt x="54" y="17"/>
                          <a:pt x="54" y="17"/>
                        </a:cubicBezTo>
                        <a:cubicBezTo>
                          <a:pt x="55" y="11"/>
                          <a:pt x="52" y="6"/>
                          <a:pt x="47" y="3"/>
                        </a:cubicBezTo>
                        <a:cubicBezTo>
                          <a:pt x="41" y="0"/>
                          <a:pt x="35" y="1"/>
                          <a:pt x="31" y="5"/>
                        </a:cubicBezTo>
                        <a:cubicBezTo>
                          <a:pt x="4" y="31"/>
                          <a:pt x="4" y="31"/>
                          <a:pt x="4" y="31"/>
                        </a:cubicBezTo>
                        <a:cubicBezTo>
                          <a:pt x="1" y="34"/>
                          <a:pt x="0" y="37"/>
                          <a:pt x="0" y="42"/>
                        </a:cubicBezTo>
                        <a:cubicBezTo>
                          <a:pt x="0" y="46"/>
                          <a:pt x="2" y="49"/>
                          <a:pt x="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8">
                    <a:extLst>
                      <a:ext uri="{FF2B5EF4-FFF2-40B4-BE49-F238E27FC236}">
                        <a16:creationId xmlns:a16="http://schemas.microsoft.com/office/drawing/2014/main" id="{7571BB53-63E1-4DD4-B796-EA6ED38051C7}"/>
                      </a:ext>
                    </a:extLst>
                  </p:cNvPr>
                  <p:cNvSpPr>
                    <a:spLocks/>
                  </p:cNvSpPr>
                  <p:nvPr/>
                </p:nvSpPr>
                <p:spPr bwMode="auto">
                  <a:xfrm>
                    <a:off x="2127" y="1870"/>
                    <a:ext cx="20" cy="22"/>
                  </a:xfrm>
                  <a:custGeom>
                    <a:avLst/>
                    <a:gdLst>
                      <a:gd name="T0" fmla="*/ 32 w 41"/>
                      <a:gd name="T1" fmla="*/ 3 h 46"/>
                      <a:gd name="T2" fmla="*/ 13 w 41"/>
                      <a:gd name="T3" fmla="*/ 9 h 46"/>
                      <a:gd name="T4" fmla="*/ 4 w 41"/>
                      <a:gd name="T5" fmla="*/ 25 h 46"/>
                      <a:gd name="T6" fmla="*/ 10 w 41"/>
                      <a:gd name="T7" fmla="*/ 44 h 46"/>
                      <a:gd name="T8" fmla="*/ 19 w 41"/>
                      <a:gd name="T9" fmla="*/ 45 h 46"/>
                      <a:gd name="T10" fmla="*/ 29 w 41"/>
                      <a:gd name="T11" fmla="*/ 38 h 46"/>
                      <a:gd name="T12" fmla="*/ 37 w 41"/>
                      <a:gd name="T13" fmla="*/ 22 h 46"/>
                      <a:gd name="T14" fmla="*/ 32 w 41"/>
                      <a:gd name="T15" fmla="*/ 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6">
                        <a:moveTo>
                          <a:pt x="32" y="3"/>
                        </a:moveTo>
                        <a:cubicBezTo>
                          <a:pt x="25" y="0"/>
                          <a:pt x="17" y="2"/>
                          <a:pt x="13" y="9"/>
                        </a:cubicBezTo>
                        <a:cubicBezTo>
                          <a:pt x="4" y="25"/>
                          <a:pt x="4" y="25"/>
                          <a:pt x="4" y="25"/>
                        </a:cubicBezTo>
                        <a:cubicBezTo>
                          <a:pt x="0" y="31"/>
                          <a:pt x="3" y="40"/>
                          <a:pt x="10" y="44"/>
                        </a:cubicBezTo>
                        <a:cubicBezTo>
                          <a:pt x="13" y="45"/>
                          <a:pt x="16" y="46"/>
                          <a:pt x="19" y="45"/>
                        </a:cubicBezTo>
                        <a:cubicBezTo>
                          <a:pt x="23" y="44"/>
                          <a:pt x="27" y="42"/>
                          <a:pt x="29" y="38"/>
                        </a:cubicBezTo>
                        <a:cubicBezTo>
                          <a:pt x="37" y="22"/>
                          <a:pt x="37" y="22"/>
                          <a:pt x="37" y="22"/>
                        </a:cubicBezTo>
                        <a:cubicBezTo>
                          <a:pt x="41" y="16"/>
                          <a:pt x="39" y="7"/>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9">
                    <a:extLst>
                      <a:ext uri="{FF2B5EF4-FFF2-40B4-BE49-F238E27FC236}">
                        <a16:creationId xmlns:a16="http://schemas.microsoft.com/office/drawing/2014/main" id="{88B65ACD-3E0C-4874-AE59-2F2C7B1C0CA8}"/>
                      </a:ext>
                    </a:extLst>
                  </p:cNvPr>
                  <p:cNvSpPr>
                    <a:spLocks noEditPoints="1"/>
                  </p:cNvSpPr>
                  <p:nvPr/>
                </p:nvSpPr>
                <p:spPr bwMode="auto">
                  <a:xfrm>
                    <a:off x="2127" y="1827"/>
                    <a:ext cx="37" cy="41"/>
                  </a:xfrm>
                  <a:custGeom>
                    <a:avLst/>
                    <a:gdLst>
                      <a:gd name="T0" fmla="*/ 10 w 78"/>
                      <a:gd name="T1" fmla="*/ 84 h 88"/>
                      <a:gd name="T2" fmla="*/ 20 w 78"/>
                      <a:gd name="T3" fmla="*/ 87 h 88"/>
                      <a:gd name="T4" fmla="*/ 64 w 78"/>
                      <a:gd name="T5" fmla="*/ 83 h 88"/>
                      <a:gd name="T6" fmla="*/ 65 w 78"/>
                      <a:gd name="T7" fmla="*/ 83 h 88"/>
                      <a:gd name="T8" fmla="*/ 65 w 78"/>
                      <a:gd name="T9" fmla="*/ 83 h 88"/>
                      <a:gd name="T10" fmla="*/ 77 w 78"/>
                      <a:gd name="T11" fmla="*/ 67 h 88"/>
                      <a:gd name="T12" fmla="*/ 72 w 78"/>
                      <a:gd name="T13" fmla="*/ 59 h 88"/>
                      <a:gd name="T14" fmla="*/ 24 w 78"/>
                      <a:gd name="T15" fmla="*/ 6 h 88"/>
                      <a:gd name="T16" fmla="*/ 9 w 78"/>
                      <a:gd name="T17" fmla="*/ 2 h 88"/>
                      <a:gd name="T18" fmla="*/ 0 w 78"/>
                      <a:gd name="T19" fmla="*/ 16 h 88"/>
                      <a:gd name="T20" fmla="*/ 5 w 78"/>
                      <a:gd name="T21" fmla="*/ 75 h 88"/>
                      <a:gd name="T22" fmla="*/ 10 w 78"/>
                      <a:gd name="T23" fmla="*/ 84 h 88"/>
                      <a:gd name="T24" fmla="*/ 34 w 78"/>
                      <a:gd name="T25" fmla="*/ 58 h 88"/>
                      <a:gd name="T26" fmla="*/ 32 w 78"/>
                      <a:gd name="T27" fmla="*/ 58 h 88"/>
                      <a:gd name="T28" fmla="*/ 32 w 78"/>
                      <a:gd name="T29" fmla="*/ 55 h 88"/>
                      <a:gd name="T30" fmla="*/ 34 w 78"/>
                      <a:gd name="T31"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88">
                        <a:moveTo>
                          <a:pt x="10" y="84"/>
                        </a:moveTo>
                        <a:cubicBezTo>
                          <a:pt x="13" y="87"/>
                          <a:pt x="17" y="88"/>
                          <a:pt x="20" y="87"/>
                        </a:cubicBezTo>
                        <a:cubicBezTo>
                          <a:pt x="64" y="83"/>
                          <a:pt x="64" y="83"/>
                          <a:pt x="64" y="83"/>
                        </a:cubicBezTo>
                        <a:cubicBezTo>
                          <a:pt x="65" y="83"/>
                          <a:pt x="65" y="83"/>
                          <a:pt x="65" y="83"/>
                        </a:cubicBezTo>
                        <a:cubicBezTo>
                          <a:pt x="65" y="83"/>
                          <a:pt x="65" y="83"/>
                          <a:pt x="65" y="83"/>
                        </a:cubicBezTo>
                        <a:cubicBezTo>
                          <a:pt x="73" y="82"/>
                          <a:pt x="78" y="74"/>
                          <a:pt x="77" y="67"/>
                        </a:cubicBezTo>
                        <a:cubicBezTo>
                          <a:pt x="76" y="63"/>
                          <a:pt x="75" y="61"/>
                          <a:pt x="72" y="59"/>
                        </a:cubicBezTo>
                        <a:cubicBezTo>
                          <a:pt x="24" y="6"/>
                          <a:pt x="24" y="6"/>
                          <a:pt x="24" y="6"/>
                        </a:cubicBezTo>
                        <a:cubicBezTo>
                          <a:pt x="20" y="1"/>
                          <a:pt x="14" y="0"/>
                          <a:pt x="9" y="2"/>
                        </a:cubicBezTo>
                        <a:cubicBezTo>
                          <a:pt x="3" y="5"/>
                          <a:pt x="0" y="10"/>
                          <a:pt x="0" y="16"/>
                        </a:cubicBezTo>
                        <a:cubicBezTo>
                          <a:pt x="5" y="75"/>
                          <a:pt x="5" y="75"/>
                          <a:pt x="5" y="75"/>
                        </a:cubicBezTo>
                        <a:cubicBezTo>
                          <a:pt x="5" y="78"/>
                          <a:pt x="7" y="82"/>
                          <a:pt x="10" y="84"/>
                        </a:cubicBezTo>
                        <a:close/>
                        <a:moveTo>
                          <a:pt x="34" y="58"/>
                        </a:moveTo>
                        <a:cubicBezTo>
                          <a:pt x="32" y="58"/>
                          <a:pt x="32" y="58"/>
                          <a:pt x="32" y="58"/>
                        </a:cubicBezTo>
                        <a:cubicBezTo>
                          <a:pt x="32" y="55"/>
                          <a:pt x="32" y="55"/>
                          <a:pt x="32" y="55"/>
                        </a:cubicBezTo>
                        <a:lnTo>
                          <a:pt x="3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AE35FCF8-FFB6-4502-9F17-18BD16483AEC}"/>
                      </a:ext>
                    </a:extLst>
                  </p:cNvPr>
                  <p:cNvSpPr>
                    <a:spLocks/>
                  </p:cNvSpPr>
                  <p:nvPr/>
                </p:nvSpPr>
                <p:spPr bwMode="auto">
                  <a:xfrm>
                    <a:off x="2177" y="1903"/>
                    <a:ext cx="13" cy="22"/>
                  </a:xfrm>
                  <a:custGeom>
                    <a:avLst/>
                    <a:gdLst>
                      <a:gd name="T0" fmla="*/ 15 w 29"/>
                      <a:gd name="T1" fmla="*/ 0 h 47"/>
                      <a:gd name="T2" fmla="*/ 1 w 29"/>
                      <a:gd name="T3" fmla="*/ 14 h 47"/>
                      <a:gd name="T4" fmla="*/ 0 w 29"/>
                      <a:gd name="T5" fmla="*/ 33 h 47"/>
                      <a:gd name="T6" fmla="*/ 14 w 29"/>
                      <a:gd name="T7" fmla="*/ 47 h 47"/>
                      <a:gd name="T8" fmla="*/ 17 w 29"/>
                      <a:gd name="T9" fmla="*/ 47 h 47"/>
                      <a:gd name="T10" fmla="*/ 28 w 29"/>
                      <a:gd name="T11" fmla="*/ 34 h 47"/>
                      <a:gd name="T12" fmla="*/ 29 w 29"/>
                      <a:gd name="T13" fmla="*/ 15 h 47"/>
                      <a:gd name="T14" fmla="*/ 15 w 29"/>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7">
                        <a:moveTo>
                          <a:pt x="15" y="0"/>
                        </a:moveTo>
                        <a:cubicBezTo>
                          <a:pt x="8" y="0"/>
                          <a:pt x="1" y="6"/>
                          <a:pt x="1" y="14"/>
                        </a:cubicBezTo>
                        <a:cubicBezTo>
                          <a:pt x="0" y="33"/>
                          <a:pt x="0" y="33"/>
                          <a:pt x="0" y="33"/>
                        </a:cubicBezTo>
                        <a:cubicBezTo>
                          <a:pt x="0" y="41"/>
                          <a:pt x="6" y="47"/>
                          <a:pt x="14" y="47"/>
                        </a:cubicBezTo>
                        <a:cubicBezTo>
                          <a:pt x="15" y="47"/>
                          <a:pt x="16" y="47"/>
                          <a:pt x="17" y="47"/>
                        </a:cubicBezTo>
                        <a:cubicBezTo>
                          <a:pt x="23" y="46"/>
                          <a:pt x="28" y="41"/>
                          <a:pt x="28" y="34"/>
                        </a:cubicBezTo>
                        <a:cubicBezTo>
                          <a:pt x="29" y="15"/>
                          <a:pt x="29" y="15"/>
                          <a:pt x="29" y="15"/>
                        </a:cubicBezTo>
                        <a:cubicBezTo>
                          <a:pt x="29" y="7"/>
                          <a:pt x="23" y="1"/>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9A5A6328-9272-4957-90E0-47FE421C1D72}"/>
                      </a:ext>
                    </a:extLst>
                  </p:cNvPr>
                  <p:cNvSpPr>
                    <a:spLocks/>
                  </p:cNvSpPr>
                  <p:nvPr/>
                </p:nvSpPr>
                <p:spPr bwMode="auto">
                  <a:xfrm>
                    <a:off x="2182" y="1929"/>
                    <a:ext cx="19" cy="15"/>
                  </a:xfrm>
                  <a:custGeom>
                    <a:avLst/>
                    <a:gdLst>
                      <a:gd name="T0" fmla="*/ 29 w 42"/>
                      <a:gd name="T1" fmla="*/ 28 h 32"/>
                      <a:gd name="T2" fmla="*/ 41 w 42"/>
                      <a:gd name="T3" fmla="*/ 12 h 32"/>
                      <a:gd name="T4" fmla="*/ 24 w 42"/>
                      <a:gd name="T5" fmla="*/ 1 h 32"/>
                      <a:gd name="T6" fmla="*/ 13 w 42"/>
                      <a:gd name="T7" fmla="*/ 3 h 32"/>
                      <a:gd name="T8" fmla="*/ 1 w 42"/>
                      <a:gd name="T9" fmla="*/ 19 h 32"/>
                      <a:gd name="T10" fmla="*/ 18 w 42"/>
                      <a:gd name="T11" fmla="*/ 31 h 32"/>
                      <a:gd name="T12" fmla="*/ 29 w 42"/>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42" h="32">
                        <a:moveTo>
                          <a:pt x="29" y="28"/>
                        </a:moveTo>
                        <a:cubicBezTo>
                          <a:pt x="37" y="27"/>
                          <a:pt x="42" y="20"/>
                          <a:pt x="41" y="12"/>
                        </a:cubicBezTo>
                        <a:cubicBezTo>
                          <a:pt x="39" y="5"/>
                          <a:pt x="32" y="0"/>
                          <a:pt x="24" y="1"/>
                        </a:cubicBezTo>
                        <a:cubicBezTo>
                          <a:pt x="13" y="3"/>
                          <a:pt x="13" y="3"/>
                          <a:pt x="13" y="3"/>
                        </a:cubicBezTo>
                        <a:cubicBezTo>
                          <a:pt x="5" y="4"/>
                          <a:pt x="0" y="12"/>
                          <a:pt x="1" y="19"/>
                        </a:cubicBezTo>
                        <a:cubicBezTo>
                          <a:pt x="3" y="27"/>
                          <a:pt x="10" y="32"/>
                          <a:pt x="18" y="31"/>
                        </a:cubicBezTo>
                        <a:lnTo>
                          <a:pt x="2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C19B03BB-D9B0-4717-885A-886EC215F267}"/>
                      </a:ext>
                    </a:extLst>
                  </p:cNvPr>
                  <p:cNvSpPr>
                    <a:spLocks/>
                  </p:cNvSpPr>
                  <p:nvPr/>
                </p:nvSpPr>
                <p:spPr bwMode="auto">
                  <a:xfrm>
                    <a:off x="2144" y="1916"/>
                    <a:ext cx="30" cy="38"/>
                  </a:xfrm>
                  <a:custGeom>
                    <a:avLst/>
                    <a:gdLst>
                      <a:gd name="T0" fmla="*/ 12 w 62"/>
                      <a:gd name="T1" fmla="*/ 16 h 81"/>
                      <a:gd name="T2" fmla="*/ 2 w 62"/>
                      <a:gd name="T3" fmla="*/ 64 h 81"/>
                      <a:gd name="T4" fmla="*/ 12 w 62"/>
                      <a:gd name="T5" fmla="*/ 81 h 81"/>
                      <a:gd name="T6" fmla="*/ 18 w 62"/>
                      <a:gd name="T7" fmla="*/ 81 h 81"/>
                      <a:gd name="T8" fmla="*/ 29 w 62"/>
                      <a:gd name="T9" fmla="*/ 70 h 81"/>
                      <a:gd name="T10" fmla="*/ 38 w 62"/>
                      <a:gd name="T11" fmla="*/ 31 h 81"/>
                      <a:gd name="T12" fmla="*/ 49 w 62"/>
                      <a:gd name="T13" fmla="*/ 29 h 81"/>
                      <a:gd name="T14" fmla="*/ 61 w 62"/>
                      <a:gd name="T15" fmla="*/ 13 h 81"/>
                      <a:gd name="T16" fmla="*/ 44 w 62"/>
                      <a:gd name="T17" fmla="*/ 2 h 81"/>
                      <a:gd name="T18" fmla="*/ 23 w 62"/>
                      <a:gd name="T19" fmla="*/ 5 h 81"/>
                      <a:gd name="T20" fmla="*/ 12 w 62"/>
                      <a:gd name="T21"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1">
                        <a:moveTo>
                          <a:pt x="12" y="16"/>
                        </a:moveTo>
                        <a:cubicBezTo>
                          <a:pt x="2" y="64"/>
                          <a:pt x="2" y="64"/>
                          <a:pt x="2" y="64"/>
                        </a:cubicBezTo>
                        <a:cubicBezTo>
                          <a:pt x="0" y="71"/>
                          <a:pt x="5" y="79"/>
                          <a:pt x="12" y="81"/>
                        </a:cubicBezTo>
                        <a:cubicBezTo>
                          <a:pt x="14" y="81"/>
                          <a:pt x="16" y="81"/>
                          <a:pt x="18" y="81"/>
                        </a:cubicBezTo>
                        <a:cubicBezTo>
                          <a:pt x="23" y="80"/>
                          <a:pt x="28" y="76"/>
                          <a:pt x="29" y="70"/>
                        </a:cubicBezTo>
                        <a:cubicBezTo>
                          <a:pt x="38" y="31"/>
                          <a:pt x="38" y="31"/>
                          <a:pt x="38" y="31"/>
                        </a:cubicBezTo>
                        <a:cubicBezTo>
                          <a:pt x="49" y="29"/>
                          <a:pt x="49" y="29"/>
                          <a:pt x="49" y="29"/>
                        </a:cubicBezTo>
                        <a:cubicBezTo>
                          <a:pt x="57" y="28"/>
                          <a:pt x="62" y="20"/>
                          <a:pt x="61" y="13"/>
                        </a:cubicBezTo>
                        <a:cubicBezTo>
                          <a:pt x="59" y="5"/>
                          <a:pt x="52" y="0"/>
                          <a:pt x="44" y="2"/>
                        </a:cubicBezTo>
                        <a:cubicBezTo>
                          <a:pt x="23" y="5"/>
                          <a:pt x="23" y="5"/>
                          <a:pt x="23" y="5"/>
                        </a:cubicBezTo>
                        <a:cubicBezTo>
                          <a:pt x="18" y="6"/>
                          <a:pt x="13" y="10"/>
                          <a:pt x="1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0344392E-66ED-4396-BEDF-05D2FBB26D24}"/>
                      </a:ext>
                    </a:extLst>
                  </p:cNvPr>
                  <p:cNvSpPr>
                    <a:spLocks/>
                  </p:cNvSpPr>
                  <p:nvPr/>
                </p:nvSpPr>
                <p:spPr bwMode="auto">
                  <a:xfrm>
                    <a:off x="2204" y="1914"/>
                    <a:ext cx="75" cy="45"/>
                  </a:xfrm>
                  <a:custGeom>
                    <a:avLst/>
                    <a:gdLst>
                      <a:gd name="T0" fmla="*/ 145 w 160"/>
                      <a:gd name="T1" fmla="*/ 31 h 96"/>
                      <a:gd name="T2" fmla="*/ 64 w 160"/>
                      <a:gd name="T3" fmla="*/ 6 h 96"/>
                      <a:gd name="T4" fmla="*/ 51 w 160"/>
                      <a:gd name="T5" fmla="*/ 8 h 96"/>
                      <a:gd name="T6" fmla="*/ 38 w 160"/>
                      <a:gd name="T7" fmla="*/ 17 h 96"/>
                      <a:gd name="T8" fmla="*/ 25 w 160"/>
                      <a:gd name="T9" fmla="*/ 5 h 96"/>
                      <a:gd name="T10" fmla="*/ 10 w 160"/>
                      <a:gd name="T11" fmla="*/ 3 h 96"/>
                      <a:gd name="T12" fmla="*/ 2 w 160"/>
                      <a:gd name="T13" fmla="*/ 15 h 96"/>
                      <a:gd name="T14" fmla="*/ 1 w 160"/>
                      <a:gd name="T15" fmla="*/ 44 h 96"/>
                      <a:gd name="T16" fmla="*/ 12 w 160"/>
                      <a:gd name="T17" fmla="*/ 58 h 96"/>
                      <a:gd name="T18" fmla="*/ 54 w 160"/>
                      <a:gd name="T19" fmla="*/ 67 h 96"/>
                      <a:gd name="T20" fmla="*/ 53 w 160"/>
                      <a:gd name="T21" fmla="*/ 71 h 96"/>
                      <a:gd name="T22" fmla="*/ 64 w 160"/>
                      <a:gd name="T23" fmla="*/ 85 h 96"/>
                      <a:gd name="T24" fmla="*/ 102 w 160"/>
                      <a:gd name="T25" fmla="*/ 96 h 96"/>
                      <a:gd name="T26" fmla="*/ 160 w 160"/>
                      <a:gd name="T27" fmla="*/ 43 h 96"/>
                      <a:gd name="T28" fmla="*/ 151 w 160"/>
                      <a:gd name="T29" fmla="*/ 34 h 96"/>
                      <a:gd name="T30" fmla="*/ 145 w 160"/>
                      <a:gd name="T3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96">
                        <a:moveTo>
                          <a:pt x="145" y="31"/>
                        </a:moveTo>
                        <a:cubicBezTo>
                          <a:pt x="64" y="6"/>
                          <a:pt x="64" y="6"/>
                          <a:pt x="64" y="6"/>
                        </a:cubicBezTo>
                        <a:cubicBezTo>
                          <a:pt x="60" y="5"/>
                          <a:pt x="55" y="6"/>
                          <a:pt x="51" y="8"/>
                        </a:cubicBezTo>
                        <a:cubicBezTo>
                          <a:pt x="38" y="17"/>
                          <a:pt x="38" y="17"/>
                          <a:pt x="38" y="17"/>
                        </a:cubicBezTo>
                        <a:cubicBezTo>
                          <a:pt x="25" y="5"/>
                          <a:pt x="25" y="5"/>
                          <a:pt x="25" y="5"/>
                        </a:cubicBezTo>
                        <a:cubicBezTo>
                          <a:pt x="21" y="1"/>
                          <a:pt x="15" y="0"/>
                          <a:pt x="10" y="3"/>
                        </a:cubicBezTo>
                        <a:cubicBezTo>
                          <a:pt x="5" y="5"/>
                          <a:pt x="2" y="10"/>
                          <a:pt x="2" y="15"/>
                        </a:cubicBezTo>
                        <a:cubicBezTo>
                          <a:pt x="1" y="44"/>
                          <a:pt x="1" y="44"/>
                          <a:pt x="1" y="44"/>
                        </a:cubicBezTo>
                        <a:cubicBezTo>
                          <a:pt x="0" y="50"/>
                          <a:pt x="5" y="56"/>
                          <a:pt x="12" y="58"/>
                        </a:cubicBezTo>
                        <a:cubicBezTo>
                          <a:pt x="54" y="67"/>
                          <a:pt x="54" y="67"/>
                          <a:pt x="54" y="67"/>
                        </a:cubicBezTo>
                        <a:cubicBezTo>
                          <a:pt x="53" y="71"/>
                          <a:pt x="53" y="71"/>
                          <a:pt x="53" y="71"/>
                        </a:cubicBezTo>
                        <a:cubicBezTo>
                          <a:pt x="53" y="78"/>
                          <a:pt x="57" y="83"/>
                          <a:pt x="64" y="85"/>
                        </a:cubicBezTo>
                        <a:cubicBezTo>
                          <a:pt x="102" y="96"/>
                          <a:pt x="102" y="96"/>
                          <a:pt x="102" y="96"/>
                        </a:cubicBezTo>
                        <a:cubicBezTo>
                          <a:pt x="123" y="81"/>
                          <a:pt x="143" y="63"/>
                          <a:pt x="160" y="43"/>
                        </a:cubicBezTo>
                        <a:cubicBezTo>
                          <a:pt x="151" y="34"/>
                          <a:pt x="151" y="34"/>
                          <a:pt x="151" y="34"/>
                        </a:cubicBezTo>
                        <a:cubicBezTo>
                          <a:pt x="149" y="33"/>
                          <a:pt x="147" y="32"/>
                          <a:pt x="145"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76201FBA-E559-4B64-9DFC-E69724BCF1F6}"/>
                      </a:ext>
                    </a:extLst>
                  </p:cNvPr>
                  <p:cNvSpPr>
                    <a:spLocks/>
                  </p:cNvSpPr>
                  <p:nvPr/>
                </p:nvSpPr>
                <p:spPr bwMode="auto">
                  <a:xfrm>
                    <a:off x="2279" y="1910"/>
                    <a:ext cx="16" cy="16"/>
                  </a:xfrm>
                  <a:custGeom>
                    <a:avLst/>
                    <a:gdLst>
                      <a:gd name="T0" fmla="*/ 4 w 34"/>
                      <a:gd name="T1" fmla="*/ 9 h 36"/>
                      <a:gd name="T2" fmla="*/ 9 w 34"/>
                      <a:gd name="T3" fmla="*/ 28 h 36"/>
                      <a:gd name="T4" fmla="*/ 16 w 34"/>
                      <a:gd name="T5" fmla="*/ 32 h 36"/>
                      <a:gd name="T6" fmla="*/ 15 w 34"/>
                      <a:gd name="T7" fmla="*/ 36 h 36"/>
                      <a:gd name="T8" fmla="*/ 29 w 34"/>
                      <a:gd name="T9" fmla="*/ 18 h 36"/>
                      <a:gd name="T10" fmla="*/ 34 w 34"/>
                      <a:gd name="T11" fmla="*/ 10 h 36"/>
                      <a:gd name="T12" fmla="*/ 23 w 34"/>
                      <a:gd name="T13" fmla="*/ 4 h 36"/>
                      <a:gd name="T14" fmla="*/ 4 w 34"/>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4" y="9"/>
                        </a:moveTo>
                        <a:cubicBezTo>
                          <a:pt x="0" y="15"/>
                          <a:pt x="2" y="24"/>
                          <a:pt x="9" y="28"/>
                        </a:cubicBezTo>
                        <a:cubicBezTo>
                          <a:pt x="16" y="32"/>
                          <a:pt x="16" y="32"/>
                          <a:pt x="16" y="32"/>
                        </a:cubicBezTo>
                        <a:cubicBezTo>
                          <a:pt x="15" y="36"/>
                          <a:pt x="15" y="36"/>
                          <a:pt x="15" y="36"/>
                        </a:cubicBezTo>
                        <a:cubicBezTo>
                          <a:pt x="19" y="30"/>
                          <a:pt x="24" y="24"/>
                          <a:pt x="29" y="18"/>
                        </a:cubicBezTo>
                        <a:cubicBezTo>
                          <a:pt x="30" y="15"/>
                          <a:pt x="32" y="13"/>
                          <a:pt x="34" y="10"/>
                        </a:cubicBezTo>
                        <a:cubicBezTo>
                          <a:pt x="23" y="4"/>
                          <a:pt x="23" y="4"/>
                          <a:pt x="23" y="4"/>
                        </a:cubicBezTo>
                        <a:cubicBezTo>
                          <a:pt x="17" y="0"/>
                          <a:pt x="8" y="2"/>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10430407-7E05-4338-AFBA-079606DE06A6}"/>
                      </a:ext>
                    </a:extLst>
                  </p:cNvPr>
                  <p:cNvSpPr>
                    <a:spLocks/>
                  </p:cNvSpPr>
                  <p:nvPr/>
                </p:nvSpPr>
                <p:spPr bwMode="auto">
                  <a:xfrm>
                    <a:off x="2299" y="1855"/>
                    <a:ext cx="18" cy="15"/>
                  </a:xfrm>
                  <a:custGeom>
                    <a:avLst/>
                    <a:gdLst>
                      <a:gd name="T0" fmla="*/ 17 w 37"/>
                      <a:gd name="T1" fmla="*/ 30 h 31"/>
                      <a:gd name="T2" fmla="*/ 24 w 37"/>
                      <a:gd name="T3" fmla="*/ 29 h 31"/>
                      <a:gd name="T4" fmla="*/ 36 w 37"/>
                      <a:gd name="T5" fmla="*/ 12 h 31"/>
                      <a:gd name="T6" fmla="*/ 19 w 37"/>
                      <a:gd name="T7" fmla="*/ 1 h 31"/>
                      <a:gd name="T8" fmla="*/ 12 w 37"/>
                      <a:gd name="T9" fmla="*/ 2 h 31"/>
                      <a:gd name="T10" fmla="*/ 1 w 37"/>
                      <a:gd name="T11" fmla="*/ 18 h 31"/>
                      <a:gd name="T12" fmla="*/ 17 w 37"/>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17" y="30"/>
                        </a:moveTo>
                        <a:cubicBezTo>
                          <a:pt x="24" y="29"/>
                          <a:pt x="24" y="29"/>
                          <a:pt x="24" y="29"/>
                        </a:cubicBezTo>
                        <a:cubicBezTo>
                          <a:pt x="32" y="27"/>
                          <a:pt x="37" y="20"/>
                          <a:pt x="36" y="12"/>
                        </a:cubicBezTo>
                        <a:cubicBezTo>
                          <a:pt x="34" y="5"/>
                          <a:pt x="27" y="0"/>
                          <a:pt x="19" y="1"/>
                        </a:cubicBezTo>
                        <a:cubicBezTo>
                          <a:pt x="12" y="2"/>
                          <a:pt x="12" y="2"/>
                          <a:pt x="12" y="2"/>
                        </a:cubicBezTo>
                        <a:cubicBezTo>
                          <a:pt x="5" y="4"/>
                          <a:pt x="0" y="11"/>
                          <a:pt x="1" y="18"/>
                        </a:cubicBezTo>
                        <a:cubicBezTo>
                          <a:pt x="2" y="26"/>
                          <a:pt x="10" y="31"/>
                          <a:pt x="17"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D648FC0-8958-43E7-8BC2-A7CD951710BB}"/>
                      </a:ext>
                    </a:extLst>
                  </p:cNvPr>
                  <p:cNvSpPr>
                    <a:spLocks/>
                  </p:cNvSpPr>
                  <p:nvPr/>
                </p:nvSpPr>
                <p:spPr bwMode="auto">
                  <a:xfrm>
                    <a:off x="2166" y="1957"/>
                    <a:ext cx="27" cy="23"/>
                  </a:xfrm>
                  <a:custGeom>
                    <a:avLst/>
                    <a:gdLst>
                      <a:gd name="T0" fmla="*/ 42 w 58"/>
                      <a:gd name="T1" fmla="*/ 1 h 49"/>
                      <a:gd name="T2" fmla="*/ 23 w 58"/>
                      <a:gd name="T3" fmla="*/ 3 h 49"/>
                      <a:gd name="T4" fmla="*/ 12 w 58"/>
                      <a:gd name="T5" fmla="*/ 11 h 49"/>
                      <a:gd name="T6" fmla="*/ 4 w 58"/>
                      <a:gd name="T7" fmla="*/ 28 h 49"/>
                      <a:gd name="T8" fmla="*/ 10 w 58"/>
                      <a:gd name="T9" fmla="*/ 47 h 49"/>
                      <a:gd name="T10" fmla="*/ 19 w 58"/>
                      <a:gd name="T11" fmla="*/ 48 h 49"/>
                      <a:gd name="T12" fmla="*/ 29 w 58"/>
                      <a:gd name="T13" fmla="*/ 40 h 49"/>
                      <a:gd name="T14" fmla="*/ 34 w 58"/>
                      <a:gd name="T15" fmla="*/ 30 h 49"/>
                      <a:gd name="T16" fmla="*/ 45 w 58"/>
                      <a:gd name="T17" fmla="*/ 29 h 49"/>
                      <a:gd name="T18" fmla="*/ 57 w 58"/>
                      <a:gd name="T19" fmla="*/ 13 h 49"/>
                      <a:gd name="T20" fmla="*/ 42 w 5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2" y="1"/>
                        </a:moveTo>
                        <a:cubicBezTo>
                          <a:pt x="23" y="3"/>
                          <a:pt x="23" y="3"/>
                          <a:pt x="23" y="3"/>
                        </a:cubicBezTo>
                        <a:cubicBezTo>
                          <a:pt x="18" y="3"/>
                          <a:pt x="14" y="6"/>
                          <a:pt x="12" y="11"/>
                        </a:cubicBezTo>
                        <a:cubicBezTo>
                          <a:pt x="4" y="28"/>
                          <a:pt x="4" y="28"/>
                          <a:pt x="4" y="28"/>
                        </a:cubicBezTo>
                        <a:cubicBezTo>
                          <a:pt x="0" y="35"/>
                          <a:pt x="3" y="44"/>
                          <a:pt x="10" y="47"/>
                        </a:cubicBezTo>
                        <a:cubicBezTo>
                          <a:pt x="13" y="48"/>
                          <a:pt x="16" y="49"/>
                          <a:pt x="19" y="48"/>
                        </a:cubicBezTo>
                        <a:cubicBezTo>
                          <a:pt x="23" y="47"/>
                          <a:pt x="27" y="45"/>
                          <a:pt x="29" y="40"/>
                        </a:cubicBezTo>
                        <a:cubicBezTo>
                          <a:pt x="34" y="30"/>
                          <a:pt x="34" y="30"/>
                          <a:pt x="34" y="30"/>
                        </a:cubicBezTo>
                        <a:cubicBezTo>
                          <a:pt x="45" y="29"/>
                          <a:pt x="45" y="29"/>
                          <a:pt x="45" y="29"/>
                        </a:cubicBezTo>
                        <a:cubicBezTo>
                          <a:pt x="52" y="28"/>
                          <a:pt x="58" y="21"/>
                          <a:pt x="57" y="13"/>
                        </a:cubicBezTo>
                        <a:cubicBezTo>
                          <a:pt x="56" y="6"/>
                          <a:pt x="49" y="0"/>
                          <a:pt x="4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F781B380-5339-4FC3-99C1-1649078B7DEF}"/>
                      </a:ext>
                    </a:extLst>
                  </p:cNvPr>
                  <p:cNvSpPr>
                    <a:spLocks/>
                  </p:cNvSpPr>
                  <p:nvPr/>
                </p:nvSpPr>
                <p:spPr bwMode="auto">
                  <a:xfrm>
                    <a:off x="2038" y="1921"/>
                    <a:ext cx="45" cy="54"/>
                  </a:xfrm>
                  <a:custGeom>
                    <a:avLst/>
                    <a:gdLst>
                      <a:gd name="T0" fmla="*/ 97 w 97"/>
                      <a:gd name="T1" fmla="*/ 66 h 116"/>
                      <a:gd name="T2" fmla="*/ 91 w 97"/>
                      <a:gd name="T3" fmla="*/ 54 h 116"/>
                      <a:gd name="T4" fmla="*/ 23 w 97"/>
                      <a:gd name="T5" fmla="*/ 5 h 116"/>
                      <a:gd name="T6" fmla="*/ 4 w 97"/>
                      <a:gd name="T7" fmla="*/ 7 h 116"/>
                      <a:gd name="T8" fmla="*/ 5 w 97"/>
                      <a:gd name="T9" fmla="*/ 25 h 116"/>
                      <a:gd name="T10" fmla="*/ 30 w 97"/>
                      <a:gd name="T11" fmla="*/ 52 h 116"/>
                      <a:gd name="T12" fmla="*/ 50 w 97"/>
                      <a:gd name="T13" fmla="*/ 93 h 116"/>
                      <a:gd name="T14" fmla="*/ 54 w 97"/>
                      <a:gd name="T15" fmla="*/ 99 h 116"/>
                      <a:gd name="T16" fmla="*/ 74 w 97"/>
                      <a:gd name="T17" fmla="*/ 113 h 116"/>
                      <a:gd name="T18" fmla="*/ 85 w 97"/>
                      <a:gd name="T19" fmla="*/ 115 h 116"/>
                      <a:gd name="T20" fmla="*/ 88 w 97"/>
                      <a:gd name="T21" fmla="*/ 114 h 116"/>
                      <a:gd name="T22" fmla="*/ 96 w 97"/>
                      <a:gd name="T23" fmla="*/ 102 h 116"/>
                      <a:gd name="T24" fmla="*/ 97 w 97"/>
                      <a:gd name="T25" fmla="*/ 6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6">
                        <a:moveTo>
                          <a:pt x="97" y="66"/>
                        </a:moveTo>
                        <a:cubicBezTo>
                          <a:pt x="97" y="61"/>
                          <a:pt x="95" y="57"/>
                          <a:pt x="91" y="54"/>
                        </a:cubicBezTo>
                        <a:cubicBezTo>
                          <a:pt x="23" y="5"/>
                          <a:pt x="23" y="5"/>
                          <a:pt x="23" y="5"/>
                        </a:cubicBezTo>
                        <a:cubicBezTo>
                          <a:pt x="17" y="0"/>
                          <a:pt x="9" y="1"/>
                          <a:pt x="4" y="7"/>
                        </a:cubicBezTo>
                        <a:cubicBezTo>
                          <a:pt x="0" y="12"/>
                          <a:pt x="0" y="20"/>
                          <a:pt x="5" y="25"/>
                        </a:cubicBezTo>
                        <a:cubicBezTo>
                          <a:pt x="15" y="36"/>
                          <a:pt x="27" y="49"/>
                          <a:pt x="30" y="52"/>
                        </a:cubicBezTo>
                        <a:cubicBezTo>
                          <a:pt x="32" y="58"/>
                          <a:pt x="43" y="80"/>
                          <a:pt x="50" y="93"/>
                        </a:cubicBezTo>
                        <a:cubicBezTo>
                          <a:pt x="51" y="95"/>
                          <a:pt x="53" y="97"/>
                          <a:pt x="54" y="99"/>
                        </a:cubicBezTo>
                        <a:cubicBezTo>
                          <a:pt x="74" y="113"/>
                          <a:pt x="74" y="113"/>
                          <a:pt x="74" y="113"/>
                        </a:cubicBezTo>
                        <a:cubicBezTo>
                          <a:pt x="77" y="115"/>
                          <a:pt x="81" y="116"/>
                          <a:pt x="85" y="115"/>
                        </a:cubicBezTo>
                        <a:cubicBezTo>
                          <a:pt x="86" y="115"/>
                          <a:pt x="87" y="114"/>
                          <a:pt x="88" y="114"/>
                        </a:cubicBezTo>
                        <a:cubicBezTo>
                          <a:pt x="93" y="112"/>
                          <a:pt x="96" y="107"/>
                          <a:pt x="96" y="102"/>
                        </a:cubicBezTo>
                        <a:lnTo>
                          <a:pt x="9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B3535C6F-8E35-4653-A01B-CFB95683D338}"/>
                      </a:ext>
                    </a:extLst>
                  </p:cNvPr>
                  <p:cNvSpPr>
                    <a:spLocks/>
                  </p:cNvSpPr>
                  <p:nvPr/>
                </p:nvSpPr>
                <p:spPr bwMode="auto">
                  <a:xfrm>
                    <a:off x="2178" y="1985"/>
                    <a:ext cx="15" cy="6"/>
                  </a:xfrm>
                  <a:custGeom>
                    <a:avLst/>
                    <a:gdLst>
                      <a:gd name="T0" fmla="*/ 22 w 31"/>
                      <a:gd name="T1" fmla="*/ 2 h 13"/>
                      <a:gd name="T2" fmla="*/ 7 w 31"/>
                      <a:gd name="T3" fmla="*/ 6 h 13"/>
                      <a:gd name="T4" fmla="*/ 0 w 31"/>
                      <a:gd name="T5" fmla="*/ 13 h 13"/>
                      <a:gd name="T6" fmla="*/ 31 w 31"/>
                      <a:gd name="T7" fmla="*/ 6 h 13"/>
                      <a:gd name="T8" fmla="*/ 22 w 31"/>
                      <a:gd name="T9" fmla="*/ 2 h 13"/>
                    </a:gdLst>
                    <a:ahLst/>
                    <a:cxnLst>
                      <a:cxn ang="0">
                        <a:pos x="T0" y="T1"/>
                      </a:cxn>
                      <a:cxn ang="0">
                        <a:pos x="T2" y="T3"/>
                      </a:cxn>
                      <a:cxn ang="0">
                        <a:pos x="T4" y="T5"/>
                      </a:cxn>
                      <a:cxn ang="0">
                        <a:pos x="T6" y="T7"/>
                      </a:cxn>
                      <a:cxn ang="0">
                        <a:pos x="T8" y="T9"/>
                      </a:cxn>
                    </a:cxnLst>
                    <a:rect l="0" t="0" r="r" b="b"/>
                    <a:pathLst>
                      <a:path w="31" h="13">
                        <a:moveTo>
                          <a:pt x="22" y="2"/>
                        </a:moveTo>
                        <a:cubicBezTo>
                          <a:pt x="16" y="0"/>
                          <a:pt x="10" y="2"/>
                          <a:pt x="7" y="6"/>
                        </a:cubicBezTo>
                        <a:cubicBezTo>
                          <a:pt x="0" y="13"/>
                          <a:pt x="0" y="13"/>
                          <a:pt x="0" y="13"/>
                        </a:cubicBezTo>
                        <a:cubicBezTo>
                          <a:pt x="11" y="11"/>
                          <a:pt x="21" y="9"/>
                          <a:pt x="31" y="6"/>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F6B60ED7-BD85-4146-BCA1-6A88DCA8C996}"/>
                      </a:ext>
                    </a:extLst>
                  </p:cNvPr>
                  <p:cNvSpPr>
                    <a:spLocks/>
                  </p:cNvSpPr>
                  <p:nvPr/>
                </p:nvSpPr>
                <p:spPr bwMode="auto">
                  <a:xfrm>
                    <a:off x="2195" y="1971"/>
                    <a:ext cx="37" cy="17"/>
                  </a:xfrm>
                  <a:custGeom>
                    <a:avLst/>
                    <a:gdLst>
                      <a:gd name="T0" fmla="*/ 68 w 78"/>
                      <a:gd name="T1" fmla="*/ 0 h 35"/>
                      <a:gd name="T2" fmla="*/ 16 w 78"/>
                      <a:gd name="T3" fmla="*/ 5 h 35"/>
                      <a:gd name="T4" fmla="*/ 4 w 78"/>
                      <a:gd name="T5" fmla="*/ 16 h 35"/>
                      <a:gd name="T6" fmla="*/ 0 w 78"/>
                      <a:gd name="T7" fmla="*/ 35 h 35"/>
                      <a:gd name="T8" fmla="*/ 78 w 78"/>
                      <a:gd name="T9" fmla="*/ 3 h 35"/>
                      <a:gd name="T10" fmla="*/ 68 w 78"/>
                      <a:gd name="T11" fmla="*/ 0 h 35"/>
                    </a:gdLst>
                    <a:ahLst/>
                    <a:cxnLst>
                      <a:cxn ang="0">
                        <a:pos x="T0" y="T1"/>
                      </a:cxn>
                      <a:cxn ang="0">
                        <a:pos x="T2" y="T3"/>
                      </a:cxn>
                      <a:cxn ang="0">
                        <a:pos x="T4" y="T5"/>
                      </a:cxn>
                      <a:cxn ang="0">
                        <a:pos x="T6" y="T7"/>
                      </a:cxn>
                      <a:cxn ang="0">
                        <a:pos x="T8" y="T9"/>
                      </a:cxn>
                      <a:cxn ang="0">
                        <a:pos x="T10" y="T11"/>
                      </a:cxn>
                    </a:cxnLst>
                    <a:rect l="0" t="0" r="r" b="b"/>
                    <a:pathLst>
                      <a:path w="78" h="35">
                        <a:moveTo>
                          <a:pt x="68" y="0"/>
                        </a:moveTo>
                        <a:cubicBezTo>
                          <a:pt x="16" y="5"/>
                          <a:pt x="16" y="5"/>
                          <a:pt x="16" y="5"/>
                        </a:cubicBezTo>
                        <a:cubicBezTo>
                          <a:pt x="10" y="5"/>
                          <a:pt x="5" y="10"/>
                          <a:pt x="4" y="16"/>
                        </a:cubicBezTo>
                        <a:cubicBezTo>
                          <a:pt x="0" y="35"/>
                          <a:pt x="0" y="35"/>
                          <a:pt x="0" y="35"/>
                        </a:cubicBezTo>
                        <a:cubicBezTo>
                          <a:pt x="27" y="27"/>
                          <a:pt x="53" y="16"/>
                          <a:pt x="78" y="3"/>
                        </a:cubicBezTo>
                        <a:cubicBezTo>
                          <a:pt x="75" y="1"/>
                          <a:pt x="72"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37" name="Group 136">
            <a:extLst>
              <a:ext uri="{FF2B5EF4-FFF2-40B4-BE49-F238E27FC236}">
                <a16:creationId xmlns:a16="http://schemas.microsoft.com/office/drawing/2014/main" id="{8E434CEA-0A07-40B3-BED9-E2ED1BD21054}"/>
              </a:ext>
            </a:extLst>
          </p:cNvPr>
          <p:cNvGrpSpPr/>
          <p:nvPr/>
        </p:nvGrpSpPr>
        <p:grpSpPr>
          <a:xfrm>
            <a:off x="6000511" y="5279506"/>
            <a:ext cx="2102595" cy="1381553"/>
            <a:chOff x="8771439" y="4791521"/>
            <a:chExt cx="2617511" cy="1966202"/>
          </a:xfrm>
        </p:grpSpPr>
        <p:sp>
          <p:nvSpPr>
            <p:cNvPr id="138" name="TextBox 137">
              <a:extLst>
                <a:ext uri="{FF2B5EF4-FFF2-40B4-BE49-F238E27FC236}">
                  <a16:creationId xmlns:a16="http://schemas.microsoft.com/office/drawing/2014/main" id="{F3B848C1-9C11-40DB-B361-D0CA4DCCA9D6}"/>
                </a:ext>
              </a:extLst>
            </p:cNvPr>
            <p:cNvSpPr txBox="1"/>
            <p:nvPr/>
          </p:nvSpPr>
          <p:spPr>
            <a:xfrm>
              <a:off x="8771439" y="4791521"/>
              <a:ext cx="2617511" cy="369332"/>
            </a:xfrm>
            <a:prstGeom prst="rect">
              <a:avLst/>
            </a:prstGeom>
            <a:noFill/>
          </p:spPr>
          <p:txBody>
            <a:bodyPr wrap="none" rtlCol="0">
              <a:spAutoFit/>
            </a:bodyPr>
            <a:lstStyle/>
            <a:p>
              <a:r>
                <a:rPr lang="en-GB" dirty="0"/>
                <a:t>Sensor and </a:t>
              </a:r>
              <a:r>
                <a:rPr lang="en-GB" dirty="0" err="1"/>
                <a:t>IoT</a:t>
              </a:r>
              <a:r>
                <a:rPr lang="en-GB" dirty="0"/>
                <a:t> Processing</a:t>
              </a:r>
            </a:p>
          </p:txBody>
        </p:sp>
        <p:grpSp>
          <p:nvGrpSpPr>
            <p:cNvPr id="139" name="Group 138">
              <a:extLst>
                <a:ext uri="{FF2B5EF4-FFF2-40B4-BE49-F238E27FC236}">
                  <a16:creationId xmlns:a16="http://schemas.microsoft.com/office/drawing/2014/main" id="{FBCB7B6D-EAA9-44C1-ACDF-EADEB12E42A9}"/>
                </a:ext>
              </a:extLst>
            </p:cNvPr>
            <p:cNvGrpSpPr/>
            <p:nvPr/>
          </p:nvGrpSpPr>
          <p:grpSpPr>
            <a:xfrm>
              <a:off x="9129749" y="5206608"/>
              <a:ext cx="1951838" cy="1551115"/>
              <a:chOff x="9129749" y="5206608"/>
              <a:chExt cx="1951838" cy="1551115"/>
            </a:xfrm>
          </p:grpSpPr>
          <p:grpSp>
            <p:nvGrpSpPr>
              <p:cNvPr id="140" name="Group 112">
                <a:extLst>
                  <a:ext uri="{FF2B5EF4-FFF2-40B4-BE49-F238E27FC236}">
                    <a16:creationId xmlns:a16="http://schemas.microsoft.com/office/drawing/2014/main" id="{5BE03A3D-A26C-4A39-9AE2-468323CA05DE}"/>
                  </a:ext>
                </a:extLst>
              </p:cNvPr>
              <p:cNvGrpSpPr>
                <a:grpSpLocks noChangeAspect="1"/>
              </p:cNvGrpSpPr>
              <p:nvPr/>
            </p:nvGrpSpPr>
            <p:grpSpPr bwMode="auto">
              <a:xfrm>
                <a:off x="9129749" y="5206608"/>
                <a:ext cx="1951838" cy="1551115"/>
                <a:chOff x="6459" y="3437"/>
                <a:chExt cx="867" cy="689"/>
              </a:xfrm>
            </p:grpSpPr>
            <p:sp>
              <p:nvSpPr>
                <p:cNvPr id="219" name="AutoShape 111">
                  <a:extLst>
                    <a:ext uri="{FF2B5EF4-FFF2-40B4-BE49-F238E27FC236}">
                      <a16:creationId xmlns:a16="http://schemas.microsoft.com/office/drawing/2014/main" id="{77CEC446-059C-41C5-A35D-2A971940B5FB}"/>
                    </a:ext>
                  </a:extLst>
                </p:cNvPr>
                <p:cNvSpPr>
                  <a:spLocks noChangeAspect="1" noChangeArrowheads="1" noTextEdit="1"/>
                </p:cNvSpPr>
                <p:nvPr/>
              </p:nvSpPr>
              <p:spPr bwMode="auto">
                <a:xfrm>
                  <a:off x="6459" y="3437"/>
                  <a:ext cx="867"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13">
                  <a:extLst>
                    <a:ext uri="{FF2B5EF4-FFF2-40B4-BE49-F238E27FC236}">
                      <a16:creationId xmlns:a16="http://schemas.microsoft.com/office/drawing/2014/main" id="{225DFBB3-9298-4580-A5AB-938A214BC8D6}"/>
                    </a:ext>
                  </a:extLst>
                </p:cNvPr>
                <p:cNvSpPr>
                  <a:spLocks noChangeArrowheads="1"/>
                </p:cNvSpPr>
                <p:nvPr/>
              </p:nvSpPr>
              <p:spPr bwMode="auto">
                <a:xfrm>
                  <a:off x="6670" y="4082"/>
                  <a:ext cx="429" cy="5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14">
                  <a:extLst>
                    <a:ext uri="{FF2B5EF4-FFF2-40B4-BE49-F238E27FC236}">
                      <a16:creationId xmlns:a16="http://schemas.microsoft.com/office/drawing/2014/main" id="{752597CF-FD0D-4851-808B-F65E352B548A}"/>
                    </a:ext>
                  </a:extLst>
                </p:cNvPr>
                <p:cNvSpPr>
                  <a:spLocks/>
                </p:cNvSpPr>
                <p:nvPr/>
              </p:nvSpPr>
              <p:spPr bwMode="auto">
                <a:xfrm>
                  <a:off x="6451" y="3428"/>
                  <a:ext cx="867" cy="521"/>
                </a:xfrm>
                <a:custGeom>
                  <a:avLst/>
                  <a:gdLst>
                    <a:gd name="T0" fmla="*/ 99 w 99"/>
                    <a:gd name="T1" fmla="*/ 56 h 59"/>
                    <a:gd name="T2" fmla="*/ 96 w 99"/>
                    <a:gd name="T3" fmla="*/ 59 h 59"/>
                    <a:gd name="T4" fmla="*/ 3 w 99"/>
                    <a:gd name="T5" fmla="*/ 59 h 59"/>
                    <a:gd name="T6" fmla="*/ 0 w 99"/>
                    <a:gd name="T7" fmla="*/ 56 h 59"/>
                    <a:gd name="T8" fmla="*/ 0 w 99"/>
                    <a:gd name="T9" fmla="*/ 3 h 59"/>
                    <a:gd name="T10" fmla="*/ 3 w 99"/>
                    <a:gd name="T11" fmla="*/ 0 h 59"/>
                    <a:gd name="T12" fmla="*/ 96 w 99"/>
                    <a:gd name="T13" fmla="*/ 0 h 59"/>
                    <a:gd name="T14" fmla="*/ 99 w 99"/>
                    <a:gd name="T15" fmla="*/ 3 h 59"/>
                    <a:gd name="T16" fmla="*/ 99 w 99"/>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59">
                      <a:moveTo>
                        <a:pt x="99" y="56"/>
                      </a:moveTo>
                      <a:cubicBezTo>
                        <a:pt x="99" y="58"/>
                        <a:pt x="98" y="59"/>
                        <a:pt x="96" y="59"/>
                      </a:cubicBezTo>
                      <a:cubicBezTo>
                        <a:pt x="3" y="59"/>
                        <a:pt x="3" y="59"/>
                        <a:pt x="3" y="59"/>
                      </a:cubicBezTo>
                      <a:cubicBezTo>
                        <a:pt x="1" y="59"/>
                        <a:pt x="0" y="58"/>
                        <a:pt x="0" y="56"/>
                      </a:cubicBezTo>
                      <a:cubicBezTo>
                        <a:pt x="0" y="3"/>
                        <a:pt x="0" y="3"/>
                        <a:pt x="0" y="3"/>
                      </a:cubicBezTo>
                      <a:cubicBezTo>
                        <a:pt x="0" y="1"/>
                        <a:pt x="1" y="0"/>
                        <a:pt x="3" y="0"/>
                      </a:cubicBezTo>
                      <a:cubicBezTo>
                        <a:pt x="96" y="0"/>
                        <a:pt x="96" y="0"/>
                        <a:pt x="96" y="0"/>
                      </a:cubicBezTo>
                      <a:cubicBezTo>
                        <a:pt x="98" y="0"/>
                        <a:pt x="99" y="1"/>
                        <a:pt x="99" y="3"/>
                      </a:cubicBezTo>
                      <a:lnTo>
                        <a:pt x="99" y="5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15">
                  <a:extLst>
                    <a:ext uri="{FF2B5EF4-FFF2-40B4-BE49-F238E27FC236}">
                      <a16:creationId xmlns:a16="http://schemas.microsoft.com/office/drawing/2014/main" id="{2BFDBBC7-63FD-4EAE-83F1-D418F4571455}"/>
                    </a:ext>
                  </a:extLst>
                </p:cNvPr>
                <p:cNvSpPr>
                  <a:spLocks/>
                </p:cNvSpPr>
                <p:nvPr/>
              </p:nvSpPr>
              <p:spPr bwMode="auto">
                <a:xfrm>
                  <a:off x="6529" y="3481"/>
                  <a:ext cx="710" cy="398"/>
                </a:xfrm>
                <a:custGeom>
                  <a:avLst/>
                  <a:gdLst>
                    <a:gd name="T0" fmla="*/ 81 w 81"/>
                    <a:gd name="T1" fmla="*/ 43 h 45"/>
                    <a:gd name="T2" fmla="*/ 80 w 81"/>
                    <a:gd name="T3" fmla="*/ 45 h 45"/>
                    <a:gd name="T4" fmla="*/ 1 w 81"/>
                    <a:gd name="T5" fmla="*/ 45 h 45"/>
                    <a:gd name="T6" fmla="*/ 0 w 81"/>
                    <a:gd name="T7" fmla="*/ 43 h 45"/>
                    <a:gd name="T8" fmla="*/ 0 w 81"/>
                    <a:gd name="T9" fmla="*/ 1 h 45"/>
                    <a:gd name="T10" fmla="*/ 1 w 81"/>
                    <a:gd name="T11" fmla="*/ 0 h 45"/>
                    <a:gd name="T12" fmla="*/ 80 w 81"/>
                    <a:gd name="T13" fmla="*/ 0 h 45"/>
                    <a:gd name="T14" fmla="*/ 81 w 81"/>
                    <a:gd name="T15" fmla="*/ 1 h 45"/>
                    <a:gd name="T16" fmla="*/ 81 w 81"/>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5">
                      <a:moveTo>
                        <a:pt x="81" y="43"/>
                      </a:moveTo>
                      <a:cubicBezTo>
                        <a:pt x="81" y="44"/>
                        <a:pt x="80" y="45"/>
                        <a:pt x="80" y="45"/>
                      </a:cubicBezTo>
                      <a:cubicBezTo>
                        <a:pt x="1" y="45"/>
                        <a:pt x="1" y="45"/>
                        <a:pt x="1" y="45"/>
                      </a:cubicBezTo>
                      <a:cubicBezTo>
                        <a:pt x="0" y="45"/>
                        <a:pt x="0" y="44"/>
                        <a:pt x="0" y="43"/>
                      </a:cubicBezTo>
                      <a:cubicBezTo>
                        <a:pt x="0" y="1"/>
                        <a:pt x="0" y="1"/>
                        <a:pt x="0" y="1"/>
                      </a:cubicBezTo>
                      <a:cubicBezTo>
                        <a:pt x="0" y="0"/>
                        <a:pt x="0" y="0"/>
                        <a:pt x="1" y="0"/>
                      </a:cubicBezTo>
                      <a:cubicBezTo>
                        <a:pt x="80" y="0"/>
                        <a:pt x="80" y="0"/>
                        <a:pt x="80" y="0"/>
                      </a:cubicBezTo>
                      <a:cubicBezTo>
                        <a:pt x="80" y="0"/>
                        <a:pt x="81" y="0"/>
                        <a:pt x="81" y="1"/>
                      </a:cubicBezTo>
                      <a:lnTo>
                        <a:pt x="81"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16">
                  <a:extLst>
                    <a:ext uri="{FF2B5EF4-FFF2-40B4-BE49-F238E27FC236}">
                      <a16:creationId xmlns:a16="http://schemas.microsoft.com/office/drawing/2014/main" id="{F5F018F8-571B-4234-8A72-0A4624182E6A}"/>
                    </a:ext>
                  </a:extLst>
                </p:cNvPr>
                <p:cNvSpPr>
                  <a:spLocks noChangeArrowheads="1"/>
                </p:cNvSpPr>
                <p:nvPr/>
              </p:nvSpPr>
              <p:spPr bwMode="auto">
                <a:xfrm>
                  <a:off x="6836" y="3941"/>
                  <a:ext cx="96" cy="1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40">
                <a:extLst>
                  <a:ext uri="{FF2B5EF4-FFF2-40B4-BE49-F238E27FC236}">
                    <a16:creationId xmlns:a16="http://schemas.microsoft.com/office/drawing/2014/main" id="{A58F3454-C921-4586-914B-6E6EDF791005}"/>
                  </a:ext>
                </a:extLst>
              </p:cNvPr>
              <p:cNvGrpSpPr/>
              <p:nvPr/>
            </p:nvGrpSpPr>
            <p:grpSpPr>
              <a:xfrm>
                <a:off x="9482677" y="5347581"/>
                <a:ext cx="1202537" cy="854082"/>
                <a:chOff x="9546650" y="5298280"/>
                <a:chExt cx="1982867" cy="1408298"/>
              </a:xfrm>
            </p:grpSpPr>
            <p:grpSp>
              <p:nvGrpSpPr>
                <p:cNvPr id="142" name="Group 141">
                  <a:extLst>
                    <a:ext uri="{FF2B5EF4-FFF2-40B4-BE49-F238E27FC236}">
                      <a16:creationId xmlns:a16="http://schemas.microsoft.com/office/drawing/2014/main" id="{DF0345CB-AEEE-4124-9CC3-BBD28945DD57}"/>
                    </a:ext>
                  </a:extLst>
                </p:cNvPr>
                <p:cNvGrpSpPr/>
                <p:nvPr/>
              </p:nvGrpSpPr>
              <p:grpSpPr>
                <a:xfrm>
                  <a:off x="9546650" y="5341528"/>
                  <a:ext cx="676920" cy="675884"/>
                  <a:chOff x="8481046" y="2221513"/>
                  <a:chExt cx="1637605" cy="1635097"/>
                </a:xfrm>
              </p:grpSpPr>
              <p:sp>
                <p:nvSpPr>
                  <p:cNvPr id="164" name="Oval 31">
                    <a:extLst>
                      <a:ext uri="{FF2B5EF4-FFF2-40B4-BE49-F238E27FC236}">
                        <a16:creationId xmlns:a16="http://schemas.microsoft.com/office/drawing/2014/main" id="{305A0D59-725F-487E-B53E-871F9A9DEB64}"/>
                      </a:ext>
                    </a:extLst>
                  </p:cNvPr>
                  <p:cNvSpPr>
                    <a:spLocks noChangeArrowheads="1"/>
                  </p:cNvSpPr>
                  <p:nvPr/>
                </p:nvSpPr>
                <p:spPr bwMode="auto">
                  <a:xfrm>
                    <a:off x="8481046" y="2221513"/>
                    <a:ext cx="1637605" cy="1635097"/>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32">
                    <a:extLst>
                      <a:ext uri="{FF2B5EF4-FFF2-40B4-BE49-F238E27FC236}">
                        <a16:creationId xmlns:a16="http://schemas.microsoft.com/office/drawing/2014/main" id="{B1CA24BA-945A-4DC0-B1D0-B16B2168FAA3}"/>
                      </a:ext>
                    </a:extLst>
                  </p:cNvPr>
                  <p:cNvSpPr>
                    <a:spLocks noChangeArrowheads="1"/>
                  </p:cNvSpPr>
                  <p:nvPr/>
                </p:nvSpPr>
                <p:spPr bwMode="auto">
                  <a:xfrm>
                    <a:off x="8566312" y="2301763"/>
                    <a:ext cx="1469581" cy="146958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3">
                    <a:extLst>
                      <a:ext uri="{FF2B5EF4-FFF2-40B4-BE49-F238E27FC236}">
                        <a16:creationId xmlns:a16="http://schemas.microsoft.com/office/drawing/2014/main" id="{9103F84D-1C61-4357-8C35-725EBFA433D4}"/>
                      </a:ext>
                    </a:extLst>
                  </p:cNvPr>
                  <p:cNvSpPr>
                    <a:spLocks/>
                  </p:cNvSpPr>
                  <p:nvPr/>
                </p:nvSpPr>
                <p:spPr bwMode="auto">
                  <a:xfrm>
                    <a:off x="9298595" y="2301763"/>
                    <a:ext cx="303446" cy="727267"/>
                  </a:xfrm>
                  <a:custGeom>
                    <a:avLst/>
                    <a:gdLst>
                      <a:gd name="T0" fmla="*/ 86 w 86"/>
                      <a:gd name="T1" fmla="*/ 19 h 207"/>
                      <a:gd name="T2" fmla="*/ 0 w 86"/>
                      <a:gd name="T3" fmla="*/ 0 h 207"/>
                      <a:gd name="T4" fmla="*/ 0 w 86"/>
                      <a:gd name="T5" fmla="*/ 207 h 207"/>
                      <a:gd name="T6" fmla="*/ 86 w 86"/>
                      <a:gd name="T7" fmla="*/ 19 h 207"/>
                    </a:gdLst>
                    <a:ahLst/>
                    <a:cxnLst>
                      <a:cxn ang="0">
                        <a:pos x="T0" y="T1"/>
                      </a:cxn>
                      <a:cxn ang="0">
                        <a:pos x="T2" y="T3"/>
                      </a:cxn>
                      <a:cxn ang="0">
                        <a:pos x="T4" y="T5"/>
                      </a:cxn>
                      <a:cxn ang="0">
                        <a:pos x="T6" y="T7"/>
                      </a:cxn>
                    </a:cxnLst>
                    <a:rect l="0" t="0" r="r" b="b"/>
                    <a:pathLst>
                      <a:path w="86" h="207">
                        <a:moveTo>
                          <a:pt x="86" y="19"/>
                        </a:moveTo>
                        <a:cubicBezTo>
                          <a:pt x="60" y="7"/>
                          <a:pt x="31" y="0"/>
                          <a:pt x="0" y="0"/>
                        </a:cubicBezTo>
                        <a:cubicBezTo>
                          <a:pt x="0" y="207"/>
                          <a:pt x="0" y="207"/>
                          <a:pt x="0" y="207"/>
                        </a:cubicBezTo>
                        <a:cubicBezTo>
                          <a:pt x="86" y="19"/>
                          <a:pt x="86" y="19"/>
                          <a:pt x="86" y="19"/>
                        </a:cubicBezTo>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34">
                    <a:extLst>
                      <a:ext uri="{FF2B5EF4-FFF2-40B4-BE49-F238E27FC236}">
                        <a16:creationId xmlns:a16="http://schemas.microsoft.com/office/drawing/2014/main" id="{A435D6B6-BE31-44A9-B625-D35753836715}"/>
                      </a:ext>
                    </a:extLst>
                  </p:cNvPr>
                  <p:cNvSpPr>
                    <a:spLocks noChangeArrowheads="1"/>
                  </p:cNvSpPr>
                  <p:nvPr/>
                </p:nvSpPr>
                <p:spPr bwMode="auto">
                  <a:xfrm>
                    <a:off x="9113016" y="2853483"/>
                    <a:ext cx="368649" cy="368649"/>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5">
                    <a:extLst>
                      <a:ext uri="{FF2B5EF4-FFF2-40B4-BE49-F238E27FC236}">
                        <a16:creationId xmlns:a16="http://schemas.microsoft.com/office/drawing/2014/main" id="{6AB7C948-CC85-43E7-9159-A1778712D471}"/>
                      </a:ext>
                    </a:extLst>
                  </p:cNvPr>
                  <p:cNvSpPr>
                    <a:spLocks noEditPoints="1"/>
                  </p:cNvSpPr>
                  <p:nvPr/>
                </p:nvSpPr>
                <p:spPr bwMode="auto">
                  <a:xfrm>
                    <a:off x="8706750" y="2379506"/>
                    <a:ext cx="1188706" cy="373665"/>
                  </a:xfrm>
                  <a:custGeom>
                    <a:avLst/>
                    <a:gdLst>
                      <a:gd name="T0" fmla="*/ 246 w 339"/>
                      <a:gd name="T1" fmla="*/ 16 h 107"/>
                      <a:gd name="T2" fmla="*/ 226 w 339"/>
                      <a:gd name="T3" fmla="*/ 60 h 107"/>
                      <a:gd name="T4" fmla="*/ 339 w 339"/>
                      <a:gd name="T5" fmla="*/ 107 h 107"/>
                      <a:gd name="T6" fmla="*/ 246 w 339"/>
                      <a:gd name="T7" fmla="*/ 16 h 107"/>
                      <a:gd name="T8" fmla="*/ 169 w 339"/>
                      <a:gd name="T9" fmla="*/ 0 h 107"/>
                      <a:gd name="T10" fmla="*/ 0 w 339"/>
                      <a:gd name="T11" fmla="*/ 107 h 107"/>
                      <a:gd name="T12" fmla="*/ 169 w 339"/>
                      <a:gd name="T13" fmla="*/ 55 h 107"/>
                      <a:gd name="T14" fmla="*/ 169 w 339"/>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107">
                        <a:moveTo>
                          <a:pt x="246" y="16"/>
                        </a:moveTo>
                        <a:cubicBezTo>
                          <a:pt x="226" y="60"/>
                          <a:pt x="226" y="60"/>
                          <a:pt x="226" y="60"/>
                        </a:cubicBezTo>
                        <a:cubicBezTo>
                          <a:pt x="267" y="68"/>
                          <a:pt x="305" y="84"/>
                          <a:pt x="339" y="107"/>
                        </a:cubicBezTo>
                        <a:cubicBezTo>
                          <a:pt x="320" y="67"/>
                          <a:pt x="287" y="35"/>
                          <a:pt x="246" y="16"/>
                        </a:cubicBezTo>
                        <a:moveTo>
                          <a:pt x="169" y="0"/>
                        </a:moveTo>
                        <a:cubicBezTo>
                          <a:pt x="95" y="0"/>
                          <a:pt x="30" y="44"/>
                          <a:pt x="0" y="107"/>
                        </a:cubicBezTo>
                        <a:cubicBezTo>
                          <a:pt x="48" y="74"/>
                          <a:pt x="107" y="55"/>
                          <a:pt x="169" y="55"/>
                        </a:cubicBezTo>
                        <a:cubicBezTo>
                          <a:pt x="169" y="0"/>
                          <a:pt x="169" y="0"/>
                          <a:pt x="169" y="0"/>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6">
                    <a:extLst>
                      <a:ext uri="{FF2B5EF4-FFF2-40B4-BE49-F238E27FC236}">
                        <a16:creationId xmlns:a16="http://schemas.microsoft.com/office/drawing/2014/main" id="{82DD17F6-0AE2-4555-BB94-87F73E9CBFCB}"/>
                      </a:ext>
                    </a:extLst>
                  </p:cNvPr>
                  <p:cNvSpPr>
                    <a:spLocks/>
                  </p:cNvSpPr>
                  <p:nvPr/>
                </p:nvSpPr>
                <p:spPr bwMode="auto">
                  <a:xfrm>
                    <a:off x="9298595" y="2379506"/>
                    <a:ext cx="270844" cy="210657"/>
                  </a:xfrm>
                  <a:custGeom>
                    <a:avLst/>
                    <a:gdLst>
                      <a:gd name="T0" fmla="*/ 0 w 77"/>
                      <a:gd name="T1" fmla="*/ 0 h 60"/>
                      <a:gd name="T2" fmla="*/ 0 w 77"/>
                      <a:gd name="T3" fmla="*/ 0 h 60"/>
                      <a:gd name="T4" fmla="*/ 0 w 77"/>
                      <a:gd name="T5" fmla="*/ 55 h 60"/>
                      <a:gd name="T6" fmla="*/ 0 w 77"/>
                      <a:gd name="T7" fmla="*/ 55 h 60"/>
                      <a:gd name="T8" fmla="*/ 57 w 77"/>
                      <a:gd name="T9" fmla="*/ 60 h 60"/>
                      <a:gd name="T10" fmla="*/ 77 w 77"/>
                      <a:gd name="T11" fmla="*/ 16 h 60"/>
                      <a:gd name="T12" fmla="*/ 0 w 7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7" h="60">
                        <a:moveTo>
                          <a:pt x="0" y="0"/>
                        </a:moveTo>
                        <a:cubicBezTo>
                          <a:pt x="0" y="0"/>
                          <a:pt x="0" y="0"/>
                          <a:pt x="0" y="0"/>
                        </a:cubicBezTo>
                        <a:cubicBezTo>
                          <a:pt x="0" y="55"/>
                          <a:pt x="0" y="55"/>
                          <a:pt x="0" y="55"/>
                        </a:cubicBezTo>
                        <a:cubicBezTo>
                          <a:pt x="0" y="55"/>
                          <a:pt x="0" y="55"/>
                          <a:pt x="0" y="55"/>
                        </a:cubicBezTo>
                        <a:cubicBezTo>
                          <a:pt x="20" y="55"/>
                          <a:pt x="39" y="57"/>
                          <a:pt x="57" y="60"/>
                        </a:cubicBezTo>
                        <a:cubicBezTo>
                          <a:pt x="77" y="16"/>
                          <a:pt x="77" y="16"/>
                          <a:pt x="77" y="16"/>
                        </a:cubicBezTo>
                        <a:cubicBezTo>
                          <a:pt x="54" y="6"/>
                          <a:pt x="28" y="0"/>
                          <a:pt x="0" y="0"/>
                        </a:cubicBezTo>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7">
                    <a:extLst>
                      <a:ext uri="{FF2B5EF4-FFF2-40B4-BE49-F238E27FC236}">
                        <a16:creationId xmlns:a16="http://schemas.microsoft.com/office/drawing/2014/main" id="{662B1F49-1702-4839-9AF3-DA3BE00BDE96}"/>
                      </a:ext>
                    </a:extLst>
                  </p:cNvPr>
                  <p:cNvSpPr>
                    <a:spLocks/>
                  </p:cNvSpPr>
                  <p:nvPr/>
                </p:nvSpPr>
                <p:spPr bwMode="auto">
                  <a:xfrm>
                    <a:off x="9293579" y="2384521"/>
                    <a:ext cx="17555" cy="180563"/>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8">
                    <a:extLst>
                      <a:ext uri="{FF2B5EF4-FFF2-40B4-BE49-F238E27FC236}">
                        <a16:creationId xmlns:a16="http://schemas.microsoft.com/office/drawing/2014/main" id="{97FD1EFC-0EE8-47D9-B0EB-93BA3EC04D64}"/>
                      </a:ext>
                    </a:extLst>
                  </p:cNvPr>
                  <p:cNvSpPr>
                    <a:spLocks/>
                  </p:cNvSpPr>
                  <p:nvPr/>
                </p:nvSpPr>
                <p:spPr bwMode="auto">
                  <a:xfrm>
                    <a:off x="9293579" y="3508023"/>
                    <a:ext cx="17555" cy="180563"/>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87">
                    <a:extLst>
                      <a:ext uri="{FF2B5EF4-FFF2-40B4-BE49-F238E27FC236}">
                        <a16:creationId xmlns:a16="http://schemas.microsoft.com/office/drawing/2014/main" id="{85003A34-8E71-45D4-B50B-936007B285D6}"/>
                      </a:ext>
                    </a:extLst>
                  </p:cNvPr>
                  <p:cNvSpPr>
                    <a:spLocks/>
                  </p:cNvSpPr>
                  <p:nvPr/>
                </p:nvSpPr>
                <p:spPr bwMode="auto">
                  <a:xfrm>
                    <a:off x="8970071" y="2469787"/>
                    <a:ext cx="100313" cy="160500"/>
                  </a:xfrm>
                  <a:custGeom>
                    <a:avLst/>
                    <a:gdLst>
                      <a:gd name="T0" fmla="*/ 26 w 29"/>
                      <a:gd name="T1" fmla="*/ 46 h 46"/>
                      <a:gd name="T2" fmla="*/ 24 w 29"/>
                      <a:gd name="T3" fmla="*/ 44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4"/>
                        </a:cubicBezTo>
                        <a:cubicBezTo>
                          <a:pt x="1" y="4"/>
                          <a:pt x="1" y="4"/>
                          <a:pt x="1" y="4"/>
                        </a:cubicBezTo>
                        <a:cubicBezTo>
                          <a:pt x="0" y="3"/>
                          <a:pt x="0" y="1"/>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88">
                    <a:extLst>
                      <a:ext uri="{FF2B5EF4-FFF2-40B4-BE49-F238E27FC236}">
                        <a16:creationId xmlns:a16="http://schemas.microsoft.com/office/drawing/2014/main" id="{01C8D59F-34CA-4F88-9D89-64AC4B2B079A}"/>
                      </a:ext>
                    </a:extLst>
                  </p:cNvPr>
                  <p:cNvSpPr>
                    <a:spLocks/>
                  </p:cNvSpPr>
                  <p:nvPr/>
                </p:nvSpPr>
                <p:spPr bwMode="auto">
                  <a:xfrm>
                    <a:off x="9531822" y="3442820"/>
                    <a:ext cx="100313" cy="160500"/>
                  </a:xfrm>
                  <a:custGeom>
                    <a:avLst/>
                    <a:gdLst>
                      <a:gd name="T0" fmla="*/ 26 w 29"/>
                      <a:gd name="T1" fmla="*/ 46 h 46"/>
                      <a:gd name="T2" fmla="*/ 24 w 29"/>
                      <a:gd name="T3" fmla="*/ 45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5"/>
                        </a:cubicBezTo>
                        <a:cubicBezTo>
                          <a:pt x="1" y="4"/>
                          <a:pt x="1" y="4"/>
                          <a:pt x="1" y="4"/>
                        </a:cubicBezTo>
                        <a:cubicBezTo>
                          <a:pt x="0" y="3"/>
                          <a:pt x="0" y="2"/>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89">
                    <a:extLst>
                      <a:ext uri="{FF2B5EF4-FFF2-40B4-BE49-F238E27FC236}">
                        <a16:creationId xmlns:a16="http://schemas.microsoft.com/office/drawing/2014/main" id="{9591EB0F-9586-4D25-BEDE-B7A1B00DBE13}"/>
                      </a:ext>
                    </a:extLst>
                  </p:cNvPr>
                  <p:cNvSpPr>
                    <a:spLocks/>
                  </p:cNvSpPr>
                  <p:nvPr/>
                </p:nvSpPr>
                <p:spPr bwMode="auto">
                  <a:xfrm>
                    <a:off x="8734336" y="2705522"/>
                    <a:ext cx="160500" cy="100313"/>
                  </a:xfrm>
                  <a:custGeom>
                    <a:avLst/>
                    <a:gdLst>
                      <a:gd name="T0" fmla="*/ 43 w 46"/>
                      <a:gd name="T1" fmla="*/ 29 h 29"/>
                      <a:gd name="T2" fmla="*/ 42 w 46"/>
                      <a:gd name="T3" fmla="*/ 28 h 29"/>
                      <a:gd name="T4" fmla="*/ 1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1" y="5"/>
                          <a:pt x="1" y="5"/>
                          <a:pt x="1"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90">
                    <a:extLst>
                      <a:ext uri="{FF2B5EF4-FFF2-40B4-BE49-F238E27FC236}">
                        <a16:creationId xmlns:a16="http://schemas.microsoft.com/office/drawing/2014/main" id="{05A735B2-9BE5-406D-ADA1-E7BFF4951C39}"/>
                      </a:ext>
                    </a:extLst>
                  </p:cNvPr>
                  <p:cNvSpPr>
                    <a:spLocks/>
                  </p:cNvSpPr>
                  <p:nvPr/>
                </p:nvSpPr>
                <p:spPr bwMode="auto">
                  <a:xfrm>
                    <a:off x="9707369" y="3267273"/>
                    <a:ext cx="160500" cy="100313"/>
                  </a:xfrm>
                  <a:custGeom>
                    <a:avLst/>
                    <a:gdLst>
                      <a:gd name="T0" fmla="*/ 43 w 46"/>
                      <a:gd name="T1" fmla="*/ 29 h 29"/>
                      <a:gd name="T2" fmla="*/ 42 w 46"/>
                      <a:gd name="T3" fmla="*/ 28 h 29"/>
                      <a:gd name="T4" fmla="*/ 2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2" y="5"/>
                          <a:pt x="2" y="5"/>
                          <a:pt x="2"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91">
                    <a:extLst>
                      <a:ext uri="{FF2B5EF4-FFF2-40B4-BE49-F238E27FC236}">
                        <a16:creationId xmlns:a16="http://schemas.microsoft.com/office/drawing/2014/main" id="{38EC3C66-6812-463F-8045-6A6E775C1740}"/>
                      </a:ext>
                    </a:extLst>
                  </p:cNvPr>
                  <p:cNvSpPr>
                    <a:spLocks/>
                  </p:cNvSpPr>
                  <p:nvPr/>
                </p:nvSpPr>
                <p:spPr bwMode="auto">
                  <a:xfrm>
                    <a:off x="9772572" y="3029030"/>
                    <a:ext cx="180563" cy="17555"/>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44">
                    <a:extLst>
                      <a:ext uri="{FF2B5EF4-FFF2-40B4-BE49-F238E27FC236}">
                        <a16:creationId xmlns:a16="http://schemas.microsoft.com/office/drawing/2014/main" id="{D1E8DCB1-99FB-4BC1-916A-4A8E84132BFC}"/>
                      </a:ext>
                    </a:extLst>
                  </p:cNvPr>
                  <p:cNvSpPr>
                    <a:spLocks/>
                  </p:cNvSpPr>
                  <p:nvPr/>
                </p:nvSpPr>
                <p:spPr bwMode="auto">
                  <a:xfrm>
                    <a:off x="8649070" y="3029030"/>
                    <a:ext cx="180563" cy="17555"/>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45">
                    <a:extLst>
                      <a:ext uri="{FF2B5EF4-FFF2-40B4-BE49-F238E27FC236}">
                        <a16:creationId xmlns:a16="http://schemas.microsoft.com/office/drawing/2014/main" id="{80EF8D61-B61B-43BC-89AC-4B5641EB4E31}"/>
                      </a:ext>
                    </a:extLst>
                  </p:cNvPr>
                  <p:cNvSpPr>
                    <a:spLocks/>
                  </p:cNvSpPr>
                  <p:nvPr/>
                </p:nvSpPr>
                <p:spPr bwMode="auto">
                  <a:xfrm>
                    <a:off x="9707369" y="2705522"/>
                    <a:ext cx="160500" cy="100313"/>
                  </a:xfrm>
                  <a:custGeom>
                    <a:avLst/>
                    <a:gdLst>
                      <a:gd name="T0" fmla="*/ 3 w 46"/>
                      <a:gd name="T1" fmla="*/ 29 h 29"/>
                      <a:gd name="T2" fmla="*/ 1 w 46"/>
                      <a:gd name="T3" fmla="*/ 27 h 29"/>
                      <a:gd name="T4" fmla="*/ 2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2" y="24"/>
                        </a:cubicBezTo>
                        <a:cubicBezTo>
                          <a:pt x="42" y="1"/>
                          <a:pt x="42" y="1"/>
                          <a:pt x="42" y="1"/>
                        </a:cubicBezTo>
                        <a:cubicBezTo>
                          <a:pt x="43" y="0"/>
                          <a:pt x="45" y="1"/>
                          <a:pt x="45" y="2"/>
                        </a:cubicBezTo>
                        <a:cubicBezTo>
                          <a:pt x="46" y="3"/>
                          <a:pt x="45" y="4"/>
                          <a:pt x="44" y="5"/>
                        </a:cubicBezTo>
                        <a:cubicBezTo>
                          <a:pt x="4" y="28"/>
                          <a:pt x="4" y="28"/>
                          <a:pt x="4" y="28"/>
                        </a:cubicBezTo>
                        <a:cubicBezTo>
                          <a:pt x="4"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46">
                    <a:extLst>
                      <a:ext uri="{FF2B5EF4-FFF2-40B4-BE49-F238E27FC236}">
                        <a16:creationId xmlns:a16="http://schemas.microsoft.com/office/drawing/2014/main" id="{78CDCE5F-65A0-4EBB-B543-AC4AC7456C15}"/>
                      </a:ext>
                    </a:extLst>
                  </p:cNvPr>
                  <p:cNvSpPr>
                    <a:spLocks/>
                  </p:cNvSpPr>
                  <p:nvPr/>
                </p:nvSpPr>
                <p:spPr bwMode="auto">
                  <a:xfrm>
                    <a:off x="8734336" y="3267273"/>
                    <a:ext cx="160500" cy="100313"/>
                  </a:xfrm>
                  <a:custGeom>
                    <a:avLst/>
                    <a:gdLst>
                      <a:gd name="T0" fmla="*/ 3 w 46"/>
                      <a:gd name="T1" fmla="*/ 29 h 29"/>
                      <a:gd name="T2" fmla="*/ 1 w 46"/>
                      <a:gd name="T3" fmla="*/ 27 h 29"/>
                      <a:gd name="T4" fmla="*/ 1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1" y="24"/>
                        </a:cubicBezTo>
                        <a:cubicBezTo>
                          <a:pt x="42" y="1"/>
                          <a:pt x="42" y="1"/>
                          <a:pt x="42" y="1"/>
                        </a:cubicBezTo>
                        <a:cubicBezTo>
                          <a:pt x="43" y="0"/>
                          <a:pt x="44" y="1"/>
                          <a:pt x="45" y="2"/>
                        </a:cubicBezTo>
                        <a:cubicBezTo>
                          <a:pt x="46" y="3"/>
                          <a:pt x="45" y="4"/>
                          <a:pt x="44" y="5"/>
                        </a:cubicBezTo>
                        <a:cubicBezTo>
                          <a:pt x="4" y="28"/>
                          <a:pt x="4" y="28"/>
                          <a:pt x="4" y="28"/>
                        </a:cubicBezTo>
                        <a:cubicBezTo>
                          <a:pt x="3"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47">
                    <a:extLst>
                      <a:ext uri="{FF2B5EF4-FFF2-40B4-BE49-F238E27FC236}">
                        <a16:creationId xmlns:a16="http://schemas.microsoft.com/office/drawing/2014/main" id="{461C7DAB-82AC-4B93-82C4-94236AD260AF}"/>
                      </a:ext>
                    </a:extLst>
                  </p:cNvPr>
                  <p:cNvSpPr>
                    <a:spLocks/>
                  </p:cNvSpPr>
                  <p:nvPr/>
                </p:nvSpPr>
                <p:spPr bwMode="auto">
                  <a:xfrm>
                    <a:off x="9531822" y="2469787"/>
                    <a:ext cx="100313" cy="1605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4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1"/>
                          <a:pt x="29" y="3"/>
                          <a:pt x="28" y="4"/>
                        </a:cubicBezTo>
                        <a:cubicBezTo>
                          <a:pt x="5" y="44"/>
                          <a:pt x="5" y="44"/>
                          <a:pt x="5" y="44"/>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8">
                    <a:extLst>
                      <a:ext uri="{FF2B5EF4-FFF2-40B4-BE49-F238E27FC236}">
                        <a16:creationId xmlns:a16="http://schemas.microsoft.com/office/drawing/2014/main" id="{9FA3471C-8447-4856-B0C4-DE3E44C52AD7}"/>
                      </a:ext>
                    </a:extLst>
                  </p:cNvPr>
                  <p:cNvSpPr>
                    <a:spLocks/>
                  </p:cNvSpPr>
                  <p:nvPr/>
                </p:nvSpPr>
                <p:spPr bwMode="auto">
                  <a:xfrm>
                    <a:off x="8970071" y="3442820"/>
                    <a:ext cx="100313" cy="1605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5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2"/>
                          <a:pt x="29" y="3"/>
                          <a:pt x="28" y="4"/>
                        </a:cubicBezTo>
                        <a:cubicBezTo>
                          <a:pt x="5" y="45"/>
                          <a:pt x="5" y="45"/>
                          <a:pt x="5" y="45"/>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49">
                    <a:extLst>
                      <a:ext uri="{FF2B5EF4-FFF2-40B4-BE49-F238E27FC236}">
                        <a16:creationId xmlns:a16="http://schemas.microsoft.com/office/drawing/2014/main" id="{AA5657B3-F8ED-46CD-96A9-B80DADE7EE74}"/>
                      </a:ext>
                    </a:extLst>
                  </p:cNvPr>
                  <p:cNvSpPr>
                    <a:spLocks/>
                  </p:cNvSpPr>
                  <p:nvPr/>
                </p:nvSpPr>
                <p:spPr bwMode="auto">
                  <a:xfrm>
                    <a:off x="9293579" y="2384521"/>
                    <a:ext cx="17555" cy="180563"/>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0">
                    <a:extLst>
                      <a:ext uri="{FF2B5EF4-FFF2-40B4-BE49-F238E27FC236}">
                        <a16:creationId xmlns:a16="http://schemas.microsoft.com/office/drawing/2014/main" id="{932B951B-0324-46B8-B30C-73290D594D95}"/>
                      </a:ext>
                    </a:extLst>
                  </p:cNvPr>
                  <p:cNvSpPr>
                    <a:spLocks/>
                  </p:cNvSpPr>
                  <p:nvPr/>
                </p:nvSpPr>
                <p:spPr bwMode="auto">
                  <a:xfrm>
                    <a:off x="9293579" y="3508023"/>
                    <a:ext cx="17555" cy="180563"/>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51">
                    <a:extLst>
                      <a:ext uri="{FF2B5EF4-FFF2-40B4-BE49-F238E27FC236}">
                        <a16:creationId xmlns:a16="http://schemas.microsoft.com/office/drawing/2014/main" id="{5C3D9197-70E3-4777-9DE5-B922D4A50E0A}"/>
                      </a:ext>
                    </a:extLst>
                  </p:cNvPr>
                  <p:cNvSpPr>
                    <a:spLocks/>
                  </p:cNvSpPr>
                  <p:nvPr/>
                </p:nvSpPr>
                <p:spPr bwMode="auto">
                  <a:xfrm>
                    <a:off x="8970071" y="2469787"/>
                    <a:ext cx="100313" cy="160500"/>
                  </a:xfrm>
                  <a:custGeom>
                    <a:avLst/>
                    <a:gdLst>
                      <a:gd name="T0" fmla="*/ 26 w 29"/>
                      <a:gd name="T1" fmla="*/ 46 h 46"/>
                      <a:gd name="T2" fmla="*/ 24 w 29"/>
                      <a:gd name="T3" fmla="*/ 44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4"/>
                        </a:cubicBezTo>
                        <a:cubicBezTo>
                          <a:pt x="1" y="4"/>
                          <a:pt x="1" y="4"/>
                          <a:pt x="1" y="4"/>
                        </a:cubicBezTo>
                        <a:cubicBezTo>
                          <a:pt x="0" y="3"/>
                          <a:pt x="0" y="1"/>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2">
                    <a:extLst>
                      <a:ext uri="{FF2B5EF4-FFF2-40B4-BE49-F238E27FC236}">
                        <a16:creationId xmlns:a16="http://schemas.microsoft.com/office/drawing/2014/main" id="{BCE69410-51F8-4EE7-831B-811D4E0BEEA0}"/>
                      </a:ext>
                    </a:extLst>
                  </p:cNvPr>
                  <p:cNvSpPr>
                    <a:spLocks/>
                  </p:cNvSpPr>
                  <p:nvPr/>
                </p:nvSpPr>
                <p:spPr bwMode="auto">
                  <a:xfrm>
                    <a:off x="9531822" y="3442820"/>
                    <a:ext cx="100313" cy="160500"/>
                  </a:xfrm>
                  <a:custGeom>
                    <a:avLst/>
                    <a:gdLst>
                      <a:gd name="T0" fmla="*/ 26 w 29"/>
                      <a:gd name="T1" fmla="*/ 46 h 46"/>
                      <a:gd name="T2" fmla="*/ 24 w 29"/>
                      <a:gd name="T3" fmla="*/ 45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5"/>
                        </a:cubicBezTo>
                        <a:cubicBezTo>
                          <a:pt x="1" y="4"/>
                          <a:pt x="1" y="4"/>
                          <a:pt x="1" y="4"/>
                        </a:cubicBezTo>
                        <a:cubicBezTo>
                          <a:pt x="0" y="3"/>
                          <a:pt x="0" y="2"/>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3">
                    <a:extLst>
                      <a:ext uri="{FF2B5EF4-FFF2-40B4-BE49-F238E27FC236}">
                        <a16:creationId xmlns:a16="http://schemas.microsoft.com/office/drawing/2014/main" id="{7F808987-2B86-4CF4-9E6C-1C58B25BBD5F}"/>
                      </a:ext>
                    </a:extLst>
                  </p:cNvPr>
                  <p:cNvSpPr>
                    <a:spLocks/>
                  </p:cNvSpPr>
                  <p:nvPr/>
                </p:nvSpPr>
                <p:spPr bwMode="auto">
                  <a:xfrm>
                    <a:off x="8734336" y="2705522"/>
                    <a:ext cx="160500" cy="100313"/>
                  </a:xfrm>
                  <a:custGeom>
                    <a:avLst/>
                    <a:gdLst>
                      <a:gd name="T0" fmla="*/ 43 w 46"/>
                      <a:gd name="T1" fmla="*/ 29 h 29"/>
                      <a:gd name="T2" fmla="*/ 42 w 46"/>
                      <a:gd name="T3" fmla="*/ 28 h 29"/>
                      <a:gd name="T4" fmla="*/ 1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1" y="5"/>
                          <a:pt x="1" y="5"/>
                          <a:pt x="1"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4">
                    <a:extLst>
                      <a:ext uri="{FF2B5EF4-FFF2-40B4-BE49-F238E27FC236}">
                        <a16:creationId xmlns:a16="http://schemas.microsoft.com/office/drawing/2014/main" id="{B91769EB-4AE1-4AD3-89D4-F635A9DFD702}"/>
                      </a:ext>
                    </a:extLst>
                  </p:cNvPr>
                  <p:cNvSpPr>
                    <a:spLocks/>
                  </p:cNvSpPr>
                  <p:nvPr/>
                </p:nvSpPr>
                <p:spPr bwMode="auto">
                  <a:xfrm>
                    <a:off x="9707369" y="3267273"/>
                    <a:ext cx="160500" cy="100313"/>
                  </a:xfrm>
                  <a:custGeom>
                    <a:avLst/>
                    <a:gdLst>
                      <a:gd name="T0" fmla="*/ 43 w 46"/>
                      <a:gd name="T1" fmla="*/ 29 h 29"/>
                      <a:gd name="T2" fmla="*/ 42 w 46"/>
                      <a:gd name="T3" fmla="*/ 28 h 29"/>
                      <a:gd name="T4" fmla="*/ 2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2" y="5"/>
                          <a:pt x="2" y="5"/>
                          <a:pt x="2"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5">
                    <a:extLst>
                      <a:ext uri="{FF2B5EF4-FFF2-40B4-BE49-F238E27FC236}">
                        <a16:creationId xmlns:a16="http://schemas.microsoft.com/office/drawing/2014/main" id="{A1D6AC65-71D2-4FFC-A9CD-EA45F29C4D5D}"/>
                      </a:ext>
                    </a:extLst>
                  </p:cNvPr>
                  <p:cNvSpPr>
                    <a:spLocks/>
                  </p:cNvSpPr>
                  <p:nvPr/>
                </p:nvSpPr>
                <p:spPr bwMode="auto">
                  <a:xfrm>
                    <a:off x="9772572" y="3029030"/>
                    <a:ext cx="180563" cy="17555"/>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6">
                    <a:extLst>
                      <a:ext uri="{FF2B5EF4-FFF2-40B4-BE49-F238E27FC236}">
                        <a16:creationId xmlns:a16="http://schemas.microsoft.com/office/drawing/2014/main" id="{264AF830-5599-438A-8345-093EF6A8FC4F}"/>
                      </a:ext>
                    </a:extLst>
                  </p:cNvPr>
                  <p:cNvSpPr>
                    <a:spLocks/>
                  </p:cNvSpPr>
                  <p:nvPr/>
                </p:nvSpPr>
                <p:spPr bwMode="auto">
                  <a:xfrm>
                    <a:off x="8649070" y="3029030"/>
                    <a:ext cx="180563" cy="17555"/>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7">
                    <a:extLst>
                      <a:ext uri="{FF2B5EF4-FFF2-40B4-BE49-F238E27FC236}">
                        <a16:creationId xmlns:a16="http://schemas.microsoft.com/office/drawing/2014/main" id="{516EE24B-BF08-433E-B51C-1993B772DDF6}"/>
                      </a:ext>
                    </a:extLst>
                  </p:cNvPr>
                  <p:cNvSpPr>
                    <a:spLocks/>
                  </p:cNvSpPr>
                  <p:nvPr/>
                </p:nvSpPr>
                <p:spPr bwMode="auto">
                  <a:xfrm>
                    <a:off x="9707369" y="2705522"/>
                    <a:ext cx="160500" cy="100313"/>
                  </a:xfrm>
                  <a:custGeom>
                    <a:avLst/>
                    <a:gdLst>
                      <a:gd name="T0" fmla="*/ 3 w 46"/>
                      <a:gd name="T1" fmla="*/ 29 h 29"/>
                      <a:gd name="T2" fmla="*/ 1 w 46"/>
                      <a:gd name="T3" fmla="*/ 27 h 29"/>
                      <a:gd name="T4" fmla="*/ 2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2" y="24"/>
                        </a:cubicBezTo>
                        <a:cubicBezTo>
                          <a:pt x="42" y="1"/>
                          <a:pt x="42" y="1"/>
                          <a:pt x="42" y="1"/>
                        </a:cubicBezTo>
                        <a:cubicBezTo>
                          <a:pt x="43" y="0"/>
                          <a:pt x="45" y="1"/>
                          <a:pt x="45" y="2"/>
                        </a:cubicBezTo>
                        <a:cubicBezTo>
                          <a:pt x="46" y="3"/>
                          <a:pt x="45" y="4"/>
                          <a:pt x="44" y="5"/>
                        </a:cubicBezTo>
                        <a:cubicBezTo>
                          <a:pt x="4" y="28"/>
                          <a:pt x="4" y="28"/>
                          <a:pt x="4" y="28"/>
                        </a:cubicBezTo>
                        <a:cubicBezTo>
                          <a:pt x="4"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8">
                    <a:extLst>
                      <a:ext uri="{FF2B5EF4-FFF2-40B4-BE49-F238E27FC236}">
                        <a16:creationId xmlns:a16="http://schemas.microsoft.com/office/drawing/2014/main" id="{F551CBA4-8AF6-4C61-8D30-799A8830A84B}"/>
                      </a:ext>
                    </a:extLst>
                  </p:cNvPr>
                  <p:cNvSpPr>
                    <a:spLocks/>
                  </p:cNvSpPr>
                  <p:nvPr/>
                </p:nvSpPr>
                <p:spPr bwMode="auto">
                  <a:xfrm>
                    <a:off x="8734336" y="3267273"/>
                    <a:ext cx="160500" cy="100313"/>
                  </a:xfrm>
                  <a:custGeom>
                    <a:avLst/>
                    <a:gdLst>
                      <a:gd name="T0" fmla="*/ 3 w 46"/>
                      <a:gd name="T1" fmla="*/ 29 h 29"/>
                      <a:gd name="T2" fmla="*/ 1 w 46"/>
                      <a:gd name="T3" fmla="*/ 27 h 29"/>
                      <a:gd name="T4" fmla="*/ 1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1" y="24"/>
                        </a:cubicBezTo>
                        <a:cubicBezTo>
                          <a:pt x="42" y="1"/>
                          <a:pt x="42" y="1"/>
                          <a:pt x="42" y="1"/>
                        </a:cubicBezTo>
                        <a:cubicBezTo>
                          <a:pt x="43" y="0"/>
                          <a:pt x="44" y="1"/>
                          <a:pt x="45" y="2"/>
                        </a:cubicBezTo>
                        <a:cubicBezTo>
                          <a:pt x="46" y="3"/>
                          <a:pt x="45" y="4"/>
                          <a:pt x="44" y="5"/>
                        </a:cubicBezTo>
                        <a:cubicBezTo>
                          <a:pt x="4" y="28"/>
                          <a:pt x="4" y="28"/>
                          <a:pt x="4" y="28"/>
                        </a:cubicBezTo>
                        <a:cubicBezTo>
                          <a:pt x="3"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9">
                    <a:extLst>
                      <a:ext uri="{FF2B5EF4-FFF2-40B4-BE49-F238E27FC236}">
                        <a16:creationId xmlns:a16="http://schemas.microsoft.com/office/drawing/2014/main" id="{A348AC64-5A85-4788-9237-1F25AF99839A}"/>
                      </a:ext>
                    </a:extLst>
                  </p:cNvPr>
                  <p:cNvSpPr>
                    <a:spLocks/>
                  </p:cNvSpPr>
                  <p:nvPr/>
                </p:nvSpPr>
                <p:spPr bwMode="auto">
                  <a:xfrm>
                    <a:off x="9531822" y="2469787"/>
                    <a:ext cx="100313" cy="1605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4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1"/>
                          <a:pt x="29" y="3"/>
                          <a:pt x="28" y="4"/>
                        </a:cubicBezTo>
                        <a:cubicBezTo>
                          <a:pt x="5" y="44"/>
                          <a:pt x="5" y="44"/>
                          <a:pt x="5" y="44"/>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60">
                    <a:extLst>
                      <a:ext uri="{FF2B5EF4-FFF2-40B4-BE49-F238E27FC236}">
                        <a16:creationId xmlns:a16="http://schemas.microsoft.com/office/drawing/2014/main" id="{513A53AC-8863-4D1A-BA6F-CE8BB49C3DA8}"/>
                      </a:ext>
                    </a:extLst>
                  </p:cNvPr>
                  <p:cNvSpPr>
                    <a:spLocks/>
                  </p:cNvSpPr>
                  <p:nvPr/>
                </p:nvSpPr>
                <p:spPr bwMode="auto">
                  <a:xfrm>
                    <a:off x="8970071" y="3442820"/>
                    <a:ext cx="100313" cy="1605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5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2"/>
                          <a:pt x="29" y="3"/>
                          <a:pt x="28" y="4"/>
                        </a:cubicBezTo>
                        <a:cubicBezTo>
                          <a:pt x="5" y="45"/>
                          <a:pt x="5" y="45"/>
                          <a:pt x="5" y="45"/>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61">
                    <a:extLst>
                      <a:ext uri="{FF2B5EF4-FFF2-40B4-BE49-F238E27FC236}">
                        <a16:creationId xmlns:a16="http://schemas.microsoft.com/office/drawing/2014/main" id="{A8D8132F-2C36-4E52-9209-2261576707CE}"/>
                      </a:ext>
                    </a:extLst>
                  </p:cNvPr>
                  <p:cNvSpPr>
                    <a:spLocks/>
                  </p:cNvSpPr>
                  <p:nvPr/>
                </p:nvSpPr>
                <p:spPr bwMode="auto">
                  <a:xfrm>
                    <a:off x="9180727" y="2397060"/>
                    <a:ext cx="45141" cy="178055"/>
                  </a:xfrm>
                  <a:custGeom>
                    <a:avLst/>
                    <a:gdLst>
                      <a:gd name="T0" fmla="*/ 11 w 13"/>
                      <a:gd name="T1" fmla="*/ 50 h 51"/>
                      <a:gd name="T2" fmla="*/ 8 w 13"/>
                      <a:gd name="T3" fmla="*/ 48 h 51"/>
                      <a:gd name="T4" fmla="*/ 0 w 13"/>
                      <a:gd name="T5" fmla="*/ 2 h 51"/>
                      <a:gd name="T6" fmla="*/ 2 w 13"/>
                      <a:gd name="T7" fmla="*/ 0 h 51"/>
                      <a:gd name="T8" fmla="*/ 5 w 13"/>
                      <a:gd name="T9" fmla="*/ 2 h 51"/>
                      <a:gd name="T10" fmla="*/ 13 w 13"/>
                      <a:gd name="T11" fmla="*/ 48 h 51"/>
                      <a:gd name="T12" fmla="*/ 11 w 13"/>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1" y="50"/>
                        </a:moveTo>
                        <a:cubicBezTo>
                          <a:pt x="10" y="51"/>
                          <a:pt x="9" y="50"/>
                          <a:pt x="8" y="48"/>
                        </a:cubicBezTo>
                        <a:cubicBezTo>
                          <a:pt x="0" y="2"/>
                          <a:pt x="0" y="2"/>
                          <a:pt x="0" y="2"/>
                        </a:cubicBezTo>
                        <a:cubicBezTo>
                          <a:pt x="0" y="1"/>
                          <a:pt x="1" y="0"/>
                          <a:pt x="2" y="0"/>
                        </a:cubicBezTo>
                        <a:cubicBezTo>
                          <a:pt x="3" y="0"/>
                          <a:pt x="5" y="0"/>
                          <a:pt x="5" y="2"/>
                        </a:cubicBezTo>
                        <a:cubicBezTo>
                          <a:pt x="13" y="48"/>
                          <a:pt x="13" y="48"/>
                          <a:pt x="13" y="48"/>
                        </a:cubicBezTo>
                        <a:cubicBezTo>
                          <a:pt x="13" y="49"/>
                          <a:pt x="12" y="50"/>
                          <a:pt x="11"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2">
                    <a:extLst>
                      <a:ext uri="{FF2B5EF4-FFF2-40B4-BE49-F238E27FC236}">
                        <a16:creationId xmlns:a16="http://schemas.microsoft.com/office/drawing/2014/main" id="{0F63DBDF-A092-4943-B325-EF44A0732700}"/>
                      </a:ext>
                    </a:extLst>
                  </p:cNvPr>
                  <p:cNvSpPr>
                    <a:spLocks/>
                  </p:cNvSpPr>
                  <p:nvPr/>
                </p:nvSpPr>
                <p:spPr bwMode="auto">
                  <a:xfrm>
                    <a:off x="9376337" y="3503008"/>
                    <a:ext cx="45141" cy="178055"/>
                  </a:xfrm>
                  <a:custGeom>
                    <a:avLst/>
                    <a:gdLst>
                      <a:gd name="T0" fmla="*/ 11 w 13"/>
                      <a:gd name="T1" fmla="*/ 50 h 51"/>
                      <a:gd name="T2" fmla="*/ 8 w 13"/>
                      <a:gd name="T3" fmla="*/ 49 h 51"/>
                      <a:gd name="T4" fmla="*/ 0 w 13"/>
                      <a:gd name="T5" fmla="*/ 3 h 51"/>
                      <a:gd name="T6" fmla="*/ 2 w 13"/>
                      <a:gd name="T7" fmla="*/ 0 h 51"/>
                      <a:gd name="T8" fmla="*/ 4 w 13"/>
                      <a:gd name="T9" fmla="*/ 2 h 51"/>
                      <a:gd name="T10" fmla="*/ 13 w 13"/>
                      <a:gd name="T11" fmla="*/ 48 h 51"/>
                      <a:gd name="T12" fmla="*/ 11 w 13"/>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1" y="50"/>
                        </a:moveTo>
                        <a:cubicBezTo>
                          <a:pt x="9" y="51"/>
                          <a:pt x="8" y="50"/>
                          <a:pt x="8" y="49"/>
                        </a:cubicBezTo>
                        <a:cubicBezTo>
                          <a:pt x="0" y="3"/>
                          <a:pt x="0" y="3"/>
                          <a:pt x="0" y="3"/>
                        </a:cubicBezTo>
                        <a:cubicBezTo>
                          <a:pt x="0" y="1"/>
                          <a:pt x="0" y="0"/>
                          <a:pt x="2" y="0"/>
                        </a:cubicBezTo>
                        <a:cubicBezTo>
                          <a:pt x="3" y="0"/>
                          <a:pt x="4" y="0"/>
                          <a:pt x="4" y="2"/>
                        </a:cubicBezTo>
                        <a:cubicBezTo>
                          <a:pt x="13" y="48"/>
                          <a:pt x="13" y="48"/>
                          <a:pt x="13" y="48"/>
                        </a:cubicBezTo>
                        <a:cubicBezTo>
                          <a:pt x="13" y="49"/>
                          <a:pt x="12" y="50"/>
                          <a:pt x="11"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63">
                    <a:extLst>
                      <a:ext uri="{FF2B5EF4-FFF2-40B4-BE49-F238E27FC236}">
                        <a16:creationId xmlns:a16="http://schemas.microsoft.com/office/drawing/2014/main" id="{56EE4728-456D-4805-9858-B84940679DA2}"/>
                      </a:ext>
                    </a:extLst>
                  </p:cNvPr>
                  <p:cNvSpPr>
                    <a:spLocks/>
                  </p:cNvSpPr>
                  <p:nvPr/>
                </p:nvSpPr>
                <p:spPr bwMode="auto">
                  <a:xfrm>
                    <a:off x="8877281" y="2537498"/>
                    <a:ext cx="122883" cy="140438"/>
                  </a:xfrm>
                  <a:custGeom>
                    <a:avLst/>
                    <a:gdLst>
                      <a:gd name="T0" fmla="*/ 33 w 35"/>
                      <a:gd name="T1" fmla="*/ 40 h 40"/>
                      <a:gd name="T2" fmla="*/ 31 w 35"/>
                      <a:gd name="T3" fmla="*/ 39 h 40"/>
                      <a:gd name="T4" fmla="*/ 1 w 35"/>
                      <a:gd name="T5" fmla="*/ 4 h 40"/>
                      <a:gd name="T6" fmla="*/ 1 w 35"/>
                      <a:gd name="T7" fmla="*/ 0 h 40"/>
                      <a:gd name="T8" fmla="*/ 4 w 35"/>
                      <a:gd name="T9" fmla="*/ 1 h 40"/>
                      <a:gd name="T10" fmla="*/ 34 w 35"/>
                      <a:gd name="T11" fmla="*/ 36 h 40"/>
                      <a:gd name="T12" fmla="*/ 34 w 35"/>
                      <a:gd name="T13" fmla="*/ 40 h 40"/>
                      <a:gd name="T14" fmla="*/ 33 w 3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3" y="40"/>
                        </a:moveTo>
                        <a:cubicBezTo>
                          <a:pt x="32" y="40"/>
                          <a:pt x="31" y="40"/>
                          <a:pt x="31" y="39"/>
                        </a:cubicBezTo>
                        <a:cubicBezTo>
                          <a:pt x="1" y="4"/>
                          <a:pt x="1" y="4"/>
                          <a:pt x="1" y="4"/>
                        </a:cubicBezTo>
                        <a:cubicBezTo>
                          <a:pt x="0" y="3"/>
                          <a:pt x="0" y="1"/>
                          <a:pt x="1" y="0"/>
                        </a:cubicBezTo>
                        <a:cubicBezTo>
                          <a:pt x="2" y="0"/>
                          <a:pt x="4" y="0"/>
                          <a:pt x="4" y="1"/>
                        </a:cubicBezTo>
                        <a:cubicBezTo>
                          <a:pt x="34" y="36"/>
                          <a:pt x="34" y="36"/>
                          <a:pt x="34" y="36"/>
                        </a:cubicBezTo>
                        <a:cubicBezTo>
                          <a:pt x="35" y="37"/>
                          <a:pt x="35" y="39"/>
                          <a:pt x="34" y="40"/>
                        </a:cubicBezTo>
                        <a:cubicBezTo>
                          <a:pt x="34" y="40"/>
                          <a:pt x="33" y="40"/>
                          <a:pt x="3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64">
                    <a:extLst>
                      <a:ext uri="{FF2B5EF4-FFF2-40B4-BE49-F238E27FC236}">
                        <a16:creationId xmlns:a16="http://schemas.microsoft.com/office/drawing/2014/main" id="{BB7B54A7-8AB1-471D-9140-C87F1402FBC8}"/>
                      </a:ext>
                    </a:extLst>
                  </p:cNvPr>
                  <p:cNvSpPr>
                    <a:spLocks/>
                  </p:cNvSpPr>
                  <p:nvPr/>
                </p:nvSpPr>
                <p:spPr bwMode="auto">
                  <a:xfrm>
                    <a:off x="9602041" y="3397679"/>
                    <a:ext cx="122883" cy="142946"/>
                  </a:xfrm>
                  <a:custGeom>
                    <a:avLst/>
                    <a:gdLst>
                      <a:gd name="T0" fmla="*/ 33 w 35"/>
                      <a:gd name="T1" fmla="*/ 40 h 41"/>
                      <a:gd name="T2" fmla="*/ 30 w 35"/>
                      <a:gd name="T3" fmla="*/ 40 h 41"/>
                      <a:gd name="T4" fmla="*/ 0 w 35"/>
                      <a:gd name="T5" fmla="*/ 4 h 41"/>
                      <a:gd name="T6" fmla="*/ 1 w 35"/>
                      <a:gd name="T7" fmla="*/ 0 h 41"/>
                      <a:gd name="T8" fmla="*/ 4 w 35"/>
                      <a:gd name="T9" fmla="*/ 1 h 41"/>
                      <a:gd name="T10" fmla="*/ 34 w 35"/>
                      <a:gd name="T11" fmla="*/ 37 h 41"/>
                      <a:gd name="T12" fmla="*/ 34 w 35"/>
                      <a:gd name="T13" fmla="*/ 40 h 41"/>
                      <a:gd name="T14" fmla="*/ 33 w 3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1">
                        <a:moveTo>
                          <a:pt x="33" y="40"/>
                        </a:moveTo>
                        <a:cubicBezTo>
                          <a:pt x="32" y="41"/>
                          <a:pt x="31" y="40"/>
                          <a:pt x="30" y="40"/>
                        </a:cubicBezTo>
                        <a:cubicBezTo>
                          <a:pt x="0" y="4"/>
                          <a:pt x="0" y="4"/>
                          <a:pt x="0" y="4"/>
                        </a:cubicBezTo>
                        <a:cubicBezTo>
                          <a:pt x="0" y="3"/>
                          <a:pt x="0" y="1"/>
                          <a:pt x="1" y="0"/>
                        </a:cubicBezTo>
                        <a:cubicBezTo>
                          <a:pt x="2" y="0"/>
                          <a:pt x="3" y="0"/>
                          <a:pt x="4" y="1"/>
                        </a:cubicBezTo>
                        <a:cubicBezTo>
                          <a:pt x="34" y="37"/>
                          <a:pt x="34" y="37"/>
                          <a:pt x="34" y="37"/>
                        </a:cubicBezTo>
                        <a:cubicBezTo>
                          <a:pt x="35" y="38"/>
                          <a:pt x="35" y="39"/>
                          <a:pt x="34" y="40"/>
                        </a:cubicBezTo>
                        <a:cubicBezTo>
                          <a:pt x="33" y="40"/>
                          <a:pt x="33" y="40"/>
                          <a:pt x="3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65">
                    <a:extLst>
                      <a:ext uri="{FF2B5EF4-FFF2-40B4-BE49-F238E27FC236}">
                        <a16:creationId xmlns:a16="http://schemas.microsoft.com/office/drawing/2014/main" id="{0E22FFE9-9886-4F8F-A4BE-4FF8F9680F56}"/>
                      </a:ext>
                    </a:extLst>
                  </p:cNvPr>
                  <p:cNvSpPr>
                    <a:spLocks/>
                  </p:cNvSpPr>
                  <p:nvPr/>
                </p:nvSpPr>
                <p:spPr bwMode="auto">
                  <a:xfrm>
                    <a:off x="8684179" y="2805835"/>
                    <a:ext cx="175547" cy="75235"/>
                  </a:xfrm>
                  <a:custGeom>
                    <a:avLst/>
                    <a:gdLst>
                      <a:gd name="T0" fmla="*/ 47 w 50"/>
                      <a:gd name="T1" fmla="*/ 21 h 21"/>
                      <a:gd name="T2" fmla="*/ 46 w 50"/>
                      <a:gd name="T3" fmla="*/ 21 h 21"/>
                      <a:gd name="T4" fmla="*/ 2 w 50"/>
                      <a:gd name="T5" fmla="*/ 5 h 21"/>
                      <a:gd name="T6" fmla="*/ 1 w 50"/>
                      <a:gd name="T7" fmla="*/ 2 h 21"/>
                      <a:gd name="T8" fmla="*/ 4 w 50"/>
                      <a:gd name="T9" fmla="*/ 1 h 21"/>
                      <a:gd name="T10" fmla="*/ 48 w 50"/>
                      <a:gd name="T11" fmla="*/ 17 h 21"/>
                      <a:gd name="T12" fmla="*/ 49 w 50"/>
                      <a:gd name="T13" fmla="*/ 20 h 21"/>
                      <a:gd name="T14" fmla="*/ 47 w 5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1">
                        <a:moveTo>
                          <a:pt x="47" y="21"/>
                        </a:moveTo>
                        <a:cubicBezTo>
                          <a:pt x="47" y="21"/>
                          <a:pt x="47" y="21"/>
                          <a:pt x="46" y="21"/>
                        </a:cubicBezTo>
                        <a:cubicBezTo>
                          <a:pt x="2" y="5"/>
                          <a:pt x="2" y="5"/>
                          <a:pt x="2" y="5"/>
                        </a:cubicBezTo>
                        <a:cubicBezTo>
                          <a:pt x="1" y="5"/>
                          <a:pt x="0" y="3"/>
                          <a:pt x="1" y="2"/>
                        </a:cubicBezTo>
                        <a:cubicBezTo>
                          <a:pt x="1" y="1"/>
                          <a:pt x="3" y="0"/>
                          <a:pt x="4" y="1"/>
                        </a:cubicBezTo>
                        <a:cubicBezTo>
                          <a:pt x="48" y="17"/>
                          <a:pt x="48" y="17"/>
                          <a:pt x="48" y="17"/>
                        </a:cubicBezTo>
                        <a:cubicBezTo>
                          <a:pt x="49" y="17"/>
                          <a:pt x="50" y="18"/>
                          <a:pt x="49" y="20"/>
                        </a:cubicBezTo>
                        <a:cubicBezTo>
                          <a:pt x="49" y="21"/>
                          <a:pt x="48" y="21"/>
                          <a:pt x="47" y="2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66">
                    <a:extLst>
                      <a:ext uri="{FF2B5EF4-FFF2-40B4-BE49-F238E27FC236}">
                        <a16:creationId xmlns:a16="http://schemas.microsoft.com/office/drawing/2014/main" id="{265D960F-3191-4842-BF22-7910EA6D9696}"/>
                      </a:ext>
                    </a:extLst>
                  </p:cNvPr>
                  <p:cNvSpPr>
                    <a:spLocks/>
                  </p:cNvSpPr>
                  <p:nvPr/>
                </p:nvSpPr>
                <p:spPr bwMode="auto">
                  <a:xfrm>
                    <a:off x="9742479" y="3192038"/>
                    <a:ext cx="170532" cy="75235"/>
                  </a:xfrm>
                  <a:custGeom>
                    <a:avLst/>
                    <a:gdLst>
                      <a:gd name="T0" fmla="*/ 47 w 49"/>
                      <a:gd name="T1" fmla="*/ 21 h 21"/>
                      <a:gd name="T2" fmla="*/ 46 w 49"/>
                      <a:gd name="T3" fmla="*/ 21 h 21"/>
                      <a:gd name="T4" fmla="*/ 2 w 49"/>
                      <a:gd name="T5" fmla="*/ 5 h 21"/>
                      <a:gd name="T6" fmla="*/ 1 w 49"/>
                      <a:gd name="T7" fmla="*/ 2 h 21"/>
                      <a:gd name="T8" fmla="*/ 4 w 49"/>
                      <a:gd name="T9" fmla="*/ 0 h 21"/>
                      <a:gd name="T10" fmla="*/ 47 w 49"/>
                      <a:gd name="T11" fmla="*/ 16 h 21"/>
                      <a:gd name="T12" fmla="*/ 49 w 49"/>
                      <a:gd name="T13" fmla="*/ 19 h 21"/>
                      <a:gd name="T14" fmla="*/ 47 w 4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
                        <a:moveTo>
                          <a:pt x="47" y="21"/>
                        </a:moveTo>
                        <a:cubicBezTo>
                          <a:pt x="47" y="21"/>
                          <a:pt x="46" y="21"/>
                          <a:pt x="46" y="21"/>
                        </a:cubicBezTo>
                        <a:cubicBezTo>
                          <a:pt x="2" y="5"/>
                          <a:pt x="2" y="5"/>
                          <a:pt x="2" y="5"/>
                        </a:cubicBezTo>
                        <a:cubicBezTo>
                          <a:pt x="1" y="4"/>
                          <a:pt x="0" y="3"/>
                          <a:pt x="1" y="2"/>
                        </a:cubicBezTo>
                        <a:cubicBezTo>
                          <a:pt x="1" y="0"/>
                          <a:pt x="2" y="0"/>
                          <a:pt x="4" y="0"/>
                        </a:cubicBezTo>
                        <a:cubicBezTo>
                          <a:pt x="47" y="16"/>
                          <a:pt x="47" y="16"/>
                          <a:pt x="47" y="16"/>
                        </a:cubicBezTo>
                        <a:cubicBezTo>
                          <a:pt x="49" y="17"/>
                          <a:pt x="49" y="18"/>
                          <a:pt x="49" y="19"/>
                        </a:cubicBezTo>
                        <a:cubicBezTo>
                          <a:pt x="49" y="20"/>
                          <a:pt x="48" y="21"/>
                          <a:pt x="47" y="2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67">
                    <a:extLst>
                      <a:ext uri="{FF2B5EF4-FFF2-40B4-BE49-F238E27FC236}">
                        <a16:creationId xmlns:a16="http://schemas.microsoft.com/office/drawing/2014/main" id="{CD52D67D-B17C-4DAC-B793-6670B55C0BAA}"/>
                      </a:ext>
                    </a:extLst>
                  </p:cNvPr>
                  <p:cNvSpPr>
                    <a:spLocks/>
                  </p:cNvSpPr>
                  <p:nvPr/>
                </p:nvSpPr>
                <p:spPr bwMode="auto">
                  <a:xfrm>
                    <a:off x="9762541" y="2916179"/>
                    <a:ext cx="180563" cy="45141"/>
                  </a:xfrm>
                  <a:custGeom>
                    <a:avLst/>
                    <a:gdLst>
                      <a:gd name="T0" fmla="*/ 49 w 51"/>
                      <a:gd name="T1" fmla="*/ 5 h 13"/>
                      <a:gd name="T2" fmla="*/ 3 w 51"/>
                      <a:gd name="T3" fmla="*/ 13 h 13"/>
                      <a:gd name="T4" fmla="*/ 1 w 51"/>
                      <a:gd name="T5" fmla="*/ 11 h 13"/>
                      <a:gd name="T6" fmla="*/ 3 w 51"/>
                      <a:gd name="T7" fmla="*/ 9 h 13"/>
                      <a:gd name="T8" fmla="*/ 49 w 51"/>
                      <a:gd name="T9" fmla="*/ 0 h 13"/>
                      <a:gd name="T10" fmla="*/ 51 w 51"/>
                      <a:gd name="T11" fmla="*/ 2 h 13"/>
                      <a:gd name="T12" fmla="*/ 49 w 51"/>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9" y="5"/>
                        </a:moveTo>
                        <a:cubicBezTo>
                          <a:pt x="3" y="13"/>
                          <a:pt x="3" y="13"/>
                          <a:pt x="3" y="13"/>
                        </a:cubicBezTo>
                        <a:cubicBezTo>
                          <a:pt x="2" y="13"/>
                          <a:pt x="1" y="13"/>
                          <a:pt x="1" y="11"/>
                        </a:cubicBezTo>
                        <a:cubicBezTo>
                          <a:pt x="0" y="10"/>
                          <a:pt x="1" y="9"/>
                          <a:pt x="3" y="9"/>
                        </a:cubicBezTo>
                        <a:cubicBezTo>
                          <a:pt x="49" y="0"/>
                          <a:pt x="49" y="0"/>
                          <a:pt x="49" y="0"/>
                        </a:cubicBezTo>
                        <a:cubicBezTo>
                          <a:pt x="50" y="0"/>
                          <a:pt x="51" y="1"/>
                          <a:pt x="51" y="2"/>
                        </a:cubicBezTo>
                        <a:cubicBezTo>
                          <a:pt x="51" y="4"/>
                          <a:pt x="51" y="5"/>
                          <a:pt x="49"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68">
                    <a:extLst>
                      <a:ext uri="{FF2B5EF4-FFF2-40B4-BE49-F238E27FC236}">
                        <a16:creationId xmlns:a16="http://schemas.microsoft.com/office/drawing/2014/main" id="{02659F59-384F-4FB5-AC4B-4B00FA88F929}"/>
                      </a:ext>
                    </a:extLst>
                  </p:cNvPr>
                  <p:cNvSpPr>
                    <a:spLocks/>
                  </p:cNvSpPr>
                  <p:nvPr/>
                </p:nvSpPr>
                <p:spPr bwMode="auto">
                  <a:xfrm>
                    <a:off x="8656593" y="3111788"/>
                    <a:ext cx="180563" cy="45141"/>
                  </a:xfrm>
                  <a:custGeom>
                    <a:avLst/>
                    <a:gdLst>
                      <a:gd name="T0" fmla="*/ 49 w 51"/>
                      <a:gd name="T1" fmla="*/ 5 h 13"/>
                      <a:gd name="T2" fmla="*/ 3 w 51"/>
                      <a:gd name="T3" fmla="*/ 13 h 13"/>
                      <a:gd name="T4" fmla="*/ 1 w 51"/>
                      <a:gd name="T5" fmla="*/ 11 h 13"/>
                      <a:gd name="T6" fmla="*/ 2 w 51"/>
                      <a:gd name="T7" fmla="*/ 8 h 13"/>
                      <a:gd name="T8" fmla="*/ 48 w 51"/>
                      <a:gd name="T9" fmla="*/ 0 h 13"/>
                      <a:gd name="T10" fmla="*/ 51 w 51"/>
                      <a:gd name="T11" fmla="*/ 2 h 13"/>
                      <a:gd name="T12" fmla="*/ 49 w 51"/>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9" y="5"/>
                        </a:moveTo>
                        <a:cubicBezTo>
                          <a:pt x="3" y="13"/>
                          <a:pt x="3" y="13"/>
                          <a:pt x="3" y="13"/>
                        </a:cubicBezTo>
                        <a:cubicBezTo>
                          <a:pt x="2" y="13"/>
                          <a:pt x="1" y="12"/>
                          <a:pt x="1" y="11"/>
                        </a:cubicBezTo>
                        <a:cubicBezTo>
                          <a:pt x="0" y="10"/>
                          <a:pt x="1" y="8"/>
                          <a:pt x="2" y="8"/>
                        </a:cubicBezTo>
                        <a:cubicBezTo>
                          <a:pt x="48" y="0"/>
                          <a:pt x="48" y="0"/>
                          <a:pt x="48" y="0"/>
                        </a:cubicBezTo>
                        <a:cubicBezTo>
                          <a:pt x="50" y="0"/>
                          <a:pt x="51" y="1"/>
                          <a:pt x="51" y="2"/>
                        </a:cubicBezTo>
                        <a:cubicBezTo>
                          <a:pt x="51" y="3"/>
                          <a:pt x="51" y="4"/>
                          <a:pt x="49"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9">
                    <a:extLst>
                      <a:ext uri="{FF2B5EF4-FFF2-40B4-BE49-F238E27FC236}">
                        <a16:creationId xmlns:a16="http://schemas.microsoft.com/office/drawing/2014/main" id="{FEF8BCA1-A184-44CD-B787-91DDB78DCEC2}"/>
                      </a:ext>
                    </a:extLst>
                  </p:cNvPr>
                  <p:cNvSpPr>
                    <a:spLocks/>
                  </p:cNvSpPr>
                  <p:nvPr/>
                </p:nvSpPr>
                <p:spPr bwMode="auto">
                  <a:xfrm>
                    <a:off x="9657213" y="2612733"/>
                    <a:ext cx="145453" cy="122883"/>
                  </a:xfrm>
                  <a:custGeom>
                    <a:avLst/>
                    <a:gdLst>
                      <a:gd name="T0" fmla="*/ 3 w 41"/>
                      <a:gd name="T1" fmla="*/ 35 h 35"/>
                      <a:gd name="T2" fmla="*/ 1 w 41"/>
                      <a:gd name="T3" fmla="*/ 34 h 35"/>
                      <a:gd name="T4" fmla="*/ 2 w 41"/>
                      <a:gd name="T5" fmla="*/ 31 h 35"/>
                      <a:gd name="T6" fmla="*/ 37 w 41"/>
                      <a:gd name="T7" fmla="*/ 1 h 35"/>
                      <a:gd name="T8" fmla="*/ 41 w 41"/>
                      <a:gd name="T9" fmla="*/ 1 h 35"/>
                      <a:gd name="T10" fmla="*/ 40 w 41"/>
                      <a:gd name="T11" fmla="*/ 5 h 35"/>
                      <a:gd name="T12" fmla="*/ 5 w 41"/>
                      <a:gd name="T13" fmla="*/ 35 h 35"/>
                      <a:gd name="T14" fmla="*/ 3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 y="35"/>
                        </a:moveTo>
                        <a:cubicBezTo>
                          <a:pt x="3" y="35"/>
                          <a:pt x="2" y="35"/>
                          <a:pt x="1" y="34"/>
                        </a:cubicBezTo>
                        <a:cubicBezTo>
                          <a:pt x="0" y="33"/>
                          <a:pt x="1" y="32"/>
                          <a:pt x="2" y="31"/>
                        </a:cubicBezTo>
                        <a:cubicBezTo>
                          <a:pt x="37" y="1"/>
                          <a:pt x="37" y="1"/>
                          <a:pt x="37" y="1"/>
                        </a:cubicBezTo>
                        <a:cubicBezTo>
                          <a:pt x="38" y="0"/>
                          <a:pt x="40" y="0"/>
                          <a:pt x="41" y="1"/>
                        </a:cubicBezTo>
                        <a:cubicBezTo>
                          <a:pt x="41" y="2"/>
                          <a:pt x="41" y="4"/>
                          <a:pt x="40" y="5"/>
                        </a:cubicBezTo>
                        <a:cubicBezTo>
                          <a:pt x="5" y="35"/>
                          <a:pt x="5" y="35"/>
                          <a:pt x="5" y="35"/>
                        </a:cubicBezTo>
                        <a:cubicBezTo>
                          <a:pt x="4" y="35"/>
                          <a:pt x="4" y="35"/>
                          <a:pt x="3"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70">
                    <a:extLst>
                      <a:ext uri="{FF2B5EF4-FFF2-40B4-BE49-F238E27FC236}">
                        <a16:creationId xmlns:a16="http://schemas.microsoft.com/office/drawing/2014/main" id="{90B54168-7E69-4E5A-BDF1-CC7E279F7D47}"/>
                      </a:ext>
                    </a:extLst>
                  </p:cNvPr>
                  <p:cNvSpPr>
                    <a:spLocks/>
                  </p:cNvSpPr>
                  <p:nvPr/>
                </p:nvSpPr>
                <p:spPr bwMode="auto">
                  <a:xfrm>
                    <a:off x="8797031" y="3337492"/>
                    <a:ext cx="145453" cy="122883"/>
                  </a:xfrm>
                  <a:custGeom>
                    <a:avLst/>
                    <a:gdLst>
                      <a:gd name="T0" fmla="*/ 3 w 41"/>
                      <a:gd name="T1" fmla="*/ 35 h 35"/>
                      <a:gd name="T2" fmla="*/ 1 w 41"/>
                      <a:gd name="T3" fmla="*/ 34 h 35"/>
                      <a:gd name="T4" fmla="*/ 1 w 41"/>
                      <a:gd name="T5" fmla="*/ 31 h 35"/>
                      <a:gd name="T6" fmla="*/ 37 w 41"/>
                      <a:gd name="T7" fmla="*/ 1 h 35"/>
                      <a:gd name="T8" fmla="*/ 41 w 41"/>
                      <a:gd name="T9" fmla="*/ 1 h 35"/>
                      <a:gd name="T10" fmla="*/ 40 w 41"/>
                      <a:gd name="T11" fmla="*/ 4 h 35"/>
                      <a:gd name="T12" fmla="*/ 4 w 41"/>
                      <a:gd name="T13" fmla="*/ 34 h 35"/>
                      <a:gd name="T14" fmla="*/ 3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 y="35"/>
                        </a:moveTo>
                        <a:cubicBezTo>
                          <a:pt x="3" y="35"/>
                          <a:pt x="2" y="35"/>
                          <a:pt x="1" y="34"/>
                        </a:cubicBezTo>
                        <a:cubicBezTo>
                          <a:pt x="0" y="33"/>
                          <a:pt x="0" y="31"/>
                          <a:pt x="1" y="31"/>
                        </a:cubicBezTo>
                        <a:cubicBezTo>
                          <a:pt x="37" y="1"/>
                          <a:pt x="37" y="1"/>
                          <a:pt x="37" y="1"/>
                        </a:cubicBezTo>
                        <a:cubicBezTo>
                          <a:pt x="38" y="0"/>
                          <a:pt x="40" y="0"/>
                          <a:pt x="41" y="1"/>
                        </a:cubicBezTo>
                        <a:cubicBezTo>
                          <a:pt x="41" y="2"/>
                          <a:pt x="41" y="3"/>
                          <a:pt x="40" y="4"/>
                        </a:cubicBezTo>
                        <a:cubicBezTo>
                          <a:pt x="4" y="34"/>
                          <a:pt x="4" y="34"/>
                          <a:pt x="4" y="34"/>
                        </a:cubicBezTo>
                        <a:cubicBezTo>
                          <a:pt x="4" y="35"/>
                          <a:pt x="4" y="35"/>
                          <a:pt x="3"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71">
                    <a:extLst>
                      <a:ext uri="{FF2B5EF4-FFF2-40B4-BE49-F238E27FC236}">
                        <a16:creationId xmlns:a16="http://schemas.microsoft.com/office/drawing/2014/main" id="{DD471E2E-5863-41BB-9650-48CE6CFE84FE}"/>
                      </a:ext>
                    </a:extLst>
                  </p:cNvPr>
                  <p:cNvSpPr>
                    <a:spLocks/>
                  </p:cNvSpPr>
                  <p:nvPr/>
                </p:nvSpPr>
                <p:spPr bwMode="auto">
                  <a:xfrm>
                    <a:off x="9454079" y="2424646"/>
                    <a:ext cx="77742" cy="170532"/>
                  </a:xfrm>
                  <a:custGeom>
                    <a:avLst/>
                    <a:gdLst>
                      <a:gd name="T0" fmla="*/ 4 w 22"/>
                      <a:gd name="T1" fmla="*/ 49 h 49"/>
                      <a:gd name="T2" fmla="*/ 2 w 22"/>
                      <a:gd name="T3" fmla="*/ 48 h 49"/>
                      <a:gd name="T4" fmla="*/ 1 w 22"/>
                      <a:gd name="T5" fmla="*/ 45 h 49"/>
                      <a:gd name="T6" fmla="*/ 17 w 22"/>
                      <a:gd name="T7" fmla="*/ 2 h 49"/>
                      <a:gd name="T8" fmla="*/ 20 w 22"/>
                      <a:gd name="T9" fmla="*/ 0 h 49"/>
                      <a:gd name="T10" fmla="*/ 21 w 22"/>
                      <a:gd name="T11" fmla="*/ 3 h 49"/>
                      <a:gd name="T12" fmla="*/ 5 w 22"/>
                      <a:gd name="T13" fmla="*/ 47 h 49"/>
                      <a:gd name="T14" fmla="*/ 4 w 2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4" y="49"/>
                        </a:moveTo>
                        <a:cubicBezTo>
                          <a:pt x="3" y="49"/>
                          <a:pt x="3" y="49"/>
                          <a:pt x="2" y="48"/>
                        </a:cubicBezTo>
                        <a:cubicBezTo>
                          <a:pt x="1" y="48"/>
                          <a:pt x="0" y="47"/>
                          <a:pt x="1" y="45"/>
                        </a:cubicBezTo>
                        <a:cubicBezTo>
                          <a:pt x="17" y="2"/>
                          <a:pt x="17" y="2"/>
                          <a:pt x="17" y="2"/>
                        </a:cubicBezTo>
                        <a:cubicBezTo>
                          <a:pt x="17" y="0"/>
                          <a:pt x="19" y="0"/>
                          <a:pt x="20" y="0"/>
                        </a:cubicBezTo>
                        <a:cubicBezTo>
                          <a:pt x="21" y="1"/>
                          <a:pt x="22" y="2"/>
                          <a:pt x="21" y="3"/>
                        </a:cubicBezTo>
                        <a:cubicBezTo>
                          <a:pt x="5" y="47"/>
                          <a:pt x="5" y="47"/>
                          <a:pt x="5" y="47"/>
                        </a:cubicBezTo>
                        <a:cubicBezTo>
                          <a:pt x="5" y="48"/>
                          <a:pt x="4" y="48"/>
                          <a:pt x="4"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72">
                    <a:extLst>
                      <a:ext uri="{FF2B5EF4-FFF2-40B4-BE49-F238E27FC236}">
                        <a16:creationId xmlns:a16="http://schemas.microsoft.com/office/drawing/2014/main" id="{3B95B64F-9F73-48DB-A708-431DFE1E4E7B}"/>
                      </a:ext>
                    </a:extLst>
                  </p:cNvPr>
                  <p:cNvSpPr>
                    <a:spLocks/>
                  </p:cNvSpPr>
                  <p:nvPr/>
                </p:nvSpPr>
                <p:spPr bwMode="auto">
                  <a:xfrm>
                    <a:off x="9070383" y="3477930"/>
                    <a:ext cx="75235" cy="170532"/>
                  </a:xfrm>
                  <a:custGeom>
                    <a:avLst/>
                    <a:gdLst>
                      <a:gd name="T0" fmla="*/ 3 w 21"/>
                      <a:gd name="T1" fmla="*/ 49 h 49"/>
                      <a:gd name="T2" fmla="*/ 2 w 21"/>
                      <a:gd name="T3" fmla="*/ 49 h 49"/>
                      <a:gd name="T4" fmla="*/ 0 w 21"/>
                      <a:gd name="T5" fmla="*/ 46 h 49"/>
                      <a:gd name="T6" fmla="*/ 16 w 21"/>
                      <a:gd name="T7" fmla="*/ 2 h 49"/>
                      <a:gd name="T8" fmla="*/ 19 w 21"/>
                      <a:gd name="T9" fmla="*/ 1 h 49"/>
                      <a:gd name="T10" fmla="*/ 21 w 21"/>
                      <a:gd name="T11" fmla="*/ 4 h 49"/>
                      <a:gd name="T12" fmla="*/ 5 w 21"/>
                      <a:gd name="T13" fmla="*/ 48 h 49"/>
                      <a:gd name="T14" fmla="*/ 3 w 21"/>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9">
                        <a:moveTo>
                          <a:pt x="3" y="49"/>
                        </a:moveTo>
                        <a:cubicBezTo>
                          <a:pt x="3" y="49"/>
                          <a:pt x="2" y="49"/>
                          <a:pt x="2" y="49"/>
                        </a:cubicBezTo>
                        <a:cubicBezTo>
                          <a:pt x="1" y="49"/>
                          <a:pt x="0" y="47"/>
                          <a:pt x="0" y="46"/>
                        </a:cubicBezTo>
                        <a:cubicBezTo>
                          <a:pt x="16" y="2"/>
                          <a:pt x="16" y="2"/>
                          <a:pt x="16" y="2"/>
                        </a:cubicBezTo>
                        <a:cubicBezTo>
                          <a:pt x="17" y="1"/>
                          <a:pt x="18" y="0"/>
                          <a:pt x="19" y="1"/>
                        </a:cubicBezTo>
                        <a:cubicBezTo>
                          <a:pt x="21" y="1"/>
                          <a:pt x="21" y="3"/>
                          <a:pt x="21" y="4"/>
                        </a:cubicBezTo>
                        <a:cubicBezTo>
                          <a:pt x="5" y="48"/>
                          <a:pt x="5" y="48"/>
                          <a:pt x="5" y="48"/>
                        </a:cubicBezTo>
                        <a:cubicBezTo>
                          <a:pt x="5" y="49"/>
                          <a:pt x="4" y="49"/>
                          <a:pt x="3"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73">
                    <a:extLst>
                      <a:ext uri="{FF2B5EF4-FFF2-40B4-BE49-F238E27FC236}">
                        <a16:creationId xmlns:a16="http://schemas.microsoft.com/office/drawing/2014/main" id="{E58EF4D9-5D48-46E9-8FCF-292856A7088A}"/>
                      </a:ext>
                    </a:extLst>
                  </p:cNvPr>
                  <p:cNvSpPr>
                    <a:spLocks/>
                  </p:cNvSpPr>
                  <p:nvPr/>
                </p:nvSpPr>
                <p:spPr bwMode="auto">
                  <a:xfrm>
                    <a:off x="9070383" y="2424646"/>
                    <a:ext cx="75235" cy="170532"/>
                  </a:xfrm>
                  <a:custGeom>
                    <a:avLst/>
                    <a:gdLst>
                      <a:gd name="T0" fmla="*/ 19 w 21"/>
                      <a:gd name="T1" fmla="*/ 48 h 49"/>
                      <a:gd name="T2" fmla="*/ 16 w 21"/>
                      <a:gd name="T3" fmla="*/ 47 h 49"/>
                      <a:gd name="T4" fmla="*/ 0 w 21"/>
                      <a:gd name="T5" fmla="*/ 3 h 49"/>
                      <a:gd name="T6" fmla="*/ 2 w 21"/>
                      <a:gd name="T7" fmla="*/ 0 h 49"/>
                      <a:gd name="T8" fmla="*/ 5 w 21"/>
                      <a:gd name="T9" fmla="*/ 2 h 49"/>
                      <a:gd name="T10" fmla="*/ 21 w 21"/>
                      <a:gd name="T11" fmla="*/ 45 h 49"/>
                      <a:gd name="T12" fmla="*/ 19 w 2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21" h="49">
                        <a:moveTo>
                          <a:pt x="19" y="48"/>
                        </a:moveTo>
                        <a:cubicBezTo>
                          <a:pt x="18" y="49"/>
                          <a:pt x="17" y="48"/>
                          <a:pt x="16" y="47"/>
                        </a:cubicBezTo>
                        <a:cubicBezTo>
                          <a:pt x="0" y="3"/>
                          <a:pt x="0" y="3"/>
                          <a:pt x="0" y="3"/>
                        </a:cubicBezTo>
                        <a:cubicBezTo>
                          <a:pt x="0" y="2"/>
                          <a:pt x="1" y="1"/>
                          <a:pt x="2" y="0"/>
                        </a:cubicBezTo>
                        <a:cubicBezTo>
                          <a:pt x="3" y="0"/>
                          <a:pt x="4" y="0"/>
                          <a:pt x="5" y="2"/>
                        </a:cubicBezTo>
                        <a:cubicBezTo>
                          <a:pt x="21" y="45"/>
                          <a:pt x="21" y="45"/>
                          <a:pt x="21" y="45"/>
                        </a:cubicBezTo>
                        <a:cubicBezTo>
                          <a:pt x="21" y="47"/>
                          <a:pt x="21" y="48"/>
                          <a:pt x="19" y="4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4">
                    <a:extLst>
                      <a:ext uri="{FF2B5EF4-FFF2-40B4-BE49-F238E27FC236}">
                        <a16:creationId xmlns:a16="http://schemas.microsoft.com/office/drawing/2014/main" id="{5051D203-B292-4A98-BF31-C8FADA07BF80}"/>
                      </a:ext>
                    </a:extLst>
                  </p:cNvPr>
                  <p:cNvSpPr>
                    <a:spLocks/>
                  </p:cNvSpPr>
                  <p:nvPr/>
                </p:nvSpPr>
                <p:spPr bwMode="auto">
                  <a:xfrm>
                    <a:off x="9454079" y="3477930"/>
                    <a:ext cx="77742" cy="175547"/>
                  </a:xfrm>
                  <a:custGeom>
                    <a:avLst/>
                    <a:gdLst>
                      <a:gd name="T0" fmla="*/ 20 w 22"/>
                      <a:gd name="T1" fmla="*/ 49 h 50"/>
                      <a:gd name="T2" fmla="*/ 17 w 22"/>
                      <a:gd name="T3" fmla="*/ 48 h 50"/>
                      <a:gd name="T4" fmla="*/ 1 w 22"/>
                      <a:gd name="T5" fmla="*/ 4 h 50"/>
                      <a:gd name="T6" fmla="*/ 2 w 22"/>
                      <a:gd name="T7" fmla="*/ 1 h 50"/>
                      <a:gd name="T8" fmla="*/ 5 w 22"/>
                      <a:gd name="T9" fmla="*/ 2 h 50"/>
                      <a:gd name="T10" fmla="*/ 21 w 22"/>
                      <a:gd name="T11" fmla="*/ 46 h 50"/>
                      <a:gd name="T12" fmla="*/ 20 w 22"/>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2" h="50">
                        <a:moveTo>
                          <a:pt x="20" y="49"/>
                        </a:moveTo>
                        <a:cubicBezTo>
                          <a:pt x="19" y="50"/>
                          <a:pt x="17" y="49"/>
                          <a:pt x="17" y="48"/>
                        </a:cubicBezTo>
                        <a:cubicBezTo>
                          <a:pt x="1" y="4"/>
                          <a:pt x="1" y="4"/>
                          <a:pt x="1" y="4"/>
                        </a:cubicBezTo>
                        <a:cubicBezTo>
                          <a:pt x="0" y="3"/>
                          <a:pt x="1" y="1"/>
                          <a:pt x="2" y="1"/>
                        </a:cubicBezTo>
                        <a:cubicBezTo>
                          <a:pt x="4" y="0"/>
                          <a:pt x="5" y="1"/>
                          <a:pt x="5" y="2"/>
                        </a:cubicBezTo>
                        <a:cubicBezTo>
                          <a:pt x="21" y="46"/>
                          <a:pt x="21" y="46"/>
                          <a:pt x="21" y="46"/>
                        </a:cubicBezTo>
                        <a:cubicBezTo>
                          <a:pt x="22" y="47"/>
                          <a:pt x="21" y="49"/>
                          <a:pt x="20"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5">
                    <a:extLst>
                      <a:ext uri="{FF2B5EF4-FFF2-40B4-BE49-F238E27FC236}">
                        <a16:creationId xmlns:a16="http://schemas.microsoft.com/office/drawing/2014/main" id="{18070DFE-254D-4742-911C-95D479E9E9FC}"/>
                      </a:ext>
                    </a:extLst>
                  </p:cNvPr>
                  <p:cNvSpPr>
                    <a:spLocks/>
                  </p:cNvSpPr>
                  <p:nvPr/>
                </p:nvSpPr>
                <p:spPr bwMode="auto">
                  <a:xfrm>
                    <a:off x="8797031" y="2612733"/>
                    <a:ext cx="145453" cy="122883"/>
                  </a:xfrm>
                  <a:custGeom>
                    <a:avLst/>
                    <a:gdLst>
                      <a:gd name="T0" fmla="*/ 40 w 41"/>
                      <a:gd name="T1" fmla="*/ 35 h 35"/>
                      <a:gd name="T2" fmla="*/ 37 w 41"/>
                      <a:gd name="T3" fmla="*/ 35 h 35"/>
                      <a:gd name="T4" fmla="*/ 1 w 41"/>
                      <a:gd name="T5" fmla="*/ 5 h 35"/>
                      <a:gd name="T6" fmla="*/ 1 w 41"/>
                      <a:gd name="T7" fmla="*/ 1 h 35"/>
                      <a:gd name="T8" fmla="*/ 4 w 41"/>
                      <a:gd name="T9" fmla="*/ 1 h 35"/>
                      <a:gd name="T10" fmla="*/ 40 w 41"/>
                      <a:gd name="T11" fmla="*/ 31 h 35"/>
                      <a:gd name="T12" fmla="*/ 41 w 41"/>
                      <a:gd name="T13" fmla="*/ 34 h 35"/>
                      <a:gd name="T14" fmla="*/ 40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40" y="35"/>
                        </a:moveTo>
                        <a:cubicBezTo>
                          <a:pt x="39" y="35"/>
                          <a:pt x="38" y="35"/>
                          <a:pt x="37" y="35"/>
                        </a:cubicBezTo>
                        <a:cubicBezTo>
                          <a:pt x="1" y="5"/>
                          <a:pt x="1" y="5"/>
                          <a:pt x="1" y="5"/>
                        </a:cubicBezTo>
                        <a:cubicBezTo>
                          <a:pt x="0" y="4"/>
                          <a:pt x="0" y="2"/>
                          <a:pt x="1" y="1"/>
                        </a:cubicBezTo>
                        <a:cubicBezTo>
                          <a:pt x="2" y="0"/>
                          <a:pt x="3" y="0"/>
                          <a:pt x="4" y="1"/>
                        </a:cubicBezTo>
                        <a:cubicBezTo>
                          <a:pt x="40" y="31"/>
                          <a:pt x="40" y="31"/>
                          <a:pt x="40" y="31"/>
                        </a:cubicBezTo>
                        <a:cubicBezTo>
                          <a:pt x="41" y="32"/>
                          <a:pt x="41" y="33"/>
                          <a:pt x="41" y="34"/>
                        </a:cubicBezTo>
                        <a:cubicBezTo>
                          <a:pt x="40" y="35"/>
                          <a:pt x="40" y="35"/>
                          <a:pt x="40"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6">
                    <a:extLst>
                      <a:ext uri="{FF2B5EF4-FFF2-40B4-BE49-F238E27FC236}">
                        <a16:creationId xmlns:a16="http://schemas.microsoft.com/office/drawing/2014/main" id="{EE74B18C-3B4A-4146-9272-D0BBCAB77287}"/>
                      </a:ext>
                    </a:extLst>
                  </p:cNvPr>
                  <p:cNvSpPr>
                    <a:spLocks/>
                  </p:cNvSpPr>
                  <p:nvPr/>
                </p:nvSpPr>
                <p:spPr bwMode="auto">
                  <a:xfrm>
                    <a:off x="9657213" y="3337492"/>
                    <a:ext cx="145453" cy="122883"/>
                  </a:xfrm>
                  <a:custGeom>
                    <a:avLst/>
                    <a:gdLst>
                      <a:gd name="T0" fmla="*/ 40 w 41"/>
                      <a:gd name="T1" fmla="*/ 35 h 35"/>
                      <a:gd name="T2" fmla="*/ 37 w 41"/>
                      <a:gd name="T3" fmla="*/ 34 h 35"/>
                      <a:gd name="T4" fmla="*/ 2 w 41"/>
                      <a:gd name="T5" fmla="*/ 4 h 35"/>
                      <a:gd name="T6" fmla="*/ 1 w 41"/>
                      <a:gd name="T7" fmla="*/ 1 h 35"/>
                      <a:gd name="T8" fmla="*/ 5 w 41"/>
                      <a:gd name="T9" fmla="*/ 1 h 35"/>
                      <a:gd name="T10" fmla="*/ 40 w 41"/>
                      <a:gd name="T11" fmla="*/ 31 h 35"/>
                      <a:gd name="T12" fmla="*/ 41 w 41"/>
                      <a:gd name="T13" fmla="*/ 34 h 35"/>
                      <a:gd name="T14" fmla="*/ 40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40" y="35"/>
                        </a:moveTo>
                        <a:cubicBezTo>
                          <a:pt x="39" y="35"/>
                          <a:pt x="38" y="35"/>
                          <a:pt x="37" y="34"/>
                        </a:cubicBezTo>
                        <a:cubicBezTo>
                          <a:pt x="2" y="4"/>
                          <a:pt x="2" y="4"/>
                          <a:pt x="2" y="4"/>
                        </a:cubicBezTo>
                        <a:cubicBezTo>
                          <a:pt x="1" y="3"/>
                          <a:pt x="0" y="2"/>
                          <a:pt x="1" y="1"/>
                        </a:cubicBezTo>
                        <a:cubicBezTo>
                          <a:pt x="2" y="0"/>
                          <a:pt x="4" y="0"/>
                          <a:pt x="5" y="1"/>
                        </a:cubicBezTo>
                        <a:cubicBezTo>
                          <a:pt x="40" y="31"/>
                          <a:pt x="40" y="31"/>
                          <a:pt x="40" y="31"/>
                        </a:cubicBezTo>
                        <a:cubicBezTo>
                          <a:pt x="41" y="31"/>
                          <a:pt x="41" y="33"/>
                          <a:pt x="41" y="34"/>
                        </a:cubicBezTo>
                        <a:cubicBezTo>
                          <a:pt x="40" y="34"/>
                          <a:pt x="40" y="35"/>
                          <a:pt x="40"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7">
                    <a:extLst>
                      <a:ext uri="{FF2B5EF4-FFF2-40B4-BE49-F238E27FC236}">
                        <a16:creationId xmlns:a16="http://schemas.microsoft.com/office/drawing/2014/main" id="{2FAA5A98-1ACC-46FF-A3BA-A29A1175F6A9}"/>
                      </a:ext>
                    </a:extLst>
                  </p:cNvPr>
                  <p:cNvSpPr>
                    <a:spLocks/>
                  </p:cNvSpPr>
                  <p:nvPr/>
                </p:nvSpPr>
                <p:spPr bwMode="auto">
                  <a:xfrm>
                    <a:off x="8656593" y="2916179"/>
                    <a:ext cx="180563" cy="45141"/>
                  </a:xfrm>
                  <a:custGeom>
                    <a:avLst/>
                    <a:gdLst>
                      <a:gd name="T0" fmla="*/ 50 w 51"/>
                      <a:gd name="T1" fmla="*/ 13 h 13"/>
                      <a:gd name="T2" fmla="*/ 48 w 51"/>
                      <a:gd name="T3" fmla="*/ 13 h 13"/>
                      <a:gd name="T4" fmla="*/ 2 w 51"/>
                      <a:gd name="T5" fmla="*/ 5 h 13"/>
                      <a:gd name="T6" fmla="*/ 1 w 51"/>
                      <a:gd name="T7" fmla="*/ 2 h 13"/>
                      <a:gd name="T8" fmla="*/ 3 w 51"/>
                      <a:gd name="T9" fmla="*/ 0 h 13"/>
                      <a:gd name="T10" fmla="*/ 49 w 51"/>
                      <a:gd name="T11" fmla="*/ 9 h 13"/>
                      <a:gd name="T12" fmla="*/ 51 w 51"/>
                      <a:gd name="T13" fmla="*/ 11 h 13"/>
                      <a:gd name="T14" fmla="*/ 50 w 5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3">
                        <a:moveTo>
                          <a:pt x="50" y="13"/>
                        </a:moveTo>
                        <a:cubicBezTo>
                          <a:pt x="49" y="13"/>
                          <a:pt x="49" y="13"/>
                          <a:pt x="48" y="13"/>
                        </a:cubicBezTo>
                        <a:cubicBezTo>
                          <a:pt x="2" y="5"/>
                          <a:pt x="2" y="5"/>
                          <a:pt x="2" y="5"/>
                        </a:cubicBezTo>
                        <a:cubicBezTo>
                          <a:pt x="1" y="5"/>
                          <a:pt x="0" y="4"/>
                          <a:pt x="1" y="2"/>
                        </a:cubicBezTo>
                        <a:cubicBezTo>
                          <a:pt x="1" y="1"/>
                          <a:pt x="2" y="0"/>
                          <a:pt x="3" y="0"/>
                        </a:cubicBezTo>
                        <a:cubicBezTo>
                          <a:pt x="49" y="9"/>
                          <a:pt x="49" y="9"/>
                          <a:pt x="49" y="9"/>
                        </a:cubicBezTo>
                        <a:cubicBezTo>
                          <a:pt x="51" y="9"/>
                          <a:pt x="51" y="10"/>
                          <a:pt x="51" y="11"/>
                        </a:cubicBezTo>
                        <a:cubicBezTo>
                          <a:pt x="51" y="12"/>
                          <a:pt x="50" y="13"/>
                          <a:pt x="50" y="1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8">
                    <a:extLst>
                      <a:ext uri="{FF2B5EF4-FFF2-40B4-BE49-F238E27FC236}">
                        <a16:creationId xmlns:a16="http://schemas.microsoft.com/office/drawing/2014/main" id="{7CF3B013-AD82-4DAA-BE7C-7BC53F175E94}"/>
                      </a:ext>
                    </a:extLst>
                  </p:cNvPr>
                  <p:cNvSpPr>
                    <a:spLocks/>
                  </p:cNvSpPr>
                  <p:nvPr/>
                </p:nvSpPr>
                <p:spPr bwMode="auto">
                  <a:xfrm>
                    <a:off x="9762541" y="3111788"/>
                    <a:ext cx="180563" cy="45141"/>
                  </a:xfrm>
                  <a:custGeom>
                    <a:avLst/>
                    <a:gdLst>
                      <a:gd name="T0" fmla="*/ 50 w 51"/>
                      <a:gd name="T1" fmla="*/ 13 h 13"/>
                      <a:gd name="T2" fmla="*/ 49 w 51"/>
                      <a:gd name="T3" fmla="*/ 13 h 13"/>
                      <a:gd name="T4" fmla="*/ 3 w 51"/>
                      <a:gd name="T5" fmla="*/ 5 h 13"/>
                      <a:gd name="T6" fmla="*/ 1 w 51"/>
                      <a:gd name="T7" fmla="*/ 2 h 13"/>
                      <a:gd name="T8" fmla="*/ 3 w 51"/>
                      <a:gd name="T9" fmla="*/ 0 h 13"/>
                      <a:gd name="T10" fmla="*/ 49 w 51"/>
                      <a:gd name="T11" fmla="*/ 8 h 13"/>
                      <a:gd name="T12" fmla="*/ 51 w 51"/>
                      <a:gd name="T13" fmla="*/ 11 h 13"/>
                      <a:gd name="T14" fmla="*/ 50 w 5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3">
                        <a:moveTo>
                          <a:pt x="50" y="13"/>
                        </a:moveTo>
                        <a:cubicBezTo>
                          <a:pt x="49" y="13"/>
                          <a:pt x="49" y="13"/>
                          <a:pt x="49" y="13"/>
                        </a:cubicBezTo>
                        <a:cubicBezTo>
                          <a:pt x="3" y="5"/>
                          <a:pt x="3" y="5"/>
                          <a:pt x="3" y="5"/>
                        </a:cubicBezTo>
                        <a:cubicBezTo>
                          <a:pt x="1" y="4"/>
                          <a:pt x="0" y="3"/>
                          <a:pt x="1" y="2"/>
                        </a:cubicBezTo>
                        <a:cubicBezTo>
                          <a:pt x="1" y="1"/>
                          <a:pt x="2" y="0"/>
                          <a:pt x="3" y="0"/>
                        </a:cubicBezTo>
                        <a:cubicBezTo>
                          <a:pt x="49" y="8"/>
                          <a:pt x="49" y="8"/>
                          <a:pt x="49" y="8"/>
                        </a:cubicBezTo>
                        <a:cubicBezTo>
                          <a:pt x="51" y="8"/>
                          <a:pt x="51" y="10"/>
                          <a:pt x="51" y="11"/>
                        </a:cubicBezTo>
                        <a:cubicBezTo>
                          <a:pt x="51" y="12"/>
                          <a:pt x="51" y="12"/>
                          <a:pt x="50" y="1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9">
                    <a:extLst>
                      <a:ext uri="{FF2B5EF4-FFF2-40B4-BE49-F238E27FC236}">
                        <a16:creationId xmlns:a16="http://schemas.microsoft.com/office/drawing/2014/main" id="{7595DD6C-90D4-4FFB-B599-CFB8FDA8C444}"/>
                      </a:ext>
                    </a:extLst>
                  </p:cNvPr>
                  <p:cNvSpPr>
                    <a:spLocks/>
                  </p:cNvSpPr>
                  <p:nvPr/>
                </p:nvSpPr>
                <p:spPr bwMode="auto">
                  <a:xfrm>
                    <a:off x="9742479" y="2805835"/>
                    <a:ext cx="170532" cy="77742"/>
                  </a:xfrm>
                  <a:custGeom>
                    <a:avLst/>
                    <a:gdLst>
                      <a:gd name="T0" fmla="*/ 47 w 49"/>
                      <a:gd name="T1" fmla="*/ 5 h 22"/>
                      <a:gd name="T2" fmla="*/ 4 w 49"/>
                      <a:gd name="T3" fmla="*/ 21 h 22"/>
                      <a:gd name="T4" fmla="*/ 1 w 49"/>
                      <a:gd name="T5" fmla="*/ 20 h 22"/>
                      <a:gd name="T6" fmla="*/ 2 w 49"/>
                      <a:gd name="T7" fmla="*/ 17 h 22"/>
                      <a:gd name="T8" fmla="*/ 46 w 49"/>
                      <a:gd name="T9" fmla="*/ 1 h 22"/>
                      <a:gd name="T10" fmla="*/ 49 w 49"/>
                      <a:gd name="T11" fmla="*/ 2 h 22"/>
                      <a:gd name="T12" fmla="*/ 47 w 49"/>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49" h="22">
                        <a:moveTo>
                          <a:pt x="47" y="5"/>
                        </a:moveTo>
                        <a:cubicBezTo>
                          <a:pt x="4" y="21"/>
                          <a:pt x="4" y="21"/>
                          <a:pt x="4" y="21"/>
                        </a:cubicBezTo>
                        <a:cubicBezTo>
                          <a:pt x="2" y="22"/>
                          <a:pt x="1" y="21"/>
                          <a:pt x="1" y="20"/>
                        </a:cubicBezTo>
                        <a:cubicBezTo>
                          <a:pt x="0" y="18"/>
                          <a:pt x="1" y="17"/>
                          <a:pt x="2" y="17"/>
                        </a:cubicBezTo>
                        <a:cubicBezTo>
                          <a:pt x="46" y="1"/>
                          <a:pt x="46" y="1"/>
                          <a:pt x="46" y="1"/>
                        </a:cubicBezTo>
                        <a:cubicBezTo>
                          <a:pt x="47" y="0"/>
                          <a:pt x="48" y="1"/>
                          <a:pt x="49" y="2"/>
                        </a:cubicBezTo>
                        <a:cubicBezTo>
                          <a:pt x="49" y="3"/>
                          <a:pt x="49" y="5"/>
                          <a:pt x="47"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80">
                    <a:extLst>
                      <a:ext uri="{FF2B5EF4-FFF2-40B4-BE49-F238E27FC236}">
                        <a16:creationId xmlns:a16="http://schemas.microsoft.com/office/drawing/2014/main" id="{BEAAECD3-31D1-4BDA-AA96-B896DC87B450}"/>
                      </a:ext>
                    </a:extLst>
                  </p:cNvPr>
                  <p:cNvSpPr>
                    <a:spLocks/>
                  </p:cNvSpPr>
                  <p:nvPr/>
                </p:nvSpPr>
                <p:spPr bwMode="auto">
                  <a:xfrm>
                    <a:off x="8684179" y="3192038"/>
                    <a:ext cx="175547" cy="75235"/>
                  </a:xfrm>
                  <a:custGeom>
                    <a:avLst/>
                    <a:gdLst>
                      <a:gd name="T0" fmla="*/ 48 w 50"/>
                      <a:gd name="T1" fmla="*/ 5 h 21"/>
                      <a:gd name="T2" fmla="*/ 4 w 50"/>
                      <a:gd name="T3" fmla="*/ 21 h 21"/>
                      <a:gd name="T4" fmla="*/ 1 w 50"/>
                      <a:gd name="T5" fmla="*/ 19 h 21"/>
                      <a:gd name="T6" fmla="*/ 2 w 50"/>
                      <a:gd name="T7" fmla="*/ 16 h 21"/>
                      <a:gd name="T8" fmla="*/ 46 w 50"/>
                      <a:gd name="T9" fmla="*/ 0 h 21"/>
                      <a:gd name="T10" fmla="*/ 49 w 50"/>
                      <a:gd name="T11" fmla="*/ 2 h 21"/>
                      <a:gd name="T12" fmla="*/ 48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8" y="5"/>
                        </a:moveTo>
                        <a:cubicBezTo>
                          <a:pt x="4" y="21"/>
                          <a:pt x="4" y="21"/>
                          <a:pt x="4" y="21"/>
                        </a:cubicBezTo>
                        <a:cubicBezTo>
                          <a:pt x="3" y="21"/>
                          <a:pt x="1" y="20"/>
                          <a:pt x="1" y="19"/>
                        </a:cubicBezTo>
                        <a:cubicBezTo>
                          <a:pt x="0" y="18"/>
                          <a:pt x="1" y="17"/>
                          <a:pt x="2" y="16"/>
                        </a:cubicBezTo>
                        <a:cubicBezTo>
                          <a:pt x="46" y="0"/>
                          <a:pt x="46" y="0"/>
                          <a:pt x="46" y="0"/>
                        </a:cubicBezTo>
                        <a:cubicBezTo>
                          <a:pt x="47" y="0"/>
                          <a:pt x="49" y="0"/>
                          <a:pt x="49" y="2"/>
                        </a:cubicBezTo>
                        <a:cubicBezTo>
                          <a:pt x="50" y="3"/>
                          <a:pt x="49" y="4"/>
                          <a:pt x="48"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81">
                    <a:extLst>
                      <a:ext uri="{FF2B5EF4-FFF2-40B4-BE49-F238E27FC236}">
                        <a16:creationId xmlns:a16="http://schemas.microsoft.com/office/drawing/2014/main" id="{ACC73831-2906-4FFF-AF6D-B271506CA780}"/>
                      </a:ext>
                    </a:extLst>
                  </p:cNvPr>
                  <p:cNvSpPr>
                    <a:spLocks/>
                  </p:cNvSpPr>
                  <p:nvPr/>
                </p:nvSpPr>
                <p:spPr bwMode="auto">
                  <a:xfrm>
                    <a:off x="9602041" y="2537498"/>
                    <a:ext cx="122883" cy="140438"/>
                  </a:xfrm>
                  <a:custGeom>
                    <a:avLst/>
                    <a:gdLst>
                      <a:gd name="T0" fmla="*/ 3 w 35"/>
                      <a:gd name="T1" fmla="*/ 40 h 40"/>
                      <a:gd name="T2" fmla="*/ 1 w 35"/>
                      <a:gd name="T3" fmla="*/ 40 h 40"/>
                      <a:gd name="T4" fmla="*/ 0 w 35"/>
                      <a:gd name="T5" fmla="*/ 36 h 40"/>
                      <a:gd name="T6" fmla="*/ 30 w 35"/>
                      <a:gd name="T7" fmla="*/ 1 h 40"/>
                      <a:gd name="T8" fmla="*/ 34 w 35"/>
                      <a:gd name="T9" fmla="*/ 0 h 40"/>
                      <a:gd name="T10" fmla="*/ 34 w 35"/>
                      <a:gd name="T11" fmla="*/ 4 h 40"/>
                      <a:gd name="T12" fmla="*/ 4 w 35"/>
                      <a:gd name="T13" fmla="*/ 39 h 40"/>
                      <a:gd name="T14" fmla="*/ 3 w 3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 y="40"/>
                        </a:moveTo>
                        <a:cubicBezTo>
                          <a:pt x="2" y="40"/>
                          <a:pt x="1" y="40"/>
                          <a:pt x="1" y="40"/>
                        </a:cubicBezTo>
                        <a:cubicBezTo>
                          <a:pt x="0" y="39"/>
                          <a:pt x="0" y="37"/>
                          <a:pt x="0" y="36"/>
                        </a:cubicBezTo>
                        <a:cubicBezTo>
                          <a:pt x="30" y="1"/>
                          <a:pt x="30" y="1"/>
                          <a:pt x="30" y="1"/>
                        </a:cubicBezTo>
                        <a:cubicBezTo>
                          <a:pt x="31" y="0"/>
                          <a:pt x="33" y="0"/>
                          <a:pt x="34" y="0"/>
                        </a:cubicBezTo>
                        <a:cubicBezTo>
                          <a:pt x="35" y="1"/>
                          <a:pt x="35" y="3"/>
                          <a:pt x="34" y="4"/>
                        </a:cubicBezTo>
                        <a:cubicBezTo>
                          <a:pt x="4" y="39"/>
                          <a:pt x="4" y="39"/>
                          <a:pt x="4" y="39"/>
                        </a:cubicBezTo>
                        <a:cubicBezTo>
                          <a:pt x="4" y="40"/>
                          <a:pt x="3" y="40"/>
                          <a:pt x="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82">
                    <a:extLst>
                      <a:ext uri="{FF2B5EF4-FFF2-40B4-BE49-F238E27FC236}">
                        <a16:creationId xmlns:a16="http://schemas.microsoft.com/office/drawing/2014/main" id="{8B326CD9-B627-4C69-ADF2-40B43D325F2E}"/>
                      </a:ext>
                    </a:extLst>
                  </p:cNvPr>
                  <p:cNvSpPr>
                    <a:spLocks/>
                  </p:cNvSpPr>
                  <p:nvPr/>
                </p:nvSpPr>
                <p:spPr bwMode="auto">
                  <a:xfrm>
                    <a:off x="8877281" y="3397679"/>
                    <a:ext cx="122883" cy="142946"/>
                  </a:xfrm>
                  <a:custGeom>
                    <a:avLst/>
                    <a:gdLst>
                      <a:gd name="T0" fmla="*/ 3 w 35"/>
                      <a:gd name="T1" fmla="*/ 40 h 41"/>
                      <a:gd name="T2" fmla="*/ 1 w 35"/>
                      <a:gd name="T3" fmla="*/ 40 h 41"/>
                      <a:gd name="T4" fmla="*/ 1 w 35"/>
                      <a:gd name="T5" fmla="*/ 37 h 41"/>
                      <a:gd name="T6" fmla="*/ 31 w 35"/>
                      <a:gd name="T7" fmla="*/ 1 h 41"/>
                      <a:gd name="T8" fmla="*/ 34 w 35"/>
                      <a:gd name="T9" fmla="*/ 0 h 41"/>
                      <a:gd name="T10" fmla="*/ 34 w 35"/>
                      <a:gd name="T11" fmla="*/ 4 h 41"/>
                      <a:gd name="T12" fmla="*/ 4 w 35"/>
                      <a:gd name="T13" fmla="*/ 40 h 41"/>
                      <a:gd name="T14" fmla="*/ 3 w 3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1">
                        <a:moveTo>
                          <a:pt x="3" y="40"/>
                        </a:moveTo>
                        <a:cubicBezTo>
                          <a:pt x="3" y="41"/>
                          <a:pt x="2" y="40"/>
                          <a:pt x="1" y="40"/>
                        </a:cubicBezTo>
                        <a:cubicBezTo>
                          <a:pt x="0" y="39"/>
                          <a:pt x="0" y="38"/>
                          <a:pt x="1" y="37"/>
                        </a:cubicBezTo>
                        <a:cubicBezTo>
                          <a:pt x="31" y="1"/>
                          <a:pt x="31" y="1"/>
                          <a:pt x="31" y="1"/>
                        </a:cubicBezTo>
                        <a:cubicBezTo>
                          <a:pt x="32" y="0"/>
                          <a:pt x="33" y="0"/>
                          <a:pt x="34" y="0"/>
                        </a:cubicBezTo>
                        <a:cubicBezTo>
                          <a:pt x="35" y="1"/>
                          <a:pt x="35" y="3"/>
                          <a:pt x="34" y="4"/>
                        </a:cubicBezTo>
                        <a:cubicBezTo>
                          <a:pt x="4" y="40"/>
                          <a:pt x="4" y="40"/>
                          <a:pt x="4" y="40"/>
                        </a:cubicBezTo>
                        <a:cubicBezTo>
                          <a:pt x="4" y="40"/>
                          <a:pt x="4" y="40"/>
                          <a:pt x="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83">
                    <a:extLst>
                      <a:ext uri="{FF2B5EF4-FFF2-40B4-BE49-F238E27FC236}">
                        <a16:creationId xmlns:a16="http://schemas.microsoft.com/office/drawing/2014/main" id="{12332ED4-3EAC-4052-AF04-DBC7947DA8E7}"/>
                      </a:ext>
                    </a:extLst>
                  </p:cNvPr>
                  <p:cNvSpPr>
                    <a:spLocks/>
                  </p:cNvSpPr>
                  <p:nvPr/>
                </p:nvSpPr>
                <p:spPr bwMode="auto">
                  <a:xfrm>
                    <a:off x="9376337" y="2397060"/>
                    <a:ext cx="45141" cy="175547"/>
                  </a:xfrm>
                  <a:custGeom>
                    <a:avLst/>
                    <a:gdLst>
                      <a:gd name="T0" fmla="*/ 3 w 13"/>
                      <a:gd name="T1" fmla="*/ 50 h 50"/>
                      <a:gd name="T2" fmla="*/ 2 w 13"/>
                      <a:gd name="T3" fmla="*/ 50 h 50"/>
                      <a:gd name="T4" fmla="*/ 0 w 13"/>
                      <a:gd name="T5" fmla="*/ 48 h 50"/>
                      <a:gd name="T6" fmla="*/ 8 w 13"/>
                      <a:gd name="T7" fmla="*/ 2 h 50"/>
                      <a:gd name="T8" fmla="*/ 11 w 13"/>
                      <a:gd name="T9" fmla="*/ 0 h 50"/>
                      <a:gd name="T10" fmla="*/ 13 w 13"/>
                      <a:gd name="T11" fmla="*/ 2 h 50"/>
                      <a:gd name="T12" fmla="*/ 4 w 13"/>
                      <a:gd name="T13" fmla="*/ 48 h 50"/>
                      <a:gd name="T14" fmla="*/ 3 w 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0">
                        <a:moveTo>
                          <a:pt x="3" y="50"/>
                        </a:moveTo>
                        <a:cubicBezTo>
                          <a:pt x="3" y="50"/>
                          <a:pt x="2" y="50"/>
                          <a:pt x="2" y="50"/>
                        </a:cubicBezTo>
                        <a:cubicBezTo>
                          <a:pt x="0" y="50"/>
                          <a:pt x="0" y="49"/>
                          <a:pt x="0" y="48"/>
                        </a:cubicBezTo>
                        <a:cubicBezTo>
                          <a:pt x="8" y="2"/>
                          <a:pt x="8" y="2"/>
                          <a:pt x="8" y="2"/>
                        </a:cubicBezTo>
                        <a:cubicBezTo>
                          <a:pt x="8" y="0"/>
                          <a:pt x="9" y="0"/>
                          <a:pt x="11" y="0"/>
                        </a:cubicBezTo>
                        <a:cubicBezTo>
                          <a:pt x="12" y="0"/>
                          <a:pt x="13" y="1"/>
                          <a:pt x="13" y="2"/>
                        </a:cubicBezTo>
                        <a:cubicBezTo>
                          <a:pt x="4" y="48"/>
                          <a:pt x="4" y="48"/>
                          <a:pt x="4" y="48"/>
                        </a:cubicBezTo>
                        <a:cubicBezTo>
                          <a:pt x="4" y="49"/>
                          <a:pt x="4" y="50"/>
                          <a:pt x="3"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84">
                    <a:extLst>
                      <a:ext uri="{FF2B5EF4-FFF2-40B4-BE49-F238E27FC236}">
                        <a16:creationId xmlns:a16="http://schemas.microsoft.com/office/drawing/2014/main" id="{75025E25-A52B-4833-9715-DAF273DDB9C6}"/>
                      </a:ext>
                    </a:extLst>
                  </p:cNvPr>
                  <p:cNvSpPr>
                    <a:spLocks/>
                  </p:cNvSpPr>
                  <p:nvPr/>
                </p:nvSpPr>
                <p:spPr bwMode="auto">
                  <a:xfrm>
                    <a:off x="9180727" y="3503008"/>
                    <a:ext cx="45141" cy="178055"/>
                  </a:xfrm>
                  <a:custGeom>
                    <a:avLst/>
                    <a:gdLst>
                      <a:gd name="T0" fmla="*/ 3 w 13"/>
                      <a:gd name="T1" fmla="*/ 50 h 51"/>
                      <a:gd name="T2" fmla="*/ 2 w 13"/>
                      <a:gd name="T3" fmla="*/ 50 h 51"/>
                      <a:gd name="T4" fmla="*/ 0 w 13"/>
                      <a:gd name="T5" fmla="*/ 48 h 51"/>
                      <a:gd name="T6" fmla="*/ 8 w 13"/>
                      <a:gd name="T7" fmla="*/ 2 h 51"/>
                      <a:gd name="T8" fmla="*/ 11 w 13"/>
                      <a:gd name="T9" fmla="*/ 0 h 51"/>
                      <a:gd name="T10" fmla="*/ 13 w 13"/>
                      <a:gd name="T11" fmla="*/ 3 h 51"/>
                      <a:gd name="T12" fmla="*/ 5 w 13"/>
                      <a:gd name="T13" fmla="*/ 49 h 51"/>
                      <a:gd name="T14" fmla="*/ 3 w 13"/>
                      <a:gd name="T15" fmla="*/ 5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1">
                        <a:moveTo>
                          <a:pt x="3" y="50"/>
                        </a:moveTo>
                        <a:cubicBezTo>
                          <a:pt x="3" y="51"/>
                          <a:pt x="3" y="51"/>
                          <a:pt x="2" y="50"/>
                        </a:cubicBezTo>
                        <a:cubicBezTo>
                          <a:pt x="1" y="50"/>
                          <a:pt x="0" y="49"/>
                          <a:pt x="0" y="48"/>
                        </a:cubicBezTo>
                        <a:cubicBezTo>
                          <a:pt x="8" y="2"/>
                          <a:pt x="8" y="2"/>
                          <a:pt x="8" y="2"/>
                        </a:cubicBezTo>
                        <a:cubicBezTo>
                          <a:pt x="9" y="0"/>
                          <a:pt x="10" y="0"/>
                          <a:pt x="11" y="0"/>
                        </a:cubicBezTo>
                        <a:cubicBezTo>
                          <a:pt x="12" y="0"/>
                          <a:pt x="13" y="1"/>
                          <a:pt x="13" y="3"/>
                        </a:cubicBezTo>
                        <a:cubicBezTo>
                          <a:pt x="5" y="49"/>
                          <a:pt x="5" y="49"/>
                          <a:pt x="5" y="49"/>
                        </a:cubicBezTo>
                        <a:cubicBezTo>
                          <a:pt x="5" y="49"/>
                          <a:pt x="4" y="50"/>
                          <a:pt x="3"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85">
                    <a:extLst>
                      <a:ext uri="{FF2B5EF4-FFF2-40B4-BE49-F238E27FC236}">
                        <a16:creationId xmlns:a16="http://schemas.microsoft.com/office/drawing/2014/main" id="{363D6337-D5DD-457F-A12D-3A02A2DA42D4}"/>
                      </a:ext>
                    </a:extLst>
                  </p:cNvPr>
                  <p:cNvSpPr>
                    <a:spLocks/>
                  </p:cNvSpPr>
                  <p:nvPr/>
                </p:nvSpPr>
                <p:spPr bwMode="auto">
                  <a:xfrm>
                    <a:off x="9193266" y="2424646"/>
                    <a:ext cx="398743" cy="714728"/>
                  </a:xfrm>
                  <a:custGeom>
                    <a:avLst/>
                    <a:gdLst>
                      <a:gd name="T0" fmla="*/ 50 w 113"/>
                      <a:gd name="T1" fmla="*/ 158 h 204"/>
                      <a:gd name="T2" fmla="*/ 113 w 113"/>
                      <a:gd name="T3" fmla="*/ 4 h 204"/>
                      <a:gd name="T4" fmla="*/ 105 w 113"/>
                      <a:gd name="T5" fmla="*/ 0 h 204"/>
                      <a:gd name="T6" fmla="*/ 28 w 113"/>
                      <a:gd name="T7" fmla="*/ 148 h 204"/>
                      <a:gd name="T8" fmla="*/ 6 w 113"/>
                      <a:gd name="T9" fmla="*/ 163 h 204"/>
                      <a:gd name="T10" fmla="*/ 18 w 113"/>
                      <a:gd name="T11" fmla="*/ 198 h 204"/>
                      <a:gd name="T12" fmla="*/ 53 w 113"/>
                      <a:gd name="T13" fmla="*/ 185 h 204"/>
                      <a:gd name="T14" fmla="*/ 50 w 113"/>
                      <a:gd name="T15" fmla="*/ 158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04">
                        <a:moveTo>
                          <a:pt x="50" y="158"/>
                        </a:moveTo>
                        <a:cubicBezTo>
                          <a:pt x="113" y="4"/>
                          <a:pt x="113" y="4"/>
                          <a:pt x="113" y="4"/>
                        </a:cubicBezTo>
                        <a:cubicBezTo>
                          <a:pt x="105" y="0"/>
                          <a:pt x="105" y="0"/>
                          <a:pt x="105" y="0"/>
                        </a:cubicBezTo>
                        <a:cubicBezTo>
                          <a:pt x="28" y="148"/>
                          <a:pt x="28" y="148"/>
                          <a:pt x="28" y="148"/>
                        </a:cubicBezTo>
                        <a:cubicBezTo>
                          <a:pt x="19" y="148"/>
                          <a:pt x="10" y="154"/>
                          <a:pt x="6" y="163"/>
                        </a:cubicBezTo>
                        <a:cubicBezTo>
                          <a:pt x="0" y="176"/>
                          <a:pt x="5" y="192"/>
                          <a:pt x="18" y="198"/>
                        </a:cubicBezTo>
                        <a:cubicBezTo>
                          <a:pt x="32" y="204"/>
                          <a:pt x="47" y="198"/>
                          <a:pt x="53" y="185"/>
                        </a:cubicBezTo>
                        <a:cubicBezTo>
                          <a:pt x="57" y="176"/>
                          <a:pt x="56" y="166"/>
                          <a:pt x="50" y="158"/>
                        </a:cubicBez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42">
                  <a:extLst>
                    <a:ext uri="{FF2B5EF4-FFF2-40B4-BE49-F238E27FC236}">
                      <a16:creationId xmlns:a16="http://schemas.microsoft.com/office/drawing/2014/main" id="{54C02C6E-6886-4895-B34C-0C52FE0E0FF3}"/>
                    </a:ext>
                  </a:extLst>
                </p:cNvPr>
                <p:cNvGrpSpPr/>
                <p:nvPr/>
              </p:nvGrpSpPr>
              <p:grpSpPr>
                <a:xfrm>
                  <a:off x="11199366" y="5992531"/>
                  <a:ext cx="330151" cy="275126"/>
                  <a:chOff x="9947493" y="3066862"/>
                  <a:chExt cx="1645920" cy="1371600"/>
                </a:xfrm>
              </p:grpSpPr>
              <p:grpSp>
                <p:nvGrpSpPr>
                  <p:cNvPr id="160" name="Group 159">
                    <a:extLst>
                      <a:ext uri="{FF2B5EF4-FFF2-40B4-BE49-F238E27FC236}">
                        <a16:creationId xmlns:a16="http://schemas.microsoft.com/office/drawing/2014/main" id="{7E281609-0223-4E94-8365-69FEA066C8E5}"/>
                      </a:ext>
                    </a:extLst>
                  </p:cNvPr>
                  <p:cNvGrpSpPr/>
                  <p:nvPr/>
                </p:nvGrpSpPr>
                <p:grpSpPr>
                  <a:xfrm rot="10800000">
                    <a:off x="9947493" y="3066862"/>
                    <a:ext cx="1645920" cy="1371600"/>
                    <a:chOff x="9860055" y="1460799"/>
                    <a:chExt cx="1737360" cy="1371600"/>
                  </a:xfrm>
                </p:grpSpPr>
                <p:sp>
                  <p:nvSpPr>
                    <p:cNvPr id="162" name="Isosceles Triangle 161">
                      <a:extLst>
                        <a:ext uri="{FF2B5EF4-FFF2-40B4-BE49-F238E27FC236}">
                          <a16:creationId xmlns:a16="http://schemas.microsoft.com/office/drawing/2014/main" id="{0073AD80-15A9-49A3-97F0-718FC9EC0F4D}"/>
                        </a:ext>
                      </a:extLst>
                    </p:cNvPr>
                    <p:cNvSpPr>
                      <a:spLocks noChangeAspect="1"/>
                    </p:cNvSpPr>
                    <p:nvPr/>
                  </p:nvSpPr>
                  <p:spPr bwMode="auto">
                    <a:xfrm rot="10800000">
                      <a:off x="9860055" y="1460799"/>
                      <a:ext cx="1737360" cy="1371600"/>
                    </a:xfrm>
                    <a:prstGeom prst="triangle">
                      <a:avLst/>
                    </a:prstGeom>
                    <a:solidFill>
                      <a:srgbClr val="FCD1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3" name="Trapezoid 162">
                      <a:extLst>
                        <a:ext uri="{FF2B5EF4-FFF2-40B4-BE49-F238E27FC236}">
                          <a16:creationId xmlns:a16="http://schemas.microsoft.com/office/drawing/2014/main" id="{A4EC6134-9C43-4374-8262-82D52DEBDB01}"/>
                        </a:ext>
                      </a:extLst>
                    </p:cNvPr>
                    <p:cNvSpPr/>
                    <p:nvPr/>
                  </p:nvSpPr>
                  <p:spPr bwMode="auto">
                    <a:xfrm>
                      <a:off x="10610240" y="1801808"/>
                      <a:ext cx="236989" cy="511026"/>
                    </a:xfrm>
                    <a:prstGeom prst="trapezoid">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1" name="Oval 160">
                    <a:extLst>
                      <a:ext uri="{FF2B5EF4-FFF2-40B4-BE49-F238E27FC236}">
                        <a16:creationId xmlns:a16="http://schemas.microsoft.com/office/drawing/2014/main" id="{9AAB40DF-34C9-49D4-82F1-7D611BE25A2C}"/>
                      </a:ext>
                    </a:extLst>
                  </p:cNvPr>
                  <p:cNvSpPr/>
                  <p:nvPr/>
                </p:nvSpPr>
                <p:spPr bwMode="auto">
                  <a:xfrm>
                    <a:off x="10688157" y="4139581"/>
                    <a:ext cx="164592" cy="164592"/>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44" name="Group 143">
                  <a:extLst>
                    <a:ext uri="{FF2B5EF4-FFF2-40B4-BE49-F238E27FC236}">
                      <a16:creationId xmlns:a16="http://schemas.microsoft.com/office/drawing/2014/main" id="{65D22515-0768-422B-8B0D-CAC5DCDD93A6}"/>
                    </a:ext>
                  </a:extLst>
                </p:cNvPr>
                <p:cNvGrpSpPr>
                  <a:grpSpLocks noChangeAspect="1"/>
                </p:cNvGrpSpPr>
                <p:nvPr/>
              </p:nvGrpSpPr>
              <p:grpSpPr>
                <a:xfrm>
                  <a:off x="11230155" y="5372412"/>
                  <a:ext cx="268571" cy="268571"/>
                  <a:chOff x="9659407" y="1948784"/>
                  <a:chExt cx="1371600" cy="1371600"/>
                </a:xfrm>
              </p:grpSpPr>
              <p:sp>
                <p:nvSpPr>
                  <p:cNvPr id="158" name="Oval 157">
                    <a:extLst>
                      <a:ext uri="{FF2B5EF4-FFF2-40B4-BE49-F238E27FC236}">
                        <a16:creationId xmlns:a16="http://schemas.microsoft.com/office/drawing/2014/main" id="{2DD2B2F1-8731-4CAA-9BBC-03BBEFE28EDD}"/>
                      </a:ext>
                    </a:extLst>
                  </p:cNvPr>
                  <p:cNvSpPr/>
                  <p:nvPr/>
                </p:nvSpPr>
                <p:spPr bwMode="auto">
                  <a:xfrm>
                    <a:off x="9659407" y="1948784"/>
                    <a:ext cx="1371600" cy="1371600"/>
                  </a:xfrm>
                  <a:prstGeom prst="ellipse">
                    <a:avLst/>
                  </a:prstGeom>
                  <a:solidFill>
                    <a:srgbClr val="00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9" name="Picture 158">
                    <a:extLst>
                      <a:ext uri="{FF2B5EF4-FFF2-40B4-BE49-F238E27FC236}">
                        <a16:creationId xmlns:a16="http://schemas.microsoft.com/office/drawing/2014/main" id="{C7D808C0-558B-48CF-A210-886B50A28114}"/>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926107" y="2242098"/>
                    <a:ext cx="838200" cy="760429"/>
                  </a:xfrm>
                  <a:prstGeom prst="rect">
                    <a:avLst/>
                  </a:prstGeom>
                </p:spPr>
              </p:pic>
            </p:grpSp>
            <p:grpSp>
              <p:nvGrpSpPr>
                <p:cNvPr id="145" name="Group 144">
                  <a:extLst>
                    <a:ext uri="{FF2B5EF4-FFF2-40B4-BE49-F238E27FC236}">
                      <a16:creationId xmlns:a16="http://schemas.microsoft.com/office/drawing/2014/main" id="{C8D85E0F-3108-44B0-9754-E8F53FB8CDBF}"/>
                    </a:ext>
                  </a:extLst>
                </p:cNvPr>
                <p:cNvGrpSpPr>
                  <a:grpSpLocks noChangeAspect="1"/>
                </p:cNvGrpSpPr>
                <p:nvPr/>
              </p:nvGrpSpPr>
              <p:grpSpPr>
                <a:xfrm>
                  <a:off x="11230155" y="5702378"/>
                  <a:ext cx="268571" cy="268571"/>
                  <a:chOff x="9659407" y="1948784"/>
                  <a:chExt cx="1371600" cy="1371600"/>
                </a:xfrm>
              </p:grpSpPr>
              <p:sp>
                <p:nvSpPr>
                  <p:cNvPr id="156" name="Oval 155">
                    <a:extLst>
                      <a:ext uri="{FF2B5EF4-FFF2-40B4-BE49-F238E27FC236}">
                        <a16:creationId xmlns:a16="http://schemas.microsoft.com/office/drawing/2014/main" id="{75B1583F-57D3-42E2-8082-71A916D7D67E}"/>
                      </a:ext>
                    </a:extLst>
                  </p:cNvPr>
                  <p:cNvSpPr/>
                  <p:nvPr/>
                </p:nvSpPr>
                <p:spPr bwMode="auto">
                  <a:xfrm>
                    <a:off x="9659407" y="1948784"/>
                    <a:ext cx="1371600" cy="1371600"/>
                  </a:xfrm>
                  <a:prstGeom prst="ellipse">
                    <a:avLst/>
                  </a:prstGeom>
                  <a:solidFill>
                    <a:srgbClr val="00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7" name="Picture 156">
                    <a:extLst>
                      <a:ext uri="{FF2B5EF4-FFF2-40B4-BE49-F238E27FC236}">
                        <a16:creationId xmlns:a16="http://schemas.microsoft.com/office/drawing/2014/main" id="{82B8E9BF-4DD1-4B5B-966C-7B93D9DB2EA2}"/>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926107" y="2242098"/>
                    <a:ext cx="838200" cy="760429"/>
                  </a:xfrm>
                  <a:prstGeom prst="rect">
                    <a:avLst/>
                  </a:prstGeom>
                </p:spPr>
              </p:pic>
            </p:grpSp>
            <p:grpSp>
              <p:nvGrpSpPr>
                <p:cNvPr id="146" name="Group 145">
                  <a:extLst>
                    <a:ext uri="{FF2B5EF4-FFF2-40B4-BE49-F238E27FC236}">
                      <a16:creationId xmlns:a16="http://schemas.microsoft.com/office/drawing/2014/main" id="{74E66E45-B93A-4E9D-BBC1-2A9E7118AF06}"/>
                    </a:ext>
                  </a:extLst>
                </p:cNvPr>
                <p:cNvGrpSpPr>
                  <a:grpSpLocks noChangeAspect="1"/>
                </p:cNvGrpSpPr>
                <p:nvPr/>
              </p:nvGrpSpPr>
              <p:grpSpPr>
                <a:xfrm>
                  <a:off x="11230155" y="6334914"/>
                  <a:ext cx="268571" cy="268571"/>
                  <a:chOff x="9659407" y="1948784"/>
                  <a:chExt cx="1371600" cy="1371600"/>
                </a:xfrm>
              </p:grpSpPr>
              <p:sp>
                <p:nvSpPr>
                  <p:cNvPr id="154" name="Oval 153">
                    <a:extLst>
                      <a:ext uri="{FF2B5EF4-FFF2-40B4-BE49-F238E27FC236}">
                        <a16:creationId xmlns:a16="http://schemas.microsoft.com/office/drawing/2014/main" id="{891C1FB0-4CF1-4C3C-960D-53027D3E8CA0}"/>
                      </a:ext>
                    </a:extLst>
                  </p:cNvPr>
                  <p:cNvSpPr/>
                  <p:nvPr/>
                </p:nvSpPr>
                <p:spPr bwMode="auto">
                  <a:xfrm>
                    <a:off x="9659407" y="1948784"/>
                    <a:ext cx="1371600" cy="1371600"/>
                  </a:xfrm>
                  <a:prstGeom prst="ellipse">
                    <a:avLst/>
                  </a:prstGeom>
                  <a:solidFill>
                    <a:srgbClr val="00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5" name="Picture 154">
                    <a:extLst>
                      <a:ext uri="{FF2B5EF4-FFF2-40B4-BE49-F238E27FC236}">
                        <a16:creationId xmlns:a16="http://schemas.microsoft.com/office/drawing/2014/main" id="{87CBAC82-85D3-4EF0-9978-13E5DF7090E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926107" y="2242098"/>
                    <a:ext cx="838200" cy="760429"/>
                  </a:xfrm>
                  <a:prstGeom prst="rect">
                    <a:avLst/>
                  </a:prstGeom>
                </p:spPr>
              </p:pic>
            </p:grpSp>
            <p:grpSp>
              <p:nvGrpSpPr>
                <p:cNvPr id="147" name="Group 16">
                  <a:extLst>
                    <a:ext uri="{FF2B5EF4-FFF2-40B4-BE49-F238E27FC236}">
                      <a16:creationId xmlns:a16="http://schemas.microsoft.com/office/drawing/2014/main" id="{2D751D85-B503-4644-833E-175CE28E4318}"/>
                    </a:ext>
                  </a:extLst>
                </p:cNvPr>
                <p:cNvGrpSpPr>
                  <a:grpSpLocks noChangeAspect="1"/>
                </p:cNvGrpSpPr>
                <p:nvPr/>
              </p:nvGrpSpPr>
              <p:grpSpPr bwMode="auto">
                <a:xfrm>
                  <a:off x="9557750" y="6002429"/>
                  <a:ext cx="837269" cy="671610"/>
                  <a:chOff x="2059" y="2189"/>
                  <a:chExt cx="966" cy="966"/>
                </a:xfrm>
              </p:grpSpPr>
              <p:sp>
                <p:nvSpPr>
                  <p:cNvPr id="149" name="AutoShape 15">
                    <a:extLst>
                      <a:ext uri="{FF2B5EF4-FFF2-40B4-BE49-F238E27FC236}">
                        <a16:creationId xmlns:a16="http://schemas.microsoft.com/office/drawing/2014/main" id="{D3F70167-624C-473B-AD92-417C06A93CE1}"/>
                      </a:ext>
                    </a:extLst>
                  </p:cNvPr>
                  <p:cNvSpPr>
                    <a:spLocks noChangeAspect="1" noChangeArrowheads="1" noTextEdit="1"/>
                  </p:cNvSpPr>
                  <p:nvPr/>
                </p:nvSpPr>
                <p:spPr bwMode="auto">
                  <a:xfrm>
                    <a:off x="2059" y="2189"/>
                    <a:ext cx="966" cy="9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8">
                    <a:extLst>
                      <a:ext uri="{FF2B5EF4-FFF2-40B4-BE49-F238E27FC236}">
                        <a16:creationId xmlns:a16="http://schemas.microsoft.com/office/drawing/2014/main" id="{62B0610F-094C-45BE-AE69-68CF973A5135}"/>
                      </a:ext>
                    </a:extLst>
                  </p:cNvPr>
                  <p:cNvSpPr>
                    <a:spLocks noChangeArrowheads="1"/>
                  </p:cNvSpPr>
                  <p:nvPr/>
                </p:nvSpPr>
                <p:spPr bwMode="auto">
                  <a:xfrm>
                    <a:off x="2114" y="2738"/>
                    <a:ext cx="161" cy="357"/>
                  </a:xfrm>
                  <a:prstGeom prst="rect">
                    <a:avLst/>
                  </a:prstGeom>
                  <a:solidFill>
                    <a:srgbClr val="009E49"/>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 name="Rectangle 19">
                    <a:extLst>
                      <a:ext uri="{FF2B5EF4-FFF2-40B4-BE49-F238E27FC236}">
                        <a16:creationId xmlns:a16="http://schemas.microsoft.com/office/drawing/2014/main" id="{A203B7AC-5E17-43FB-BC11-D5E8ABCEE262}"/>
                      </a:ext>
                    </a:extLst>
                  </p:cNvPr>
                  <p:cNvSpPr>
                    <a:spLocks noChangeArrowheads="1"/>
                  </p:cNvSpPr>
                  <p:nvPr/>
                </p:nvSpPr>
                <p:spPr bwMode="auto">
                  <a:xfrm>
                    <a:off x="2572" y="2632"/>
                    <a:ext cx="156" cy="463"/>
                  </a:xfrm>
                  <a:prstGeom prst="rect">
                    <a:avLst/>
                  </a:prstGeom>
                  <a:solidFill>
                    <a:srgbClr val="009999"/>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 name="Rectangle 20">
                    <a:extLst>
                      <a:ext uri="{FF2B5EF4-FFF2-40B4-BE49-F238E27FC236}">
                        <a16:creationId xmlns:a16="http://schemas.microsoft.com/office/drawing/2014/main" id="{F5102E69-CCF5-411D-8EF9-8652231ED4EC}"/>
                      </a:ext>
                    </a:extLst>
                  </p:cNvPr>
                  <p:cNvSpPr>
                    <a:spLocks noChangeArrowheads="1"/>
                  </p:cNvSpPr>
                  <p:nvPr/>
                </p:nvSpPr>
                <p:spPr bwMode="auto">
                  <a:xfrm>
                    <a:off x="2798" y="2320"/>
                    <a:ext cx="161" cy="775"/>
                  </a:xfrm>
                  <a:prstGeom prst="rect">
                    <a:avLst/>
                  </a:prstGeom>
                  <a:solidFill>
                    <a:srgbClr val="BAD80A"/>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 name="Rectangle 21">
                    <a:extLst>
                      <a:ext uri="{FF2B5EF4-FFF2-40B4-BE49-F238E27FC236}">
                        <a16:creationId xmlns:a16="http://schemas.microsoft.com/office/drawing/2014/main" id="{D5D4883B-9C0C-4456-911E-B5024B778D2B}"/>
                      </a:ext>
                    </a:extLst>
                  </p:cNvPr>
                  <p:cNvSpPr>
                    <a:spLocks noChangeArrowheads="1"/>
                  </p:cNvSpPr>
                  <p:nvPr/>
                </p:nvSpPr>
                <p:spPr bwMode="auto">
                  <a:xfrm>
                    <a:off x="2346" y="2571"/>
                    <a:ext cx="156" cy="524"/>
                  </a:xfrm>
                  <a:prstGeom prst="rect">
                    <a:avLst/>
                  </a:prstGeom>
                  <a:solidFill>
                    <a:srgbClr val="33CC33"/>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pic>
              <p:nvPicPr>
                <p:cNvPr id="148" name="Picture 147">
                  <a:extLst>
                    <a:ext uri="{FF2B5EF4-FFF2-40B4-BE49-F238E27FC236}">
                      <a16:creationId xmlns:a16="http://schemas.microsoft.com/office/drawing/2014/main" id="{23985D09-580F-4587-A451-DA1B2A08E69E}"/>
                    </a:ext>
                  </a:extLst>
                </p:cNvPr>
                <p:cNvPicPr>
                  <a:picLocks noChangeAspect="1"/>
                </p:cNvPicPr>
                <p:nvPr/>
              </p:nvPicPr>
              <p:blipFill>
                <a:blip r:embed="rId6"/>
                <a:stretch>
                  <a:fillRect/>
                </a:stretch>
              </p:blipFill>
              <p:spPr>
                <a:xfrm>
                  <a:off x="10469795" y="5298280"/>
                  <a:ext cx="786452" cy="1408298"/>
                </a:xfrm>
                <a:prstGeom prst="rect">
                  <a:avLst/>
                </a:prstGeom>
              </p:spPr>
            </p:pic>
          </p:grpSp>
        </p:grpSp>
      </p:grpSp>
      <p:grpSp>
        <p:nvGrpSpPr>
          <p:cNvPr id="224" name="Group 223">
            <a:extLst>
              <a:ext uri="{FF2B5EF4-FFF2-40B4-BE49-F238E27FC236}">
                <a16:creationId xmlns:a16="http://schemas.microsoft.com/office/drawing/2014/main" id="{B5773201-F7AB-4C6F-98CB-B513408D638C}"/>
              </a:ext>
            </a:extLst>
          </p:cNvPr>
          <p:cNvGrpSpPr/>
          <p:nvPr/>
        </p:nvGrpSpPr>
        <p:grpSpPr>
          <a:xfrm>
            <a:off x="2793580" y="5279506"/>
            <a:ext cx="2531850" cy="1289396"/>
            <a:chOff x="4275139" y="4807753"/>
            <a:chExt cx="3151888" cy="1835046"/>
          </a:xfrm>
        </p:grpSpPr>
        <p:sp>
          <p:nvSpPr>
            <p:cNvPr id="225" name="TextBox 224">
              <a:extLst>
                <a:ext uri="{FF2B5EF4-FFF2-40B4-BE49-F238E27FC236}">
                  <a16:creationId xmlns:a16="http://schemas.microsoft.com/office/drawing/2014/main" id="{C1F37BEC-5517-4168-92B7-8CEEB318537E}"/>
                </a:ext>
              </a:extLst>
            </p:cNvPr>
            <p:cNvSpPr txBox="1"/>
            <p:nvPr/>
          </p:nvSpPr>
          <p:spPr>
            <a:xfrm>
              <a:off x="4275139" y="4807753"/>
              <a:ext cx="3151888" cy="369332"/>
            </a:xfrm>
            <a:prstGeom prst="rect">
              <a:avLst/>
            </a:prstGeom>
            <a:noFill/>
          </p:spPr>
          <p:txBody>
            <a:bodyPr wrap="none" rtlCol="0">
              <a:spAutoFit/>
            </a:bodyPr>
            <a:lstStyle/>
            <a:p>
              <a:r>
                <a:rPr lang="en-GB" dirty="0"/>
                <a:t>Social media sentiment analysis</a:t>
              </a:r>
            </a:p>
          </p:txBody>
        </p:sp>
        <p:grpSp>
          <p:nvGrpSpPr>
            <p:cNvPr id="226" name="Group 225">
              <a:extLst>
                <a:ext uri="{FF2B5EF4-FFF2-40B4-BE49-F238E27FC236}">
                  <a16:creationId xmlns:a16="http://schemas.microsoft.com/office/drawing/2014/main" id="{911993D5-86A5-4887-AEC7-BE720FC0B6E7}"/>
                </a:ext>
              </a:extLst>
            </p:cNvPr>
            <p:cNvGrpSpPr/>
            <p:nvPr/>
          </p:nvGrpSpPr>
          <p:grpSpPr>
            <a:xfrm>
              <a:off x="4627591" y="5231972"/>
              <a:ext cx="2446983" cy="1410827"/>
              <a:chOff x="4627591" y="5231972"/>
              <a:chExt cx="2446983" cy="1410827"/>
            </a:xfrm>
          </p:grpSpPr>
          <p:grpSp>
            <p:nvGrpSpPr>
              <p:cNvPr id="227" name="Group 13">
                <a:extLst>
                  <a:ext uri="{FF2B5EF4-FFF2-40B4-BE49-F238E27FC236}">
                    <a16:creationId xmlns:a16="http://schemas.microsoft.com/office/drawing/2014/main" id="{4F11159C-EB48-4386-9463-C3A910D38CA8}"/>
                  </a:ext>
                </a:extLst>
              </p:cNvPr>
              <p:cNvGrpSpPr>
                <a:grpSpLocks noChangeAspect="1"/>
              </p:cNvGrpSpPr>
              <p:nvPr/>
            </p:nvGrpSpPr>
            <p:grpSpPr bwMode="auto">
              <a:xfrm>
                <a:off x="4627591" y="5803943"/>
                <a:ext cx="409843" cy="741957"/>
                <a:chOff x="2093" y="1089"/>
                <a:chExt cx="522" cy="945"/>
              </a:xfrm>
            </p:grpSpPr>
            <p:sp>
              <p:nvSpPr>
                <p:cNvPr id="246" name="AutoShape 12">
                  <a:extLst>
                    <a:ext uri="{FF2B5EF4-FFF2-40B4-BE49-F238E27FC236}">
                      <a16:creationId xmlns:a16="http://schemas.microsoft.com/office/drawing/2014/main" id="{1C8F8880-03BD-427F-8FC5-01B54B5ACB2C}"/>
                    </a:ext>
                  </a:extLst>
                </p:cNvPr>
                <p:cNvSpPr>
                  <a:spLocks noChangeAspect="1" noChangeArrowheads="1" noTextEdit="1"/>
                </p:cNvSpPr>
                <p:nvPr/>
              </p:nvSpPr>
              <p:spPr bwMode="auto">
                <a:xfrm>
                  <a:off x="2093" y="1089"/>
                  <a:ext cx="522"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4">
                  <a:extLst>
                    <a:ext uri="{FF2B5EF4-FFF2-40B4-BE49-F238E27FC236}">
                      <a16:creationId xmlns:a16="http://schemas.microsoft.com/office/drawing/2014/main" id="{FB1F5AAD-F24A-413B-80EE-6C529102337A}"/>
                    </a:ext>
                  </a:extLst>
                </p:cNvPr>
                <p:cNvSpPr>
                  <a:spLocks/>
                </p:cNvSpPr>
                <p:nvPr/>
              </p:nvSpPr>
              <p:spPr bwMode="auto">
                <a:xfrm>
                  <a:off x="2098" y="1094"/>
                  <a:ext cx="522" cy="935"/>
                </a:xfrm>
                <a:custGeom>
                  <a:avLst/>
                  <a:gdLst>
                    <a:gd name="T0" fmla="*/ 108 w 108"/>
                    <a:gd name="T1" fmla="*/ 188 h 196"/>
                    <a:gd name="T2" fmla="*/ 99 w 108"/>
                    <a:gd name="T3" fmla="*/ 196 h 196"/>
                    <a:gd name="T4" fmla="*/ 8 w 108"/>
                    <a:gd name="T5" fmla="*/ 196 h 196"/>
                    <a:gd name="T6" fmla="*/ 0 w 108"/>
                    <a:gd name="T7" fmla="*/ 188 h 196"/>
                    <a:gd name="T8" fmla="*/ 0 w 108"/>
                    <a:gd name="T9" fmla="*/ 8 h 196"/>
                    <a:gd name="T10" fmla="*/ 8 w 108"/>
                    <a:gd name="T11" fmla="*/ 0 h 196"/>
                    <a:gd name="T12" fmla="*/ 99 w 108"/>
                    <a:gd name="T13" fmla="*/ 0 h 196"/>
                    <a:gd name="T14" fmla="*/ 108 w 108"/>
                    <a:gd name="T15" fmla="*/ 8 h 196"/>
                    <a:gd name="T16" fmla="*/ 108 w 108"/>
                    <a:gd name="T1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96">
                      <a:moveTo>
                        <a:pt x="108" y="188"/>
                      </a:moveTo>
                      <a:cubicBezTo>
                        <a:pt x="108" y="192"/>
                        <a:pt x="104" y="196"/>
                        <a:pt x="99" y="196"/>
                      </a:cubicBezTo>
                      <a:cubicBezTo>
                        <a:pt x="8" y="196"/>
                        <a:pt x="8" y="196"/>
                        <a:pt x="8" y="196"/>
                      </a:cubicBezTo>
                      <a:cubicBezTo>
                        <a:pt x="4" y="196"/>
                        <a:pt x="0" y="192"/>
                        <a:pt x="0" y="188"/>
                      </a:cubicBezTo>
                      <a:cubicBezTo>
                        <a:pt x="0" y="8"/>
                        <a:pt x="0" y="8"/>
                        <a:pt x="0" y="8"/>
                      </a:cubicBezTo>
                      <a:cubicBezTo>
                        <a:pt x="0" y="4"/>
                        <a:pt x="4" y="0"/>
                        <a:pt x="8" y="0"/>
                      </a:cubicBezTo>
                      <a:cubicBezTo>
                        <a:pt x="99" y="0"/>
                        <a:pt x="99" y="0"/>
                        <a:pt x="99" y="0"/>
                      </a:cubicBezTo>
                      <a:cubicBezTo>
                        <a:pt x="104" y="0"/>
                        <a:pt x="108" y="4"/>
                        <a:pt x="108" y="8"/>
                      </a:cubicBezTo>
                      <a:lnTo>
                        <a:pt x="108" y="1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5">
                  <a:extLst>
                    <a:ext uri="{FF2B5EF4-FFF2-40B4-BE49-F238E27FC236}">
                      <a16:creationId xmlns:a16="http://schemas.microsoft.com/office/drawing/2014/main" id="{91B6B34D-D5C1-4465-BA28-C2948DAA38AD}"/>
                    </a:ext>
                  </a:extLst>
                </p:cNvPr>
                <p:cNvSpPr>
                  <a:spLocks noChangeArrowheads="1"/>
                </p:cNvSpPr>
                <p:nvPr/>
              </p:nvSpPr>
              <p:spPr bwMode="auto">
                <a:xfrm>
                  <a:off x="2122" y="1227"/>
                  <a:ext cx="469" cy="6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6">
                  <a:extLst>
                    <a:ext uri="{FF2B5EF4-FFF2-40B4-BE49-F238E27FC236}">
                      <a16:creationId xmlns:a16="http://schemas.microsoft.com/office/drawing/2014/main" id="{6B8920C6-F5D8-45E9-BE9F-2C226A67BE9F}"/>
                    </a:ext>
                  </a:extLst>
                </p:cNvPr>
                <p:cNvSpPr>
                  <a:spLocks/>
                </p:cNvSpPr>
                <p:nvPr/>
              </p:nvSpPr>
              <p:spPr bwMode="auto">
                <a:xfrm>
                  <a:off x="2214" y="1146"/>
                  <a:ext cx="285" cy="15"/>
                </a:xfrm>
                <a:custGeom>
                  <a:avLst/>
                  <a:gdLst>
                    <a:gd name="T0" fmla="*/ 59 w 59"/>
                    <a:gd name="T1" fmla="*/ 2 h 3"/>
                    <a:gd name="T2" fmla="*/ 58 w 59"/>
                    <a:gd name="T3" fmla="*/ 3 h 3"/>
                    <a:gd name="T4" fmla="*/ 1 w 59"/>
                    <a:gd name="T5" fmla="*/ 3 h 3"/>
                    <a:gd name="T6" fmla="*/ 0 w 59"/>
                    <a:gd name="T7" fmla="*/ 2 h 3"/>
                    <a:gd name="T8" fmla="*/ 0 w 59"/>
                    <a:gd name="T9" fmla="*/ 2 h 3"/>
                    <a:gd name="T10" fmla="*/ 1 w 59"/>
                    <a:gd name="T11" fmla="*/ 0 h 3"/>
                    <a:gd name="T12" fmla="*/ 58 w 59"/>
                    <a:gd name="T13" fmla="*/ 0 h 3"/>
                    <a:gd name="T14" fmla="*/ 59 w 5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
                      <a:moveTo>
                        <a:pt x="59" y="2"/>
                      </a:moveTo>
                      <a:cubicBezTo>
                        <a:pt x="59" y="2"/>
                        <a:pt x="59" y="3"/>
                        <a:pt x="58" y="3"/>
                      </a:cubicBezTo>
                      <a:cubicBezTo>
                        <a:pt x="1" y="3"/>
                        <a:pt x="1" y="3"/>
                        <a:pt x="1" y="3"/>
                      </a:cubicBezTo>
                      <a:cubicBezTo>
                        <a:pt x="0" y="3"/>
                        <a:pt x="0" y="2"/>
                        <a:pt x="0" y="2"/>
                      </a:cubicBezTo>
                      <a:cubicBezTo>
                        <a:pt x="0" y="2"/>
                        <a:pt x="0" y="2"/>
                        <a:pt x="0" y="2"/>
                      </a:cubicBezTo>
                      <a:cubicBezTo>
                        <a:pt x="0" y="1"/>
                        <a:pt x="0" y="0"/>
                        <a:pt x="1" y="0"/>
                      </a:cubicBezTo>
                      <a:cubicBezTo>
                        <a:pt x="58" y="0"/>
                        <a:pt x="58" y="0"/>
                        <a:pt x="58" y="0"/>
                      </a:cubicBezTo>
                      <a:cubicBezTo>
                        <a:pt x="59" y="0"/>
                        <a:pt x="59" y="1"/>
                        <a:pt x="59" y="2"/>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7">
                  <a:extLst>
                    <a:ext uri="{FF2B5EF4-FFF2-40B4-BE49-F238E27FC236}">
                      <a16:creationId xmlns:a16="http://schemas.microsoft.com/office/drawing/2014/main" id="{08C41EC6-0EDA-4D1A-BDDC-34F8199A2F3B}"/>
                    </a:ext>
                  </a:extLst>
                </p:cNvPr>
                <p:cNvSpPr>
                  <a:spLocks/>
                </p:cNvSpPr>
                <p:nvPr/>
              </p:nvSpPr>
              <p:spPr bwMode="auto">
                <a:xfrm>
                  <a:off x="2122" y="1948"/>
                  <a:ext cx="53" cy="29"/>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10"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10" y="0"/>
                        <a:pt x="11" y="2"/>
                        <a:pt x="11" y="3"/>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8">
                  <a:extLst>
                    <a:ext uri="{FF2B5EF4-FFF2-40B4-BE49-F238E27FC236}">
                      <a16:creationId xmlns:a16="http://schemas.microsoft.com/office/drawing/2014/main" id="{F412AD58-801E-462E-B4D5-EE7E97D938D5}"/>
                    </a:ext>
                  </a:extLst>
                </p:cNvPr>
                <p:cNvSpPr>
                  <a:spLocks/>
                </p:cNvSpPr>
                <p:nvPr/>
              </p:nvSpPr>
              <p:spPr bwMode="auto">
                <a:xfrm>
                  <a:off x="2538" y="1948"/>
                  <a:ext cx="53" cy="29"/>
                </a:xfrm>
                <a:custGeom>
                  <a:avLst/>
                  <a:gdLst>
                    <a:gd name="T0" fmla="*/ 11 w 11"/>
                    <a:gd name="T1" fmla="*/ 3 h 6"/>
                    <a:gd name="T2" fmla="*/ 8 w 11"/>
                    <a:gd name="T3" fmla="*/ 6 h 6"/>
                    <a:gd name="T4" fmla="*/ 3 w 11"/>
                    <a:gd name="T5" fmla="*/ 6 h 6"/>
                    <a:gd name="T6" fmla="*/ 0 w 11"/>
                    <a:gd name="T7" fmla="*/ 3 h 6"/>
                    <a:gd name="T8" fmla="*/ 0 w 11"/>
                    <a:gd name="T9" fmla="*/ 3 h 6"/>
                    <a:gd name="T10" fmla="*/ 3 w 11"/>
                    <a:gd name="T11" fmla="*/ 0 h 6"/>
                    <a:gd name="T12" fmla="*/ 8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5"/>
                        <a:pt x="9" y="6"/>
                        <a:pt x="8" y="6"/>
                      </a:cubicBezTo>
                      <a:cubicBezTo>
                        <a:pt x="3" y="6"/>
                        <a:pt x="3" y="6"/>
                        <a:pt x="3" y="6"/>
                      </a:cubicBezTo>
                      <a:cubicBezTo>
                        <a:pt x="1" y="6"/>
                        <a:pt x="0" y="5"/>
                        <a:pt x="0" y="3"/>
                      </a:cubicBezTo>
                      <a:cubicBezTo>
                        <a:pt x="0" y="3"/>
                        <a:pt x="0" y="3"/>
                        <a:pt x="0" y="3"/>
                      </a:cubicBezTo>
                      <a:cubicBezTo>
                        <a:pt x="0" y="2"/>
                        <a:pt x="1" y="0"/>
                        <a:pt x="3" y="0"/>
                      </a:cubicBezTo>
                      <a:cubicBezTo>
                        <a:pt x="8" y="0"/>
                        <a:pt x="8" y="0"/>
                        <a:pt x="8" y="0"/>
                      </a:cubicBezTo>
                      <a:cubicBezTo>
                        <a:pt x="9" y="0"/>
                        <a:pt x="11" y="2"/>
                        <a:pt x="11" y="3"/>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9">
                  <a:extLst>
                    <a:ext uri="{FF2B5EF4-FFF2-40B4-BE49-F238E27FC236}">
                      <a16:creationId xmlns:a16="http://schemas.microsoft.com/office/drawing/2014/main" id="{F1D9B66A-B44E-4B8D-BE88-B5BA103D5717}"/>
                    </a:ext>
                  </a:extLst>
                </p:cNvPr>
                <p:cNvSpPr>
                  <a:spLocks/>
                </p:cNvSpPr>
                <p:nvPr/>
              </p:nvSpPr>
              <p:spPr bwMode="auto">
                <a:xfrm>
                  <a:off x="2301" y="1934"/>
                  <a:ext cx="111" cy="57"/>
                </a:xfrm>
                <a:custGeom>
                  <a:avLst/>
                  <a:gdLst>
                    <a:gd name="T0" fmla="*/ 23 w 23"/>
                    <a:gd name="T1" fmla="*/ 6 h 12"/>
                    <a:gd name="T2" fmla="*/ 17 w 23"/>
                    <a:gd name="T3" fmla="*/ 12 h 12"/>
                    <a:gd name="T4" fmla="*/ 6 w 23"/>
                    <a:gd name="T5" fmla="*/ 12 h 12"/>
                    <a:gd name="T6" fmla="*/ 0 w 23"/>
                    <a:gd name="T7" fmla="*/ 6 h 12"/>
                    <a:gd name="T8" fmla="*/ 0 w 23"/>
                    <a:gd name="T9" fmla="*/ 6 h 12"/>
                    <a:gd name="T10" fmla="*/ 6 w 23"/>
                    <a:gd name="T11" fmla="*/ 0 h 12"/>
                    <a:gd name="T12" fmla="*/ 17 w 23"/>
                    <a:gd name="T13" fmla="*/ 0 h 12"/>
                    <a:gd name="T14" fmla="*/ 23 w 2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2">
                      <a:moveTo>
                        <a:pt x="23" y="6"/>
                      </a:moveTo>
                      <a:cubicBezTo>
                        <a:pt x="23" y="10"/>
                        <a:pt x="21" y="12"/>
                        <a:pt x="17" y="12"/>
                      </a:cubicBezTo>
                      <a:cubicBezTo>
                        <a:pt x="6" y="12"/>
                        <a:pt x="6" y="12"/>
                        <a:pt x="6" y="12"/>
                      </a:cubicBezTo>
                      <a:cubicBezTo>
                        <a:pt x="3" y="12"/>
                        <a:pt x="0" y="10"/>
                        <a:pt x="0" y="6"/>
                      </a:cubicBezTo>
                      <a:cubicBezTo>
                        <a:pt x="0" y="6"/>
                        <a:pt x="0" y="6"/>
                        <a:pt x="0" y="6"/>
                      </a:cubicBezTo>
                      <a:cubicBezTo>
                        <a:pt x="0" y="3"/>
                        <a:pt x="3" y="0"/>
                        <a:pt x="6" y="0"/>
                      </a:cubicBezTo>
                      <a:cubicBezTo>
                        <a:pt x="17" y="0"/>
                        <a:pt x="17" y="0"/>
                        <a:pt x="17" y="0"/>
                      </a:cubicBezTo>
                      <a:cubicBezTo>
                        <a:pt x="21" y="0"/>
                        <a:pt x="23" y="3"/>
                        <a:pt x="23" y="6"/>
                      </a:cubicBezTo>
                      <a:close/>
                    </a:path>
                  </a:pathLst>
                </a:custGeom>
                <a:solidFill>
                  <a:schemeClr val="tx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8" name="Group 227">
                <a:extLst>
                  <a:ext uri="{FF2B5EF4-FFF2-40B4-BE49-F238E27FC236}">
                    <a16:creationId xmlns:a16="http://schemas.microsoft.com/office/drawing/2014/main" id="{B2D2D995-58E9-465D-A0C3-65F7B8C8FD9D}"/>
                  </a:ext>
                </a:extLst>
              </p:cNvPr>
              <p:cNvGrpSpPr/>
              <p:nvPr/>
            </p:nvGrpSpPr>
            <p:grpSpPr>
              <a:xfrm>
                <a:off x="4693748" y="6012191"/>
                <a:ext cx="271230" cy="290391"/>
                <a:chOff x="6211205" y="457200"/>
                <a:chExt cx="394425" cy="276726"/>
              </a:xfrm>
            </p:grpSpPr>
            <p:cxnSp>
              <p:nvCxnSpPr>
                <p:cNvPr id="242" name="Straight Connector 241">
                  <a:extLst>
                    <a:ext uri="{FF2B5EF4-FFF2-40B4-BE49-F238E27FC236}">
                      <a16:creationId xmlns:a16="http://schemas.microsoft.com/office/drawing/2014/main" id="{74B1B76D-3105-4C6F-8D52-AAB52003A7B5}"/>
                    </a:ext>
                  </a:extLst>
                </p:cNvPr>
                <p:cNvCxnSpPr/>
                <p:nvPr/>
              </p:nvCxnSpPr>
              <p:spPr>
                <a:xfrm>
                  <a:off x="6211205" y="457200"/>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23AF1F6-8103-45FF-BE9E-30C6902AA8FD}"/>
                    </a:ext>
                  </a:extLst>
                </p:cNvPr>
                <p:cNvCxnSpPr/>
                <p:nvPr/>
              </p:nvCxnSpPr>
              <p:spPr>
                <a:xfrm>
                  <a:off x="6211205" y="549442"/>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2A4C100-6ED1-4078-8B41-494384972B5B}"/>
                    </a:ext>
                  </a:extLst>
                </p:cNvPr>
                <p:cNvCxnSpPr/>
                <p:nvPr/>
              </p:nvCxnSpPr>
              <p:spPr>
                <a:xfrm>
                  <a:off x="6211205" y="641684"/>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4A8FDE4-7A85-4208-9665-3DE2B6C7D0AB}"/>
                    </a:ext>
                  </a:extLst>
                </p:cNvPr>
                <p:cNvCxnSpPr/>
                <p:nvPr/>
              </p:nvCxnSpPr>
              <p:spPr>
                <a:xfrm>
                  <a:off x="6211205" y="733926"/>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F51D29DB-4BC9-4879-B644-C82D98A3F711}"/>
                  </a:ext>
                </a:extLst>
              </p:cNvPr>
              <p:cNvGrpSpPr>
                <a:grpSpLocks noChangeAspect="1"/>
              </p:cNvGrpSpPr>
              <p:nvPr/>
            </p:nvGrpSpPr>
            <p:grpSpPr>
              <a:xfrm>
                <a:off x="5835533" y="5758225"/>
                <a:ext cx="1239041" cy="884574"/>
                <a:chOff x="3410187" y="4340003"/>
                <a:chExt cx="1707683" cy="1219146"/>
              </a:xfrm>
            </p:grpSpPr>
            <p:pic>
              <p:nvPicPr>
                <p:cNvPr id="240" name="Picture 239">
                  <a:extLst>
                    <a:ext uri="{FF2B5EF4-FFF2-40B4-BE49-F238E27FC236}">
                      <a16:creationId xmlns:a16="http://schemas.microsoft.com/office/drawing/2014/main" id="{8D0EB3B4-95BB-4284-B5E0-1A60E2758E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0187" y="4340003"/>
                  <a:ext cx="1707683" cy="1219146"/>
                </a:xfrm>
                <a:prstGeom prst="rect">
                  <a:avLst/>
                </a:prstGeom>
              </p:spPr>
            </p:pic>
            <p:sp>
              <p:nvSpPr>
                <p:cNvPr id="241" name="Rectangle 240">
                  <a:extLst>
                    <a:ext uri="{FF2B5EF4-FFF2-40B4-BE49-F238E27FC236}">
                      <a16:creationId xmlns:a16="http://schemas.microsoft.com/office/drawing/2014/main" id="{57BB6EFE-385E-402B-A49F-B2F852F1E155}"/>
                    </a:ext>
                  </a:extLst>
                </p:cNvPr>
                <p:cNvSpPr/>
                <p:nvPr/>
              </p:nvSpPr>
              <p:spPr bwMode="auto">
                <a:xfrm>
                  <a:off x="3602863" y="4380585"/>
                  <a:ext cx="1322329" cy="840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30" name="Rounded Rectangular Callout 157">
                <a:extLst>
                  <a:ext uri="{FF2B5EF4-FFF2-40B4-BE49-F238E27FC236}">
                    <a16:creationId xmlns:a16="http://schemas.microsoft.com/office/drawing/2014/main" id="{7EE6A3FD-4517-4A53-AA8D-F6EF304DB5A7}"/>
                  </a:ext>
                </a:extLst>
              </p:cNvPr>
              <p:cNvSpPr/>
              <p:nvPr/>
            </p:nvSpPr>
            <p:spPr>
              <a:xfrm>
                <a:off x="4918468" y="5304343"/>
                <a:ext cx="738847" cy="433075"/>
              </a:xfrm>
              <a:prstGeom prst="wedgeRoundRectCallout">
                <a:avLst>
                  <a:gd name="adj1" fmla="val -70105"/>
                  <a:gd name="adj2" fmla="val 1374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1" name="Rounded Rectangular Callout 158">
                <a:extLst>
                  <a:ext uri="{FF2B5EF4-FFF2-40B4-BE49-F238E27FC236}">
                    <a16:creationId xmlns:a16="http://schemas.microsoft.com/office/drawing/2014/main" id="{6B5344D5-E416-4BDB-87F0-AAF8FECB9E51}"/>
                  </a:ext>
                </a:extLst>
              </p:cNvPr>
              <p:cNvSpPr/>
              <p:nvPr/>
            </p:nvSpPr>
            <p:spPr>
              <a:xfrm>
                <a:off x="5459861" y="5231972"/>
                <a:ext cx="751344" cy="433075"/>
              </a:xfrm>
              <a:prstGeom prst="wedgeRoundRectCallout">
                <a:avLst>
                  <a:gd name="adj1" fmla="val 40506"/>
                  <a:gd name="adj2" fmla="val 9655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32" name="Picture 231">
                <a:extLst>
                  <a:ext uri="{FF2B5EF4-FFF2-40B4-BE49-F238E27FC236}">
                    <a16:creationId xmlns:a16="http://schemas.microsoft.com/office/drawing/2014/main" id="{A5346468-45B8-4E5B-844E-E4433ADE111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51086" y="5282139"/>
                <a:ext cx="324247" cy="324247"/>
              </a:xfrm>
              <a:prstGeom prst="rect">
                <a:avLst/>
              </a:prstGeom>
            </p:spPr>
          </p:pic>
          <p:pic>
            <p:nvPicPr>
              <p:cNvPr id="233" name="Picture 232">
                <a:extLst>
                  <a:ext uri="{FF2B5EF4-FFF2-40B4-BE49-F238E27FC236}">
                    <a16:creationId xmlns:a16="http://schemas.microsoft.com/office/drawing/2014/main" id="{37820F1E-429D-4807-AA3A-BD1430653620}"/>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97196" y="5380304"/>
                <a:ext cx="324247" cy="324247"/>
              </a:xfrm>
              <a:prstGeom prst="rect">
                <a:avLst/>
              </a:prstGeom>
            </p:spPr>
          </p:pic>
          <p:pic>
            <p:nvPicPr>
              <p:cNvPr id="234" name="Picture 233">
                <a:extLst>
                  <a:ext uri="{FF2B5EF4-FFF2-40B4-BE49-F238E27FC236}">
                    <a16:creationId xmlns:a16="http://schemas.microsoft.com/office/drawing/2014/main" id="{3FF61B7A-B790-4FA4-8483-001542FDFD0D}"/>
                  </a:ext>
                </a:extLst>
              </p:cNvPr>
              <p:cNvPicPr>
                <a:picLocks noChangeAspect="1"/>
              </p:cNvPicPr>
              <p:nvPr/>
            </p:nvPicPr>
            <p:blipFill>
              <a:blip r:embed="rId12"/>
              <a:stretch>
                <a:fillRect/>
              </a:stretch>
            </p:blipFill>
            <p:spPr>
              <a:xfrm>
                <a:off x="6363240" y="5810577"/>
                <a:ext cx="484780" cy="540790"/>
              </a:xfrm>
              <a:prstGeom prst="rect">
                <a:avLst/>
              </a:prstGeom>
            </p:spPr>
          </p:pic>
          <p:grpSp>
            <p:nvGrpSpPr>
              <p:cNvPr id="235" name="Group 234">
                <a:extLst>
                  <a:ext uri="{FF2B5EF4-FFF2-40B4-BE49-F238E27FC236}">
                    <a16:creationId xmlns:a16="http://schemas.microsoft.com/office/drawing/2014/main" id="{6DA6DFAD-F6B9-4B0D-B9E1-3BF70D552184}"/>
                  </a:ext>
                </a:extLst>
              </p:cNvPr>
              <p:cNvGrpSpPr/>
              <p:nvPr/>
            </p:nvGrpSpPr>
            <p:grpSpPr>
              <a:xfrm>
                <a:off x="6057925" y="5910759"/>
                <a:ext cx="301671" cy="322983"/>
                <a:chOff x="6211205" y="457200"/>
                <a:chExt cx="394425" cy="276726"/>
              </a:xfrm>
            </p:grpSpPr>
            <p:cxnSp>
              <p:nvCxnSpPr>
                <p:cNvPr id="236" name="Straight Connector 235">
                  <a:extLst>
                    <a:ext uri="{FF2B5EF4-FFF2-40B4-BE49-F238E27FC236}">
                      <a16:creationId xmlns:a16="http://schemas.microsoft.com/office/drawing/2014/main" id="{D4F8076C-C37D-4500-B1BB-00B05FB52898}"/>
                    </a:ext>
                  </a:extLst>
                </p:cNvPr>
                <p:cNvCxnSpPr/>
                <p:nvPr/>
              </p:nvCxnSpPr>
              <p:spPr>
                <a:xfrm>
                  <a:off x="6211205" y="457200"/>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D618937-BF1F-413B-B69F-EE244481311B}"/>
                    </a:ext>
                  </a:extLst>
                </p:cNvPr>
                <p:cNvCxnSpPr/>
                <p:nvPr/>
              </p:nvCxnSpPr>
              <p:spPr>
                <a:xfrm>
                  <a:off x="6211205" y="549442"/>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54450E4-E423-4D9B-9E99-FBC887CEA145}"/>
                    </a:ext>
                  </a:extLst>
                </p:cNvPr>
                <p:cNvCxnSpPr/>
                <p:nvPr/>
              </p:nvCxnSpPr>
              <p:spPr>
                <a:xfrm>
                  <a:off x="6211205" y="641684"/>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4A3D11F-B626-41C8-A75A-7380A73747B4}"/>
                    </a:ext>
                  </a:extLst>
                </p:cNvPr>
                <p:cNvCxnSpPr/>
                <p:nvPr/>
              </p:nvCxnSpPr>
              <p:spPr>
                <a:xfrm>
                  <a:off x="6211205" y="733926"/>
                  <a:ext cx="39442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0314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4"/>
                                        </p:tgtEl>
                                        <p:attrNameLst>
                                          <p:attrName>style.visibility</p:attrName>
                                        </p:attrNameLst>
                                      </p:cBhvr>
                                      <p:to>
                                        <p:strVal val="visible"/>
                                      </p:to>
                                    </p:set>
                                    <p:anim calcmode="lin" valueType="num">
                                      <p:cBhvr additive="base">
                                        <p:cTn id="39" dur="500" fill="hold"/>
                                        <p:tgtEl>
                                          <p:spTgt spid="224"/>
                                        </p:tgtEl>
                                        <p:attrNameLst>
                                          <p:attrName>ppt_x</p:attrName>
                                        </p:attrNameLst>
                                      </p:cBhvr>
                                      <p:tavLst>
                                        <p:tav tm="0">
                                          <p:val>
                                            <p:strVal val="#ppt_x"/>
                                          </p:val>
                                        </p:tav>
                                        <p:tav tm="100000">
                                          <p:val>
                                            <p:strVal val="#ppt_x"/>
                                          </p:val>
                                        </p:tav>
                                      </p:tavLst>
                                    </p:anim>
                                    <p:anim calcmode="lin" valueType="num">
                                      <p:cBhvr additive="base">
                                        <p:cTn id="40"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1C8D-18BE-48D6-99B6-A97F50E04CB3}"/>
              </a:ext>
            </a:extLst>
          </p:cNvPr>
          <p:cNvSpPr>
            <a:spLocks noGrp="1"/>
          </p:cNvSpPr>
          <p:nvPr>
            <p:ph type="title"/>
          </p:nvPr>
        </p:nvSpPr>
        <p:spPr/>
        <p:txBody>
          <a:bodyPr/>
          <a:lstStyle/>
          <a:p>
            <a:r>
              <a:rPr lang="en-GB" dirty="0"/>
              <a:t>What is Hadoop</a:t>
            </a:r>
          </a:p>
        </p:txBody>
      </p:sp>
      <p:sp>
        <p:nvSpPr>
          <p:cNvPr id="3" name="Content Placeholder 2">
            <a:extLst>
              <a:ext uri="{FF2B5EF4-FFF2-40B4-BE49-F238E27FC236}">
                <a16:creationId xmlns:a16="http://schemas.microsoft.com/office/drawing/2014/main" id="{F1BAB69A-0C4D-4911-81D2-391917D3E45A}"/>
              </a:ext>
            </a:extLst>
          </p:cNvPr>
          <p:cNvSpPr>
            <a:spLocks noGrp="1"/>
          </p:cNvSpPr>
          <p:nvPr>
            <p:ph idx="1"/>
          </p:nvPr>
        </p:nvSpPr>
        <p:spPr>
          <a:xfrm>
            <a:off x="421020" y="1825625"/>
            <a:ext cx="3991188" cy="4351338"/>
          </a:xfrm>
        </p:spPr>
        <p:txBody>
          <a:bodyPr/>
          <a:lstStyle/>
          <a:p>
            <a:r>
              <a:rPr lang="en-GB" dirty="0"/>
              <a:t>Big Data not the same as Hadoop</a:t>
            </a:r>
          </a:p>
          <a:p>
            <a:r>
              <a:rPr lang="en-GB" dirty="0"/>
              <a:t>What is the MapReduce process?</a:t>
            </a:r>
          </a:p>
          <a:p>
            <a:r>
              <a:rPr lang="en-GB" dirty="0"/>
              <a:t>What is HDFS?</a:t>
            </a:r>
          </a:p>
          <a:p>
            <a:r>
              <a:rPr lang="en-GB" dirty="0"/>
              <a:t>MapReduce Engine vs </a:t>
            </a:r>
            <a:r>
              <a:rPr lang="en-GB" dirty="0" err="1"/>
              <a:t>Tez</a:t>
            </a:r>
            <a:r>
              <a:rPr lang="en-GB" dirty="0"/>
              <a:t> Engine</a:t>
            </a:r>
          </a:p>
        </p:txBody>
      </p:sp>
      <p:sp>
        <p:nvSpPr>
          <p:cNvPr id="5" name="Rounded Rectangle 57">
            <a:extLst>
              <a:ext uri="{FF2B5EF4-FFF2-40B4-BE49-F238E27FC236}">
                <a16:creationId xmlns:a16="http://schemas.microsoft.com/office/drawing/2014/main" id="{59FBB63D-9ECD-4258-BC42-83BAAA2D2BA7}"/>
              </a:ext>
            </a:extLst>
          </p:cNvPr>
          <p:cNvSpPr/>
          <p:nvPr/>
        </p:nvSpPr>
        <p:spPr>
          <a:xfrm>
            <a:off x="6750032" y="5396536"/>
            <a:ext cx="4421377" cy="848617"/>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a:solidFill>
                  <a:srgbClr val="000000"/>
                </a:solidFill>
                <a:latin typeface="Segoe UI"/>
                <a:cs typeface="Segoe UI" panose="020B0502040204020203" pitchFamily="34" charset="0"/>
              </a:rPr>
              <a:t>HDFS</a:t>
            </a:r>
          </a:p>
        </p:txBody>
      </p:sp>
      <p:cxnSp>
        <p:nvCxnSpPr>
          <p:cNvPr id="6" name="Straight Arrow Connector 5">
            <a:extLst>
              <a:ext uri="{FF2B5EF4-FFF2-40B4-BE49-F238E27FC236}">
                <a16:creationId xmlns:a16="http://schemas.microsoft.com/office/drawing/2014/main" id="{61B1D4BB-497D-4992-A744-307E3D039385}"/>
              </a:ext>
            </a:extLst>
          </p:cNvPr>
          <p:cNvCxnSpPr/>
          <p:nvPr/>
        </p:nvCxnSpPr>
        <p:spPr>
          <a:xfrm flipH="1">
            <a:off x="7496439" y="4954382"/>
            <a:ext cx="10938" cy="717716"/>
          </a:xfrm>
          <a:prstGeom prst="straightConnector1">
            <a:avLst/>
          </a:prstGeom>
          <a:noFill/>
          <a:ln w="38100" cap="flat" cmpd="sng" algn="ctr">
            <a:solidFill>
              <a:srgbClr val="000000"/>
            </a:solidFill>
            <a:prstDash val="solid"/>
            <a:headEnd type="triangle" w="med" len="med"/>
            <a:tailEnd type="triangle" w="med" len="med"/>
          </a:ln>
          <a:effectLst>
            <a:outerShdw blurRad="40000" dist="23000" dir="5400000" rotWithShape="0">
              <a:srgbClr val="000000">
                <a:alpha val="35000"/>
              </a:srgbClr>
            </a:outerShdw>
          </a:effectLst>
        </p:spPr>
      </p:cxnSp>
      <p:sp>
        <p:nvSpPr>
          <p:cNvPr id="7" name="TextBox 6">
            <a:extLst>
              <a:ext uri="{FF2B5EF4-FFF2-40B4-BE49-F238E27FC236}">
                <a16:creationId xmlns:a16="http://schemas.microsoft.com/office/drawing/2014/main" id="{8BEEF7AB-4E65-4FA9-ACD2-499F460F7B03}"/>
              </a:ext>
            </a:extLst>
          </p:cNvPr>
          <p:cNvSpPr txBox="1"/>
          <p:nvPr/>
        </p:nvSpPr>
        <p:spPr>
          <a:xfrm>
            <a:off x="4703635" y="2800637"/>
            <a:ext cx="1345512" cy="367477"/>
          </a:xfrm>
          <a:prstGeom prst="rect">
            <a:avLst/>
          </a:prstGeom>
          <a:noFill/>
        </p:spPr>
        <p:txBody>
          <a:bodyPr wrap="none" rtlCol="0">
            <a:spAutoFit/>
          </a:bodyPr>
          <a:lstStyle/>
          <a:p>
            <a:pPr defTabSz="914225">
              <a:defRPr/>
            </a:pPr>
            <a:r>
              <a:rPr lang="en-GB" kern="0">
                <a:solidFill>
                  <a:srgbClr val="000000"/>
                </a:solidFill>
                <a:latin typeface="Segoe UI"/>
                <a:cs typeface="Segoe UI" panose="020B0502040204020203" pitchFamily="34" charset="0"/>
              </a:rPr>
              <a:t>Head Node</a:t>
            </a:r>
          </a:p>
        </p:txBody>
      </p:sp>
      <p:sp>
        <p:nvSpPr>
          <p:cNvPr id="8" name="TextBox 7">
            <a:extLst>
              <a:ext uri="{FF2B5EF4-FFF2-40B4-BE49-F238E27FC236}">
                <a16:creationId xmlns:a16="http://schemas.microsoft.com/office/drawing/2014/main" id="{DFE27E2D-6BC8-46B4-82C3-81DCB9D39F3E}"/>
              </a:ext>
            </a:extLst>
          </p:cNvPr>
          <p:cNvSpPr txBox="1"/>
          <p:nvPr/>
        </p:nvSpPr>
        <p:spPr>
          <a:xfrm>
            <a:off x="8155859" y="2800637"/>
            <a:ext cx="1651952" cy="367477"/>
          </a:xfrm>
          <a:prstGeom prst="rect">
            <a:avLst/>
          </a:prstGeom>
          <a:noFill/>
        </p:spPr>
        <p:txBody>
          <a:bodyPr wrap="none" rtlCol="0">
            <a:spAutoFit/>
          </a:bodyPr>
          <a:lstStyle/>
          <a:p>
            <a:pPr defTabSz="914225">
              <a:defRPr/>
            </a:pPr>
            <a:r>
              <a:rPr lang="en-GB" kern="0">
                <a:solidFill>
                  <a:srgbClr val="000000"/>
                </a:solidFill>
                <a:latin typeface="Segoe UI"/>
                <a:cs typeface="Segoe UI" panose="020B0502040204020203" pitchFamily="34" charset="0"/>
              </a:rPr>
              <a:t>Worker Nodes</a:t>
            </a:r>
          </a:p>
        </p:txBody>
      </p:sp>
      <p:sp>
        <p:nvSpPr>
          <p:cNvPr id="9" name="TextBox 8">
            <a:extLst>
              <a:ext uri="{FF2B5EF4-FFF2-40B4-BE49-F238E27FC236}">
                <a16:creationId xmlns:a16="http://schemas.microsoft.com/office/drawing/2014/main" id="{0418DC3F-E5D5-4321-85B0-5A8602E7DD6D}"/>
              </a:ext>
            </a:extLst>
          </p:cNvPr>
          <p:cNvSpPr txBox="1"/>
          <p:nvPr/>
        </p:nvSpPr>
        <p:spPr>
          <a:xfrm>
            <a:off x="4703641" y="2083050"/>
            <a:ext cx="6421391" cy="406207"/>
          </a:xfrm>
          <a:prstGeom prst="rect">
            <a:avLst/>
          </a:prstGeom>
          <a:noFill/>
        </p:spPr>
        <p:txBody>
          <a:bodyPr wrap="square" rtlCol="0">
            <a:spAutoFit/>
          </a:bodyPr>
          <a:lstStyle/>
          <a:p>
            <a:pPr algn="ctr" defTabSz="914225">
              <a:defRPr/>
            </a:pPr>
            <a:r>
              <a:rPr lang="en-GB" sz="2000" kern="0">
                <a:solidFill>
                  <a:srgbClr val="000000"/>
                </a:solidFill>
                <a:latin typeface="Segoe UI"/>
                <a:cs typeface="Segoe UI" panose="020B0502040204020203" pitchFamily="34" charset="0"/>
              </a:rPr>
              <a:t>Hadoop Cluster</a:t>
            </a:r>
          </a:p>
        </p:txBody>
      </p:sp>
      <p:sp>
        <p:nvSpPr>
          <p:cNvPr id="10" name="Left Brace 9">
            <a:extLst>
              <a:ext uri="{FF2B5EF4-FFF2-40B4-BE49-F238E27FC236}">
                <a16:creationId xmlns:a16="http://schemas.microsoft.com/office/drawing/2014/main" id="{F9344016-8A60-43D4-B11F-87FDA0BE0373}"/>
              </a:ext>
            </a:extLst>
          </p:cNvPr>
          <p:cNvSpPr/>
          <p:nvPr/>
        </p:nvSpPr>
        <p:spPr>
          <a:xfrm rot="5400000">
            <a:off x="7752875" y="-571571"/>
            <a:ext cx="322914" cy="6421396"/>
          </a:xfrm>
          <a:prstGeom prst="leftBrace">
            <a:avLst/>
          </a:prstGeom>
          <a:noFill/>
          <a:ln w="9525" cap="flat" cmpd="sng" algn="ctr">
            <a:solidFill>
              <a:srgbClr val="000000">
                <a:shade val="95000"/>
                <a:satMod val="105000"/>
              </a:srgbClr>
            </a:solidFill>
            <a:prstDash val="solid"/>
          </a:ln>
          <a:effectLst/>
        </p:spPr>
        <p:txBody>
          <a:bodyPr rtlCol="0" anchor="ctr"/>
          <a:lstStyle/>
          <a:p>
            <a:pPr algn="ctr" defTabSz="914225">
              <a:defRPr/>
            </a:pPr>
            <a:endParaRPr lang="en-GB" kern="0">
              <a:solidFill>
                <a:srgbClr val="000000"/>
              </a:solidFill>
              <a:latin typeface="Segoe UI"/>
            </a:endParaRPr>
          </a:p>
        </p:txBody>
      </p:sp>
      <p:cxnSp>
        <p:nvCxnSpPr>
          <p:cNvPr id="11" name="Straight Arrow Connector 10">
            <a:extLst>
              <a:ext uri="{FF2B5EF4-FFF2-40B4-BE49-F238E27FC236}">
                <a16:creationId xmlns:a16="http://schemas.microsoft.com/office/drawing/2014/main" id="{40E67480-E601-4F5D-BBC4-4FA7C2D604EB}"/>
              </a:ext>
            </a:extLst>
          </p:cNvPr>
          <p:cNvCxnSpPr/>
          <p:nvPr/>
        </p:nvCxnSpPr>
        <p:spPr>
          <a:xfrm flipH="1">
            <a:off x="8939656" y="4953904"/>
            <a:ext cx="10938" cy="717716"/>
          </a:xfrm>
          <a:prstGeom prst="straightConnector1">
            <a:avLst/>
          </a:prstGeom>
          <a:noFill/>
          <a:ln w="38100" cap="flat" cmpd="sng" algn="ctr">
            <a:solidFill>
              <a:srgbClr val="000000"/>
            </a:solidFill>
            <a:prstDash val="solid"/>
            <a:headEnd type="triangle" w="med" len="med"/>
            <a:tailEnd type="triangle" w="med" len="med"/>
          </a:ln>
          <a:effectLst>
            <a:outerShdw blurRad="40000" dist="23000" dir="5400000" rotWithShape="0">
              <a:srgbClr val="000000">
                <a:alpha val="35000"/>
              </a:srgbClr>
            </a:outerShdw>
          </a:effectLst>
        </p:spPr>
      </p:cxnSp>
      <p:cxnSp>
        <p:nvCxnSpPr>
          <p:cNvPr id="12" name="Straight Arrow Connector 11">
            <a:extLst>
              <a:ext uri="{FF2B5EF4-FFF2-40B4-BE49-F238E27FC236}">
                <a16:creationId xmlns:a16="http://schemas.microsoft.com/office/drawing/2014/main" id="{06316EFE-5AB8-4DD2-8D80-82EB85E07AED}"/>
              </a:ext>
            </a:extLst>
          </p:cNvPr>
          <p:cNvCxnSpPr/>
          <p:nvPr/>
        </p:nvCxnSpPr>
        <p:spPr>
          <a:xfrm flipH="1">
            <a:off x="10257307" y="4953902"/>
            <a:ext cx="10938" cy="717716"/>
          </a:xfrm>
          <a:prstGeom prst="straightConnector1">
            <a:avLst/>
          </a:prstGeom>
          <a:noFill/>
          <a:ln w="38100" cap="flat" cmpd="sng" algn="ctr">
            <a:solidFill>
              <a:srgbClr val="000000"/>
            </a:solidFill>
            <a:prstDash val="solid"/>
            <a:headEnd type="triangle" w="med" len="med"/>
            <a:tailEnd type="triangle" w="med" len="med"/>
          </a:ln>
          <a:effectLst>
            <a:outerShdw blurRad="40000" dist="23000" dir="5400000" rotWithShape="0">
              <a:srgbClr val="000000">
                <a:alpha val="35000"/>
              </a:srgbClr>
            </a:outerShdw>
          </a:effectLst>
        </p:spPr>
      </p:cxnSp>
      <p:pic>
        <p:nvPicPr>
          <p:cNvPr id="13" name="Picture 12">
            <a:extLst>
              <a:ext uri="{FF2B5EF4-FFF2-40B4-BE49-F238E27FC236}">
                <a16:creationId xmlns:a16="http://schemas.microsoft.com/office/drawing/2014/main" id="{45E69692-7928-4750-AD0A-E38E311B94A9}"/>
              </a:ext>
            </a:extLst>
          </p:cNvPr>
          <p:cNvPicPr>
            <a:picLocks noChangeAspect="1"/>
          </p:cNvPicPr>
          <p:nvPr/>
        </p:nvPicPr>
        <p:blipFill>
          <a:blip r:embed="rId3"/>
          <a:stretch>
            <a:fillRect/>
          </a:stretch>
        </p:blipFill>
        <p:spPr>
          <a:xfrm>
            <a:off x="4741994" y="3429014"/>
            <a:ext cx="1304238" cy="2455033"/>
          </a:xfrm>
          <a:prstGeom prst="rect">
            <a:avLst/>
          </a:prstGeom>
        </p:spPr>
      </p:pic>
      <p:pic>
        <p:nvPicPr>
          <p:cNvPr id="14" name="Picture 13">
            <a:extLst>
              <a:ext uri="{FF2B5EF4-FFF2-40B4-BE49-F238E27FC236}">
                <a16:creationId xmlns:a16="http://schemas.microsoft.com/office/drawing/2014/main" id="{4E35D61D-57AF-443F-B800-FD9C9D1F617D}"/>
              </a:ext>
            </a:extLst>
          </p:cNvPr>
          <p:cNvPicPr>
            <a:picLocks noChangeAspect="1"/>
          </p:cNvPicPr>
          <p:nvPr/>
        </p:nvPicPr>
        <p:blipFill>
          <a:blip r:embed="rId3"/>
          <a:stretch>
            <a:fillRect/>
          </a:stretch>
        </p:blipFill>
        <p:spPr>
          <a:xfrm>
            <a:off x="7177315" y="3429013"/>
            <a:ext cx="733424" cy="1380562"/>
          </a:xfrm>
          <a:prstGeom prst="rect">
            <a:avLst/>
          </a:prstGeom>
        </p:spPr>
      </p:pic>
      <p:pic>
        <p:nvPicPr>
          <p:cNvPr id="15" name="Picture 14">
            <a:extLst>
              <a:ext uri="{FF2B5EF4-FFF2-40B4-BE49-F238E27FC236}">
                <a16:creationId xmlns:a16="http://schemas.microsoft.com/office/drawing/2014/main" id="{0B604633-9446-404F-A170-4AD72DE43FA4}"/>
              </a:ext>
            </a:extLst>
          </p:cNvPr>
          <p:cNvPicPr>
            <a:picLocks noChangeAspect="1"/>
          </p:cNvPicPr>
          <p:nvPr/>
        </p:nvPicPr>
        <p:blipFill>
          <a:blip r:embed="rId3"/>
          <a:stretch>
            <a:fillRect/>
          </a:stretch>
        </p:blipFill>
        <p:spPr>
          <a:xfrm>
            <a:off x="8536458" y="3429010"/>
            <a:ext cx="733424" cy="1380562"/>
          </a:xfrm>
          <a:prstGeom prst="rect">
            <a:avLst/>
          </a:prstGeom>
        </p:spPr>
      </p:pic>
      <p:pic>
        <p:nvPicPr>
          <p:cNvPr id="16" name="Picture 15">
            <a:extLst>
              <a:ext uri="{FF2B5EF4-FFF2-40B4-BE49-F238E27FC236}">
                <a16:creationId xmlns:a16="http://schemas.microsoft.com/office/drawing/2014/main" id="{7CE0EFB0-39E4-4441-9A82-0204AB447E6E}"/>
              </a:ext>
            </a:extLst>
          </p:cNvPr>
          <p:cNvPicPr>
            <a:picLocks noChangeAspect="1"/>
          </p:cNvPicPr>
          <p:nvPr/>
        </p:nvPicPr>
        <p:blipFill>
          <a:blip r:embed="rId3"/>
          <a:stretch>
            <a:fillRect/>
          </a:stretch>
        </p:blipFill>
        <p:spPr>
          <a:xfrm>
            <a:off x="9875610" y="3429010"/>
            <a:ext cx="733424" cy="1380562"/>
          </a:xfrm>
          <a:prstGeom prst="rect">
            <a:avLst/>
          </a:prstGeom>
        </p:spPr>
      </p:pic>
      <p:pic>
        <p:nvPicPr>
          <p:cNvPr id="17" name="Picture 16">
            <a:extLst>
              <a:ext uri="{FF2B5EF4-FFF2-40B4-BE49-F238E27FC236}">
                <a16:creationId xmlns:a16="http://schemas.microsoft.com/office/drawing/2014/main" id="{46D5F450-2F8D-421F-9768-B836755ED2AD}"/>
              </a:ext>
            </a:extLst>
          </p:cNvPr>
          <p:cNvPicPr>
            <a:picLocks noChangeAspect="1"/>
          </p:cNvPicPr>
          <p:nvPr/>
        </p:nvPicPr>
        <p:blipFill>
          <a:blip r:embed="rId4"/>
          <a:stretch>
            <a:fillRect/>
          </a:stretch>
        </p:blipFill>
        <p:spPr>
          <a:xfrm rot="16200000">
            <a:off x="6356246" y="5010523"/>
            <a:ext cx="778135" cy="992792"/>
          </a:xfrm>
          <a:prstGeom prst="rect">
            <a:avLst/>
          </a:prstGeom>
        </p:spPr>
      </p:pic>
      <p:grpSp>
        <p:nvGrpSpPr>
          <p:cNvPr id="18" name="Group 20">
            <a:extLst>
              <a:ext uri="{FF2B5EF4-FFF2-40B4-BE49-F238E27FC236}">
                <a16:creationId xmlns:a16="http://schemas.microsoft.com/office/drawing/2014/main" id="{96E79C86-8037-426D-A943-174B815F2B84}"/>
              </a:ext>
            </a:extLst>
          </p:cNvPr>
          <p:cNvGrpSpPr>
            <a:grpSpLocks noChangeAspect="1"/>
          </p:cNvGrpSpPr>
          <p:nvPr/>
        </p:nvGrpSpPr>
        <p:grpSpPr bwMode="auto">
          <a:xfrm>
            <a:off x="7656822" y="5091022"/>
            <a:ext cx="368664" cy="487510"/>
            <a:chOff x="3915" y="2947"/>
            <a:chExt cx="456" cy="603"/>
          </a:xfrm>
          <a:solidFill>
            <a:srgbClr val="129038">
              <a:lumMod val="20000"/>
              <a:lumOff val="80000"/>
            </a:srgbClr>
          </a:solidFill>
        </p:grpSpPr>
        <p:sp>
          <p:nvSpPr>
            <p:cNvPr id="25" name="Freeform 21">
              <a:extLst>
                <a:ext uri="{FF2B5EF4-FFF2-40B4-BE49-F238E27FC236}">
                  <a16:creationId xmlns:a16="http://schemas.microsoft.com/office/drawing/2014/main" id="{E9C53679-EE96-4566-B700-5BF07DB2361E}"/>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sp>
          <p:nvSpPr>
            <p:cNvPr id="26" name="Freeform 22">
              <a:extLst>
                <a:ext uri="{FF2B5EF4-FFF2-40B4-BE49-F238E27FC236}">
                  <a16:creationId xmlns:a16="http://schemas.microsoft.com/office/drawing/2014/main" id="{7D261FC0-23D1-48B4-B01A-E62A83230BA3}"/>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grpSp>
      <p:grpSp>
        <p:nvGrpSpPr>
          <p:cNvPr id="19" name="Group 18">
            <a:extLst>
              <a:ext uri="{FF2B5EF4-FFF2-40B4-BE49-F238E27FC236}">
                <a16:creationId xmlns:a16="http://schemas.microsoft.com/office/drawing/2014/main" id="{B4A0CF6D-5224-45A3-874C-652C2A35E4EB}"/>
              </a:ext>
            </a:extLst>
          </p:cNvPr>
          <p:cNvGrpSpPr>
            <a:grpSpLocks noChangeAspect="1"/>
          </p:cNvGrpSpPr>
          <p:nvPr/>
        </p:nvGrpSpPr>
        <p:grpSpPr bwMode="auto">
          <a:xfrm>
            <a:off x="9100039" y="5109713"/>
            <a:ext cx="368664" cy="487510"/>
            <a:chOff x="3915" y="2947"/>
            <a:chExt cx="456" cy="603"/>
          </a:xfrm>
          <a:solidFill>
            <a:srgbClr val="129038">
              <a:lumMod val="20000"/>
              <a:lumOff val="80000"/>
            </a:srgbClr>
          </a:solidFill>
        </p:grpSpPr>
        <p:sp>
          <p:nvSpPr>
            <p:cNvPr id="23" name="Freeform 21">
              <a:extLst>
                <a:ext uri="{FF2B5EF4-FFF2-40B4-BE49-F238E27FC236}">
                  <a16:creationId xmlns:a16="http://schemas.microsoft.com/office/drawing/2014/main" id="{97689784-C10F-4CA2-9A81-1478E9E1E6CA}"/>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sp>
          <p:nvSpPr>
            <p:cNvPr id="24" name="Freeform 22">
              <a:extLst>
                <a:ext uri="{FF2B5EF4-FFF2-40B4-BE49-F238E27FC236}">
                  <a16:creationId xmlns:a16="http://schemas.microsoft.com/office/drawing/2014/main" id="{7D7EFBFA-AD8F-4ED1-BAE4-748DE8435811}"/>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grpSp>
      <p:grpSp>
        <p:nvGrpSpPr>
          <p:cNvPr id="20" name="Group 20">
            <a:extLst>
              <a:ext uri="{FF2B5EF4-FFF2-40B4-BE49-F238E27FC236}">
                <a16:creationId xmlns:a16="http://schemas.microsoft.com/office/drawing/2014/main" id="{5B825D4D-E546-4C74-85A1-48E0CFE23BB7}"/>
              </a:ext>
            </a:extLst>
          </p:cNvPr>
          <p:cNvGrpSpPr>
            <a:grpSpLocks noChangeAspect="1"/>
          </p:cNvGrpSpPr>
          <p:nvPr/>
        </p:nvGrpSpPr>
        <p:grpSpPr bwMode="auto">
          <a:xfrm>
            <a:off x="10396095" y="5091022"/>
            <a:ext cx="368664" cy="487510"/>
            <a:chOff x="3915" y="2947"/>
            <a:chExt cx="456" cy="603"/>
          </a:xfrm>
          <a:solidFill>
            <a:srgbClr val="129038">
              <a:lumMod val="20000"/>
              <a:lumOff val="80000"/>
            </a:srgbClr>
          </a:solidFill>
        </p:grpSpPr>
        <p:sp>
          <p:nvSpPr>
            <p:cNvPr id="21" name="Freeform 21">
              <a:extLst>
                <a:ext uri="{FF2B5EF4-FFF2-40B4-BE49-F238E27FC236}">
                  <a16:creationId xmlns:a16="http://schemas.microsoft.com/office/drawing/2014/main" id="{AE4A7023-032A-4178-834D-D68499FAE26B}"/>
                </a:ext>
              </a:extLst>
            </p:cNvPr>
            <p:cNvSpPr>
              <a:spLocks/>
            </p:cNvSpPr>
            <p:nvPr/>
          </p:nvSpPr>
          <p:spPr bwMode="auto">
            <a:xfrm>
              <a:off x="3915" y="2947"/>
              <a:ext cx="456" cy="603"/>
            </a:xfrm>
            <a:custGeom>
              <a:avLst/>
              <a:gdLst>
                <a:gd name="T0" fmla="*/ 456 w 456"/>
                <a:gd name="T1" fmla="*/ 603 h 603"/>
                <a:gd name="T2" fmla="*/ 0 w 456"/>
                <a:gd name="T3" fmla="*/ 603 h 603"/>
                <a:gd name="T4" fmla="*/ 0 w 456"/>
                <a:gd name="T5" fmla="*/ 136 h 603"/>
                <a:gd name="T6" fmla="*/ 144 w 456"/>
                <a:gd name="T7" fmla="*/ 0 h 603"/>
                <a:gd name="T8" fmla="*/ 456 w 456"/>
                <a:gd name="T9" fmla="*/ 0 h 603"/>
                <a:gd name="T10" fmla="*/ 456 w 456"/>
                <a:gd name="T11" fmla="*/ 603 h 603"/>
              </a:gdLst>
              <a:ahLst/>
              <a:cxnLst>
                <a:cxn ang="0">
                  <a:pos x="T0" y="T1"/>
                </a:cxn>
                <a:cxn ang="0">
                  <a:pos x="T2" y="T3"/>
                </a:cxn>
                <a:cxn ang="0">
                  <a:pos x="T4" y="T5"/>
                </a:cxn>
                <a:cxn ang="0">
                  <a:pos x="T6" y="T7"/>
                </a:cxn>
                <a:cxn ang="0">
                  <a:pos x="T8" y="T9"/>
                </a:cxn>
                <a:cxn ang="0">
                  <a:pos x="T10" y="T11"/>
                </a:cxn>
              </a:cxnLst>
              <a:rect l="0" t="0" r="r" b="b"/>
              <a:pathLst>
                <a:path w="456" h="603">
                  <a:moveTo>
                    <a:pt x="456" y="603"/>
                  </a:moveTo>
                  <a:lnTo>
                    <a:pt x="0" y="603"/>
                  </a:lnTo>
                  <a:lnTo>
                    <a:pt x="0" y="136"/>
                  </a:lnTo>
                  <a:lnTo>
                    <a:pt x="144" y="0"/>
                  </a:lnTo>
                  <a:lnTo>
                    <a:pt x="456" y="0"/>
                  </a:lnTo>
                  <a:lnTo>
                    <a:pt x="456" y="603"/>
                  </a:lnTo>
                  <a:close/>
                </a:path>
              </a:pathLst>
            </a:custGeom>
            <a:solidFill>
              <a:schemeClr val="bg1"/>
            </a:solidFill>
            <a:ln w="19050">
              <a:solidFill>
                <a:srgbClr val="737373"/>
              </a:solid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sp>
          <p:nvSpPr>
            <p:cNvPr id="22" name="Freeform 22">
              <a:extLst>
                <a:ext uri="{FF2B5EF4-FFF2-40B4-BE49-F238E27FC236}">
                  <a16:creationId xmlns:a16="http://schemas.microsoft.com/office/drawing/2014/main" id="{3D0E46FD-9725-4DA1-9BB6-393A1ABE201B}"/>
                </a:ext>
              </a:extLst>
            </p:cNvPr>
            <p:cNvSpPr>
              <a:spLocks/>
            </p:cNvSpPr>
            <p:nvPr/>
          </p:nvSpPr>
          <p:spPr bwMode="auto">
            <a:xfrm>
              <a:off x="3915" y="2947"/>
              <a:ext cx="144" cy="136"/>
            </a:xfrm>
            <a:custGeom>
              <a:avLst/>
              <a:gdLst>
                <a:gd name="T0" fmla="*/ 144 w 144"/>
                <a:gd name="T1" fmla="*/ 136 h 136"/>
                <a:gd name="T2" fmla="*/ 0 w 144"/>
                <a:gd name="T3" fmla="*/ 136 h 136"/>
                <a:gd name="T4" fmla="*/ 144 w 144"/>
                <a:gd name="T5" fmla="*/ 0 h 136"/>
                <a:gd name="T6" fmla="*/ 144 w 144"/>
                <a:gd name="T7" fmla="*/ 136 h 136"/>
              </a:gdLst>
              <a:ahLst/>
              <a:cxnLst>
                <a:cxn ang="0">
                  <a:pos x="T0" y="T1"/>
                </a:cxn>
                <a:cxn ang="0">
                  <a:pos x="T2" y="T3"/>
                </a:cxn>
                <a:cxn ang="0">
                  <a:pos x="T4" y="T5"/>
                </a:cxn>
                <a:cxn ang="0">
                  <a:pos x="T6" y="T7"/>
                </a:cxn>
              </a:cxnLst>
              <a:rect l="0" t="0" r="r" b="b"/>
              <a:pathLst>
                <a:path w="144" h="136">
                  <a:moveTo>
                    <a:pt x="144" y="136"/>
                  </a:moveTo>
                  <a:lnTo>
                    <a:pt x="0" y="136"/>
                  </a:lnTo>
                  <a:lnTo>
                    <a:pt x="144" y="0"/>
                  </a:lnTo>
                  <a:lnTo>
                    <a:pt x="144" y="136"/>
                  </a:lnTo>
                  <a:close/>
                </a:path>
              </a:pathLst>
            </a:custGeom>
            <a:solidFill>
              <a:srgbClr val="737373"/>
            </a:solidFill>
            <a:ln w="9525">
              <a:noFill/>
              <a:round/>
              <a:headEnd/>
              <a:tailEnd/>
            </a:ln>
            <a:extLst/>
          </p:spPr>
          <p:txBody>
            <a:bodyPr vert="horz" wrap="square" lIns="91427" tIns="45713" rIns="91427" bIns="45713" numCol="1" anchor="t" anchorCtr="0" compatLnSpc="1">
              <a:prstTxWarp prst="textNoShape">
                <a:avLst/>
              </a:prstTxWarp>
            </a:bodyPr>
            <a:lstStyle/>
            <a:p>
              <a:pPr defTabSz="914225">
                <a:defRPr/>
              </a:pPr>
              <a:endParaRPr lang="en-US" kern="0">
                <a:solidFill>
                  <a:srgbClr val="000000"/>
                </a:solidFill>
                <a:latin typeface="Segoe UI"/>
              </a:endParaRPr>
            </a:p>
          </p:txBody>
        </p:sp>
      </p:grpSp>
      <p:sp>
        <p:nvSpPr>
          <p:cNvPr id="27" name="Rounded Rectangle 57">
            <a:extLst>
              <a:ext uri="{FF2B5EF4-FFF2-40B4-BE49-F238E27FC236}">
                <a16:creationId xmlns:a16="http://schemas.microsoft.com/office/drawing/2014/main" id="{8C766795-C2FC-43D4-857B-6D35274AB5DE}"/>
              </a:ext>
            </a:extLst>
          </p:cNvPr>
          <p:cNvSpPr/>
          <p:nvPr/>
        </p:nvSpPr>
        <p:spPr>
          <a:xfrm>
            <a:off x="4703634" y="598089"/>
            <a:ext cx="6421396" cy="615774"/>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 Map Reduce can Map and Reduce data</a:t>
            </a:r>
          </a:p>
        </p:txBody>
      </p:sp>
      <p:sp>
        <p:nvSpPr>
          <p:cNvPr id="37" name="Rounded Rectangle 57">
            <a:extLst>
              <a:ext uri="{FF2B5EF4-FFF2-40B4-BE49-F238E27FC236}">
                <a16:creationId xmlns:a16="http://schemas.microsoft.com/office/drawing/2014/main" id="{1344866E-6D19-40BB-86A6-DFF5AE43A987}"/>
              </a:ext>
            </a:extLst>
          </p:cNvPr>
          <p:cNvSpPr/>
          <p:nvPr/>
        </p:nvSpPr>
        <p:spPr>
          <a:xfrm>
            <a:off x="9683345" y="3460938"/>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Map:1</a:t>
            </a:r>
          </a:p>
        </p:txBody>
      </p:sp>
      <p:sp>
        <p:nvSpPr>
          <p:cNvPr id="38" name="Rounded Rectangle 57">
            <a:extLst>
              <a:ext uri="{FF2B5EF4-FFF2-40B4-BE49-F238E27FC236}">
                <a16:creationId xmlns:a16="http://schemas.microsoft.com/office/drawing/2014/main" id="{4AB439FF-A0F0-48AF-8FE1-0D066BFD1544}"/>
              </a:ext>
            </a:extLst>
          </p:cNvPr>
          <p:cNvSpPr/>
          <p:nvPr/>
        </p:nvSpPr>
        <p:spPr>
          <a:xfrm>
            <a:off x="8295342" y="3463389"/>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and:1</a:t>
            </a:r>
          </a:p>
        </p:txBody>
      </p:sp>
      <p:sp>
        <p:nvSpPr>
          <p:cNvPr id="40" name="Rounded Rectangle 57">
            <a:extLst>
              <a:ext uri="{FF2B5EF4-FFF2-40B4-BE49-F238E27FC236}">
                <a16:creationId xmlns:a16="http://schemas.microsoft.com/office/drawing/2014/main" id="{CDF7ACF7-507F-4259-8F70-45C69CA5F753}"/>
              </a:ext>
            </a:extLst>
          </p:cNvPr>
          <p:cNvSpPr/>
          <p:nvPr/>
        </p:nvSpPr>
        <p:spPr>
          <a:xfrm>
            <a:off x="6922477" y="3838594"/>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data:1</a:t>
            </a:r>
          </a:p>
        </p:txBody>
      </p:sp>
      <p:sp>
        <p:nvSpPr>
          <p:cNvPr id="41" name="Rounded Rectangle 57">
            <a:extLst>
              <a:ext uri="{FF2B5EF4-FFF2-40B4-BE49-F238E27FC236}">
                <a16:creationId xmlns:a16="http://schemas.microsoft.com/office/drawing/2014/main" id="{C8CD2F79-3FBC-419B-AB6A-B107454BAC31}"/>
              </a:ext>
            </a:extLst>
          </p:cNvPr>
          <p:cNvSpPr/>
          <p:nvPr/>
        </p:nvSpPr>
        <p:spPr>
          <a:xfrm>
            <a:off x="8355273" y="4286640"/>
            <a:ext cx="1027035" cy="1082294"/>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sz="1400" kern="0" dirty="0">
                <a:solidFill>
                  <a:srgbClr val="000000"/>
                </a:solidFill>
                <a:latin typeface="Segoe UI"/>
                <a:cs typeface="Segoe UI" panose="020B0502040204020203" pitchFamily="34" charset="0"/>
              </a:rPr>
              <a:t>Map:2</a:t>
            </a:r>
          </a:p>
          <a:p>
            <a:pPr algn="ctr" defTabSz="914225">
              <a:defRPr/>
            </a:pPr>
            <a:r>
              <a:rPr lang="en-GB" sz="1400" kern="0" dirty="0">
                <a:solidFill>
                  <a:srgbClr val="000000"/>
                </a:solidFill>
                <a:latin typeface="Segoe UI"/>
                <a:cs typeface="Segoe UI" panose="020B0502040204020203" pitchFamily="34" charset="0"/>
              </a:rPr>
              <a:t>Reduce:2</a:t>
            </a:r>
          </a:p>
          <a:p>
            <a:pPr algn="ctr" defTabSz="914225">
              <a:defRPr/>
            </a:pPr>
            <a:r>
              <a:rPr lang="en-GB" sz="1400" kern="0" dirty="0">
                <a:solidFill>
                  <a:srgbClr val="000000"/>
                </a:solidFill>
                <a:latin typeface="Segoe UI"/>
                <a:cs typeface="Segoe UI" panose="020B0502040204020203" pitchFamily="34" charset="0"/>
              </a:rPr>
              <a:t>can:1</a:t>
            </a:r>
          </a:p>
          <a:p>
            <a:pPr algn="ctr" defTabSz="914225">
              <a:defRPr/>
            </a:pPr>
            <a:r>
              <a:rPr lang="en-GB" sz="1400" kern="0" dirty="0">
                <a:solidFill>
                  <a:srgbClr val="000000"/>
                </a:solidFill>
                <a:latin typeface="Segoe UI"/>
                <a:cs typeface="Segoe UI" panose="020B0502040204020203" pitchFamily="34" charset="0"/>
              </a:rPr>
              <a:t>and:1</a:t>
            </a:r>
          </a:p>
          <a:p>
            <a:pPr algn="ctr" defTabSz="914225">
              <a:defRPr/>
            </a:pPr>
            <a:r>
              <a:rPr lang="en-GB" sz="1400" kern="0" dirty="0">
                <a:solidFill>
                  <a:srgbClr val="000000"/>
                </a:solidFill>
                <a:latin typeface="Segoe UI"/>
                <a:cs typeface="Segoe UI" panose="020B0502040204020203" pitchFamily="34" charset="0"/>
              </a:rPr>
              <a:t>Data:1</a:t>
            </a:r>
          </a:p>
        </p:txBody>
      </p:sp>
      <p:sp>
        <p:nvSpPr>
          <p:cNvPr id="42" name="Rounded Rectangle 57">
            <a:extLst>
              <a:ext uri="{FF2B5EF4-FFF2-40B4-BE49-F238E27FC236}">
                <a16:creationId xmlns:a16="http://schemas.microsoft.com/office/drawing/2014/main" id="{890DB284-ACCD-49EB-838E-52DF2E1501FB}"/>
              </a:ext>
            </a:extLst>
          </p:cNvPr>
          <p:cNvSpPr/>
          <p:nvPr/>
        </p:nvSpPr>
        <p:spPr>
          <a:xfrm>
            <a:off x="8295342" y="3095912"/>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Reduce:1</a:t>
            </a:r>
          </a:p>
        </p:txBody>
      </p:sp>
      <p:sp>
        <p:nvSpPr>
          <p:cNvPr id="43" name="Rounded Rectangle 57">
            <a:extLst>
              <a:ext uri="{FF2B5EF4-FFF2-40B4-BE49-F238E27FC236}">
                <a16:creationId xmlns:a16="http://schemas.microsoft.com/office/drawing/2014/main" id="{284853D6-BEFE-4779-B48A-70BCD3B8B63B}"/>
              </a:ext>
            </a:extLst>
          </p:cNvPr>
          <p:cNvSpPr/>
          <p:nvPr/>
        </p:nvSpPr>
        <p:spPr>
          <a:xfrm>
            <a:off x="6897868" y="3095912"/>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Map:1</a:t>
            </a:r>
          </a:p>
        </p:txBody>
      </p:sp>
      <p:sp>
        <p:nvSpPr>
          <p:cNvPr id="44" name="Rounded Rectangle 57">
            <a:extLst>
              <a:ext uri="{FF2B5EF4-FFF2-40B4-BE49-F238E27FC236}">
                <a16:creationId xmlns:a16="http://schemas.microsoft.com/office/drawing/2014/main" id="{C24387C1-12D4-4591-BDE5-C0D92AD3B08F}"/>
              </a:ext>
            </a:extLst>
          </p:cNvPr>
          <p:cNvSpPr/>
          <p:nvPr/>
        </p:nvSpPr>
        <p:spPr>
          <a:xfrm>
            <a:off x="9683982" y="3093410"/>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can:1</a:t>
            </a:r>
          </a:p>
        </p:txBody>
      </p:sp>
      <p:sp>
        <p:nvSpPr>
          <p:cNvPr id="45" name="Rounded Rectangle 57">
            <a:extLst>
              <a:ext uri="{FF2B5EF4-FFF2-40B4-BE49-F238E27FC236}">
                <a16:creationId xmlns:a16="http://schemas.microsoft.com/office/drawing/2014/main" id="{CA467713-E7D7-450E-AC23-BAA00DA9D3CC}"/>
              </a:ext>
            </a:extLst>
          </p:cNvPr>
          <p:cNvSpPr/>
          <p:nvPr/>
        </p:nvSpPr>
        <p:spPr>
          <a:xfrm>
            <a:off x="6911539" y="3468438"/>
            <a:ext cx="1169800" cy="294135"/>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kern="0" dirty="0">
                <a:solidFill>
                  <a:srgbClr val="000000"/>
                </a:solidFill>
                <a:latin typeface="Segoe UI"/>
                <a:cs typeface="Segoe UI" panose="020B0502040204020203" pitchFamily="34" charset="0"/>
              </a:rPr>
              <a:t>Reduce:1</a:t>
            </a:r>
          </a:p>
        </p:txBody>
      </p:sp>
      <p:sp>
        <p:nvSpPr>
          <p:cNvPr id="35" name="Rounded Rectangle 57">
            <a:extLst>
              <a:ext uri="{FF2B5EF4-FFF2-40B4-BE49-F238E27FC236}">
                <a16:creationId xmlns:a16="http://schemas.microsoft.com/office/drawing/2014/main" id="{418D0210-F8CF-4586-BFAB-B8D2AD8389EB}"/>
              </a:ext>
            </a:extLst>
          </p:cNvPr>
          <p:cNvSpPr/>
          <p:nvPr/>
        </p:nvSpPr>
        <p:spPr>
          <a:xfrm>
            <a:off x="7243975" y="5540385"/>
            <a:ext cx="623171" cy="670673"/>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sz="700" kern="0" dirty="0">
                <a:solidFill>
                  <a:srgbClr val="000000"/>
                </a:solidFill>
                <a:latin typeface="Segoe UI"/>
                <a:cs typeface="Segoe UI" panose="020B0502040204020203" pitchFamily="34" charset="0"/>
              </a:rPr>
              <a:t>Map:2</a:t>
            </a:r>
          </a:p>
          <a:p>
            <a:pPr algn="ctr" defTabSz="914225">
              <a:defRPr/>
            </a:pPr>
            <a:r>
              <a:rPr lang="en-GB" sz="700" kern="0" dirty="0">
                <a:solidFill>
                  <a:srgbClr val="000000"/>
                </a:solidFill>
                <a:latin typeface="Segoe UI"/>
                <a:cs typeface="Segoe UI" panose="020B0502040204020203" pitchFamily="34" charset="0"/>
              </a:rPr>
              <a:t>Reduce:2</a:t>
            </a:r>
          </a:p>
          <a:p>
            <a:pPr algn="ctr" defTabSz="914225">
              <a:defRPr/>
            </a:pPr>
            <a:r>
              <a:rPr lang="en-GB" sz="700" kern="0" dirty="0">
                <a:solidFill>
                  <a:srgbClr val="000000"/>
                </a:solidFill>
                <a:latin typeface="Segoe UI"/>
                <a:cs typeface="Segoe UI" panose="020B0502040204020203" pitchFamily="34" charset="0"/>
              </a:rPr>
              <a:t>can:1</a:t>
            </a:r>
          </a:p>
          <a:p>
            <a:pPr algn="ctr" defTabSz="914225">
              <a:defRPr/>
            </a:pPr>
            <a:r>
              <a:rPr lang="en-GB" sz="700" kern="0" dirty="0">
                <a:solidFill>
                  <a:srgbClr val="000000"/>
                </a:solidFill>
                <a:latin typeface="Segoe UI"/>
                <a:cs typeface="Segoe UI" panose="020B0502040204020203" pitchFamily="34" charset="0"/>
              </a:rPr>
              <a:t>and:1</a:t>
            </a:r>
          </a:p>
          <a:p>
            <a:pPr algn="ctr" defTabSz="914225">
              <a:defRPr/>
            </a:pPr>
            <a:r>
              <a:rPr lang="en-GB" sz="700" kern="0" dirty="0">
                <a:solidFill>
                  <a:srgbClr val="000000"/>
                </a:solidFill>
                <a:latin typeface="Segoe UI"/>
                <a:cs typeface="Segoe UI" panose="020B0502040204020203" pitchFamily="34" charset="0"/>
              </a:rPr>
              <a:t>Data:1</a:t>
            </a:r>
          </a:p>
        </p:txBody>
      </p:sp>
      <p:sp>
        <p:nvSpPr>
          <p:cNvPr id="36" name="Rounded Rectangle 57">
            <a:extLst>
              <a:ext uri="{FF2B5EF4-FFF2-40B4-BE49-F238E27FC236}">
                <a16:creationId xmlns:a16="http://schemas.microsoft.com/office/drawing/2014/main" id="{A9D5331F-734C-405E-9BBB-BF7D136397E1}"/>
              </a:ext>
            </a:extLst>
          </p:cNvPr>
          <p:cNvSpPr/>
          <p:nvPr/>
        </p:nvSpPr>
        <p:spPr>
          <a:xfrm>
            <a:off x="8557204" y="5540385"/>
            <a:ext cx="623171" cy="670673"/>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sz="700" kern="0" dirty="0">
                <a:solidFill>
                  <a:srgbClr val="000000"/>
                </a:solidFill>
                <a:latin typeface="Segoe UI"/>
                <a:cs typeface="Segoe UI" panose="020B0502040204020203" pitchFamily="34" charset="0"/>
              </a:rPr>
              <a:t>Map:2</a:t>
            </a:r>
          </a:p>
          <a:p>
            <a:pPr algn="ctr" defTabSz="914225">
              <a:defRPr/>
            </a:pPr>
            <a:r>
              <a:rPr lang="en-GB" sz="700" kern="0" dirty="0">
                <a:solidFill>
                  <a:srgbClr val="000000"/>
                </a:solidFill>
                <a:latin typeface="Segoe UI"/>
                <a:cs typeface="Segoe UI" panose="020B0502040204020203" pitchFamily="34" charset="0"/>
              </a:rPr>
              <a:t>Reduce:2</a:t>
            </a:r>
          </a:p>
          <a:p>
            <a:pPr algn="ctr" defTabSz="914225">
              <a:defRPr/>
            </a:pPr>
            <a:r>
              <a:rPr lang="en-GB" sz="700" kern="0" dirty="0">
                <a:solidFill>
                  <a:srgbClr val="000000"/>
                </a:solidFill>
                <a:latin typeface="Segoe UI"/>
                <a:cs typeface="Segoe UI" panose="020B0502040204020203" pitchFamily="34" charset="0"/>
              </a:rPr>
              <a:t>can:1</a:t>
            </a:r>
          </a:p>
          <a:p>
            <a:pPr algn="ctr" defTabSz="914225">
              <a:defRPr/>
            </a:pPr>
            <a:r>
              <a:rPr lang="en-GB" sz="700" kern="0" dirty="0">
                <a:solidFill>
                  <a:srgbClr val="000000"/>
                </a:solidFill>
                <a:latin typeface="Segoe UI"/>
                <a:cs typeface="Segoe UI" panose="020B0502040204020203" pitchFamily="34" charset="0"/>
              </a:rPr>
              <a:t>and:1</a:t>
            </a:r>
          </a:p>
          <a:p>
            <a:pPr algn="ctr" defTabSz="914225">
              <a:defRPr/>
            </a:pPr>
            <a:r>
              <a:rPr lang="en-GB" sz="700" kern="0" dirty="0">
                <a:solidFill>
                  <a:srgbClr val="000000"/>
                </a:solidFill>
                <a:latin typeface="Segoe UI"/>
                <a:cs typeface="Segoe UI" panose="020B0502040204020203" pitchFamily="34" charset="0"/>
              </a:rPr>
              <a:t>Data:1</a:t>
            </a:r>
          </a:p>
        </p:txBody>
      </p:sp>
      <p:sp>
        <p:nvSpPr>
          <p:cNvPr id="39" name="Rounded Rectangle 57">
            <a:extLst>
              <a:ext uri="{FF2B5EF4-FFF2-40B4-BE49-F238E27FC236}">
                <a16:creationId xmlns:a16="http://schemas.microsoft.com/office/drawing/2014/main" id="{2AE52255-5C3C-4CA3-8802-F8FD2B3392AF}"/>
              </a:ext>
            </a:extLst>
          </p:cNvPr>
          <p:cNvSpPr/>
          <p:nvPr/>
        </p:nvSpPr>
        <p:spPr>
          <a:xfrm>
            <a:off x="9921198" y="5547755"/>
            <a:ext cx="623171" cy="670673"/>
          </a:xfrm>
          <a:prstGeom prst="roundRect">
            <a:avLst/>
          </a:prstGeom>
          <a:solidFill>
            <a:sysClr val="window" lastClr="FFFFFF"/>
          </a:solidFill>
          <a:ln w="25400" cap="flat" cmpd="sng" algn="ctr">
            <a:solidFill>
              <a:srgbClr val="000000"/>
            </a:solidFill>
            <a:prstDash val="solid"/>
          </a:ln>
          <a:effectLst/>
        </p:spPr>
        <p:txBody>
          <a:bodyPr rtlCol="0" anchor="ctr"/>
          <a:lstStyle/>
          <a:p>
            <a:pPr algn="ctr" defTabSz="914225">
              <a:defRPr/>
            </a:pPr>
            <a:r>
              <a:rPr lang="en-GB" sz="700" kern="0" dirty="0">
                <a:solidFill>
                  <a:srgbClr val="000000"/>
                </a:solidFill>
                <a:latin typeface="Segoe UI"/>
                <a:cs typeface="Segoe UI" panose="020B0502040204020203" pitchFamily="34" charset="0"/>
              </a:rPr>
              <a:t>Map:2</a:t>
            </a:r>
          </a:p>
          <a:p>
            <a:pPr algn="ctr" defTabSz="914225">
              <a:defRPr/>
            </a:pPr>
            <a:r>
              <a:rPr lang="en-GB" sz="700" kern="0" dirty="0">
                <a:solidFill>
                  <a:srgbClr val="000000"/>
                </a:solidFill>
                <a:latin typeface="Segoe UI"/>
                <a:cs typeface="Segoe UI" panose="020B0502040204020203" pitchFamily="34" charset="0"/>
              </a:rPr>
              <a:t>Reduce:2</a:t>
            </a:r>
          </a:p>
          <a:p>
            <a:pPr algn="ctr" defTabSz="914225">
              <a:defRPr/>
            </a:pPr>
            <a:r>
              <a:rPr lang="en-GB" sz="700" kern="0" dirty="0">
                <a:solidFill>
                  <a:srgbClr val="000000"/>
                </a:solidFill>
                <a:latin typeface="Segoe UI"/>
                <a:cs typeface="Segoe UI" panose="020B0502040204020203" pitchFamily="34" charset="0"/>
              </a:rPr>
              <a:t>can:1</a:t>
            </a:r>
          </a:p>
          <a:p>
            <a:pPr algn="ctr" defTabSz="914225">
              <a:defRPr/>
            </a:pPr>
            <a:r>
              <a:rPr lang="en-GB" sz="700" kern="0" dirty="0">
                <a:solidFill>
                  <a:srgbClr val="000000"/>
                </a:solidFill>
                <a:latin typeface="Segoe UI"/>
                <a:cs typeface="Segoe UI" panose="020B0502040204020203" pitchFamily="34" charset="0"/>
              </a:rPr>
              <a:t>and:1</a:t>
            </a:r>
          </a:p>
          <a:p>
            <a:pPr algn="ctr" defTabSz="914225">
              <a:defRPr/>
            </a:pPr>
            <a:r>
              <a:rPr lang="en-GB" sz="700" kern="0" dirty="0">
                <a:solidFill>
                  <a:srgbClr val="000000"/>
                </a:solidFill>
                <a:latin typeface="Segoe UI"/>
                <a:cs typeface="Segoe UI" panose="020B0502040204020203" pitchFamily="34" charset="0"/>
              </a:rPr>
              <a:t>Data:1</a:t>
            </a:r>
          </a:p>
        </p:txBody>
      </p:sp>
    </p:spTree>
    <p:extLst>
      <p:ext uri="{BB962C8B-B14F-4D97-AF65-F5344CB8AC3E}">
        <p14:creationId xmlns:p14="http://schemas.microsoft.com/office/powerpoint/2010/main" val="11223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45833E-6 4.07407E-6 L -0.19518 0.39907 " pathEditMode="relative" rAng="0" ptsTypes="AA">
                                      <p:cBhvr>
                                        <p:cTn id="19" dur="2000" fill="hold"/>
                                        <p:tgtEl>
                                          <p:spTgt spid="27"/>
                                        </p:tgtEl>
                                        <p:attrNameLst>
                                          <p:attrName>ppt_x</p:attrName>
                                          <p:attrName>ppt_y</p:attrName>
                                        </p:attrNameLst>
                                      </p:cBhvr>
                                      <p:rCtr x="-9766" y="19954"/>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3"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grpId="3"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par>
                                <p:cTn id="32" presetID="1" presetClass="entr" presetSubtype="0" fill="hold" grpId="3"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3"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grpId="3"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4.79167E-6 4.81481E-6 L 0.00598 0.20138 " pathEditMode="relative" rAng="0" ptsTypes="AA">
                                      <p:cBhvr>
                                        <p:cTn id="43" dur="2000" fill="hold"/>
                                        <p:tgtEl>
                                          <p:spTgt spid="42"/>
                                        </p:tgtEl>
                                        <p:attrNameLst>
                                          <p:attrName>ppt_x</p:attrName>
                                          <p:attrName>ppt_y</p:attrName>
                                        </p:attrNameLst>
                                      </p:cBhvr>
                                      <p:rCtr x="299" y="10069"/>
                                    </p:animMotion>
                                  </p:childTnLst>
                                </p:cTn>
                              </p:par>
                              <p:par>
                                <p:cTn id="44" presetID="42" presetClass="path" presetSubtype="0" accel="50000" decel="50000" fill="hold" grpId="0" nodeType="withEffect">
                                  <p:stCondLst>
                                    <p:cond delay="0"/>
                                  </p:stCondLst>
                                  <p:childTnLst>
                                    <p:animMotion origin="layout" path="M 4.79167E-6 1.48148E-6 L 0.11458 0.18472 " pathEditMode="relative" rAng="0" ptsTypes="AA">
                                      <p:cBhvr>
                                        <p:cTn id="45" dur="2000" fill="hold"/>
                                        <p:tgtEl>
                                          <p:spTgt spid="40"/>
                                        </p:tgtEl>
                                        <p:attrNameLst>
                                          <p:attrName>ppt_x</p:attrName>
                                          <p:attrName>ppt_y</p:attrName>
                                        </p:attrNameLst>
                                      </p:cBhvr>
                                      <p:rCtr x="5729" y="9236"/>
                                    </p:animMotion>
                                  </p:childTnLst>
                                </p:cTn>
                              </p:par>
                              <p:par>
                                <p:cTn id="46" presetID="42" presetClass="path" presetSubtype="0" accel="50000" decel="50000" fill="hold" grpId="0" nodeType="withEffect">
                                  <p:stCondLst>
                                    <p:cond delay="0"/>
                                  </p:stCondLst>
                                  <p:childTnLst>
                                    <p:animMotion origin="layout" path="M -1.875E-6 4.81481E-6 L 0.11667 0.16736 " pathEditMode="relative" rAng="0" ptsTypes="AA">
                                      <p:cBhvr>
                                        <p:cTn id="47" dur="2000" fill="hold"/>
                                        <p:tgtEl>
                                          <p:spTgt spid="43"/>
                                        </p:tgtEl>
                                        <p:attrNameLst>
                                          <p:attrName>ppt_x</p:attrName>
                                          <p:attrName>ppt_y</p:attrName>
                                        </p:attrNameLst>
                                      </p:cBhvr>
                                      <p:rCtr x="5833" y="8356"/>
                                    </p:animMotion>
                                  </p:childTnLst>
                                </p:cTn>
                              </p:par>
                              <p:par>
                                <p:cTn id="48" presetID="42" presetClass="path" presetSubtype="0" accel="50000" decel="50000" fill="hold" grpId="0" nodeType="withEffect">
                                  <p:stCondLst>
                                    <p:cond delay="0"/>
                                  </p:stCondLst>
                                  <p:childTnLst>
                                    <p:animMotion origin="layout" path="M 2.5E-6 -3.7037E-6 L -0.1099 0.23357 " pathEditMode="relative" rAng="0" ptsTypes="AA">
                                      <p:cBhvr>
                                        <p:cTn id="49" dur="2000" fill="hold"/>
                                        <p:tgtEl>
                                          <p:spTgt spid="44"/>
                                        </p:tgtEl>
                                        <p:attrNameLst>
                                          <p:attrName>ppt_x</p:attrName>
                                          <p:attrName>ppt_y</p:attrName>
                                        </p:attrNameLst>
                                      </p:cBhvr>
                                      <p:rCtr x="-5495" y="11667"/>
                                    </p:animMotion>
                                  </p:childTnLst>
                                </p:cTn>
                              </p:par>
                              <p:par>
                                <p:cTn id="50" presetID="42" presetClass="path" presetSubtype="0" accel="50000" decel="50000" fill="hold" grpId="0" nodeType="withEffect">
                                  <p:stCondLst>
                                    <p:cond delay="0"/>
                                  </p:stCondLst>
                                  <p:childTnLst>
                                    <p:animMotion origin="layout" path="M -3.75E-6 -3.33333E-6 L 0.1181 0.15162 " pathEditMode="relative" rAng="0" ptsTypes="AA">
                                      <p:cBhvr>
                                        <p:cTn id="51" dur="2000" fill="hold"/>
                                        <p:tgtEl>
                                          <p:spTgt spid="45"/>
                                        </p:tgtEl>
                                        <p:attrNameLst>
                                          <p:attrName>ppt_x</p:attrName>
                                          <p:attrName>ppt_y</p:attrName>
                                        </p:attrNameLst>
                                      </p:cBhvr>
                                      <p:rCtr x="5898" y="7569"/>
                                    </p:animMotion>
                                  </p:childTnLst>
                                </p:cTn>
                              </p:par>
                              <p:par>
                                <p:cTn id="52" presetID="42" presetClass="path" presetSubtype="0" accel="50000" decel="50000" fill="hold" grpId="0" nodeType="withEffect">
                                  <p:stCondLst>
                                    <p:cond delay="0"/>
                                  </p:stCondLst>
                                  <p:childTnLst>
                                    <p:animMotion origin="layout" path="M 4.79167E-6 1.11111E-6 L 0.00234 0.21042 " pathEditMode="relative" rAng="0" ptsTypes="AA">
                                      <p:cBhvr>
                                        <p:cTn id="53" dur="2000" fill="hold"/>
                                        <p:tgtEl>
                                          <p:spTgt spid="38"/>
                                        </p:tgtEl>
                                        <p:attrNameLst>
                                          <p:attrName>ppt_x</p:attrName>
                                          <p:attrName>ppt_y</p:attrName>
                                        </p:attrNameLst>
                                      </p:cBhvr>
                                      <p:rCtr x="117" y="10509"/>
                                    </p:animMotion>
                                  </p:childTnLst>
                                </p:cTn>
                              </p:par>
                              <p:par>
                                <p:cTn id="54" presetID="42" presetClass="path" presetSubtype="0" accel="50000" decel="50000" fill="hold" grpId="0" nodeType="withEffect">
                                  <p:stCondLst>
                                    <p:cond delay="0"/>
                                  </p:stCondLst>
                                  <p:childTnLst>
                                    <p:animMotion origin="layout" path="M 2.5E-6 4.07407E-6 L -0.11146 0.11713 " pathEditMode="relative" rAng="0" ptsTypes="AA">
                                      <p:cBhvr>
                                        <p:cTn id="55" dur="2000" fill="hold"/>
                                        <p:tgtEl>
                                          <p:spTgt spid="37"/>
                                        </p:tgtEl>
                                        <p:attrNameLst>
                                          <p:attrName>ppt_x</p:attrName>
                                          <p:attrName>ppt_y</p:attrName>
                                        </p:attrNameLst>
                                      </p:cBhvr>
                                      <p:rCtr x="-5573" y="5856"/>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8"/>
                                        </p:tgtEl>
                                      </p:cBhvr>
                                    </p:animEffect>
                                    <p:set>
                                      <p:cBhvr>
                                        <p:cTn id="75" dur="1" fill="hold">
                                          <p:stCondLst>
                                            <p:cond delay="499"/>
                                          </p:stCondLst>
                                        </p:cTn>
                                        <p:tgtEl>
                                          <p:spTgt spid="3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7"/>
                                        </p:tgtEl>
                                      </p:cBhvr>
                                    </p:animEffect>
                                    <p:set>
                                      <p:cBhvr>
                                        <p:cTn id="78" dur="1" fill="hold">
                                          <p:stCondLst>
                                            <p:cond delay="499"/>
                                          </p:stCondLst>
                                        </p:cTn>
                                        <p:tgtEl>
                                          <p:spTgt spid="3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7" grpId="0" animBg="1"/>
      <p:bldP spid="37" grpId="1" animBg="1"/>
      <p:bldP spid="37" grpId="3" animBg="1"/>
      <p:bldP spid="38" grpId="0" animBg="1"/>
      <p:bldP spid="38" grpId="1" animBg="1"/>
      <p:bldP spid="38" grpId="3" animBg="1"/>
      <p:bldP spid="40" grpId="0" animBg="1"/>
      <p:bldP spid="40" grpId="1" animBg="1"/>
      <p:bldP spid="40" grpId="3" animBg="1"/>
      <p:bldP spid="41" grpId="0" animBg="1"/>
      <p:bldP spid="42" grpId="0" animBg="1"/>
      <p:bldP spid="42" grpId="1" animBg="1"/>
      <p:bldP spid="42" grpId="3" animBg="1"/>
      <p:bldP spid="43" grpId="0" animBg="1"/>
      <p:bldP spid="43" grpId="1" animBg="1"/>
      <p:bldP spid="43" grpId="3" animBg="1"/>
      <p:bldP spid="44" grpId="0" animBg="1"/>
      <p:bldP spid="44" grpId="1" animBg="1"/>
      <p:bldP spid="44" grpId="3" animBg="1"/>
      <p:bldP spid="45" grpId="0" animBg="1"/>
      <p:bldP spid="45" grpId="1" animBg="1"/>
      <p:bldP spid="45" grpId="3" animBg="1"/>
      <p:bldP spid="35" grpId="0" animBg="1"/>
      <p:bldP spid="36"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715" y="1789569"/>
            <a:ext cx="1091381" cy="609600"/>
            <a:chOff x="2222090" y="3460955"/>
            <a:chExt cx="1091381" cy="609600"/>
          </a:xfrm>
        </p:grpSpPr>
        <p:sp>
          <p:nvSpPr>
            <p:cNvPr id="10" name="Rectangle 9"/>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5"/>
            <p:cNvGrpSpPr/>
            <p:nvPr/>
          </p:nvGrpSpPr>
          <p:grpSpPr>
            <a:xfrm>
              <a:off x="2767780" y="3531213"/>
              <a:ext cx="426219" cy="469084"/>
              <a:chOff x="7094240" y="4946607"/>
              <a:chExt cx="1050039" cy="1155641"/>
            </a:xfrm>
          </p:grpSpPr>
          <p:sp>
            <p:nvSpPr>
              <p:cNvPr id="7"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 name="Group 11"/>
          <p:cNvGrpSpPr/>
          <p:nvPr/>
        </p:nvGrpSpPr>
        <p:grpSpPr>
          <a:xfrm>
            <a:off x="7002022" y="2215930"/>
            <a:ext cx="1091381" cy="609600"/>
            <a:chOff x="2222090" y="3460955"/>
            <a:chExt cx="1091381" cy="609600"/>
          </a:xfrm>
        </p:grpSpPr>
        <p:sp>
          <p:nvSpPr>
            <p:cNvPr id="13" name="Rectangle 12"/>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2767780" y="3531213"/>
              <a:ext cx="426219" cy="469084"/>
              <a:chOff x="7094240" y="4946607"/>
              <a:chExt cx="1050039" cy="1155641"/>
            </a:xfrm>
          </p:grpSpPr>
          <p:sp>
            <p:nvSpPr>
              <p:cNvPr id="15"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7"/>
          <p:cNvGrpSpPr/>
          <p:nvPr/>
        </p:nvGrpSpPr>
        <p:grpSpPr>
          <a:xfrm>
            <a:off x="10767760" y="3603793"/>
            <a:ext cx="1091381" cy="609600"/>
            <a:chOff x="2222090" y="3460955"/>
            <a:chExt cx="1091381" cy="609600"/>
          </a:xfrm>
        </p:grpSpPr>
        <p:sp>
          <p:nvSpPr>
            <p:cNvPr id="19" name="Rectangle 18"/>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up 19"/>
            <p:cNvGrpSpPr/>
            <p:nvPr/>
          </p:nvGrpSpPr>
          <p:grpSpPr>
            <a:xfrm>
              <a:off x="2767780" y="3531213"/>
              <a:ext cx="426219" cy="469084"/>
              <a:chOff x="7094240" y="4946607"/>
              <a:chExt cx="1050039" cy="1155641"/>
            </a:xfrm>
          </p:grpSpPr>
          <p:sp>
            <p:nvSpPr>
              <p:cNvPr id="21"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3"/>
          <p:cNvGrpSpPr/>
          <p:nvPr/>
        </p:nvGrpSpPr>
        <p:grpSpPr>
          <a:xfrm>
            <a:off x="429277" y="3458603"/>
            <a:ext cx="1091381" cy="609600"/>
            <a:chOff x="2222090" y="3460955"/>
            <a:chExt cx="1091381" cy="609600"/>
          </a:xfrm>
        </p:grpSpPr>
        <p:sp>
          <p:nvSpPr>
            <p:cNvPr id="25" name="Rectangle 24"/>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6" name="Group 25"/>
            <p:cNvGrpSpPr/>
            <p:nvPr/>
          </p:nvGrpSpPr>
          <p:grpSpPr>
            <a:xfrm>
              <a:off x="2767780" y="3531213"/>
              <a:ext cx="426219" cy="469084"/>
              <a:chOff x="7094240" y="4946607"/>
              <a:chExt cx="1050039" cy="1155641"/>
            </a:xfrm>
          </p:grpSpPr>
          <p:sp>
            <p:nvSpPr>
              <p:cNvPr id="27"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0" name="Group 29"/>
          <p:cNvGrpSpPr/>
          <p:nvPr/>
        </p:nvGrpSpPr>
        <p:grpSpPr>
          <a:xfrm>
            <a:off x="3713429" y="2951288"/>
            <a:ext cx="1091381" cy="609600"/>
            <a:chOff x="2222090" y="3460955"/>
            <a:chExt cx="1091381" cy="609600"/>
          </a:xfrm>
        </p:grpSpPr>
        <p:sp>
          <p:nvSpPr>
            <p:cNvPr id="31" name="Rectangle 30"/>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2" name="Group 31"/>
            <p:cNvGrpSpPr/>
            <p:nvPr/>
          </p:nvGrpSpPr>
          <p:grpSpPr>
            <a:xfrm>
              <a:off x="2767780" y="3531213"/>
              <a:ext cx="426219" cy="469084"/>
              <a:chOff x="7094240" y="4946607"/>
              <a:chExt cx="1050039" cy="1155641"/>
            </a:xfrm>
          </p:grpSpPr>
          <p:sp>
            <p:nvSpPr>
              <p:cNvPr id="33"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6" name="Group 35"/>
          <p:cNvGrpSpPr/>
          <p:nvPr/>
        </p:nvGrpSpPr>
        <p:grpSpPr>
          <a:xfrm>
            <a:off x="1822204" y="3476209"/>
            <a:ext cx="1091381" cy="609600"/>
            <a:chOff x="2222090" y="3460955"/>
            <a:chExt cx="1091381" cy="609600"/>
          </a:xfrm>
        </p:grpSpPr>
        <p:sp>
          <p:nvSpPr>
            <p:cNvPr id="37" name="Rectangle 36"/>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8" name="Group 37"/>
            <p:cNvGrpSpPr/>
            <p:nvPr/>
          </p:nvGrpSpPr>
          <p:grpSpPr>
            <a:xfrm>
              <a:off x="2767780" y="3531213"/>
              <a:ext cx="426219" cy="469084"/>
              <a:chOff x="7094240" y="4946607"/>
              <a:chExt cx="1050039" cy="1155641"/>
            </a:xfrm>
          </p:grpSpPr>
          <p:sp>
            <p:nvSpPr>
              <p:cNvPr id="39"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2" name="Group 41"/>
          <p:cNvGrpSpPr/>
          <p:nvPr/>
        </p:nvGrpSpPr>
        <p:grpSpPr>
          <a:xfrm>
            <a:off x="2248422" y="1789569"/>
            <a:ext cx="1091381" cy="609600"/>
            <a:chOff x="2222090" y="3460955"/>
            <a:chExt cx="1091381" cy="609600"/>
          </a:xfrm>
        </p:grpSpPr>
        <p:sp>
          <p:nvSpPr>
            <p:cNvPr id="43" name="Rectangle 42"/>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4" name="Group 43"/>
            <p:cNvGrpSpPr/>
            <p:nvPr/>
          </p:nvGrpSpPr>
          <p:grpSpPr>
            <a:xfrm>
              <a:off x="2767780" y="3531213"/>
              <a:ext cx="426219" cy="469084"/>
              <a:chOff x="7094240" y="4946607"/>
              <a:chExt cx="1050039" cy="1155641"/>
            </a:xfrm>
          </p:grpSpPr>
          <p:sp>
            <p:nvSpPr>
              <p:cNvPr id="45"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8" name="Group 47"/>
          <p:cNvGrpSpPr/>
          <p:nvPr/>
        </p:nvGrpSpPr>
        <p:grpSpPr>
          <a:xfrm>
            <a:off x="4950554" y="2953587"/>
            <a:ext cx="1091381" cy="609600"/>
            <a:chOff x="2222090" y="3460955"/>
            <a:chExt cx="1091381" cy="609600"/>
          </a:xfrm>
        </p:grpSpPr>
        <p:sp>
          <p:nvSpPr>
            <p:cNvPr id="49" name="Rectangle 48"/>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0" name="Group 49"/>
            <p:cNvGrpSpPr/>
            <p:nvPr/>
          </p:nvGrpSpPr>
          <p:grpSpPr>
            <a:xfrm>
              <a:off x="2767780" y="3531213"/>
              <a:ext cx="426219" cy="469084"/>
              <a:chOff x="7094240" y="4946607"/>
              <a:chExt cx="1050039" cy="1155641"/>
            </a:xfrm>
          </p:grpSpPr>
          <p:sp>
            <p:nvSpPr>
              <p:cNvPr id="51"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4" name="Group 53"/>
          <p:cNvGrpSpPr/>
          <p:nvPr/>
        </p:nvGrpSpPr>
        <p:grpSpPr>
          <a:xfrm>
            <a:off x="8321474" y="2215930"/>
            <a:ext cx="1091381" cy="609600"/>
            <a:chOff x="2222090" y="3460955"/>
            <a:chExt cx="1091381" cy="609600"/>
          </a:xfrm>
        </p:grpSpPr>
        <p:sp>
          <p:nvSpPr>
            <p:cNvPr id="55" name="Rectangle 54"/>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6" name="Group 55"/>
            <p:cNvGrpSpPr/>
            <p:nvPr/>
          </p:nvGrpSpPr>
          <p:grpSpPr>
            <a:xfrm>
              <a:off x="2767780" y="3531213"/>
              <a:ext cx="426219" cy="469084"/>
              <a:chOff x="7094240" y="4946607"/>
              <a:chExt cx="1050039" cy="1155641"/>
            </a:xfrm>
          </p:grpSpPr>
          <p:sp>
            <p:nvSpPr>
              <p:cNvPr id="57"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0" name="Group 59"/>
          <p:cNvGrpSpPr/>
          <p:nvPr/>
        </p:nvGrpSpPr>
        <p:grpSpPr>
          <a:xfrm>
            <a:off x="9466833" y="3618351"/>
            <a:ext cx="1091381" cy="609600"/>
            <a:chOff x="2222090" y="3460955"/>
            <a:chExt cx="1091381" cy="609600"/>
          </a:xfrm>
        </p:grpSpPr>
        <p:sp>
          <p:nvSpPr>
            <p:cNvPr id="61" name="Rectangle 60"/>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2" name="Group 61"/>
            <p:cNvGrpSpPr/>
            <p:nvPr/>
          </p:nvGrpSpPr>
          <p:grpSpPr>
            <a:xfrm>
              <a:off x="2767780" y="3531213"/>
              <a:ext cx="426219" cy="469084"/>
              <a:chOff x="7094240" y="4946607"/>
              <a:chExt cx="1050039" cy="1155641"/>
            </a:xfrm>
          </p:grpSpPr>
          <p:sp>
            <p:nvSpPr>
              <p:cNvPr id="63"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6" name="Group 65"/>
          <p:cNvGrpSpPr/>
          <p:nvPr/>
        </p:nvGrpSpPr>
        <p:grpSpPr>
          <a:xfrm>
            <a:off x="2248422" y="5224550"/>
            <a:ext cx="1091381" cy="609600"/>
            <a:chOff x="2222090" y="3460955"/>
            <a:chExt cx="1091381" cy="609600"/>
          </a:xfrm>
        </p:grpSpPr>
        <p:sp>
          <p:nvSpPr>
            <p:cNvPr id="67" name="Rectangle 66"/>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8" name="Group 67"/>
            <p:cNvGrpSpPr/>
            <p:nvPr/>
          </p:nvGrpSpPr>
          <p:grpSpPr>
            <a:xfrm>
              <a:off x="2767780" y="3531213"/>
              <a:ext cx="426219" cy="469084"/>
              <a:chOff x="7094240" y="4946607"/>
              <a:chExt cx="1050039" cy="1155641"/>
            </a:xfrm>
          </p:grpSpPr>
          <p:sp>
            <p:nvSpPr>
              <p:cNvPr id="69"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72" name="Group 71"/>
          <p:cNvGrpSpPr/>
          <p:nvPr/>
        </p:nvGrpSpPr>
        <p:grpSpPr>
          <a:xfrm>
            <a:off x="3531376" y="5224550"/>
            <a:ext cx="1091381" cy="609600"/>
            <a:chOff x="2222090" y="3460955"/>
            <a:chExt cx="1091381" cy="609600"/>
          </a:xfrm>
        </p:grpSpPr>
        <p:sp>
          <p:nvSpPr>
            <p:cNvPr id="73" name="Rectangle 72"/>
            <p:cNvSpPr/>
            <p:nvPr/>
          </p:nvSpPr>
          <p:spPr>
            <a:xfrm>
              <a:off x="2222090" y="3460955"/>
              <a:ext cx="109138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4" name="Group 73"/>
            <p:cNvGrpSpPr/>
            <p:nvPr/>
          </p:nvGrpSpPr>
          <p:grpSpPr>
            <a:xfrm>
              <a:off x="2767780" y="3531213"/>
              <a:ext cx="426219" cy="469084"/>
              <a:chOff x="7094240" y="4946607"/>
              <a:chExt cx="1050039" cy="1155641"/>
            </a:xfrm>
          </p:grpSpPr>
          <p:sp>
            <p:nvSpPr>
              <p:cNvPr id="75"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4" name="Group 83"/>
          <p:cNvGrpSpPr/>
          <p:nvPr/>
        </p:nvGrpSpPr>
        <p:grpSpPr>
          <a:xfrm>
            <a:off x="2913585" y="6081469"/>
            <a:ext cx="1109557" cy="609600"/>
            <a:chOff x="6653347" y="6458498"/>
            <a:chExt cx="1109557" cy="609600"/>
          </a:xfrm>
        </p:grpSpPr>
        <p:sp>
          <p:nvSpPr>
            <p:cNvPr id="79" name="Rectangle 78"/>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0" name="Group 79"/>
            <p:cNvGrpSpPr/>
            <p:nvPr/>
          </p:nvGrpSpPr>
          <p:grpSpPr>
            <a:xfrm>
              <a:off x="7336685" y="6528756"/>
              <a:ext cx="426219" cy="469084"/>
              <a:chOff x="7094240" y="4946607"/>
              <a:chExt cx="1050039" cy="1155641"/>
            </a:xfrm>
          </p:grpSpPr>
          <p:sp>
            <p:nvSpPr>
              <p:cNvPr id="81"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5" name="Group 84"/>
          <p:cNvGrpSpPr/>
          <p:nvPr/>
        </p:nvGrpSpPr>
        <p:grpSpPr>
          <a:xfrm>
            <a:off x="1075431" y="4262120"/>
            <a:ext cx="1109557" cy="609600"/>
            <a:chOff x="6653347" y="6458498"/>
            <a:chExt cx="1109557" cy="609600"/>
          </a:xfrm>
        </p:grpSpPr>
        <p:sp>
          <p:nvSpPr>
            <p:cNvPr id="86" name="Rectangle 85"/>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7" name="Group 86"/>
            <p:cNvGrpSpPr/>
            <p:nvPr/>
          </p:nvGrpSpPr>
          <p:grpSpPr>
            <a:xfrm>
              <a:off x="7336685" y="6528756"/>
              <a:ext cx="426219" cy="469084"/>
              <a:chOff x="7094240" y="4946607"/>
              <a:chExt cx="1050039" cy="1155641"/>
            </a:xfrm>
          </p:grpSpPr>
          <p:sp>
            <p:nvSpPr>
              <p:cNvPr id="88"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1" name="Group 90"/>
          <p:cNvGrpSpPr/>
          <p:nvPr/>
        </p:nvGrpSpPr>
        <p:grpSpPr>
          <a:xfrm>
            <a:off x="2108230" y="2641989"/>
            <a:ext cx="1109557" cy="609600"/>
            <a:chOff x="6653347" y="6458498"/>
            <a:chExt cx="1109557" cy="609600"/>
          </a:xfrm>
        </p:grpSpPr>
        <p:sp>
          <p:nvSpPr>
            <p:cNvPr id="92" name="Rectangle 91"/>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3" name="Group 92"/>
            <p:cNvGrpSpPr/>
            <p:nvPr/>
          </p:nvGrpSpPr>
          <p:grpSpPr>
            <a:xfrm>
              <a:off x="7336685" y="6528756"/>
              <a:ext cx="426219" cy="469084"/>
              <a:chOff x="7094240" y="4946607"/>
              <a:chExt cx="1050039" cy="1155641"/>
            </a:xfrm>
          </p:grpSpPr>
          <p:sp>
            <p:nvSpPr>
              <p:cNvPr id="94"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7" name="Group 96"/>
          <p:cNvGrpSpPr/>
          <p:nvPr/>
        </p:nvGrpSpPr>
        <p:grpSpPr>
          <a:xfrm>
            <a:off x="4275485" y="3777764"/>
            <a:ext cx="1109557" cy="609600"/>
            <a:chOff x="6653347" y="6458498"/>
            <a:chExt cx="1109557" cy="609600"/>
          </a:xfrm>
        </p:grpSpPr>
        <p:sp>
          <p:nvSpPr>
            <p:cNvPr id="98" name="Rectangle 97"/>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99" name="Group 98"/>
            <p:cNvGrpSpPr/>
            <p:nvPr/>
          </p:nvGrpSpPr>
          <p:grpSpPr>
            <a:xfrm>
              <a:off x="7336685" y="6528756"/>
              <a:ext cx="426219" cy="469084"/>
              <a:chOff x="7094240" y="4946607"/>
              <a:chExt cx="1050039" cy="1155641"/>
            </a:xfrm>
          </p:grpSpPr>
          <p:sp>
            <p:nvSpPr>
              <p:cNvPr id="100"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3" name="Group 102"/>
          <p:cNvGrpSpPr/>
          <p:nvPr/>
        </p:nvGrpSpPr>
        <p:grpSpPr>
          <a:xfrm>
            <a:off x="7052838" y="3208991"/>
            <a:ext cx="1109557" cy="609600"/>
            <a:chOff x="6653347" y="6458498"/>
            <a:chExt cx="1109557" cy="609600"/>
          </a:xfrm>
        </p:grpSpPr>
        <p:sp>
          <p:nvSpPr>
            <p:cNvPr id="104" name="Rectangle 103"/>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5" name="Group 104"/>
            <p:cNvGrpSpPr/>
            <p:nvPr/>
          </p:nvGrpSpPr>
          <p:grpSpPr>
            <a:xfrm>
              <a:off x="7336685" y="6528756"/>
              <a:ext cx="426219" cy="469084"/>
              <a:chOff x="7094240" y="4946607"/>
              <a:chExt cx="1050039" cy="1155641"/>
            </a:xfrm>
          </p:grpSpPr>
          <p:sp>
            <p:nvSpPr>
              <p:cNvPr id="106"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09" name="Group 108"/>
          <p:cNvGrpSpPr/>
          <p:nvPr/>
        </p:nvGrpSpPr>
        <p:grpSpPr>
          <a:xfrm>
            <a:off x="10117950" y="4500724"/>
            <a:ext cx="1109557" cy="609600"/>
            <a:chOff x="6653347" y="6458498"/>
            <a:chExt cx="1109557" cy="609600"/>
          </a:xfrm>
        </p:grpSpPr>
        <p:sp>
          <p:nvSpPr>
            <p:cNvPr id="110" name="Rectangle 109"/>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1" name="Group 110"/>
            <p:cNvGrpSpPr/>
            <p:nvPr/>
          </p:nvGrpSpPr>
          <p:grpSpPr>
            <a:xfrm>
              <a:off x="7336685" y="6528756"/>
              <a:ext cx="426219" cy="469084"/>
              <a:chOff x="7094240" y="4946607"/>
              <a:chExt cx="1050039" cy="1155641"/>
            </a:xfrm>
          </p:grpSpPr>
          <p:sp>
            <p:nvSpPr>
              <p:cNvPr id="112"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5" name="Group 114"/>
          <p:cNvGrpSpPr/>
          <p:nvPr/>
        </p:nvGrpSpPr>
        <p:grpSpPr>
          <a:xfrm>
            <a:off x="8738604" y="6081469"/>
            <a:ext cx="1109557" cy="609600"/>
            <a:chOff x="6653347" y="6458498"/>
            <a:chExt cx="1109557" cy="609600"/>
          </a:xfrm>
        </p:grpSpPr>
        <p:sp>
          <p:nvSpPr>
            <p:cNvPr id="116" name="Rectangle 115"/>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7" name="Group 116"/>
            <p:cNvGrpSpPr/>
            <p:nvPr/>
          </p:nvGrpSpPr>
          <p:grpSpPr>
            <a:xfrm>
              <a:off x="7336685" y="6528756"/>
              <a:ext cx="426219" cy="469084"/>
              <a:chOff x="7094240" y="4946607"/>
              <a:chExt cx="1050039" cy="1155641"/>
            </a:xfrm>
          </p:grpSpPr>
          <p:sp>
            <p:nvSpPr>
              <p:cNvPr id="118"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1" name="Group 120"/>
          <p:cNvGrpSpPr/>
          <p:nvPr/>
        </p:nvGrpSpPr>
        <p:grpSpPr>
          <a:xfrm>
            <a:off x="7798306" y="4528140"/>
            <a:ext cx="1109557" cy="609600"/>
            <a:chOff x="6653347" y="6458498"/>
            <a:chExt cx="1109557" cy="609600"/>
          </a:xfrm>
        </p:grpSpPr>
        <p:sp>
          <p:nvSpPr>
            <p:cNvPr id="122" name="Rectangle 121"/>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3" name="Group 122"/>
            <p:cNvGrpSpPr/>
            <p:nvPr/>
          </p:nvGrpSpPr>
          <p:grpSpPr>
            <a:xfrm>
              <a:off x="7336685" y="6528756"/>
              <a:ext cx="426219" cy="469084"/>
              <a:chOff x="7094240" y="4946607"/>
              <a:chExt cx="1050039" cy="1155641"/>
            </a:xfrm>
          </p:grpSpPr>
          <p:sp>
            <p:nvSpPr>
              <p:cNvPr id="124"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cxnSp>
        <p:nvCxnSpPr>
          <p:cNvPr id="128" name="Straight Arrow Connector 127"/>
          <p:cNvCxnSpPr>
            <a:stCxn id="10" idx="2"/>
            <a:endCxn id="92" idx="0"/>
          </p:cNvCxnSpPr>
          <p:nvPr/>
        </p:nvCxnSpPr>
        <p:spPr>
          <a:xfrm>
            <a:off x="1371406" y="2399169"/>
            <a:ext cx="1282515" cy="242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p:cNvCxnSpPr>
            <a:stCxn id="43" idx="2"/>
            <a:endCxn id="92" idx="0"/>
          </p:cNvCxnSpPr>
          <p:nvPr/>
        </p:nvCxnSpPr>
        <p:spPr>
          <a:xfrm flipH="1">
            <a:off x="2653921" y="2399169"/>
            <a:ext cx="140192" cy="242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32" name="Group 131"/>
          <p:cNvGrpSpPr/>
          <p:nvPr/>
        </p:nvGrpSpPr>
        <p:grpSpPr>
          <a:xfrm>
            <a:off x="8228686" y="3202706"/>
            <a:ext cx="1109557" cy="609600"/>
            <a:chOff x="6653347" y="6458498"/>
            <a:chExt cx="1109557" cy="609600"/>
          </a:xfrm>
        </p:grpSpPr>
        <p:sp>
          <p:nvSpPr>
            <p:cNvPr id="133" name="Rectangle 132"/>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4" name="Group 133"/>
            <p:cNvGrpSpPr/>
            <p:nvPr/>
          </p:nvGrpSpPr>
          <p:grpSpPr>
            <a:xfrm>
              <a:off x="7336685" y="6528756"/>
              <a:ext cx="426219" cy="469084"/>
              <a:chOff x="7094240" y="4946607"/>
              <a:chExt cx="1050039" cy="1155641"/>
            </a:xfrm>
          </p:grpSpPr>
          <p:sp>
            <p:nvSpPr>
              <p:cNvPr id="135"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38" name="Group 137"/>
          <p:cNvGrpSpPr/>
          <p:nvPr/>
        </p:nvGrpSpPr>
        <p:grpSpPr>
          <a:xfrm>
            <a:off x="952977" y="2639023"/>
            <a:ext cx="1109557" cy="609600"/>
            <a:chOff x="6653347" y="6458498"/>
            <a:chExt cx="1109557" cy="609600"/>
          </a:xfrm>
        </p:grpSpPr>
        <p:sp>
          <p:nvSpPr>
            <p:cNvPr id="139" name="Rectangle 138"/>
            <p:cNvSpPr/>
            <p:nvPr/>
          </p:nvSpPr>
          <p:spPr>
            <a:xfrm>
              <a:off x="6653347" y="6458498"/>
              <a:ext cx="1091381" cy="609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Reduce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0" name="Group 139"/>
            <p:cNvGrpSpPr/>
            <p:nvPr/>
          </p:nvGrpSpPr>
          <p:grpSpPr>
            <a:xfrm>
              <a:off x="7336685" y="6528756"/>
              <a:ext cx="426219" cy="469084"/>
              <a:chOff x="7094240" y="4946607"/>
              <a:chExt cx="1050039" cy="1155641"/>
            </a:xfrm>
          </p:grpSpPr>
          <p:sp>
            <p:nvSpPr>
              <p:cNvPr id="141"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cxnSp>
        <p:nvCxnSpPr>
          <p:cNvPr id="144" name="Straight Arrow Connector 143"/>
          <p:cNvCxnSpPr>
            <a:stCxn id="43" idx="2"/>
            <a:endCxn id="139" idx="0"/>
          </p:cNvCxnSpPr>
          <p:nvPr/>
        </p:nvCxnSpPr>
        <p:spPr>
          <a:xfrm flipH="1">
            <a:off x="1498668" y="2399169"/>
            <a:ext cx="1295445" cy="23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a:stCxn id="10" idx="2"/>
            <a:endCxn id="139" idx="0"/>
          </p:cNvCxnSpPr>
          <p:nvPr/>
        </p:nvCxnSpPr>
        <p:spPr>
          <a:xfrm>
            <a:off x="1371406" y="2399169"/>
            <a:ext cx="127262" cy="23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0" name="Straight Arrow Connector 149"/>
          <p:cNvCxnSpPr>
            <a:stCxn id="139" idx="2"/>
            <a:endCxn id="25" idx="0"/>
          </p:cNvCxnSpPr>
          <p:nvPr/>
        </p:nvCxnSpPr>
        <p:spPr>
          <a:xfrm flipH="1">
            <a:off x="974968" y="3248623"/>
            <a:ext cx="523700" cy="209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p:cNvCxnSpPr>
            <a:stCxn id="92" idx="2"/>
            <a:endCxn id="37" idx="0"/>
          </p:cNvCxnSpPr>
          <p:nvPr/>
        </p:nvCxnSpPr>
        <p:spPr>
          <a:xfrm flipH="1">
            <a:off x="2367895" y="3251589"/>
            <a:ext cx="286026" cy="224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p:cNvCxnSpPr>
            <a:stCxn id="25" idx="2"/>
            <a:endCxn id="86" idx="0"/>
          </p:cNvCxnSpPr>
          <p:nvPr/>
        </p:nvCxnSpPr>
        <p:spPr>
          <a:xfrm>
            <a:off x="974968" y="4068203"/>
            <a:ext cx="646154" cy="1939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9" name="Straight Arrow Connector 158"/>
          <p:cNvCxnSpPr>
            <a:stCxn id="37" idx="2"/>
            <a:endCxn id="86" idx="0"/>
          </p:cNvCxnSpPr>
          <p:nvPr/>
        </p:nvCxnSpPr>
        <p:spPr>
          <a:xfrm flipH="1">
            <a:off x="1621122" y="4085809"/>
            <a:ext cx="746773" cy="176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2" name="Straight Arrow Connector 161"/>
          <p:cNvCxnSpPr>
            <a:stCxn id="86" idx="2"/>
            <a:endCxn id="67" idx="0"/>
          </p:cNvCxnSpPr>
          <p:nvPr/>
        </p:nvCxnSpPr>
        <p:spPr>
          <a:xfrm>
            <a:off x="1621122" y="4871720"/>
            <a:ext cx="1172991" cy="352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p:cNvCxnSpPr>
            <a:stCxn id="98" idx="2"/>
            <a:endCxn id="73" idx="0"/>
          </p:cNvCxnSpPr>
          <p:nvPr/>
        </p:nvCxnSpPr>
        <p:spPr>
          <a:xfrm flipH="1">
            <a:off x="4077067" y="4387364"/>
            <a:ext cx="744109" cy="837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p:cNvCxnSpPr>
            <a:stCxn id="73" idx="2"/>
            <a:endCxn id="79" idx="0"/>
          </p:cNvCxnSpPr>
          <p:nvPr/>
        </p:nvCxnSpPr>
        <p:spPr>
          <a:xfrm flipH="1">
            <a:off x="3459276" y="5834150"/>
            <a:ext cx="617791" cy="247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p:cNvCxnSpPr>
            <a:stCxn id="67" idx="2"/>
            <a:endCxn id="79" idx="0"/>
          </p:cNvCxnSpPr>
          <p:nvPr/>
        </p:nvCxnSpPr>
        <p:spPr>
          <a:xfrm>
            <a:off x="2794113" y="5834150"/>
            <a:ext cx="665163" cy="247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p:cNvCxnSpPr>
            <a:stCxn id="31" idx="2"/>
            <a:endCxn id="98" idx="0"/>
          </p:cNvCxnSpPr>
          <p:nvPr/>
        </p:nvCxnSpPr>
        <p:spPr>
          <a:xfrm>
            <a:off x="4259120" y="3560888"/>
            <a:ext cx="562056" cy="216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7" name="Straight Arrow Connector 176"/>
          <p:cNvCxnSpPr>
            <a:stCxn id="49" idx="2"/>
            <a:endCxn id="98" idx="0"/>
          </p:cNvCxnSpPr>
          <p:nvPr/>
        </p:nvCxnSpPr>
        <p:spPr>
          <a:xfrm flipH="1">
            <a:off x="4821176" y="3563187"/>
            <a:ext cx="675069" cy="2145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0" name="Straight Arrow Connector 179"/>
          <p:cNvCxnSpPr>
            <a:stCxn id="13" idx="2"/>
            <a:endCxn id="104" idx="0"/>
          </p:cNvCxnSpPr>
          <p:nvPr/>
        </p:nvCxnSpPr>
        <p:spPr>
          <a:xfrm>
            <a:off x="7547713" y="2825530"/>
            <a:ext cx="50816" cy="383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3" name="Straight Arrow Connector 182"/>
          <p:cNvCxnSpPr>
            <a:stCxn id="13" idx="2"/>
            <a:endCxn id="133" idx="0"/>
          </p:cNvCxnSpPr>
          <p:nvPr/>
        </p:nvCxnSpPr>
        <p:spPr>
          <a:xfrm>
            <a:off x="7547713" y="2825530"/>
            <a:ext cx="1226664" cy="377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a:stCxn id="55" idx="2"/>
            <a:endCxn id="104" idx="0"/>
          </p:cNvCxnSpPr>
          <p:nvPr/>
        </p:nvCxnSpPr>
        <p:spPr>
          <a:xfrm flipH="1">
            <a:off x="7598529" y="2825530"/>
            <a:ext cx="1268636" cy="383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a:stCxn id="55" idx="2"/>
            <a:endCxn id="133" idx="0"/>
          </p:cNvCxnSpPr>
          <p:nvPr/>
        </p:nvCxnSpPr>
        <p:spPr>
          <a:xfrm flipH="1">
            <a:off x="8774377" y="2825530"/>
            <a:ext cx="92788" cy="377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2" name="Straight Arrow Connector 191"/>
          <p:cNvCxnSpPr>
            <a:stCxn id="104" idx="2"/>
            <a:endCxn id="122" idx="0"/>
          </p:cNvCxnSpPr>
          <p:nvPr/>
        </p:nvCxnSpPr>
        <p:spPr>
          <a:xfrm>
            <a:off x="7598529" y="3818591"/>
            <a:ext cx="745468" cy="7095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33" idx="2"/>
            <a:endCxn id="122" idx="0"/>
          </p:cNvCxnSpPr>
          <p:nvPr/>
        </p:nvCxnSpPr>
        <p:spPr>
          <a:xfrm flipH="1">
            <a:off x="8343997" y="3812306"/>
            <a:ext cx="430380" cy="7158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p:cNvCxnSpPr>
            <a:stCxn id="122" idx="2"/>
            <a:endCxn id="116" idx="0"/>
          </p:cNvCxnSpPr>
          <p:nvPr/>
        </p:nvCxnSpPr>
        <p:spPr>
          <a:xfrm>
            <a:off x="8343997" y="5137740"/>
            <a:ext cx="940298" cy="943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p:cNvCxnSpPr>
            <a:stCxn id="110" idx="2"/>
            <a:endCxn id="116" idx="0"/>
          </p:cNvCxnSpPr>
          <p:nvPr/>
        </p:nvCxnSpPr>
        <p:spPr>
          <a:xfrm flipH="1">
            <a:off x="9284295" y="5110324"/>
            <a:ext cx="1379346" cy="971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p:cNvCxnSpPr>
            <a:stCxn id="19" idx="2"/>
            <a:endCxn id="110" idx="0"/>
          </p:cNvCxnSpPr>
          <p:nvPr/>
        </p:nvCxnSpPr>
        <p:spPr>
          <a:xfrm flipH="1">
            <a:off x="10663641" y="4213393"/>
            <a:ext cx="649810" cy="287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p:cNvCxnSpPr>
            <a:stCxn id="61" idx="2"/>
            <a:endCxn id="110" idx="0"/>
          </p:cNvCxnSpPr>
          <p:nvPr/>
        </p:nvCxnSpPr>
        <p:spPr>
          <a:xfrm>
            <a:off x="10012524" y="4227951"/>
            <a:ext cx="651117" cy="272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0" name="TextBox 209"/>
          <p:cNvSpPr txBox="1"/>
          <p:nvPr/>
        </p:nvSpPr>
        <p:spPr>
          <a:xfrm>
            <a:off x="817130" y="767970"/>
            <a:ext cx="464742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set </a:t>
            </a:r>
            <a:r>
              <a:rPr kumimoji="0" lang="en-GB"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hive.execution.engine</a:t>
            </a: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mr</a:t>
            </a: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SELECT…</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211" name="TextBox 210"/>
          <p:cNvSpPr txBox="1"/>
          <p:nvPr/>
        </p:nvSpPr>
        <p:spPr>
          <a:xfrm>
            <a:off x="6664655" y="777807"/>
            <a:ext cx="48013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set </a:t>
            </a:r>
            <a:r>
              <a:rPr kumimoji="0" lang="en-GB"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hive.execution.engine</a:t>
            </a: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GB"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tez</a:t>
            </a: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SELECT…</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6901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
                                  </p:iterate>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wipe(up)">
                                      <p:cBhvr>
                                        <p:cTn id="18" dur="500"/>
                                        <p:tgtEl>
                                          <p:spTgt spid="147"/>
                                        </p:tgtEl>
                                      </p:cBhvr>
                                    </p:animEffect>
                                  </p:childTnLst>
                                </p:cTn>
                              </p:par>
                              <p:par>
                                <p:cTn id="19" presetID="22" presetClass="entr" presetSubtype="1"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wipe(up)">
                                      <p:cBhvr>
                                        <p:cTn id="21" dur="500"/>
                                        <p:tgtEl>
                                          <p:spTgt spid="128"/>
                                        </p:tgtEl>
                                      </p:cBhvr>
                                    </p:animEffect>
                                  </p:childTnLst>
                                </p:cTn>
                              </p:par>
                              <p:par>
                                <p:cTn id="22" presetID="22" presetClass="entr" presetSubtype="1" fill="hold"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wipe(up)">
                                      <p:cBhvr>
                                        <p:cTn id="24" dur="500"/>
                                        <p:tgtEl>
                                          <p:spTgt spid="129"/>
                                        </p:tgtEl>
                                      </p:cBhvr>
                                    </p:animEffect>
                                  </p:childTnLst>
                                </p:cTn>
                              </p:par>
                              <p:par>
                                <p:cTn id="25" presetID="22" presetClass="entr" presetSubtype="1" fill="hold" nodeType="with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up)">
                                      <p:cBhvr>
                                        <p:cTn id="27" dur="500"/>
                                        <p:tgtEl>
                                          <p:spTgt spid="144"/>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par>
                                <p:cTn id="32" presetID="10"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150"/>
                                        </p:tgtEl>
                                        <p:attrNameLst>
                                          <p:attrName>style.visibility</p:attrName>
                                        </p:attrNameLst>
                                      </p:cBhvr>
                                      <p:to>
                                        <p:strVal val="visible"/>
                                      </p:to>
                                    </p:set>
                                    <p:animEffect transition="in" filter="wipe(up)">
                                      <p:cBhvr>
                                        <p:cTn id="38" dur="500"/>
                                        <p:tgtEl>
                                          <p:spTgt spid="150"/>
                                        </p:tgtEl>
                                      </p:cBhvr>
                                    </p:animEffect>
                                  </p:childTnLst>
                                </p:cTn>
                              </p:par>
                              <p:par>
                                <p:cTn id="39" presetID="22" presetClass="entr" presetSubtype="1" fill="hold" nodeType="with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wipe(up)">
                                      <p:cBhvr>
                                        <p:cTn id="41" dur="500"/>
                                        <p:tgtEl>
                                          <p:spTgt spid="15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59"/>
                                        </p:tgtEl>
                                        <p:attrNameLst>
                                          <p:attrName>style.visibility</p:attrName>
                                        </p:attrNameLst>
                                      </p:cBhvr>
                                      <p:to>
                                        <p:strVal val="visible"/>
                                      </p:to>
                                    </p:set>
                                    <p:animEffect transition="in" filter="wipe(up)">
                                      <p:cBhvr>
                                        <p:cTn id="52" dur="500"/>
                                        <p:tgtEl>
                                          <p:spTgt spid="159"/>
                                        </p:tgtEl>
                                      </p:cBhvr>
                                    </p:animEffect>
                                  </p:childTnLst>
                                </p:cTn>
                              </p:par>
                              <p:par>
                                <p:cTn id="53" presetID="22" presetClass="entr" presetSubtype="1"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wipe(up)">
                                      <p:cBhvr>
                                        <p:cTn id="55" dur="500"/>
                                        <p:tgtEl>
                                          <p:spTgt spid="156"/>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74"/>
                                        </p:tgtEl>
                                        <p:attrNameLst>
                                          <p:attrName>style.visibility</p:attrName>
                                        </p:attrNameLst>
                                      </p:cBhvr>
                                      <p:to>
                                        <p:strVal val="visible"/>
                                      </p:to>
                                    </p:set>
                                    <p:animEffect transition="in" filter="wipe(up)">
                                      <p:cBhvr>
                                        <p:cTn id="69" dur="500"/>
                                        <p:tgtEl>
                                          <p:spTgt spid="174"/>
                                        </p:tgtEl>
                                      </p:cBhvr>
                                    </p:animEffect>
                                  </p:childTnLst>
                                </p:cTn>
                              </p:par>
                              <p:par>
                                <p:cTn id="70" presetID="22" presetClass="entr" presetSubtype="1" fill="hold" nodeType="withEffect">
                                  <p:stCondLst>
                                    <p:cond delay="0"/>
                                  </p:stCondLst>
                                  <p:childTnLst>
                                    <p:set>
                                      <p:cBhvr>
                                        <p:cTn id="71" dur="1" fill="hold">
                                          <p:stCondLst>
                                            <p:cond delay="0"/>
                                          </p:stCondLst>
                                        </p:cTn>
                                        <p:tgtEl>
                                          <p:spTgt spid="177"/>
                                        </p:tgtEl>
                                        <p:attrNameLst>
                                          <p:attrName>style.visibility</p:attrName>
                                        </p:attrNameLst>
                                      </p:cBhvr>
                                      <p:to>
                                        <p:strVal val="visible"/>
                                      </p:to>
                                    </p:set>
                                    <p:animEffect transition="in" filter="wipe(up)">
                                      <p:cBhvr>
                                        <p:cTn id="72" dur="500"/>
                                        <p:tgtEl>
                                          <p:spTgt spid="177"/>
                                        </p:tgtEl>
                                      </p:cBhvr>
                                    </p:animEffect>
                                  </p:childTnLst>
                                </p:cTn>
                              </p:par>
                            </p:childTnLst>
                          </p:cTn>
                        </p:par>
                        <p:par>
                          <p:cTn id="73" fill="hold">
                            <p:stCondLst>
                              <p:cond delay="4000"/>
                            </p:stCondLst>
                            <p:childTnLst>
                              <p:par>
                                <p:cTn id="74" presetID="22" presetClass="entr" presetSubtype="1" fill="hold" nodeType="afterEffect">
                                  <p:stCondLst>
                                    <p:cond delay="0"/>
                                  </p:stCondLst>
                                  <p:childTnLst>
                                    <p:set>
                                      <p:cBhvr>
                                        <p:cTn id="75" dur="1" fill="hold">
                                          <p:stCondLst>
                                            <p:cond delay="0"/>
                                          </p:stCondLst>
                                        </p:cTn>
                                        <p:tgtEl>
                                          <p:spTgt spid="162"/>
                                        </p:tgtEl>
                                        <p:attrNameLst>
                                          <p:attrName>style.visibility</p:attrName>
                                        </p:attrNameLst>
                                      </p:cBhvr>
                                      <p:to>
                                        <p:strVal val="visible"/>
                                      </p:to>
                                    </p:set>
                                    <p:animEffect transition="in" filter="wipe(up)">
                                      <p:cBhvr>
                                        <p:cTn id="76" dur="500"/>
                                        <p:tgtEl>
                                          <p:spTgt spid="162"/>
                                        </p:tgtEl>
                                      </p:cBhvr>
                                    </p:animEffect>
                                  </p:childTnLst>
                                </p:cTn>
                              </p:par>
                              <p:par>
                                <p:cTn id="77" presetID="10"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4500"/>
                            </p:stCondLst>
                            <p:childTnLst>
                              <p:par>
                                <p:cTn id="81" presetID="22" presetClass="entr" presetSubtype="1" fill="hold" nodeType="afterEffect">
                                  <p:stCondLst>
                                    <p:cond delay="0"/>
                                  </p:stCondLst>
                                  <p:childTnLst>
                                    <p:set>
                                      <p:cBhvr>
                                        <p:cTn id="82" dur="1" fill="hold">
                                          <p:stCondLst>
                                            <p:cond delay="0"/>
                                          </p:stCondLst>
                                        </p:cTn>
                                        <p:tgtEl>
                                          <p:spTgt spid="165"/>
                                        </p:tgtEl>
                                        <p:attrNameLst>
                                          <p:attrName>style.visibility</p:attrName>
                                        </p:attrNameLst>
                                      </p:cBhvr>
                                      <p:to>
                                        <p:strVal val="visible"/>
                                      </p:to>
                                    </p:set>
                                    <p:animEffect transition="in" filter="wipe(up)">
                                      <p:cBhvr>
                                        <p:cTn id="83" dur="500"/>
                                        <p:tgtEl>
                                          <p:spTgt spid="165"/>
                                        </p:tgtEl>
                                      </p:cBhvr>
                                    </p:animEffect>
                                  </p:childTnLst>
                                </p:cTn>
                              </p:par>
                            </p:childTnLst>
                          </p:cTn>
                        </p:par>
                        <p:par>
                          <p:cTn id="84" fill="hold">
                            <p:stCondLst>
                              <p:cond delay="5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par>
                                <p:cTn id="88" presetID="10" presetClass="entr" presetSubtype="0" fill="hold"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childTnLst>
                          </p:cTn>
                        </p:par>
                        <p:par>
                          <p:cTn id="91" fill="hold">
                            <p:stCondLst>
                              <p:cond delay="5500"/>
                            </p:stCondLst>
                            <p:childTnLst>
                              <p:par>
                                <p:cTn id="92" presetID="22" presetClass="entr" presetSubtype="1" fill="hold" nodeType="afterEffect">
                                  <p:stCondLst>
                                    <p:cond delay="0"/>
                                  </p:stCondLst>
                                  <p:childTnLst>
                                    <p:set>
                                      <p:cBhvr>
                                        <p:cTn id="93" dur="1" fill="hold">
                                          <p:stCondLst>
                                            <p:cond delay="0"/>
                                          </p:stCondLst>
                                        </p:cTn>
                                        <p:tgtEl>
                                          <p:spTgt spid="171"/>
                                        </p:tgtEl>
                                        <p:attrNameLst>
                                          <p:attrName>style.visibility</p:attrName>
                                        </p:attrNameLst>
                                      </p:cBhvr>
                                      <p:to>
                                        <p:strVal val="visible"/>
                                      </p:to>
                                    </p:set>
                                    <p:animEffect transition="in" filter="wipe(up)">
                                      <p:cBhvr>
                                        <p:cTn id="94" dur="500"/>
                                        <p:tgtEl>
                                          <p:spTgt spid="171"/>
                                        </p:tgtEl>
                                      </p:cBhvr>
                                    </p:animEffect>
                                  </p:childTnLst>
                                </p:cTn>
                              </p:par>
                              <p:par>
                                <p:cTn id="95" presetID="22" presetClass="entr" presetSubtype="1" fill="hold" nodeType="withEffect">
                                  <p:stCondLst>
                                    <p:cond delay="0"/>
                                  </p:stCondLst>
                                  <p:childTnLst>
                                    <p:set>
                                      <p:cBhvr>
                                        <p:cTn id="96" dur="1" fill="hold">
                                          <p:stCondLst>
                                            <p:cond delay="0"/>
                                          </p:stCondLst>
                                        </p:cTn>
                                        <p:tgtEl>
                                          <p:spTgt spid="168"/>
                                        </p:tgtEl>
                                        <p:attrNameLst>
                                          <p:attrName>style.visibility</p:attrName>
                                        </p:attrNameLst>
                                      </p:cBhvr>
                                      <p:to>
                                        <p:strVal val="visible"/>
                                      </p:to>
                                    </p:set>
                                    <p:animEffect transition="in" filter="wipe(up)">
                                      <p:cBhvr>
                                        <p:cTn id="97" dur="500"/>
                                        <p:tgtEl>
                                          <p:spTgt spid="168"/>
                                        </p:tgtEl>
                                      </p:cBhvr>
                                    </p:animEffect>
                                  </p:childTnLst>
                                </p:cTn>
                              </p:par>
                            </p:childTnLst>
                          </p:cTn>
                        </p:par>
                        <p:par>
                          <p:cTn id="98" fill="hold">
                            <p:stCondLst>
                              <p:cond delay="6000"/>
                            </p:stCondLst>
                            <p:childTnLst>
                              <p:par>
                                <p:cTn id="99" presetID="10" presetClass="entr" presetSubtype="0" fill="hold"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iterate type="lt">
                                    <p:tmAbs val="30"/>
                                  </p:iterate>
                                  <p:childTnLst>
                                    <p:set>
                                      <p:cBhvr>
                                        <p:cTn id="105" dur="1" fill="hold">
                                          <p:stCondLst>
                                            <p:cond delay="0"/>
                                          </p:stCondLst>
                                        </p:cTn>
                                        <p:tgtEl>
                                          <p:spTgt spid="21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500"/>
                                        <p:tgtEl>
                                          <p:spTgt spid="12"/>
                                        </p:tgtEl>
                                      </p:cBhvr>
                                    </p:animEffect>
                                  </p:childTnLst>
                                </p:cTn>
                              </p:par>
                              <p:par>
                                <p:cTn id="111" presetID="10"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childTnLst>
                          </p:cTn>
                        </p:par>
                        <p:par>
                          <p:cTn id="114" fill="hold">
                            <p:stCondLst>
                              <p:cond delay="500"/>
                            </p:stCondLst>
                            <p:childTnLst>
                              <p:par>
                                <p:cTn id="115" presetID="22" presetClass="entr" presetSubtype="1" fill="hold" nodeType="afterEffect">
                                  <p:stCondLst>
                                    <p:cond delay="0"/>
                                  </p:stCondLst>
                                  <p:childTnLst>
                                    <p:set>
                                      <p:cBhvr>
                                        <p:cTn id="116" dur="1" fill="hold">
                                          <p:stCondLst>
                                            <p:cond delay="0"/>
                                          </p:stCondLst>
                                        </p:cTn>
                                        <p:tgtEl>
                                          <p:spTgt spid="180"/>
                                        </p:tgtEl>
                                        <p:attrNameLst>
                                          <p:attrName>style.visibility</p:attrName>
                                        </p:attrNameLst>
                                      </p:cBhvr>
                                      <p:to>
                                        <p:strVal val="visible"/>
                                      </p:to>
                                    </p:set>
                                    <p:animEffect transition="in" filter="wipe(up)">
                                      <p:cBhvr>
                                        <p:cTn id="117" dur="500"/>
                                        <p:tgtEl>
                                          <p:spTgt spid="180"/>
                                        </p:tgtEl>
                                      </p:cBhvr>
                                    </p:animEffect>
                                  </p:childTnLst>
                                </p:cTn>
                              </p:par>
                              <p:par>
                                <p:cTn id="118" presetID="22" presetClass="entr" presetSubtype="1" fill="hold" nodeType="withEffect">
                                  <p:stCondLst>
                                    <p:cond delay="0"/>
                                  </p:stCondLst>
                                  <p:childTnLst>
                                    <p:set>
                                      <p:cBhvr>
                                        <p:cTn id="119" dur="1" fill="hold">
                                          <p:stCondLst>
                                            <p:cond delay="0"/>
                                          </p:stCondLst>
                                        </p:cTn>
                                        <p:tgtEl>
                                          <p:spTgt spid="183"/>
                                        </p:tgtEl>
                                        <p:attrNameLst>
                                          <p:attrName>style.visibility</p:attrName>
                                        </p:attrNameLst>
                                      </p:cBhvr>
                                      <p:to>
                                        <p:strVal val="visible"/>
                                      </p:to>
                                    </p:set>
                                    <p:animEffect transition="in" filter="wipe(up)">
                                      <p:cBhvr>
                                        <p:cTn id="120" dur="500"/>
                                        <p:tgtEl>
                                          <p:spTgt spid="183"/>
                                        </p:tgtEl>
                                      </p:cBhvr>
                                    </p:animEffect>
                                  </p:childTnLst>
                                </p:cTn>
                              </p:par>
                              <p:par>
                                <p:cTn id="121" presetID="22" presetClass="entr" presetSubtype="1" fill="hold" nodeType="withEffect">
                                  <p:stCondLst>
                                    <p:cond delay="0"/>
                                  </p:stCondLst>
                                  <p:childTnLst>
                                    <p:set>
                                      <p:cBhvr>
                                        <p:cTn id="122" dur="1" fill="hold">
                                          <p:stCondLst>
                                            <p:cond delay="0"/>
                                          </p:stCondLst>
                                        </p:cTn>
                                        <p:tgtEl>
                                          <p:spTgt spid="186"/>
                                        </p:tgtEl>
                                        <p:attrNameLst>
                                          <p:attrName>style.visibility</p:attrName>
                                        </p:attrNameLst>
                                      </p:cBhvr>
                                      <p:to>
                                        <p:strVal val="visible"/>
                                      </p:to>
                                    </p:set>
                                    <p:animEffect transition="in" filter="wipe(up)">
                                      <p:cBhvr>
                                        <p:cTn id="123" dur="500"/>
                                        <p:tgtEl>
                                          <p:spTgt spid="186"/>
                                        </p:tgtEl>
                                      </p:cBhvr>
                                    </p:animEffect>
                                  </p:childTnLst>
                                </p:cTn>
                              </p:par>
                              <p:par>
                                <p:cTn id="124" presetID="22" presetClass="entr" presetSubtype="1" fill="hold" nodeType="withEffect">
                                  <p:stCondLst>
                                    <p:cond delay="0"/>
                                  </p:stCondLst>
                                  <p:childTnLst>
                                    <p:set>
                                      <p:cBhvr>
                                        <p:cTn id="125" dur="1" fill="hold">
                                          <p:stCondLst>
                                            <p:cond delay="0"/>
                                          </p:stCondLst>
                                        </p:cTn>
                                        <p:tgtEl>
                                          <p:spTgt spid="189"/>
                                        </p:tgtEl>
                                        <p:attrNameLst>
                                          <p:attrName>style.visibility</p:attrName>
                                        </p:attrNameLst>
                                      </p:cBhvr>
                                      <p:to>
                                        <p:strVal val="visible"/>
                                      </p:to>
                                    </p:set>
                                    <p:animEffect transition="in" filter="wipe(up)">
                                      <p:cBhvr>
                                        <p:cTn id="126" dur="500"/>
                                        <p:tgtEl>
                                          <p:spTgt spid="189"/>
                                        </p:tgtEl>
                                      </p:cBhvr>
                                    </p:animEffec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nodeType="withEffect">
                                  <p:stCondLst>
                                    <p:cond delay="0"/>
                                  </p:stCondLst>
                                  <p:childTnLst>
                                    <p:set>
                                      <p:cBhvr>
                                        <p:cTn id="132" dur="1" fill="hold">
                                          <p:stCondLst>
                                            <p:cond delay="0"/>
                                          </p:stCondLst>
                                        </p:cTn>
                                        <p:tgtEl>
                                          <p:spTgt spid="132"/>
                                        </p:tgtEl>
                                        <p:attrNameLst>
                                          <p:attrName>style.visibility</p:attrName>
                                        </p:attrNameLst>
                                      </p:cBhvr>
                                      <p:to>
                                        <p:strVal val="visible"/>
                                      </p:to>
                                    </p:set>
                                    <p:animEffect transition="in" filter="fade">
                                      <p:cBhvr>
                                        <p:cTn id="133" dur="500"/>
                                        <p:tgtEl>
                                          <p:spTgt spid="132"/>
                                        </p:tgtEl>
                                      </p:cBhvr>
                                    </p:animEffect>
                                  </p:childTnLst>
                                </p:cTn>
                              </p:par>
                            </p:childTnLst>
                          </p:cTn>
                        </p:par>
                        <p:par>
                          <p:cTn id="134" fill="hold">
                            <p:stCondLst>
                              <p:cond delay="1500"/>
                            </p:stCondLst>
                            <p:childTnLst>
                              <p:par>
                                <p:cTn id="135" presetID="22" presetClass="entr" presetSubtype="1" fill="hold" nodeType="afterEffect">
                                  <p:stCondLst>
                                    <p:cond delay="0"/>
                                  </p:stCondLst>
                                  <p:childTnLst>
                                    <p:set>
                                      <p:cBhvr>
                                        <p:cTn id="136" dur="1" fill="hold">
                                          <p:stCondLst>
                                            <p:cond delay="0"/>
                                          </p:stCondLst>
                                        </p:cTn>
                                        <p:tgtEl>
                                          <p:spTgt spid="192"/>
                                        </p:tgtEl>
                                        <p:attrNameLst>
                                          <p:attrName>style.visibility</p:attrName>
                                        </p:attrNameLst>
                                      </p:cBhvr>
                                      <p:to>
                                        <p:strVal val="visible"/>
                                      </p:to>
                                    </p:set>
                                    <p:animEffect transition="in" filter="wipe(up)">
                                      <p:cBhvr>
                                        <p:cTn id="137" dur="500"/>
                                        <p:tgtEl>
                                          <p:spTgt spid="192"/>
                                        </p:tgtEl>
                                      </p:cBhvr>
                                    </p:animEffect>
                                  </p:childTnLst>
                                </p:cTn>
                              </p:par>
                              <p:par>
                                <p:cTn id="138" presetID="22" presetClass="entr" presetSubtype="1" fill="hold" nodeType="withEffect">
                                  <p:stCondLst>
                                    <p:cond delay="0"/>
                                  </p:stCondLst>
                                  <p:childTnLst>
                                    <p:set>
                                      <p:cBhvr>
                                        <p:cTn id="139" dur="1" fill="hold">
                                          <p:stCondLst>
                                            <p:cond delay="0"/>
                                          </p:stCondLst>
                                        </p:cTn>
                                        <p:tgtEl>
                                          <p:spTgt spid="195"/>
                                        </p:tgtEl>
                                        <p:attrNameLst>
                                          <p:attrName>style.visibility</p:attrName>
                                        </p:attrNameLst>
                                      </p:cBhvr>
                                      <p:to>
                                        <p:strVal val="visible"/>
                                      </p:to>
                                    </p:set>
                                    <p:animEffect transition="in" filter="wipe(up)">
                                      <p:cBhvr>
                                        <p:cTn id="140" dur="500"/>
                                        <p:tgtEl>
                                          <p:spTgt spid="195"/>
                                        </p:tgtEl>
                                      </p:cBhvr>
                                    </p:animEffect>
                                  </p:childTnLst>
                                </p:cTn>
                              </p:par>
                              <p:par>
                                <p:cTn id="141" presetID="10" presetClass="entr" presetSubtype="0" fill="hold"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500"/>
                                        <p:tgtEl>
                                          <p:spTgt spid="60"/>
                                        </p:tgtEl>
                                      </p:cBhvr>
                                    </p:animEffect>
                                  </p:childTnLst>
                                </p:cTn>
                              </p:par>
                              <p:par>
                                <p:cTn id="144" presetID="10" presetClass="entr" presetSubtype="0" fill="hold" nodeType="withEffect">
                                  <p:stCondLst>
                                    <p:cond delay="0"/>
                                  </p:stCondLst>
                                  <p:childTnLst>
                                    <p:set>
                                      <p:cBhvr>
                                        <p:cTn id="145" dur="1" fill="hold">
                                          <p:stCondLst>
                                            <p:cond delay="0"/>
                                          </p:stCondLst>
                                        </p:cTn>
                                        <p:tgtEl>
                                          <p:spTgt spid="18"/>
                                        </p:tgtEl>
                                        <p:attrNameLst>
                                          <p:attrName>style.visibility</p:attrName>
                                        </p:attrNameLst>
                                      </p:cBhvr>
                                      <p:to>
                                        <p:strVal val="visible"/>
                                      </p:to>
                                    </p:set>
                                    <p:animEffect transition="in" filter="fade">
                                      <p:cBhvr>
                                        <p:cTn id="146" dur="500"/>
                                        <p:tgtEl>
                                          <p:spTgt spid="18"/>
                                        </p:tgtEl>
                                      </p:cBhvr>
                                    </p:animEffect>
                                  </p:childTnLst>
                                </p:cTn>
                              </p:par>
                            </p:childTnLst>
                          </p:cTn>
                        </p:par>
                        <p:par>
                          <p:cTn id="147" fill="hold">
                            <p:stCondLst>
                              <p:cond delay="2000"/>
                            </p:stCondLst>
                            <p:childTnLst>
                              <p:par>
                                <p:cTn id="148" presetID="10" presetClass="entr" presetSubtype="0" fill="hold" nodeType="afterEffect">
                                  <p:stCondLst>
                                    <p:cond delay="0"/>
                                  </p:stCondLst>
                                  <p:childTnLst>
                                    <p:set>
                                      <p:cBhvr>
                                        <p:cTn id="149" dur="1" fill="hold">
                                          <p:stCondLst>
                                            <p:cond delay="0"/>
                                          </p:stCondLst>
                                        </p:cTn>
                                        <p:tgtEl>
                                          <p:spTgt spid="121"/>
                                        </p:tgtEl>
                                        <p:attrNameLst>
                                          <p:attrName>style.visibility</p:attrName>
                                        </p:attrNameLst>
                                      </p:cBhvr>
                                      <p:to>
                                        <p:strVal val="visible"/>
                                      </p:to>
                                    </p:set>
                                    <p:animEffect transition="in" filter="fade">
                                      <p:cBhvr>
                                        <p:cTn id="150" dur="500"/>
                                        <p:tgtEl>
                                          <p:spTgt spid="121"/>
                                        </p:tgtEl>
                                      </p:cBhvr>
                                    </p:animEffect>
                                  </p:childTnLst>
                                </p:cTn>
                              </p:par>
                              <p:par>
                                <p:cTn id="151" presetID="22" presetClass="entr" presetSubtype="1" fill="hold" nodeType="withEffect">
                                  <p:stCondLst>
                                    <p:cond delay="0"/>
                                  </p:stCondLst>
                                  <p:childTnLst>
                                    <p:set>
                                      <p:cBhvr>
                                        <p:cTn id="152" dur="1" fill="hold">
                                          <p:stCondLst>
                                            <p:cond delay="0"/>
                                          </p:stCondLst>
                                        </p:cTn>
                                        <p:tgtEl>
                                          <p:spTgt spid="204"/>
                                        </p:tgtEl>
                                        <p:attrNameLst>
                                          <p:attrName>style.visibility</p:attrName>
                                        </p:attrNameLst>
                                      </p:cBhvr>
                                      <p:to>
                                        <p:strVal val="visible"/>
                                      </p:to>
                                    </p:set>
                                    <p:animEffect transition="in" filter="wipe(up)">
                                      <p:cBhvr>
                                        <p:cTn id="153" dur="500"/>
                                        <p:tgtEl>
                                          <p:spTgt spid="204"/>
                                        </p:tgtEl>
                                      </p:cBhvr>
                                    </p:animEffect>
                                  </p:childTnLst>
                                </p:cTn>
                              </p:par>
                              <p:par>
                                <p:cTn id="154" presetID="22" presetClass="entr" presetSubtype="1" fill="hold" nodeType="withEffect">
                                  <p:stCondLst>
                                    <p:cond delay="0"/>
                                  </p:stCondLst>
                                  <p:childTnLst>
                                    <p:set>
                                      <p:cBhvr>
                                        <p:cTn id="155" dur="1" fill="hold">
                                          <p:stCondLst>
                                            <p:cond delay="0"/>
                                          </p:stCondLst>
                                        </p:cTn>
                                        <p:tgtEl>
                                          <p:spTgt spid="207"/>
                                        </p:tgtEl>
                                        <p:attrNameLst>
                                          <p:attrName>style.visibility</p:attrName>
                                        </p:attrNameLst>
                                      </p:cBhvr>
                                      <p:to>
                                        <p:strVal val="visible"/>
                                      </p:to>
                                    </p:set>
                                    <p:animEffect transition="in" filter="wipe(up)">
                                      <p:cBhvr>
                                        <p:cTn id="156" dur="500"/>
                                        <p:tgtEl>
                                          <p:spTgt spid="207"/>
                                        </p:tgtEl>
                                      </p:cBhvr>
                                    </p:animEffect>
                                  </p:childTnLst>
                                </p:cTn>
                              </p:par>
                            </p:childTnLst>
                          </p:cTn>
                        </p:par>
                        <p:par>
                          <p:cTn id="157" fill="hold">
                            <p:stCondLst>
                              <p:cond delay="2500"/>
                            </p:stCondLst>
                            <p:childTnLst>
                              <p:par>
                                <p:cTn id="158" presetID="10" presetClass="entr" presetSubtype="0" fill="hold" nodeType="after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500"/>
                                        <p:tgtEl>
                                          <p:spTgt spid="109"/>
                                        </p:tgtEl>
                                      </p:cBhvr>
                                    </p:animEffect>
                                  </p:childTnLst>
                                </p:cTn>
                              </p:par>
                            </p:childTnLst>
                          </p:cTn>
                        </p:par>
                        <p:par>
                          <p:cTn id="161" fill="hold">
                            <p:stCondLst>
                              <p:cond delay="3000"/>
                            </p:stCondLst>
                            <p:childTnLst>
                              <p:par>
                                <p:cTn id="162" presetID="22" presetClass="entr" presetSubtype="1" fill="hold" nodeType="afterEffect">
                                  <p:stCondLst>
                                    <p:cond delay="0"/>
                                  </p:stCondLst>
                                  <p:childTnLst>
                                    <p:set>
                                      <p:cBhvr>
                                        <p:cTn id="163" dur="1" fill="hold">
                                          <p:stCondLst>
                                            <p:cond delay="0"/>
                                          </p:stCondLst>
                                        </p:cTn>
                                        <p:tgtEl>
                                          <p:spTgt spid="198"/>
                                        </p:tgtEl>
                                        <p:attrNameLst>
                                          <p:attrName>style.visibility</p:attrName>
                                        </p:attrNameLst>
                                      </p:cBhvr>
                                      <p:to>
                                        <p:strVal val="visible"/>
                                      </p:to>
                                    </p:set>
                                    <p:animEffect transition="in" filter="wipe(up)">
                                      <p:cBhvr>
                                        <p:cTn id="164" dur="500"/>
                                        <p:tgtEl>
                                          <p:spTgt spid="198"/>
                                        </p:tgtEl>
                                      </p:cBhvr>
                                    </p:animEffect>
                                  </p:childTnLst>
                                </p:cTn>
                              </p:par>
                              <p:par>
                                <p:cTn id="165" presetID="22" presetClass="entr" presetSubtype="1" fill="hold" nodeType="withEffect">
                                  <p:stCondLst>
                                    <p:cond delay="0"/>
                                  </p:stCondLst>
                                  <p:childTnLst>
                                    <p:set>
                                      <p:cBhvr>
                                        <p:cTn id="166" dur="1" fill="hold">
                                          <p:stCondLst>
                                            <p:cond delay="0"/>
                                          </p:stCondLst>
                                        </p:cTn>
                                        <p:tgtEl>
                                          <p:spTgt spid="201"/>
                                        </p:tgtEl>
                                        <p:attrNameLst>
                                          <p:attrName>style.visibility</p:attrName>
                                        </p:attrNameLst>
                                      </p:cBhvr>
                                      <p:to>
                                        <p:strVal val="visible"/>
                                      </p:to>
                                    </p:set>
                                    <p:animEffect transition="in" filter="wipe(up)">
                                      <p:cBhvr>
                                        <p:cTn id="167" dur="500"/>
                                        <p:tgtEl>
                                          <p:spTgt spid="201"/>
                                        </p:tgtEl>
                                      </p:cBhvr>
                                    </p:animEffect>
                                  </p:childTnLst>
                                </p:cTn>
                              </p:par>
                            </p:childTnLst>
                          </p:cTn>
                        </p:par>
                        <p:par>
                          <p:cTn id="168" fill="hold">
                            <p:stCondLst>
                              <p:cond delay="3500"/>
                            </p:stCondLst>
                            <p:childTnLst>
                              <p:par>
                                <p:cTn id="169" presetID="10" presetClass="entr" presetSubtype="0" fill="hold" nodeType="afterEffect">
                                  <p:stCondLst>
                                    <p:cond delay="0"/>
                                  </p:stCondLst>
                                  <p:childTnLst>
                                    <p:set>
                                      <p:cBhvr>
                                        <p:cTn id="170" dur="1" fill="hold">
                                          <p:stCondLst>
                                            <p:cond delay="0"/>
                                          </p:stCondLst>
                                        </p:cTn>
                                        <p:tgtEl>
                                          <p:spTgt spid="115"/>
                                        </p:tgtEl>
                                        <p:attrNameLst>
                                          <p:attrName>style.visibility</p:attrName>
                                        </p:attrNameLst>
                                      </p:cBhvr>
                                      <p:to>
                                        <p:strVal val="visible"/>
                                      </p:to>
                                    </p:set>
                                    <p:animEffect transition="in" filter="fade">
                                      <p:cBhvr>
                                        <p:cTn id="1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HDInsight?</a:t>
            </a:r>
          </a:p>
        </p:txBody>
      </p:sp>
      <p:sp>
        <p:nvSpPr>
          <p:cNvPr id="4" name="Content Placeholder 6"/>
          <p:cNvSpPr txBox="1">
            <a:spLocks/>
          </p:cNvSpPr>
          <p:nvPr/>
        </p:nvSpPr>
        <p:spPr>
          <a:xfrm>
            <a:off x="838201" y="2022601"/>
            <a:ext cx="10515598" cy="4154361"/>
          </a:xfrm>
          <a:prstGeom prst="rect">
            <a:avLst/>
          </a:prstGeom>
        </p:spPr>
        <p:txBody>
          <a:bodyPr vert="horz" lIns="91440" tIns="45720" rIns="91440" bIns="45720" rtlCol="0">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145" indent="-228600" defTabSz="914400"/>
            <a:r>
              <a:rPr lang="en-US" sz="3600" dirty="0">
                <a:solidFill>
                  <a:schemeClr val="tx1"/>
                </a:solidFill>
                <a:latin typeface="+mn-lt"/>
              </a:rPr>
              <a:t>Microsoft’s </a:t>
            </a:r>
            <a:r>
              <a:rPr lang="en-US" sz="3600" b="1" dirty="0">
                <a:solidFill>
                  <a:schemeClr val="tx1"/>
                </a:solidFill>
                <a:latin typeface="+mn-lt"/>
              </a:rPr>
              <a:t>Hadoop</a:t>
            </a:r>
            <a:r>
              <a:rPr lang="en-US" sz="3600" dirty="0">
                <a:solidFill>
                  <a:schemeClr val="tx1"/>
                </a:solidFill>
                <a:latin typeface="+mn-lt"/>
              </a:rPr>
              <a:t> distribution</a:t>
            </a:r>
          </a:p>
          <a:p>
            <a:pPr marL="336145" indent="-228600" defTabSz="914400"/>
            <a:r>
              <a:rPr lang="en-US" sz="3600" dirty="0">
                <a:solidFill>
                  <a:schemeClr val="tx1"/>
                </a:solidFill>
                <a:latin typeface="+mn-lt"/>
              </a:rPr>
              <a:t>Powered by the cloud</a:t>
            </a:r>
          </a:p>
          <a:p>
            <a:pPr marL="336145" indent="-228600" defTabSz="914400"/>
            <a:r>
              <a:rPr lang="en-US" sz="3600" b="1" dirty="0">
                <a:solidFill>
                  <a:schemeClr val="tx1"/>
                </a:solidFill>
                <a:latin typeface="+mn-lt"/>
              </a:rPr>
              <a:t>100% Apache Hadoop</a:t>
            </a:r>
          </a:p>
          <a:p>
            <a:pPr marL="336145" indent="-228600" defTabSz="914400"/>
            <a:r>
              <a:rPr lang="en-US" sz="3600" dirty="0">
                <a:solidFill>
                  <a:schemeClr val="tx1"/>
                </a:solidFill>
                <a:latin typeface="+mn-lt"/>
              </a:rPr>
              <a:t>Immersive insights</a:t>
            </a:r>
          </a:p>
          <a:p>
            <a:pPr marL="336145" indent="-228600" defTabSz="914400"/>
            <a:endParaRPr lang="en-US" sz="2000" dirty="0">
              <a:solidFill>
                <a:schemeClr val="tx1"/>
              </a:solidFill>
              <a:latin typeface="+mn-lt"/>
            </a:endParaRPr>
          </a:p>
          <a:p>
            <a:pPr marL="336145" indent="-228600" defTabSz="914400"/>
            <a:endParaRPr lang="en-US" sz="2000" dirty="0">
              <a:solidFill>
                <a:schemeClr val="tx1"/>
              </a:solidFill>
              <a:latin typeface="+mn-lt"/>
            </a:endParaRPr>
          </a:p>
        </p:txBody>
      </p:sp>
    </p:spTree>
    <p:extLst>
      <p:ext uri="{BB962C8B-B14F-4D97-AF65-F5344CB8AC3E}">
        <p14:creationId xmlns:p14="http://schemas.microsoft.com/office/powerpoint/2010/main" val="23488446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8787" y="366216"/>
            <a:ext cx="11655840" cy="899537"/>
          </a:xfrm>
        </p:spPr>
        <p:txBody>
          <a:bodyPr/>
          <a:lstStyle/>
          <a:p>
            <a:pPr defTabSz="914400"/>
            <a:r>
              <a:rPr lang="en-US" sz="4400" dirty="0">
                <a:solidFill>
                  <a:schemeClr val="tx1"/>
                </a:solidFill>
                <a:ea typeface="+mj-ea"/>
                <a:cs typeface="+mj-cs"/>
              </a:rPr>
              <a:t>Hadoop ecosystem in HDInsight</a:t>
            </a:r>
          </a:p>
        </p:txBody>
      </p:sp>
      <p:sp>
        <p:nvSpPr>
          <p:cNvPr id="6" name="Rectangle 5"/>
          <p:cNvSpPr/>
          <p:nvPr/>
        </p:nvSpPr>
        <p:spPr bwMode="auto">
          <a:xfrm>
            <a:off x="2617111" y="5663697"/>
            <a:ext cx="7068352" cy="704656"/>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800213"/>
            <a:r>
              <a:rPr lang="en-US" sz="1470" dirty="0">
                <a:solidFill>
                  <a:prstClr val="white"/>
                </a:solidFill>
                <a:cs typeface="Segoe UI" pitchFamily="34" charset="0"/>
              </a:rPr>
              <a:t>Distributed Storage</a:t>
            </a:r>
          </a:p>
          <a:p>
            <a:pPr algn="ctr" defTabSz="800213"/>
            <a:r>
              <a:rPr lang="en-US" sz="1470" dirty="0">
                <a:solidFill>
                  <a:prstClr val="white"/>
                </a:solidFill>
                <a:cs typeface="Segoe UI" pitchFamily="34" charset="0"/>
              </a:rPr>
              <a:t>(HDFS)</a:t>
            </a:r>
            <a:endParaRPr lang="en-US" sz="1470" dirty="0">
              <a:solidFill>
                <a:prstClr val="white"/>
              </a:solidFill>
            </a:endParaRPr>
          </a:p>
        </p:txBody>
      </p:sp>
      <p:sp>
        <p:nvSpPr>
          <p:cNvPr id="7" name="Rectangle 6"/>
          <p:cNvSpPr/>
          <p:nvPr/>
        </p:nvSpPr>
        <p:spPr bwMode="auto">
          <a:xfrm>
            <a:off x="5736342" y="3437302"/>
            <a:ext cx="1920010" cy="87936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Query</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(Hive)</a:t>
            </a:r>
          </a:p>
        </p:txBody>
      </p:sp>
      <p:sp>
        <p:nvSpPr>
          <p:cNvPr id="8" name="Rectangle 7"/>
          <p:cNvSpPr/>
          <p:nvPr/>
        </p:nvSpPr>
        <p:spPr bwMode="auto">
          <a:xfrm>
            <a:off x="3732502" y="4368925"/>
            <a:ext cx="5952960" cy="71619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800213"/>
            <a:r>
              <a:rPr lang="en-US" sz="1470" dirty="0">
                <a:solidFill>
                  <a:prstClr val="white"/>
                </a:solidFill>
                <a:cs typeface="Segoe UI" pitchFamily="34" charset="0"/>
              </a:rPr>
              <a:t>Distributed Processing</a:t>
            </a:r>
          </a:p>
          <a:p>
            <a:pPr algn="ctr" defTabSz="800213"/>
            <a:r>
              <a:rPr lang="en-US" sz="1470" dirty="0">
                <a:solidFill>
                  <a:prstClr val="white"/>
                </a:solidFill>
                <a:cs typeface="Segoe UI" pitchFamily="34" charset="0"/>
              </a:rPr>
              <a:t>(Map Reduce or TEZ)</a:t>
            </a:r>
            <a:endParaRPr lang="en-US" sz="1470" dirty="0">
              <a:solidFill>
                <a:prstClr val="white"/>
              </a:solidFill>
            </a:endParaRPr>
          </a:p>
        </p:txBody>
      </p:sp>
      <p:sp>
        <p:nvSpPr>
          <p:cNvPr id="9" name="Rectangle 8"/>
          <p:cNvSpPr/>
          <p:nvPr/>
        </p:nvSpPr>
        <p:spPr bwMode="auto">
          <a:xfrm>
            <a:off x="3732502" y="3437302"/>
            <a:ext cx="1920010" cy="87936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Scripting</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(Pig)</a:t>
            </a:r>
          </a:p>
        </p:txBody>
      </p:sp>
      <p:sp>
        <p:nvSpPr>
          <p:cNvPr id="10" name="Rectangle 9"/>
          <p:cNvSpPr/>
          <p:nvPr/>
        </p:nvSpPr>
        <p:spPr bwMode="auto">
          <a:xfrm>
            <a:off x="2617111" y="3426548"/>
            <a:ext cx="1031117" cy="165856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err="1">
                <a:gradFill>
                  <a:gsLst>
                    <a:gs pos="0">
                      <a:srgbClr val="FFFFFF"/>
                    </a:gs>
                    <a:gs pos="100000">
                      <a:srgbClr val="FFFFFF"/>
                    </a:gs>
                  </a:gsLst>
                  <a:lin ang="5400000" scaled="0"/>
                </a:gradFill>
                <a:ea typeface="Segoe UI" pitchFamily="34" charset="0"/>
                <a:cs typeface="Segoe UI" pitchFamily="34" charset="0"/>
              </a:rPr>
              <a:t>NoSQL</a:t>
            </a:r>
            <a:r>
              <a:rPr lang="en-US" sz="1470" spc="-27" dirty="0">
                <a:gradFill>
                  <a:gsLst>
                    <a:gs pos="0">
                      <a:srgbClr val="FFFFFF"/>
                    </a:gs>
                    <a:gs pos="100000">
                      <a:srgbClr val="FFFFFF"/>
                    </a:gs>
                  </a:gsLst>
                  <a:lin ang="5400000" scaled="0"/>
                </a:gradFill>
                <a:ea typeface="Segoe UI" pitchFamily="34" charset="0"/>
                <a:cs typeface="Segoe UI" pitchFamily="34" charset="0"/>
              </a:rPr>
              <a:t> Database</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(HBase)</a:t>
            </a:r>
          </a:p>
        </p:txBody>
      </p:sp>
      <p:sp>
        <p:nvSpPr>
          <p:cNvPr id="11" name="Rectangle 10"/>
          <p:cNvSpPr/>
          <p:nvPr/>
        </p:nvSpPr>
        <p:spPr bwMode="auto">
          <a:xfrm>
            <a:off x="2617111" y="2689137"/>
            <a:ext cx="5039243" cy="687836"/>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Metadata</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a:t>
            </a:r>
            <a:r>
              <a:rPr lang="en-US" sz="1470" spc="-27" dirty="0" err="1">
                <a:gradFill>
                  <a:gsLst>
                    <a:gs pos="0">
                      <a:srgbClr val="FFFFFF"/>
                    </a:gs>
                    <a:gs pos="100000">
                      <a:srgbClr val="FFFFFF"/>
                    </a:gs>
                  </a:gsLst>
                  <a:lin ang="5400000" scaled="0"/>
                </a:gradFill>
                <a:ea typeface="Segoe UI" pitchFamily="34" charset="0"/>
                <a:cs typeface="Segoe UI" pitchFamily="34" charset="0"/>
              </a:rPr>
              <a:t>HCatalog</a:t>
            </a:r>
            <a:r>
              <a:rPr lang="en-US" sz="1470" spc="-27" dirty="0">
                <a:gradFill>
                  <a:gsLst>
                    <a:gs pos="0">
                      <a:srgbClr val="FFFFFF"/>
                    </a:gs>
                    <a:gs pos="100000">
                      <a:srgbClr val="FFFFFF"/>
                    </a:gs>
                  </a:gsLst>
                  <a:lin ang="5400000" scaled="0"/>
                </a:gradFill>
                <a:ea typeface="Segoe UI" pitchFamily="34" charset="0"/>
                <a:cs typeface="Segoe UI" pitchFamily="34" charset="0"/>
              </a:rPr>
              <a:t>)</a:t>
            </a:r>
          </a:p>
        </p:txBody>
      </p:sp>
      <p:sp>
        <p:nvSpPr>
          <p:cNvPr id="12" name="Rectangle 11"/>
          <p:cNvSpPr/>
          <p:nvPr/>
        </p:nvSpPr>
        <p:spPr bwMode="auto">
          <a:xfrm>
            <a:off x="9771448" y="3428230"/>
            <a:ext cx="1031117" cy="2940123"/>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Data Integration</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 ODBC / SQOOP/ REST) </a:t>
            </a:r>
          </a:p>
        </p:txBody>
      </p:sp>
      <p:sp>
        <p:nvSpPr>
          <p:cNvPr id="13" name="Rectangle 12"/>
          <p:cNvSpPr/>
          <p:nvPr/>
        </p:nvSpPr>
        <p:spPr bwMode="auto">
          <a:xfrm>
            <a:off x="10874497" y="2702640"/>
            <a:ext cx="1031117" cy="3665713"/>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Business Intelligence </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(Excel, Power View, SSAS…)</a:t>
            </a:r>
          </a:p>
        </p:txBody>
      </p:sp>
      <p:sp>
        <p:nvSpPr>
          <p:cNvPr id="14" name="Rectangle 13"/>
          <p:cNvSpPr/>
          <p:nvPr/>
        </p:nvSpPr>
        <p:spPr bwMode="auto">
          <a:xfrm>
            <a:off x="7766181" y="3437302"/>
            <a:ext cx="1919280" cy="87936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Machine Learning</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(Mahout)</a:t>
            </a:r>
          </a:p>
        </p:txBody>
      </p:sp>
      <p:sp>
        <p:nvSpPr>
          <p:cNvPr id="15" name="Rectangle 14"/>
          <p:cNvSpPr/>
          <p:nvPr/>
        </p:nvSpPr>
        <p:spPr bwMode="auto">
          <a:xfrm>
            <a:off x="7766182" y="2689137"/>
            <a:ext cx="1919280" cy="68783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Graph</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(Pegasus)</a:t>
            </a:r>
          </a:p>
        </p:txBody>
      </p:sp>
      <p:sp>
        <p:nvSpPr>
          <p:cNvPr id="16" name="Rectangle 15"/>
          <p:cNvSpPr/>
          <p:nvPr/>
        </p:nvSpPr>
        <p:spPr bwMode="auto">
          <a:xfrm>
            <a:off x="9771448" y="2689137"/>
            <a:ext cx="1031117" cy="68783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Stats processing</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a:t>
            </a:r>
            <a:r>
              <a:rPr lang="en-US" sz="1470" spc="-27" dirty="0" err="1">
                <a:gradFill>
                  <a:gsLst>
                    <a:gs pos="0">
                      <a:srgbClr val="FFFFFF"/>
                    </a:gs>
                    <a:gs pos="100000">
                      <a:srgbClr val="FFFFFF"/>
                    </a:gs>
                  </a:gsLst>
                  <a:lin ang="5400000" scaled="0"/>
                </a:gradFill>
                <a:ea typeface="Segoe UI" pitchFamily="34" charset="0"/>
                <a:cs typeface="Segoe UI" pitchFamily="34" charset="0"/>
              </a:rPr>
              <a:t>RHadoop</a:t>
            </a:r>
            <a:r>
              <a:rPr lang="en-US" sz="1470" spc="-27" dirty="0">
                <a:gradFill>
                  <a:gsLst>
                    <a:gs pos="0">
                      <a:srgbClr val="FFFFFF"/>
                    </a:gs>
                    <a:gs pos="100000">
                      <a:srgbClr val="FFFFFF"/>
                    </a:gs>
                  </a:gsLst>
                  <a:lin ang="5400000" scaled="0"/>
                </a:gradFill>
                <a:ea typeface="Segoe UI" pitchFamily="34" charset="0"/>
                <a:cs typeface="Segoe UI" pitchFamily="34" charset="0"/>
              </a:rPr>
              <a:t>)</a:t>
            </a:r>
          </a:p>
        </p:txBody>
      </p:sp>
      <p:sp>
        <p:nvSpPr>
          <p:cNvPr id="17" name="Rectangle 16"/>
          <p:cNvSpPr/>
          <p:nvPr/>
        </p:nvSpPr>
        <p:spPr bwMode="auto">
          <a:xfrm>
            <a:off x="1513411" y="2720064"/>
            <a:ext cx="1027534" cy="1604949"/>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Pipeline / workflow</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a:t>
            </a:r>
            <a:r>
              <a:rPr lang="en-US" sz="1470" spc="-27" dirty="0" err="1">
                <a:gradFill>
                  <a:gsLst>
                    <a:gs pos="0">
                      <a:srgbClr val="FFFFFF"/>
                    </a:gs>
                    <a:gs pos="100000">
                      <a:srgbClr val="FFFFFF"/>
                    </a:gs>
                  </a:gsLst>
                  <a:lin ang="5400000" scaled="0"/>
                </a:gradFill>
                <a:ea typeface="Segoe UI" pitchFamily="34" charset="0"/>
                <a:cs typeface="Segoe UI" pitchFamily="34" charset="0"/>
              </a:rPr>
              <a:t>Oozie</a:t>
            </a:r>
            <a:r>
              <a:rPr lang="en-US" sz="1470" spc="-27" dirty="0">
                <a:gradFill>
                  <a:gsLst>
                    <a:gs pos="0">
                      <a:srgbClr val="FFFFFF"/>
                    </a:gs>
                    <a:gs pos="100000">
                      <a:srgbClr val="FFFFFF"/>
                    </a:gs>
                  </a:gsLst>
                  <a:lin ang="5400000" scaled="0"/>
                </a:gradFill>
                <a:ea typeface="Segoe UI" pitchFamily="34" charset="0"/>
                <a:cs typeface="Segoe UI" pitchFamily="34" charset="0"/>
              </a:rPr>
              <a:t>)</a:t>
            </a:r>
          </a:p>
        </p:txBody>
      </p:sp>
      <p:sp>
        <p:nvSpPr>
          <p:cNvPr id="18" name="Rectangle 17"/>
          <p:cNvSpPr/>
          <p:nvPr/>
        </p:nvSpPr>
        <p:spPr bwMode="auto">
          <a:xfrm>
            <a:off x="1513411" y="4387838"/>
            <a:ext cx="1027534" cy="1980515"/>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Log file aggregation</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(Flume)</a:t>
            </a:r>
          </a:p>
        </p:txBody>
      </p:sp>
      <p:sp>
        <p:nvSpPr>
          <p:cNvPr id="19" name="Rectangle 18"/>
          <p:cNvSpPr/>
          <p:nvPr/>
        </p:nvSpPr>
        <p:spPr bwMode="auto">
          <a:xfrm>
            <a:off x="407385" y="2720064"/>
            <a:ext cx="1027534" cy="1604949"/>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Active Directory  (Ranger)</a:t>
            </a:r>
          </a:p>
        </p:txBody>
      </p:sp>
      <p:sp>
        <p:nvSpPr>
          <p:cNvPr id="20" name="Rectangle 19"/>
          <p:cNvSpPr/>
          <p:nvPr/>
        </p:nvSpPr>
        <p:spPr bwMode="auto">
          <a:xfrm>
            <a:off x="407385" y="4387838"/>
            <a:ext cx="1027534" cy="1980515"/>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System Center</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(Future)</a:t>
            </a:r>
          </a:p>
        </p:txBody>
      </p:sp>
      <p:sp>
        <p:nvSpPr>
          <p:cNvPr id="21" name="Rectangle 20">
            <a:extLst>
              <a:ext uri="{FF2B5EF4-FFF2-40B4-BE49-F238E27FC236}">
                <a16:creationId xmlns:a16="http://schemas.microsoft.com/office/drawing/2014/main" id="{902784FB-120A-4A3F-AC11-126F8CEBA53A}"/>
              </a:ext>
            </a:extLst>
          </p:cNvPr>
          <p:cNvSpPr/>
          <p:nvPr/>
        </p:nvSpPr>
        <p:spPr bwMode="auto">
          <a:xfrm>
            <a:off x="2626929" y="5134691"/>
            <a:ext cx="7058531" cy="47012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433" tIns="24716" rIns="24716" bIns="49433" numCol="1" spcCol="0" rtlCol="0" fromWordArt="0" anchor="ctr" anchorCtr="0" forceAA="0" compatLnSpc="1">
            <a:prstTxWarp prst="textNoShape">
              <a:avLst/>
            </a:prstTxWarp>
            <a:noAutofit/>
          </a:bodyPr>
          <a:lstStyle/>
          <a:p>
            <a:pPr algn="ctr" defTabSz="800213"/>
            <a:r>
              <a:rPr lang="en-US" sz="1470" dirty="0">
                <a:solidFill>
                  <a:prstClr val="white"/>
                </a:solidFill>
                <a:cs typeface="Segoe UI" pitchFamily="34" charset="0"/>
              </a:rPr>
              <a:t>YARN</a:t>
            </a:r>
            <a:endParaRPr lang="en-US" sz="1470" dirty="0">
              <a:solidFill>
                <a:prstClr val="white"/>
              </a:solidFill>
            </a:endParaRPr>
          </a:p>
        </p:txBody>
      </p:sp>
      <p:sp>
        <p:nvSpPr>
          <p:cNvPr id="23" name="Rectangle 22">
            <a:extLst>
              <a:ext uri="{FF2B5EF4-FFF2-40B4-BE49-F238E27FC236}">
                <a16:creationId xmlns:a16="http://schemas.microsoft.com/office/drawing/2014/main" id="{8A0283FE-5EA7-47A2-B053-AB31B65711F6}"/>
              </a:ext>
            </a:extLst>
          </p:cNvPr>
          <p:cNvSpPr/>
          <p:nvPr/>
        </p:nvSpPr>
        <p:spPr bwMode="auto">
          <a:xfrm rot="16200000">
            <a:off x="3430944" y="766499"/>
            <a:ext cx="1031117" cy="2658782"/>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Streaming</a:t>
            </a:r>
          </a:p>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(Storm)</a:t>
            </a:r>
          </a:p>
        </p:txBody>
      </p:sp>
      <p:sp>
        <p:nvSpPr>
          <p:cNvPr id="24" name="Rectangle 23">
            <a:extLst>
              <a:ext uri="{FF2B5EF4-FFF2-40B4-BE49-F238E27FC236}">
                <a16:creationId xmlns:a16="http://schemas.microsoft.com/office/drawing/2014/main" id="{F024F821-F1A0-4079-A5A9-8713F26E69B7}"/>
              </a:ext>
            </a:extLst>
          </p:cNvPr>
          <p:cNvSpPr/>
          <p:nvPr/>
        </p:nvSpPr>
        <p:spPr bwMode="auto">
          <a:xfrm rot="16200000">
            <a:off x="7011166" y="-61506"/>
            <a:ext cx="1031117" cy="4317471"/>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49433" tIns="24716" rIns="24716" bIns="49433" numCol="1" spcCol="0" rtlCol="0" fromWordArt="0" anchor="ctr" anchorCtr="0" forceAA="0" compatLnSpc="1">
            <a:prstTxWarp prst="textNoShape">
              <a:avLst/>
            </a:prstTxWarp>
            <a:noAutofit/>
          </a:bodyPr>
          <a:lstStyle/>
          <a:p>
            <a:pPr algn="ctr" defTabSz="494121" fontAlgn="base">
              <a:spcBef>
                <a:spcPct val="0"/>
              </a:spcBef>
              <a:spcAft>
                <a:spcPct val="0"/>
              </a:spcAft>
            </a:pPr>
            <a:r>
              <a:rPr lang="en-US" sz="1470" spc="-27" dirty="0">
                <a:gradFill>
                  <a:gsLst>
                    <a:gs pos="0">
                      <a:srgbClr val="FFFFFF"/>
                    </a:gs>
                    <a:gs pos="100000">
                      <a:srgbClr val="FFFFFF"/>
                    </a:gs>
                  </a:gsLst>
                  <a:lin ang="5400000" scaled="0"/>
                </a:gradFill>
                <a:ea typeface="Segoe UI" pitchFamily="34" charset="0"/>
                <a:cs typeface="Segoe UI" pitchFamily="34" charset="0"/>
              </a:rPr>
              <a:t>Spark</a:t>
            </a:r>
          </a:p>
        </p:txBody>
      </p:sp>
    </p:spTree>
    <p:extLst>
      <p:ext uri="{BB962C8B-B14F-4D97-AF65-F5344CB8AC3E}">
        <p14:creationId xmlns:p14="http://schemas.microsoft.com/office/powerpoint/2010/main" val="619733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16200000">
            <a:off x="9299769" y="1906530"/>
            <a:ext cx="1024768" cy="1307461"/>
          </a:xfrm>
          <a:prstGeom prst="rect">
            <a:avLst/>
          </a:prstGeom>
        </p:spPr>
      </p:pic>
      <p:sp>
        <p:nvSpPr>
          <p:cNvPr id="3" name="Content Placeholder 2"/>
          <p:cNvSpPr>
            <a:spLocks noGrp="1"/>
          </p:cNvSpPr>
          <p:nvPr>
            <p:ph sz="quarter" idx="10"/>
          </p:nvPr>
        </p:nvSpPr>
        <p:spPr>
          <a:xfrm>
            <a:off x="379413" y="3365500"/>
            <a:ext cx="11393487" cy="3313114"/>
          </a:xfrm>
        </p:spPr>
        <p:txBody>
          <a:bodyPr/>
          <a:lstStyle/>
          <a:p>
            <a:r>
              <a:rPr lang="en-GB" dirty="0"/>
              <a:t>A metadata service that projects tabular schemas over folders</a:t>
            </a:r>
          </a:p>
          <a:p>
            <a:r>
              <a:rPr lang="en-GB" dirty="0"/>
              <a:t>Enables the contents of folders to be queried as tables, using SQL-like query semantics</a:t>
            </a:r>
          </a:p>
          <a:p>
            <a:r>
              <a:rPr lang="en-GB" dirty="0"/>
              <a:t>Queries are translated into jobs</a:t>
            </a:r>
          </a:p>
          <a:p>
            <a:pPr lvl="1"/>
            <a:r>
              <a:rPr lang="en-GB" dirty="0"/>
              <a:t>Execution engine can be </a:t>
            </a:r>
            <a:r>
              <a:rPr lang="en-GB" dirty="0" err="1"/>
              <a:t>Tez</a:t>
            </a:r>
            <a:r>
              <a:rPr lang="en-GB" dirty="0"/>
              <a:t> or MapReduce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74854465"/>
              </p:ext>
            </p:extLst>
          </p:nvPr>
        </p:nvGraphicFramePr>
        <p:xfrm>
          <a:off x="7869116" y="1548289"/>
          <a:ext cx="1449753" cy="836264"/>
        </p:xfrm>
        <a:graphic>
          <a:graphicData uri="http://schemas.openxmlformats.org/drawingml/2006/table">
            <a:tbl>
              <a:tblPr firstRow="1" bandRow="1">
                <a:solidFill>
                  <a:srgbClr val="FFFFFF">
                    <a:alpha val="60000"/>
                  </a:srgbClr>
                </a:solidFill>
                <a:tableStyleId>{5C22544A-7EE6-4342-B048-85BDC9FD1C3A}</a:tableStyleId>
              </a:tblPr>
              <a:tblGrid>
                <a:gridCol w="483251">
                  <a:extLst>
                    <a:ext uri="{9D8B030D-6E8A-4147-A177-3AD203B41FA5}">
                      <a16:colId xmlns:a16="http://schemas.microsoft.com/office/drawing/2014/main" val="20000"/>
                    </a:ext>
                  </a:extLst>
                </a:gridCol>
                <a:gridCol w="483251">
                  <a:extLst>
                    <a:ext uri="{9D8B030D-6E8A-4147-A177-3AD203B41FA5}">
                      <a16:colId xmlns:a16="http://schemas.microsoft.com/office/drawing/2014/main" val="20001"/>
                    </a:ext>
                  </a:extLst>
                </a:gridCol>
                <a:gridCol w="483251">
                  <a:extLst>
                    <a:ext uri="{9D8B030D-6E8A-4147-A177-3AD203B41FA5}">
                      <a16:colId xmlns:a16="http://schemas.microsoft.com/office/drawing/2014/main" val="20002"/>
                    </a:ext>
                  </a:extLst>
                </a:gridCol>
              </a:tblGrid>
              <a:tr h="209066">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0"/>
                  </a:ext>
                </a:extLst>
              </a:tr>
              <a:tr h="209066">
                <a:tc>
                  <a:txBody>
                    <a:bodyPr/>
                    <a:lstStyle/>
                    <a:p>
                      <a:endParaRPr lang="en-US" sz="300" dirty="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1"/>
                  </a:ext>
                </a:extLst>
              </a:tr>
              <a:tr h="209066">
                <a:tc>
                  <a:txBody>
                    <a:bodyPr/>
                    <a:lstStyle/>
                    <a:p>
                      <a:endParaRPr lang="en-US" sz="30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2"/>
                  </a:ext>
                </a:extLst>
              </a:tr>
              <a:tr h="209066">
                <a:tc>
                  <a:txBody>
                    <a:bodyPr/>
                    <a:lstStyle/>
                    <a:p>
                      <a:endParaRPr lang="en-US" sz="30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4458012" y="1743976"/>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SELECT…</a:t>
            </a:r>
            <a:endPar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7" name="Left Arrow 6"/>
          <p:cNvSpPr/>
          <p:nvPr/>
        </p:nvSpPr>
        <p:spPr>
          <a:xfrm>
            <a:off x="5933096" y="1743978"/>
            <a:ext cx="1892300" cy="461664"/>
          </a:xfrm>
          <a:prstGeom prst="lef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p:cNvGrpSpPr/>
          <p:nvPr/>
        </p:nvGrpSpPr>
        <p:grpSpPr>
          <a:xfrm>
            <a:off x="6541988" y="1576328"/>
            <a:ext cx="724134" cy="796960"/>
            <a:chOff x="7094240" y="4946607"/>
            <a:chExt cx="1050039" cy="1155641"/>
          </a:xfrm>
        </p:grpSpPr>
        <p:sp>
          <p:nvSpPr>
            <p:cNvPr id="13" name="Freeform 10"/>
            <p:cNvSpPr>
              <a:spLocks noEditPoints="1"/>
            </p:cNvSpPr>
            <p:nvPr/>
          </p:nvSpPr>
          <p:spPr bwMode="auto">
            <a:xfrm>
              <a:off x="7319391" y="5279352"/>
              <a:ext cx="824888" cy="822896"/>
            </a:xfrm>
            <a:custGeom>
              <a:avLst/>
              <a:gdLst>
                <a:gd name="T0" fmla="*/ 208 w 232"/>
                <a:gd name="T1" fmla="*/ 92 h 232"/>
                <a:gd name="T2" fmla="*/ 221 w 232"/>
                <a:gd name="T3" fmla="*/ 66 h 232"/>
                <a:gd name="T4" fmla="*/ 192 w 232"/>
                <a:gd name="T5" fmla="*/ 58 h 232"/>
                <a:gd name="T6" fmla="*/ 194 w 232"/>
                <a:gd name="T7" fmla="*/ 30 h 232"/>
                <a:gd name="T8" fmla="*/ 164 w 232"/>
                <a:gd name="T9" fmla="*/ 33 h 232"/>
                <a:gd name="T10" fmla="*/ 155 w 232"/>
                <a:gd name="T11" fmla="*/ 7 h 232"/>
                <a:gd name="T12" fmla="*/ 129 w 232"/>
                <a:gd name="T13" fmla="*/ 21 h 232"/>
                <a:gd name="T14" fmla="*/ 110 w 232"/>
                <a:gd name="T15" fmla="*/ 0 h 232"/>
                <a:gd name="T16" fmla="*/ 92 w 232"/>
                <a:gd name="T17" fmla="*/ 23 h 232"/>
                <a:gd name="T18" fmla="*/ 67 w 232"/>
                <a:gd name="T19" fmla="*/ 11 h 232"/>
                <a:gd name="T20" fmla="*/ 58 w 232"/>
                <a:gd name="T21" fmla="*/ 40 h 232"/>
                <a:gd name="T22" fmla="*/ 30 w 232"/>
                <a:gd name="T23" fmla="*/ 38 h 232"/>
                <a:gd name="T24" fmla="*/ 34 w 232"/>
                <a:gd name="T25" fmla="*/ 67 h 232"/>
                <a:gd name="T26" fmla="*/ 7 w 232"/>
                <a:gd name="T27" fmla="*/ 76 h 232"/>
                <a:gd name="T28" fmla="*/ 21 w 232"/>
                <a:gd name="T29" fmla="*/ 103 h 232"/>
                <a:gd name="T30" fmla="*/ 0 w 232"/>
                <a:gd name="T31" fmla="*/ 122 h 232"/>
                <a:gd name="T32" fmla="*/ 23 w 232"/>
                <a:gd name="T33" fmla="*/ 140 h 232"/>
                <a:gd name="T34" fmla="*/ 11 w 232"/>
                <a:gd name="T35" fmla="*/ 165 h 232"/>
                <a:gd name="T36" fmla="*/ 40 w 232"/>
                <a:gd name="T37" fmla="*/ 173 h 232"/>
                <a:gd name="T38" fmla="*/ 38 w 232"/>
                <a:gd name="T39" fmla="*/ 202 h 232"/>
                <a:gd name="T40" fmla="*/ 67 w 232"/>
                <a:gd name="T41" fmla="*/ 198 h 232"/>
                <a:gd name="T42" fmla="*/ 76 w 232"/>
                <a:gd name="T43" fmla="*/ 225 h 232"/>
                <a:gd name="T44" fmla="*/ 103 w 232"/>
                <a:gd name="T45" fmla="*/ 210 h 232"/>
                <a:gd name="T46" fmla="*/ 122 w 232"/>
                <a:gd name="T47" fmla="*/ 232 h 232"/>
                <a:gd name="T48" fmla="*/ 140 w 232"/>
                <a:gd name="T49" fmla="*/ 208 h 232"/>
                <a:gd name="T50" fmla="*/ 165 w 232"/>
                <a:gd name="T51" fmla="*/ 221 h 232"/>
                <a:gd name="T52" fmla="*/ 174 w 232"/>
                <a:gd name="T53" fmla="*/ 192 h 232"/>
                <a:gd name="T54" fmla="*/ 202 w 232"/>
                <a:gd name="T55" fmla="*/ 193 h 232"/>
                <a:gd name="T56" fmla="*/ 198 w 232"/>
                <a:gd name="T57" fmla="*/ 164 h 232"/>
                <a:gd name="T58" fmla="*/ 225 w 232"/>
                <a:gd name="T59" fmla="*/ 155 h 232"/>
                <a:gd name="T60" fmla="*/ 210 w 232"/>
                <a:gd name="T61" fmla="*/ 129 h 232"/>
                <a:gd name="T62" fmla="*/ 232 w 232"/>
                <a:gd name="T63" fmla="*/ 110 h 232"/>
                <a:gd name="T64" fmla="*/ 178 w 232"/>
                <a:gd name="T65" fmla="*/ 138 h 232"/>
                <a:gd name="T66" fmla="*/ 178 w 232"/>
                <a:gd name="T67" fmla="*/ 94 h 232"/>
                <a:gd name="T68" fmla="*/ 187 w 232"/>
                <a:gd name="T69" fmla="*/ 134 h 232"/>
                <a:gd name="T70" fmla="*/ 142 w 232"/>
                <a:gd name="T71" fmla="*/ 95 h 232"/>
                <a:gd name="T72" fmla="*/ 153 w 232"/>
                <a:gd name="T73" fmla="*/ 52 h 232"/>
                <a:gd name="T74" fmla="*/ 97 w 232"/>
                <a:gd name="T75" fmla="*/ 43 h 232"/>
                <a:gd name="T76" fmla="*/ 138 w 232"/>
                <a:gd name="T77" fmla="*/ 52 h 232"/>
                <a:gd name="T78" fmla="*/ 94 w 232"/>
                <a:gd name="T79" fmla="*/ 52 h 232"/>
                <a:gd name="T80" fmla="*/ 116 w 232"/>
                <a:gd name="T81" fmla="*/ 134 h 232"/>
                <a:gd name="T82" fmla="*/ 134 w 232"/>
                <a:gd name="T83" fmla="*/ 116 h 232"/>
                <a:gd name="T84" fmla="*/ 95 w 232"/>
                <a:gd name="T85" fmla="*/ 88 h 232"/>
                <a:gd name="T86" fmla="*/ 52 w 232"/>
                <a:gd name="T87" fmla="*/ 77 h 232"/>
                <a:gd name="T88" fmla="*/ 44 w 232"/>
                <a:gd name="T89" fmla="*/ 133 h 232"/>
                <a:gd name="T90" fmla="*/ 52 w 232"/>
                <a:gd name="T91" fmla="*/ 93 h 232"/>
                <a:gd name="T92" fmla="*/ 52 w 232"/>
                <a:gd name="T93" fmla="*/ 137 h 232"/>
                <a:gd name="T94" fmla="*/ 55 w 232"/>
                <a:gd name="T95" fmla="*/ 144 h 232"/>
                <a:gd name="T96" fmla="*/ 86 w 232"/>
                <a:gd name="T97" fmla="*/ 175 h 232"/>
                <a:gd name="T98" fmla="*/ 51 w 232"/>
                <a:gd name="T99" fmla="*/ 152 h 232"/>
                <a:gd name="T100" fmla="*/ 96 w 232"/>
                <a:gd name="T101" fmla="*/ 187 h 232"/>
                <a:gd name="T102" fmla="*/ 119 w 232"/>
                <a:gd name="T103" fmla="*/ 149 h 232"/>
                <a:gd name="T104" fmla="*/ 152 w 232"/>
                <a:gd name="T105" fmla="*/ 179 h 232"/>
                <a:gd name="T106" fmla="*/ 142 w 232"/>
                <a:gd name="T107" fmla="*/ 136 h 232"/>
                <a:gd name="T108" fmla="*/ 168 w 232"/>
                <a:gd name="T109"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32">
                  <a:moveTo>
                    <a:pt x="228" y="105"/>
                  </a:moveTo>
                  <a:cubicBezTo>
                    <a:pt x="210" y="103"/>
                    <a:pt x="210" y="103"/>
                    <a:pt x="210" y="103"/>
                  </a:cubicBezTo>
                  <a:cubicBezTo>
                    <a:pt x="210" y="99"/>
                    <a:pt x="209" y="95"/>
                    <a:pt x="208" y="92"/>
                  </a:cubicBezTo>
                  <a:cubicBezTo>
                    <a:pt x="223" y="83"/>
                    <a:pt x="223" y="83"/>
                    <a:pt x="223" y="83"/>
                  </a:cubicBezTo>
                  <a:cubicBezTo>
                    <a:pt x="225" y="82"/>
                    <a:pt x="226" y="79"/>
                    <a:pt x="225" y="77"/>
                  </a:cubicBezTo>
                  <a:cubicBezTo>
                    <a:pt x="221" y="66"/>
                    <a:pt x="221" y="66"/>
                    <a:pt x="221" y="66"/>
                  </a:cubicBezTo>
                  <a:cubicBezTo>
                    <a:pt x="220" y="64"/>
                    <a:pt x="218" y="63"/>
                    <a:pt x="216" y="64"/>
                  </a:cubicBezTo>
                  <a:cubicBezTo>
                    <a:pt x="199" y="68"/>
                    <a:pt x="199" y="68"/>
                    <a:pt x="199" y="68"/>
                  </a:cubicBezTo>
                  <a:cubicBezTo>
                    <a:pt x="196" y="64"/>
                    <a:pt x="194" y="61"/>
                    <a:pt x="192" y="58"/>
                  </a:cubicBezTo>
                  <a:cubicBezTo>
                    <a:pt x="202" y="44"/>
                    <a:pt x="202" y="44"/>
                    <a:pt x="202" y="44"/>
                  </a:cubicBezTo>
                  <a:cubicBezTo>
                    <a:pt x="204" y="42"/>
                    <a:pt x="203" y="39"/>
                    <a:pt x="202" y="38"/>
                  </a:cubicBezTo>
                  <a:cubicBezTo>
                    <a:pt x="194" y="30"/>
                    <a:pt x="194" y="30"/>
                    <a:pt x="194" y="30"/>
                  </a:cubicBezTo>
                  <a:cubicBezTo>
                    <a:pt x="192" y="28"/>
                    <a:pt x="189" y="28"/>
                    <a:pt x="188" y="29"/>
                  </a:cubicBezTo>
                  <a:cubicBezTo>
                    <a:pt x="174" y="40"/>
                    <a:pt x="174" y="40"/>
                    <a:pt x="174" y="40"/>
                  </a:cubicBezTo>
                  <a:cubicBezTo>
                    <a:pt x="171" y="37"/>
                    <a:pt x="168" y="35"/>
                    <a:pt x="164" y="33"/>
                  </a:cubicBezTo>
                  <a:cubicBezTo>
                    <a:pt x="169" y="16"/>
                    <a:pt x="169" y="16"/>
                    <a:pt x="169" y="16"/>
                  </a:cubicBezTo>
                  <a:cubicBezTo>
                    <a:pt x="169" y="14"/>
                    <a:pt x="168" y="12"/>
                    <a:pt x="166" y="11"/>
                  </a:cubicBezTo>
                  <a:cubicBezTo>
                    <a:pt x="155" y="7"/>
                    <a:pt x="155" y="7"/>
                    <a:pt x="155" y="7"/>
                  </a:cubicBezTo>
                  <a:cubicBezTo>
                    <a:pt x="153" y="6"/>
                    <a:pt x="151" y="6"/>
                    <a:pt x="150" y="8"/>
                  </a:cubicBezTo>
                  <a:cubicBezTo>
                    <a:pt x="141" y="23"/>
                    <a:pt x="141" y="23"/>
                    <a:pt x="141" y="23"/>
                  </a:cubicBezTo>
                  <a:cubicBezTo>
                    <a:pt x="137" y="22"/>
                    <a:pt x="133" y="22"/>
                    <a:pt x="129" y="21"/>
                  </a:cubicBezTo>
                  <a:cubicBezTo>
                    <a:pt x="126" y="4"/>
                    <a:pt x="126" y="4"/>
                    <a:pt x="126" y="4"/>
                  </a:cubicBezTo>
                  <a:cubicBezTo>
                    <a:pt x="126" y="1"/>
                    <a:pt x="124" y="0"/>
                    <a:pt x="122" y="0"/>
                  </a:cubicBezTo>
                  <a:cubicBezTo>
                    <a:pt x="110" y="0"/>
                    <a:pt x="110" y="0"/>
                    <a:pt x="110" y="0"/>
                  </a:cubicBezTo>
                  <a:cubicBezTo>
                    <a:pt x="108" y="0"/>
                    <a:pt x="106" y="1"/>
                    <a:pt x="105" y="4"/>
                  </a:cubicBezTo>
                  <a:cubicBezTo>
                    <a:pt x="103" y="21"/>
                    <a:pt x="103" y="21"/>
                    <a:pt x="103" y="21"/>
                  </a:cubicBezTo>
                  <a:cubicBezTo>
                    <a:pt x="99" y="22"/>
                    <a:pt x="96" y="22"/>
                    <a:pt x="92" y="23"/>
                  </a:cubicBezTo>
                  <a:cubicBezTo>
                    <a:pt x="83" y="8"/>
                    <a:pt x="83" y="8"/>
                    <a:pt x="83" y="8"/>
                  </a:cubicBezTo>
                  <a:cubicBezTo>
                    <a:pt x="82" y="6"/>
                    <a:pt x="79" y="5"/>
                    <a:pt x="77" y="6"/>
                  </a:cubicBezTo>
                  <a:cubicBezTo>
                    <a:pt x="67" y="11"/>
                    <a:pt x="67" y="11"/>
                    <a:pt x="67" y="11"/>
                  </a:cubicBezTo>
                  <a:cubicBezTo>
                    <a:pt x="65" y="11"/>
                    <a:pt x="63" y="14"/>
                    <a:pt x="64" y="16"/>
                  </a:cubicBezTo>
                  <a:cubicBezTo>
                    <a:pt x="68" y="33"/>
                    <a:pt x="68" y="33"/>
                    <a:pt x="68" y="33"/>
                  </a:cubicBezTo>
                  <a:cubicBezTo>
                    <a:pt x="65" y="35"/>
                    <a:pt x="61" y="37"/>
                    <a:pt x="58" y="40"/>
                  </a:cubicBezTo>
                  <a:cubicBezTo>
                    <a:pt x="44" y="29"/>
                    <a:pt x="44" y="29"/>
                    <a:pt x="44" y="29"/>
                  </a:cubicBezTo>
                  <a:cubicBezTo>
                    <a:pt x="42" y="28"/>
                    <a:pt x="40" y="28"/>
                    <a:pt x="38" y="30"/>
                  </a:cubicBezTo>
                  <a:cubicBezTo>
                    <a:pt x="30" y="38"/>
                    <a:pt x="30" y="38"/>
                    <a:pt x="30" y="38"/>
                  </a:cubicBezTo>
                  <a:cubicBezTo>
                    <a:pt x="28" y="39"/>
                    <a:pt x="28" y="42"/>
                    <a:pt x="29" y="44"/>
                  </a:cubicBezTo>
                  <a:cubicBezTo>
                    <a:pt x="40" y="58"/>
                    <a:pt x="40" y="58"/>
                    <a:pt x="40" y="58"/>
                  </a:cubicBezTo>
                  <a:cubicBezTo>
                    <a:pt x="38" y="61"/>
                    <a:pt x="35" y="64"/>
                    <a:pt x="34" y="67"/>
                  </a:cubicBezTo>
                  <a:cubicBezTo>
                    <a:pt x="17" y="63"/>
                    <a:pt x="17" y="63"/>
                    <a:pt x="17" y="63"/>
                  </a:cubicBezTo>
                  <a:cubicBezTo>
                    <a:pt x="14" y="62"/>
                    <a:pt x="12" y="63"/>
                    <a:pt x="11" y="65"/>
                  </a:cubicBezTo>
                  <a:cubicBezTo>
                    <a:pt x="7" y="76"/>
                    <a:pt x="7" y="76"/>
                    <a:pt x="7" y="76"/>
                  </a:cubicBezTo>
                  <a:cubicBezTo>
                    <a:pt x="6" y="78"/>
                    <a:pt x="7" y="81"/>
                    <a:pt x="9" y="82"/>
                  </a:cubicBezTo>
                  <a:cubicBezTo>
                    <a:pt x="24" y="91"/>
                    <a:pt x="24" y="91"/>
                    <a:pt x="24" y="91"/>
                  </a:cubicBezTo>
                  <a:cubicBezTo>
                    <a:pt x="23" y="95"/>
                    <a:pt x="22" y="99"/>
                    <a:pt x="21" y="103"/>
                  </a:cubicBezTo>
                  <a:cubicBezTo>
                    <a:pt x="4" y="105"/>
                    <a:pt x="4" y="105"/>
                    <a:pt x="4" y="105"/>
                  </a:cubicBezTo>
                  <a:cubicBezTo>
                    <a:pt x="2" y="106"/>
                    <a:pt x="0" y="108"/>
                    <a:pt x="0" y="110"/>
                  </a:cubicBezTo>
                  <a:cubicBezTo>
                    <a:pt x="0" y="122"/>
                    <a:pt x="0" y="122"/>
                    <a:pt x="0" y="122"/>
                  </a:cubicBezTo>
                  <a:cubicBezTo>
                    <a:pt x="0" y="124"/>
                    <a:pt x="2" y="126"/>
                    <a:pt x="4" y="126"/>
                  </a:cubicBezTo>
                  <a:cubicBezTo>
                    <a:pt x="21" y="129"/>
                    <a:pt x="21" y="129"/>
                    <a:pt x="21" y="129"/>
                  </a:cubicBezTo>
                  <a:cubicBezTo>
                    <a:pt x="22" y="132"/>
                    <a:pt x="22" y="136"/>
                    <a:pt x="23" y="140"/>
                  </a:cubicBezTo>
                  <a:cubicBezTo>
                    <a:pt x="8" y="148"/>
                    <a:pt x="8" y="148"/>
                    <a:pt x="8" y="148"/>
                  </a:cubicBezTo>
                  <a:cubicBezTo>
                    <a:pt x="6" y="150"/>
                    <a:pt x="5" y="152"/>
                    <a:pt x="6" y="154"/>
                  </a:cubicBezTo>
                  <a:cubicBezTo>
                    <a:pt x="11" y="165"/>
                    <a:pt x="11" y="165"/>
                    <a:pt x="11" y="165"/>
                  </a:cubicBezTo>
                  <a:cubicBezTo>
                    <a:pt x="12" y="167"/>
                    <a:pt x="14" y="168"/>
                    <a:pt x="16" y="168"/>
                  </a:cubicBezTo>
                  <a:cubicBezTo>
                    <a:pt x="33" y="163"/>
                    <a:pt x="33" y="163"/>
                    <a:pt x="33" y="163"/>
                  </a:cubicBezTo>
                  <a:cubicBezTo>
                    <a:pt x="35" y="167"/>
                    <a:pt x="37" y="170"/>
                    <a:pt x="40" y="173"/>
                  </a:cubicBezTo>
                  <a:cubicBezTo>
                    <a:pt x="29" y="188"/>
                    <a:pt x="29" y="188"/>
                    <a:pt x="29" y="188"/>
                  </a:cubicBezTo>
                  <a:cubicBezTo>
                    <a:pt x="28" y="189"/>
                    <a:pt x="28" y="192"/>
                    <a:pt x="30" y="193"/>
                  </a:cubicBezTo>
                  <a:cubicBezTo>
                    <a:pt x="38" y="202"/>
                    <a:pt x="38" y="202"/>
                    <a:pt x="38" y="202"/>
                  </a:cubicBezTo>
                  <a:cubicBezTo>
                    <a:pt x="40" y="203"/>
                    <a:pt x="42" y="203"/>
                    <a:pt x="44" y="202"/>
                  </a:cubicBezTo>
                  <a:cubicBezTo>
                    <a:pt x="58" y="192"/>
                    <a:pt x="58" y="192"/>
                    <a:pt x="58" y="192"/>
                  </a:cubicBezTo>
                  <a:cubicBezTo>
                    <a:pt x="61" y="194"/>
                    <a:pt x="64" y="196"/>
                    <a:pt x="67" y="198"/>
                  </a:cubicBezTo>
                  <a:cubicBezTo>
                    <a:pt x="63" y="215"/>
                    <a:pt x="63" y="215"/>
                    <a:pt x="63" y="215"/>
                  </a:cubicBezTo>
                  <a:cubicBezTo>
                    <a:pt x="62" y="217"/>
                    <a:pt x="64" y="219"/>
                    <a:pt x="66" y="220"/>
                  </a:cubicBezTo>
                  <a:cubicBezTo>
                    <a:pt x="76" y="225"/>
                    <a:pt x="76" y="225"/>
                    <a:pt x="76" y="225"/>
                  </a:cubicBezTo>
                  <a:cubicBezTo>
                    <a:pt x="78" y="226"/>
                    <a:pt x="81" y="225"/>
                    <a:pt x="82" y="223"/>
                  </a:cubicBezTo>
                  <a:cubicBezTo>
                    <a:pt x="91" y="208"/>
                    <a:pt x="91" y="208"/>
                    <a:pt x="91" y="208"/>
                  </a:cubicBezTo>
                  <a:cubicBezTo>
                    <a:pt x="95" y="209"/>
                    <a:pt x="99" y="210"/>
                    <a:pt x="103" y="210"/>
                  </a:cubicBezTo>
                  <a:cubicBezTo>
                    <a:pt x="105" y="228"/>
                    <a:pt x="105" y="228"/>
                    <a:pt x="105" y="228"/>
                  </a:cubicBezTo>
                  <a:cubicBezTo>
                    <a:pt x="106" y="230"/>
                    <a:pt x="108" y="232"/>
                    <a:pt x="110" y="232"/>
                  </a:cubicBezTo>
                  <a:cubicBezTo>
                    <a:pt x="122" y="232"/>
                    <a:pt x="122" y="232"/>
                    <a:pt x="122" y="232"/>
                  </a:cubicBezTo>
                  <a:cubicBezTo>
                    <a:pt x="124" y="232"/>
                    <a:pt x="126" y="230"/>
                    <a:pt x="126" y="228"/>
                  </a:cubicBezTo>
                  <a:cubicBezTo>
                    <a:pt x="129" y="210"/>
                    <a:pt x="129" y="210"/>
                    <a:pt x="129" y="210"/>
                  </a:cubicBezTo>
                  <a:cubicBezTo>
                    <a:pt x="132" y="210"/>
                    <a:pt x="136" y="209"/>
                    <a:pt x="140" y="208"/>
                  </a:cubicBezTo>
                  <a:cubicBezTo>
                    <a:pt x="149" y="223"/>
                    <a:pt x="149" y="223"/>
                    <a:pt x="149" y="223"/>
                  </a:cubicBezTo>
                  <a:cubicBezTo>
                    <a:pt x="150" y="225"/>
                    <a:pt x="152" y="226"/>
                    <a:pt x="154" y="225"/>
                  </a:cubicBezTo>
                  <a:cubicBezTo>
                    <a:pt x="165" y="221"/>
                    <a:pt x="165" y="221"/>
                    <a:pt x="165" y="221"/>
                  </a:cubicBezTo>
                  <a:cubicBezTo>
                    <a:pt x="167" y="220"/>
                    <a:pt x="168" y="218"/>
                    <a:pt x="168" y="215"/>
                  </a:cubicBezTo>
                  <a:cubicBezTo>
                    <a:pt x="163" y="198"/>
                    <a:pt x="163" y="198"/>
                    <a:pt x="163" y="198"/>
                  </a:cubicBezTo>
                  <a:cubicBezTo>
                    <a:pt x="167" y="196"/>
                    <a:pt x="170" y="194"/>
                    <a:pt x="174" y="192"/>
                  </a:cubicBezTo>
                  <a:cubicBezTo>
                    <a:pt x="188" y="202"/>
                    <a:pt x="188" y="202"/>
                    <a:pt x="188" y="202"/>
                  </a:cubicBezTo>
                  <a:cubicBezTo>
                    <a:pt x="189" y="203"/>
                    <a:pt x="192" y="203"/>
                    <a:pt x="194" y="202"/>
                  </a:cubicBezTo>
                  <a:cubicBezTo>
                    <a:pt x="202" y="193"/>
                    <a:pt x="202" y="193"/>
                    <a:pt x="202" y="193"/>
                  </a:cubicBezTo>
                  <a:cubicBezTo>
                    <a:pt x="203" y="192"/>
                    <a:pt x="204" y="189"/>
                    <a:pt x="202" y="188"/>
                  </a:cubicBezTo>
                  <a:cubicBezTo>
                    <a:pt x="192" y="173"/>
                    <a:pt x="192" y="173"/>
                    <a:pt x="192" y="173"/>
                  </a:cubicBezTo>
                  <a:cubicBezTo>
                    <a:pt x="194" y="170"/>
                    <a:pt x="196" y="167"/>
                    <a:pt x="198" y="164"/>
                  </a:cubicBezTo>
                  <a:cubicBezTo>
                    <a:pt x="215" y="169"/>
                    <a:pt x="215" y="169"/>
                    <a:pt x="215" y="169"/>
                  </a:cubicBezTo>
                  <a:cubicBezTo>
                    <a:pt x="217" y="169"/>
                    <a:pt x="220" y="168"/>
                    <a:pt x="220" y="166"/>
                  </a:cubicBezTo>
                  <a:cubicBezTo>
                    <a:pt x="225" y="155"/>
                    <a:pt x="225" y="155"/>
                    <a:pt x="225" y="155"/>
                  </a:cubicBezTo>
                  <a:cubicBezTo>
                    <a:pt x="226" y="153"/>
                    <a:pt x="225" y="151"/>
                    <a:pt x="223" y="149"/>
                  </a:cubicBezTo>
                  <a:cubicBezTo>
                    <a:pt x="208" y="140"/>
                    <a:pt x="208" y="140"/>
                    <a:pt x="208" y="140"/>
                  </a:cubicBezTo>
                  <a:cubicBezTo>
                    <a:pt x="209" y="137"/>
                    <a:pt x="210" y="133"/>
                    <a:pt x="210" y="129"/>
                  </a:cubicBezTo>
                  <a:cubicBezTo>
                    <a:pt x="228" y="126"/>
                    <a:pt x="228" y="126"/>
                    <a:pt x="228" y="126"/>
                  </a:cubicBezTo>
                  <a:cubicBezTo>
                    <a:pt x="230" y="126"/>
                    <a:pt x="232" y="124"/>
                    <a:pt x="232" y="122"/>
                  </a:cubicBezTo>
                  <a:cubicBezTo>
                    <a:pt x="232" y="110"/>
                    <a:pt x="232" y="110"/>
                    <a:pt x="232" y="110"/>
                  </a:cubicBezTo>
                  <a:cubicBezTo>
                    <a:pt x="232" y="108"/>
                    <a:pt x="230" y="106"/>
                    <a:pt x="228" y="105"/>
                  </a:cubicBezTo>
                  <a:close/>
                  <a:moveTo>
                    <a:pt x="187" y="134"/>
                  </a:moveTo>
                  <a:cubicBezTo>
                    <a:pt x="186" y="138"/>
                    <a:pt x="182" y="140"/>
                    <a:pt x="178" y="138"/>
                  </a:cubicBezTo>
                  <a:cubicBezTo>
                    <a:pt x="149" y="120"/>
                    <a:pt x="149" y="120"/>
                    <a:pt x="149" y="120"/>
                  </a:cubicBezTo>
                  <a:cubicBezTo>
                    <a:pt x="145" y="118"/>
                    <a:pt x="145" y="114"/>
                    <a:pt x="149" y="112"/>
                  </a:cubicBezTo>
                  <a:cubicBezTo>
                    <a:pt x="178" y="94"/>
                    <a:pt x="178" y="94"/>
                    <a:pt x="178" y="94"/>
                  </a:cubicBezTo>
                  <a:cubicBezTo>
                    <a:pt x="182" y="91"/>
                    <a:pt x="186" y="93"/>
                    <a:pt x="187" y="97"/>
                  </a:cubicBezTo>
                  <a:cubicBezTo>
                    <a:pt x="187" y="97"/>
                    <a:pt x="190" y="106"/>
                    <a:pt x="190" y="116"/>
                  </a:cubicBezTo>
                  <a:cubicBezTo>
                    <a:pt x="190" y="125"/>
                    <a:pt x="187" y="134"/>
                    <a:pt x="187" y="134"/>
                  </a:cubicBezTo>
                  <a:close/>
                  <a:moveTo>
                    <a:pt x="180" y="78"/>
                  </a:moveTo>
                  <a:cubicBezTo>
                    <a:pt x="182" y="82"/>
                    <a:pt x="180" y="86"/>
                    <a:pt x="176" y="87"/>
                  </a:cubicBezTo>
                  <a:cubicBezTo>
                    <a:pt x="142" y="95"/>
                    <a:pt x="142" y="95"/>
                    <a:pt x="142" y="95"/>
                  </a:cubicBezTo>
                  <a:cubicBezTo>
                    <a:pt x="138" y="96"/>
                    <a:pt x="136" y="93"/>
                    <a:pt x="137" y="89"/>
                  </a:cubicBezTo>
                  <a:cubicBezTo>
                    <a:pt x="145" y="55"/>
                    <a:pt x="145" y="55"/>
                    <a:pt x="145" y="55"/>
                  </a:cubicBezTo>
                  <a:cubicBezTo>
                    <a:pt x="146" y="51"/>
                    <a:pt x="149" y="49"/>
                    <a:pt x="153" y="52"/>
                  </a:cubicBezTo>
                  <a:cubicBezTo>
                    <a:pt x="153" y="52"/>
                    <a:pt x="162" y="56"/>
                    <a:pt x="168" y="63"/>
                  </a:cubicBezTo>
                  <a:cubicBezTo>
                    <a:pt x="175" y="69"/>
                    <a:pt x="180" y="78"/>
                    <a:pt x="180" y="78"/>
                  </a:cubicBezTo>
                  <a:close/>
                  <a:moveTo>
                    <a:pt x="97" y="43"/>
                  </a:moveTo>
                  <a:cubicBezTo>
                    <a:pt x="97" y="43"/>
                    <a:pt x="107" y="41"/>
                    <a:pt x="116" y="41"/>
                  </a:cubicBezTo>
                  <a:cubicBezTo>
                    <a:pt x="125" y="41"/>
                    <a:pt x="134" y="43"/>
                    <a:pt x="134" y="43"/>
                  </a:cubicBezTo>
                  <a:cubicBezTo>
                    <a:pt x="139" y="45"/>
                    <a:pt x="140" y="49"/>
                    <a:pt x="138" y="52"/>
                  </a:cubicBezTo>
                  <a:cubicBezTo>
                    <a:pt x="120" y="82"/>
                    <a:pt x="120" y="82"/>
                    <a:pt x="120" y="82"/>
                  </a:cubicBezTo>
                  <a:cubicBezTo>
                    <a:pt x="118" y="85"/>
                    <a:pt x="114" y="85"/>
                    <a:pt x="112" y="82"/>
                  </a:cubicBezTo>
                  <a:cubicBezTo>
                    <a:pt x="94" y="52"/>
                    <a:pt x="94" y="52"/>
                    <a:pt x="94" y="52"/>
                  </a:cubicBezTo>
                  <a:cubicBezTo>
                    <a:pt x="91" y="49"/>
                    <a:pt x="93" y="45"/>
                    <a:pt x="97" y="43"/>
                  </a:cubicBezTo>
                  <a:close/>
                  <a:moveTo>
                    <a:pt x="134" y="116"/>
                  </a:moveTo>
                  <a:cubicBezTo>
                    <a:pt x="134" y="126"/>
                    <a:pt x="126" y="134"/>
                    <a:pt x="116" y="134"/>
                  </a:cubicBezTo>
                  <a:cubicBezTo>
                    <a:pt x="106" y="134"/>
                    <a:pt x="98" y="126"/>
                    <a:pt x="98" y="116"/>
                  </a:cubicBezTo>
                  <a:cubicBezTo>
                    <a:pt x="98" y="106"/>
                    <a:pt x="106" y="98"/>
                    <a:pt x="116" y="98"/>
                  </a:cubicBezTo>
                  <a:cubicBezTo>
                    <a:pt x="126" y="98"/>
                    <a:pt x="134" y="106"/>
                    <a:pt x="134" y="116"/>
                  </a:cubicBezTo>
                  <a:close/>
                  <a:moveTo>
                    <a:pt x="78" y="51"/>
                  </a:moveTo>
                  <a:cubicBezTo>
                    <a:pt x="82" y="49"/>
                    <a:pt x="86" y="50"/>
                    <a:pt x="87" y="55"/>
                  </a:cubicBezTo>
                  <a:cubicBezTo>
                    <a:pt x="95" y="88"/>
                    <a:pt x="95" y="88"/>
                    <a:pt x="95" y="88"/>
                  </a:cubicBezTo>
                  <a:cubicBezTo>
                    <a:pt x="96" y="92"/>
                    <a:pt x="93" y="95"/>
                    <a:pt x="89" y="94"/>
                  </a:cubicBezTo>
                  <a:cubicBezTo>
                    <a:pt x="56" y="86"/>
                    <a:pt x="56" y="86"/>
                    <a:pt x="56" y="86"/>
                  </a:cubicBezTo>
                  <a:cubicBezTo>
                    <a:pt x="51" y="85"/>
                    <a:pt x="50" y="81"/>
                    <a:pt x="52" y="77"/>
                  </a:cubicBezTo>
                  <a:cubicBezTo>
                    <a:pt x="52" y="77"/>
                    <a:pt x="57" y="69"/>
                    <a:pt x="63" y="62"/>
                  </a:cubicBezTo>
                  <a:cubicBezTo>
                    <a:pt x="70" y="56"/>
                    <a:pt x="78" y="51"/>
                    <a:pt x="78" y="51"/>
                  </a:cubicBezTo>
                  <a:close/>
                  <a:moveTo>
                    <a:pt x="44" y="133"/>
                  </a:moveTo>
                  <a:cubicBezTo>
                    <a:pt x="44" y="133"/>
                    <a:pt x="41" y="124"/>
                    <a:pt x="41" y="115"/>
                  </a:cubicBezTo>
                  <a:cubicBezTo>
                    <a:pt x="41" y="105"/>
                    <a:pt x="44" y="96"/>
                    <a:pt x="44" y="96"/>
                  </a:cubicBezTo>
                  <a:cubicBezTo>
                    <a:pt x="45" y="92"/>
                    <a:pt x="49" y="90"/>
                    <a:pt x="52" y="93"/>
                  </a:cubicBezTo>
                  <a:cubicBezTo>
                    <a:pt x="82" y="111"/>
                    <a:pt x="82" y="111"/>
                    <a:pt x="82" y="111"/>
                  </a:cubicBezTo>
                  <a:cubicBezTo>
                    <a:pt x="85" y="113"/>
                    <a:pt x="85" y="117"/>
                    <a:pt x="82" y="119"/>
                  </a:cubicBezTo>
                  <a:cubicBezTo>
                    <a:pt x="52" y="137"/>
                    <a:pt x="52" y="137"/>
                    <a:pt x="52" y="137"/>
                  </a:cubicBezTo>
                  <a:cubicBezTo>
                    <a:pt x="49" y="139"/>
                    <a:pt x="45" y="138"/>
                    <a:pt x="44" y="133"/>
                  </a:cubicBezTo>
                  <a:close/>
                  <a:moveTo>
                    <a:pt x="51" y="152"/>
                  </a:moveTo>
                  <a:cubicBezTo>
                    <a:pt x="49" y="149"/>
                    <a:pt x="51" y="145"/>
                    <a:pt x="55" y="144"/>
                  </a:cubicBezTo>
                  <a:cubicBezTo>
                    <a:pt x="88" y="136"/>
                    <a:pt x="88" y="136"/>
                    <a:pt x="88" y="136"/>
                  </a:cubicBezTo>
                  <a:cubicBezTo>
                    <a:pt x="93" y="135"/>
                    <a:pt x="95" y="137"/>
                    <a:pt x="94" y="141"/>
                  </a:cubicBezTo>
                  <a:cubicBezTo>
                    <a:pt x="86" y="175"/>
                    <a:pt x="86" y="175"/>
                    <a:pt x="86" y="175"/>
                  </a:cubicBezTo>
                  <a:cubicBezTo>
                    <a:pt x="85" y="179"/>
                    <a:pt x="81" y="181"/>
                    <a:pt x="77" y="179"/>
                  </a:cubicBezTo>
                  <a:cubicBezTo>
                    <a:pt x="77" y="179"/>
                    <a:pt x="69" y="174"/>
                    <a:pt x="62" y="167"/>
                  </a:cubicBezTo>
                  <a:cubicBezTo>
                    <a:pt x="56" y="161"/>
                    <a:pt x="51" y="152"/>
                    <a:pt x="51" y="152"/>
                  </a:cubicBezTo>
                  <a:close/>
                  <a:moveTo>
                    <a:pt x="134" y="187"/>
                  </a:moveTo>
                  <a:cubicBezTo>
                    <a:pt x="134" y="187"/>
                    <a:pt x="124" y="190"/>
                    <a:pt x="115" y="190"/>
                  </a:cubicBezTo>
                  <a:cubicBezTo>
                    <a:pt x="106" y="190"/>
                    <a:pt x="96" y="187"/>
                    <a:pt x="96" y="187"/>
                  </a:cubicBezTo>
                  <a:cubicBezTo>
                    <a:pt x="92" y="186"/>
                    <a:pt x="90" y="182"/>
                    <a:pt x="93" y="178"/>
                  </a:cubicBezTo>
                  <a:cubicBezTo>
                    <a:pt x="111" y="149"/>
                    <a:pt x="111" y="149"/>
                    <a:pt x="111" y="149"/>
                  </a:cubicBezTo>
                  <a:cubicBezTo>
                    <a:pt x="113" y="145"/>
                    <a:pt x="117" y="145"/>
                    <a:pt x="119" y="149"/>
                  </a:cubicBezTo>
                  <a:cubicBezTo>
                    <a:pt x="137" y="178"/>
                    <a:pt x="137" y="178"/>
                    <a:pt x="137" y="178"/>
                  </a:cubicBezTo>
                  <a:cubicBezTo>
                    <a:pt x="139" y="182"/>
                    <a:pt x="138" y="186"/>
                    <a:pt x="134" y="187"/>
                  </a:cubicBezTo>
                  <a:close/>
                  <a:moveTo>
                    <a:pt x="152" y="179"/>
                  </a:moveTo>
                  <a:cubicBezTo>
                    <a:pt x="149" y="182"/>
                    <a:pt x="145" y="180"/>
                    <a:pt x="144" y="176"/>
                  </a:cubicBezTo>
                  <a:cubicBezTo>
                    <a:pt x="136" y="142"/>
                    <a:pt x="136" y="142"/>
                    <a:pt x="136" y="142"/>
                  </a:cubicBezTo>
                  <a:cubicBezTo>
                    <a:pt x="135" y="138"/>
                    <a:pt x="137" y="135"/>
                    <a:pt x="142" y="136"/>
                  </a:cubicBezTo>
                  <a:cubicBezTo>
                    <a:pt x="175" y="144"/>
                    <a:pt x="175" y="144"/>
                    <a:pt x="175" y="144"/>
                  </a:cubicBezTo>
                  <a:cubicBezTo>
                    <a:pt x="179" y="145"/>
                    <a:pt x="181" y="149"/>
                    <a:pt x="179" y="153"/>
                  </a:cubicBezTo>
                  <a:cubicBezTo>
                    <a:pt x="179" y="153"/>
                    <a:pt x="174" y="162"/>
                    <a:pt x="168" y="168"/>
                  </a:cubicBezTo>
                  <a:cubicBezTo>
                    <a:pt x="161" y="175"/>
                    <a:pt x="152" y="179"/>
                    <a:pt x="152" y="17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2"/>
            <p:cNvSpPr>
              <a:spLocks noEditPoints="1"/>
            </p:cNvSpPr>
            <p:nvPr/>
          </p:nvSpPr>
          <p:spPr bwMode="auto">
            <a:xfrm>
              <a:off x="7094240" y="4946607"/>
              <a:ext cx="488159" cy="484174"/>
            </a:xfrm>
            <a:custGeom>
              <a:avLst/>
              <a:gdLst>
                <a:gd name="T0" fmla="*/ 131 w 137"/>
                <a:gd name="T1" fmla="*/ 75 h 137"/>
                <a:gd name="T2" fmla="*/ 137 w 137"/>
                <a:gd name="T3" fmla="*/ 67 h 137"/>
                <a:gd name="T4" fmla="*/ 128 w 137"/>
                <a:gd name="T5" fmla="*/ 59 h 137"/>
                <a:gd name="T6" fmla="*/ 120 w 137"/>
                <a:gd name="T7" fmla="*/ 56 h 137"/>
                <a:gd name="T8" fmla="*/ 113 w 137"/>
                <a:gd name="T9" fmla="*/ 38 h 137"/>
                <a:gd name="T10" fmla="*/ 118 w 137"/>
                <a:gd name="T11" fmla="*/ 29 h 137"/>
                <a:gd name="T12" fmla="*/ 116 w 137"/>
                <a:gd name="T13" fmla="*/ 19 h 137"/>
                <a:gd name="T14" fmla="*/ 105 w 137"/>
                <a:gd name="T15" fmla="*/ 20 h 137"/>
                <a:gd name="T16" fmla="*/ 96 w 137"/>
                <a:gd name="T17" fmla="*/ 24 h 137"/>
                <a:gd name="T18" fmla="*/ 79 w 137"/>
                <a:gd name="T19" fmla="*/ 16 h 137"/>
                <a:gd name="T20" fmla="*/ 76 w 137"/>
                <a:gd name="T21" fmla="*/ 5 h 137"/>
                <a:gd name="T22" fmla="*/ 68 w 137"/>
                <a:gd name="T23" fmla="*/ 0 h 137"/>
                <a:gd name="T24" fmla="*/ 60 w 137"/>
                <a:gd name="T25" fmla="*/ 9 h 137"/>
                <a:gd name="T26" fmla="*/ 57 w 137"/>
                <a:gd name="T27" fmla="*/ 18 h 137"/>
                <a:gd name="T28" fmla="*/ 39 w 137"/>
                <a:gd name="T29" fmla="*/ 24 h 137"/>
                <a:gd name="T30" fmla="*/ 30 w 137"/>
                <a:gd name="T31" fmla="*/ 18 h 137"/>
                <a:gd name="T32" fmla="*/ 20 w 137"/>
                <a:gd name="T33" fmla="*/ 21 h 137"/>
                <a:gd name="T34" fmla="*/ 21 w 137"/>
                <a:gd name="T35" fmla="*/ 32 h 137"/>
                <a:gd name="T36" fmla="*/ 25 w 137"/>
                <a:gd name="T37" fmla="*/ 41 h 137"/>
                <a:gd name="T38" fmla="*/ 16 w 137"/>
                <a:gd name="T39" fmla="*/ 58 h 137"/>
                <a:gd name="T40" fmla="*/ 6 w 137"/>
                <a:gd name="T41" fmla="*/ 61 h 137"/>
                <a:gd name="T42" fmla="*/ 1 w 137"/>
                <a:gd name="T43" fmla="*/ 69 h 137"/>
                <a:gd name="T44" fmla="*/ 10 w 137"/>
                <a:gd name="T45" fmla="*/ 77 h 137"/>
                <a:gd name="T46" fmla="*/ 18 w 137"/>
                <a:gd name="T47" fmla="*/ 80 h 137"/>
                <a:gd name="T48" fmla="*/ 24 w 137"/>
                <a:gd name="T49" fmla="*/ 99 h 137"/>
                <a:gd name="T50" fmla="*/ 19 w 137"/>
                <a:gd name="T51" fmla="*/ 107 h 137"/>
                <a:gd name="T52" fmla="*/ 22 w 137"/>
                <a:gd name="T53" fmla="*/ 117 h 137"/>
                <a:gd name="T54" fmla="*/ 33 w 137"/>
                <a:gd name="T55" fmla="*/ 116 h 137"/>
                <a:gd name="T56" fmla="*/ 41 w 137"/>
                <a:gd name="T57" fmla="*/ 112 h 137"/>
                <a:gd name="T58" fmla="*/ 59 w 137"/>
                <a:gd name="T59" fmla="*/ 122 h 137"/>
                <a:gd name="T60" fmla="*/ 61 w 137"/>
                <a:gd name="T61" fmla="*/ 131 h 137"/>
                <a:gd name="T62" fmla="*/ 70 w 137"/>
                <a:gd name="T63" fmla="*/ 136 h 137"/>
                <a:gd name="T64" fmla="*/ 77 w 137"/>
                <a:gd name="T65" fmla="*/ 127 h 137"/>
                <a:gd name="T66" fmla="*/ 80 w 137"/>
                <a:gd name="T67" fmla="*/ 119 h 137"/>
                <a:gd name="T68" fmla="*/ 100 w 137"/>
                <a:gd name="T69" fmla="*/ 113 h 137"/>
                <a:gd name="T70" fmla="*/ 108 w 137"/>
                <a:gd name="T71" fmla="*/ 118 h 137"/>
                <a:gd name="T72" fmla="*/ 118 w 137"/>
                <a:gd name="T73" fmla="*/ 115 h 137"/>
                <a:gd name="T74" fmla="*/ 117 w 137"/>
                <a:gd name="T75" fmla="*/ 104 h 137"/>
                <a:gd name="T76" fmla="*/ 113 w 137"/>
                <a:gd name="T77" fmla="*/ 96 h 137"/>
                <a:gd name="T78" fmla="*/ 122 w 137"/>
                <a:gd name="T79" fmla="*/ 78 h 137"/>
                <a:gd name="T80" fmla="*/ 99 w 137"/>
                <a:gd name="T81" fmla="*/ 39 h 137"/>
                <a:gd name="T82" fmla="*/ 83 w 137"/>
                <a:gd name="T83" fmla="*/ 55 h 137"/>
                <a:gd name="T84" fmla="*/ 99 w 137"/>
                <a:gd name="T85" fmla="*/ 39 h 137"/>
                <a:gd name="T86" fmla="*/ 76 w 137"/>
                <a:gd name="T87" fmla="*/ 62 h 137"/>
                <a:gd name="T88" fmla="*/ 63 w 137"/>
                <a:gd name="T89" fmla="*/ 75 h 137"/>
                <a:gd name="T90" fmla="*/ 56 w 137"/>
                <a:gd name="T91" fmla="*/ 55 h 137"/>
                <a:gd name="T92" fmla="*/ 39 w 137"/>
                <a:gd name="T93" fmla="*/ 39 h 137"/>
                <a:gd name="T94" fmla="*/ 56 w 137"/>
                <a:gd name="T95" fmla="*/ 55 h 137"/>
                <a:gd name="T96" fmla="*/ 39 w 137"/>
                <a:gd name="T97" fmla="*/ 82 h 137"/>
                <a:gd name="T98" fmla="*/ 56 w 137"/>
                <a:gd name="T99" fmla="*/ 98 h 137"/>
                <a:gd name="T100" fmla="*/ 83 w 137"/>
                <a:gd name="T101" fmla="*/ 82 h 137"/>
                <a:gd name="T102" fmla="*/ 99 w 137"/>
                <a:gd name="T103" fmla="*/ 98 h 137"/>
                <a:gd name="T104" fmla="*/ 83 w 137"/>
                <a:gd name="T105"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 h="137">
                  <a:moveTo>
                    <a:pt x="128" y="77"/>
                  </a:moveTo>
                  <a:cubicBezTo>
                    <a:pt x="129" y="77"/>
                    <a:pt x="131" y="76"/>
                    <a:pt x="131" y="75"/>
                  </a:cubicBezTo>
                  <a:cubicBezTo>
                    <a:pt x="137" y="70"/>
                    <a:pt x="137" y="70"/>
                    <a:pt x="137" y="70"/>
                  </a:cubicBezTo>
                  <a:cubicBezTo>
                    <a:pt x="137" y="69"/>
                    <a:pt x="137" y="68"/>
                    <a:pt x="137" y="67"/>
                  </a:cubicBezTo>
                  <a:cubicBezTo>
                    <a:pt x="131" y="61"/>
                    <a:pt x="131" y="61"/>
                    <a:pt x="131" y="61"/>
                  </a:cubicBezTo>
                  <a:cubicBezTo>
                    <a:pt x="131" y="60"/>
                    <a:pt x="129" y="60"/>
                    <a:pt x="128" y="59"/>
                  </a:cubicBezTo>
                  <a:cubicBezTo>
                    <a:pt x="122" y="59"/>
                    <a:pt x="122" y="59"/>
                    <a:pt x="122" y="59"/>
                  </a:cubicBezTo>
                  <a:cubicBezTo>
                    <a:pt x="121" y="59"/>
                    <a:pt x="120" y="58"/>
                    <a:pt x="120" y="56"/>
                  </a:cubicBezTo>
                  <a:cubicBezTo>
                    <a:pt x="113" y="41"/>
                    <a:pt x="113" y="41"/>
                    <a:pt x="113" y="41"/>
                  </a:cubicBezTo>
                  <a:cubicBezTo>
                    <a:pt x="112" y="40"/>
                    <a:pt x="113" y="39"/>
                    <a:pt x="113" y="38"/>
                  </a:cubicBezTo>
                  <a:cubicBezTo>
                    <a:pt x="117" y="33"/>
                    <a:pt x="117" y="33"/>
                    <a:pt x="117" y="33"/>
                  </a:cubicBezTo>
                  <a:cubicBezTo>
                    <a:pt x="118" y="32"/>
                    <a:pt x="118" y="30"/>
                    <a:pt x="118" y="29"/>
                  </a:cubicBezTo>
                  <a:cubicBezTo>
                    <a:pt x="118" y="21"/>
                    <a:pt x="118" y="21"/>
                    <a:pt x="118" y="21"/>
                  </a:cubicBezTo>
                  <a:cubicBezTo>
                    <a:pt x="118" y="20"/>
                    <a:pt x="117" y="19"/>
                    <a:pt x="116" y="19"/>
                  </a:cubicBezTo>
                  <a:cubicBezTo>
                    <a:pt x="108" y="19"/>
                    <a:pt x="108" y="19"/>
                    <a:pt x="108" y="19"/>
                  </a:cubicBezTo>
                  <a:cubicBezTo>
                    <a:pt x="107" y="19"/>
                    <a:pt x="105" y="19"/>
                    <a:pt x="105" y="20"/>
                  </a:cubicBezTo>
                  <a:cubicBezTo>
                    <a:pt x="100" y="24"/>
                    <a:pt x="100" y="24"/>
                    <a:pt x="100" y="24"/>
                  </a:cubicBezTo>
                  <a:cubicBezTo>
                    <a:pt x="99" y="25"/>
                    <a:pt x="97" y="25"/>
                    <a:pt x="96" y="24"/>
                  </a:cubicBezTo>
                  <a:cubicBezTo>
                    <a:pt x="81" y="18"/>
                    <a:pt x="81" y="18"/>
                    <a:pt x="81" y="18"/>
                  </a:cubicBezTo>
                  <a:cubicBezTo>
                    <a:pt x="80" y="18"/>
                    <a:pt x="79" y="17"/>
                    <a:pt x="79" y="16"/>
                  </a:cubicBezTo>
                  <a:cubicBezTo>
                    <a:pt x="78" y="9"/>
                    <a:pt x="78" y="9"/>
                    <a:pt x="78" y="9"/>
                  </a:cubicBezTo>
                  <a:cubicBezTo>
                    <a:pt x="78" y="8"/>
                    <a:pt x="77" y="6"/>
                    <a:pt x="76" y="5"/>
                  </a:cubicBezTo>
                  <a:cubicBezTo>
                    <a:pt x="71" y="0"/>
                    <a:pt x="71" y="0"/>
                    <a:pt x="71" y="0"/>
                  </a:cubicBezTo>
                  <a:cubicBezTo>
                    <a:pt x="70" y="0"/>
                    <a:pt x="68" y="0"/>
                    <a:pt x="68" y="0"/>
                  </a:cubicBezTo>
                  <a:cubicBezTo>
                    <a:pt x="62" y="5"/>
                    <a:pt x="62" y="5"/>
                    <a:pt x="62" y="5"/>
                  </a:cubicBezTo>
                  <a:cubicBezTo>
                    <a:pt x="61" y="6"/>
                    <a:pt x="60" y="8"/>
                    <a:pt x="60" y="9"/>
                  </a:cubicBezTo>
                  <a:cubicBezTo>
                    <a:pt x="59" y="16"/>
                    <a:pt x="59" y="16"/>
                    <a:pt x="59" y="16"/>
                  </a:cubicBezTo>
                  <a:cubicBezTo>
                    <a:pt x="59" y="17"/>
                    <a:pt x="58" y="18"/>
                    <a:pt x="57" y="18"/>
                  </a:cubicBezTo>
                  <a:cubicBezTo>
                    <a:pt x="42" y="24"/>
                    <a:pt x="42" y="24"/>
                    <a:pt x="42" y="24"/>
                  </a:cubicBezTo>
                  <a:cubicBezTo>
                    <a:pt x="41" y="25"/>
                    <a:pt x="40" y="25"/>
                    <a:pt x="39" y="24"/>
                  </a:cubicBezTo>
                  <a:cubicBezTo>
                    <a:pt x="33" y="20"/>
                    <a:pt x="33" y="20"/>
                    <a:pt x="33" y="20"/>
                  </a:cubicBezTo>
                  <a:cubicBezTo>
                    <a:pt x="33" y="19"/>
                    <a:pt x="31" y="18"/>
                    <a:pt x="30" y="18"/>
                  </a:cubicBezTo>
                  <a:cubicBezTo>
                    <a:pt x="22" y="19"/>
                    <a:pt x="22" y="19"/>
                    <a:pt x="22" y="19"/>
                  </a:cubicBezTo>
                  <a:cubicBezTo>
                    <a:pt x="21" y="19"/>
                    <a:pt x="20" y="20"/>
                    <a:pt x="20" y="21"/>
                  </a:cubicBezTo>
                  <a:cubicBezTo>
                    <a:pt x="20" y="29"/>
                    <a:pt x="20" y="29"/>
                    <a:pt x="20" y="29"/>
                  </a:cubicBezTo>
                  <a:cubicBezTo>
                    <a:pt x="20" y="30"/>
                    <a:pt x="20" y="31"/>
                    <a:pt x="21" y="32"/>
                  </a:cubicBezTo>
                  <a:cubicBezTo>
                    <a:pt x="25" y="37"/>
                    <a:pt x="25" y="37"/>
                    <a:pt x="25" y="37"/>
                  </a:cubicBezTo>
                  <a:cubicBezTo>
                    <a:pt x="26" y="38"/>
                    <a:pt x="26" y="40"/>
                    <a:pt x="25" y="41"/>
                  </a:cubicBezTo>
                  <a:cubicBezTo>
                    <a:pt x="19" y="56"/>
                    <a:pt x="19" y="56"/>
                    <a:pt x="19" y="56"/>
                  </a:cubicBezTo>
                  <a:cubicBezTo>
                    <a:pt x="18" y="57"/>
                    <a:pt x="17" y="58"/>
                    <a:pt x="16" y="58"/>
                  </a:cubicBezTo>
                  <a:cubicBezTo>
                    <a:pt x="10" y="59"/>
                    <a:pt x="10" y="59"/>
                    <a:pt x="10" y="59"/>
                  </a:cubicBezTo>
                  <a:cubicBezTo>
                    <a:pt x="8" y="59"/>
                    <a:pt x="7" y="60"/>
                    <a:pt x="6" y="61"/>
                  </a:cubicBezTo>
                  <a:cubicBezTo>
                    <a:pt x="1" y="66"/>
                    <a:pt x="1" y="66"/>
                    <a:pt x="1" y="66"/>
                  </a:cubicBezTo>
                  <a:cubicBezTo>
                    <a:pt x="0" y="67"/>
                    <a:pt x="0" y="68"/>
                    <a:pt x="1" y="69"/>
                  </a:cubicBezTo>
                  <a:cubicBezTo>
                    <a:pt x="6" y="75"/>
                    <a:pt x="6" y="75"/>
                    <a:pt x="6" y="75"/>
                  </a:cubicBezTo>
                  <a:cubicBezTo>
                    <a:pt x="7" y="76"/>
                    <a:pt x="8" y="77"/>
                    <a:pt x="10" y="77"/>
                  </a:cubicBezTo>
                  <a:cubicBezTo>
                    <a:pt x="16" y="77"/>
                    <a:pt x="16" y="77"/>
                    <a:pt x="16" y="77"/>
                  </a:cubicBezTo>
                  <a:cubicBezTo>
                    <a:pt x="17" y="78"/>
                    <a:pt x="18" y="79"/>
                    <a:pt x="18" y="80"/>
                  </a:cubicBezTo>
                  <a:cubicBezTo>
                    <a:pt x="24" y="95"/>
                    <a:pt x="24" y="95"/>
                    <a:pt x="24" y="95"/>
                  </a:cubicBezTo>
                  <a:cubicBezTo>
                    <a:pt x="25" y="96"/>
                    <a:pt x="25" y="98"/>
                    <a:pt x="24" y="99"/>
                  </a:cubicBezTo>
                  <a:cubicBezTo>
                    <a:pt x="20" y="103"/>
                    <a:pt x="20" y="103"/>
                    <a:pt x="20" y="103"/>
                  </a:cubicBezTo>
                  <a:cubicBezTo>
                    <a:pt x="20" y="104"/>
                    <a:pt x="19" y="106"/>
                    <a:pt x="19" y="107"/>
                  </a:cubicBezTo>
                  <a:cubicBezTo>
                    <a:pt x="20" y="115"/>
                    <a:pt x="20" y="115"/>
                    <a:pt x="20" y="115"/>
                  </a:cubicBezTo>
                  <a:cubicBezTo>
                    <a:pt x="20" y="116"/>
                    <a:pt x="21" y="117"/>
                    <a:pt x="22" y="117"/>
                  </a:cubicBezTo>
                  <a:cubicBezTo>
                    <a:pt x="29" y="117"/>
                    <a:pt x="29" y="117"/>
                    <a:pt x="29" y="117"/>
                  </a:cubicBezTo>
                  <a:cubicBezTo>
                    <a:pt x="30" y="117"/>
                    <a:pt x="32" y="117"/>
                    <a:pt x="33" y="116"/>
                  </a:cubicBezTo>
                  <a:cubicBezTo>
                    <a:pt x="37" y="113"/>
                    <a:pt x="37" y="113"/>
                    <a:pt x="37" y="113"/>
                  </a:cubicBezTo>
                  <a:cubicBezTo>
                    <a:pt x="38" y="112"/>
                    <a:pt x="40" y="112"/>
                    <a:pt x="41" y="112"/>
                  </a:cubicBezTo>
                  <a:cubicBezTo>
                    <a:pt x="57" y="119"/>
                    <a:pt x="57" y="119"/>
                    <a:pt x="57" y="119"/>
                  </a:cubicBezTo>
                  <a:cubicBezTo>
                    <a:pt x="58" y="119"/>
                    <a:pt x="59" y="121"/>
                    <a:pt x="59" y="122"/>
                  </a:cubicBezTo>
                  <a:cubicBezTo>
                    <a:pt x="60" y="127"/>
                    <a:pt x="60" y="127"/>
                    <a:pt x="60" y="127"/>
                  </a:cubicBezTo>
                  <a:cubicBezTo>
                    <a:pt x="60" y="128"/>
                    <a:pt x="60" y="130"/>
                    <a:pt x="61" y="131"/>
                  </a:cubicBezTo>
                  <a:cubicBezTo>
                    <a:pt x="67" y="136"/>
                    <a:pt x="67" y="136"/>
                    <a:pt x="67" y="136"/>
                  </a:cubicBezTo>
                  <a:cubicBezTo>
                    <a:pt x="68" y="137"/>
                    <a:pt x="69" y="137"/>
                    <a:pt x="70" y="136"/>
                  </a:cubicBezTo>
                  <a:cubicBezTo>
                    <a:pt x="76" y="131"/>
                    <a:pt x="76" y="131"/>
                    <a:pt x="76" y="131"/>
                  </a:cubicBezTo>
                  <a:cubicBezTo>
                    <a:pt x="76" y="130"/>
                    <a:pt x="77" y="128"/>
                    <a:pt x="77" y="127"/>
                  </a:cubicBezTo>
                  <a:cubicBezTo>
                    <a:pt x="78" y="122"/>
                    <a:pt x="78" y="122"/>
                    <a:pt x="78" y="122"/>
                  </a:cubicBezTo>
                  <a:cubicBezTo>
                    <a:pt x="78" y="121"/>
                    <a:pt x="79" y="120"/>
                    <a:pt x="80" y="119"/>
                  </a:cubicBezTo>
                  <a:cubicBezTo>
                    <a:pt x="96" y="113"/>
                    <a:pt x="96" y="113"/>
                    <a:pt x="96" y="113"/>
                  </a:cubicBezTo>
                  <a:cubicBezTo>
                    <a:pt x="97" y="112"/>
                    <a:pt x="99" y="112"/>
                    <a:pt x="100" y="113"/>
                  </a:cubicBezTo>
                  <a:cubicBezTo>
                    <a:pt x="104" y="116"/>
                    <a:pt x="104" y="116"/>
                    <a:pt x="104" y="116"/>
                  </a:cubicBezTo>
                  <a:cubicBezTo>
                    <a:pt x="105" y="117"/>
                    <a:pt x="107" y="118"/>
                    <a:pt x="108" y="118"/>
                  </a:cubicBezTo>
                  <a:cubicBezTo>
                    <a:pt x="115" y="117"/>
                    <a:pt x="115" y="117"/>
                    <a:pt x="115" y="117"/>
                  </a:cubicBezTo>
                  <a:cubicBezTo>
                    <a:pt x="117" y="117"/>
                    <a:pt x="118" y="116"/>
                    <a:pt x="118" y="115"/>
                  </a:cubicBezTo>
                  <a:cubicBezTo>
                    <a:pt x="118" y="108"/>
                    <a:pt x="118" y="108"/>
                    <a:pt x="118" y="108"/>
                  </a:cubicBezTo>
                  <a:cubicBezTo>
                    <a:pt x="118" y="106"/>
                    <a:pt x="117" y="105"/>
                    <a:pt x="117" y="104"/>
                  </a:cubicBezTo>
                  <a:cubicBezTo>
                    <a:pt x="113" y="100"/>
                    <a:pt x="113" y="100"/>
                    <a:pt x="113" y="100"/>
                  </a:cubicBezTo>
                  <a:cubicBezTo>
                    <a:pt x="113" y="99"/>
                    <a:pt x="113" y="97"/>
                    <a:pt x="113" y="96"/>
                  </a:cubicBezTo>
                  <a:cubicBezTo>
                    <a:pt x="120" y="80"/>
                    <a:pt x="120" y="80"/>
                    <a:pt x="120" y="80"/>
                  </a:cubicBezTo>
                  <a:cubicBezTo>
                    <a:pt x="120" y="79"/>
                    <a:pt x="121" y="78"/>
                    <a:pt x="122" y="78"/>
                  </a:cubicBezTo>
                  <a:lnTo>
                    <a:pt x="128" y="77"/>
                  </a:lnTo>
                  <a:close/>
                  <a:moveTo>
                    <a:pt x="99" y="39"/>
                  </a:moveTo>
                  <a:cubicBezTo>
                    <a:pt x="104" y="43"/>
                    <a:pt x="104" y="50"/>
                    <a:pt x="99" y="55"/>
                  </a:cubicBezTo>
                  <a:cubicBezTo>
                    <a:pt x="95" y="59"/>
                    <a:pt x="87" y="59"/>
                    <a:pt x="83" y="55"/>
                  </a:cubicBezTo>
                  <a:cubicBezTo>
                    <a:pt x="78" y="50"/>
                    <a:pt x="78" y="43"/>
                    <a:pt x="83" y="39"/>
                  </a:cubicBezTo>
                  <a:cubicBezTo>
                    <a:pt x="87" y="34"/>
                    <a:pt x="95" y="34"/>
                    <a:pt x="99" y="39"/>
                  </a:cubicBezTo>
                  <a:close/>
                  <a:moveTo>
                    <a:pt x="63" y="62"/>
                  </a:moveTo>
                  <a:cubicBezTo>
                    <a:pt x="66" y="59"/>
                    <a:pt x="72" y="59"/>
                    <a:pt x="76" y="62"/>
                  </a:cubicBezTo>
                  <a:cubicBezTo>
                    <a:pt x="79" y="66"/>
                    <a:pt x="79" y="72"/>
                    <a:pt x="76" y="75"/>
                  </a:cubicBezTo>
                  <a:cubicBezTo>
                    <a:pt x="72" y="79"/>
                    <a:pt x="66" y="79"/>
                    <a:pt x="63" y="75"/>
                  </a:cubicBezTo>
                  <a:cubicBezTo>
                    <a:pt x="59" y="72"/>
                    <a:pt x="59" y="66"/>
                    <a:pt x="63" y="62"/>
                  </a:cubicBezTo>
                  <a:close/>
                  <a:moveTo>
                    <a:pt x="56" y="55"/>
                  </a:moveTo>
                  <a:cubicBezTo>
                    <a:pt x="51" y="59"/>
                    <a:pt x="44" y="59"/>
                    <a:pt x="39" y="55"/>
                  </a:cubicBezTo>
                  <a:cubicBezTo>
                    <a:pt x="35" y="50"/>
                    <a:pt x="35" y="43"/>
                    <a:pt x="39" y="39"/>
                  </a:cubicBezTo>
                  <a:cubicBezTo>
                    <a:pt x="44" y="34"/>
                    <a:pt x="51" y="34"/>
                    <a:pt x="56" y="39"/>
                  </a:cubicBezTo>
                  <a:cubicBezTo>
                    <a:pt x="60" y="43"/>
                    <a:pt x="60" y="50"/>
                    <a:pt x="56" y="55"/>
                  </a:cubicBezTo>
                  <a:close/>
                  <a:moveTo>
                    <a:pt x="39" y="98"/>
                  </a:moveTo>
                  <a:cubicBezTo>
                    <a:pt x="35" y="94"/>
                    <a:pt x="35" y="87"/>
                    <a:pt x="39" y="82"/>
                  </a:cubicBezTo>
                  <a:cubicBezTo>
                    <a:pt x="44" y="78"/>
                    <a:pt x="51" y="78"/>
                    <a:pt x="56" y="82"/>
                  </a:cubicBezTo>
                  <a:cubicBezTo>
                    <a:pt x="60" y="87"/>
                    <a:pt x="60" y="94"/>
                    <a:pt x="56" y="98"/>
                  </a:cubicBezTo>
                  <a:cubicBezTo>
                    <a:pt x="51" y="103"/>
                    <a:pt x="44" y="103"/>
                    <a:pt x="39" y="98"/>
                  </a:cubicBezTo>
                  <a:close/>
                  <a:moveTo>
                    <a:pt x="83" y="82"/>
                  </a:moveTo>
                  <a:cubicBezTo>
                    <a:pt x="87" y="78"/>
                    <a:pt x="95" y="78"/>
                    <a:pt x="99" y="82"/>
                  </a:cubicBezTo>
                  <a:cubicBezTo>
                    <a:pt x="104" y="87"/>
                    <a:pt x="104" y="94"/>
                    <a:pt x="99" y="98"/>
                  </a:cubicBezTo>
                  <a:cubicBezTo>
                    <a:pt x="95" y="103"/>
                    <a:pt x="87" y="103"/>
                    <a:pt x="83" y="98"/>
                  </a:cubicBezTo>
                  <a:cubicBezTo>
                    <a:pt x="78" y="94"/>
                    <a:pt x="78" y="87"/>
                    <a:pt x="83" y="8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32"/>
            <p:cNvSpPr>
              <a:spLocks/>
            </p:cNvSpPr>
            <p:nvPr/>
          </p:nvSpPr>
          <p:spPr bwMode="auto">
            <a:xfrm>
              <a:off x="7482774" y="5865142"/>
              <a:ext cx="103609" cy="201241"/>
            </a:xfrm>
            <a:custGeom>
              <a:avLst/>
              <a:gdLst>
                <a:gd name="T0" fmla="*/ 29 w 29"/>
                <a:gd name="T1" fmla="*/ 57 h 57"/>
                <a:gd name="T2" fmla="*/ 0 w 29"/>
                <a:gd name="T3" fmla="*/ 28 h 57"/>
                <a:gd name="T4" fmla="*/ 29 w 29"/>
                <a:gd name="T5" fmla="*/ 0 h 57"/>
              </a:gdLst>
              <a:ahLst/>
              <a:cxnLst>
                <a:cxn ang="0">
                  <a:pos x="T0" y="T1"/>
                </a:cxn>
                <a:cxn ang="0">
                  <a:pos x="T2" y="T3"/>
                </a:cxn>
                <a:cxn ang="0">
                  <a:pos x="T4" y="T5"/>
                </a:cxn>
              </a:cxnLst>
              <a:rect l="0" t="0" r="r" b="b"/>
              <a:pathLst>
                <a:path w="29" h="57">
                  <a:moveTo>
                    <a:pt x="29" y="57"/>
                  </a:moveTo>
                  <a:cubicBezTo>
                    <a:pt x="13" y="57"/>
                    <a:pt x="0" y="44"/>
                    <a:pt x="0" y="28"/>
                  </a:cubicBezTo>
                  <a:cubicBezTo>
                    <a:pt x="0" y="12"/>
                    <a:pt x="13" y="0"/>
                    <a:pt x="29" y="0"/>
                  </a:cubicBezTo>
                </a:path>
              </a:pathLst>
            </a:custGeom>
            <a:noFill/>
            <a:ln w="17463"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337A74D3-A4AF-4EAA-A711-A1DD6EB857D1}"/>
              </a:ext>
            </a:extLst>
          </p:cNvPr>
          <p:cNvPicPr>
            <a:picLocks noChangeAspect="1"/>
          </p:cNvPicPr>
          <p:nvPr/>
        </p:nvPicPr>
        <p:blipFill rotWithShape="1">
          <a:blip r:embed="rId4"/>
          <a:srcRect r="2907" b="6272"/>
          <a:stretch/>
        </p:blipFill>
        <p:spPr>
          <a:xfrm>
            <a:off x="667092" y="414217"/>
            <a:ext cx="2324316" cy="1560591"/>
          </a:xfrm>
          <a:prstGeom prst="rect">
            <a:avLst/>
          </a:prstGeom>
        </p:spPr>
      </p:pic>
    </p:spTree>
    <p:extLst>
      <p:ext uri="{BB962C8B-B14F-4D97-AF65-F5344CB8AC3E}">
        <p14:creationId xmlns:p14="http://schemas.microsoft.com/office/powerpoint/2010/main" val="33869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type="lt">
                                    <p:tmAbs val="50"/>
                                  </p:iterate>
                                  <p:childTnLst>
                                    <p:set>
                                      <p:cBhvr>
                                        <p:cTn id="19" dur="1" fill="hold">
                                          <p:stCondLst>
                                            <p:cond delay="0"/>
                                          </p:stCondLst>
                                        </p:cTn>
                                        <p:tgtEl>
                                          <p:spTgt spid="9"/>
                                        </p:tgtEl>
                                        <p:attrNameLst>
                                          <p:attrName>style.visibility</p:attrName>
                                        </p:attrNameLst>
                                      </p:cBhvr>
                                      <p:to>
                                        <p:strVal val="visible"/>
                                      </p:to>
                                    </p:set>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Custom 8">
      <a:dk1>
        <a:srgbClr val="505050"/>
      </a:dk1>
      <a:lt1>
        <a:srgbClr val="FFFFFF"/>
      </a:lt1>
      <a:dk2>
        <a:srgbClr val="002050"/>
      </a:dk2>
      <a:lt2>
        <a:srgbClr val="00BCF2"/>
      </a:lt2>
      <a:accent1>
        <a:srgbClr val="002050"/>
      </a:accent1>
      <a:accent2>
        <a:srgbClr val="B4009E"/>
      </a:accent2>
      <a:accent3>
        <a:srgbClr val="0078D7"/>
      </a:accent3>
      <a:accent4>
        <a:srgbClr val="5C2D91"/>
      </a:accent4>
      <a:accent5>
        <a:srgbClr val="107C10"/>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Lesson Template Advanced Services Delivery" id="{C1C2A24F-D109-42E5-AC15-AA5D2EC769D9}" vid="{DB32FE43-934C-40BD-B03E-F7F2E05B8611}"/>
    </a:ext>
  </a:extLst>
</a:theme>
</file>

<file path=ppt/theme/theme3.xml><?xml version="1.0" encoding="utf-8"?>
<a:theme xmlns:a="http://schemas.openxmlformats.org/drawingml/2006/main" name="2_COLOR TEMPLATE">
  <a:themeElements>
    <a:clrScheme name="Custom 2">
      <a:dk1>
        <a:srgbClr val="505050"/>
      </a:dk1>
      <a:lt1>
        <a:srgbClr val="FFFFFF"/>
      </a:lt1>
      <a:dk2>
        <a:srgbClr val="002050"/>
      </a:dk2>
      <a:lt2>
        <a:srgbClr val="CDF4FF"/>
      </a:lt2>
      <a:accent1>
        <a:srgbClr val="0078D7"/>
      </a:accent1>
      <a:accent2>
        <a:srgbClr val="0078D7"/>
      </a:accent2>
      <a:accent3>
        <a:srgbClr val="107C10"/>
      </a:accent3>
      <a:accent4>
        <a:srgbClr val="B4009E"/>
      </a:accent4>
      <a:accent5>
        <a:srgbClr val="5C2D91"/>
      </a:accent5>
      <a:accent6>
        <a:srgbClr val="008272"/>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rgbClr val="FF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4.xml><?xml version="1.0" encoding="utf-8"?>
<a:theme xmlns:a="http://schemas.openxmlformats.org/drawingml/2006/main" name="3_COLOR TEMPLATE">
  <a:themeElements>
    <a:clrScheme name="Custom 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002050"/>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5.xml><?xml version="1.0" encoding="utf-8"?>
<a:theme xmlns:a="http://schemas.openxmlformats.org/drawingml/2006/main" name="HEERON">
  <a:themeElements>
    <a:clrScheme name="Custom 10">
      <a:dk1>
        <a:srgbClr val="505050"/>
      </a:dk1>
      <a:lt1>
        <a:srgbClr val="FFFFFF"/>
      </a:lt1>
      <a:dk2>
        <a:srgbClr val="002050"/>
      </a:dk2>
      <a:lt2>
        <a:srgbClr val="9BD2FF"/>
      </a:lt2>
      <a:accent1>
        <a:srgbClr val="002050"/>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HEERON" id="{8F2A21FE-A41B-4E00-9AAB-EC205ADC401A}" vid="{C8D0EBE6-6B6D-4671-B3C1-6BBC1AC45EAF}"/>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CB46AF1B55445AFFCE62E7D374E1A" ma:contentTypeVersion="7" ma:contentTypeDescription="Create a new document." ma:contentTypeScope="" ma:versionID="a8380233670c85b6405e75e3d9985ea4">
  <xsd:schema xmlns:xsd="http://www.w3.org/2001/XMLSchema" xmlns:xs="http://www.w3.org/2001/XMLSchema" xmlns:p="http://schemas.microsoft.com/office/2006/metadata/properties" xmlns:ns2="6fef856b-9957-4c63-8350-3d47a877eed5" xmlns:ns3="5c1ef3b4-dda5-4ed2-aafb-ef543d07122a" targetNamespace="http://schemas.microsoft.com/office/2006/metadata/properties" ma:root="true" ma:fieldsID="89c2c7ed34a2d62adbb379385e7651d4" ns2:_="" ns3:_="">
    <xsd:import namespace="6fef856b-9957-4c63-8350-3d47a877eed5"/>
    <xsd:import namespace="5c1ef3b4-dda5-4ed2-aafb-ef543d07122a"/>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f856b-9957-4c63-8350-3d47a877ee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ef3b4-dda5-4ed2-aafb-ef543d07122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F97786-9C94-40D7-8BBF-93619700D26C}"/>
</file>

<file path=customXml/itemProps2.xml><?xml version="1.0" encoding="utf-8"?>
<ds:datastoreItem xmlns:ds="http://schemas.openxmlformats.org/officeDocument/2006/customXml" ds:itemID="{43BEB9F4-4150-4B88-B491-3D89740C8028}"/>
</file>

<file path=customXml/itemProps3.xml><?xml version="1.0" encoding="utf-8"?>
<ds:datastoreItem xmlns:ds="http://schemas.openxmlformats.org/officeDocument/2006/customXml" ds:itemID="{27167B7F-F69D-4B7E-A93A-13DB2460103A}"/>
</file>

<file path=docProps/app.xml><?xml version="1.0" encoding="utf-8"?>
<Properties xmlns="http://schemas.openxmlformats.org/officeDocument/2006/extended-properties" xmlns:vt="http://schemas.openxmlformats.org/officeDocument/2006/docPropsVTypes">
  <TotalTime>6601</TotalTime>
  <Words>6271</Words>
  <Application>Microsoft Office PowerPoint</Application>
  <PresentationFormat>Widescreen</PresentationFormat>
  <Paragraphs>370</Paragraphs>
  <Slides>27</Slides>
  <Notes>27</Notes>
  <HiddenSlides>2</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27</vt:i4>
      </vt:variant>
    </vt:vector>
  </HeadingPairs>
  <TitlesOfParts>
    <vt:vector size="42" baseType="lpstr">
      <vt:lpstr>Arial</vt:lpstr>
      <vt:lpstr>Calibri</vt:lpstr>
      <vt:lpstr>Calibri Light</vt:lpstr>
      <vt:lpstr>Consolas</vt:lpstr>
      <vt:lpstr>Courier New</vt:lpstr>
      <vt:lpstr>Segoe UI</vt:lpstr>
      <vt:lpstr>Segoe UI Light</vt:lpstr>
      <vt:lpstr>Webdings</vt:lpstr>
      <vt:lpstr>Wingdings</vt:lpstr>
      <vt:lpstr>Office Theme</vt:lpstr>
      <vt:lpstr>WHITE TEMPLATE</vt:lpstr>
      <vt:lpstr>2_COLOR TEMPLATE</vt:lpstr>
      <vt:lpstr>3_COLOR TEMPLATE</vt:lpstr>
      <vt:lpstr>HEERON</vt:lpstr>
      <vt:lpstr>1_Office Theme</vt:lpstr>
      <vt:lpstr>An introduction to HDInsight </vt:lpstr>
      <vt:lpstr>Who Am I?</vt:lpstr>
      <vt:lpstr>Roles in the room?</vt:lpstr>
      <vt:lpstr>What is Big Data?</vt:lpstr>
      <vt:lpstr>What is Hadoop</vt:lpstr>
      <vt:lpstr>PowerPoint Presentation</vt:lpstr>
      <vt:lpstr>What is HDInsight?</vt:lpstr>
      <vt:lpstr>Hadoop ecosystem in HDInsight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NoSQL </vt:lpstr>
      <vt:lpstr>What is a Stream of data?</vt:lpstr>
      <vt:lpstr>PowerPoint Presentation</vt:lpstr>
      <vt:lpstr>PowerPoint Presentation</vt:lpstr>
      <vt:lpstr>PowerPoint Presentation</vt:lpstr>
      <vt:lpstr>So, Do you need big data?</vt:lpstr>
      <vt:lpstr>Demo</vt:lpstr>
      <vt:lpstr>Optional Demo</vt:lpstr>
      <vt:lpstr>Optional Demo</vt:lpstr>
      <vt:lpstr>Questions?</vt:lpstr>
      <vt:lpstr>Just like Jimi Hendrix … </vt:lpstr>
      <vt:lpstr>SQLBits - It's all about the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dc:title>
  <dc:creator>Edinson Medina</dc:creator>
  <cp:lastModifiedBy>Edinson Medina</cp:lastModifiedBy>
  <cp:revision>102</cp:revision>
  <dcterms:created xsi:type="dcterms:W3CDTF">2018-01-29T17:02:57Z</dcterms:created>
  <dcterms:modified xsi:type="dcterms:W3CDTF">2018-02-15T23:08:55Z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edinmedi@microsoft.com</vt:lpwstr>
  </property>
  <property fmtid="{D5CDD505-2E9C-101B-9397-08002B2CF9AE}" pid="5" name="MSIP_Label_f42aa342-8706-4288-bd11-ebb85995028c_SetDate">
    <vt:lpwstr>2018-01-29T17:37:06.0576936Z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0x010100916CB46AF1B55445AFFCE62E7D374E1A</vt:lpwstr>
  </property>
</Properties>
</file>