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0"/>
  </p:notesMasterIdLst>
  <p:handoutMasterIdLst>
    <p:handoutMasterId r:id="rId61"/>
  </p:handoutMasterIdLst>
  <p:sldIdLst>
    <p:sldId id="256" r:id="rId2"/>
    <p:sldId id="283" r:id="rId3"/>
    <p:sldId id="284" r:id="rId4"/>
    <p:sldId id="258" r:id="rId5"/>
    <p:sldId id="292" r:id="rId6"/>
    <p:sldId id="277" r:id="rId7"/>
    <p:sldId id="285" r:id="rId8"/>
    <p:sldId id="259" r:id="rId9"/>
    <p:sldId id="291" r:id="rId10"/>
    <p:sldId id="308" r:id="rId11"/>
    <p:sldId id="278" r:id="rId12"/>
    <p:sldId id="279" r:id="rId13"/>
    <p:sldId id="286" r:id="rId14"/>
    <p:sldId id="287" r:id="rId15"/>
    <p:sldId id="260" r:id="rId16"/>
    <p:sldId id="290" r:id="rId17"/>
    <p:sldId id="271" r:id="rId18"/>
    <p:sldId id="301" r:id="rId19"/>
    <p:sldId id="270" r:id="rId20"/>
    <p:sldId id="261" r:id="rId21"/>
    <p:sldId id="288" r:id="rId22"/>
    <p:sldId id="289" r:id="rId23"/>
    <p:sldId id="272" r:id="rId24"/>
    <p:sldId id="273" r:id="rId25"/>
    <p:sldId id="300" r:id="rId26"/>
    <p:sldId id="262" r:id="rId27"/>
    <p:sldId id="293" r:id="rId28"/>
    <p:sldId id="274" r:id="rId29"/>
    <p:sldId id="263" r:id="rId30"/>
    <p:sldId id="309" r:id="rId31"/>
    <p:sldId id="294" r:id="rId32"/>
    <p:sldId id="275" r:id="rId33"/>
    <p:sldId id="264" r:id="rId34"/>
    <p:sldId id="304" r:id="rId35"/>
    <p:sldId id="295" r:id="rId36"/>
    <p:sldId id="280" r:id="rId37"/>
    <p:sldId id="266" r:id="rId38"/>
    <p:sldId id="305" r:id="rId39"/>
    <p:sldId id="296" r:id="rId40"/>
    <p:sldId id="281" r:id="rId41"/>
    <p:sldId id="267" r:id="rId42"/>
    <p:sldId id="311" r:id="rId43"/>
    <p:sldId id="298" r:id="rId44"/>
    <p:sldId id="282" r:id="rId45"/>
    <p:sldId id="268" r:id="rId46"/>
    <p:sldId id="310" r:id="rId47"/>
    <p:sldId id="313" r:id="rId48"/>
    <p:sldId id="312" r:id="rId49"/>
    <p:sldId id="315" r:id="rId50"/>
    <p:sldId id="314" r:id="rId51"/>
    <p:sldId id="297" r:id="rId52"/>
    <p:sldId id="257" r:id="rId53"/>
    <p:sldId id="302" r:id="rId54"/>
    <p:sldId id="276" r:id="rId55"/>
    <p:sldId id="269" r:id="rId56"/>
    <p:sldId id="303" r:id="rId57"/>
    <p:sldId id="307" r:id="rId58"/>
    <p:sldId id="306" r:id="rId59"/>
  </p:sldIdLst>
  <p:sldSz cx="9144000" cy="6858000" type="screen4x3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59450" autoAdjust="0"/>
  </p:normalViewPr>
  <p:slideViewPr>
    <p:cSldViewPr>
      <p:cViewPr varScale="1">
        <p:scale>
          <a:sx n="16" d="100"/>
          <a:sy n="16" d="100"/>
        </p:scale>
        <p:origin x="-96" y="-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597E1-0844-4CE3-8F9E-BA092EB7CB4B}" type="datetimeFigureOut">
              <a:rPr lang="en-GB" smtClean="0"/>
              <a:t>30/09/2010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F4148B-18FE-47AF-B91A-116BAC323E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174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79B9C-B0C1-456C-B858-6460B90E23B6}" type="datetimeFigureOut">
              <a:rPr lang="en-GB" smtClean="0"/>
              <a:t>30/09/2010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5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51C8B-43CE-4BA4-9F79-0A7F57359C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08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http://commons.wikimedia.org/wiki/File:Leiter_ladder.jpg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51C8B-43CE-4BA4-9F79-0A7F57359C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528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BF27-A951-4C1A-A764-56F75E3CA0B4}" type="datetimeFigureOut">
              <a:rPr lang="en-GB" smtClean="0"/>
              <a:t>30/09/2010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595A-DD07-4B88-9606-162FF085408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BF27-A951-4C1A-A764-56F75E3CA0B4}" type="datetimeFigureOut">
              <a:rPr lang="en-GB" smtClean="0"/>
              <a:t>30/09/2010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595A-DD07-4B88-9606-162FF085408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BF27-A951-4C1A-A764-56F75E3CA0B4}" type="datetimeFigureOut">
              <a:rPr lang="en-GB" smtClean="0"/>
              <a:t>30/09/2010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595A-DD07-4B88-9606-162FF085408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S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BF27-A951-4C1A-A764-56F75E3CA0B4}" type="datetimeFigureOut">
              <a:rPr lang="en-GB" smtClean="0"/>
              <a:t>30/09/2010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595A-DD07-4B88-9606-162FF0854089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7636" y="1285875"/>
            <a:ext cx="8308731" cy="4857750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buNone/>
              <a:defRPr sz="1200">
                <a:solidFill>
                  <a:srgbClr val="000000"/>
                </a:solidFill>
                <a:latin typeface="Lucida Console" pitchFamily="49" charset="0"/>
              </a:defRPr>
            </a:lvl1pPr>
            <a:lvl2pPr>
              <a:buNone/>
              <a:defRPr sz="1200">
                <a:solidFill>
                  <a:srgbClr val="000000"/>
                </a:solidFill>
                <a:latin typeface="Lucida Console" pitchFamily="49" charset="0"/>
              </a:defRPr>
            </a:lvl2pPr>
            <a:lvl3pPr>
              <a:buNone/>
              <a:defRPr sz="1200">
                <a:solidFill>
                  <a:srgbClr val="000000"/>
                </a:solidFill>
                <a:latin typeface="Lucida Console" pitchFamily="49" charset="0"/>
              </a:defRPr>
            </a:lvl3pPr>
            <a:lvl4pPr>
              <a:buNone/>
              <a:defRPr sz="1200">
                <a:solidFill>
                  <a:srgbClr val="000000"/>
                </a:solidFill>
                <a:latin typeface="Lucida Console" pitchFamily="49" charset="0"/>
              </a:defRPr>
            </a:lvl4pPr>
            <a:lvl5pPr>
              <a:buNone/>
              <a:defRPr sz="1200">
                <a:solidFill>
                  <a:srgbClr val="000000"/>
                </a:solidFill>
                <a:latin typeface="Lucida Console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BF27-A951-4C1A-A764-56F75E3CA0B4}" type="datetimeFigureOut">
              <a:rPr lang="en-GB" smtClean="0"/>
              <a:t>30/09/2010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595A-DD07-4B88-9606-162FF085408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BF27-A951-4C1A-A764-56F75E3CA0B4}" type="datetimeFigureOut">
              <a:rPr lang="en-GB" smtClean="0"/>
              <a:t>30/09/2010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595A-DD07-4B88-9606-162FF085408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BF27-A951-4C1A-A764-56F75E3CA0B4}" type="datetimeFigureOut">
              <a:rPr lang="en-GB" smtClean="0"/>
              <a:t>30/09/2010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595A-DD07-4B88-9606-162FF085408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BF27-A951-4C1A-A764-56F75E3CA0B4}" type="datetimeFigureOut">
              <a:rPr lang="en-GB" smtClean="0"/>
              <a:t>30/09/2010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595A-DD07-4B88-9606-162FF085408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BF27-A951-4C1A-A764-56F75E3CA0B4}" type="datetimeFigureOut">
              <a:rPr lang="en-GB" smtClean="0"/>
              <a:t>30/09/2010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595A-DD07-4B88-9606-162FF085408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BF27-A951-4C1A-A764-56F75E3CA0B4}" type="datetimeFigureOut">
              <a:rPr lang="en-GB" smtClean="0"/>
              <a:t>30/09/2010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595A-DD07-4B88-9606-162FF085408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BF27-A951-4C1A-A764-56F75E3CA0B4}" type="datetimeFigureOut">
              <a:rPr lang="en-GB" smtClean="0"/>
              <a:t>30/09/2010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595A-DD07-4B88-9606-162FF085408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BF27-A951-4C1A-A764-56F75E3CA0B4}" type="datetimeFigureOut">
              <a:rPr lang="en-GB" smtClean="0"/>
              <a:t>30/09/2010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595A-DD07-4B88-9606-162FF085408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6000">
              <a:schemeClr val="accent4">
                <a:lumMod val="50000"/>
              </a:schemeClr>
            </a:gs>
            <a:gs pos="86000">
              <a:schemeClr val="accent4">
                <a:lumMod val="75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00178"/>
            <a:ext cx="8229600" cy="4429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ABF27-A951-4C1A-A764-56F75E3CA0B4}" type="datetimeFigureOut">
              <a:rPr lang="en-GB" smtClean="0"/>
              <a:t>30/09/2010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2595A-DD07-4B88-9606-162FF0854089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0587" y="6212295"/>
            <a:ext cx="2719777" cy="502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6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9.jpeg"/><Relationship Id="rId4" Type="http://schemas.openxmlformats.org/officeDocument/2006/relationships/hyperlink" Target="http://upload.wikimedia.org/wikipedia/commons/d/dd/Leiter_ladder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d/dd/Leiter_ladder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upload.wikimedia.org/wikipedia/commons/f/f7/Reliant_Robin_Estate_England.jp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tinyurl.com/FindImplicitConversions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tinyurl.com/MultiJoinPerf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10 Things Not To Do With SQL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SQLBits 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6679613"/>
      </p:ext>
    </p:extLst>
  </p:cSld>
  <p:clrMapOvr>
    <a:masterClrMapping/>
  </p:clrMapOvr>
  <p:transition advTm="3544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Callout 18"/>
          <p:cNvSpPr/>
          <p:nvPr/>
        </p:nvSpPr>
        <p:spPr>
          <a:xfrm>
            <a:off x="3779912" y="620688"/>
            <a:ext cx="5256584" cy="4248472"/>
          </a:xfrm>
          <a:prstGeom prst="wedgeEllipseCallout">
            <a:avLst>
              <a:gd name="adj1" fmla="val 31796"/>
              <a:gd name="adj2" fmla="val 5377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2800" dirty="0"/>
              <a:t>I’ve read all the inside </a:t>
            </a:r>
            <a:r>
              <a:rPr lang="en-GB" sz="2800" dirty="0" err="1"/>
              <a:t>sql</a:t>
            </a:r>
            <a:r>
              <a:rPr lang="en-GB" sz="2800" dirty="0"/>
              <a:t> books and once had an email from Karen </a:t>
            </a:r>
            <a:r>
              <a:rPr lang="en-GB" sz="2800" dirty="0" err="1"/>
              <a:t>Beleeney</a:t>
            </a:r>
            <a:r>
              <a:rPr lang="en-GB" sz="2800" dirty="0"/>
              <a:t> and so I know what I’m taking about</a:t>
            </a:r>
          </a:p>
        </p:txBody>
      </p:sp>
      <p:sp>
        <p:nvSpPr>
          <p:cNvPr id="14" name="Oval Callout 13"/>
          <p:cNvSpPr/>
          <p:nvPr/>
        </p:nvSpPr>
        <p:spPr>
          <a:xfrm>
            <a:off x="3707904" y="548680"/>
            <a:ext cx="5256584" cy="4248472"/>
          </a:xfrm>
          <a:prstGeom prst="wedgeEllipseCallout">
            <a:avLst>
              <a:gd name="adj1" fmla="val 33222"/>
              <a:gd name="adj2" fmla="val 5518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2800" dirty="0"/>
              <a:t>You probably have extent fragmentation in your clustered and not </a:t>
            </a:r>
            <a:r>
              <a:rPr lang="en-GB" sz="2800" dirty="0" smtClean="0"/>
              <a:t>clustered indexes due to LOB allocations and forward pointers</a:t>
            </a:r>
            <a:endParaRPr lang="en-GB" sz="2800" dirty="0"/>
          </a:p>
        </p:txBody>
      </p:sp>
      <p:sp>
        <p:nvSpPr>
          <p:cNvPr id="16" name="Oval Callout 15"/>
          <p:cNvSpPr/>
          <p:nvPr/>
        </p:nvSpPr>
        <p:spPr>
          <a:xfrm>
            <a:off x="3860304" y="701080"/>
            <a:ext cx="5256584" cy="4248472"/>
          </a:xfrm>
          <a:prstGeom prst="wedgeEllipseCallout">
            <a:avLst>
              <a:gd name="adj1" fmla="val 31796"/>
              <a:gd name="adj2" fmla="val 5377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2700" dirty="0"/>
              <a:t>You </a:t>
            </a:r>
            <a:r>
              <a:rPr lang="en-GB" sz="2700" dirty="0" smtClean="0"/>
              <a:t>need to setup a daily maintenance plan that re-indexes all the tables in your database. That will remove fragmentation and performance will be great</a:t>
            </a:r>
            <a:endParaRPr lang="en-GB" sz="2700" dirty="0"/>
          </a:p>
        </p:txBody>
      </p:sp>
      <p:pic>
        <p:nvPicPr>
          <p:cNvPr id="19460" name="Picture 4" descr="C:\Users\Simon\AppData\Local\Microsoft\Windows\Temporary Internet Files\Content.IE5\V3OG3EWE\MC90006019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797152"/>
            <a:ext cx="1793875" cy="167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 descr="C:\Users\Simon\AppData\Local\Microsoft\Windows\Temporary Internet Files\Content.IE5\E454BQQX\MC90005399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6249" y="3820788"/>
            <a:ext cx="1552550" cy="161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Callout 7"/>
          <p:cNvSpPr/>
          <p:nvPr/>
        </p:nvSpPr>
        <p:spPr>
          <a:xfrm>
            <a:off x="496249" y="1124744"/>
            <a:ext cx="2808312" cy="2376264"/>
          </a:xfrm>
          <a:prstGeom prst="wedgeEllipseCallout">
            <a:avLst>
              <a:gd name="adj1" fmla="val -22875"/>
              <a:gd name="adj2" fmla="val 8739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My queries are suddenly running slow what do I do</a:t>
            </a:r>
            <a:r>
              <a:rPr lang="en-GB" sz="2400" dirty="0" smtClean="0"/>
              <a:t>?</a:t>
            </a:r>
            <a:endParaRPr lang="en-GB" sz="2400" dirty="0"/>
          </a:p>
        </p:txBody>
      </p:sp>
      <p:sp>
        <p:nvSpPr>
          <p:cNvPr id="17" name="Oval Callout 16"/>
          <p:cNvSpPr/>
          <p:nvPr/>
        </p:nvSpPr>
        <p:spPr>
          <a:xfrm>
            <a:off x="683568" y="2672917"/>
            <a:ext cx="2808312" cy="1123032"/>
          </a:xfrm>
          <a:prstGeom prst="wedgeEllipseCallout">
            <a:avLst>
              <a:gd name="adj1" fmla="val -33016"/>
              <a:gd name="adj2" fmla="val 11419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Ah you sure ?</a:t>
            </a:r>
            <a:endParaRPr lang="en-GB" sz="2400" dirty="0"/>
          </a:p>
        </p:txBody>
      </p:sp>
      <p:sp>
        <p:nvSpPr>
          <p:cNvPr id="9" name="Cloud Callout 8"/>
          <p:cNvSpPr/>
          <p:nvPr/>
        </p:nvSpPr>
        <p:spPr>
          <a:xfrm>
            <a:off x="278210" y="548680"/>
            <a:ext cx="2592288" cy="1330927"/>
          </a:xfrm>
          <a:prstGeom prst="cloudCallout">
            <a:avLst>
              <a:gd name="adj1" fmla="val -23669"/>
              <a:gd name="adj2" fmla="val 203787"/>
            </a:avLst>
          </a:prstGeom>
          <a:solidFill>
            <a:srgbClr val="C0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??**##@@~%?</a:t>
            </a:r>
            <a:endParaRPr lang="en-GB" dirty="0"/>
          </a:p>
        </p:txBody>
      </p:sp>
      <p:sp>
        <p:nvSpPr>
          <p:cNvPr id="18" name="Oval Callout 17"/>
          <p:cNvSpPr/>
          <p:nvPr/>
        </p:nvSpPr>
        <p:spPr>
          <a:xfrm>
            <a:off x="679129" y="2487418"/>
            <a:ext cx="2808312" cy="1333370"/>
          </a:xfrm>
          <a:prstGeom prst="wedgeEllipseCallout">
            <a:avLst>
              <a:gd name="adj1" fmla="val -29280"/>
              <a:gd name="adj2" fmla="val 9117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What do I do?</a:t>
            </a:r>
            <a:endParaRPr lang="en-GB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919823"/>
      </p:ext>
    </p:extLst>
  </p:cSld>
  <p:clrMapOvr>
    <a:masterClrMapping/>
  </p:clrMapOvr>
  <p:transition advTm="65475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4" grpId="0" animBg="1"/>
      <p:bldP spid="14" grpId="1" animBg="1"/>
      <p:bldP spid="16" grpId="0" animBg="1"/>
      <p:bldP spid="8" grpId="0" animBg="1"/>
      <p:bldP spid="8" grpId="1" animBg="1"/>
      <p:bldP spid="17" grpId="1" animBg="1"/>
      <p:bldP spid="17" grpId="2" animBg="1"/>
      <p:bldP spid="9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Re-indexing isn’t Magic</a:t>
            </a:r>
            <a:endParaRPr lang="en-GB" dirty="0"/>
          </a:p>
        </p:txBody>
      </p:sp>
      <p:pic>
        <p:nvPicPr>
          <p:cNvPr id="10253" name="Picture 13" descr="C:\Users\Simon\AppData\Local\Microsoft\Windows\Temporary Internet Files\Content.IE5\ALQS84A9\MC90011658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72816"/>
            <a:ext cx="3690887" cy="411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427204"/>
      </p:ext>
    </p:extLst>
  </p:cSld>
  <p:clrMapOvr>
    <a:masterClrMapping/>
  </p:clrMapOvr>
  <p:transition advTm="8130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It just generates a lot of work</a:t>
            </a:r>
            <a:endParaRPr lang="en-GB" dirty="0"/>
          </a:p>
        </p:txBody>
      </p:sp>
      <p:pic>
        <p:nvPicPr>
          <p:cNvPr id="12290" name="Picture 2" descr="C:\Users\Simon\Pictures\iStockPhoto\iStock_000004581445XSmall _Paper_St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616" y="1628800"/>
            <a:ext cx="3397815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974278"/>
      </p:ext>
    </p:extLst>
  </p:cSld>
  <p:clrMapOvr>
    <a:masterClrMapping/>
  </p:clrMapOvr>
  <p:transition advTm="67841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Re-Index to solve all problems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Re-indexing causes</a:t>
            </a:r>
          </a:p>
          <a:p>
            <a:pPr lvl="1"/>
            <a:r>
              <a:rPr lang="en-GB" dirty="0" smtClean="0"/>
              <a:t>Statistics to be updated</a:t>
            </a:r>
          </a:p>
          <a:p>
            <a:pPr lvl="1"/>
            <a:r>
              <a:rPr lang="en-GB" dirty="0" smtClean="0"/>
              <a:t>Plans to be purged</a:t>
            </a:r>
          </a:p>
          <a:p>
            <a:r>
              <a:rPr lang="en-GB" dirty="0" smtClean="0"/>
              <a:t>This means you get a new query plan</a:t>
            </a:r>
          </a:p>
          <a:p>
            <a:r>
              <a:rPr lang="en-GB" dirty="0" smtClean="0"/>
              <a:t>So it appears it solves your problems</a:t>
            </a:r>
          </a:p>
          <a:p>
            <a:r>
              <a:rPr lang="en-GB" dirty="0" smtClean="0"/>
              <a:t>But…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0778673"/>
      </p:ext>
    </p:extLst>
  </p:cSld>
  <p:clrMapOvr>
    <a:masterClrMapping/>
  </p:clrMapOvr>
  <p:transition advTm="20088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Re-Index to solve all problems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But…</a:t>
            </a:r>
          </a:p>
          <a:p>
            <a:pPr lvl="1"/>
            <a:r>
              <a:rPr lang="en-GB" dirty="0" smtClean="0"/>
              <a:t>It Just causes a pile of work</a:t>
            </a:r>
          </a:p>
          <a:p>
            <a:pPr lvl="1"/>
            <a:r>
              <a:rPr lang="en-GB" dirty="0" smtClean="0"/>
              <a:t>Slows down mirroring, and log shipping</a:t>
            </a:r>
          </a:p>
          <a:p>
            <a:r>
              <a:rPr lang="en-GB" dirty="0" smtClean="0"/>
              <a:t>And you may have only needed to update statistics</a:t>
            </a:r>
          </a:p>
          <a:p>
            <a:r>
              <a:rPr lang="en-GB" dirty="0" smtClean="0"/>
              <a:t>Only needed when </a:t>
            </a:r>
          </a:p>
          <a:p>
            <a:pPr lvl="1"/>
            <a:r>
              <a:rPr lang="en-GB" dirty="0" smtClean="0"/>
              <a:t>Lots of scanning</a:t>
            </a:r>
          </a:p>
          <a:p>
            <a:pPr lvl="1"/>
            <a:r>
              <a:rPr lang="en-GB" dirty="0" smtClean="0"/>
              <a:t>Help prevent page splits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7118843"/>
      </p:ext>
    </p:extLst>
  </p:cSld>
  <p:clrMapOvr>
    <a:masterClrMapping/>
  </p:clrMapOvr>
  <p:transition advTm="124139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Re-Index to solve all problems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Actions</a:t>
            </a:r>
          </a:p>
          <a:p>
            <a:pPr lvl="1"/>
            <a:r>
              <a:rPr lang="en-GB" dirty="0" smtClean="0"/>
              <a:t>Consider if fragmentation is a problem</a:t>
            </a:r>
          </a:p>
          <a:p>
            <a:pPr lvl="2"/>
            <a:r>
              <a:rPr lang="en-GB" dirty="0" smtClean="0"/>
              <a:t>Do your query plans have scans in them</a:t>
            </a:r>
          </a:p>
          <a:p>
            <a:pPr lvl="2"/>
            <a:r>
              <a:rPr lang="en-GB" dirty="0" smtClean="0"/>
              <a:t>Are they for large tables</a:t>
            </a:r>
          </a:p>
          <a:p>
            <a:pPr lvl="2"/>
            <a:r>
              <a:rPr lang="en-GB" dirty="0" smtClean="0"/>
              <a:t>Does the data in those tables change so much</a:t>
            </a:r>
          </a:p>
          <a:p>
            <a:pPr lvl="1"/>
            <a:r>
              <a:rPr lang="en-GB" dirty="0" smtClean="0"/>
              <a:t>Is it that your just getting bad plans</a:t>
            </a:r>
          </a:p>
          <a:p>
            <a:pPr lvl="2"/>
            <a:r>
              <a:rPr lang="en-GB" dirty="0" smtClean="0"/>
              <a:t>What my SQLBits 5 session on car crash queries</a:t>
            </a:r>
          </a:p>
          <a:p>
            <a:pPr lvl="1"/>
            <a:r>
              <a:rPr lang="en-GB" dirty="0" smtClean="0"/>
              <a:t>Reduce to weekly/monthly</a:t>
            </a:r>
          </a:p>
          <a:p>
            <a:pPr lvl="1"/>
            <a:r>
              <a:rPr lang="en-GB" dirty="0" smtClean="0"/>
              <a:t>Implement reorganisations</a:t>
            </a:r>
          </a:p>
          <a:p>
            <a:pPr lvl="1"/>
            <a:r>
              <a:rPr lang="en-GB" dirty="0" smtClean="0"/>
              <a:t>Implement statistics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4877881"/>
      </p:ext>
    </p:extLst>
  </p:cSld>
  <p:clrMapOvr>
    <a:masterClrMapping/>
  </p:clrMapOvr>
  <p:transition advTm="84886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Shrinking Files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486045"/>
      </p:ext>
    </p:extLst>
  </p:cSld>
  <p:clrMapOvr>
    <a:masterClrMapping/>
  </p:clrMapOvr>
  <p:transition advTm="8766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 got a nice big ladder</a:t>
            </a:r>
            <a:endParaRPr lang="en-GB" dirty="0"/>
          </a:p>
        </p:txBody>
      </p:sp>
      <p:pic>
        <p:nvPicPr>
          <p:cNvPr id="2050" name="Picture 2" descr="File:Leiter ladder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200983"/>
            <a:ext cx="1872208" cy="486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3101747"/>
      </p:ext>
    </p:extLst>
  </p:cSld>
  <p:clrMapOvr>
    <a:masterClrMapping/>
  </p:clrMapOvr>
  <p:transition advTm="16474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Its too big so you make it smaller</a:t>
            </a:r>
            <a:endParaRPr lang="en-GB" dirty="0"/>
          </a:p>
        </p:txBody>
      </p:sp>
      <p:pic>
        <p:nvPicPr>
          <p:cNvPr id="4" name="Picture 2" descr="File:Leiter ladder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52"/>
          <a:stretch/>
        </p:blipFill>
        <p:spPr bwMode="auto">
          <a:xfrm>
            <a:off x="3563888" y="4572001"/>
            <a:ext cx="1872208" cy="149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4357331"/>
      </p:ext>
    </p:extLst>
  </p:cSld>
  <p:clrMapOvr>
    <a:masterClrMapping/>
  </p:clrMapOvr>
  <p:transition advTm="11882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ladder is now too short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84784"/>
            <a:ext cx="3404922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6633603"/>
      </p:ext>
    </p:extLst>
  </p:cSld>
  <p:clrMapOvr>
    <a:masterClrMapping/>
  </p:clrMapOvr>
  <p:transition advTm="22805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things you shouldn’t do</a:t>
            </a:r>
            <a:endParaRPr lang="en-GB" dirty="0"/>
          </a:p>
        </p:txBody>
      </p:sp>
      <p:pic>
        <p:nvPicPr>
          <p:cNvPr id="16386" name="Picture 2" descr="C:\Users\Simon\Pictures\iStockPhoto\iStock_000003547800XSmall_Screwdriver in sock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13637"/>
            <a:ext cx="5184576" cy="343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682717"/>
      </p:ext>
    </p:extLst>
  </p:cSld>
  <p:clrMapOvr>
    <a:masterClrMapping/>
  </p:clrMapOvr>
  <p:transition advTm="17871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Shrinking files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 file has grown for a reason</a:t>
            </a:r>
          </a:p>
          <a:p>
            <a:r>
              <a:rPr lang="en-GB" dirty="0" smtClean="0"/>
              <a:t>Regular shrinking is wrong</a:t>
            </a:r>
          </a:p>
          <a:p>
            <a:pPr lvl="1"/>
            <a:r>
              <a:rPr lang="en-GB" dirty="0" smtClean="0"/>
              <a:t>The file will just have to grow again</a:t>
            </a:r>
          </a:p>
          <a:p>
            <a:r>
              <a:rPr lang="en-GB" dirty="0" smtClean="0"/>
              <a:t>For transaction log, growing blocks transactions</a:t>
            </a:r>
          </a:p>
          <a:p>
            <a:r>
              <a:rPr lang="en-GB" dirty="0" smtClean="0"/>
              <a:t>For Data files </a:t>
            </a:r>
          </a:p>
          <a:p>
            <a:pPr lvl="1"/>
            <a:r>
              <a:rPr lang="en-GB" dirty="0" smtClean="0"/>
              <a:t>growth can if “instant file initialisation” is not on</a:t>
            </a:r>
          </a:p>
          <a:p>
            <a:pPr lvl="1"/>
            <a:r>
              <a:rPr lang="en-GB" dirty="0" smtClean="0"/>
              <a:t>shrinking causes fragmentation</a:t>
            </a:r>
          </a:p>
        </p:txBody>
      </p:sp>
    </p:spTree>
    <p:extLst>
      <p:ext uri="{BB962C8B-B14F-4D97-AF65-F5344CB8AC3E}">
        <p14:creationId xmlns:p14="http://schemas.microsoft.com/office/powerpoint/2010/main" val="3155464961"/>
      </p:ext>
    </p:extLst>
  </p:cSld>
  <p:clrMapOvr>
    <a:masterClrMapping/>
  </p:clrMapOvr>
  <p:transition advTm="125994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Shrinking files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Actions</a:t>
            </a:r>
          </a:p>
          <a:p>
            <a:pPr lvl="1"/>
            <a:r>
              <a:rPr lang="en-GB" dirty="0" smtClean="0"/>
              <a:t>If its big, its big for a reason, re-indexing perhaps, a large batch job</a:t>
            </a:r>
          </a:p>
          <a:p>
            <a:pPr lvl="1"/>
            <a:r>
              <a:rPr lang="en-GB" dirty="0" smtClean="0"/>
              <a:t>Understand why and resolve that</a:t>
            </a:r>
          </a:p>
          <a:p>
            <a:pPr lvl="1"/>
            <a:r>
              <a:rPr lang="en-GB" dirty="0" smtClean="0"/>
              <a:t>Ensure operations are minimally logged</a:t>
            </a:r>
          </a:p>
          <a:p>
            <a:pPr lvl="1"/>
            <a:r>
              <a:rPr lang="en-GB" dirty="0" smtClean="0"/>
              <a:t>Back up the log more frequently</a:t>
            </a:r>
          </a:p>
          <a:p>
            <a:pPr lvl="1"/>
            <a:r>
              <a:rPr lang="en-GB" dirty="0" smtClean="0"/>
              <a:t>Pre size files and stick with them</a:t>
            </a:r>
          </a:p>
        </p:txBody>
      </p:sp>
    </p:spTree>
    <p:extLst>
      <p:ext uri="{BB962C8B-B14F-4D97-AF65-F5344CB8AC3E}">
        <p14:creationId xmlns:p14="http://schemas.microsoft.com/office/powerpoint/2010/main" val="2474440132"/>
      </p:ext>
    </p:extLst>
  </p:cSld>
  <p:clrMapOvr>
    <a:masterClrMapping/>
  </p:clrMapOvr>
  <p:transition advTm="44793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Scalar User Defined Functions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77768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Scalar functions are Evil</a:t>
            </a:r>
            <a:endParaRPr lang="en-GB" dirty="0"/>
          </a:p>
        </p:txBody>
      </p:sp>
      <p:pic>
        <p:nvPicPr>
          <p:cNvPr id="4098" name="Picture 2" descr="http://upload.wikimedia.org/wikipedia/commons/thumb/7/76/Evil_red.svg/120px-Evil_red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72816"/>
            <a:ext cx="3528389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640040"/>
      </p:ext>
    </p:extLst>
  </p:cSld>
  <p:clrMapOvr>
    <a:masterClrMapping/>
  </p:clrMapOvr>
  <p:transition advTm="27799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Poor Performance</a:t>
            </a:r>
            <a:endParaRPr lang="en-GB" dirty="0"/>
          </a:p>
        </p:txBody>
      </p:sp>
      <p:pic>
        <p:nvPicPr>
          <p:cNvPr id="4" name="Picture 4" descr="File:Reliant Robin Estate Englan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060848"/>
            <a:ext cx="492054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220257"/>
      </p:ext>
    </p:extLst>
  </p:cSld>
  <p:clrMapOvr>
    <a:masterClrMapping/>
  </p:clrMapOvr>
  <p:transition advTm="5716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User defined functions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Interpreted code</a:t>
            </a:r>
          </a:p>
          <a:p>
            <a:r>
              <a:rPr lang="en-GB" dirty="0" smtClean="0"/>
              <a:t>Prevent parallelism</a:t>
            </a:r>
          </a:p>
          <a:p>
            <a:r>
              <a:rPr lang="en-GB" dirty="0" smtClean="0"/>
              <a:t>Perform awfully</a:t>
            </a:r>
          </a:p>
          <a:p>
            <a:r>
              <a:rPr lang="en-GB" dirty="0" smtClean="0"/>
              <a:t>Especially for large queries</a:t>
            </a:r>
          </a:p>
        </p:txBody>
      </p:sp>
    </p:spTree>
    <p:extLst>
      <p:ext uri="{BB962C8B-B14F-4D97-AF65-F5344CB8AC3E}">
        <p14:creationId xmlns:p14="http://schemas.microsoft.com/office/powerpoint/2010/main" val="3561084103"/>
      </p:ext>
    </p:extLst>
  </p:cSld>
  <p:clrMapOvr>
    <a:masterClrMapping/>
  </p:clrMapOvr>
  <p:transition advTm="29633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User defined functions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Actions</a:t>
            </a:r>
          </a:p>
          <a:p>
            <a:pPr lvl="1"/>
            <a:r>
              <a:rPr lang="en-GB" dirty="0" smtClean="0"/>
              <a:t>Implement </a:t>
            </a:r>
            <a:r>
              <a:rPr lang="en-GB" dirty="0" smtClean="0"/>
              <a:t>as inline table valued functions</a:t>
            </a:r>
          </a:p>
          <a:p>
            <a:pPr lvl="1"/>
            <a:r>
              <a:rPr lang="en-GB" dirty="0" smtClean="0"/>
              <a:t>Change to CLR functions</a:t>
            </a:r>
          </a:p>
          <a:p>
            <a:pPr lvl="1"/>
            <a:r>
              <a:rPr lang="en-GB" dirty="0"/>
              <a:t>Watch my SQLBits 6 session on high performance functions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976432505"/>
      </p:ext>
    </p:extLst>
  </p:cSld>
  <p:clrMapOvr>
    <a:masterClrMapping/>
  </p:clrMapOvr>
  <p:transition advTm="27965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Indexing lots of columns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4355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 index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478" y="1268760"/>
            <a:ext cx="439576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7447583"/>
      </p:ext>
    </p:extLst>
  </p:cSld>
  <p:clrMapOvr>
    <a:masterClrMapping/>
  </p:clrMapOvr>
  <p:transition advTm="21680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 index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Indexing is great for reading</a:t>
            </a:r>
          </a:p>
          <a:p>
            <a:r>
              <a:rPr lang="en-GB" dirty="0" smtClean="0"/>
              <a:t>Indexes only useful for certain queries</a:t>
            </a:r>
          </a:p>
          <a:p>
            <a:r>
              <a:rPr lang="en-GB" dirty="0" smtClean="0"/>
              <a:t>Bad for writing</a:t>
            </a:r>
          </a:p>
          <a:p>
            <a:r>
              <a:rPr lang="en-GB" dirty="0" smtClean="0"/>
              <a:t>Each index can result in 3+ IOs, worst case 20+ IOs</a:t>
            </a:r>
          </a:p>
          <a:p>
            <a:pPr lvl="1"/>
            <a:r>
              <a:rPr lang="en-GB" dirty="0" smtClean="0"/>
              <a:t>10 indexes = 30-200 IOs</a:t>
            </a:r>
          </a:p>
          <a:p>
            <a:pPr lvl="1"/>
            <a:r>
              <a:rPr lang="en-GB" dirty="0" smtClean="0"/>
              <a:t>That’s 1 disk’s worth of IO</a:t>
            </a:r>
          </a:p>
        </p:txBody>
      </p:sp>
    </p:spTree>
    <p:extLst>
      <p:ext uri="{BB962C8B-B14F-4D97-AF65-F5344CB8AC3E}">
        <p14:creationId xmlns:p14="http://schemas.microsoft.com/office/powerpoint/2010/main" val="3976432505"/>
      </p:ext>
    </p:extLst>
  </p:cSld>
  <p:clrMapOvr>
    <a:masterClrMapping/>
  </p:clrMapOvr>
  <p:transition advTm="11215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Others you can but will be messy</a:t>
            </a:r>
            <a:endParaRPr lang="en-GB" dirty="0"/>
          </a:p>
        </p:txBody>
      </p:sp>
      <p:pic>
        <p:nvPicPr>
          <p:cNvPr id="17410" name="Picture 2" descr="C:\Users\Simon\Pictures\iStockPhoto\iStock_000002343747Small Eat fingers m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84784"/>
            <a:ext cx="2736304" cy="409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861118"/>
      </p:ext>
    </p:extLst>
  </p:cSld>
  <p:clrMapOvr>
    <a:masterClrMapping/>
  </p:clrMapOvr>
  <p:transition advTm="50216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 indexing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Actions</a:t>
            </a:r>
          </a:p>
          <a:p>
            <a:pPr lvl="1"/>
            <a:r>
              <a:rPr lang="en-GB" dirty="0" smtClean="0"/>
              <a:t>Consider </a:t>
            </a:r>
            <a:r>
              <a:rPr lang="en-GB" dirty="0"/>
              <a:t>indexes carefully</a:t>
            </a:r>
          </a:p>
          <a:p>
            <a:pPr lvl="2"/>
            <a:r>
              <a:rPr lang="en-GB" dirty="0"/>
              <a:t>If you need lots do you have the correct table </a:t>
            </a:r>
            <a:r>
              <a:rPr lang="en-GB" dirty="0" smtClean="0"/>
              <a:t>design</a:t>
            </a:r>
          </a:p>
          <a:p>
            <a:pPr lvl="2"/>
            <a:r>
              <a:rPr lang="en-GB" dirty="0"/>
              <a:t>Split tables to reduce </a:t>
            </a:r>
            <a:r>
              <a:rPr lang="en-GB" dirty="0" smtClean="0"/>
              <a:t>problem</a:t>
            </a:r>
          </a:p>
          <a:p>
            <a:pPr lvl="1"/>
            <a:r>
              <a:rPr lang="en-GB" dirty="0" smtClean="0"/>
              <a:t>Don’t implement ALL the missing indexes from the DMV</a:t>
            </a:r>
          </a:p>
          <a:p>
            <a:pPr lvl="2"/>
            <a:r>
              <a:rPr lang="en-GB" dirty="0" smtClean="0"/>
              <a:t>They will be overlapping greatly</a:t>
            </a:r>
            <a:endParaRPr lang="en-GB" dirty="0"/>
          </a:p>
          <a:p>
            <a:pPr lvl="1"/>
            <a:r>
              <a:rPr lang="en-GB" dirty="0"/>
              <a:t>Document what queries use them and how (seek/scan)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2705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Not using parameters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0652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Not using Parameters - SQL Injection</a:t>
            </a:r>
            <a:endParaRPr lang="en-GB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59939"/>
            <a:ext cx="8642548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766692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Don’t use parameters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SQL Injection</a:t>
            </a:r>
          </a:p>
          <a:p>
            <a:r>
              <a:rPr lang="en-GB" dirty="0" smtClean="0"/>
              <a:t>Don’t get plan reuse</a:t>
            </a:r>
          </a:p>
          <a:p>
            <a:pPr lvl="1"/>
            <a:r>
              <a:rPr lang="en-GB" dirty="0" smtClean="0"/>
              <a:t>Compilation every time</a:t>
            </a:r>
          </a:p>
          <a:p>
            <a:r>
              <a:rPr lang="en-GB" dirty="0" smtClean="0"/>
              <a:t>SQL can’t optimise the plan</a:t>
            </a:r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97643250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Parameters in queries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Actions</a:t>
            </a:r>
          </a:p>
          <a:p>
            <a:pPr lvl="1"/>
            <a:r>
              <a:rPr lang="en-GB" dirty="0"/>
              <a:t>Change your </a:t>
            </a:r>
            <a:r>
              <a:rPr lang="en-GB" dirty="0" smtClean="0"/>
              <a:t>app to use parameters</a:t>
            </a:r>
            <a:endParaRPr lang="en-GB" dirty="0"/>
          </a:p>
          <a:p>
            <a:pPr lvl="1"/>
            <a:r>
              <a:rPr lang="en-GB" dirty="0" smtClean="0"/>
              <a:t>Can’t change your app</a:t>
            </a:r>
          </a:p>
          <a:p>
            <a:pPr lvl="2"/>
            <a:r>
              <a:rPr lang="en-GB" dirty="0" smtClean="0"/>
              <a:t>Enable optimise for </a:t>
            </a:r>
            <a:r>
              <a:rPr lang="en-GB" dirty="0" err="1" smtClean="0"/>
              <a:t>adhoc</a:t>
            </a:r>
            <a:r>
              <a:rPr lang="en-GB" dirty="0" smtClean="0"/>
              <a:t> workloads</a:t>
            </a:r>
          </a:p>
          <a:p>
            <a:pPr lvl="2"/>
            <a:r>
              <a:rPr lang="en-GB" dirty="0" smtClean="0"/>
              <a:t>Turn </a:t>
            </a:r>
            <a:r>
              <a:rPr lang="en-GB" dirty="0"/>
              <a:t>on forced </a:t>
            </a:r>
            <a:r>
              <a:rPr lang="en-GB" dirty="0" smtClean="0"/>
              <a:t>parameterisation</a:t>
            </a:r>
          </a:p>
          <a:p>
            <a:pPr lvl="2"/>
            <a:r>
              <a:rPr lang="en-GB" dirty="0" smtClean="0"/>
              <a:t>Make sure your database is secure</a:t>
            </a:r>
          </a:p>
          <a:p>
            <a:pPr lvl="1"/>
            <a:r>
              <a:rPr lang="en-GB" dirty="0" smtClean="0"/>
              <a:t>Watch my car crash query session from SQLBits 5</a:t>
            </a:r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40234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Using the INSERT UPDATE PATTERN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68728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Duplicates write effort</a:t>
            </a:r>
            <a:endParaRPr lang="en-GB" dirty="0"/>
          </a:p>
        </p:txBody>
      </p:sp>
      <p:pic>
        <p:nvPicPr>
          <p:cNvPr id="13314" name="Picture 2" descr="C:\Users\Simon\Pictures\iStockPhoto\iStock_000001867139XSmall_Photo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56792"/>
            <a:ext cx="4406900" cy="439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89282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insert and update pattern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Updates are expensive</a:t>
            </a:r>
          </a:p>
          <a:p>
            <a:pPr lvl="1"/>
            <a:r>
              <a:rPr lang="en-GB" dirty="0" smtClean="0"/>
              <a:t>You have to build your data set</a:t>
            </a:r>
          </a:p>
          <a:p>
            <a:pPr lvl="1"/>
            <a:r>
              <a:rPr lang="en-GB" dirty="0" smtClean="0"/>
              <a:t>The find the row to update</a:t>
            </a:r>
          </a:p>
          <a:p>
            <a:pPr lvl="1"/>
            <a:r>
              <a:rPr lang="en-GB" dirty="0" smtClean="0"/>
              <a:t>Is likely to cause page splits</a:t>
            </a:r>
          </a:p>
          <a:p>
            <a:pPr lvl="1"/>
            <a:r>
              <a:rPr lang="en-GB" dirty="0" smtClean="0"/>
              <a:t>SQL may have to prevent Halloween effect</a:t>
            </a:r>
          </a:p>
          <a:p>
            <a:pPr lvl="1"/>
            <a:r>
              <a:rPr lang="en-GB" dirty="0" smtClean="0"/>
              <a:t>No such thing as a minimally logged UPDATE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97643250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Insert Update pattern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Actions</a:t>
            </a:r>
          </a:p>
          <a:p>
            <a:pPr lvl="1"/>
            <a:r>
              <a:rPr lang="en-GB" dirty="0" smtClean="0"/>
              <a:t>Change </a:t>
            </a:r>
            <a:r>
              <a:rPr lang="en-GB" dirty="0"/>
              <a:t>to a INSERT, INSERT … </a:t>
            </a:r>
            <a:r>
              <a:rPr lang="en-GB" dirty="0" smtClean="0"/>
              <a:t>pattern</a:t>
            </a:r>
          </a:p>
          <a:p>
            <a:pPr lvl="2"/>
            <a:r>
              <a:rPr lang="en-GB" dirty="0" smtClean="0"/>
              <a:t>Turn Trace flag 610 on</a:t>
            </a:r>
            <a:endParaRPr lang="en-GB" dirty="0" smtClean="0"/>
          </a:p>
          <a:p>
            <a:pPr lvl="1"/>
            <a:r>
              <a:rPr lang="en-GB" dirty="0" smtClean="0"/>
              <a:t>If not pre assign fields</a:t>
            </a:r>
            <a:endParaRPr lang="en-GB" dirty="0" smtClean="0"/>
          </a:p>
          <a:p>
            <a:pPr lvl="1"/>
            <a:r>
              <a:rPr lang="en-GB" dirty="0" smtClean="0"/>
              <a:t>Potentially SELECT INTO</a:t>
            </a:r>
          </a:p>
          <a:p>
            <a:pPr lvl="1"/>
            <a:r>
              <a:rPr lang="en-GB" dirty="0" smtClean="0"/>
              <a:t>Consider your indexes carefully</a:t>
            </a:r>
          </a:p>
          <a:p>
            <a:pPr lvl="1"/>
            <a:r>
              <a:rPr lang="en-GB" dirty="0" smtClean="0"/>
              <a:t>Use temp tables or table variables &amp; </a:t>
            </a:r>
            <a:r>
              <a:rPr lang="en-GB" dirty="0" smtClean="0"/>
              <a:t>hints</a:t>
            </a:r>
          </a:p>
        </p:txBody>
      </p:sp>
    </p:spTree>
    <p:extLst>
      <p:ext uri="{BB962C8B-B14F-4D97-AF65-F5344CB8AC3E}">
        <p14:creationId xmlns:p14="http://schemas.microsoft.com/office/powerpoint/2010/main" val="330145258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Applying Functions to FILTER Columns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01891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Simon Sabin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Principal Consultant for SQL Know How</a:t>
            </a:r>
          </a:p>
          <a:p>
            <a:pPr lvl="1"/>
            <a:r>
              <a:rPr lang="en-GB" sz="2400" dirty="0" smtClean="0"/>
              <a:t>Training and Development for SQL Server</a:t>
            </a:r>
          </a:p>
          <a:p>
            <a:pPr lvl="1"/>
            <a:r>
              <a:rPr lang="en-GB" sz="2400" dirty="0" smtClean="0"/>
              <a:t>Database design and development, Business Intelligence, Performance tuning and troubleshooting</a:t>
            </a:r>
          </a:p>
          <a:p>
            <a:r>
              <a:rPr lang="en-GB" sz="2800" dirty="0" smtClean="0"/>
              <a:t>SQL Server MVP since 2006</a:t>
            </a:r>
          </a:p>
          <a:p>
            <a:endParaRPr lang="en-GB" sz="2800" dirty="0" smtClean="0"/>
          </a:p>
          <a:p>
            <a:r>
              <a:rPr lang="en-GB" sz="1800" dirty="0" smtClean="0"/>
              <a:t>Email: </a:t>
            </a:r>
            <a:r>
              <a:rPr lang="en-GB" sz="2800" b="1" dirty="0" smtClean="0"/>
              <a:t>Simon@SqlKnowHow.com</a:t>
            </a:r>
            <a:endParaRPr lang="en-GB" sz="2800" b="1" dirty="0"/>
          </a:p>
          <a:p>
            <a:r>
              <a:rPr lang="en-GB" sz="1800" dirty="0"/>
              <a:t>Blog: </a:t>
            </a:r>
            <a:r>
              <a:rPr lang="en-GB" sz="2800" b="1" dirty="0"/>
              <a:t>http://</a:t>
            </a:r>
            <a:r>
              <a:rPr lang="en-GB" sz="2800" b="1" dirty="0" smtClean="0"/>
              <a:t>Sqlblogcasts.com/blogs/simons</a:t>
            </a:r>
          </a:p>
          <a:p>
            <a:r>
              <a:rPr lang="en-GB" sz="1800" dirty="0" smtClean="0"/>
              <a:t>Twitter: </a:t>
            </a:r>
            <a:r>
              <a:rPr lang="en-GB" sz="2800" b="1" dirty="0" smtClean="0"/>
              <a:t>@</a:t>
            </a:r>
            <a:r>
              <a:rPr lang="en-GB" sz="2800" b="1" dirty="0" err="1" smtClean="0"/>
              <a:t>simon_sabin</a:t>
            </a:r>
            <a:endParaRPr lang="en-GB" sz="2800" b="1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285562"/>
      </p:ext>
    </p:extLst>
  </p:cSld>
  <p:clrMapOvr>
    <a:masterClrMapping/>
  </p:clrMapOvr>
  <p:transition advTm="28141"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Apply functions to filter columns</a:t>
            </a:r>
            <a:endParaRPr lang="en-GB" dirty="0"/>
          </a:p>
        </p:txBody>
      </p:sp>
      <p:pic>
        <p:nvPicPr>
          <p:cNvPr id="14338" name="Picture 2" descr="C:\Users\Simon\Pictures\iStockPhoto\iStock_000009288201XSmall_NoEntry_NoPredic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215" y="1484784"/>
            <a:ext cx="2695575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74362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Apply functions to columns when being used to filter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Index </a:t>
            </a:r>
            <a:r>
              <a:rPr lang="en-GB" dirty="0" smtClean="0"/>
              <a:t>generally can’t be </a:t>
            </a:r>
            <a:r>
              <a:rPr lang="en-GB" dirty="0" smtClean="0"/>
              <a:t>used</a:t>
            </a:r>
          </a:p>
          <a:p>
            <a:pPr lvl="1"/>
            <a:r>
              <a:rPr lang="en-GB" dirty="0" smtClean="0"/>
              <a:t>Bad performance</a:t>
            </a:r>
            <a:endParaRPr lang="en-GB" dirty="0" smtClean="0"/>
          </a:p>
          <a:p>
            <a:r>
              <a:rPr lang="en-GB" dirty="0" smtClean="0"/>
              <a:t>Applies </a:t>
            </a:r>
            <a:r>
              <a:rPr lang="en-GB" dirty="0" smtClean="0"/>
              <a:t>to </a:t>
            </a:r>
            <a:r>
              <a:rPr lang="en-GB" dirty="0" smtClean="0"/>
              <a:t>WHERE clause AND the ON </a:t>
            </a:r>
            <a:r>
              <a:rPr lang="en-GB" dirty="0" smtClean="0"/>
              <a:t>clause</a:t>
            </a:r>
          </a:p>
          <a:p>
            <a:r>
              <a:rPr lang="en-GB" dirty="0" smtClean="0"/>
              <a:t>Also applies to data type conversions</a:t>
            </a:r>
          </a:p>
          <a:p>
            <a:pPr lvl="1"/>
            <a:r>
              <a:rPr lang="en-GB" dirty="0" smtClean="0"/>
              <a:t>Seen as implicit conversions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97643250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Apply functions to columns when being used to 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Actions</a:t>
            </a:r>
          </a:p>
          <a:p>
            <a:pPr lvl="1"/>
            <a:r>
              <a:rPr lang="en-GB" dirty="0" smtClean="0"/>
              <a:t>Rewrite </a:t>
            </a:r>
            <a:r>
              <a:rPr lang="en-GB" dirty="0"/>
              <a:t>queries so column is left </a:t>
            </a:r>
            <a:r>
              <a:rPr lang="en-GB" dirty="0" smtClean="0"/>
              <a:t>alone</a:t>
            </a:r>
            <a:endParaRPr lang="en-GB" dirty="0"/>
          </a:p>
          <a:p>
            <a:pPr lvl="1"/>
            <a:r>
              <a:rPr lang="en-GB" dirty="0"/>
              <a:t>Use the correct data </a:t>
            </a:r>
            <a:r>
              <a:rPr lang="en-GB" dirty="0" smtClean="0"/>
              <a:t>types</a:t>
            </a:r>
          </a:p>
          <a:p>
            <a:pPr lvl="2"/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tinyurl.com/FindImplicitConversions</a:t>
            </a:r>
            <a:r>
              <a:rPr lang="en-GB" dirty="0" smtClean="0"/>
              <a:t>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773117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Not indexing foreign key columns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40853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Not Indexing foreign keys</a:t>
            </a:r>
            <a:endParaRPr lang="en-GB" dirty="0"/>
          </a:p>
        </p:txBody>
      </p:sp>
      <p:pic>
        <p:nvPicPr>
          <p:cNvPr id="15362" name="Picture 2" descr="C:\Users\Simon\Pictures\iStockPhoto\iStock_000003811700XSmall_Look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44824"/>
            <a:ext cx="528933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07837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Not indexing foreign key columns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Only </a:t>
            </a:r>
            <a:r>
              <a:rPr lang="en-GB" dirty="0" smtClean="0"/>
              <a:t>applies when you can delete parent</a:t>
            </a:r>
          </a:p>
          <a:p>
            <a:r>
              <a:rPr lang="en-GB" dirty="0" smtClean="0"/>
              <a:t>Engine has to see is the parent is being used</a:t>
            </a:r>
          </a:p>
          <a:p>
            <a:r>
              <a:rPr lang="en-GB" dirty="0" smtClean="0"/>
              <a:t>Will check ALL the child </a:t>
            </a:r>
            <a:r>
              <a:rPr lang="en-GB" dirty="0" smtClean="0"/>
              <a:t>tables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97643250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Not indexing foreign key columns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Actions</a:t>
            </a:r>
          </a:p>
          <a:p>
            <a:pPr lvl="1"/>
            <a:r>
              <a:rPr lang="en-GB" dirty="0" smtClean="0"/>
              <a:t>Apply </a:t>
            </a:r>
            <a:r>
              <a:rPr lang="en-GB" dirty="0"/>
              <a:t>indexes </a:t>
            </a:r>
            <a:r>
              <a:rPr lang="en-GB" dirty="0" smtClean="0"/>
              <a:t>where you are deleting</a:t>
            </a:r>
          </a:p>
          <a:p>
            <a:pPr lvl="1"/>
            <a:r>
              <a:rPr lang="en-GB" dirty="0" smtClean="0"/>
              <a:t>If you have a </a:t>
            </a:r>
            <a:r>
              <a:rPr lang="en-GB" dirty="0"/>
              <a:t>batch process </a:t>
            </a:r>
          </a:p>
          <a:p>
            <a:pPr lvl="2"/>
            <a:r>
              <a:rPr lang="en-GB" dirty="0"/>
              <a:t>Consider indexing only during the process</a:t>
            </a:r>
          </a:p>
          <a:p>
            <a:pPr lvl="2"/>
            <a:r>
              <a:rPr lang="en-GB" dirty="0"/>
              <a:t>Reduces write overhead during normal time</a:t>
            </a:r>
          </a:p>
          <a:p>
            <a:pPr lvl="1"/>
            <a:r>
              <a:rPr lang="en-GB" dirty="0" smtClean="0"/>
              <a:t>Disabling FKS is not the thing to do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64976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Duplicates</a:t>
            </a:r>
            <a:endParaRPr lang="en-GB" dirty="0"/>
          </a:p>
        </p:txBody>
      </p:sp>
      <p:pic>
        <p:nvPicPr>
          <p:cNvPr id="2050" name="Picture 2" descr="C:\Users\Simon\AppData\Local\Microsoft\Windows\Temporary Internet Files\Content.IE5\TVQLZU6W\MC90023537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88840"/>
            <a:ext cx="3869276" cy="313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83215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Use distinct to get rid of duplicate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Causes really bad performance</a:t>
            </a:r>
          </a:p>
          <a:p>
            <a:pPr lvl="1"/>
            <a:r>
              <a:rPr lang="en-GB" dirty="0"/>
              <a:t>Often reading/processing more than </a:t>
            </a:r>
            <a:r>
              <a:rPr lang="en-GB" dirty="0" smtClean="0"/>
              <a:t>needed</a:t>
            </a:r>
          </a:p>
          <a:p>
            <a:pPr lvl="1"/>
            <a:r>
              <a:rPr lang="en-GB" dirty="0" smtClean="0"/>
              <a:t>Predicates not considered</a:t>
            </a:r>
          </a:p>
          <a:p>
            <a:pPr lvl="1"/>
            <a:r>
              <a:rPr lang="en-GB" dirty="0" smtClean="0"/>
              <a:t>Simplification prevented</a:t>
            </a:r>
          </a:p>
          <a:p>
            <a:pPr lvl="1"/>
            <a:r>
              <a:rPr lang="en-GB" dirty="0" smtClean="0"/>
              <a:t>Is very CPU intensive</a:t>
            </a:r>
            <a:endParaRPr lang="en-GB" dirty="0"/>
          </a:p>
          <a:p>
            <a:r>
              <a:rPr lang="en-GB" dirty="0" smtClean="0"/>
              <a:t>Makes </a:t>
            </a:r>
            <a:r>
              <a:rPr lang="en-GB" dirty="0"/>
              <a:t>query optimisation </a:t>
            </a:r>
            <a:r>
              <a:rPr lang="en-GB" dirty="0" smtClean="0"/>
              <a:t>hard</a:t>
            </a:r>
          </a:p>
          <a:p>
            <a:pPr lvl="1"/>
            <a:r>
              <a:rPr lang="en-GB" dirty="0" smtClean="0"/>
              <a:t>Especially when nested in views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205923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Get your joins right</a:t>
            </a:r>
            <a:endParaRPr lang="en-GB" dirty="0"/>
          </a:p>
        </p:txBody>
      </p:sp>
      <p:pic>
        <p:nvPicPr>
          <p:cNvPr id="4" name="Picture 2" descr="http://sqlblogcasts.com/Photos/blogimages/images/13056/480x480.asp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66649"/>
            <a:ext cx="5400600" cy="404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00340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Truncating transaction Log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16582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distinct to get rid of duplicate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Actions</a:t>
            </a:r>
          </a:p>
          <a:p>
            <a:pPr lvl="1"/>
            <a:r>
              <a:rPr lang="en-GB" dirty="0" smtClean="0"/>
              <a:t>Identify why you have duplicates</a:t>
            </a:r>
          </a:p>
          <a:p>
            <a:pPr lvl="2"/>
            <a:r>
              <a:rPr lang="en-GB" dirty="0" smtClean="0"/>
              <a:t>Is your use of DISTINCT valid</a:t>
            </a:r>
          </a:p>
          <a:p>
            <a:pPr lvl="1"/>
            <a:r>
              <a:rPr lang="en-GB" dirty="0" smtClean="0"/>
              <a:t>Amend your query</a:t>
            </a:r>
          </a:p>
          <a:p>
            <a:pPr lvl="1"/>
            <a:r>
              <a:rPr lang="en-GB" dirty="0" smtClean="0"/>
              <a:t>Amend your schema</a:t>
            </a:r>
          </a:p>
          <a:p>
            <a:pPr lvl="1"/>
            <a:r>
              <a:rPr lang="en-GB" b="1" dirty="0">
                <a:hlinkClick r:id="rId2"/>
              </a:rPr>
              <a:t>http://</a:t>
            </a:r>
            <a:r>
              <a:rPr lang="en-GB" b="1" dirty="0" smtClean="0">
                <a:hlinkClick r:id="rId2"/>
              </a:rPr>
              <a:t>tinyurl.com/MultiJoinPerf</a:t>
            </a:r>
            <a:endParaRPr lang="en-GB" b="1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610988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Clustered Index on Date Columns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36016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10 things you shouldn’t do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Truncating transaction log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Re-indexing frequently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Shrinking Files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User defined functions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Over index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Don’t use parameterised SQL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Use the Insert Update coding pattern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Apply functions to columns in a where clause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Not index foreign keys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Use DISTINCT to remove duplicates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611825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Can always do 1 more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916832"/>
            <a:ext cx="3820925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565591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Clustered </a:t>
            </a:r>
            <a:r>
              <a:rPr lang="en-GB" dirty="0"/>
              <a:t>index on a date column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90663"/>
            <a:ext cx="5654947" cy="4539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641796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Clustered index on a date column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Indexing 101 you were taught</a:t>
            </a:r>
          </a:p>
          <a:p>
            <a:pPr lvl="1"/>
            <a:r>
              <a:rPr lang="en-GB" dirty="0" smtClean="0"/>
              <a:t>Clustered index on a range column</a:t>
            </a:r>
          </a:p>
          <a:p>
            <a:pPr lvl="1"/>
            <a:r>
              <a:rPr lang="en-GB" dirty="0" smtClean="0"/>
              <a:t>Wrong</a:t>
            </a:r>
          </a:p>
          <a:p>
            <a:pPr lvl="1"/>
            <a:r>
              <a:rPr lang="en-GB" dirty="0" smtClean="0"/>
              <a:t>sort of</a:t>
            </a:r>
          </a:p>
          <a:p>
            <a:r>
              <a:rPr lang="en-GB" dirty="0" smtClean="0"/>
              <a:t>Non-clustered and Clustered indexes are the same</a:t>
            </a:r>
          </a:p>
          <a:p>
            <a:r>
              <a:rPr lang="en-GB" dirty="0" smtClean="0"/>
              <a:t>Clustered keys are included in ALL NC indexes</a:t>
            </a:r>
          </a:p>
          <a:p>
            <a:r>
              <a:rPr lang="en-GB" dirty="0" smtClean="0"/>
              <a:t>Additional </a:t>
            </a:r>
            <a:r>
              <a:rPr lang="en-GB" dirty="0" err="1" smtClean="0"/>
              <a:t>Uniqueifier</a:t>
            </a:r>
            <a:r>
              <a:rPr lang="en-GB" dirty="0" smtClean="0"/>
              <a:t> is added if not unique</a:t>
            </a:r>
          </a:p>
          <a:p>
            <a:r>
              <a:rPr lang="en-GB" dirty="0" smtClean="0"/>
              <a:t>If range column is first key column</a:t>
            </a:r>
          </a:p>
          <a:p>
            <a:pPr lvl="1"/>
            <a:r>
              <a:rPr lang="en-GB" dirty="0" smtClean="0"/>
              <a:t>Other key columns are pointless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643250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Clustered index columns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Actions</a:t>
            </a:r>
          </a:p>
          <a:p>
            <a:pPr lvl="1"/>
            <a:r>
              <a:rPr lang="en-GB" dirty="0" smtClean="0"/>
              <a:t>Make </a:t>
            </a:r>
            <a:r>
              <a:rPr lang="en-GB" dirty="0"/>
              <a:t>clustered index small unique</a:t>
            </a:r>
          </a:p>
          <a:p>
            <a:pPr lvl="1"/>
            <a:r>
              <a:rPr lang="en-GB" dirty="0" smtClean="0"/>
              <a:t>Consider a covering non clustered </a:t>
            </a:r>
            <a:r>
              <a:rPr lang="en-GB" dirty="0" smtClean="0"/>
              <a:t>index</a:t>
            </a:r>
          </a:p>
          <a:p>
            <a:pPr lvl="2"/>
            <a:r>
              <a:rPr lang="en-GB" dirty="0" smtClean="0"/>
              <a:t>Use included columns</a:t>
            </a:r>
            <a:endParaRPr lang="en-GB" dirty="0" smtClean="0"/>
          </a:p>
          <a:p>
            <a:pPr lvl="1"/>
            <a:r>
              <a:rPr lang="en-GB" dirty="0" smtClean="0"/>
              <a:t>Put </a:t>
            </a:r>
            <a:r>
              <a:rPr lang="en-GB" dirty="0"/>
              <a:t>equality keys before range keys </a:t>
            </a:r>
            <a:endParaRPr lang="en-GB" dirty="0" smtClean="0"/>
          </a:p>
          <a:p>
            <a:pPr lvl="2"/>
            <a:r>
              <a:rPr lang="en-GB" dirty="0" smtClean="0"/>
              <a:t>Examine the index DMVs and look at the equality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217387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Don’t take everything you hear as true</a:t>
            </a:r>
          </a:p>
          <a:p>
            <a:r>
              <a:rPr lang="en-GB" dirty="0" smtClean="0"/>
              <a:t>Situations change with each release</a:t>
            </a:r>
          </a:p>
          <a:p>
            <a:r>
              <a:rPr lang="en-GB" dirty="0" smtClean="0"/>
              <a:t>Keep up to date from blogs, forums, twitter</a:t>
            </a:r>
          </a:p>
          <a:p>
            <a:r>
              <a:rPr lang="en-GB" dirty="0" smtClean="0"/>
              <a:t>Engage with user groups</a:t>
            </a:r>
          </a:p>
          <a:p>
            <a:endParaRPr lang="en-GB" dirty="0"/>
          </a:p>
          <a:p>
            <a:r>
              <a:rPr lang="en-GB" dirty="0" smtClean="0"/>
              <a:t>Ask questions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224756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Q&amp;A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Now</a:t>
            </a:r>
          </a:p>
          <a:p>
            <a:endParaRPr lang="en-GB" sz="2800" dirty="0" smtClean="0"/>
          </a:p>
          <a:p>
            <a:r>
              <a:rPr lang="en-GB" sz="2800" dirty="0" smtClean="0"/>
              <a:t>Later</a:t>
            </a:r>
          </a:p>
          <a:p>
            <a:endParaRPr lang="en-GB" sz="2800" dirty="0" smtClean="0"/>
          </a:p>
          <a:p>
            <a:r>
              <a:rPr lang="en-GB" sz="2800" dirty="0" smtClean="0"/>
              <a:t>any time afterwards</a:t>
            </a:r>
          </a:p>
          <a:p>
            <a:r>
              <a:rPr lang="en-GB" sz="1800" dirty="0" smtClean="0"/>
              <a:t>Email: </a:t>
            </a:r>
            <a:r>
              <a:rPr lang="en-GB" sz="2800" b="1" dirty="0" smtClean="0"/>
              <a:t>Simon@SqlKnowHow.com</a:t>
            </a:r>
            <a:endParaRPr lang="en-GB" sz="2800" b="1" dirty="0"/>
          </a:p>
          <a:p>
            <a:r>
              <a:rPr lang="en-GB" sz="1800" dirty="0"/>
              <a:t>Blog: </a:t>
            </a:r>
            <a:r>
              <a:rPr lang="en-GB" sz="2800" b="1" dirty="0"/>
              <a:t>http://</a:t>
            </a:r>
            <a:r>
              <a:rPr lang="en-GB" sz="2800" b="1" dirty="0" smtClean="0"/>
              <a:t>Sqlblogcasts.com/blogs/simons</a:t>
            </a:r>
          </a:p>
          <a:p>
            <a:r>
              <a:rPr lang="en-GB" sz="1800" dirty="0" smtClean="0"/>
              <a:t>Twitter: </a:t>
            </a:r>
            <a:r>
              <a:rPr lang="en-GB" sz="2800" b="1" dirty="0" smtClean="0"/>
              <a:t>@</a:t>
            </a:r>
            <a:r>
              <a:rPr lang="en-GB" sz="2800" b="1" dirty="0" err="1" smtClean="0"/>
              <a:t>simon_sabin</a:t>
            </a:r>
            <a:endParaRPr lang="en-GB" sz="2800" b="1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240239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Truncating transaction log</a:t>
            </a:r>
            <a:endParaRPr lang="en-GB" dirty="0"/>
          </a:p>
        </p:txBody>
      </p:sp>
      <p:pic>
        <p:nvPicPr>
          <p:cNvPr id="9222" name="Picture 6" descr="C:\Users\Simon\Pictures\iStockPhoto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180289"/>
            <a:ext cx="260985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&quot;No&quot; Symbol 3"/>
          <p:cNvSpPr/>
          <p:nvPr/>
        </p:nvSpPr>
        <p:spPr>
          <a:xfrm>
            <a:off x="2312529" y="1465945"/>
            <a:ext cx="4104456" cy="3960440"/>
          </a:xfrm>
          <a:prstGeom prst="noSmoking">
            <a:avLst>
              <a:gd name="adj" fmla="val 1269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302162"/>
      </p:ext>
    </p:extLst>
  </p:cSld>
  <p:clrMapOvr>
    <a:masterClrMapping/>
  </p:clrMapOvr>
  <p:transition advTm="102229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Reasons why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No going back</a:t>
            </a:r>
          </a:p>
          <a:p>
            <a:pPr lvl="1"/>
            <a:r>
              <a:rPr lang="en-GB" dirty="0"/>
              <a:t>Transaction log provides point in time recovery</a:t>
            </a:r>
          </a:p>
          <a:p>
            <a:r>
              <a:rPr lang="en-GB" dirty="0" smtClean="0"/>
              <a:t>Without transaction log</a:t>
            </a:r>
          </a:p>
          <a:p>
            <a:pPr lvl="1"/>
            <a:r>
              <a:rPr lang="en-GB" dirty="0" smtClean="0"/>
              <a:t>Can only go back to a full/differential backup</a:t>
            </a:r>
          </a:p>
          <a:p>
            <a:r>
              <a:rPr lang="en-GB" dirty="0"/>
              <a:t>Running with full/ bulk logged recovery</a:t>
            </a:r>
          </a:p>
          <a:p>
            <a:pPr lvl="1"/>
            <a:r>
              <a:rPr lang="en-GB" dirty="0"/>
              <a:t>Your transaction log will grow</a:t>
            </a:r>
          </a:p>
          <a:p>
            <a:pPr lvl="1"/>
            <a:r>
              <a:rPr lang="en-GB" dirty="0"/>
              <a:t>Unless you back it up</a:t>
            </a:r>
          </a:p>
          <a:p>
            <a:pPr lvl="1"/>
            <a:r>
              <a:rPr lang="en-GB" dirty="0"/>
              <a:t>In Full All operations are fully logged (slower)</a:t>
            </a:r>
          </a:p>
          <a:p>
            <a:pPr lvl="1"/>
            <a:endParaRPr lang="en-GB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1862764"/>
      </p:ext>
    </p:extLst>
  </p:cSld>
  <p:clrMapOvr>
    <a:masterClrMapping/>
  </p:clrMapOvr>
  <p:transition advTm="91323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Truncating transaction log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Actions</a:t>
            </a:r>
          </a:p>
          <a:p>
            <a:pPr lvl="1"/>
            <a:r>
              <a:rPr lang="en-GB" dirty="0" smtClean="0"/>
              <a:t>Decide on your recovery</a:t>
            </a:r>
          </a:p>
          <a:p>
            <a:pPr lvl="1"/>
            <a:r>
              <a:rPr lang="en-GB" dirty="0" smtClean="0"/>
              <a:t>If you </a:t>
            </a:r>
            <a:r>
              <a:rPr lang="en-GB" b="1" dirty="0" smtClean="0"/>
              <a:t>want</a:t>
            </a:r>
            <a:r>
              <a:rPr lang="en-GB" dirty="0" smtClean="0"/>
              <a:t> point in time then backup your log</a:t>
            </a:r>
          </a:p>
          <a:p>
            <a:pPr lvl="2"/>
            <a:r>
              <a:rPr lang="en-GB" dirty="0" smtClean="0"/>
              <a:t>Mirroring does not backup your log</a:t>
            </a:r>
          </a:p>
          <a:p>
            <a:pPr lvl="1"/>
            <a:r>
              <a:rPr lang="en-GB" dirty="0" smtClean="0"/>
              <a:t>If your log grows then back it up more frequently</a:t>
            </a:r>
          </a:p>
          <a:p>
            <a:pPr lvl="1"/>
            <a:r>
              <a:rPr lang="en-GB" dirty="0" smtClean="0"/>
              <a:t>If you don’t then use simple recovery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8766979"/>
      </p:ext>
    </p:extLst>
  </p:cSld>
  <p:clrMapOvr>
    <a:masterClrMapping/>
  </p:clrMapOvr>
  <p:transition advTm="65445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reindexing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71692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1.7|3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8|4.9|7.3|22.3|18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|12.7|9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heme/theme1.xml><?xml version="1.0" encoding="utf-8"?>
<a:theme xmlns:a="http://schemas.openxmlformats.org/drawingml/2006/main" name="SQLKnowHow">
  <a:themeElements>
    <a:clrScheme name="Custom 1">
      <a:dk1>
        <a:srgbClr val="69676D"/>
      </a:dk1>
      <a:lt1>
        <a:srgbClr val="FFFFFF"/>
      </a:lt1>
      <a:dk2>
        <a:srgbClr val="69676D"/>
      </a:dk2>
      <a:lt2>
        <a:srgbClr val="E9E6EC"/>
      </a:lt2>
      <a:accent1>
        <a:srgbClr val="69676D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C7AED6"/>
      </a:hlink>
      <a:folHlink>
        <a:srgbClr val="C7AED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SQLKnowHow</Template>
  <TotalTime>13852</TotalTime>
  <Words>1201</Words>
  <Application>Microsoft Office PowerPoint</Application>
  <PresentationFormat>On-screen Show (4:3)</PresentationFormat>
  <Paragraphs>240</Paragraphs>
  <Slides>58</Slides>
  <Notes>1</Notes>
  <HiddenSlides>7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SQLKnowHow</vt:lpstr>
      <vt:lpstr>10 Things Not To Do With SQL</vt:lpstr>
      <vt:lpstr>Some things you shouldn’t do</vt:lpstr>
      <vt:lpstr>Others you can but will be messy</vt:lpstr>
      <vt:lpstr>Simon Sabin</vt:lpstr>
      <vt:lpstr>Truncating transaction Log</vt:lpstr>
      <vt:lpstr>Truncating transaction log</vt:lpstr>
      <vt:lpstr>Reasons why</vt:lpstr>
      <vt:lpstr>Truncating transaction log</vt:lpstr>
      <vt:lpstr>reindexing</vt:lpstr>
      <vt:lpstr>PowerPoint Presentation</vt:lpstr>
      <vt:lpstr>Re-indexing isn’t Magic</vt:lpstr>
      <vt:lpstr>It just generates a lot of work</vt:lpstr>
      <vt:lpstr>Re-Index to solve all problems</vt:lpstr>
      <vt:lpstr>Re-Index to solve all problems</vt:lpstr>
      <vt:lpstr>Re-Index to solve all problems</vt:lpstr>
      <vt:lpstr>Shrinking Files</vt:lpstr>
      <vt:lpstr>You got a nice big ladder</vt:lpstr>
      <vt:lpstr>Its too big so you make it smaller</vt:lpstr>
      <vt:lpstr>Your ladder is now too short</vt:lpstr>
      <vt:lpstr>Shrinking files</vt:lpstr>
      <vt:lpstr>Shrinking files</vt:lpstr>
      <vt:lpstr>Scalar User Defined Functions</vt:lpstr>
      <vt:lpstr>Scalar functions are Evil</vt:lpstr>
      <vt:lpstr>Poor Performance</vt:lpstr>
      <vt:lpstr>User defined functions</vt:lpstr>
      <vt:lpstr>User defined functions</vt:lpstr>
      <vt:lpstr>Indexing lots of columns</vt:lpstr>
      <vt:lpstr>Over index</vt:lpstr>
      <vt:lpstr>Over index</vt:lpstr>
      <vt:lpstr>Over indexing</vt:lpstr>
      <vt:lpstr>Not using parameters</vt:lpstr>
      <vt:lpstr>Not using Parameters - SQL Injection</vt:lpstr>
      <vt:lpstr>Don’t use parameters</vt:lpstr>
      <vt:lpstr>Parameters in queries</vt:lpstr>
      <vt:lpstr>Using the INSERT UPDATE PATTERN</vt:lpstr>
      <vt:lpstr>Duplicates write effort</vt:lpstr>
      <vt:lpstr>The insert and update pattern</vt:lpstr>
      <vt:lpstr>Insert Update pattern</vt:lpstr>
      <vt:lpstr>Applying Functions to FILTER Columns</vt:lpstr>
      <vt:lpstr>Apply functions to filter columns</vt:lpstr>
      <vt:lpstr>Apply functions to columns when being used to filter</vt:lpstr>
      <vt:lpstr>Apply functions to columns when being used to filter</vt:lpstr>
      <vt:lpstr>Not indexing foreign key columns</vt:lpstr>
      <vt:lpstr>Not Indexing foreign keys</vt:lpstr>
      <vt:lpstr>Not indexing foreign key columns</vt:lpstr>
      <vt:lpstr>Not indexing foreign key columns</vt:lpstr>
      <vt:lpstr>Duplicates</vt:lpstr>
      <vt:lpstr>Use distinct to get rid of duplicate</vt:lpstr>
      <vt:lpstr>Get your joins right</vt:lpstr>
      <vt:lpstr>Use distinct to get rid of duplicate</vt:lpstr>
      <vt:lpstr>Clustered Index on Date Columns</vt:lpstr>
      <vt:lpstr>The 10 things you shouldn’t do</vt:lpstr>
      <vt:lpstr>Can always do 1 more</vt:lpstr>
      <vt:lpstr>Clustered index on a date column</vt:lpstr>
      <vt:lpstr>Clustered index on a date column</vt:lpstr>
      <vt:lpstr>Clustered index columns</vt:lpstr>
      <vt:lpstr>Summary</vt:lpstr>
      <vt:lpstr>Q&amp;A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</dc:creator>
  <cp:lastModifiedBy>Simon</cp:lastModifiedBy>
  <cp:revision>18</cp:revision>
  <cp:lastPrinted>2010-09-26T09:58:42Z</cp:lastPrinted>
  <dcterms:created xsi:type="dcterms:W3CDTF">2010-07-16T22:24:27Z</dcterms:created>
  <dcterms:modified xsi:type="dcterms:W3CDTF">2010-10-01T08:36:43Z</dcterms:modified>
</cp:coreProperties>
</file>