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1" r:id="rId2"/>
  </p:sldMasterIdLst>
  <p:notesMasterIdLst>
    <p:notesMasterId r:id="rId27"/>
  </p:notesMasterIdLst>
  <p:handoutMasterIdLst>
    <p:handoutMasterId r:id="rId28"/>
  </p:handoutMasterIdLst>
  <p:sldIdLst>
    <p:sldId id="256" r:id="rId3"/>
    <p:sldId id="338" r:id="rId4"/>
    <p:sldId id="355" r:id="rId5"/>
    <p:sldId id="356" r:id="rId6"/>
    <p:sldId id="357" r:id="rId7"/>
    <p:sldId id="358" r:id="rId8"/>
    <p:sldId id="359" r:id="rId9"/>
    <p:sldId id="360" r:id="rId10"/>
    <p:sldId id="361" r:id="rId11"/>
    <p:sldId id="346" r:id="rId12"/>
    <p:sldId id="353" r:id="rId13"/>
    <p:sldId id="354" r:id="rId14"/>
    <p:sldId id="365" r:id="rId15"/>
    <p:sldId id="352" r:id="rId16"/>
    <p:sldId id="349" r:id="rId17"/>
    <p:sldId id="351" r:id="rId18"/>
    <p:sldId id="362" r:id="rId19"/>
    <p:sldId id="366" r:id="rId20"/>
    <p:sldId id="350" r:id="rId21"/>
    <p:sldId id="363" r:id="rId22"/>
    <p:sldId id="367" r:id="rId23"/>
    <p:sldId id="364" r:id="rId24"/>
    <p:sldId id="369" r:id="rId25"/>
    <p:sldId id="368" r:id="rId26"/>
  </p:sldIdLst>
  <p:sldSz cx="9144000" cy="6858000" type="screen4x3"/>
  <p:notesSz cx="6858000" cy="9144000"/>
  <p:defaultTextStyle>
    <a:defPPr>
      <a:defRPr lang="en-US"/>
    </a:defPPr>
    <a:lvl1pPr algn="l" rtl="0" fontAlgn="base">
      <a:spcBef>
        <a:spcPct val="20000"/>
      </a:spcBef>
      <a:spcAft>
        <a:spcPct val="0"/>
      </a:spcAft>
      <a:buClr>
        <a:schemeClr val="accent1"/>
      </a:buClr>
      <a:buFont typeface="Wingdings" charset="2"/>
      <a:buChar char="§"/>
      <a:defRPr sz="2400" b="1" kern="1200">
        <a:solidFill>
          <a:schemeClr val="tx1"/>
        </a:solidFill>
        <a:latin typeface="Verdana" charset="0"/>
        <a:ea typeface="+mn-ea"/>
        <a:cs typeface="+mn-cs"/>
      </a:defRPr>
    </a:lvl1pPr>
    <a:lvl2pPr marL="457200" algn="l" rtl="0" fontAlgn="base">
      <a:spcBef>
        <a:spcPct val="20000"/>
      </a:spcBef>
      <a:spcAft>
        <a:spcPct val="0"/>
      </a:spcAft>
      <a:buClr>
        <a:schemeClr val="accent1"/>
      </a:buClr>
      <a:buFont typeface="Wingdings" charset="2"/>
      <a:buChar char="§"/>
      <a:defRPr sz="2400" b="1" kern="1200">
        <a:solidFill>
          <a:schemeClr val="tx1"/>
        </a:solidFill>
        <a:latin typeface="Verdana" charset="0"/>
        <a:ea typeface="+mn-ea"/>
        <a:cs typeface="+mn-cs"/>
      </a:defRPr>
    </a:lvl2pPr>
    <a:lvl3pPr marL="914400" algn="l" rtl="0" fontAlgn="base">
      <a:spcBef>
        <a:spcPct val="20000"/>
      </a:spcBef>
      <a:spcAft>
        <a:spcPct val="0"/>
      </a:spcAft>
      <a:buClr>
        <a:schemeClr val="accent1"/>
      </a:buClr>
      <a:buFont typeface="Wingdings" charset="2"/>
      <a:buChar char="§"/>
      <a:defRPr sz="2400" b="1" kern="1200">
        <a:solidFill>
          <a:schemeClr val="tx1"/>
        </a:solidFill>
        <a:latin typeface="Verdana" charset="0"/>
        <a:ea typeface="+mn-ea"/>
        <a:cs typeface="+mn-cs"/>
      </a:defRPr>
    </a:lvl3pPr>
    <a:lvl4pPr marL="1371600" algn="l" rtl="0" fontAlgn="base">
      <a:spcBef>
        <a:spcPct val="20000"/>
      </a:spcBef>
      <a:spcAft>
        <a:spcPct val="0"/>
      </a:spcAft>
      <a:buClr>
        <a:schemeClr val="accent1"/>
      </a:buClr>
      <a:buFont typeface="Wingdings" charset="2"/>
      <a:buChar char="§"/>
      <a:defRPr sz="2400" b="1" kern="1200">
        <a:solidFill>
          <a:schemeClr val="tx1"/>
        </a:solidFill>
        <a:latin typeface="Verdana" charset="0"/>
        <a:ea typeface="+mn-ea"/>
        <a:cs typeface="+mn-cs"/>
      </a:defRPr>
    </a:lvl4pPr>
    <a:lvl5pPr marL="1828800" algn="l" rtl="0" fontAlgn="base">
      <a:spcBef>
        <a:spcPct val="20000"/>
      </a:spcBef>
      <a:spcAft>
        <a:spcPct val="0"/>
      </a:spcAft>
      <a:buClr>
        <a:schemeClr val="accent1"/>
      </a:buClr>
      <a:buFont typeface="Wingdings" charset="2"/>
      <a:buChar char="§"/>
      <a:defRPr sz="2400" b="1" kern="1200">
        <a:solidFill>
          <a:schemeClr val="tx1"/>
        </a:solidFill>
        <a:latin typeface="Verdana" charset="0"/>
        <a:ea typeface="+mn-ea"/>
        <a:cs typeface="+mn-cs"/>
      </a:defRPr>
    </a:lvl5pPr>
    <a:lvl6pPr marL="2286000" algn="l" defTabSz="457200" rtl="0" eaLnBrk="1" latinLnBrk="0" hangingPunct="1">
      <a:defRPr sz="2400" b="1" kern="1200">
        <a:solidFill>
          <a:schemeClr val="tx1"/>
        </a:solidFill>
        <a:latin typeface="Verdana" charset="0"/>
        <a:ea typeface="+mn-ea"/>
        <a:cs typeface="+mn-cs"/>
      </a:defRPr>
    </a:lvl6pPr>
    <a:lvl7pPr marL="2743200" algn="l" defTabSz="457200" rtl="0" eaLnBrk="1" latinLnBrk="0" hangingPunct="1">
      <a:defRPr sz="2400" b="1" kern="1200">
        <a:solidFill>
          <a:schemeClr val="tx1"/>
        </a:solidFill>
        <a:latin typeface="Verdana" charset="0"/>
        <a:ea typeface="+mn-ea"/>
        <a:cs typeface="+mn-cs"/>
      </a:defRPr>
    </a:lvl7pPr>
    <a:lvl8pPr marL="3200400" algn="l" defTabSz="457200" rtl="0" eaLnBrk="1" latinLnBrk="0" hangingPunct="1">
      <a:defRPr sz="2400" b="1" kern="1200">
        <a:solidFill>
          <a:schemeClr val="tx1"/>
        </a:solidFill>
        <a:latin typeface="Verdana" charset="0"/>
        <a:ea typeface="+mn-ea"/>
        <a:cs typeface="+mn-cs"/>
      </a:defRPr>
    </a:lvl8pPr>
    <a:lvl9pPr marL="3657600" algn="l" defTabSz="457200" rtl="0" eaLnBrk="1" latinLnBrk="0" hangingPunct="1">
      <a:defRPr sz="2400" b="1" kern="1200">
        <a:solidFill>
          <a:schemeClr val="tx1"/>
        </a:solidFill>
        <a:latin typeface="Verdan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69696"/>
    <a:srgbClr val="FFFFFF"/>
    <a:srgbClr val="FF0000"/>
    <a:srgbClr val="808080"/>
    <a:srgbClr val="FF9900"/>
    <a:srgbClr val="C0C0C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7" autoAdjust="0"/>
    <p:restoredTop sz="84800" autoAdjust="0"/>
  </p:normalViewPr>
  <p:slideViewPr>
    <p:cSldViewPr>
      <p:cViewPr>
        <p:scale>
          <a:sx n="100" d="100"/>
          <a:sy n="100" d="100"/>
        </p:scale>
        <p:origin x="-19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b="0">
                <a:latin typeface="Times New Roman" charset="0"/>
              </a:defRPr>
            </a:lvl1pPr>
          </a:lstStyle>
          <a:p>
            <a:endParaRPr lang="en-GB" dirty="0"/>
          </a:p>
        </p:txBody>
      </p:sp>
      <p:sp>
        <p:nvSpPr>
          <p:cNvPr id="3297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b="0">
                <a:latin typeface="Times New Roman" charset="0"/>
              </a:defRPr>
            </a:lvl1pPr>
          </a:lstStyle>
          <a:p>
            <a:endParaRPr lang="en-GB" dirty="0"/>
          </a:p>
        </p:txBody>
      </p:sp>
      <p:sp>
        <p:nvSpPr>
          <p:cNvPr id="3297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b="0">
                <a:latin typeface="Times New Roman" charset="0"/>
              </a:defRPr>
            </a:lvl1pPr>
          </a:lstStyle>
          <a:p>
            <a:endParaRPr lang="en-GB" dirty="0"/>
          </a:p>
        </p:txBody>
      </p:sp>
      <p:sp>
        <p:nvSpPr>
          <p:cNvPr id="3297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b="0">
                <a:latin typeface="Times New Roman" charset="0"/>
              </a:defRPr>
            </a:lvl1pPr>
          </a:lstStyle>
          <a:p>
            <a:fld id="{73191F5D-C0DB-A941-88C4-F718ABF094F0}" type="slidenum">
              <a:rPr lang="en-GB"/>
              <a:pPr/>
              <a:t>‹#›</a:t>
            </a:fld>
            <a:endParaRPr lang="en-GB" dirty="0"/>
          </a:p>
        </p:txBody>
      </p:sp>
    </p:spTree>
    <p:extLst>
      <p:ext uri="{BB962C8B-B14F-4D97-AF65-F5344CB8AC3E}">
        <p14:creationId xmlns:p14="http://schemas.microsoft.com/office/powerpoint/2010/main" val="1937932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b="0">
                <a:latin typeface="Times New Roman" charset="0"/>
              </a:defRPr>
            </a:lvl1pPr>
          </a:lstStyle>
          <a:p>
            <a:endParaRPr lang="en-US" dirty="0"/>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b="0">
                <a:latin typeface="Times New Roman" charset="0"/>
              </a:defRPr>
            </a:lvl1pPr>
          </a:lstStyle>
          <a:p>
            <a:endParaRPr lang="en-US" dirty="0"/>
          </a:p>
        </p:txBody>
      </p:sp>
      <p:sp>
        <p:nvSpPr>
          <p:cNvPr id="1259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b="0">
                <a:latin typeface="Times New Roman" charset="0"/>
              </a:defRPr>
            </a:lvl1pPr>
          </a:lstStyle>
          <a:p>
            <a:endParaRPr lang="en-US" dirty="0"/>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b="0">
                <a:latin typeface="Times New Roman" charset="0"/>
              </a:defRPr>
            </a:lvl1pPr>
          </a:lstStyle>
          <a:p>
            <a:fld id="{6333F9D0-F295-6D4F-9D8C-94A205135E74}" type="slidenum">
              <a:rPr lang="en-US"/>
              <a:pPr/>
              <a:t>‹#›</a:t>
            </a:fld>
            <a:endParaRPr lang="en-US" dirty="0"/>
          </a:p>
        </p:txBody>
      </p:sp>
    </p:spTree>
    <p:extLst>
      <p:ext uri="{BB962C8B-B14F-4D97-AF65-F5344CB8AC3E}">
        <p14:creationId xmlns:p14="http://schemas.microsoft.com/office/powerpoint/2010/main" val="5164650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CCD00-EF43-E747-B600-026D04B24DB7}" type="slidenum">
              <a:rPr lang="en-US"/>
              <a:pPr/>
              <a:t>1</a:t>
            </a:fld>
            <a:endParaRPr lang="en-US" dirty="0"/>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Customer</a:t>
            </a:r>
            <a:r>
              <a:rPr lang="en-GB" baseline="0" dirty="0" smtClean="0"/>
              <a:t> needs to be in Sales, CRM, Marketing</a:t>
            </a:r>
            <a:endParaRPr lang="en-GB" dirty="0" smtClean="0"/>
          </a:p>
          <a:p>
            <a:r>
              <a:rPr lang="en-GB" dirty="0" smtClean="0"/>
              <a:t>-No single version of the</a:t>
            </a:r>
            <a:r>
              <a:rPr lang="en-GB" baseline="0" dirty="0" smtClean="0"/>
              <a:t> truth – this just increases exponentially for each new system that gets added over the years</a:t>
            </a:r>
            <a:endParaRPr lang="en-GB" dirty="0" smtClean="0"/>
          </a:p>
        </p:txBody>
      </p:sp>
      <p:sp>
        <p:nvSpPr>
          <p:cNvPr id="4" name="Slide Number Placeholder 3"/>
          <p:cNvSpPr>
            <a:spLocks noGrp="1"/>
          </p:cNvSpPr>
          <p:nvPr>
            <p:ph type="sldNum" sz="quarter" idx="10"/>
          </p:nvPr>
        </p:nvSpPr>
        <p:spPr/>
        <p:txBody>
          <a:bodyPr/>
          <a:lstStyle/>
          <a:p>
            <a:fld id="{6333F9D0-F295-6D4F-9D8C-94A205135E74}" type="slidenum">
              <a:rPr lang="en-US" smtClean="0"/>
              <a:pPr/>
              <a:t>4</a:t>
            </a:fld>
            <a:endParaRPr lang="en-US" dirty="0"/>
          </a:p>
        </p:txBody>
      </p:sp>
    </p:spTree>
    <p:extLst>
      <p:ext uri="{BB962C8B-B14F-4D97-AF65-F5344CB8AC3E}">
        <p14:creationId xmlns:p14="http://schemas.microsoft.com/office/powerpoint/2010/main" val="199086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a large company buys another and they exist in similar markets, then its quite possible that they could have the same customers. If those customers are held in slightly different ways, e.g. ABC Ltd and ABC Limited, then it becomes difficult to get a single view of the customer at the group level because we have duplicates</a:t>
            </a:r>
            <a:endParaRPr lang="en-GB" dirty="0" smtClean="0"/>
          </a:p>
          <a:p>
            <a:r>
              <a:rPr lang="en-GB" dirty="0" smtClean="0"/>
              <a:t>-How easy is to add a missing attribute</a:t>
            </a:r>
            <a:r>
              <a:rPr lang="en-GB" baseline="0" dirty="0" smtClean="0"/>
              <a:t> to your ERP system? E.g. categorise correctly</a:t>
            </a:r>
          </a:p>
          <a:p>
            <a:r>
              <a:rPr lang="en-GB" dirty="0" smtClean="0"/>
              <a:t>-What about sorting</a:t>
            </a:r>
            <a:r>
              <a:rPr lang="en-GB" baseline="0" dirty="0" smtClean="0"/>
              <a:t> of data?</a:t>
            </a:r>
            <a:endParaRPr lang="en-GB" dirty="0"/>
          </a:p>
        </p:txBody>
      </p:sp>
      <p:sp>
        <p:nvSpPr>
          <p:cNvPr id="4" name="Slide Number Placeholder 3"/>
          <p:cNvSpPr>
            <a:spLocks noGrp="1"/>
          </p:cNvSpPr>
          <p:nvPr>
            <p:ph type="sldNum" sz="quarter" idx="10"/>
          </p:nvPr>
        </p:nvSpPr>
        <p:spPr/>
        <p:txBody>
          <a:bodyPr/>
          <a:lstStyle/>
          <a:p>
            <a:fld id="{6333F9D0-F295-6D4F-9D8C-94A205135E74}" type="slidenum">
              <a:rPr lang="en-US" smtClean="0"/>
              <a:pPr/>
              <a:t>5</a:t>
            </a:fld>
            <a:endParaRPr lang="en-US" dirty="0"/>
          </a:p>
        </p:txBody>
      </p:sp>
    </p:spTree>
    <p:extLst>
      <p:ext uri="{BB962C8B-B14F-4D97-AF65-F5344CB8AC3E}">
        <p14:creationId xmlns:p14="http://schemas.microsoft.com/office/powerpoint/2010/main" val="199086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system</a:t>
            </a:r>
            <a:r>
              <a:rPr lang="en-GB" baseline="0" dirty="0" smtClean="0"/>
              <a:t> needs master data entities – that can’t change – but something must provide a control layer to stop the problems that I mentioned </a:t>
            </a:r>
            <a:r>
              <a:rPr lang="en-GB" baseline="0" dirty="0" smtClean="0"/>
              <a:t>earlier.</a:t>
            </a:r>
          </a:p>
          <a:p>
            <a:r>
              <a:rPr lang="en-GB" baseline="0" dirty="0" smtClean="0"/>
              <a:t>Analytical and Operational MDM</a:t>
            </a:r>
          </a:p>
          <a:p>
            <a:r>
              <a:rPr lang="en-GB" baseline="0" dirty="0" smtClean="0"/>
              <a:t>David </a:t>
            </a:r>
            <a:r>
              <a:rPr lang="en-GB" baseline="0" dirty="0" err="1" smtClean="0"/>
              <a:t>Loshin</a:t>
            </a:r>
            <a:r>
              <a:rPr lang="en-GB" baseline="0" dirty="0" smtClean="0"/>
              <a:t> book on MDM worth reading</a:t>
            </a:r>
            <a:endParaRPr lang="en-GB" dirty="0" smtClean="0"/>
          </a:p>
        </p:txBody>
      </p:sp>
      <p:sp>
        <p:nvSpPr>
          <p:cNvPr id="4" name="Slide Number Placeholder 3"/>
          <p:cNvSpPr>
            <a:spLocks noGrp="1"/>
          </p:cNvSpPr>
          <p:nvPr>
            <p:ph type="sldNum" sz="quarter" idx="10"/>
          </p:nvPr>
        </p:nvSpPr>
        <p:spPr/>
        <p:txBody>
          <a:bodyPr/>
          <a:lstStyle/>
          <a:p>
            <a:fld id="{6333F9D0-F295-6D4F-9D8C-94A205135E74}" type="slidenum">
              <a:rPr lang="en-US" smtClean="0"/>
              <a:pPr/>
              <a:t>6</a:t>
            </a:fld>
            <a:endParaRPr lang="en-US" dirty="0"/>
          </a:p>
        </p:txBody>
      </p:sp>
    </p:spTree>
    <p:extLst>
      <p:ext uri="{BB962C8B-B14F-4D97-AF65-F5344CB8AC3E}">
        <p14:creationId xmlns:p14="http://schemas.microsoft.com/office/powerpoint/2010/main" val="199086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a:t>
            </a:r>
            <a:r>
              <a:rPr lang="en-GB" baseline="0" dirty="0" smtClean="0"/>
              <a:t> that this is open to interpretation, and you could argue its largely theoretical</a:t>
            </a:r>
            <a:endParaRPr lang="en-GB" dirty="0" smtClean="0"/>
          </a:p>
          <a:p>
            <a:r>
              <a:rPr lang="en-GB" dirty="0" smtClean="0"/>
              <a:t>Check in</a:t>
            </a:r>
            <a:r>
              <a:rPr lang="en-GB" baseline="0" dirty="0" smtClean="0"/>
              <a:t> / Check Out</a:t>
            </a:r>
          </a:p>
          <a:p>
            <a:r>
              <a:rPr lang="en-GB" baseline="0" dirty="0" smtClean="0"/>
              <a:t>Could still get duplicates in theory. So there can be a de-duplication process</a:t>
            </a:r>
            <a:endParaRPr lang="en-GB" dirty="0"/>
          </a:p>
        </p:txBody>
      </p:sp>
      <p:sp>
        <p:nvSpPr>
          <p:cNvPr id="4" name="Slide Number Placeholder 3"/>
          <p:cNvSpPr>
            <a:spLocks noGrp="1"/>
          </p:cNvSpPr>
          <p:nvPr>
            <p:ph type="sldNum" sz="quarter" idx="10"/>
          </p:nvPr>
        </p:nvSpPr>
        <p:spPr/>
        <p:txBody>
          <a:bodyPr/>
          <a:lstStyle/>
          <a:p>
            <a:fld id="{6333F9D0-F295-6D4F-9D8C-94A205135E74}" type="slidenum">
              <a:rPr lang="en-US" smtClean="0"/>
              <a:pPr/>
              <a:t>7</a:t>
            </a:fld>
            <a:endParaRPr lang="en-US" dirty="0"/>
          </a:p>
        </p:txBody>
      </p:sp>
    </p:spTree>
    <p:extLst>
      <p:ext uri="{BB962C8B-B14F-4D97-AF65-F5344CB8AC3E}">
        <p14:creationId xmlns:p14="http://schemas.microsoft.com/office/powerpoint/2010/main" val="199086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33F9D0-F295-6D4F-9D8C-94A205135E74}" type="slidenum">
              <a:rPr lang="en-US" smtClean="0"/>
              <a:pPr/>
              <a:t>8</a:t>
            </a:fld>
            <a:endParaRPr lang="en-US" dirty="0"/>
          </a:p>
        </p:txBody>
      </p:sp>
    </p:spTree>
    <p:extLst>
      <p:ext uri="{BB962C8B-B14F-4D97-AF65-F5344CB8AC3E}">
        <p14:creationId xmlns:p14="http://schemas.microsoft.com/office/powerpoint/2010/main" val="1990861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33F9D0-F295-6D4F-9D8C-94A205135E74}" type="slidenum">
              <a:rPr lang="en-US" smtClean="0"/>
              <a:pPr/>
              <a:t>9</a:t>
            </a:fld>
            <a:endParaRPr lang="en-US" dirty="0"/>
          </a:p>
        </p:txBody>
      </p:sp>
    </p:spTree>
    <p:extLst>
      <p:ext uri="{BB962C8B-B14F-4D97-AF65-F5344CB8AC3E}">
        <p14:creationId xmlns:p14="http://schemas.microsoft.com/office/powerpoint/2010/main" val="199086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create a model per entity that we manage. A model can have multiple versions, both of which we select at the top of the screen</a:t>
            </a:r>
          </a:p>
          <a:p>
            <a:r>
              <a:rPr lang="en-GB" baseline="0" dirty="0" smtClean="0"/>
              <a:t>-The explorer is the main window that users will use</a:t>
            </a:r>
          </a:p>
          <a:p>
            <a:r>
              <a:rPr lang="en-GB" baseline="0" dirty="0" smtClean="0"/>
              <a:t>-The members that we’re seeing here within the customer entity have been imported from a source system, in this case Adventure Works</a:t>
            </a:r>
          </a:p>
          <a:p>
            <a:r>
              <a:rPr lang="en-GB" baseline="0" dirty="0" smtClean="0"/>
              <a:t>-Enter a member</a:t>
            </a:r>
          </a:p>
        </p:txBody>
      </p:sp>
      <p:sp>
        <p:nvSpPr>
          <p:cNvPr id="4" name="Slide Number Placeholder 3"/>
          <p:cNvSpPr>
            <a:spLocks noGrp="1"/>
          </p:cNvSpPr>
          <p:nvPr>
            <p:ph type="sldNum" sz="quarter" idx="10"/>
          </p:nvPr>
        </p:nvSpPr>
        <p:spPr/>
        <p:txBody>
          <a:bodyPr/>
          <a:lstStyle/>
          <a:p>
            <a:fld id="{6333F9D0-F295-6D4F-9D8C-94A205135E74}" type="slidenum">
              <a:rPr lang="en-US" smtClean="0"/>
              <a:pPr/>
              <a:t>12</a:t>
            </a:fld>
            <a:endParaRPr lang="en-US" dirty="0"/>
          </a:p>
        </p:txBody>
      </p:sp>
    </p:spTree>
    <p:extLst>
      <p:ext uri="{BB962C8B-B14F-4D97-AF65-F5344CB8AC3E}">
        <p14:creationId xmlns:p14="http://schemas.microsoft.com/office/powerpoint/2010/main" val="4018826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1475656" y="6021288"/>
            <a:ext cx="2133600" cy="365125"/>
          </a:xfrm>
        </p:spPr>
        <p:txBody>
          <a:bodyPr/>
          <a:lstStyle/>
          <a:p>
            <a:fld id="{9D21D778-B565-4D7E-94D7-64010A445B68}" type="datetimeFigureOut">
              <a:rPr lang="en-US" smtClean="0"/>
              <a:pPr/>
              <a:t>10/2/2010</a:t>
            </a:fld>
            <a:endParaRPr lang="en-US" dirty="0"/>
          </a:p>
        </p:txBody>
      </p:sp>
      <p:sp>
        <p:nvSpPr>
          <p:cNvPr id="5" name="Footer Placeholder 4"/>
          <p:cNvSpPr>
            <a:spLocks noGrp="1"/>
          </p:cNvSpPr>
          <p:nvPr>
            <p:ph type="ftr" sz="quarter" idx="11"/>
          </p:nvPr>
        </p:nvSpPr>
        <p:spPr/>
        <p:txBody>
          <a:bodyPr/>
          <a:lstStyle/>
          <a:p>
            <a:endParaRPr kumimoji="0"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5872027"/>
            <a:ext cx="2458742" cy="8414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550531-BD68-44CC-8949-E7C05F0BDDFA}" type="datetimeFigureOut">
              <a:rPr lang="en-GB" smtClean="0">
                <a:solidFill>
                  <a:prstClr val="black">
                    <a:tint val="75000"/>
                  </a:prstClr>
                </a:solidFill>
              </a:rPr>
              <a:pPr/>
              <a:t>02/10/2010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440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50531-BD68-44CC-8949-E7C05F0BDDFA}" type="datetimeFigureOut">
              <a:rPr lang="en-GB" smtClean="0">
                <a:solidFill>
                  <a:prstClr val="black">
                    <a:tint val="75000"/>
                  </a:prstClr>
                </a:solidFill>
              </a:rPr>
              <a:pPr/>
              <a:t>02/10/2010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242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50531-BD68-44CC-8949-E7C05F0BDDFA}" type="datetimeFigureOut">
              <a:rPr lang="en-GB" smtClean="0">
                <a:solidFill>
                  <a:prstClr val="black">
                    <a:tint val="75000"/>
                  </a:prstClr>
                </a:solidFill>
              </a:rPr>
              <a:pPr/>
              <a:t>02/10/2010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3337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50531-BD68-44CC-8949-E7C05F0BDDFA}" type="datetimeFigureOut">
              <a:rPr lang="en-GB" smtClean="0">
                <a:solidFill>
                  <a:prstClr val="black">
                    <a:tint val="75000"/>
                  </a:prstClr>
                </a:solidFill>
              </a:rPr>
              <a:pPr/>
              <a:t>02/10/2010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1276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50531-BD68-44CC-8949-E7C05F0BDDFA}" type="datetimeFigureOut">
              <a:rPr lang="en-GB" smtClean="0">
                <a:solidFill>
                  <a:prstClr val="black">
                    <a:tint val="75000"/>
                  </a:prstClr>
                </a:solidFill>
              </a:rPr>
              <a:pPr/>
              <a:t>02/10/2010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674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50531-BD68-44CC-8949-E7C05F0BDDFA}" type="datetimeFigureOut">
              <a:rPr lang="en-GB" smtClean="0">
                <a:solidFill>
                  <a:prstClr val="black">
                    <a:tint val="75000"/>
                  </a:prstClr>
                </a:solidFill>
              </a:rPr>
              <a:pPr/>
              <a:t>02/10/2010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815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21D778-B565-4D7E-94D7-64010A445B68}" type="datetimeFigureOut">
              <a:rPr lang="en-US" smtClean="0"/>
              <a:pPr/>
              <a:t>10/2/2010</a:t>
            </a:fld>
            <a:endParaRPr lang="en-US" dirty="0"/>
          </a:p>
        </p:txBody>
      </p:sp>
      <p:sp>
        <p:nvSpPr>
          <p:cNvPr id="5" name="Footer Placeholder 4"/>
          <p:cNvSpPr>
            <a:spLocks noGrp="1"/>
          </p:cNvSpPr>
          <p:nvPr>
            <p:ph type="ftr" sz="quarter" idx="11"/>
          </p:nvPr>
        </p:nvSpPr>
        <p:spPr/>
        <p:txBody>
          <a:bodyPr/>
          <a:lstStyle/>
          <a:p>
            <a:r>
              <a:rPr lang="en-US" dirty="0" smtClean="0"/>
              <a:t>      </a:t>
            </a:r>
            <a:fld id="{C119B06F-9175-E342-B4B3-D1D01B687710}" type="datetime5">
              <a:rPr lang="en-US" smtClean="0"/>
              <a:pPr/>
              <a:t>2-Oct-10</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6269560"/>
            <a:ext cx="1187624" cy="406451"/>
          </a:xfrm>
          <a:prstGeom prst="rect">
            <a:avLst/>
          </a:prstGeom>
        </p:spPr>
      </p:pic>
      <p:cxnSp>
        <p:nvCxnSpPr>
          <p:cNvPr id="7" name="Straight Connector 6"/>
          <p:cNvCxnSpPr/>
          <p:nvPr userDrawn="1"/>
        </p:nvCxnSpPr>
        <p:spPr>
          <a:xfrm>
            <a:off x="0" y="83671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21D778-B565-4D7E-94D7-64010A445B68}" type="datetimeFigureOut">
              <a:rPr lang="en-US" smtClean="0"/>
              <a:pPr/>
              <a:t>10/2/2010</a:t>
            </a:fld>
            <a:endParaRPr lang="en-US" dirty="0"/>
          </a:p>
        </p:txBody>
      </p:sp>
      <p:sp>
        <p:nvSpPr>
          <p:cNvPr id="6" name="Footer Placeholder 5"/>
          <p:cNvSpPr>
            <a:spLocks noGrp="1"/>
          </p:cNvSpPr>
          <p:nvPr>
            <p:ph type="ftr" sz="quarter" idx="11"/>
          </p:nvPr>
        </p:nvSpPr>
        <p:spPr/>
        <p:txBody>
          <a:bodyPr/>
          <a:lstStyle/>
          <a:p>
            <a:r>
              <a:rPr lang="en-US" dirty="0" smtClean="0"/>
              <a:t>      </a:t>
            </a:r>
            <a:fld id="{C119B06F-9175-E342-B4B3-D1D01B687710}" type="datetime5">
              <a:rPr lang="en-US" smtClean="0"/>
              <a:pPr/>
              <a:t>2-Oct-10</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6269560"/>
            <a:ext cx="1187624" cy="40645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1D778-B565-4D7E-94D7-64010A445B68}" type="datetimeFigureOut">
              <a:rPr lang="en-US" smtClean="0"/>
              <a:pPr/>
              <a:t>10/2/2010</a:t>
            </a:fld>
            <a:endParaRPr lang="en-US" dirty="0"/>
          </a:p>
        </p:txBody>
      </p:sp>
      <p:sp>
        <p:nvSpPr>
          <p:cNvPr id="3" name="Footer Placeholder 2"/>
          <p:cNvSpPr>
            <a:spLocks noGrp="1"/>
          </p:cNvSpPr>
          <p:nvPr>
            <p:ph type="ftr" sz="quarter" idx="11"/>
          </p:nvPr>
        </p:nvSpPr>
        <p:spPr/>
        <p:txBody>
          <a:bodyPr/>
          <a:lstStyle/>
          <a:p>
            <a:r>
              <a:rPr lang="en-US" dirty="0" smtClean="0"/>
              <a:t>      </a:t>
            </a:r>
            <a:fld id="{C119B06F-9175-E342-B4B3-D1D01B687710}" type="datetime5">
              <a:rPr lang="en-US" smtClean="0"/>
              <a:pPr/>
              <a:t>2-Oct-10</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6269560"/>
            <a:ext cx="1187624" cy="40645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550531-BD68-44CC-8949-E7C05F0BDDFA}" type="datetimeFigureOut">
              <a:rPr lang="en-GB" smtClean="0">
                <a:solidFill>
                  <a:prstClr val="black">
                    <a:tint val="75000"/>
                  </a:prstClr>
                </a:solidFill>
              </a:rPr>
              <a:pPr/>
              <a:t>02/10/2010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485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50531-BD68-44CC-8949-E7C05F0BDDFA}" type="datetimeFigureOut">
              <a:rPr lang="en-GB" smtClean="0">
                <a:solidFill>
                  <a:prstClr val="black">
                    <a:tint val="75000"/>
                  </a:prstClr>
                </a:solidFill>
              </a:rPr>
              <a:pPr/>
              <a:t>02/10/2010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197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550531-BD68-44CC-8949-E7C05F0BDDFA}" type="datetimeFigureOut">
              <a:rPr lang="en-GB" smtClean="0">
                <a:solidFill>
                  <a:prstClr val="black">
                    <a:tint val="75000"/>
                  </a:prstClr>
                </a:solidFill>
              </a:rPr>
              <a:pPr/>
              <a:t>02/10/2010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19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550531-BD68-44CC-8949-E7C05F0BDDFA}" type="datetimeFigureOut">
              <a:rPr lang="en-GB" smtClean="0">
                <a:solidFill>
                  <a:prstClr val="black">
                    <a:tint val="75000"/>
                  </a:prstClr>
                </a:solidFill>
              </a:rPr>
              <a:pPr/>
              <a:t>02/10/2010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81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550531-BD68-44CC-8949-E7C05F0BDDFA}" type="datetimeFigureOut">
              <a:rPr lang="en-GB" smtClean="0">
                <a:solidFill>
                  <a:prstClr val="black">
                    <a:tint val="75000"/>
                  </a:prstClr>
                </a:solidFill>
              </a:rPr>
              <a:pPr/>
              <a:t>02/10/2010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4B4B634-1F56-43AA-A4E7-5B26B7B5A0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7431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576064"/>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9D21D778-B565-4D7E-94D7-64010A445B68}" type="datetimeFigureOut">
              <a:rPr lang="en-US" smtClean="0"/>
              <a:pPr algn="r" eaLnBrk="1" latinLnBrk="0" hangingPunct="1"/>
              <a:t>10/2/2010</a:t>
            </a:fld>
            <a:endParaRPr lang="en-US" sz="1400"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fld id="{C119B06F-9175-E342-B4B3-D1D01B687710}" type="datetime5">
              <a:rPr lang="en-US" smtClean="0"/>
              <a:pPr/>
              <a:t>2-Oct-10</a:t>
            </a:fld>
            <a:endParaRPr lang="en-US" dirty="0"/>
          </a:p>
        </p:txBody>
      </p:sp>
      <p:cxnSp>
        <p:nvCxnSpPr>
          <p:cNvPr id="6" name="Straight Connector 5"/>
          <p:cNvCxnSpPr/>
          <p:nvPr userDrawn="1"/>
        </p:nvCxnSpPr>
        <p:spPr>
          <a:xfrm>
            <a:off x="0" y="83671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80" r:id="rId4"/>
  </p:sldLayoutIdLst>
  <p:hf hdr="0" ftr="0" dt="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ClrTx/>
              <a:buFontTx/>
              <a:buNone/>
            </a:pPr>
            <a:fld id="{1F550531-BD68-44CC-8949-E7C05F0BDDFA}" type="datetimeFigureOut">
              <a:rPr lang="en-GB" b="0" smtClean="0">
                <a:solidFill>
                  <a:prstClr val="black">
                    <a:tint val="75000"/>
                  </a:prstClr>
                </a:solidFill>
                <a:latin typeface="Calibri"/>
              </a:rPr>
              <a:pPr fontAlgn="auto">
                <a:spcBef>
                  <a:spcPts val="0"/>
                </a:spcBef>
                <a:spcAft>
                  <a:spcPts val="0"/>
                </a:spcAft>
                <a:buClrTx/>
                <a:buFontTx/>
                <a:buNone/>
              </a:pPr>
              <a:t>02/10/2010</a:t>
            </a:fld>
            <a:endParaRPr lang="en-GB"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ClrTx/>
              <a:buFontTx/>
              <a:buNone/>
            </a:pPr>
            <a:endParaRPr lang="en-GB"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ClrTx/>
              <a:buFontTx/>
              <a:buNone/>
            </a:pPr>
            <a:fld id="{C4B4B634-1F56-43AA-A4E7-5B26B7B5A005}" type="slidenum">
              <a:rPr lang="en-GB" b="0" smtClean="0">
                <a:solidFill>
                  <a:prstClr val="black">
                    <a:tint val="75000"/>
                  </a:prstClr>
                </a:solidFill>
                <a:latin typeface="Calibri"/>
              </a:rPr>
              <a:pPr fontAlgn="auto">
                <a:spcBef>
                  <a:spcPts val="0"/>
                </a:spcBef>
                <a:spcAft>
                  <a:spcPts val="0"/>
                </a:spcAft>
                <a:buClrTx/>
                <a:buFontTx/>
                <a:buNone/>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25714526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logs.adatis.co.uk/" TargetMode="External"/><Relationship Id="rId2" Type="http://schemas.openxmlformats.org/officeDocument/2006/relationships/hyperlink" Target="http://technet.microsoft.com/en-us/library/ee633763.aspx"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7" name="Rectangle 7"/>
          <p:cNvSpPr>
            <a:spLocks noGrp="1" noChangeArrowheads="1"/>
          </p:cNvSpPr>
          <p:nvPr>
            <p:ph type="subTitle" idx="1"/>
          </p:nvPr>
        </p:nvSpPr>
        <p:spPr>
          <a:xfrm>
            <a:off x="3203848" y="4149080"/>
            <a:ext cx="2664296" cy="1008112"/>
          </a:xfrm>
        </p:spPr>
        <p:txBody>
          <a:bodyPr>
            <a:noAutofit/>
          </a:bodyPr>
          <a:lstStyle/>
          <a:p>
            <a:r>
              <a:rPr lang="en-GB" sz="2800" dirty="0">
                <a:solidFill>
                  <a:schemeClr val="tx1"/>
                </a:solidFill>
              </a:rPr>
              <a:t>Jeremy </a:t>
            </a:r>
            <a:r>
              <a:rPr lang="en-GB" sz="2800" dirty="0" smtClean="0">
                <a:solidFill>
                  <a:schemeClr val="tx1"/>
                </a:solidFill>
              </a:rPr>
              <a:t>Kashel</a:t>
            </a:r>
          </a:p>
          <a:p>
            <a:r>
              <a:rPr lang="en-GB" sz="2800" dirty="0" smtClean="0">
                <a:solidFill>
                  <a:schemeClr val="tx1"/>
                </a:solidFill>
              </a:rPr>
              <a:t>BI 200</a:t>
            </a:r>
            <a:endParaRPr lang="en-GB" sz="2800" dirty="0">
              <a:solidFill>
                <a:schemeClr val="tx1"/>
              </a:solidFill>
            </a:endParaRPr>
          </a:p>
        </p:txBody>
      </p:sp>
      <p:sp>
        <p:nvSpPr>
          <p:cNvPr id="2" name="Title 1"/>
          <p:cNvSpPr>
            <a:spLocks noGrp="1"/>
          </p:cNvSpPr>
          <p:nvPr>
            <p:ph type="ctrTitle"/>
          </p:nvPr>
        </p:nvSpPr>
        <p:spPr>
          <a:xfrm>
            <a:off x="685800" y="1556792"/>
            <a:ext cx="7772400" cy="2088232"/>
          </a:xfrm>
        </p:spPr>
        <p:txBody>
          <a:bodyPr/>
          <a:lstStyle/>
          <a:p>
            <a:r>
              <a:rPr lang="en-GB" sz="3600" dirty="0" smtClean="0"/>
              <a:t>End to End </a:t>
            </a:r>
            <a:br>
              <a:rPr lang="en-GB" sz="3600" dirty="0" smtClean="0"/>
            </a:br>
            <a:r>
              <a:rPr lang="en-GB" sz="3600" dirty="0" smtClean="0"/>
              <a:t>Master Data Management </a:t>
            </a:r>
            <a:br>
              <a:rPr lang="en-GB" sz="3600" dirty="0" smtClean="0"/>
            </a:br>
            <a:r>
              <a:rPr lang="en-GB" sz="3600" dirty="0" smtClean="0"/>
              <a:t>With SQL Server Master Data Services (MDS)</a:t>
            </a:r>
            <a:endParaRPr lang="en-GB"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733256"/>
            <a:ext cx="13716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2243"/>
    </mc:Choice>
    <mc:Fallback xmlns="">
      <p:transition spd="slow" advTm="22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Master Data Services Overview</a:t>
            </a:r>
            <a:endParaRPr lang="en-GB" sz="3600" dirty="0"/>
          </a:p>
        </p:txBody>
      </p:sp>
      <p:sp>
        <p:nvSpPr>
          <p:cNvPr id="4" name="Content Placeholder 3"/>
          <p:cNvSpPr>
            <a:spLocks noGrp="1"/>
          </p:cNvSpPr>
          <p:nvPr>
            <p:ph idx="1"/>
          </p:nvPr>
        </p:nvSpPr>
        <p:spPr/>
        <p:txBody>
          <a:bodyPr>
            <a:normAutofit fontScale="92500" lnSpcReduction="10000"/>
          </a:bodyPr>
          <a:lstStyle/>
          <a:p>
            <a:r>
              <a:rPr lang="en-GB" sz="2800" dirty="0" smtClean="0"/>
              <a:t>Microsoft's Master Data Management product</a:t>
            </a:r>
          </a:p>
          <a:p>
            <a:r>
              <a:rPr lang="en-GB" sz="2800" dirty="0" smtClean="0"/>
              <a:t>New in 2008 R2 (Enterprise &amp; Data Centre editions)</a:t>
            </a:r>
          </a:p>
          <a:p>
            <a:r>
              <a:rPr lang="en-GB" sz="2800" dirty="0" smtClean="0"/>
              <a:t>SQL Server database</a:t>
            </a:r>
          </a:p>
          <a:p>
            <a:r>
              <a:rPr lang="en-GB" sz="2800" dirty="0" smtClean="0"/>
              <a:t>Web front end</a:t>
            </a:r>
          </a:p>
          <a:p>
            <a:r>
              <a:rPr lang="en-GB" sz="2800" dirty="0" smtClean="0"/>
              <a:t>Modelling capability</a:t>
            </a:r>
          </a:p>
          <a:p>
            <a:r>
              <a:rPr lang="en-GB" sz="2800" dirty="0" smtClean="0"/>
              <a:t>Data entry for master data entities</a:t>
            </a:r>
          </a:p>
          <a:p>
            <a:r>
              <a:rPr lang="en-GB" sz="2800" dirty="0" smtClean="0"/>
              <a:t>Business rules &amp; </a:t>
            </a:r>
            <a:r>
              <a:rPr lang="en-GB" sz="2800" dirty="0" smtClean="0"/>
              <a:t>workflow</a:t>
            </a:r>
          </a:p>
          <a:p>
            <a:r>
              <a:rPr lang="en-GB" sz="2800" dirty="0" smtClean="0"/>
              <a:t>SharePoint integration</a:t>
            </a:r>
            <a:endParaRPr lang="en-GB" sz="2800" dirty="0" smtClean="0"/>
          </a:p>
          <a:p>
            <a:r>
              <a:rPr lang="en-GB" sz="2800" dirty="0" smtClean="0"/>
              <a:t>Versioning</a:t>
            </a:r>
          </a:p>
          <a:p>
            <a:r>
              <a:rPr lang="en-GB" sz="2800" dirty="0" smtClean="0"/>
              <a:t>Security</a:t>
            </a:r>
          </a:p>
          <a:p>
            <a:endParaRPr lang="en-GB"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870165"/>
      </p:ext>
    </p:extLst>
  </p:cSld>
  <p:clrMapOvr>
    <a:masterClrMapping/>
  </p:clrMapOvr>
  <mc:AlternateContent xmlns:mc="http://schemas.openxmlformats.org/markup-compatibility/2006" xmlns:p14="http://schemas.microsoft.com/office/powerpoint/2010/main">
    <mc:Choice Requires="p14">
      <p:transition spd="slow" p14:dur="2000" advTm="99769"/>
    </mc:Choice>
    <mc:Fallback xmlns="">
      <p:transition spd="slow" advTm="9976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Architecture</a:t>
            </a:r>
            <a:endParaRPr lang="en-GB"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1502"/>
            <a:ext cx="6142062" cy="52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604655"/>
      </p:ext>
    </p:extLst>
  </p:cSld>
  <p:clrMapOvr>
    <a:masterClrMapping/>
  </p:clrMapOvr>
  <mc:AlternateContent xmlns:mc="http://schemas.openxmlformats.org/markup-compatibility/2006" xmlns:p14="http://schemas.microsoft.com/office/powerpoint/2010/main">
    <mc:Choice Requires="p14">
      <p:transition spd="slow" p14:dur="2000" advTm="99769"/>
    </mc:Choice>
    <mc:Fallback xmlns="">
      <p:transition spd="slow" advTm="9976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Front End Demo</a:t>
            </a:r>
            <a:endParaRPr lang="en-GB"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1600200"/>
            <a:ext cx="8229600" cy="4525963"/>
          </a:xfrm>
        </p:spPr>
        <p:txBody>
          <a:bodyPr>
            <a:normAutofit/>
          </a:bodyPr>
          <a:lstStyle/>
          <a:p>
            <a:r>
              <a:rPr lang="en-GB" sz="2800" dirty="0" smtClean="0"/>
              <a:t>Overview</a:t>
            </a:r>
          </a:p>
          <a:p>
            <a:r>
              <a:rPr lang="en-GB" sz="2800" dirty="0" smtClean="0"/>
              <a:t>Explorer Area</a:t>
            </a:r>
          </a:p>
          <a:p>
            <a:r>
              <a:rPr lang="en-GB" sz="2800" dirty="0" smtClean="0"/>
              <a:t>Entity Add/Update</a:t>
            </a:r>
          </a:p>
        </p:txBody>
      </p:sp>
    </p:spTree>
    <p:extLst>
      <p:ext uri="{BB962C8B-B14F-4D97-AF65-F5344CB8AC3E}">
        <p14:creationId xmlns:p14="http://schemas.microsoft.com/office/powerpoint/2010/main" val="272301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Data Entry and Hierarchies</a:t>
            </a:r>
            <a:endParaRPr lang="en-GB" sz="3600" dirty="0"/>
          </a:p>
        </p:txBody>
      </p:sp>
      <p:sp>
        <p:nvSpPr>
          <p:cNvPr id="4" name="Content Placeholder 3"/>
          <p:cNvSpPr>
            <a:spLocks noGrp="1"/>
          </p:cNvSpPr>
          <p:nvPr>
            <p:ph idx="1"/>
          </p:nvPr>
        </p:nvSpPr>
        <p:spPr/>
        <p:txBody>
          <a:bodyPr>
            <a:normAutofit/>
          </a:bodyPr>
          <a:lstStyle/>
          <a:p>
            <a:r>
              <a:rPr lang="en-GB" sz="2800" dirty="0" smtClean="0"/>
              <a:t>Data is entered for Entities:</a:t>
            </a:r>
          </a:p>
          <a:p>
            <a:pPr lvl="1"/>
            <a:r>
              <a:rPr lang="en-GB" sz="2400" dirty="0" smtClean="0"/>
              <a:t>e.g. Customer, Product</a:t>
            </a:r>
          </a:p>
          <a:p>
            <a:r>
              <a:rPr lang="en-GB" sz="2800" dirty="0" smtClean="0"/>
              <a:t>Data can be:</a:t>
            </a:r>
          </a:p>
          <a:p>
            <a:pPr lvl="1"/>
            <a:r>
              <a:rPr lang="en-GB" sz="2400" dirty="0" smtClean="0"/>
              <a:t>Entered from scratch</a:t>
            </a:r>
          </a:p>
          <a:p>
            <a:pPr lvl="1"/>
            <a:r>
              <a:rPr lang="en-GB" sz="2400" dirty="0" smtClean="0"/>
              <a:t>Sourced from other systems</a:t>
            </a:r>
          </a:p>
          <a:p>
            <a:r>
              <a:rPr lang="en-GB" sz="2800" dirty="0" smtClean="0"/>
              <a:t>Two types of hierarchies:</a:t>
            </a:r>
          </a:p>
          <a:p>
            <a:pPr lvl="1"/>
            <a:r>
              <a:rPr lang="en-GB" sz="2400" dirty="0" smtClean="0"/>
              <a:t>Derived hierarchies</a:t>
            </a:r>
          </a:p>
          <a:p>
            <a:pPr lvl="1"/>
            <a:r>
              <a:rPr lang="en-GB" sz="2400" dirty="0" smtClean="0"/>
              <a:t>Explicit hierarchies</a:t>
            </a:r>
          </a:p>
          <a:p>
            <a:endParaRPr lang="en-GB" sz="2800" dirty="0" smtClean="0"/>
          </a:p>
          <a:p>
            <a:endParaRPr lang="en-GB"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45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Business Rules</a:t>
            </a:r>
            <a:endParaRPr lang="en-GB" sz="3600" dirty="0"/>
          </a:p>
        </p:txBody>
      </p:sp>
      <p:sp>
        <p:nvSpPr>
          <p:cNvPr id="4" name="Content Placeholder 3"/>
          <p:cNvSpPr>
            <a:spLocks noGrp="1"/>
          </p:cNvSpPr>
          <p:nvPr>
            <p:ph idx="1"/>
          </p:nvPr>
        </p:nvSpPr>
        <p:spPr/>
        <p:txBody>
          <a:bodyPr>
            <a:normAutofit/>
          </a:bodyPr>
          <a:lstStyle/>
          <a:p>
            <a:r>
              <a:rPr lang="en-GB" sz="2800" dirty="0" smtClean="0"/>
              <a:t>Created via front end</a:t>
            </a:r>
          </a:p>
          <a:p>
            <a:r>
              <a:rPr lang="en-GB" sz="2800" dirty="0" smtClean="0"/>
              <a:t>If….Then….Else</a:t>
            </a:r>
          </a:p>
          <a:p>
            <a:r>
              <a:rPr lang="en-GB" sz="2800" dirty="0" smtClean="0"/>
              <a:t>Simple</a:t>
            </a:r>
          </a:p>
          <a:p>
            <a:pPr lvl="1"/>
            <a:r>
              <a:rPr lang="en-GB" sz="2400" dirty="0"/>
              <a:t>S</a:t>
            </a:r>
            <a:r>
              <a:rPr lang="en-GB" sz="2400" dirty="0" smtClean="0"/>
              <a:t>et the value of an Entity attribute</a:t>
            </a:r>
          </a:p>
          <a:p>
            <a:pPr lvl="1"/>
            <a:r>
              <a:rPr lang="en-GB" sz="2400" dirty="0" smtClean="0"/>
              <a:t>Default an attribute value</a:t>
            </a:r>
          </a:p>
          <a:p>
            <a:pPr lvl="1"/>
            <a:r>
              <a:rPr lang="en-GB" sz="2400" dirty="0" smtClean="0"/>
              <a:t>Prevent blank attribute values, e.g. Product Price</a:t>
            </a:r>
          </a:p>
          <a:p>
            <a:r>
              <a:rPr lang="en-GB" sz="2800" dirty="0" smtClean="0"/>
              <a:t>More complex – fail validation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75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Notifications and Workflow</a:t>
            </a:r>
            <a:endParaRPr lang="en-GB" sz="3600" dirty="0"/>
          </a:p>
        </p:txBody>
      </p:sp>
      <p:sp>
        <p:nvSpPr>
          <p:cNvPr id="4" name="Content Placeholder 3"/>
          <p:cNvSpPr>
            <a:spLocks noGrp="1"/>
          </p:cNvSpPr>
          <p:nvPr>
            <p:ph idx="1"/>
          </p:nvPr>
        </p:nvSpPr>
        <p:spPr/>
        <p:txBody>
          <a:bodyPr>
            <a:normAutofit/>
          </a:bodyPr>
          <a:lstStyle/>
          <a:p>
            <a:r>
              <a:rPr lang="en-GB" sz="2800" dirty="0" smtClean="0"/>
              <a:t>Notifications occur when:</a:t>
            </a:r>
          </a:p>
          <a:p>
            <a:pPr lvl="1"/>
            <a:r>
              <a:rPr lang="en-GB" sz="2400" dirty="0" smtClean="0"/>
              <a:t>Business rules fail validation</a:t>
            </a:r>
          </a:p>
          <a:p>
            <a:pPr lvl="1"/>
            <a:r>
              <a:rPr lang="en-GB" sz="2400" dirty="0" smtClean="0"/>
              <a:t>Versions change status (Unlocked, Locked, Committed)</a:t>
            </a:r>
          </a:p>
          <a:p>
            <a:r>
              <a:rPr lang="en-GB" sz="2800" dirty="0" smtClean="0"/>
              <a:t>Notifications are email alerts</a:t>
            </a:r>
          </a:p>
          <a:p>
            <a:r>
              <a:rPr lang="en-GB" sz="2800" dirty="0" smtClean="0"/>
              <a:t>Workflow</a:t>
            </a:r>
          </a:p>
          <a:p>
            <a:pPr lvl="1"/>
            <a:r>
              <a:rPr lang="en-GB" sz="2400" dirty="0" smtClean="0"/>
              <a:t>Basic workflow with business rules and notifications</a:t>
            </a:r>
          </a:p>
          <a:p>
            <a:pPr lvl="1"/>
            <a:r>
              <a:rPr lang="en-GB" sz="2400" dirty="0" smtClean="0"/>
              <a:t>More complex, multi-tiered, workflow with SharePoint</a:t>
            </a:r>
          </a:p>
          <a:p>
            <a:endParaRPr lang="en-GB"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91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Security</a:t>
            </a:r>
            <a:endParaRPr lang="en-GB" sz="3600" dirty="0"/>
          </a:p>
        </p:txBody>
      </p:sp>
      <p:sp>
        <p:nvSpPr>
          <p:cNvPr id="4" name="Content Placeholder 3"/>
          <p:cNvSpPr>
            <a:spLocks noGrp="1"/>
          </p:cNvSpPr>
          <p:nvPr>
            <p:ph idx="1"/>
          </p:nvPr>
        </p:nvSpPr>
        <p:spPr/>
        <p:txBody>
          <a:bodyPr>
            <a:normAutofit/>
          </a:bodyPr>
          <a:lstStyle/>
          <a:p>
            <a:r>
              <a:rPr lang="en-GB" sz="2800" dirty="0" smtClean="0"/>
              <a:t>Supports Windows Users and Windows User Groups</a:t>
            </a:r>
          </a:p>
          <a:p>
            <a:r>
              <a:rPr lang="en-GB" sz="2800" dirty="0" smtClean="0"/>
              <a:t>Prevent access to the 5 MDS functions:</a:t>
            </a:r>
          </a:p>
          <a:p>
            <a:pPr lvl="1"/>
            <a:r>
              <a:rPr lang="en-GB" sz="2400" dirty="0" smtClean="0"/>
              <a:t>Explorer, Versions, Data Integration, Permissions and System Admin</a:t>
            </a:r>
          </a:p>
          <a:p>
            <a:r>
              <a:rPr lang="en-GB" sz="2800" dirty="0" smtClean="0"/>
              <a:t>Prevent access to different models</a:t>
            </a:r>
          </a:p>
          <a:p>
            <a:r>
              <a:rPr lang="en-GB" sz="2800" dirty="0" smtClean="0"/>
              <a:t>Prevent access to individual entity attributes:</a:t>
            </a:r>
          </a:p>
          <a:p>
            <a:pPr lvl="1"/>
            <a:r>
              <a:rPr lang="en-GB" sz="2400" dirty="0" smtClean="0"/>
              <a:t>E.g. user can update Product Category but not Price</a:t>
            </a:r>
          </a:p>
          <a:p>
            <a:endParaRPr lang="en-GB" sz="2800" dirty="0" smtClean="0"/>
          </a:p>
          <a:p>
            <a:endParaRPr lang="en-GB"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49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Demo Scenario</a:t>
            </a:r>
            <a:endParaRPr lang="en-GB" sz="3600" dirty="0"/>
          </a:p>
        </p:txBody>
      </p:sp>
      <p:sp>
        <p:nvSpPr>
          <p:cNvPr id="4" name="Content Placeholder 3"/>
          <p:cNvSpPr>
            <a:spLocks noGrp="1"/>
          </p:cNvSpPr>
          <p:nvPr>
            <p:ph idx="1"/>
          </p:nvPr>
        </p:nvSpPr>
        <p:spPr/>
        <p:txBody>
          <a:bodyPr>
            <a:normAutofit/>
          </a:bodyPr>
          <a:lstStyle/>
          <a:p>
            <a:r>
              <a:rPr lang="en-GB" sz="2800" dirty="0" smtClean="0"/>
              <a:t>Customer data exists in a source system</a:t>
            </a:r>
          </a:p>
          <a:p>
            <a:r>
              <a:rPr lang="en-GB" sz="2800" dirty="0" smtClean="0"/>
              <a:t>The source system is missing Industry Classification</a:t>
            </a:r>
          </a:p>
          <a:p>
            <a:r>
              <a:rPr lang="en-GB" sz="2800" dirty="0" smtClean="0"/>
              <a:t>A manager wants a report of Customer sales by Industry Classification</a:t>
            </a:r>
          </a:p>
          <a:p>
            <a:r>
              <a:rPr lang="en-GB" sz="2800" dirty="0" smtClean="0"/>
              <a:t>Customer data is imported into MDS</a:t>
            </a:r>
          </a:p>
          <a:p>
            <a:r>
              <a:rPr lang="en-GB" sz="2800" dirty="0" smtClean="0"/>
              <a:t>A user is alerted when a new Customer arrives, to enter the Industry Classification</a:t>
            </a:r>
          </a:p>
          <a:p>
            <a:r>
              <a:rPr lang="en-GB" sz="2800" dirty="0" smtClean="0"/>
              <a:t>Once this has been done, the Data Warehouse is fed from MDS</a:t>
            </a:r>
          </a:p>
          <a:p>
            <a:pPr marL="0" indent="0">
              <a:buNone/>
            </a:pPr>
            <a:endParaRPr lang="en-GB" sz="2800" dirty="0" smtClean="0"/>
          </a:p>
          <a:p>
            <a:endParaRPr lang="en-GB"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446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Demo Scenario</a:t>
            </a:r>
            <a:endParaRPr lang="en-GB"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2357"/>
            <a:ext cx="8640960" cy="375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170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Data Import and Export Process</a:t>
            </a:r>
            <a:endParaRPr lang="en-GB" sz="3600" dirty="0"/>
          </a:p>
        </p:txBody>
      </p:sp>
      <p:sp>
        <p:nvSpPr>
          <p:cNvPr id="4" name="Content Placeholder 3"/>
          <p:cNvSpPr>
            <a:spLocks noGrp="1"/>
          </p:cNvSpPr>
          <p:nvPr>
            <p:ph idx="1"/>
          </p:nvPr>
        </p:nvSpPr>
        <p:spPr/>
        <p:txBody>
          <a:bodyPr>
            <a:normAutofit/>
          </a:bodyPr>
          <a:lstStyle/>
          <a:p>
            <a:pPr marL="514350" indent="-514350">
              <a:buFont typeface="+mj-lt"/>
              <a:buAutoNum type="arabicPeriod"/>
            </a:pPr>
            <a:r>
              <a:rPr lang="en-GB" sz="2800" dirty="0" smtClean="0"/>
              <a:t>SSIS takes data in from external sources</a:t>
            </a:r>
          </a:p>
          <a:p>
            <a:pPr marL="514350" indent="-514350">
              <a:buFont typeface="+mj-lt"/>
              <a:buAutoNum type="arabicPeriod"/>
            </a:pPr>
            <a:r>
              <a:rPr lang="en-GB" sz="2800" dirty="0" smtClean="0"/>
              <a:t>SSIS loads data into the MDS staging area</a:t>
            </a:r>
          </a:p>
          <a:p>
            <a:pPr marL="514350" indent="-514350">
              <a:buFont typeface="+mj-lt"/>
              <a:buAutoNum type="arabicPeriod"/>
            </a:pPr>
            <a:r>
              <a:rPr lang="en-GB" sz="2800" dirty="0" smtClean="0"/>
              <a:t>Staging data loaded into the model:</a:t>
            </a:r>
          </a:p>
          <a:p>
            <a:pPr marL="914400" lvl="1" indent="-514350">
              <a:buFont typeface="+mj-lt"/>
              <a:buAutoNum type="arabicPeriod"/>
            </a:pPr>
            <a:r>
              <a:rPr lang="en-GB" sz="2400" dirty="0" smtClean="0"/>
              <a:t>Manually via the web front end;</a:t>
            </a:r>
          </a:p>
          <a:p>
            <a:pPr marL="914400" lvl="1" indent="-514350">
              <a:buFont typeface="+mj-lt"/>
              <a:buAutoNum type="arabicPeriod"/>
            </a:pPr>
            <a:r>
              <a:rPr lang="en-GB" sz="2400" dirty="0" smtClean="0"/>
              <a:t>Automatically via SQL or the web services</a:t>
            </a:r>
          </a:p>
          <a:p>
            <a:pPr marL="514350" indent="-514350">
              <a:buFont typeface="+mj-lt"/>
              <a:buAutoNum type="arabicPeriod"/>
            </a:pPr>
            <a:r>
              <a:rPr lang="en-GB" sz="2800" dirty="0" smtClean="0"/>
              <a:t>Validation will occur at this point:</a:t>
            </a:r>
          </a:p>
          <a:p>
            <a:pPr marL="914400" lvl="1" indent="-514350">
              <a:buFont typeface="+mj-lt"/>
              <a:buAutoNum type="arabicPeriod"/>
            </a:pPr>
            <a:r>
              <a:rPr lang="en-GB" sz="2400" dirty="0" smtClean="0"/>
              <a:t>Business rules will fire;</a:t>
            </a:r>
          </a:p>
          <a:p>
            <a:pPr marL="914400" lvl="1" indent="-514350">
              <a:buFont typeface="+mj-lt"/>
              <a:buAutoNum type="arabicPeriod"/>
            </a:pPr>
            <a:r>
              <a:rPr lang="en-GB" sz="2400" dirty="0" smtClean="0"/>
              <a:t>Notifications will fire on validation failure.</a:t>
            </a:r>
          </a:p>
          <a:p>
            <a:pPr marL="514350" indent="-514350">
              <a:buFont typeface="+mj-lt"/>
              <a:buAutoNum type="arabicPeriod"/>
            </a:pPr>
            <a:r>
              <a:rPr lang="en-GB" sz="2800" dirty="0" smtClean="0"/>
              <a:t>Subscribing systems extract only valid data</a:t>
            </a:r>
          </a:p>
          <a:p>
            <a:pPr marL="914400" lvl="1" indent="-514350">
              <a:buFont typeface="+mj-lt"/>
              <a:buAutoNum type="arabicPeriod"/>
            </a:pPr>
            <a:endParaRPr lang="en-GB" sz="2400" dirty="0" smtClean="0"/>
          </a:p>
          <a:p>
            <a:pPr marL="514350" indent="-514350">
              <a:buFont typeface="+mj-lt"/>
              <a:buAutoNum type="arabicPeriod"/>
            </a:pPr>
            <a:endParaRPr lang="en-GB" sz="2800" dirty="0" smtClean="0"/>
          </a:p>
          <a:p>
            <a:endParaRPr lang="en-GB"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0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Agenda</a:t>
            </a:r>
            <a:endParaRPr lang="en-GB" sz="3600" dirty="0"/>
          </a:p>
        </p:txBody>
      </p:sp>
      <p:sp>
        <p:nvSpPr>
          <p:cNvPr id="4" name="Content Placeholder 3"/>
          <p:cNvSpPr>
            <a:spLocks noGrp="1"/>
          </p:cNvSpPr>
          <p:nvPr>
            <p:ph idx="1"/>
          </p:nvPr>
        </p:nvSpPr>
        <p:spPr>
          <a:xfrm>
            <a:off x="457200" y="1340768"/>
            <a:ext cx="8229600" cy="4608512"/>
          </a:xfrm>
        </p:spPr>
        <p:txBody>
          <a:bodyPr>
            <a:normAutofit lnSpcReduction="10000"/>
          </a:bodyPr>
          <a:lstStyle/>
          <a:p>
            <a:r>
              <a:rPr lang="en-GB" sz="2800" dirty="0" smtClean="0"/>
              <a:t>Master Data Defined</a:t>
            </a:r>
          </a:p>
          <a:p>
            <a:pPr>
              <a:buClr>
                <a:schemeClr val="tx2"/>
              </a:buClr>
            </a:pPr>
            <a:r>
              <a:rPr lang="en-GB" sz="2800" dirty="0" smtClean="0"/>
              <a:t>Problems With Master Data</a:t>
            </a:r>
          </a:p>
          <a:p>
            <a:r>
              <a:rPr lang="en-GB" sz="2800" dirty="0" smtClean="0"/>
              <a:t>Master Data Management</a:t>
            </a:r>
          </a:p>
          <a:p>
            <a:r>
              <a:rPr lang="en-GB" sz="2800" dirty="0" smtClean="0"/>
              <a:t>Master Data Services Overview</a:t>
            </a:r>
          </a:p>
          <a:p>
            <a:r>
              <a:rPr lang="en-GB" sz="2800" dirty="0" smtClean="0"/>
              <a:t>Master Data Services Architecture</a:t>
            </a:r>
          </a:p>
          <a:p>
            <a:r>
              <a:rPr lang="en-GB" sz="2800" dirty="0"/>
              <a:t>Data Import </a:t>
            </a:r>
            <a:r>
              <a:rPr lang="en-GB" sz="2800" dirty="0" smtClean="0"/>
              <a:t>Process</a:t>
            </a:r>
          </a:p>
          <a:p>
            <a:r>
              <a:rPr lang="en-GB" sz="2800" dirty="0" smtClean="0"/>
              <a:t>Product Features</a:t>
            </a:r>
          </a:p>
          <a:p>
            <a:r>
              <a:rPr lang="en-GB" sz="2800" dirty="0" smtClean="0"/>
              <a:t>Product Demo</a:t>
            </a:r>
          </a:p>
          <a:p>
            <a:r>
              <a:rPr lang="en-GB" sz="2800" dirty="0" smtClean="0"/>
              <a:t>Questions</a:t>
            </a:r>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519299"/>
      </p:ext>
    </p:extLst>
  </p:cSld>
  <p:clrMapOvr>
    <a:masterClrMapping/>
  </p:clrMapOvr>
  <mc:AlternateContent xmlns:mc="http://schemas.openxmlformats.org/markup-compatibility/2006" xmlns:p14="http://schemas.microsoft.com/office/powerpoint/2010/main">
    <mc:Choice Requires="p14">
      <p:transition spd="slow" p14:dur="2000" advTm="124916"/>
    </mc:Choice>
    <mc:Fallback xmlns="">
      <p:transition spd="slow" advTm="12491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Data Integration Demo</a:t>
            </a:r>
            <a:endParaRPr lang="en-GB"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496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Summary</a:t>
            </a:r>
            <a:endParaRPr lang="en-GB" sz="3600" dirty="0"/>
          </a:p>
        </p:txBody>
      </p:sp>
      <p:sp>
        <p:nvSpPr>
          <p:cNvPr id="4" name="Content Placeholder 3"/>
          <p:cNvSpPr>
            <a:spLocks noGrp="1"/>
          </p:cNvSpPr>
          <p:nvPr>
            <p:ph idx="1"/>
          </p:nvPr>
        </p:nvSpPr>
        <p:spPr/>
        <p:txBody>
          <a:bodyPr>
            <a:normAutofit/>
          </a:bodyPr>
          <a:lstStyle/>
          <a:p>
            <a:r>
              <a:rPr lang="en-GB" sz="2800" dirty="0" smtClean="0"/>
              <a:t>Master Data – reference data or nouns of the business</a:t>
            </a:r>
          </a:p>
          <a:p>
            <a:r>
              <a:rPr lang="en-GB" sz="2800" dirty="0" smtClean="0"/>
              <a:t>Three Approaches – Transactional Hub, Registry &amp; Hybrid</a:t>
            </a:r>
          </a:p>
          <a:p>
            <a:r>
              <a:rPr lang="en-GB" sz="2800" dirty="0" smtClean="0"/>
              <a:t>Powerful business rules with notifications</a:t>
            </a:r>
          </a:p>
          <a:p>
            <a:r>
              <a:rPr lang="en-GB" sz="2800" dirty="0" smtClean="0"/>
              <a:t>SharePoint integration</a:t>
            </a:r>
          </a:p>
          <a:p>
            <a:r>
              <a:rPr lang="en-GB" sz="2800" dirty="0" smtClean="0"/>
              <a:t>Versioning – take copies of master data</a:t>
            </a:r>
          </a:p>
          <a:p>
            <a:r>
              <a:rPr lang="en-GB" sz="2800" dirty="0" smtClean="0"/>
              <a:t>Security – member and attribute level permissions</a:t>
            </a:r>
          </a:p>
          <a:p>
            <a:r>
              <a:rPr lang="en-GB" sz="2800" dirty="0" smtClean="0"/>
              <a:t>Use SSIS for importing data</a:t>
            </a:r>
            <a:endParaRPr lang="en-GB" sz="2800" dirty="0" smtClean="0"/>
          </a:p>
          <a:p>
            <a:pPr marL="0" indent="0">
              <a:buNone/>
            </a:pPr>
            <a:endParaRPr lang="en-GB" sz="2800" dirty="0" smtClean="0"/>
          </a:p>
          <a:p>
            <a:endParaRPr lang="en-GB"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048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864096"/>
          </a:xfrm>
        </p:spPr>
        <p:txBody>
          <a:bodyPr>
            <a:normAutofit fontScale="90000"/>
          </a:bodyPr>
          <a:lstStyle/>
          <a:p>
            <a:r>
              <a:rPr lang="en-GB" sz="3600" dirty="0" smtClean="0"/>
              <a:t>Questions</a:t>
            </a:r>
            <a:br>
              <a:rPr lang="en-GB" sz="3600" dirty="0" smtClean="0"/>
            </a:br>
            <a:r>
              <a:rPr lang="en-GB" sz="3600" dirty="0" smtClean="0"/>
              <a:t>?</a:t>
            </a:r>
            <a:endParaRPr lang="en-GB"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609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Resources</a:t>
            </a:r>
            <a:endParaRPr lang="en-GB" sz="3600" dirty="0"/>
          </a:p>
        </p:txBody>
      </p:sp>
      <p:sp>
        <p:nvSpPr>
          <p:cNvPr id="4" name="Content Placeholder 3"/>
          <p:cNvSpPr>
            <a:spLocks noGrp="1"/>
          </p:cNvSpPr>
          <p:nvPr>
            <p:ph idx="1"/>
          </p:nvPr>
        </p:nvSpPr>
        <p:spPr/>
        <p:txBody>
          <a:bodyPr>
            <a:normAutofit/>
          </a:bodyPr>
          <a:lstStyle/>
          <a:p>
            <a:r>
              <a:rPr lang="en-GB" sz="2800" dirty="0" smtClean="0"/>
              <a:t>Master Data Management, David </a:t>
            </a:r>
            <a:r>
              <a:rPr lang="en-GB" sz="2800" dirty="0" err="1" smtClean="0"/>
              <a:t>Loshin</a:t>
            </a:r>
            <a:endParaRPr lang="en-GB" sz="2800" dirty="0" smtClean="0"/>
          </a:p>
          <a:p>
            <a:r>
              <a:rPr lang="en-GB" sz="2800" dirty="0" smtClean="0"/>
              <a:t>Master Data Services TechNet </a:t>
            </a:r>
            <a:r>
              <a:rPr lang="en-GB" sz="2800" dirty="0"/>
              <a:t>- </a:t>
            </a:r>
            <a:r>
              <a:rPr lang="en-GB" sz="2800" dirty="0">
                <a:hlinkClick r:id="rId2"/>
              </a:rPr>
              <a:t>http://</a:t>
            </a:r>
            <a:r>
              <a:rPr lang="en-GB" sz="2800" dirty="0" smtClean="0">
                <a:hlinkClick r:id="rId2"/>
              </a:rPr>
              <a:t>technet.microsoft.com/en-us/library/ee633763.aspx</a:t>
            </a:r>
            <a:endParaRPr lang="en-GB" sz="2800" dirty="0"/>
          </a:p>
          <a:p>
            <a:r>
              <a:rPr lang="en-GB" sz="2800" dirty="0" smtClean="0"/>
              <a:t>Adatis </a:t>
            </a:r>
            <a:r>
              <a:rPr lang="en-GB" sz="2800" dirty="0"/>
              <a:t>B</a:t>
            </a:r>
            <a:r>
              <a:rPr lang="en-GB" sz="2800" dirty="0" smtClean="0"/>
              <a:t>logs </a:t>
            </a:r>
            <a:r>
              <a:rPr lang="en-GB" sz="2800" dirty="0" smtClean="0">
                <a:hlinkClick r:id="rId3"/>
              </a:rPr>
              <a:t>http://blogs.adatis.co.uk</a:t>
            </a:r>
            <a:endParaRPr lang="en-GB" sz="2800" dirty="0" smtClean="0"/>
          </a:p>
          <a:p>
            <a:endParaRPr lang="en-GB" sz="2800" dirty="0" smtClean="0"/>
          </a:p>
          <a:p>
            <a:pPr marL="0" indent="0">
              <a:buNone/>
            </a:pPr>
            <a:endParaRPr lang="en-GB" sz="2800" dirty="0" smtClean="0"/>
          </a:p>
          <a:p>
            <a:endParaRPr lang="en-GB" sz="280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829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QLBItsNewLogo large.png"/>
          <p:cNvPicPr>
            <a:picLocks noChangeAspect="1"/>
          </p:cNvPicPr>
          <p:nvPr/>
        </p:nvPicPr>
        <p:blipFill>
          <a:blip r:embed="rId2" cstate="print"/>
          <a:stretch>
            <a:fillRect/>
          </a:stretch>
        </p:blipFill>
        <p:spPr>
          <a:xfrm>
            <a:off x="4460286" y="5013176"/>
            <a:ext cx="4360186" cy="1482281"/>
          </a:xfrm>
          <a:prstGeom prst="rect">
            <a:avLst/>
          </a:prstGeom>
        </p:spPr>
      </p:pic>
      <p:sp>
        <p:nvSpPr>
          <p:cNvPr id="2" name="Title 1"/>
          <p:cNvSpPr>
            <a:spLocks noGrp="1"/>
          </p:cNvSpPr>
          <p:nvPr>
            <p:ph type="ctrTitle"/>
          </p:nvPr>
        </p:nvSpPr>
        <p:spPr>
          <a:xfrm>
            <a:off x="685800" y="446807"/>
            <a:ext cx="7772400" cy="1470025"/>
          </a:xfrm>
        </p:spPr>
        <p:txBody>
          <a:bodyPr/>
          <a:lstStyle/>
          <a:p>
            <a:r>
              <a:rPr lang="en-GB" dirty="0" smtClean="0"/>
              <a:t>Coming up…</a:t>
            </a:r>
            <a:endParaRPr lang="en-GB" dirty="0"/>
          </a:p>
        </p:txBody>
      </p:sp>
      <p:sp>
        <p:nvSpPr>
          <p:cNvPr id="4" name="TextBox 3"/>
          <p:cNvSpPr txBox="1"/>
          <p:nvPr/>
        </p:nvSpPr>
        <p:spPr>
          <a:xfrm>
            <a:off x="683568" y="1679897"/>
            <a:ext cx="7848872" cy="2862322"/>
          </a:xfrm>
          <a:prstGeom prst="rect">
            <a:avLst/>
          </a:prstGeom>
          <a:noFill/>
        </p:spPr>
        <p:txBody>
          <a:bodyPr wrap="square" rtlCol="0">
            <a:spAutoFit/>
          </a:bodyPr>
          <a:lstStyle/>
          <a:p>
            <a:pPr fontAlgn="auto">
              <a:spcBef>
                <a:spcPts val="0"/>
              </a:spcBef>
              <a:spcAft>
                <a:spcPts val="0"/>
              </a:spcAft>
              <a:buClrTx/>
              <a:buFontTx/>
              <a:buNone/>
            </a:pPr>
            <a:r>
              <a:rPr lang="en-GB" sz="1800" b="0" i="1" dirty="0" smtClean="0">
                <a:solidFill>
                  <a:prstClr val="black"/>
                </a:solidFill>
                <a:latin typeface="Calibri"/>
              </a:rPr>
              <a:t>In the exhibition area:</a:t>
            </a:r>
          </a:p>
          <a:p>
            <a:pPr fontAlgn="auto">
              <a:spcBef>
                <a:spcPts val="0"/>
              </a:spcBef>
              <a:spcAft>
                <a:spcPts val="0"/>
              </a:spcAft>
              <a:buClrTx/>
              <a:buFontTx/>
              <a:buNone/>
            </a:pPr>
            <a:r>
              <a:rPr lang="en-GB" sz="1800" b="0" dirty="0" smtClean="0">
                <a:solidFill>
                  <a:prstClr val="black"/>
                </a:solidFill>
                <a:latin typeface="Calibri"/>
              </a:rPr>
              <a:t>17:30 </a:t>
            </a:r>
            <a:r>
              <a:rPr lang="en-GB" sz="1800" dirty="0" smtClean="0">
                <a:solidFill>
                  <a:prstClr val="black"/>
                </a:solidFill>
                <a:latin typeface="Calibri"/>
              </a:rPr>
              <a:t>Prize draws</a:t>
            </a:r>
          </a:p>
          <a:p>
            <a:pPr fontAlgn="auto">
              <a:spcBef>
                <a:spcPts val="0"/>
              </a:spcBef>
              <a:spcAft>
                <a:spcPts val="0"/>
              </a:spcAft>
              <a:buClrTx/>
              <a:buFontTx/>
              <a:buNone/>
            </a:pPr>
            <a:r>
              <a:rPr lang="en-GB" sz="1800" b="0" dirty="0" smtClean="0">
                <a:solidFill>
                  <a:prstClr val="black"/>
                </a:solidFill>
                <a:latin typeface="Calibri"/>
              </a:rPr>
              <a:t>till 19:30 </a:t>
            </a:r>
            <a:r>
              <a:rPr lang="en-GB" sz="1800" dirty="0" smtClean="0">
                <a:solidFill>
                  <a:prstClr val="black"/>
                </a:solidFill>
                <a:latin typeface="Calibri"/>
              </a:rPr>
              <a:t>Group by - After event part</a:t>
            </a:r>
          </a:p>
          <a:p>
            <a:pPr fontAlgn="auto">
              <a:spcBef>
                <a:spcPts val="0"/>
              </a:spcBef>
              <a:spcAft>
                <a:spcPts val="0"/>
              </a:spcAft>
              <a:buClrTx/>
              <a:buFontTx/>
              <a:buNone/>
            </a:pPr>
            <a:r>
              <a:rPr lang="en-GB" sz="1800" b="0" i="1" dirty="0" smtClean="0">
                <a:solidFill>
                  <a:prstClr val="black"/>
                </a:solidFill>
                <a:latin typeface="Calibri"/>
              </a:rPr>
              <a:t>	Games</a:t>
            </a:r>
          </a:p>
          <a:p>
            <a:pPr fontAlgn="auto">
              <a:spcBef>
                <a:spcPts val="0"/>
              </a:spcBef>
              <a:spcAft>
                <a:spcPts val="0"/>
              </a:spcAft>
              <a:buClrTx/>
              <a:buFontTx/>
              <a:buNone/>
            </a:pPr>
            <a:r>
              <a:rPr lang="en-GB" sz="1800" b="0" i="1" dirty="0" smtClean="0">
                <a:solidFill>
                  <a:prstClr val="black"/>
                </a:solidFill>
                <a:latin typeface="Calibri"/>
              </a:rPr>
              <a:t>	Beer</a:t>
            </a:r>
          </a:p>
          <a:p>
            <a:pPr fontAlgn="auto">
              <a:spcBef>
                <a:spcPts val="0"/>
              </a:spcBef>
              <a:spcAft>
                <a:spcPts val="0"/>
              </a:spcAft>
              <a:buClrTx/>
              <a:buFontTx/>
              <a:buNone/>
            </a:pPr>
            <a:r>
              <a:rPr lang="en-GB" sz="1800" b="0" i="1" dirty="0" smtClean="0">
                <a:solidFill>
                  <a:prstClr val="black"/>
                </a:solidFill>
                <a:latin typeface="Calibri"/>
              </a:rPr>
              <a:t>	Food</a:t>
            </a:r>
          </a:p>
          <a:p>
            <a:pPr fontAlgn="auto">
              <a:spcBef>
                <a:spcPts val="0"/>
              </a:spcBef>
              <a:spcAft>
                <a:spcPts val="0"/>
              </a:spcAft>
              <a:buClrTx/>
              <a:buFontTx/>
              <a:buNone/>
            </a:pPr>
            <a:r>
              <a:rPr lang="en-GB" sz="1800" b="0" i="1" dirty="0" smtClean="0">
                <a:solidFill>
                  <a:prstClr val="black"/>
                </a:solidFill>
                <a:latin typeface="Calibri"/>
              </a:rPr>
              <a:t>	more Beer</a:t>
            </a:r>
          </a:p>
          <a:p>
            <a:pPr fontAlgn="auto">
              <a:spcBef>
                <a:spcPts val="0"/>
              </a:spcBef>
              <a:spcAft>
                <a:spcPts val="0"/>
              </a:spcAft>
              <a:buClrTx/>
              <a:buFontTx/>
              <a:buNone/>
            </a:pPr>
            <a:r>
              <a:rPr lang="en-GB" sz="1800" b="0" i="1" dirty="0" smtClean="0">
                <a:solidFill>
                  <a:prstClr val="black"/>
                </a:solidFill>
                <a:latin typeface="Calibri"/>
              </a:rPr>
              <a:t>	X Boxes</a:t>
            </a:r>
          </a:p>
          <a:p>
            <a:pPr fontAlgn="auto">
              <a:spcBef>
                <a:spcPts val="0"/>
              </a:spcBef>
              <a:spcAft>
                <a:spcPts val="0"/>
              </a:spcAft>
              <a:buClrTx/>
              <a:buFontTx/>
              <a:buNone/>
            </a:pPr>
            <a:r>
              <a:rPr lang="en-GB" sz="1800" b="0" i="1" dirty="0" smtClean="0">
                <a:solidFill>
                  <a:prstClr val="black"/>
                </a:solidFill>
                <a:latin typeface="Calibri"/>
              </a:rPr>
              <a:t>	Networking</a:t>
            </a:r>
          </a:p>
          <a:p>
            <a:pPr fontAlgn="auto">
              <a:spcBef>
                <a:spcPts val="0"/>
              </a:spcBef>
              <a:spcAft>
                <a:spcPts val="0"/>
              </a:spcAft>
              <a:buClrTx/>
              <a:buFontTx/>
              <a:buNone/>
            </a:pPr>
            <a:r>
              <a:rPr lang="en-GB" sz="1800" b="0" i="1" dirty="0" smtClean="0">
                <a:solidFill>
                  <a:prstClr val="black"/>
                </a:solidFill>
                <a:latin typeface="Calibri"/>
              </a:rPr>
              <a:t>	more Beer</a:t>
            </a:r>
          </a:p>
        </p:txBody>
      </p:sp>
      <p:grpSp>
        <p:nvGrpSpPr>
          <p:cNvPr id="11" name="Group 10"/>
          <p:cNvGrpSpPr/>
          <p:nvPr/>
        </p:nvGrpSpPr>
        <p:grpSpPr>
          <a:xfrm>
            <a:off x="683568" y="5589240"/>
            <a:ext cx="3456384" cy="523220"/>
            <a:chOff x="467544" y="5517232"/>
            <a:chExt cx="3456384" cy="523220"/>
          </a:xfrm>
        </p:grpSpPr>
        <p:sp>
          <p:nvSpPr>
            <p:cNvPr id="9" name="Rounded Rectangle 8"/>
            <p:cNvSpPr/>
            <p:nvPr/>
          </p:nvSpPr>
          <p:spPr>
            <a:xfrm>
              <a:off x="467544" y="5517232"/>
              <a:ext cx="345638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lang="en-GB" sz="1800" b="0">
                <a:solidFill>
                  <a:prstClr val="white"/>
                </a:solidFill>
              </a:endParaRPr>
            </a:p>
          </p:txBody>
        </p:sp>
        <p:pic>
          <p:nvPicPr>
            <p:cNvPr id="7" name="Picture 6" descr="twitter_logo_header.png"/>
            <p:cNvPicPr>
              <a:picLocks noChangeAspect="1"/>
            </p:cNvPicPr>
            <p:nvPr/>
          </p:nvPicPr>
          <p:blipFill>
            <a:blip r:embed="rId3" cstate="print"/>
            <a:stretch>
              <a:fillRect/>
            </a:stretch>
          </p:blipFill>
          <p:spPr>
            <a:xfrm>
              <a:off x="575345" y="5589240"/>
              <a:ext cx="1476375" cy="342900"/>
            </a:xfrm>
            <a:prstGeom prst="rect">
              <a:avLst/>
            </a:prstGeom>
          </p:spPr>
        </p:pic>
        <p:sp>
          <p:nvSpPr>
            <p:cNvPr id="10" name="TextBox 9"/>
            <p:cNvSpPr txBox="1"/>
            <p:nvPr/>
          </p:nvSpPr>
          <p:spPr>
            <a:xfrm>
              <a:off x="2195736" y="5517232"/>
              <a:ext cx="1584176" cy="523220"/>
            </a:xfrm>
            <a:prstGeom prst="rect">
              <a:avLst/>
            </a:prstGeom>
            <a:noFill/>
          </p:spPr>
          <p:txBody>
            <a:bodyPr wrap="square" rtlCol="0">
              <a:spAutoFit/>
            </a:bodyPr>
            <a:lstStyle/>
            <a:p>
              <a:pPr fontAlgn="auto">
                <a:spcBef>
                  <a:spcPts val="0"/>
                </a:spcBef>
                <a:spcAft>
                  <a:spcPts val="0"/>
                </a:spcAft>
                <a:buClrTx/>
                <a:buFontTx/>
                <a:buNone/>
              </a:pPr>
              <a:r>
                <a:rPr lang="en-GB" sz="1800" b="0" dirty="0" smtClean="0">
                  <a:solidFill>
                    <a:prstClr val="white"/>
                  </a:solidFill>
                  <a:latin typeface="Calibri"/>
                </a:rPr>
                <a:t>#</a:t>
              </a:r>
              <a:r>
                <a:rPr lang="en-GB" sz="2800" b="0" dirty="0" smtClean="0">
                  <a:solidFill>
                    <a:prstClr val="white"/>
                  </a:solidFill>
                  <a:latin typeface="Calibri"/>
                </a:rPr>
                <a:t>SQLBITS</a:t>
              </a:r>
              <a:endParaRPr lang="en-GB" sz="1800" b="0" dirty="0" smtClean="0">
                <a:solidFill>
                  <a:prstClr val="white"/>
                </a:solidFill>
                <a:latin typeface="Calibri"/>
              </a:endParaRPr>
            </a:p>
          </p:txBody>
        </p:sp>
      </p:grpSp>
    </p:spTree>
    <p:extLst>
      <p:ext uri="{BB962C8B-B14F-4D97-AF65-F5344CB8AC3E}">
        <p14:creationId xmlns:p14="http://schemas.microsoft.com/office/powerpoint/2010/main" val="17346395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4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6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43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par>
                          <p:cTn id="20" fill="hold">
                            <p:stCondLst>
                              <p:cond delay="53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par>
                          <p:cTn id="24" fill="hold">
                            <p:stCondLst>
                              <p:cond delay="63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childTnLst>
                                </p:cTn>
                              </p:par>
                            </p:childTnLst>
                          </p:cTn>
                        </p:par>
                        <p:par>
                          <p:cTn id="28" fill="hold">
                            <p:stCondLst>
                              <p:cond delay="73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childTnLst>
                                </p:cTn>
                              </p:par>
                            </p:childTnLst>
                          </p:cTn>
                        </p:par>
                        <p:par>
                          <p:cTn id="32" fill="hold">
                            <p:stCondLst>
                              <p:cond delay="84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childTnLst>
                                </p:cTn>
                              </p:par>
                            </p:childTnLst>
                          </p:cTn>
                        </p:par>
                        <p:par>
                          <p:cTn id="36" fill="hold">
                            <p:stCondLst>
                              <p:cond delay="950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000"/>
                                        <p:tgtEl>
                                          <p:spTgt spid="4">
                                            <p:txEl>
                                              <p:pRg st="8" end="8"/>
                                            </p:txEl>
                                          </p:spTgt>
                                        </p:tgtEl>
                                      </p:cBhvr>
                                    </p:animEffect>
                                  </p:childTnLst>
                                </p:cTn>
                              </p:par>
                            </p:childTnLst>
                          </p:cTn>
                        </p:par>
                        <p:par>
                          <p:cTn id="40" fill="hold">
                            <p:stCondLst>
                              <p:cond delay="10500"/>
                            </p:stCondLst>
                            <p:childTnLst>
                              <p:par>
                                <p:cTn id="41" presetID="10" presetClass="entr" presetSubtype="0" fill="hold" grpId="0" nodeType="afterEffect">
                                  <p:stCondLst>
                                    <p:cond delay="0"/>
                                  </p:stCondLst>
                                  <p:iterate type="wd">
                                    <p:tmPct val="10000"/>
                                  </p:iterate>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What is Master </a:t>
            </a:r>
            <a:r>
              <a:rPr lang="en-GB" sz="3600" dirty="0" smtClean="0"/>
              <a:t>Data?</a:t>
            </a:r>
            <a:endParaRPr lang="en-GB" sz="3600" dirty="0"/>
          </a:p>
        </p:txBody>
      </p:sp>
      <p:sp>
        <p:nvSpPr>
          <p:cNvPr id="4" name="Content Placeholder 3"/>
          <p:cNvSpPr>
            <a:spLocks noGrp="1"/>
          </p:cNvSpPr>
          <p:nvPr>
            <p:ph idx="1"/>
          </p:nvPr>
        </p:nvSpPr>
        <p:spPr/>
        <p:txBody>
          <a:bodyPr>
            <a:normAutofit/>
          </a:bodyPr>
          <a:lstStyle/>
          <a:p>
            <a:r>
              <a:rPr lang="en-GB" sz="2800" dirty="0" smtClean="0"/>
              <a:t>The reference data or nouns of the business, e.g. Product, Customer, Supplier</a:t>
            </a:r>
          </a:p>
          <a:p>
            <a:r>
              <a:rPr lang="en-GB" sz="2800" dirty="0" smtClean="0"/>
              <a:t>Non-Transactional Data of the business</a:t>
            </a:r>
          </a:p>
          <a:p>
            <a:r>
              <a:rPr lang="en-GB" sz="2800" dirty="0" smtClean="0"/>
              <a:t>Resides in:</a:t>
            </a:r>
          </a:p>
          <a:p>
            <a:pPr lvl="1"/>
            <a:r>
              <a:rPr lang="en-GB" sz="2400" dirty="0" smtClean="0"/>
              <a:t>ERP Systems</a:t>
            </a:r>
          </a:p>
          <a:p>
            <a:pPr lvl="1"/>
            <a:r>
              <a:rPr lang="en-GB" sz="2400" dirty="0" smtClean="0"/>
              <a:t>Fulfilment Systems</a:t>
            </a:r>
          </a:p>
          <a:p>
            <a:pPr lvl="1"/>
            <a:r>
              <a:rPr lang="en-GB" sz="2400" dirty="0" smtClean="0"/>
              <a:t>Other LOB Systems / Databases</a:t>
            </a:r>
          </a:p>
          <a:p>
            <a:pPr lvl="1"/>
            <a:r>
              <a:rPr lang="en-GB" sz="2400" dirty="0" smtClean="0"/>
              <a:t>SharePoint Lists</a:t>
            </a:r>
          </a:p>
          <a:p>
            <a:pPr lvl="1"/>
            <a:r>
              <a:rPr lang="en-GB" sz="2400" dirty="0" smtClean="0"/>
              <a:t>Spread sheets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355976" y="3356992"/>
            <a:ext cx="1143000" cy="872380"/>
            <a:chOff x="836903" y="5837607"/>
            <a:chExt cx="1143000" cy="872380"/>
          </a:xfrm>
        </p:grpSpPr>
        <p:sp>
          <p:nvSpPr>
            <p:cNvPr id="7" name="Can 6"/>
            <p:cNvSpPr/>
            <p:nvPr/>
          </p:nvSpPr>
          <p:spPr bwMode="invGray">
            <a:xfrm>
              <a:off x="836903" y="5837607"/>
              <a:ext cx="1143000" cy="872380"/>
            </a:xfrm>
            <a:prstGeom prst="can">
              <a:avLst>
                <a:gd name="adj" fmla="val 39436"/>
              </a:avLst>
            </a:prstGeom>
            <a:gradFill>
              <a:gsLst>
                <a:gs pos="0">
                  <a:schemeClr val="tx2">
                    <a:lumMod val="60000"/>
                    <a:lumOff val="40000"/>
                  </a:schemeClr>
                </a:gs>
                <a:gs pos="50000">
                  <a:schemeClr val="tx2">
                    <a:lumMod val="60000"/>
                    <a:lumOff val="40000"/>
                  </a:schemeClr>
                </a:gs>
                <a:gs pos="70000">
                  <a:schemeClr val="tx2">
                    <a:lumMod val="60000"/>
                    <a:lumOff val="40000"/>
                  </a:schemeClr>
                </a:gs>
                <a:gs pos="100000">
                  <a:schemeClr val="bg2">
                    <a:lumMod val="60000"/>
                    <a:lumOff val="40000"/>
                  </a:schemeClr>
                </a:gs>
              </a:gsLst>
            </a:gradFill>
            <a:effectLst>
              <a:outerShdw blurRad="190500" dir="5400000" rotWithShape="0">
                <a:schemeClr val="tx2">
                  <a:lumMod val="75000"/>
                </a:schemeClr>
              </a:outerShdw>
            </a:effectLst>
          </p:spPr>
          <p:style>
            <a:lnRef idx="0">
              <a:schemeClr val="dk1"/>
            </a:lnRef>
            <a:fillRef idx="3">
              <a:schemeClr val="dk1"/>
            </a:fillRef>
            <a:effectRef idx="3">
              <a:schemeClr val="dk1"/>
            </a:effectRef>
            <a:fontRef idx="minor">
              <a:schemeClr val="lt1"/>
            </a:fontRef>
          </p:style>
          <p:txBody>
            <a:bodyPr anchor="ctr"/>
            <a:lstStyle/>
            <a:p>
              <a:pPr algn="ctr" defTabSz="914363" fontAlgn="auto">
                <a:spcBef>
                  <a:spcPts val="0"/>
                </a:spcBef>
                <a:spcAft>
                  <a:spcPts val="0"/>
                </a:spcAft>
                <a:buNone/>
                <a:defRPr/>
              </a:pPr>
              <a:endParaRPr lang="en-US" u="sng" dirty="0">
                <a:solidFill>
                  <a:prstClr val="white"/>
                </a:solidFill>
                <a:latin typeface="Calibri"/>
              </a:endParaRPr>
            </a:p>
          </p:txBody>
        </p:sp>
        <p:pic>
          <p:nvPicPr>
            <p:cNvPr id="8" name="Picture 5" descr="C:\Program Files\Microsoft Resource DVD Artwork\DVD_ART\BoxShots_Logos\Microsoft Dynamics\Dynamics-Brand signature\MS Dynamics logo reverse v.png"/>
            <p:cNvPicPr>
              <a:picLocks noChangeAspect="1" noChangeArrowheads="1"/>
            </p:cNvPicPr>
            <p:nvPr/>
          </p:nvPicPr>
          <p:blipFill>
            <a:blip r:embed="rId3" cstate="email"/>
            <a:srcRect/>
            <a:stretch>
              <a:fillRect/>
            </a:stretch>
          </p:blipFill>
          <p:spPr bwMode="invGray">
            <a:xfrm>
              <a:off x="898658" y="6197600"/>
              <a:ext cx="1019489" cy="365317"/>
            </a:xfrm>
            <a:prstGeom prst="rect">
              <a:avLst/>
            </a:prstGeom>
            <a:noFill/>
            <a:ln w="9525">
              <a:noFill/>
              <a:miter lim="800000"/>
              <a:headEnd/>
              <a:tailEnd/>
            </a:ln>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117" y="3150244"/>
            <a:ext cx="15541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119993" y="3353519"/>
            <a:ext cx="1143000" cy="872380"/>
            <a:chOff x="3337093" y="5817766"/>
            <a:chExt cx="1143000" cy="872380"/>
          </a:xfrm>
        </p:grpSpPr>
        <p:sp>
          <p:nvSpPr>
            <p:cNvPr id="9" name="Can 8"/>
            <p:cNvSpPr/>
            <p:nvPr/>
          </p:nvSpPr>
          <p:spPr bwMode="invGray">
            <a:xfrm>
              <a:off x="3337093" y="5817766"/>
              <a:ext cx="1143000" cy="872380"/>
            </a:xfrm>
            <a:prstGeom prst="can">
              <a:avLst>
                <a:gd name="adj" fmla="val 39436"/>
              </a:avLst>
            </a:prstGeom>
            <a:gradFill>
              <a:gsLst>
                <a:gs pos="0">
                  <a:schemeClr val="tx2"/>
                </a:gs>
                <a:gs pos="50000">
                  <a:schemeClr val="tx2"/>
                </a:gs>
                <a:gs pos="70000">
                  <a:schemeClr val="tx2"/>
                </a:gs>
                <a:gs pos="100000">
                  <a:schemeClr val="bg2">
                    <a:lumMod val="60000"/>
                    <a:lumOff val="40000"/>
                  </a:schemeClr>
                </a:gs>
              </a:gsLst>
            </a:gradFill>
            <a:effectLst>
              <a:outerShdw blurRad="190500" dir="5400000" rotWithShape="0">
                <a:schemeClr val="tx2">
                  <a:lumMod val="75000"/>
                </a:schemeClr>
              </a:outerShdw>
            </a:effectLst>
          </p:spPr>
          <p:style>
            <a:lnRef idx="0">
              <a:schemeClr val="dk1"/>
            </a:lnRef>
            <a:fillRef idx="3">
              <a:schemeClr val="dk1"/>
            </a:fillRef>
            <a:effectRef idx="3">
              <a:schemeClr val="dk1"/>
            </a:effectRef>
            <a:fontRef idx="minor">
              <a:schemeClr val="lt1"/>
            </a:fontRef>
          </p:style>
          <p:txBody>
            <a:bodyPr anchor="ctr"/>
            <a:lstStyle/>
            <a:p>
              <a:pPr algn="ctr" defTabSz="914363" fontAlgn="auto">
                <a:spcBef>
                  <a:spcPts val="0"/>
                </a:spcBef>
                <a:spcAft>
                  <a:spcPts val="0"/>
                </a:spcAft>
                <a:buNone/>
                <a:defRPr/>
              </a:pPr>
              <a:endParaRPr lang="en-US" u="sng" dirty="0">
                <a:solidFill>
                  <a:prstClr val="white"/>
                </a:solidFill>
                <a:latin typeface="Calibri"/>
              </a:endParaRPr>
            </a:p>
          </p:txBody>
        </p:sp>
        <p:pic>
          <p:nvPicPr>
            <p:cNvPr id="10" name="Picture 3" descr="\\showsrus\images\LOGOS\GEN_LOGO\S\SAP logo med.png"/>
            <p:cNvPicPr>
              <a:picLocks noChangeAspect="1" noChangeArrowheads="1"/>
            </p:cNvPicPr>
            <p:nvPr/>
          </p:nvPicPr>
          <p:blipFill>
            <a:blip r:embed="rId5" cstate="email">
              <a:lum bright="10000"/>
            </a:blip>
            <a:srcRect/>
            <a:stretch>
              <a:fillRect/>
            </a:stretch>
          </p:blipFill>
          <p:spPr bwMode="invGray">
            <a:xfrm>
              <a:off x="3632432" y="6292552"/>
              <a:ext cx="688258" cy="304800"/>
            </a:xfrm>
            <a:prstGeom prst="rect">
              <a:avLst/>
            </a:prstGeom>
            <a:noFill/>
            <a:ln w="9525">
              <a:noFill/>
              <a:miter lim="800000"/>
              <a:headEnd/>
              <a:tailEnd/>
            </a:ln>
          </p:spPr>
        </p:pic>
      </p:gr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4590002"/>
            <a:ext cx="940668" cy="92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3" y="4427535"/>
            <a:ext cx="1800199" cy="116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521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What Problems Can Occur With Master Data?</a:t>
            </a:r>
            <a:endParaRPr lang="en-GB" sz="3600" dirty="0"/>
          </a:p>
        </p:txBody>
      </p:sp>
      <p:sp>
        <p:nvSpPr>
          <p:cNvPr id="4" name="Content Placeholder 3"/>
          <p:cNvSpPr>
            <a:spLocks noGrp="1"/>
          </p:cNvSpPr>
          <p:nvPr>
            <p:ph idx="1"/>
          </p:nvPr>
        </p:nvSpPr>
        <p:spPr/>
        <p:txBody>
          <a:bodyPr>
            <a:normAutofit/>
          </a:bodyPr>
          <a:lstStyle/>
          <a:p>
            <a:r>
              <a:rPr lang="en-GB" sz="2800" dirty="0" smtClean="0"/>
              <a:t>No enterprise business has a single </a:t>
            </a:r>
            <a:r>
              <a:rPr lang="en-GB" sz="2800" dirty="0"/>
              <a:t>s</a:t>
            </a:r>
            <a:r>
              <a:rPr lang="en-GB" sz="2800" dirty="0" smtClean="0"/>
              <a:t>ystem</a:t>
            </a:r>
          </a:p>
          <a:p>
            <a:r>
              <a:rPr lang="en-GB" sz="2800" dirty="0" smtClean="0"/>
              <a:t>The same master </a:t>
            </a:r>
            <a:r>
              <a:rPr lang="en-GB" sz="2800" dirty="0"/>
              <a:t>d</a:t>
            </a:r>
            <a:r>
              <a:rPr lang="en-GB" sz="2800" dirty="0" smtClean="0"/>
              <a:t>ata entities must exist across different systems, e.g. Customer </a:t>
            </a:r>
          </a:p>
          <a:p>
            <a:r>
              <a:rPr lang="en-GB" sz="2800" dirty="0" smtClean="0"/>
              <a:t>This can cause problems:</a:t>
            </a:r>
          </a:p>
          <a:p>
            <a:pPr lvl="1"/>
            <a:r>
              <a:rPr lang="en-GB" sz="2400" dirty="0" smtClean="0"/>
              <a:t>Systems may hold the same data in different ways,           e.g. first name/surname Vs. full name</a:t>
            </a:r>
          </a:p>
          <a:p>
            <a:pPr lvl="1"/>
            <a:r>
              <a:rPr lang="en-GB" sz="2400" dirty="0"/>
              <a:t>Different customers in different system, e.g. </a:t>
            </a:r>
            <a:r>
              <a:rPr lang="en-GB" sz="2400" dirty="0" smtClean="0"/>
              <a:t>banks or CRM/sales</a:t>
            </a:r>
            <a:endParaRPr lang="en-GB" sz="2400" dirty="0" smtClean="0"/>
          </a:p>
          <a:p>
            <a:pPr lvl="1"/>
            <a:r>
              <a:rPr lang="en-GB" sz="2400" dirty="0" smtClean="0"/>
              <a:t>Sometimes </a:t>
            </a:r>
            <a:r>
              <a:rPr lang="en-GB" sz="2400" dirty="0" smtClean="0"/>
              <a:t>data gets re-entered manually</a:t>
            </a:r>
          </a:p>
          <a:p>
            <a:pPr lvl="1"/>
            <a:r>
              <a:rPr lang="en-GB" sz="2400" dirty="0" smtClean="0"/>
              <a:t>No </a:t>
            </a:r>
            <a:r>
              <a:rPr lang="en-GB" sz="2400" dirty="0" smtClean="0"/>
              <a:t>single version of the truth</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06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What Problems Can Occur With Master Data?</a:t>
            </a:r>
          </a:p>
        </p:txBody>
      </p:sp>
      <p:sp>
        <p:nvSpPr>
          <p:cNvPr id="4" name="Content Placeholder 3"/>
          <p:cNvSpPr>
            <a:spLocks noGrp="1"/>
          </p:cNvSpPr>
          <p:nvPr>
            <p:ph idx="1"/>
          </p:nvPr>
        </p:nvSpPr>
        <p:spPr/>
        <p:txBody>
          <a:bodyPr>
            <a:normAutofit/>
          </a:bodyPr>
          <a:lstStyle/>
          <a:p>
            <a:r>
              <a:rPr lang="en-GB" sz="2800" dirty="0" smtClean="0"/>
              <a:t>Mergers and acquisitions – duplicate Customers – “ABC Ltd” and “ABC Limited”</a:t>
            </a:r>
          </a:p>
          <a:p>
            <a:r>
              <a:rPr lang="en-GB" sz="2800" dirty="0" smtClean="0"/>
              <a:t>Reporting</a:t>
            </a:r>
          </a:p>
          <a:p>
            <a:pPr lvl="1"/>
            <a:r>
              <a:rPr lang="en-GB" sz="2400" dirty="0" smtClean="0"/>
              <a:t>Data required for reporting may be missing e.g. Customer Industry Classification, Customer Segment</a:t>
            </a:r>
          </a:p>
          <a:p>
            <a:pPr lvl="1"/>
            <a:r>
              <a:rPr lang="en-GB" sz="2400" dirty="0" smtClean="0"/>
              <a:t>Lack of hierarchies</a:t>
            </a:r>
          </a:p>
          <a:p>
            <a:pPr lvl="1"/>
            <a:r>
              <a:rPr lang="en-GB" sz="2400" dirty="0" smtClean="0"/>
              <a:t>Sorting</a:t>
            </a:r>
            <a:endParaRPr lang="en-GB" sz="2400" dirty="0"/>
          </a:p>
          <a:p>
            <a:pPr marL="0" indent="0">
              <a:buNone/>
            </a:pPr>
            <a:endParaRPr lang="en-GB" sz="28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378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How can the Problems be Addressed?</a:t>
            </a:r>
            <a:endParaRPr lang="en-GB" sz="3600" dirty="0"/>
          </a:p>
        </p:txBody>
      </p:sp>
      <p:sp>
        <p:nvSpPr>
          <p:cNvPr id="4" name="Content Placeholder 3"/>
          <p:cNvSpPr>
            <a:spLocks noGrp="1"/>
          </p:cNvSpPr>
          <p:nvPr>
            <p:ph idx="1"/>
          </p:nvPr>
        </p:nvSpPr>
        <p:spPr>
          <a:xfrm>
            <a:off x="457200" y="1124744"/>
            <a:ext cx="8229600" cy="4896544"/>
          </a:xfrm>
        </p:spPr>
        <p:txBody>
          <a:bodyPr>
            <a:normAutofit lnSpcReduction="10000"/>
          </a:bodyPr>
          <a:lstStyle/>
          <a:p>
            <a:pPr marL="0" indent="0">
              <a:buNone/>
            </a:pPr>
            <a:endParaRPr lang="en-GB" sz="2800" dirty="0" smtClean="0"/>
          </a:p>
          <a:p>
            <a:r>
              <a:rPr lang="en-GB" sz="2800" dirty="0" smtClean="0"/>
              <a:t>A control layer is needed</a:t>
            </a:r>
          </a:p>
          <a:p>
            <a:r>
              <a:rPr lang="en-US" sz="2800" dirty="0"/>
              <a:t>Master Data </a:t>
            </a:r>
            <a:r>
              <a:rPr lang="en-US" sz="2800" dirty="0" smtClean="0"/>
              <a:t>Management (MDM) </a:t>
            </a:r>
            <a:r>
              <a:rPr lang="en-US" sz="2800" dirty="0"/>
              <a:t>is a set of tools and processes that aim to deliver a single clean and consistent view of each master data entity that exists within the organization</a:t>
            </a:r>
            <a:r>
              <a:rPr lang="en-US" sz="2800" dirty="0" smtClean="0"/>
              <a:t>.</a:t>
            </a:r>
          </a:p>
          <a:p>
            <a:r>
              <a:rPr lang="en-US" sz="2800" dirty="0" smtClean="0"/>
              <a:t>Analytical and Operational MDM</a:t>
            </a:r>
            <a:endParaRPr lang="en-GB" sz="2800" dirty="0" smtClean="0"/>
          </a:p>
          <a:p>
            <a:r>
              <a:rPr lang="en-GB" sz="2800" dirty="0" smtClean="0"/>
              <a:t>Three Approaches:</a:t>
            </a:r>
          </a:p>
          <a:p>
            <a:pPr lvl="1"/>
            <a:r>
              <a:rPr lang="en-GB" sz="2400" dirty="0" smtClean="0"/>
              <a:t>Transaction Hub</a:t>
            </a:r>
          </a:p>
          <a:p>
            <a:pPr lvl="1"/>
            <a:r>
              <a:rPr lang="en-GB" sz="2400" dirty="0" smtClean="0"/>
              <a:t>Registry</a:t>
            </a:r>
          </a:p>
          <a:p>
            <a:pPr lvl="1"/>
            <a:r>
              <a:rPr lang="en-GB" sz="2400" dirty="0" smtClean="0"/>
              <a:t>Hybrid</a:t>
            </a:r>
          </a:p>
          <a:p>
            <a:pPr marL="0" indent="0">
              <a:buNone/>
            </a:pPr>
            <a:endParaRPr lang="en-GB" sz="28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543475"/>
            <a:ext cx="1656184" cy="204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235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Transaction Hub</a:t>
            </a:r>
            <a:endParaRPr lang="en-GB" sz="3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p:cNvSpPr>
            <a:spLocks noGrp="1"/>
          </p:cNvSpPr>
          <p:nvPr>
            <p:ph sz="half" idx="4294967295"/>
          </p:nvPr>
        </p:nvSpPr>
        <p:spPr>
          <a:xfrm>
            <a:off x="4788024" y="2636912"/>
            <a:ext cx="4018012" cy="2592288"/>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GB" sz="1700" dirty="0" smtClean="0"/>
              <a:t>Points to a centralised MDM database</a:t>
            </a:r>
          </a:p>
          <a:p>
            <a:r>
              <a:rPr lang="en-GB" sz="1700" dirty="0" smtClean="0"/>
              <a:t>Involves physically changing operational systems</a:t>
            </a:r>
          </a:p>
          <a:p>
            <a:r>
              <a:rPr lang="en-GB" sz="1700" dirty="0" smtClean="0"/>
              <a:t>Prevents problems with synchronisation and multiple updates of data</a:t>
            </a:r>
          </a:p>
          <a:p>
            <a:r>
              <a:rPr lang="en-GB" sz="1700" dirty="0" smtClean="0"/>
              <a:t>More of a idealistic approach to MDM</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48" y="1052513"/>
            <a:ext cx="4330700"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417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Registry</a:t>
            </a:r>
            <a:endParaRPr lang="en-GB" sz="3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28" y="908720"/>
            <a:ext cx="6675182" cy="509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p:cNvSpPr>
            <a:spLocks noGrp="1"/>
          </p:cNvSpPr>
          <p:nvPr>
            <p:ph sz="half" idx="4294967295"/>
          </p:nvPr>
        </p:nvSpPr>
        <p:spPr>
          <a:xfrm>
            <a:off x="4932040" y="4161805"/>
            <a:ext cx="4018012" cy="1859483"/>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GB" sz="1700" dirty="0" smtClean="0"/>
              <a:t>Avoids changes in operational systems</a:t>
            </a:r>
          </a:p>
          <a:p>
            <a:r>
              <a:rPr lang="en-GB" sz="1700" dirty="0" smtClean="0"/>
              <a:t>Maintains a mapping system</a:t>
            </a:r>
          </a:p>
          <a:p>
            <a:r>
              <a:rPr lang="en-GB" sz="1700" dirty="0" smtClean="0"/>
              <a:t>Involves distributed queries</a:t>
            </a:r>
          </a:p>
          <a:p>
            <a:r>
              <a:rPr lang="en-GB" sz="1700" dirty="0" smtClean="0"/>
              <a:t>Can be slow on large amounts of data</a:t>
            </a:r>
          </a:p>
          <a:p>
            <a:r>
              <a:rPr lang="en-GB" sz="1700" dirty="0" smtClean="0"/>
              <a:t>Cleaned data is only available for reporting systems</a:t>
            </a:r>
          </a:p>
        </p:txBody>
      </p:sp>
    </p:spTree>
    <p:extLst>
      <p:ext uri="{BB962C8B-B14F-4D97-AF65-F5344CB8AC3E}">
        <p14:creationId xmlns:p14="http://schemas.microsoft.com/office/powerpoint/2010/main" val="1586952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Hybrid</a:t>
            </a:r>
            <a:endParaRPr lang="en-GB" sz="3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150302"/>
            <a:ext cx="936104" cy="66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936303"/>
            <a:ext cx="6319253" cy="515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p:cNvSpPr>
            <a:spLocks noGrp="1"/>
          </p:cNvSpPr>
          <p:nvPr>
            <p:ph sz="half" idx="4294967295"/>
          </p:nvPr>
        </p:nvSpPr>
        <p:spPr>
          <a:xfrm>
            <a:off x="5665043" y="4077072"/>
            <a:ext cx="3312368" cy="1859483"/>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GB" sz="1700" dirty="0" smtClean="0"/>
              <a:t>Central database captures and holds master data entities</a:t>
            </a:r>
          </a:p>
          <a:p>
            <a:r>
              <a:rPr lang="en-GB" sz="1700" dirty="0" smtClean="0"/>
              <a:t>Other systems (e.g. DW) are fed from the central database</a:t>
            </a:r>
          </a:p>
          <a:p>
            <a:r>
              <a:rPr lang="en-GB" sz="1700" dirty="0" smtClean="0"/>
              <a:t>Can synchronise correct data back to operational systems</a:t>
            </a:r>
          </a:p>
        </p:txBody>
      </p:sp>
    </p:spTree>
    <p:extLst>
      <p:ext uri="{BB962C8B-B14F-4D97-AF65-F5344CB8AC3E}">
        <p14:creationId xmlns:p14="http://schemas.microsoft.com/office/powerpoint/2010/main" val="1279126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9462</TotalTime>
  <Words>1043</Words>
  <Application>Microsoft Office PowerPoint</Application>
  <PresentationFormat>On-screen Show (4:3)</PresentationFormat>
  <Paragraphs>177</Paragraphs>
  <Slides>24</Slides>
  <Notes>8</Notes>
  <HiddenSlides>5</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End to End  Master Data Management  With SQL Server Master Data Services (MDS)</vt:lpstr>
      <vt:lpstr>Agenda</vt:lpstr>
      <vt:lpstr>What is Master Data?</vt:lpstr>
      <vt:lpstr>What Problems Can Occur With Master Data?</vt:lpstr>
      <vt:lpstr>What Problems Can Occur With Master Data?</vt:lpstr>
      <vt:lpstr>How can the Problems be Addressed?</vt:lpstr>
      <vt:lpstr>Transaction Hub</vt:lpstr>
      <vt:lpstr>Registry</vt:lpstr>
      <vt:lpstr>Hybrid</vt:lpstr>
      <vt:lpstr>Master Data Services Overview</vt:lpstr>
      <vt:lpstr>Architecture</vt:lpstr>
      <vt:lpstr>Front End Demo</vt:lpstr>
      <vt:lpstr>Data Entry and Hierarchies</vt:lpstr>
      <vt:lpstr>Business Rules</vt:lpstr>
      <vt:lpstr>Notifications and Workflow</vt:lpstr>
      <vt:lpstr>Security</vt:lpstr>
      <vt:lpstr>Demo Scenario</vt:lpstr>
      <vt:lpstr>Demo Scenario</vt:lpstr>
      <vt:lpstr>Data Import and Export Process</vt:lpstr>
      <vt:lpstr>Data Integration Demo</vt:lpstr>
      <vt:lpstr>Summary</vt:lpstr>
      <vt:lpstr>Questions ?</vt:lpstr>
      <vt:lpstr>Resources</vt:lpstr>
      <vt:lpstr>Coming up…</vt:lpstr>
    </vt:vector>
  </TitlesOfParts>
  <Company>Teradata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Teradata USPs</dc:title>
  <dc:creator>Hermann Woestefeld</dc:creator>
  <cp:lastModifiedBy>Jeremy Kashel</cp:lastModifiedBy>
  <cp:revision>290</cp:revision>
  <cp:lastPrinted>2002-12-04T17:58:30Z</cp:lastPrinted>
  <dcterms:created xsi:type="dcterms:W3CDTF">2010-03-05T00:04:38Z</dcterms:created>
  <dcterms:modified xsi:type="dcterms:W3CDTF">2010-10-03T09:25:40Z</dcterms:modified>
</cp:coreProperties>
</file>