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770" r:id="rId5"/>
  </p:sldMasterIdLst>
  <p:notesMasterIdLst>
    <p:notesMasterId r:id="rId35"/>
  </p:notesMasterIdLst>
  <p:handoutMasterIdLst>
    <p:handoutMasterId r:id="rId36"/>
  </p:handoutMasterIdLst>
  <p:sldIdLst>
    <p:sldId id="345" r:id="rId6"/>
    <p:sldId id="386" r:id="rId7"/>
    <p:sldId id="342" r:id="rId8"/>
    <p:sldId id="367" r:id="rId9"/>
    <p:sldId id="382" r:id="rId10"/>
    <p:sldId id="381" r:id="rId11"/>
    <p:sldId id="361" r:id="rId12"/>
    <p:sldId id="356" r:id="rId13"/>
    <p:sldId id="348" r:id="rId14"/>
    <p:sldId id="349" r:id="rId15"/>
    <p:sldId id="350" r:id="rId16"/>
    <p:sldId id="351" r:id="rId17"/>
    <p:sldId id="362" r:id="rId18"/>
    <p:sldId id="352" r:id="rId19"/>
    <p:sldId id="364" r:id="rId20"/>
    <p:sldId id="375" r:id="rId21"/>
    <p:sldId id="377" r:id="rId22"/>
    <p:sldId id="357" r:id="rId23"/>
    <p:sldId id="366" r:id="rId24"/>
    <p:sldId id="384" r:id="rId25"/>
    <p:sldId id="369" r:id="rId26"/>
    <p:sldId id="346" r:id="rId27"/>
    <p:sldId id="358" r:id="rId28"/>
    <p:sldId id="371" r:id="rId29"/>
    <p:sldId id="372" r:id="rId30"/>
    <p:sldId id="378" r:id="rId31"/>
    <p:sldId id="385" r:id="rId32"/>
    <p:sldId id="387" r:id="rId33"/>
    <p:sldId id="286" r:id="rId34"/>
  </p:sldIdLst>
  <p:sldSz cx="12192000" cy="6858000"/>
  <p:notesSz cx="6797675" cy="987425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Adatis Template Slides" id="{3D8A6B3E-570C-473D-A6E2-CDE282D9C744}">
          <p14:sldIdLst>
            <p14:sldId id="345"/>
            <p14:sldId id="386"/>
            <p14:sldId id="342"/>
            <p14:sldId id="367"/>
            <p14:sldId id="382"/>
            <p14:sldId id="381"/>
            <p14:sldId id="361"/>
            <p14:sldId id="356"/>
            <p14:sldId id="348"/>
            <p14:sldId id="349"/>
            <p14:sldId id="350"/>
            <p14:sldId id="351"/>
            <p14:sldId id="362"/>
            <p14:sldId id="352"/>
            <p14:sldId id="364"/>
            <p14:sldId id="375"/>
            <p14:sldId id="377"/>
            <p14:sldId id="357"/>
            <p14:sldId id="366"/>
            <p14:sldId id="384"/>
            <p14:sldId id="369"/>
            <p14:sldId id="346"/>
            <p14:sldId id="358"/>
            <p14:sldId id="371"/>
            <p14:sldId id="372"/>
            <p14:sldId id="378"/>
            <p14:sldId id="385"/>
            <p14:sldId id="387"/>
            <p14:sldId id="286"/>
          </p14:sldIdLst>
        </p14:section>
        <p14:section name="Adatis Standard Slides" id="{517A7164-2FAC-4B36-8BCA-94A196CCE6D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ha Tomey" initials="ST" lastIdx="1" clrIdx="0">
    <p:extLst>
      <p:ext uri="{19B8F6BF-5375-455C-9EA6-DF929625EA0E}">
        <p15:presenceInfo xmlns:p15="http://schemas.microsoft.com/office/powerpoint/2012/main" userId="6084f9b2487af9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B"/>
    <a:srgbClr val="002C5C"/>
    <a:srgbClr val="0057B8"/>
    <a:srgbClr val="FFFF00"/>
    <a:srgbClr val="006FBA"/>
    <a:srgbClr val="FF7575"/>
    <a:srgbClr val="002855"/>
    <a:srgbClr val="A1B4D1"/>
    <a:srgbClr val="005B99"/>
    <a:srgbClr val="829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890" autoAdjust="0"/>
  </p:normalViewPr>
  <p:slideViewPr>
    <p:cSldViewPr>
      <p:cViewPr varScale="1">
        <p:scale>
          <a:sx n="72" d="100"/>
          <a:sy n="72" d="100"/>
        </p:scale>
        <p:origin x="1104" y="72"/>
      </p:cViewPr>
      <p:guideLst>
        <p:guide orient="horz" pos="2160"/>
        <p:guide pos="3840"/>
      </p:guideLst>
    </p:cSldViewPr>
  </p:slideViewPr>
  <p:outlineViewPr>
    <p:cViewPr>
      <p:scale>
        <a:sx n="33" d="100"/>
        <a:sy n="33" d="100"/>
      </p:scale>
      <p:origin x="0" y="2178"/>
    </p:cViewPr>
  </p:outlineViewPr>
  <p:notesTextViewPr>
    <p:cViewPr>
      <p:scale>
        <a:sx n="3" d="2"/>
        <a:sy n="3" d="2"/>
      </p:scale>
      <p:origin x="0" y="0"/>
    </p:cViewPr>
  </p:notesTextViewPr>
  <p:notesViewPr>
    <p:cSldViewPr>
      <p:cViewPr varScale="1">
        <p:scale>
          <a:sx n="73" d="100"/>
          <a:sy n="73" d="100"/>
        </p:scale>
        <p:origin x="268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30C4D748-F2C7-4C27-9B15-23BFF846CA16}" type="datetimeFigureOut">
              <a:rPr lang="en-GB" smtClean="0"/>
              <a:t>15/02/2018</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1B220B33-9407-4E84-AD70-8C11A374B97F}" type="slidenum">
              <a:rPr lang="en-GB" smtClean="0"/>
              <a:t>‹#›</a:t>
            </a:fld>
            <a:endParaRPr lang="en-GB"/>
          </a:p>
        </p:txBody>
      </p:sp>
    </p:spTree>
    <p:extLst>
      <p:ext uri="{BB962C8B-B14F-4D97-AF65-F5344CB8AC3E}">
        <p14:creationId xmlns:p14="http://schemas.microsoft.com/office/powerpoint/2010/main" val="243129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1A1A55E-BE38-4424-90F8-C537E38B3A5A}" type="datetimeFigureOut">
              <a:rPr lang="en-GB" smtClean="0"/>
              <a:t>15/02/2018</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B374D8C-BCFD-43F5-A7FB-AB65415F61D5}" type="slidenum">
              <a:rPr lang="en-GB" smtClean="0"/>
              <a:t>‹#›</a:t>
            </a:fld>
            <a:endParaRPr lang="en-GB"/>
          </a:p>
        </p:txBody>
      </p:sp>
    </p:spTree>
    <p:extLst>
      <p:ext uri="{BB962C8B-B14F-4D97-AF65-F5344CB8AC3E}">
        <p14:creationId xmlns:p14="http://schemas.microsoft.com/office/powerpoint/2010/main" val="180569922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a:solidFill>
                  <a:prstClr val="black"/>
                </a:solidFill>
              </a:rPr>
              <a:t>Immersion</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2C91B0-451A-4B33-8CF6-5F449C330BB5}" type="datetime1">
              <a:rPr lang="en-US" smtClean="0">
                <a:solidFill>
                  <a:prstClr val="black"/>
                </a:solidFill>
              </a:rPr>
              <a:pPr/>
              <a:t>2/15/2018</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7997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Patterns are read by the humans and the modelling phase is easy</a:t>
            </a:r>
          </a:p>
        </p:txBody>
      </p:sp>
      <p:sp>
        <p:nvSpPr>
          <p:cNvPr id="4" name="Slide Number Placeholder 3"/>
          <p:cNvSpPr>
            <a:spLocks noGrp="1"/>
          </p:cNvSpPr>
          <p:nvPr>
            <p:ph type="sldNum" sz="quarter" idx="10"/>
          </p:nvPr>
        </p:nvSpPr>
        <p:spPr/>
        <p:txBody>
          <a:bodyPr/>
          <a:lstStyle/>
          <a:p>
            <a:fld id="{FB374D8C-BCFD-43F5-A7FB-AB65415F61D5}" type="slidenum">
              <a:rPr lang="en-GB" smtClean="0"/>
              <a:t>10</a:t>
            </a:fld>
            <a:endParaRPr lang="en-GB"/>
          </a:p>
        </p:txBody>
      </p:sp>
    </p:spTree>
    <p:extLst>
      <p:ext uri="{BB962C8B-B14F-4D97-AF65-F5344CB8AC3E}">
        <p14:creationId xmlns:p14="http://schemas.microsoft.com/office/powerpoint/2010/main" val="23343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Relies upon</a:t>
            </a:r>
            <a:r>
              <a:rPr lang="en-GB" baseline="0" dirty="0"/>
              <a:t> machine learning techniques.</a:t>
            </a:r>
          </a:p>
          <a:p>
            <a:r>
              <a:rPr lang="en-GB" baseline="0" dirty="0"/>
              <a:t>Need a set of examples to train a classifier that will choose the best matching intent</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11</a:t>
            </a:fld>
            <a:endParaRPr lang="en-GB"/>
          </a:p>
        </p:txBody>
      </p:sp>
    </p:spTree>
    <p:extLst>
      <p:ext uri="{BB962C8B-B14F-4D97-AF65-F5344CB8AC3E}">
        <p14:creationId xmlns:p14="http://schemas.microsoft.com/office/powerpoint/2010/main" val="362379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12</a:t>
            </a:fld>
            <a:endParaRPr lang="en-GB"/>
          </a:p>
        </p:txBody>
      </p:sp>
    </p:spTree>
    <p:extLst>
      <p:ext uri="{BB962C8B-B14F-4D97-AF65-F5344CB8AC3E}">
        <p14:creationId xmlns:p14="http://schemas.microsoft.com/office/powerpoint/2010/main" val="303434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13</a:t>
            </a:fld>
            <a:endParaRPr lang="en-GB"/>
          </a:p>
        </p:txBody>
      </p:sp>
    </p:spTree>
    <p:extLst>
      <p:ext uri="{BB962C8B-B14F-4D97-AF65-F5344CB8AC3E}">
        <p14:creationId xmlns:p14="http://schemas.microsoft.com/office/powerpoint/2010/main" val="84278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Dynamic responses –</a:t>
            </a:r>
            <a:r>
              <a:rPr lang="en-GB" baseline="0" dirty="0"/>
              <a:t> use knowledge base to get the list of potential responses and score them</a:t>
            </a:r>
          </a:p>
          <a:p>
            <a:r>
              <a:rPr lang="en-GB" baseline="0" dirty="0"/>
              <a:t>Millions of examples, it uses deep learning technique to train a generative model. Still ongoing research</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14</a:t>
            </a:fld>
            <a:endParaRPr lang="en-GB"/>
          </a:p>
        </p:txBody>
      </p:sp>
    </p:spTree>
    <p:extLst>
      <p:ext uri="{BB962C8B-B14F-4D97-AF65-F5344CB8AC3E}">
        <p14:creationId xmlns:p14="http://schemas.microsoft.com/office/powerpoint/2010/main" val="298912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15</a:t>
            </a:fld>
            <a:endParaRPr lang="en-GB"/>
          </a:p>
        </p:txBody>
      </p:sp>
    </p:spTree>
    <p:extLst>
      <p:ext uri="{BB962C8B-B14F-4D97-AF65-F5344CB8AC3E}">
        <p14:creationId xmlns:p14="http://schemas.microsoft.com/office/powerpoint/2010/main" val="14027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input is not enough to give a correct answer.</a:t>
            </a:r>
          </a:p>
          <a:p>
            <a:r>
              <a:rPr lang="en-GB" baseline="0" dirty="0"/>
              <a:t>Each bot has to model its own notion of context</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16</a:t>
            </a:fld>
            <a:endParaRPr lang="en-GB"/>
          </a:p>
        </p:txBody>
      </p:sp>
    </p:spTree>
    <p:extLst>
      <p:ext uri="{BB962C8B-B14F-4D97-AF65-F5344CB8AC3E}">
        <p14:creationId xmlns:p14="http://schemas.microsoft.com/office/powerpoint/2010/main" val="174572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17</a:t>
            </a:fld>
            <a:endParaRPr lang="en-GB"/>
          </a:p>
        </p:txBody>
      </p:sp>
    </p:spTree>
    <p:extLst>
      <p:ext uri="{BB962C8B-B14F-4D97-AF65-F5344CB8AC3E}">
        <p14:creationId xmlns:p14="http://schemas.microsoft.com/office/powerpoint/2010/main" val="222535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0" dirty="0"/>
              <a:t> – No programming skills needed, NLP or ML expertise</a:t>
            </a:r>
          </a:p>
          <a:p>
            <a:r>
              <a:rPr lang="en-GB" baseline="0" dirty="0"/>
              <a:t>2 – Platforms use Artificial Intelligence </a:t>
            </a:r>
            <a:r>
              <a:rPr lang="en-GB" baseline="0" dirty="0" err="1"/>
              <a:t>Markup</a:t>
            </a:r>
            <a:r>
              <a:rPr lang="en-GB" baseline="0" dirty="0"/>
              <a:t> Languages to model the interactions</a:t>
            </a:r>
          </a:p>
          <a:p>
            <a:r>
              <a:rPr lang="en-GB" baseline="0" dirty="0"/>
              <a:t>3 – Already represent a standard </a:t>
            </a:r>
          </a:p>
          <a:p>
            <a:r>
              <a:rPr lang="en-GB" baseline="0" dirty="0"/>
              <a:t>http://www.dailymail.co.uk/sciencetech/article-4620654/Facebook-accidentally-invents-new-machine-language.html</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18</a:t>
            </a:fld>
            <a:endParaRPr lang="en-GB"/>
          </a:p>
        </p:txBody>
      </p:sp>
    </p:spTree>
    <p:extLst>
      <p:ext uri="{BB962C8B-B14F-4D97-AF65-F5344CB8AC3E}">
        <p14:creationId xmlns:p14="http://schemas.microsoft.com/office/powerpoint/2010/main" val="90128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74D8C-BCFD-43F5-A7FB-AB65415F61D5}" type="slidenum">
              <a:rPr lang="en-GB" smtClean="0"/>
              <a:t>19</a:t>
            </a:fld>
            <a:endParaRPr lang="en-GB"/>
          </a:p>
        </p:txBody>
      </p:sp>
    </p:spTree>
    <p:extLst>
      <p:ext uri="{BB962C8B-B14F-4D97-AF65-F5344CB8AC3E}">
        <p14:creationId xmlns:p14="http://schemas.microsoft.com/office/powerpoint/2010/main" val="53129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Pattern Matching list of possible input patterns</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a:t>
            </a:fld>
            <a:endParaRPr lang="en-GB"/>
          </a:p>
        </p:txBody>
      </p:sp>
    </p:spTree>
    <p:extLst>
      <p:ext uri="{BB962C8B-B14F-4D97-AF65-F5344CB8AC3E}">
        <p14:creationId xmlns:p14="http://schemas.microsoft.com/office/powerpoint/2010/main" val="91556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Azure Bot Service went to GA in December and will replace the previous Bot Framework dashboard. </a:t>
            </a:r>
          </a:p>
          <a:p>
            <a:r>
              <a:rPr lang="en-GB" dirty="0"/>
              <a:t>Cloud hosted bot platform. Host bots with </a:t>
            </a:r>
            <a:r>
              <a:rPr lang="en-GB" dirty="0" err="1"/>
              <a:t>serverless</a:t>
            </a:r>
            <a:r>
              <a:rPr lang="en-GB" dirty="0"/>
              <a:t> compute resources</a:t>
            </a:r>
          </a:p>
          <a:p>
            <a:r>
              <a:rPr lang="en-GB" dirty="0"/>
              <a:t>https://docs.microsoft.com/en-us/bot-framework/bot-service-overview-introduction</a:t>
            </a:r>
          </a:p>
        </p:txBody>
      </p:sp>
      <p:sp>
        <p:nvSpPr>
          <p:cNvPr id="4" name="Slide Number Placeholder 3"/>
          <p:cNvSpPr>
            <a:spLocks noGrp="1"/>
          </p:cNvSpPr>
          <p:nvPr>
            <p:ph type="sldNum" sz="quarter" idx="10"/>
          </p:nvPr>
        </p:nvSpPr>
        <p:spPr/>
        <p:txBody>
          <a:bodyPr/>
          <a:lstStyle/>
          <a:p>
            <a:fld id="{FB374D8C-BCFD-43F5-A7FB-AB65415F61D5}" type="slidenum">
              <a:rPr lang="en-GB" smtClean="0"/>
              <a:t>20</a:t>
            </a:fld>
            <a:endParaRPr lang="en-GB"/>
          </a:p>
        </p:txBody>
      </p:sp>
    </p:spTree>
    <p:extLst>
      <p:ext uri="{BB962C8B-B14F-4D97-AF65-F5344CB8AC3E}">
        <p14:creationId xmlns:p14="http://schemas.microsoft.com/office/powerpoint/2010/main" val="216871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74D8C-BCFD-43F5-A7FB-AB65415F61D5}" type="slidenum">
              <a:rPr lang="en-GB" smtClean="0"/>
              <a:t>21</a:t>
            </a:fld>
            <a:endParaRPr lang="en-GB"/>
          </a:p>
        </p:txBody>
      </p:sp>
    </p:spTree>
    <p:extLst>
      <p:ext uri="{BB962C8B-B14F-4D97-AF65-F5344CB8AC3E}">
        <p14:creationId xmlns:p14="http://schemas.microsoft.com/office/powerpoint/2010/main" val="288765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Luis is the teacher of our bots</a:t>
            </a:r>
          </a:p>
          <a:p>
            <a:r>
              <a:rPr lang="en-GB" dirty="0"/>
              <a:t>The output of LUIS is a web service</a:t>
            </a:r>
            <a:r>
              <a:rPr lang="en-GB" baseline="0" dirty="0"/>
              <a:t> with an http endpoint that we reference from our app to add natural language understanding</a:t>
            </a:r>
          </a:p>
          <a:p>
            <a:r>
              <a:rPr lang="en-GB" baseline="0" dirty="0"/>
              <a:t>Went to GA in December</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22</a:t>
            </a:fld>
            <a:endParaRPr lang="en-GB"/>
          </a:p>
        </p:txBody>
      </p:sp>
    </p:spTree>
    <p:extLst>
      <p:ext uri="{BB962C8B-B14F-4D97-AF65-F5344CB8AC3E}">
        <p14:creationId xmlns:p14="http://schemas.microsoft.com/office/powerpoint/2010/main" val="321626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Uterance</a:t>
            </a:r>
            <a:r>
              <a:rPr lang="en-GB" dirty="0"/>
              <a:t> is the textual input</a:t>
            </a:r>
            <a:r>
              <a:rPr lang="en-GB" baseline="0" dirty="0"/>
              <a:t> the user enters</a:t>
            </a:r>
          </a:p>
          <a:p>
            <a:r>
              <a:rPr lang="en-GB" baseline="0" dirty="0"/>
              <a:t>Intents are like verbs from the sentence. It represents actions the user wants to perform. It’s the end goal</a:t>
            </a:r>
          </a:p>
          <a:p>
            <a:r>
              <a:rPr lang="en-GB" baseline="0" dirty="0"/>
              <a:t>Entities are nouns</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23</a:t>
            </a:fld>
            <a:endParaRPr lang="en-GB"/>
          </a:p>
        </p:txBody>
      </p:sp>
    </p:spTree>
    <p:extLst>
      <p:ext uri="{BB962C8B-B14F-4D97-AF65-F5344CB8AC3E}">
        <p14:creationId xmlns:p14="http://schemas.microsoft.com/office/powerpoint/2010/main" val="78704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 is an endpoint which takes a query and returns a </a:t>
            </a:r>
            <a:r>
              <a:rPr lang="en-GB" dirty="0" err="1"/>
              <a:t>json</a:t>
            </a:r>
            <a:r>
              <a:rPr lang="en-GB" dirty="0"/>
              <a:t> response containing the matching content</a:t>
            </a:r>
          </a:p>
          <a:p>
            <a:r>
              <a:rPr lang="en-GB" dirty="0"/>
              <a:t>Can also embed your </a:t>
            </a:r>
            <a:r>
              <a:rPr lang="en-GB" dirty="0" err="1"/>
              <a:t>QnA</a:t>
            </a:r>
            <a:r>
              <a:rPr lang="en-GB" dirty="0"/>
              <a:t> bot directly into a web page using the hosted html endpoint</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24</a:t>
            </a:fld>
            <a:endParaRPr lang="en-GB"/>
          </a:p>
        </p:txBody>
      </p:sp>
    </p:spTree>
    <p:extLst>
      <p:ext uri="{BB962C8B-B14F-4D97-AF65-F5344CB8AC3E}">
        <p14:creationId xmlns:p14="http://schemas.microsoft.com/office/powerpoint/2010/main" val="377746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74D8C-BCFD-43F5-A7FB-AB65415F61D5}" type="slidenum">
              <a:rPr lang="en-GB" smtClean="0"/>
              <a:t>25</a:t>
            </a:fld>
            <a:endParaRPr lang="en-GB"/>
          </a:p>
        </p:txBody>
      </p:sp>
    </p:spTree>
    <p:extLst>
      <p:ext uri="{BB962C8B-B14F-4D97-AF65-F5344CB8AC3E}">
        <p14:creationId xmlns:p14="http://schemas.microsoft.com/office/powerpoint/2010/main" val="381971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26</a:t>
            </a:fld>
            <a:endParaRPr lang="en-GB"/>
          </a:p>
        </p:txBody>
      </p:sp>
    </p:spTree>
    <p:extLst>
      <p:ext uri="{BB962C8B-B14F-4D97-AF65-F5344CB8AC3E}">
        <p14:creationId xmlns:p14="http://schemas.microsoft.com/office/powerpoint/2010/main" val="109963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27</a:t>
            </a:fld>
            <a:endParaRPr lang="en-GB"/>
          </a:p>
        </p:txBody>
      </p:sp>
    </p:spTree>
    <p:extLst>
      <p:ext uri="{BB962C8B-B14F-4D97-AF65-F5344CB8AC3E}">
        <p14:creationId xmlns:p14="http://schemas.microsoft.com/office/powerpoint/2010/main" val="601076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28</a:t>
            </a:fld>
            <a:endParaRPr lang="en-GB"/>
          </a:p>
        </p:txBody>
      </p:sp>
    </p:spTree>
    <p:extLst>
      <p:ext uri="{BB962C8B-B14F-4D97-AF65-F5344CB8AC3E}">
        <p14:creationId xmlns:p14="http://schemas.microsoft.com/office/powerpoint/2010/main" val="375373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74D8C-BCFD-43F5-A7FB-AB65415F61D5}" type="slidenum">
              <a:rPr lang="en-GB" smtClean="0"/>
              <a:t>3</a:t>
            </a:fld>
            <a:endParaRPr lang="en-GB"/>
          </a:p>
        </p:txBody>
      </p:sp>
    </p:spTree>
    <p:extLst>
      <p:ext uri="{BB962C8B-B14F-4D97-AF65-F5344CB8AC3E}">
        <p14:creationId xmlns:p14="http://schemas.microsoft.com/office/powerpoint/2010/main" val="51931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74D8C-BCFD-43F5-A7FB-AB65415F61D5}" type="slidenum">
              <a:rPr lang="en-GB" smtClean="0"/>
              <a:t>4</a:t>
            </a:fld>
            <a:endParaRPr lang="en-GB"/>
          </a:p>
        </p:txBody>
      </p:sp>
    </p:spTree>
    <p:extLst>
      <p:ext uri="{BB962C8B-B14F-4D97-AF65-F5344CB8AC3E}">
        <p14:creationId xmlns:p14="http://schemas.microsoft.com/office/powerpoint/2010/main" val="378325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Eliza (1966) – parodies a therapist, largely by </a:t>
            </a:r>
            <a:r>
              <a:rPr lang="en-GB" sz="1600" b="0" i="0" u="none" strike="noStrike" kern="1200" dirty="0">
                <a:solidFill>
                  <a:schemeClr val="tx1"/>
                </a:solidFill>
                <a:effectLst/>
                <a:latin typeface="+mn-lt"/>
                <a:ea typeface="+mn-ea"/>
                <a:cs typeface="+mn-cs"/>
              </a:rPr>
              <a:t>rephrasing many of the patient's statements as questions</a:t>
            </a:r>
          </a:p>
          <a:p>
            <a:r>
              <a:rPr lang="en-GB" baseline="0" dirty="0"/>
              <a:t>Global market reach $88.3million in 2016. $1billion thru 2023</a:t>
            </a:r>
          </a:p>
        </p:txBody>
      </p:sp>
      <p:sp>
        <p:nvSpPr>
          <p:cNvPr id="4" name="Slide Number Placeholder 3"/>
          <p:cNvSpPr>
            <a:spLocks noGrp="1"/>
          </p:cNvSpPr>
          <p:nvPr>
            <p:ph type="sldNum" sz="quarter" idx="10"/>
          </p:nvPr>
        </p:nvSpPr>
        <p:spPr/>
        <p:txBody>
          <a:bodyPr/>
          <a:lstStyle/>
          <a:p>
            <a:fld id="{FB374D8C-BCFD-43F5-A7FB-AB65415F61D5}" type="slidenum">
              <a:rPr lang="en-GB" smtClean="0"/>
              <a:t>5</a:t>
            </a:fld>
            <a:endParaRPr lang="en-GB"/>
          </a:p>
        </p:txBody>
      </p:sp>
    </p:spTree>
    <p:extLst>
      <p:ext uri="{BB962C8B-B14F-4D97-AF65-F5344CB8AC3E}">
        <p14:creationId xmlns:p14="http://schemas.microsoft.com/office/powerpoint/2010/main" val="405054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Anna - IKEA bot (2005) – covers 120.000 individual products and can reply to personal questions</a:t>
            </a:r>
          </a:p>
          <a:p>
            <a:r>
              <a:rPr lang="en-GB" baseline="0" dirty="0"/>
              <a:t>Kindred (2016) – speech enabled app </a:t>
            </a:r>
            <a:r>
              <a:rPr lang="en-GB" sz="1600" b="0" i="0" u="none" strike="noStrike" kern="1200" dirty="0">
                <a:solidFill>
                  <a:schemeClr val="tx1"/>
                </a:solidFill>
                <a:effectLst/>
                <a:latin typeface="+mn-lt"/>
                <a:ea typeface="+mn-ea"/>
                <a:cs typeface="+mn-cs"/>
              </a:rPr>
              <a:t>streams over 30,000 live events a year. Using Natural Language Processing players can place bets</a:t>
            </a:r>
            <a:endParaRPr lang="en-GB" baseline="0" dirty="0"/>
          </a:p>
          <a:p>
            <a:r>
              <a:rPr lang="en-GB" dirty="0"/>
              <a:t>www.chatbots.org</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6</a:t>
            </a:fld>
            <a:endParaRPr lang="en-GB"/>
          </a:p>
        </p:txBody>
      </p:sp>
    </p:spTree>
    <p:extLst>
      <p:ext uri="{BB962C8B-B14F-4D97-AF65-F5344CB8AC3E}">
        <p14:creationId xmlns:p14="http://schemas.microsoft.com/office/powerpoint/2010/main" val="209702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7</a:t>
            </a:fld>
            <a:endParaRPr lang="en-GB"/>
          </a:p>
        </p:txBody>
      </p:sp>
    </p:spTree>
    <p:extLst>
      <p:ext uri="{BB962C8B-B14F-4D97-AF65-F5344CB8AC3E}">
        <p14:creationId xmlns:p14="http://schemas.microsoft.com/office/powerpoint/2010/main" val="101531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techniques to understand the</a:t>
            </a:r>
            <a:r>
              <a:rPr lang="en-GB" baseline="0" dirty="0"/>
              <a:t> input. Pattern Matching and Intent Classification</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8</a:t>
            </a:fld>
            <a:endParaRPr lang="en-GB"/>
          </a:p>
        </p:txBody>
      </p:sp>
    </p:spTree>
    <p:extLst>
      <p:ext uri="{BB962C8B-B14F-4D97-AF65-F5344CB8AC3E}">
        <p14:creationId xmlns:p14="http://schemas.microsoft.com/office/powerpoint/2010/main" val="53898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Pattern Matching list of possible input patterns</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9</a:t>
            </a:fld>
            <a:endParaRPr lang="en-GB"/>
          </a:p>
        </p:txBody>
      </p:sp>
    </p:spTree>
    <p:extLst>
      <p:ext uri="{BB962C8B-B14F-4D97-AF65-F5344CB8AC3E}">
        <p14:creationId xmlns:p14="http://schemas.microsoft.com/office/powerpoint/2010/main" val="131544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77200" y="453600"/>
            <a:ext cx="8596668" cy="609600"/>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770548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Orang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Accent Color Purple Demo">
    <p:bg>
      <p:bgPr>
        <a:solidFill>
          <a:schemeClr val="accent3"/>
        </a:solidFill>
        <a:effectLst/>
      </p:bgPr>
    </p:bg>
    <p:spTree>
      <p:nvGrpSpPr>
        <p:cNvPr id="1" name=""/>
        <p:cNvGrpSpPr/>
        <p:nvPr/>
      </p:nvGrpSpPr>
      <p:grpSpPr>
        <a:xfrm>
          <a:off x="0" y="0"/>
          <a:ext cx="0" cy="0"/>
          <a:chOff x="0" y="0"/>
          <a:chExt cx="0" cy="0"/>
        </a:xfrm>
      </p:grpSpPr>
      <p:sp>
        <p:nvSpPr>
          <p:cNvPr id="3"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rPr>
              <a:t>Demo</a:t>
            </a:r>
          </a:p>
        </p:txBody>
      </p:sp>
      <p:sp>
        <p:nvSpPr>
          <p:cNvPr id="4"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a:solidFill>
                  <a:schemeClr val="tx1"/>
                </a:solidFill>
              </a:rPr>
              <a:t>Click to edit Master title style</a:t>
            </a:r>
          </a:p>
        </p:txBody>
      </p:sp>
    </p:spTree>
    <p:extLst>
      <p:ext uri="{BB962C8B-B14F-4D97-AF65-F5344CB8AC3E}">
        <p14:creationId xmlns:p14="http://schemas.microsoft.com/office/powerpoint/2010/main" val="621673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Purpl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310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Black Demo">
    <p:bg>
      <p:bgPr>
        <a:solidFill>
          <a:srgbClr val="000000"/>
        </a:solidFill>
        <a:effectLst/>
      </p:bgPr>
    </p:bg>
    <p:spTree>
      <p:nvGrpSpPr>
        <p:cNvPr id="1" name=""/>
        <p:cNvGrpSpPr/>
        <p:nvPr/>
      </p:nvGrpSpPr>
      <p:grpSpPr>
        <a:xfrm>
          <a:off x="0" y="0"/>
          <a:ext cx="0" cy="0"/>
          <a:chOff x="0" y="0"/>
          <a:chExt cx="0" cy="0"/>
        </a:xfrm>
      </p:grpSpPr>
      <p:sp>
        <p:nvSpPr>
          <p:cNvPr id="5"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rPr>
              <a:t>Demo</a:t>
            </a:r>
          </a:p>
        </p:txBody>
      </p:sp>
      <p:sp>
        <p:nvSpPr>
          <p:cNvPr id="6"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a:t>Click to edit Master title style</a:t>
            </a:r>
          </a:p>
        </p:txBody>
      </p:sp>
    </p:spTree>
    <p:extLst>
      <p:ext uri="{BB962C8B-B14F-4D97-AF65-F5344CB8AC3E}">
        <p14:creationId xmlns:p14="http://schemas.microsoft.com/office/powerpoint/2010/main" val="3422032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45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621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Accent Color Blue Demo">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277200" y="453600"/>
            <a:ext cx="8596668" cy="609600"/>
          </a:xfrm>
          <a:prstGeom prst="rect">
            <a:avLst/>
          </a:prstGeom>
        </p:spPr>
        <p:txBody>
          <a:bodyPr>
            <a:normAutofit/>
          </a:bodyPr>
          <a:lstStyle>
            <a:lvl1pPr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title style</a:t>
            </a:r>
          </a:p>
        </p:txBody>
      </p:sp>
      <p:sp>
        <p:nvSpPr>
          <p:cNvPr id="7"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rPr>
              <a:t>Demo</a:t>
            </a:r>
          </a:p>
        </p:txBody>
      </p:sp>
    </p:spTree>
    <p:extLst>
      <p:ext uri="{BB962C8B-B14F-4D97-AF65-F5344CB8AC3E}">
        <p14:creationId xmlns:p14="http://schemas.microsoft.com/office/powerpoint/2010/main" val="17932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Accent Color Blue Editable">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69239" y="2084400"/>
            <a:ext cx="10515600" cy="1325563"/>
          </a:xfrm>
          <a:prstGeom prst="rect">
            <a:avLst/>
          </a:prstGeom>
        </p:spPr>
        <p:txBody>
          <a:bodyPr/>
          <a:lstStyle>
            <a:lvl1pPr algn="l">
              <a:defRPr kumimoji="0" lang="en-US" sz="16273" b="0" i="0" u="none" strike="noStrike" kern="1200" cap="none" spc="0" normalizeH="0" baseline="0" dirty="0" smtClean="0">
                <a:ln>
                  <a:noFill/>
                </a:ln>
                <a:gradFill>
                  <a:gsLst>
                    <a:gs pos="2917">
                      <a:srgbClr val="FFFFFF"/>
                    </a:gs>
                    <a:gs pos="100000">
                      <a:srgbClr val="FFFFFF"/>
                    </a:gs>
                  </a:gsLst>
                  <a:lin ang="5400000" scaled="0"/>
                </a:gradFill>
                <a:effectLst/>
                <a:uLnTx/>
                <a:uFillTx/>
                <a:latin typeface="Segoe UI Light"/>
                <a:ea typeface="+mn-ea"/>
                <a:cs typeface="+mn-cs"/>
              </a:defRPr>
            </a:lvl1pPr>
          </a:lstStyle>
          <a:p>
            <a:r>
              <a:rPr lang="en-US" dirty="0"/>
              <a:t>Click to edit</a:t>
            </a:r>
            <a:endParaRPr lang="en-GB" dirty="0"/>
          </a:p>
        </p:txBody>
      </p:sp>
    </p:spTree>
    <p:extLst>
      <p:ext uri="{BB962C8B-B14F-4D97-AF65-F5344CB8AC3E}">
        <p14:creationId xmlns:p14="http://schemas.microsoft.com/office/powerpoint/2010/main" val="346251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Blue Logo">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7657" y="3018873"/>
            <a:ext cx="3276689" cy="820255"/>
          </a:xfrm>
          <a:prstGeom prst="rect">
            <a:avLst/>
          </a:prstGeom>
        </p:spPr>
      </p:pic>
    </p:spTree>
    <p:extLst>
      <p:ext uri="{BB962C8B-B14F-4D97-AF65-F5344CB8AC3E}">
        <p14:creationId xmlns:p14="http://schemas.microsoft.com/office/powerpoint/2010/main" val="3627812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Accent Color Teal Demo">
    <p:bg>
      <p:bgPr>
        <a:solidFill>
          <a:schemeClr val="accent2"/>
        </a:solidFill>
        <a:effectLst/>
      </p:bgPr>
    </p:bg>
    <p:spTree>
      <p:nvGrpSpPr>
        <p:cNvPr id="1" name=""/>
        <p:cNvGrpSpPr/>
        <p:nvPr/>
      </p:nvGrpSpPr>
      <p:grpSpPr>
        <a:xfrm>
          <a:off x="0" y="0"/>
          <a:ext cx="0" cy="0"/>
          <a:chOff x="0" y="0"/>
          <a:chExt cx="0" cy="0"/>
        </a:xfrm>
      </p:grpSpPr>
      <p:sp>
        <p:nvSpPr>
          <p:cNvPr id="5"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rPr>
              <a:t>Demo</a:t>
            </a:r>
          </a:p>
        </p:txBody>
      </p:sp>
      <p:sp>
        <p:nvSpPr>
          <p:cNvPr id="6"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a:solidFill>
                  <a:schemeClr val="tx1"/>
                </a:solidFill>
              </a:rPr>
              <a:t>Click to edit Master title style</a:t>
            </a:r>
          </a:p>
        </p:txBody>
      </p:sp>
    </p:spTree>
    <p:extLst>
      <p:ext uri="{BB962C8B-B14F-4D97-AF65-F5344CB8AC3E}">
        <p14:creationId xmlns:p14="http://schemas.microsoft.com/office/powerpoint/2010/main" val="172615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Accent Color Teal">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19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Accent Color Orange Demo">
    <p:bg>
      <p:bgPr>
        <a:solidFill>
          <a:schemeClr val="accent4"/>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a:solidFill>
                  <a:schemeClr val="bg1"/>
                </a:solidFill>
              </a:rPr>
              <a:t>Click to edit Master title style</a:t>
            </a:r>
          </a:p>
        </p:txBody>
      </p:sp>
      <p:sp>
        <p:nvSpPr>
          <p:cNvPr id="6"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rPr>
              <a:t>Demo</a:t>
            </a:r>
          </a:p>
        </p:txBody>
      </p:sp>
    </p:spTree>
    <p:extLst>
      <p:ext uri="{BB962C8B-B14F-4D97-AF65-F5344CB8AC3E}">
        <p14:creationId xmlns:p14="http://schemas.microsoft.com/office/powerpoint/2010/main" val="10340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12192000" cy="1207915"/>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0896" y="5766607"/>
            <a:ext cx="2202904" cy="551454"/>
          </a:xfrm>
          <a:prstGeom prst="rect">
            <a:avLst/>
          </a:prstGeom>
        </p:spPr>
      </p:pic>
    </p:spTree>
    <p:extLst>
      <p:ext uri="{BB962C8B-B14F-4D97-AF65-F5344CB8AC3E}">
        <p14:creationId xmlns:p14="http://schemas.microsoft.com/office/powerpoint/2010/main" val="16402914"/>
      </p:ext>
    </p:extLst>
  </p:cSld>
  <p:clrMap bg1="lt1" tx1="dk1" bg2="lt2" tx2="dk2" accent1="accent1" accent2="accent2" accent3="accent3" accent4="accent4" accent5="accent5" accent6="accent6" hlink="hlink" folHlink="folHlink"/>
  <p:sldLayoutIdLst>
    <p:sldLayoutId id="2147483795" r:id="rId1"/>
    <p:sldLayoutId id="2147483796" r:id="rId2"/>
  </p:sldLayoutIdLst>
  <p:transition>
    <p:fade/>
  </p:transition>
  <p:txStyles>
    <p:title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F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58389"/>
      </p:ext>
    </p:extLst>
  </p:cSld>
  <p:clrMap bg1="lt1" tx1="dk1" bg2="lt2" tx2="dk2" accent1="accent1" accent2="accent2" accent3="accent3" accent4="accent4" accent5="accent5" accent6="accent6" hlink="hlink" folHlink="folHlink"/>
  <p:sldLayoutIdLst>
    <p:sldLayoutId id="2147483771" r:id="rId1"/>
    <p:sldLayoutId id="2147483805" r:id="rId2"/>
    <p:sldLayoutId id="2147483782" r:id="rId3"/>
    <p:sldLayoutId id="2147483787" r:id="rId4"/>
    <p:sldLayoutId id="2147483788" r:id="rId5"/>
    <p:sldLayoutId id="2147483802" r:id="rId6"/>
    <p:sldLayoutId id="2147483772" r:id="rId7"/>
    <p:sldLayoutId id="2147483773" r:id="rId8"/>
    <p:sldLayoutId id="2147483774" r:id="rId9"/>
    <p:sldLayoutId id="2147483803" r:id="rId10"/>
    <p:sldLayoutId id="2147483779" r:id="rId11"/>
    <p:sldLayoutId id="214748380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96386" rtl="0" eaLnBrk="1" latinLnBrk="0" hangingPunct="1">
        <a:spcBef>
          <a:spcPct val="0"/>
        </a:spcBef>
        <a:buNone/>
        <a:defRPr sz="4313" kern="1200">
          <a:solidFill>
            <a:schemeClr val="tx1"/>
          </a:solidFill>
          <a:latin typeface="+mj-lt"/>
          <a:ea typeface="+mj-ea"/>
          <a:cs typeface="+mj-cs"/>
        </a:defRPr>
      </a:lvl1pPr>
    </p:titleStyle>
    <p:bodyStyle>
      <a:lvl1pPr marL="336145" indent="-336145" algn="l" defTabSz="896386"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386" rtl="0" eaLnBrk="1" latinLnBrk="0" hangingPunct="1">
        <a:defRPr sz="1765" kern="1200">
          <a:solidFill>
            <a:schemeClr val="tx1"/>
          </a:solidFill>
          <a:latin typeface="+mn-lt"/>
          <a:ea typeface="+mn-ea"/>
          <a:cs typeface="+mn-cs"/>
        </a:defRPr>
      </a:lvl1pPr>
      <a:lvl2pPr marL="448193" algn="l" defTabSz="896386" rtl="0" eaLnBrk="1" latinLnBrk="0" hangingPunct="1">
        <a:defRPr sz="1765" kern="1200">
          <a:solidFill>
            <a:schemeClr val="tx1"/>
          </a:solidFill>
          <a:latin typeface="+mn-lt"/>
          <a:ea typeface="+mn-ea"/>
          <a:cs typeface="+mn-cs"/>
        </a:defRPr>
      </a:lvl2pPr>
      <a:lvl3pPr marL="896386" algn="l" defTabSz="896386" rtl="0" eaLnBrk="1" latinLnBrk="0" hangingPunct="1">
        <a:defRPr sz="1765" kern="1200">
          <a:solidFill>
            <a:schemeClr val="tx1"/>
          </a:solidFill>
          <a:latin typeface="+mn-lt"/>
          <a:ea typeface="+mn-ea"/>
          <a:cs typeface="+mn-cs"/>
        </a:defRPr>
      </a:lvl3pPr>
      <a:lvl4pPr marL="1344579" algn="l" defTabSz="896386" rtl="0" eaLnBrk="1" latinLnBrk="0" hangingPunct="1">
        <a:defRPr sz="1765" kern="1200">
          <a:solidFill>
            <a:schemeClr val="tx1"/>
          </a:solidFill>
          <a:latin typeface="+mn-lt"/>
          <a:ea typeface="+mn-ea"/>
          <a:cs typeface="+mn-cs"/>
        </a:defRPr>
      </a:lvl4pPr>
      <a:lvl5pPr marL="1792773" algn="l" defTabSz="896386" rtl="0" eaLnBrk="1" latinLnBrk="0" hangingPunct="1">
        <a:defRPr sz="1765" kern="1200">
          <a:solidFill>
            <a:schemeClr val="tx1"/>
          </a:solidFill>
          <a:latin typeface="+mn-lt"/>
          <a:ea typeface="+mn-ea"/>
          <a:cs typeface="+mn-cs"/>
        </a:defRPr>
      </a:lvl5pPr>
      <a:lvl6pPr marL="2240966" algn="l" defTabSz="896386" rtl="0" eaLnBrk="1" latinLnBrk="0" hangingPunct="1">
        <a:defRPr sz="1765" kern="1200">
          <a:solidFill>
            <a:schemeClr val="tx1"/>
          </a:solidFill>
          <a:latin typeface="+mn-lt"/>
          <a:ea typeface="+mn-ea"/>
          <a:cs typeface="+mn-cs"/>
        </a:defRPr>
      </a:lvl6pPr>
      <a:lvl7pPr marL="2689159" algn="l" defTabSz="896386" rtl="0" eaLnBrk="1" latinLnBrk="0" hangingPunct="1">
        <a:defRPr sz="1765" kern="1200">
          <a:solidFill>
            <a:schemeClr val="tx1"/>
          </a:solidFill>
          <a:latin typeface="+mn-lt"/>
          <a:ea typeface="+mn-ea"/>
          <a:cs typeface="+mn-cs"/>
        </a:defRPr>
      </a:lvl7pPr>
      <a:lvl8pPr marL="3137352" algn="l" defTabSz="896386" rtl="0" eaLnBrk="1" latinLnBrk="0" hangingPunct="1">
        <a:defRPr sz="1765" kern="1200">
          <a:solidFill>
            <a:schemeClr val="tx1"/>
          </a:solidFill>
          <a:latin typeface="+mn-lt"/>
          <a:ea typeface="+mn-ea"/>
          <a:cs typeface="+mn-cs"/>
        </a:defRPr>
      </a:lvl8pPr>
      <a:lvl9pPr marL="3585545" algn="l" defTabSz="896386"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3">
          <p15:clr>
            <a:srgbClr val="547EBF"/>
          </p15:clr>
        </p15:guide>
        <p15:guide id="2" orient="horz" pos="187">
          <p15:clr>
            <a:srgbClr val="547EBF"/>
          </p15:clr>
        </p15:guide>
        <p15:guide id="3" orient="horz" pos="4219">
          <p15:clr>
            <a:srgbClr val="547EBF"/>
          </p15:clr>
        </p15:guide>
        <p15:guide id="4" pos="7661">
          <p15:clr>
            <a:srgbClr val="547EBF"/>
          </p15:clr>
        </p15:guide>
        <p15:guide id="5" orient="horz" pos="763">
          <p15:clr>
            <a:srgbClr val="A4A3A4"/>
          </p15:clr>
        </p15:guide>
        <p15:guide id="6" orient="horz" pos="1339">
          <p15:clr>
            <a:srgbClr val="A4A3A4"/>
          </p15:clr>
        </p15:guide>
        <p15:guide id="7" orient="horz" pos="1915">
          <p15:clr>
            <a:srgbClr val="A4A3A4"/>
          </p15:clr>
        </p15:guide>
        <p15:guide id="8" orient="horz" pos="2491">
          <p15:clr>
            <a:srgbClr val="A4A3A4"/>
          </p15:clr>
        </p15:guide>
        <p15:guide id="9" orient="horz" pos="3067">
          <p15:clr>
            <a:srgbClr val="A4A3A4"/>
          </p15:clr>
        </p15:guide>
        <p15:guide id="10" orient="horz" pos="3643">
          <p15:clr>
            <a:srgbClr val="A4A3A4"/>
          </p15:clr>
        </p15:guide>
        <p15:guide id="11" pos="749">
          <p15:clr>
            <a:srgbClr val="A4A3A4"/>
          </p15:clr>
        </p15:guide>
        <p15:guide id="12" pos="1325">
          <p15:clr>
            <a:srgbClr val="A4A3A4"/>
          </p15:clr>
        </p15:guide>
        <p15:guide id="13" pos="1901">
          <p15:clr>
            <a:srgbClr val="A4A3A4"/>
          </p15:clr>
        </p15:guide>
        <p15:guide id="14" pos="2477">
          <p15:clr>
            <a:srgbClr val="A4A3A4"/>
          </p15:clr>
        </p15:guide>
        <p15:guide id="15" pos="3053">
          <p15:clr>
            <a:srgbClr val="A4A3A4"/>
          </p15:clr>
        </p15:guide>
        <p15:guide id="16" pos="3629">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708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127448" y="2672701"/>
            <a:ext cx="9753044" cy="1014121"/>
          </a:xfrm>
          <a:prstGeom prst="rect">
            <a:avLst/>
          </a:prstGeom>
          <a:noFill/>
        </p:spPr>
        <p:txBody>
          <a:bodyPr vert="horz" wrap="square" lIns="143428" tIns="89642" rIns="143428" bIns="89642" rtlCol="0" anchor="t" anchorCtr="0">
            <a:noAutofit/>
          </a:bodyPr>
          <a:lstStyle>
            <a:lvl1pPr algn="l" defTabSz="932578" rtl="0" eaLnBrk="1" latinLnBrk="0" hangingPunct="1">
              <a:lnSpc>
                <a:spcPct val="90000"/>
              </a:lnSpc>
              <a:spcBef>
                <a:spcPct val="0"/>
              </a:spcBef>
              <a:buNone/>
              <a:defRPr lang="en-US" sz="5999" b="0" kern="1200" cap="none" spc="-100" baseline="0">
                <a:ln w="3175">
                  <a:noFill/>
                </a:ln>
                <a:gradFill>
                  <a:gsLst>
                    <a:gs pos="3333">
                      <a:schemeClr val="tx1"/>
                    </a:gs>
                    <a:gs pos="39000">
                      <a:schemeClr val="tx1"/>
                    </a:gs>
                  </a:gsLst>
                  <a:lin ang="5400000" scaled="0"/>
                </a:gradFill>
                <a:effectLst/>
                <a:latin typeface="+mj-lt"/>
                <a:ea typeface="+mn-ea"/>
                <a:cs typeface="Segoe UI" pitchFamily="34" charset="0"/>
              </a:defRPr>
            </a:lvl1pPr>
          </a:lstStyle>
          <a:p>
            <a:pPr>
              <a:spcBef>
                <a:spcPts val="1200"/>
              </a:spcBef>
              <a:spcAft>
                <a:spcPts val="1200"/>
              </a:spcAft>
              <a:defRPr/>
            </a:pPr>
            <a:r>
              <a:rPr lang="en-GB" sz="7200" dirty="0">
                <a:solidFill>
                  <a:srgbClr val="002C5C"/>
                </a:solidFill>
                <a:latin typeface="Segoe UI Light"/>
              </a:rPr>
              <a:t>Chatbots for Dummies</a:t>
            </a:r>
            <a:endParaRPr lang="en-GB" sz="4800" dirty="0">
              <a:solidFill>
                <a:srgbClr val="006FBA"/>
              </a:solidFill>
              <a:latin typeface="Segoe UI Light"/>
            </a:endParaRPr>
          </a:p>
        </p:txBody>
      </p:sp>
      <p:sp>
        <p:nvSpPr>
          <p:cNvPr id="6" name="Text Placeholder 1"/>
          <p:cNvSpPr txBox="1">
            <a:spLocks/>
          </p:cNvSpPr>
          <p:nvPr/>
        </p:nvSpPr>
        <p:spPr>
          <a:xfrm>
            <a:off x="1219904" y="4010858"/>
            <a:ext cx="8785274" cy="1146334"/>
          </a:xfrm>
          <a:prstGeom prst="rect">
            <a:avLst/>
          </a:prstGeom>
          <a:noFill/>
        </p:spPr>
        <p:txBody>
          <a:bodyPr vert="horz" wrap="square" lIns="179285" tIns="143428" rIns="179285" bIns="143428" rtlCol="0">
            <a:noAutofit/>
          </a:bodyPr>
          <a:lstStyle>
            <a:lvl1pPr marL="0" marR="0" indent="0" algn="l" defTabSz="932578" rtl="0" eaLnBrk="1" fontAlgn="auto" latinLnBrk="0" hangingPunct="1">
              <a:lnSpc>
                <a:spcPct val="90000"/>
              </a:lnSpc>
              <a:spcBef>
                <a:spcPts val="0"/>
              </a:spcBef>
              <a:spcAft>
                <a:spcPts val="0"/>
              </a:spcAft>
              <a:buClrTx/>
              <a:buSzPct val="90000"/>
              <a:buFont typeface="Arial" pitchFamily="34" charset="0"/>
              <a:buNone/>
              <a:tabLst/>
              <a:defRPr sz="3599" kern="1200" spc="0" baseline="0">
                <a:gradFill>
                  <a:gsLst>
                    <a:gs pos="0">
                      <a:schemeClr val="tx1"/>
                    </a:gs>
                    <a:gs pos="100000">
                      <a:schemeClr val="tx1"/>
                    </a:gs>
                  </a:gsLst>
                  <a:lin ang="5400000" scaled="0"/>
                </a:gradFill>
                <a:latin typeface="+mj-lt"/>
                <a:ea typeface="+mn-ea"/>
                <a:cs typeface="+mn-cs"/>
              </a:defRPr>
            </a:lvl1pPr>
            <a:lvl2pPr marL="584098" marR="0" indent="-241257" algn="l" defTabSz="93257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9"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19"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80"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88"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76"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66"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57"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528" dirty="0">
                <a:gradFill>
                  <a:gsLst>
                    <a:gs pos="0">
                      <a:srgbClr val="505050"/>
                    </a:gs>
                    <a:gs pos="100000">
                      <a:srgbClr val="505050"/>
                    </a:gs>
                  </a:gsLst>
                  <a:lin ang="5400000" scaled="0"/>
                </a:gradFill>
                <a:latin typeface="Segoe UI Light"/>
              </a:rPr>
              <a:t>José Mendes</a:t>
            </a:r>
            <a:r>
              <a:rPr lang="en-US" sz="3528" dirty="0">
                <a:solidFill>
                  <a:srgbClr val="92D050"/>
                </a:solidFill>
                <a:latin typeface="Segoe UI Light"/>
              </a:rPr>
              <a:t>|</a:t>
            </a:r>
            <a:r>
              <a:rPr lang="en-US" sz="3528" dirty="0">
                <a:gradFill>
                  <a:gsLst>
                    <a:gs pos="0">
                      <a:srgbClr val="505050"/>
                    </a:gs>
                    <a:gs pos="100000">
                      <a:srgbClr val="505050"/>
                    </a:gs>
                  </a:gsLst>
                  <a:lin ang="5400000" scaled="0"/>
                </a:gradFill>
                <a:latin typeface="Segoe UI Light"/>
              </a:rPr>
              <a:t> </a:t>
            </a:r>
            <a:r>
              <a:rPr lang="en-US" sz="2745" dirty="0">
                <a:solidFill>
                  <a:srgbClr val="006FBA"/>
                </a:solidFill>
                <a:latin typeface="Segoe UI Light"/>
              </a:rPr>
              <a:t>@</a:t>
            </a:r>
            <a:r>
              <a:rPr lang="en-US" sz="2745" dirty="0" err="1">
                <a:solidFill>
                  <a:srgbClr val="006FBA"/>
                </a:solidFill>
                <a:latin typeface="Segoe UI Light"/>
              </a:rPr>
              <a:t>ZeMiguelMendes</a:t>
            </a:r>
            <a:endParaRPr lang="en-US" sz="2745" dirty="0">
              <a:solidFill>
                <a:srgbClr val="006FBA"/>
              </a:solidFill>
              <a:latin typeface="Segoe UI Light"/>
            </a:endParaRPr>
          </a:p>
          <a:p>
            <a:pPr>
              <a:defRPr/>
            </a:pPr>
            <a:fld id="{7B93756A-EBC6-4928-984C-93F44B55E46B}" type="datetime1">
              <a:rPr lang="en-GB" sz="1400" smtClean="0">
                <a:gradFill>
                  <a:gsLst>
                    <a:gs pos="0">
                      <a:srgbClr val="505050"/>
                    </a:gs>
                    <a:gs pos="100000">
                      <a:srgbClr val="505050"/>
                    </a:gs>
                  </a:gsLst>
                  <a:lin ang="5400000" scaled="0"/>
                </a:gradFill>
                <a:latin typeface="Segoe UI Light"/>
              </a:rPr>
              <a:t>15/02/2018</a:t>
            </a:fld>
            <a:endParaRPr lang="en-US" sz="2800" dirty="0">
              <a:gradFill>
                <a:gsLst>
                  <a:gs pos="0">
                    <a:srgbClr val="505050"/>
                  </a:gs>
                  <a:gs pos="100000">
                    <a:srgbClr val="505050"/>
                  </a:gs>
                </a:gsLst>
                <a:lin ang="5400000" scaled="0"/>
              </a:gradFill>
              <a:latin typeface="Segoe UI Light"/>
            </a:endParaRPr>
          </a:p>
        </p:txBody>
      </p:sp>
      <p:sp>
        <p:nvSpPr>
          <p:cNvPr id="7" name="Rectangle 6"/>
          <p:cNvSpPr/>
          <p:nvPr/>
        </p:nvSpPr>
        <p:spPr bwMode="auto">
          <a:xfrm>
            <a:off x="851" y="489"/>
            <a:ext cx="12191151" cy="1184170"/>
          </a:xfrm>
          <a:prstGeom prst="rect">
            <a:avLst/>
          </a:prstGeom>
          <a:solidFill>
            <a:srgbClr val="006FBA"/>
          </a:solidFill>
        </p:spPr>
        <p:txBody>
          <a:bodyPr wrap="square" lIns="175735" tIns="131802" rtlCol="0">
            <a:noAutofit/>
          </a:bodyPr>
          <a:lstStyle/>
          <a:p>
            <a:pPr defTabSz="895750">
              <a:lnSpc>
                <a:spcPts val="2883"/>
              </a:lnSpc>
            </a:pPr>
            <a:endParaRPr lang="en-US" sz="1765" dirty="0" err="1">
              <a:solidFill>
                <a:srgbClr val="FFFFFF"/>
              </a:solidFill>
              <a:latin typeface="Segoe UI Light"/>
            </a:endParaRPr>
          </a:p>
        </p:txBody>
      </p:sp>
      <p:pic>
        <p:nvPicPr>
          <p:cNvPr id="1027" name="Picture 2" descr="image004">
            <a:extLst>
              <a:ext uri="{FF2B5EF4-FFF2-40B4-BE49-F238E27FC236}">
                <a16:creationId xmlns:a16="http://schemas.microsoft.com/office/drawing/2014/main" id="{4704B697-80EA-44EE-B462-F04827358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5510055"/>
            <a:ext cx="2376264" cy="11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4669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Pattern Matching</a:t>
            </a:r>
          </a:p>
        </p:txBody>
      </p:sp>
      <p:sp>
        <p:nvSpPr>
          <p:cNvPr id="6" name="TextBox 5">
            <a:extLst>
              <a:ext uri="{FF2B5EF4-FFF2-40B4-BE49-F238E27FC236}">
                <a16:creationId xmlns:a16="http://schemas.microsoft.com/office/drawing/2014/main" id="{E06D316D-7E2D-4F27-881F-77E209FE521B}"/>
              </a:ext>
            </a:extLst>
          </p:cNvPr>
          <p:cNvSpPr txBox="1"/>
          <p:nvPr/>
        </p:nvSpPr>
        <p:spPr>
          <a:xfrm>
            <a:off x="317359" y="3284984"/>
            <a:ext cx="11557283" cy="52322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Book </a:t>
            </a:r>
            <a:r>
              <a:rPr lang="en-GB" sz="2800" dirty="0">
                <a:solidFill>
                  <a:srgbClr val="FF0000"/>
                </a:solidFill>
                <a:latin typeface="Segoe UI" panose="020B0502040204020203" pitchFamily="34" charset="0"/>
                <a:cs typeface="Segoe UI" panose="020B0502040204020203" pitchFamily="34" charset="0"/>
              </a:rPr>
              <a:t>&lt;number&gt;</a:t>
            </a:r>
            <a:r>
              <a:rPr lang="en-GB" sz="2800" dirty="0">
                <a:latin typeface="Segoe UI" panose="020B0502040204020203" pitchFamily="34" charset="0"/>
                <a:cs typeface="Segoe UI" panose="020B0502040204020203" pitchFamily="34" charset="0"/>
              </a:rPr>
              <a:t> tickets to see </a:t>
            </a:r>
            <a:r>
              <a:rPr lang="en-GB" sz="2800" dirty="0">
                <a:solidFill>
                  <a:srgbClr val="C00000"/>
                </a:solidFill>
                <a:latin typeface="Segoe UI" panose="020B0502040204020203" pitchFamily="34" charset="0"/>
                <a:cs typeface="Segoe UI" panose="020B0502040204020203" pitchFamily="34" charset="0"/>
              </a:rPr>
              <a:t>&lt;movie&gt;</a:t>
            </a:r>
            <a:r>
              <a:rPr lang="en-GB" sz="2800" dirty="0">
                <a:latin typeface="Segoe UI" panose="020B0502040204020203" pitchFamily="34" charset="0"/>
                <a:cs typeface="Segoe UI" panose="020B0502040204020203" pitchFamily="34" charset="0"/>
              </a:rPr>
              <a:t> </a:t>
            </a:r>
            <a:r>
              <a:rPr lang="en-GB" sz="2800" dirty="0">
                <a:solidFill>
                  <a:srgbClr val="0070C0"/>
                </a:solidFill>
                <a:latin typeface="Segoe UI" panose="020B0502040204020203" pitchFamily="34" charset="0"/>
                <a:cs typeface="Segoe UI" panose="020B0502040204020203" pitchFamily="34" charset="0"/>
              </a:rPr>
              <a:t>&lt;datetime&gt; </a:t>
            </a:r>
            <a:r>
              <a:rPr lang="en-GB" sz="2800" dirty="0">
                <a:latin typeface="Segoe UI" panose="020B0502040204020203" pitchFamily="34" charset="0"/>
                <a:cs typeface="Segoe UI" panose="020B0502040204020203" pitchFamily="34" charset="0"/>
              </a:rPr>
              <a:t>at </a:t>
            </a:r>
            <a:r>
              <a:rPr lang="en-GB" sz="2800" dirty="0">
                <a:solidFill>
                  <a:srgbClr val="7030A0"/>
                </a:solidFill>
                <a:latin typeface="Segoe UI" panose="020B0502040204020203" pitchFamily="34" charset="0"/>
                <a:cs typeface="Segoe UI" panose="020B0502040204020203" pitchFamily="34" charset="0"/>
              </a:rPr>
              <a:t>&lt;location&gt;</a:t>
            </a:r>
          </a:p>
        </p:txBody>
      </p:sp>
    </p:spTree>
    <p:extLst>
      <p:ext uri="{BB962C8B-B14F-4D97-AF65-F5344CB8AC3E}">
        <p14:creationId xmlns:p14="http://schemas.microsoft.com/office/powerpoint/2010/main" val="20161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Intent Classification</a:t>
            </a:r>
          </a:p>
        </p:txBody>
      </p:sp>
      <p:sp>
        <p:nvSpPr>
          <p:cNvPr id="6" name="TextBox 5">
            <a:extLst>
              <a:ext uri="{FF2B5EF4-FFF2-40B4-BE49-F238E27FC236}">
                <a16:creationId xmlns:a16="http://schemas.microsoft.com/office/drawing/2014/main" id="{1B405736-C86C-4A6A-841E-09D4967997BF}"/>
              </a:ext>
            </a:extLst>
          </p:cNvPr>
          <p:cNvSpPr txBox="1"/>
          <p:nvPr/>
        </p:nvSpPr>
        <p:spPr>
          <a:xfrm>
            <a:off x="317359" y="3284984"/>
            <a:ext cx="11557283" cy="523220"/>
          </a:xfrm>
          <a:prstGeom prst="rect">
            <a:avLst/>
          </a:prstGeom>
          <a:noFill/>
        </p:spPr>
        <p:txBody>
          <a:bodyPr wrap="square" rtlCol="0">
            <a:spAutoFit/>
          </a:bodyPr>
          <a:lstStyle/>
          <a:p>
            <a:r>
              <a:rPr lang="en-GB" sz="2800" dirty="0">
                <a:solidFill>
                  <a:srgbClr val="FF0000"/>
                </a:solidFill>
                <a:latin typeface="Segoe UI" panose="020B0502040204020203" pitchFamily="34" charset="0"/>
                <a:cs typeface="Segoe UI" panose="020B0502040204020203" pitchFamily="34" charset="0"/>
              </a:rPr>
              <a:t>Book 2 tickets to see Star Wars tomorrow at 1pm at ODEON </a:t>
            </a:r>
            <a:r>
              <a:rPr lang="en-GB" sz="2800" dirty="0" err="1">
                <a:solidFill>
                  <a:srgbClr val="FF0000"/>
                </a:solidFill>
                <a:latin typeface="Segoe UI" panose="020B0502040204020203" pitchFamily="34" charset="0"/>
                <a:cs typeface="Segoe UI" panose="020B0502040204020203" pitchFamily="34" charset="0"/>
              </a:rPr>
              <a:t>Whiteleys</a:t>
            </a:r>
            <a:endParaRPr lang="en-GB" sz="28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19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Intent Classification</a:t>
            </a:r>
          </a:p>
        </p:txBody>
      </p:sp>
      <p:sp>
        <p:nvSpPr>
          <p:cNvPr id="2" name="TextBox 1"/>
          <p:cNvSpPr txBox="1"/>
          <p:nvPr/>
        </p:nvSpPr>
        <p:spPr>
          <a:xfrm>
            <a:off x="515381" y="3284984"/>
            <a:ext cx="11161240" cy="523220"/>
          </a:xfrm>
          <a:prstGeom prst="rect">
            <a:avLst/>
          </a:prstGeom>
          <a:noFill/>
        </p:spPr>
        <p:txBody>
          <a:bodyPr wrap="square" rtlCol="0">
            <a:spAutoFit/>
          </a:bodyPr>
          <a:lstStyle/>
          <a:p>
            <a:pPr algn="ctr"/>
            <a:r>
              <a:rPr lang="en-GB" sz="2800" dirty="0">
                <a:solidFill>
                  <a:srgbClr val="FF0000"/>
                </a:solidFill>
                <a:latin typeface="Segoe UI" panose="020B0502040204020203" pitchFamily="34" charset="0"/>
                <a:cs typeface="Segoe UI" panose="020B0502040204020203" pitchFamily="34" charset="0"/>
              </a:rPr>
              <a:t>&lt;book movie tickets&gt;</a:t>
            </a:r>
          </a:p>
        </p:txBody>
      </p:sp>
    </p:spTree>
    <p:extLst>
      <p:ext uri="{BB962C8B-B14F-4D97-AF65-F5344CB8AC3E}">
        <p14:creationId xmlns:p14="http://schemas.microsoft.com/office/powerpoint/2010/main" val="1608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a:t>
            </a:r>
          </a:p>
        </p:txBody>
      </p:sp>
      <p:sp>
        <p:nvSpPr>
          <p:cNvPr id="2" name="TextBox 1"/>
          <p:cNvSpPr txBox="1"/>
          <p:nvPr/>
        </p:nvSpPr>
        <p:spPr>
          <a:xfrm>
            <a:off x="407368" y="2636912"/>
            <a:ext cx="11161240" cy="2215991"/>
          </a:xfrm>
          <a:prstGeom prst="rect">
            <a:avLst/>
          </a:prstGeom>
          <a:noFill/>
        </p:spPr>
        <p:txBody>
          <a:bodyPr wrap="square" rtlCol="0">
            <a:spAutoFit/>
          </a:bodyPr>
          <a:lstStyle/>
          <a:p>
            <a:pPr algn="ctr"/>
            <a:r>
              <a:rPr lang="en-GB" sz="13800" dirty="0">
                <a:latin typeface="Segoe UI" panose="020B0502040204020203" pitchFamily="34" charset="0"/>
                <a:cs typeface="Segoe UI" panose="020B0502040204020203" pitchFamily="34" charset="0"/>
              </a:rPr>
              <a:t>RESPONSE</a:t>
            </a:r>
          </a:p>
        </p:txBody>
      </p:sp>
    </p:spTree>
    <p:extLst>
      <p:ext uri="{BB962C8B-B14F-4D97-AF65-F5344CB8AC3E}">
        <p14:creationId xmlns:p14="http://schemas.microsoft.com/office/powerpoint/2010/main" val="37774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Response</a:t>
            </a:r>
          </a:p>
        </p:txBody>
      </p:sp>
      <p:sp>
        <p:nvSpPr>
          <p:cNvPr id="2" name="TextBox 1"/>
          <p:cNvSpPr txBox="1"/>
          <p:nvPr/>
        </p:nvSpPr>
        <p:spPr>
          <a:xfrm>
            <a:off x="407368" y="1412776"/>
            <a:ext cx="11161240" cy="1200329"/>
          </a:xfrm>
          <a:prstGeom prst="rect">
            <a:avLst/>
          </a:prstGeom>
          <a:noFill/>
        </p:spPr>
        <p:txBody>
          <a:bodyPr wrap="square" rtlCol="0">
            <a:spAutoFit/>
          </a:bodyPr>
          <a:lstStyle/>
          <a:p>
            <a:r>
              <a:rPr lang="en-GB" sz="3200" b="1" dirty="0">
                <a:latin typeface="Segoe UI" panose="020B0502040204020203" pitchFamily="34" charset="0"/>
                <a:cs typeface="Segoe UI" panose="020B0502040204020203" pitchFamily="34" charset="0"/>
              </a:rPr>
              <a:t>Static Responses</a:t>
            </a:r>
            <a:endParaRPr lang="en-GB" sz="2800" b="1" dirty="0">
              <a:latin typeface="Segoe UI" panose="020B0502040204020203" pitchFamily="34" charset="0"/>
              <a:cs typeface="Segoe UI" panose="020B0502040204020203" pitchFamily="34" charset="0"/>
            </a:endParaRPr>
          </a:p>
          <a:p>
            <a:endParaRPr lang="en-GB" sz="1600" b="1" dirty="0">
              <a:solidFill>
                <a:srgbClr val="FF0000"/>
              </a:solidFill>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Your reservation for Star Wars: The Last Jedi is confirmed</a:t>
            </a:r>
          </a:p>
        </p:txBody>
      </p:sp>
      <p:sp>
        <p:nvSpPr>
          <p:cNvPr id="6" name="TextBox 5"/>
          <p:cNvSpPr txBox="1"/>
          <p:nvPr/>
        </p:nvSpPr>
        <p:spPr>
          <a:xfrm>
            <a:off x="407368" y="2969395"/>
            <a:ext cx="11161240" cy="1877437"/>
          </a:xfrm>
          <a:prstGeom prst="rect">
            <a:avLst/>
          </a:prstGeom>
          <a:noFill/>
        </p:spPr>
        <p:txBody>
          <a:bodyPr wrap="square" rtlCol="0">
            <a:spAutoFit/>
          </a:bodyPr>
          <a:lstStyle/>
          <a:p>
            <a:r>
              <a:rPr lang="en-GB" sz="3200" b="1" dirty="0">
                <a:latin typeface="Segoe UI" panose="020B0502040204020203" pitchFamily="34" charset="0"/>
                <a:cs typeface="Segoe UI" panose="020B0502040204020203" pitchFamily="34" charset="0"/>
              </a:rPr>
              <a:t>Dynamic Responses</a:t>
            </a:r>
          </a:p>
          <a:p>
            <a:endParaRPr lang="en-GB" sz="1800" b="1" dirty="0">
              <a:solidFill>
                <a:srgbClr val="FF0000"/>
              </a:solidFill>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How many tickets you want to book?</a:t>
            </a:r>
          </a:p>
          <a:p>
            <a:endParaRPr lang="en-GB" sz="1800"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What is the movie you want to see?</a:t>
            </a:r>
            <a:endParaRPr lang="en-GB" sz="3200" dirty="0">
              <a:latin typeface="Segoe UI" panose="020B0502040204020203" pitchFamily="34" charset="0"/>
              <a:cs typeface="Segoe UI" panose="020B0502040204020203" pitchFamily="34" charset="0"/>
            </a:endParaRPr>
          </a:p>
        </p:txBody>
      </p:sp>
      <p:sp>
        <p:nvSpPr>
          <p:cNvPr id="7" name="TextBox 6"/>
          <p:cNvSpPr txBox="1"/>
          <p:nvPr/>
        </p:nvSpPr>
        <p:spPr>
          <a:xfrm>
            <a:off x="407368" y="5247704"/>
            <a:ext cx="11161240" cy="584775"/>
          </a:xfrm>
          <a:prstGeom prst="rect">
            <a:avLst/>
          </a:prstGeom>
          <a:noFill/>
        </p:spPr>
        <p:txBody>
          <a:bodyPr wrap="square" rtlCol="0">
            <a:spAutoFit/>
          </a:bodyPr>
          <a:lstStyle/>
          <a:p>
            <a:r>
              <a:rPr lang="en-GB" sz="3200" b="1" dirty="0">
                <a:latin typeface="Segoe UI" panose="020B0502040204020203" pitchFamily="34" charset="0"/>
                <a:cs typeface="Segoe UI" panose="020B0502040204020203" pitchFamily="34" charset="0"/>
              </a:rPr>
              <a:t>Generated Responses</a:t>
            </a:r>
            <a:endParaRPr lang="en-GB" sz="28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111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a:t>
            </a:r>
          </a:p>
        </p:txBody>
      </p:sp>
      <p:sp>
        <p:nvSpPr>
          <p:cNvPr id="2" name="TextBox 1"/>
          <p:cNvSpPr txBox="1"/>
          <p:nvPr/>
        </p:nvSpPr>
        <p:spPr>
          <a:xfrm>
            <a:off x="407368" y="2636912"/>
            <a:ext cx="11161240" cy="2215991"/>
          </a:xfrm>
          <a:prstGeom prst="rect">
            <a:avLst/>
          </a:prstGeom>
          <a:noFill/>
        </p:spPr>
        <p:txBody>
          <a:bodyPr wrap="square" rtlCol="0">
            <a:spAutoFit/>
          </a:bodyPr>
          <a:lstStyle/>
          <a:p>
            <a:pPr algn="ctr"/>
            <a:r>
              <a:rPr lang="en-GB" sz="13800" dirty="0">
                <a:latin typeface="Segoe UI" panose="020B0502040204020203" pitchFamily="34" charset="0"/>
                <a:cs typeface="Segoe UI" panose="020B0502040204020203" pitchFamily="34" charset="0"/>
              </a:rPr>
              <a:t>CONTEXT</a:t>
            </a:r>
          </a:p>
        </p:txBody>
      </p:sp>
    </p:spTree>
    <p:extLst>
      <p:ext uri="{BB962C8B-B14F-4D97-AF65-F5344CB8AC3E}">
        <p14:creationId xmlns:p14="http://schemas.microsoft.com/office/powerpoint/2010/main" val="68733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Context</a:t>
            </a:r>
          </a:p>
        </p:txBody>
      </p:sp>
      <p:sp>
        <p:nvSpPr>
          <p:cNvPr id="7" name="TextBox 6">
            <a:extLst>
              <a:ext uri="{FF2B5EF4-FFF2-40B4-BE49-F238E27FC236}">
                <a16:creationId xmlns:a16="http://schemas.microsoft.com/office/drawing/2014/main" id="{6967A52E-B418-4AF3-94D6-E1509AAB4E4E}"/>
              </a:ext>
            </a:extLst>
          </p:cNvPr>
          <p:cNvSpPr txBox="1"/>
          <p:nvPr/>
        </p:nvSpPr>
        <p:spPr>
          <a:xfrm>
            <a:off x="623392" y="3284984"/>
            <a:ext cx="10801200" cy="523220"/>
          </a:xfrm>
          <a:prstGeom prst="rect">
            <a:avLst/>
          </a:prstGeom>
          <a:noFill/>
        </p:spPr>
        <p:txBody>
          <a:bodyPr wrap="square" rtlCol="0">
            <a:spAutoFit/>
          </a:bodyPr>
          <a:lstStyle/>
          <a:p>
            <a:pPr algn="ctr"/>
            <a:r>
              <a:rPr lang="en-GB" sz="2800" dirty="0">
                <a:latin typeface="Segoe UI" panose="020B0502040204020203" pitchFamily="34" charset="0"/>
                <a:cs typeface="Segoe UI" panose="020B0502040204020203" pitchFamily="34" charset="0"/>
              </a:rPr>
              <a:t>How many tickets are still available for Star Wars?</a:t>
            </a:r>
          </a:p>
        </p:txBody>
      </p:sp>
    </p:spTree>
    <p:extLst>
      <p:ext uri="{BB962C8B-B14F-4D97-AF65-F5344CB8AC3E}">
        <p14:creationId xmlns:p14="http://schemas.microsoft.com/office/powerpoint/2010/main" val="5252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a:t>
            </a:r>
          </a:p>
        </p:txBody>
      </p:sp>
      <p:sp>
        <p:nvSpPr>
          <p:cNvPr id="2" name="TextBox 1"/>
          <p:cNvSpPr txBox="1"/>
          <p:nvPr/>
        </p:nvSpPr>
        <p:spPr>
          <a:xfrm>
            <a:off x="407368" y="2636912"/>
            <a:ext cx="11161240" cy="2215991"/>
          </a:xfrm>
          <a:prstGeom prst="rect">
            <a:avLst/>
          </a:prstGeom>
          <a:noFill/>
        </p:spPr>
        <p:txBody>
          <a:bodyPr wrap="square" rtlCol="0">
            <a:spAutoFit/>
          </a:bodyPr>
          <a:lstStyle/>
          <a:p>
            <a:pPr algn="ctr"/>
            <a:r>
              <a:rPr lang="en-GB" sz="13800" dirty="0">
                <a:latin typeface="Segoe UI" panose="020B0502040204020203" pitchFamily="34" charset="0"/>
                <a:cs typeface="Segoe UI" panose="020B0502040204020203" pitchFamily="34" charset="0"/>
              </a:rPr>
              <a:t>PLATFORMS</a:t>
            </a:r>
          </a:p>
        </p:txBody>
      </p:sp>
    </p:spTree>
    <p:extLst>
      <p:ext uri="{BB962C8B-B14F-4D97-AF65-F5344CB8AC3E}">
        <p14:creationId xmlns:p14="http://schemas.microsoft.com/office/powerpoint/2010/main" val="132456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Platforms</a:t>
            </a:r>
          </a:p>
        </p:txBody>
      </p:sp>
      <p:sp>
        <p:nvSpPr>
          <p:cNvPr id="6" name="TextBox 5"/>
          <p:cNvSpPr txBox="1"/>
          <p:nvPr/>
        </p:nvSpPr>
        <p:spPr>
          <a:xfrm>
            <a:off x="286430" y="1181021"/>
            <a:ext cx="9505056" cy="1569660"/>
          </a:xfrm>
          <a:prstGeom prst="rect">
            <a:avLst/>
          </a:prstGeom>
          <a:noFill/>
        </p:spPr>
        <p:txBody>
          <a:bodyPr wrap="square" rtlCol="0">
            <a:spAutoFit/>
          </a:bodyPr>
          <a:lstStyle/>
          <a:p>
            <a:pPr>
              <a:lnSpc>
                <a:spcPct val="200000"/>
              </a:lnSpc>
            </a:pPr>
            <a:r>
              <a:rPr lang="en-GB" b="1" dirty="0">
                <a:latin typeface="Segoe UI" panose="020B0502040204020203" pitchFamily="34" charset="0"/>
                <a:cs typeface="Segoe UI" panose="020B0502040204020203" pitchFamily="34" charset="0"/>
              </a:rPr>
              <a:t>No programming platforms</a:t>
            </a:r>
            <a:r>
              <a:rPr lang="en-GB" dirty="0">
                <a:latin typeface="Segoe UI" panose="020B0502040204020203" pitchFamily="34" charset="0"/>
                <a:cs typeface="Segoe UI" panose="020B0502040204020203" pitchFamily="34" charset="0"/>
              </a:rPr>
              <a:t> </a:t>
            </a:r>
          </a:p>
          <a:p>
            <a:pPr marL="1066785" lvl="1" indent="-457200">
              <a:buFont typeface="Arial" panose="020B0604020202020204" pitchFamily="34" charset="0"/>
              <a:buChar char="•"/>
            </a:pPr>
            <a:r>
              <a:rPr lang="en-GB" dirty="0" err="1">
                <a:latin typeface="Segoe UI" panose="020B0502040204020203" pitchFamily="34" charset="0"/>
                <a:cs typeface="Segoe UI" panose="020B0502040204020203" pitchFamily="34" charset="0"/>
              </a:rPr>
              <a:t>Chatfuel</a:t>
            </a:r>
            <a:endParaRPr lang="en-GB" dirty="0">
              <a:latin typeface="Segoe UI" panose="020B0502040204020203" pitchFamily="34" charset="0"/>
              <a:cs typeface="Segoe UI" panose="020B0502040204020203" pitchFamily="34" charset="0"/>
            </a:endParaRPr>
          </a:p>
          <a:p>
            <a:pPr marL="1066785" lvl="1" indent="-457200">
              <a:buFont typeface="Arial" panose="020B0604020202020204" pitchFamily="34" charset="0"/>
              <a:buChar char="•"/>
            </a:pPr>
            <a:r>
              <a:rPr lang="en-GB" dirty="0" err="1">
                <a:latin typeface="Segoe UI" panose="020B0502040204020203" pitchFamily="34" charset="0"/>
                <a:cs typeface="Segoe UI" panose="020B0502040204020203" pitchFamily="34" charset="0"/>
              </a:rPr>
              <a:t>ManyChat</a:t>
            </a:r>
            <a:endParaRPr lang="en-GB" dirty="0">
              <a:solidFill>
                <a:srgbClr val="FF0000"/>
              </a:solidFill>
              <a:latin typeface="Segoe UI" panose="020B0502040204020203" pitchFamily="34" charset="0"/>
              <a:cs typeface="Segoe UI" panose="020B0502040204020203" pitchFamily="34" charset="0"/>
            </a:endParaRPr>
          </a:p>
        </p:txBody>
      </p:sp>
      <p:sp>
        <p:nvSpPr>
          <p:cNvPr id="7" name="TextBox 6"/>
          <p:cNvSpPr txBox="1"/>
          <p:nvPr/>
        </p:nvSpPr>
        <p:spPr>
          <a:xfrm>
            <a:off x="286430" y="2854625"/>
            <a:ext cx="9505056" cy="1200329"/>
          </a:xfrm>
          <a:prstGeom prst="rect">
            <a:avLst/>
          </a:prstGeom>
          <a:noFill/>
        </p:spPr>
        <p:txBody>
          <a:bodyPr wrap="square" rtlCol="0">
            <a:spAutoFit/>
          </a:bodyPr>
          <a:lstStyle/>
          <a:p>
            <a:pPr>
              <a:lnSpc>
                <a:spcPct val="200000"/>
              </a:lnSpc>
            </a:pPr>
            <a:r>
              <a:rPr lang="en-GB" b="1" dirty="0">
                <a:latin typeface="Segoe UI" panose="020B0502040204020203" pitchFamily="34" charset="0"/>
                <a:cs typeface="Segoe UI" panose="020B0502040204020203" pitchFamily="34" charset="0"/>
              </a:rPr>
              <a:t>Conversational platforms </a:t>
            </a:r>
          </a:p>
          <a:p>
            <a:pPr marL="1066785" lvl="1" indent="-457200">
              <a:buFont typeface="Arial" panose="020B0604020202020204" pitchFamily="34" charset="0"/>
              <a:buChar char="•"/>
            </a:pPr>
            <a:r>
              <a:rPr lang="en-GB" dirty="0" err="1">
                <a:latin typeface="Segoe UI" panose="020B0502040204020203" pitchFamily="34" charset="0"/>
                <a:cs typeface="Segoe UI" panose="020B0502040204020203" pitchFamily="34" charset="0"/>
              </a:rPr>
              <a:t>Pandorabots</a:t>
            </a:r>
            <a:endParaRPr lang="en-GB" dirty="0">
              <a:solidFill>
                <a:srgbClr val="FF0000"/>
              </a:solidFill>
              <a:latin typeface="Segoe UI" panose="020B0502040204020203" pitchFamily="34" charset="0"/>
              <a:cs typeface="Segoe UI" panose="020B0502040204020203" pitchFamily="34" charset="0"/>
            </a:endParaRPr>
          </a:p>
        </p:txBody>
      </p:sp>
      <p:sp>
        <p:nvSpPr>
          <p:cNvPr id="8" name="TextBox 7"/>
          <p:cNvSpPr txBox="1"/>
          <p:nvPr/>
        </p:nvSpPr>
        <p:spPr>
          <a:xfrm>
            <a:off x="275466" y="4054954"/>
            <a:ext cx="9505056" cy="3046988"/>
          </a:xfrm>
          <a:prstGeom prst="rect">
            <a:avLst/>
          </a:prstGeom>
          <a:noFill/>
        </p:spPr>
        <p:txBody>
          <a:bodyPr wrap="square" rtlCol="0">
            <a:spAutoFit/>
          </a:bodyPr>
          <a:lstStyle/>
          <a:p>
            <a:pPr>
              <a:lnSpc>
                <a:spcPct val="200000"/>
              </a:lnSpc>
            </a:pPr>
            <a:r>
              <a:rPr lang="en-GB" b="1" dirty="0">
                <a:latin typeface="Segoe UI" panose="020B0502040204020203" pitchFamily="34" charset="0"/>
                <a:cs typeface="Segoe UI" panose="020B0502040204020203" pitchFamily="34" charset="0"/>
              </a:rPr>
              <a:t>Platforms backed by tech giants</a:t>
            </a:r>
          </a:p>
          <a:p>
            <a:pPr marL="1066785" lvl="1" indent="-457200">
              <a:buFont typeface="Arial" panose="020B0604020202020204" pitchFamily="34" charset="0"/>
              <a:buChar char="•"/>
            </a:pPr>
            <a:r>
              <a:rPr lang="en-GB" dirty="0">
                <a:latin typeface="Segoe UI" panose="020B0502040204020203" pitchFamily="34" charset="0"/>
                <a:cs typeface="Segoe UI" panose="020B0502040204020203" pitchFamily="34" charset="0"/>
              </a:rPr>
              <a:t>LUIS (Microsoft)</a:t>
            </a:r>
          </a:p>
          <a:p>
            <a:pPr marL="1066785" lvl="1" indent="-457200">
              <a:buFont typeface="Arial" panose="020B0604020202020204" pitchFamily="34" charset="0"/>
              <a:buChar char="•"/>
            </a:pPr>
            <a:r>
              <a:rPr lang="en-GB" dirty="0">
                <a:latin typeface="Segoe UI" panose="020B0502040204020203" pitchFamily="34" charset="0"/>
                <a:cs typeface="Segoe UI" panose="020B0502040204020203" pitchFamily="34" charset="0"/>
              </a:rPr>
              <a:t>API.ai (Google)</a:t>
            </a:r>
          </a:p>
          <a:p>
            <a:pPr marL="1066785" lvl="1" indent="-457200">
              <a:buFont typeface="Arial" panose="020B0604020202020204" pitchFamily="34" charset="0"/>
              <a:buChar char="•"/>
            </a:pPr>
            <a:r>
              <a:rPr lang="en-GB" dirty="0">
                <a:latin typeface="Segoe UI" panose="020B0502040204020203" pitchFamily="34" charset="0"/>
                <a:cs typeface="Segoe UI" panose="020B0502040204020203" pitchFamily="34" charset="0"/>
              </a:rPr>
              <a:t>Watson (IBM)</a:t>
            </a:r>
          </a:p>
          <a:p>
            <a:pPr marL="1066785" lvl="1" indent="-457200">
              <a:buFont typeface="Arial" panose="020B0604020202020204" pitchFamily="34" charset="0"/>
              <a:buChar char="•"/>
            </a:pPr>
            <a:r>
              <a:rPr lang="en-GB" dirty="0">
                <a:latin typeface="Segoe UI" panose="020B0502040204020203" pitchFamily="34" charset="0"/>
                <a:cs typeface="Segoe UI" panose="020B0502040204020203" pitchFamily="34" charset="0"/>
              </a:rPr>
              <a:t>Wit.ai (Facebook)</a:t>
            </a:r>
          </a:p>
          <a:p>
            <a:pPr marL="1066785" lvl="1" indent="-457200">
              <a:buFont typeface="Arial" panose="020B0604020202020204" pitchFamily="34" charset="0"/>
              <a:buChar char="•"/>
            </a:pPr>
            <a:r>
              <a:rPr lang="en-GB" dirty="0">
                <a:latin typeface="Segoe UI" panose="020B0502040204020203" pitchFamily="34" charset="0"/>
                <a:cs typeface="Segoe UI" panose="020B0502040204020203" pitchFamily="34" charset="0"/>
              </a:rPr>
              <a:t>Lex (Amazon)</a:t>
            </a:r>
          </a:p>
          <a:p>
            <a:pPr marL="1066785" lvl="1" indent="-457200">
              <a:buFont typeface="Arial" panose="020B0604020202020204" pitchFamily="34" charset="0"/>
              <a:buChar char="•"/>
            </a:pPr>
            <a:endParaRPr lang="en-GB"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38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6FBA"/>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Maker Service</a:t>
            </a:r>
          </a:p>
        </p:txBody>
      </p:sp>
      <p:sp>
        <p:nvSpPr>
          <p:cNvPr id="11" name="TextBox 10"/>
          <p:cNvSpPr txBox="1"/>
          <p:nvPr/>
        </p:nvSpPr>
        <p:spPr>
          <a:xfrm>
            <a:off x="335360"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26160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Chatbots for Dummies</a:t>
            </a:r>
          </a:p>
        </p:txBody>
      </p:sp>
      <p:sp>
        <p:nvSpPr>
          <p:cNvPr id="6" name="TextBox 5">
            <a:extLst>
              <a:ext uri="{FF2B5EF4-FFF2-40B4-BE49-F238E27FC236}">
                <a16:creationId xmlns:a16="http://schemas.microsoft.com/office/drawing/2014/main" id="{D0EE83A1-39AF-42DF-A4C6-06FA4F217CC5}"/>
              </a:ext>
            </a:extLst>
          </p:cNvPr>
          <p:cNvSpPr txBox="1"/>
          <p:nvPr/>
        </p:nvSpPr>
        <p:spPr>
          <a:xfrm>
            <a:off x="4367808" y="1543694"/>
            <a:ext cx="7488832" cy="52322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Senior Business Intelligence Consultant</a:t>
            </a:r>
            <a:endParaRPr lang="en-GB" sz="2800" dirty="0">
              <a:solidFill>
                <a:srgbClr val="7030A0"/>
              </a:solidFill>
              <a:latin typeface="Segoe UI" panose="020B0502040204020203" pitchFamily="34" charset="0"/>
              <a:cs typeface="Segoe UI" panose="020B0502040204020203" pitchFamily="34" charset="0"/>
            </a:endParaRPr>
          </a:p>
        </p:txBody>
      </p:sp>
      <p:pic>
        <p:nvPicPr>
          <p:cNvPr id="1026" name="Picture 2" descr="http://adatis.co.uk/assets/base/img/content/team/jose.png">
            <a:extLst>
              <a:ext uri="{FF2B5EF4-FFF2-40B4-BE49-F238E27FC236}">
                <a16:creationId xmlns:a16="http://schemas.microsoft.com/office/drawing/2014/main" id="{051B4642-55F0-4CAB-AC20-CD0E4AD5C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661515"/>
            <a:ext cx="3361556" cy="3350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F46A25-684A-4E01-9071-BBE8365CA7DF}"/>
              </a:ext>
            </a:extLst>
          </p:cNvPr>
          <p:cNvSpPr txBox="1"/>
          <p:nvPr/>
        </p:nvSpPr>
        <p:spPr>
          <a:xfrm>
            <a:off x="4367808" y="2348880"/>
            <a:ext cx="7488832" cy="52322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blogs.adatis.co.uk/</a:t>
            </a:r>
            <a:r>
              <a:rPr lang="en-GB" sz="2800" dirty="0" err="1">
                <a:latin typeface="Segoe UI" panose="020B0502040204020203" pitchFamily="34" charset="0"/>
                <a:cs typeface="Segoe UI" panose="020B0502040204020203" pitchFamily="34" charset="0"/>
              </a:rPr>
              <a:t>josemendes</a:t>
            </a:r>
            <a:r>
              <a:rPr lang="en-GB" sz="2800" dirty="0">
                <a:latin typeface="Segoe UI" panose="020B0502040204020203" pitchFamily="34" charset="0"/>
                <a:cs typeface="Segoe UI" panose="020B0502040204020203" pitchFamily="34" charset="0"/>
              </a:rPr>
              <a:t>/</a:t>
            </a:r>
          </a:p>
        </p:txBody>
      </p:sp>
      <p:sp>
        <p:nvSpPr>
          <p:cNvPr id="2" name="Rectangle 1">
            <a:extLst>
              <a:ext uri="{FF2B5EF4-FFF2-40B4-BE49-F238E27FC236}">
                <a16:creationId xmlns:a16="http://schemas.microsoft.com/office/drawing/2014/main" id="{1947B134-CE53-4E13-AE53-35C7C95668CE}"/>
              </a:ext>
            </a:extLst>
          </p:cNvPr>
          <p:cNvSpPr/>
          <p:nvPr/>
        </p:nvSpPr>
        <p:spPr>
          <a:xfrm>
            <a:off x="4367808" y="3154066"/>
            <a:ext cx="3283271" cy="523220"/>
          </a:xfrm>
          <a:prstGeom prst="rect">
            <a:avLst/>
          </a:prstGeom>
        </p:spPr>
        <p:txBody>
          <a:bodyPr wrap="none">
            <a:spAutoFit/>
          </a:bodyPr>
          <a:lstStyle/>
          <a:p>
            <a:r>
              <a:rPr lang="en-GB" sz="2800" dirty="0">
                <a:latin typeface="Segoe UI" panose="020B0502040204020203" pitchFamily="34" charset="0"/>
                <a:cs typeface="Segoe UI" panose="020B0502040204020203" pitchFamily="34" charset="0"/>
              </a:rPr>
              <a:t>@</a:t>
            </a:r>
            <a:r>
              <a:rPr lang="en-GB" sz="2800" dirty="0" err="1">
                <a:latin typeface="Segoe UI" panose="020B0502040204020203" pitchFamily="34" charset="0"/>
                <a:cs typeface="Segoe UI" panose="020B0502040204020203" pitchFamily="34" charset="0"/>
              </a:rPr>
              <a:t>ZeMiguelMendes</a:t>
            </a:r>
            <a:endParaRPr lang="en-GB"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83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D846E0-5A29-4615-949E-98BB0DE98BB4}"/>
              </a:ext>
            </a:extLst>
          </p:cNvPr>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Azure Bot Service</a:t>
            </a:r>
          </a:p>
        </p:txBody>
      </p:sp>
      <p:sp>
        <p:nvSpPr>
          <p:cNvPr id="6" name="TextBox 5">
            <a:extLst>
              <a:ext uri="{FF2B5EF4-FFF2-40B4-BE49-F238E27FC236}">
                <a16:creationId xmlns:a16="http://schemas.microsoft.com/office/drawing/2014/main" id="{989F43C3-AAB6-4D1A-842A-4D9DA3067699}"/>
              </a:ext>
            </a:extLst>
          </p:cNvPr>
          <p:cNvSpPr txBox="1"/>
          <p:nvPr/>
        </p:nvSpPr>
        <p:spPr>
          <a:xfrm>
            <a:off x="9768408" y="6433591"/>
            <a:ext cx="1872208" cy="307777"/>
          </a:xfrm>
          <a:prstGeom prst="rect">
            <a:avLst/>
          </a:prstGeom>
          <a:noFill/>
        </p:spPr>
        <p:txBody>
          <a:bodyPr wrap="square" rtlCol="0">
            <a:spAutoFit/>
          </a:bodyPr>
          <a:lstStyle/>
          <a:p>
            <a:r>
              <a:rPr lang="en-GB" sz="1400" b="1" dirty="0">
                <a:latin typeface="Segoe UI" panose="020B0502040204020203" pitchFamily="34" charset="0"/>
                <a:cs typeface="Segoe UI" panose="020B0502040204020203" pitchFamily="34" charset="0"/>
              </a:rPr>
              <a:t>*credit Microsoft</a:t>
            </a:r>
            <a:endParaRPr lang="en-GB" sz="1400" b="1" dirty="0">
              <a:solidFill>
                <a:srgbClr val="FF0000"/>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1836D186-9A31-47F7-89B6-DBFAAE08E611}"/>
              </a:ext>
            </a:extLst>
          </p:cNvPr>
          <p:cNvPicPr>
            <a:picLocks noChangeAspect="1"/>
          </p:cNvPicPr>
          <p:nvPr/>
        </p:nvPicPr>
        <p:blipFill>
          <a:blip r:embed="rId3"/>
          <a:stretch>
            <a:fillRect/>
          </a:stretch>
        </p:blipFill>
        <p:spPr>
          <a:xfrm>
            <a:off x="839416" y="1390228"/>
            <a:ext cx="10591800" cy="4991100"/>
          </a:xfrm>
          <a:prstGeom prst="rect">
            <a:avLst/>
          </a:prstGeom>
        </p:spPr>
      </p:pic>
      <p:pic>
        <p:nvPicPr>
          <p:cNvPr id="3" name="Picture 2">
            <a:extLst>
              <a:ext uri="{FF2B5EF4-FFF2-40B4-BE49-F238E27FC236}">
                <a16:creationId xmlns:a16="http://schemas.microsoft.com/office/drawing/2014/main" id="{8ACEC977-BE3D-4203-98F2-52D30D96CCF5}"/>
              </a:ext>
            </a:extLst>
          </p:cNvPr>
          <p:cNvPicPr>
            <a:picLocks noChangeAspect="1"/>
          </p:cNvPicPr>
          <p:nvPr/>
        </p:nvPicPr>
        <p:blipFill>
          <a:blip r:embed="rId4"/>
          <a:stretch>
            <a:fillRect/>
          </a:stretch>
        </p:blipFill>
        <p:spPr>
          <a:xfrm>
            <a:off x="839416" y="1390228"/>
            <a:ext cx="10591800" cy="4991100"/>
          </a:xfrm>
          <a:prstGeom prst="rect">
            <a:avLst/>
          </a:prstGeom>
        </p:spPr>
      </p:pic>
      <p:pic>
        <p:nvPicPr>
          <p:cNvPr id="4" name="Picture 3">
            <a:extLst>
              <a:ext uri="{FF2B5EF4-FFF2-40B4-BE49-F238E27FC236}">
                <a16:creationId xmlns:a16="http://schemas.microsoft.com/office/drawing/2014/main" id="{84A68A91-218A-49C9-8C99-D56F6B1A2BD8}"/>
              </a:ext>
            </a:extLst>
          </p:cNvPr>
          <p:cNvPicPr>
            <a:picLocks noChangeAspect="1"/>
          </p:cNvPicPr>
          <p:nvPr/>
        </p:nvPicPr>
        <p:blipFill>
          <a:blip r:embed="rId5"/>
          <a:stretch>
            <a:fillRect/>
          </a:stretch>
        </p:blipFill>
        <p:spPr>
          <a:xfrm>
            <a:off x="839416" y="1390228"/>
            <a:ext cx="10591800" cy="4991100"/>
          </a:xfrm>
          <a:prstGeom prst="rect">
            <a:avLst/>
          </a:prstGeom>
        </p:spPr>
      </p:pic>
    </p:spTree>
    <p:extLst>
      <p:ext uri="{BB962C8B-B14F-4D97-AF65-F5344CB8AC3E}">
        <p14:creationId xmlns:p14="http://schemas.microsoft.com/office/powerpoint/2010/main" val="967194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2C5C">
              <a:alpha val="50000"/>
            </a:srgbClr>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4D8B"/>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Maker Service</a:t>
            </a:r>
          </a:p>
        </p:txBody>
      </p:sp>
      <p:sp>
        <p:nvSpPr>
          <p:cNvPr id="11" name="TextBox 10"/>
          <p:cNvSpPr txBox="1"/>
          <p:nvPr/>
        </p:nvSpPr>
        <p:spPr>
          <a:xfrm>
            <a:off x="335360"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22162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9708966"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Language Understanding Intelligent Service (LUIS)</a:t>
            </a:r>
          </a:p>
        </p:txBody>
      </p:sp>
      <p:pic>
        <p:nvPicPr>
          <p:cNvPr id="4" name="Picture 3">
            <a:extLst>
              <a:ext uri="{FF2B5EF4-FFF2-40B4-BE49-F238E27FC236}">
                <a16:creationId xmlns:a16="http://schemas.microsoft.com/office/drawing/2014/main" id="{F18D09D2-95F9-45FC-9500-55A373BD4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480217"/>
            <a:ext cx="1477468" cy="1477468"/>
          </a:xfrm>
          <a:prstGeom prst="rect">
            <a:avLst/>
          </a:prstGeom>
        </p:spPr>
      </p:pic>
      <p:sp>
        <p:nvSpPr>
          <p:cNvPr id="8" name="TextBox 7">
            <a:extLst>
              <a:ext uri="{FF2B5EF4-FFF2-40B4-BE49-F238E27FC236}">
                <a16:creationId xmlns:a16="http://schemas.microsoft.com/office/drawing/2014/main" id="{C8CD69DB-F2D5-4B06-98F9-D3C101819E0C}"/>
              </a:ext>
            </a:extLst>
          </p:cNvPr>
          <p:cNvSpPr txBox="1"/>
          <p:nvPr/>
        </p:nvSpPr>
        <p:spPr>
          <a:xfrm>
            <a:off x="2063552" y="1399905"/>
            <a:ext cx="9505056" cy="2246769"/>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Helps your bot understand what the users are saying</a:t>
            </a:r>
          </a:p>
          <a:p>
            <a:endParaRPr lang="en-GB" sz="2800" dirty="0">
              <a:latin typeface="Segoe UI" panose="020B0502040204020203" pitchFamily="34" charset="0"/>
              <a:cs typeface="Segoe UI" panose="020B0502040204020203" pitchFamily="34" charset="0"/>
            </a:endParaRPr>
          </a:p>
          <a:p>
            <a:r>
              <a:rPr lang="en-GB" sz="2800" dirty="0">
                <a:latin typeface="Segoe UI" panose="020B0502040204020203" pitchFamily="34" charset="0"/>
                <a:cs typeface="Segoe UI" panose="020B0502040204020203" pitchFamily="34" charset="0"/>
              </a:rPr>
              <a:t>A couple of examples are enough to deploy an application</a:t>
            </a:r>
          </a:p>
          <a:p>
            <a:endParaRPr lang="en-GB" sz="2800" dirty="0">
              <a:latin typeface="Segoe UI" panose="020B0502040204020203" pitchFamily="34" charset="0"/>
              <a:cs typeface="Segoe UI" panose="020B0502040204020203" pitchFamily="34" charset="0"/>
            </a:endParaRPr>
          </a:p>
          <a:p>
            <a:r>
              <a:rPr lang="en-GB" sz="2800" dirty="0">
                <a:latin typeface="Segoe UI" panose="020B0502040204020203" pitchFamily="34" charset="0"/>
                <a:cs typeface="Segoe UI" panose="020B0502040204020203" pitchFamily="34" charset="0"/>
              </a:rPr>
              <a:t>Active Learning</a:t>
            </a:r>
          </a:p>
        </p:txBody>
      </p:sp>
      <p:grpSp>
        <p:nvGrpSpPr>
          <p:cNvPr id="3" name="Group 2">
            <a:extLst>
              <a:ext uri="{FF2B5EF4-FFF2-40B4-BE49-F238E27FC236}">
                <a16:creationId xmlns:a16="http://schemas.microsoft.com/office/drawing/2014/main" id="{D90F4318-4B61-4540-A3A0-6EFE277A055D}"/>
              </a:ext>
            </a:extLst>
          </p:cNvPr>
          <p:cNvGrpSpPr/>
          <p:nvPr/>
        </p:nvGrpSpPr>
        <p:grpSpPr>
          <a:xfrm>
            <a:off x="407368" y="4576617"/>
            <a:ext cx="11233247" cy="1804711"/>
            <a:chOff x="407368" y="4576617"/>
            <a:chExt cx="11233247" cy="1804711"/>
          </a:xfrm>
        </p:grpSpPr>
        <p:grpSp>
          <p:nvGrpSpPr>
            <p:cNvPr id="2" name="Group 1">
              <a:extLst>
                <a:ext uri="{FF2B5EF4-FFF2-40B4-BE49-F238E27FC236}">
                  <a16:creationId xmlns:a16="http://schemas.microsoft.com/office/drawing/2014/main" id="{84CCE15C-6DB8-4B74-B63F-8BDE5AF4C511}"/>
                </a:ext>
              </a:extLst>
            </p:cNvPr>
            <p:cNvGrpSpPr/>
            <p:nvPr/>
          </p:nvGrpSpPr>
          <p:grpSpPr>
            <a:xfrm>
              <a:off x="407368" y="4576617"/>
              <a:ext cx="11233247" cy="1804711"/>
              <a:chOff x="407368" y="4576617"/>
              <a:chExt cx="11233247" cy="1804711"/>
            </a:xfrm>
          </p:grpSpPr>
          <p:sp>
            <p:nvSpPr>
              <p:cNvPr id="5" name="Arrow: Pentagon 4">
                <a:extLst>
                  <a:ext uri="{FF2B5EF4-FFF2-40B4-BE49-F238E27FC236}">
                    <a16:creationId xmlns:a16="http://schemas.microsoft.com/office/drawing/2014/main" id="{3E6196D7-0C85-47F9-97FF-BE4E07D10F63}"/>
                  </a:ext>
                </a:extLst>
              </p:cNvPr>
              <p:cNvSpPr/>
              <p:nvPr/>
            </p:nvSpPr>
            <p:spPr>
              <a:xfrm>
                <a:off x="407368" y="4581128"/>
                <a:ext cx="2304256" cy="1800200"/>
              </a:xfrm>
              <a:prstGeom prst="homePlate">
                <a:avLst/>
              </a:prstGeom>
              <a:solidFill>
                <a:srgbClr val="002C5C"/>
              </a:solidFill>
              <a:ln>
                <a:solidFill>
                  <a:srgbClr val="004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Define Model</a:t>
                </a:r>
              </a:p>
            </p:txBody>
          </p:sp>
          <p:sp>
            <p:nvSpPr>
              <p:cNvPr id="10" name="Arrow: Pentagon 9">
                <a:extLst>
                  <a:ext uri="{FF2B5EF4-FFF2-40B4-BE49-F238E27FC236}">
                    <a16:creationId xmlns:a16="http://schemas.microsoft.com/office/drawing/2014/main" id="{91A987CD-9F6D-4F64-86BC-0C9A9D27AE1F}"/>
                  </a:ext>
                </a:extLst>
              </p:cNvPr>
              <p:cNvSpPr/>
              <p:nvPr/>
            </p:nvSpPr>
            <p:spPr>
              <a:xfrm>
                <a:off x="3071664" y="4581128"/>
                <a:ext cx="2304256" cy="1800200"/>
              </a:xfrm>
              <a:prstGeom prst="homePlate">
                <a:avLst/>
              </a:prstGeom>
              <a:solidFill>
                <a:srgbClr val="002C5C"/>
              </a:solidFill>
              <a:ln>
                <a:solidFill>
                  <a:srgbClr val="004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 Examples</a:t>
                </a:r>
              </a:p>
            </p:txBody>
          </p:sp>
          <p:sp>
            <p:nvSpPr>
              <p:cNvPr id="11" name="Rectangle: Diagonal Corners Rounded 10">
                <a:extLst>
                  <a:ext uri="{FF2B5EF4-FFF2-40B4-BE49-F238E27FC236}">
                    <a16:creationId xmlns:a16="http://schemas.microsoft.com/office/drawing/2014/main" id="{49331154-ACBD-4E84-B7DE-08FACD05CB7F}"/>
                  </a:ext>
                </a:extLst>
              </p:cNvPr>
              <p:cNvSpPr/>
              <p:nvPr/>
            </p:nvSpPr>
            <p:spPr>
              <a:xfrm>
                <a:off x="5730142" y="4576617"/>
                <a:ext cx="5910473" cy="1800200"/>
              </a:xfrm>
              <a:prstGeom prst="round2DiagRect">
                <a:avLst/>
              </a:prstGeom>
              <a:solidFill>
                <a:srgbClr val="002C5C"/>
              </a:solidFill>
              <a:ln>
                <a:solidFill>
                  <a:srgbClr val="004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Deploy		Active Learning</a:t>
                </a:r>
              </a:p>
            </p:txBody>
          </p:sp>
        </p:grpSp>
        <p:sp>
          <p:nvSpPr>
            <p:cNvPr id="22" name="Arc 21">
              <a:extLst>
                <a:ext uri="{FF2B5EF4-FFF2-40B4-BE49-F238E27FC236}">
                  <a16:creationId xmlns:a16="http://schemas.microsoft.com/office/drawing/2014/main" id="{72A28EEE-170F-402F-842D-F1A7B764B0F3}"/>
                </a:ext>
              </a:extLst>
            </p:cNvPr>
            <p:cNvSpPr/>
            <p:nvPr/>
          </p:nvSpPr>
          <p:spPr>
            <a:xfrm>
              <a:off x="6990282" y="5054921"/>
              <a:ext cx="2808312" cy="360040"/>
            </a:xfrm>
            <a:prstGeom prst="arc">
              <a:avLst>
                <a:gd name="adj1" fmla="val 10855907"/>
                <a:gd name="adj2" fmla="val 21442412"/>
              </a:avLst>
            </a:prstGeom>
            <a:ln w="28575"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4C99E5D4-1540-4F44-9FA7-D78362AEC941}"/>
                </a:ext>
              </a:extLst>
            </p:cNvPr>
            <p:cNvSpPr/>
            <p:nvPr/>
          </p:nvSpPr>
          <p:spPr>
            <a:xfrm rot="10800000">
              <a:off x="6973094" y="5565545"/>
              <a:ext cx="2808312" cy="360040"/>
            </a:xfrm>
            <a:prstGeom prst="arc">
              <a:avLst>
                <a:gd name="adj1" fmla="val 10855907"/>
                <a:gd name="adj2" fmla="val 21442412"/>
              </a:avLst>
            </a:prstGeom>
            <a:ln w="28575"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78801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LUIS – Key Concepts</a:t>
            </a:r>
          </a:p>
        </p:txBody>
      </p:sp>
      <p:sp>
        <p:nvSpPr>
          <p:cNvPr id="6" name="TextBox 5"/>
          <p:cNvSpPr txBox="1"/>
          <p:nvPr/>
        </p:nvSpPr>
        <p:spPr>
          <a:xfrm>
            <a:off x="286430" y="1181021"/>
            <a:ext cx="10634106" cy="1938992"/>
          </a:xfrm>
          <a:prstGeom prst="rect">
            <a:avLst/>
          </a:prstGeom>
          <a:noFill/>
        </p:spPr>
        <p:txBody>
          <a:bodyPr wrap="square" rtlCol="0">
            <a:spAutoFit/>
          </a:bodyPr>
          <a:lstStyle/>
          <a:p>
            <a:pPr>
              <a:lnSpc>
                <a:spcPct val="150000"/>
              </a:lnSpc>
            </a:pPr>
            <a:r>
              <a:rPr lang="en-GB" b="1" dirty="0">
                <a:latin typeface="Segoe UI" panose="020B0502040204020203" pitchFamily="34" charset="0"/>
                <a:cs typeface="Segoe UI" panose="020B0502040204020203" pitchFamily="34" charset="0"/>
              </a:rPr>
              <a:t>Utterance</a:t>
            </a:r>
            <a:endParaRPr lang="en-GB" dirty="0">
              <a:latin typeface="Segoe UI" panose="020B0502040204020203" pitchFamily="34" charset="0"/>
              <a:cs typeface="Segoe UI" panose="020B0502040204020203" pitchFamily="34" charset="0"/>
            </a:endParaRPr>
          </a:p>
          <a:p>
            <a:pPr>
              <a:lnSpc>
                <a:spcPct val="150000"/>
              </a:lnSpc>
            </a:pPr>
            <a:r>
              <a:rPr lang="en-GB" dirty="0">
                <a:latin typeface="Segoe UI" panose="020B0502040204020203" pitchFamily="34" charset="0"/>
                <a:cs typeface="Segoe UI" panose="020B0502040204020203" pitchFamily="34" charset="0"/>
              </a:rPr>
              <a:t>Book 2 tickets to see Star Wars tomorrow at 1pm at ODEON </a:t>
            </a:r>
            <a:r>
              <a:rPr lang="en-GB" dirty="0" err="1">
                <a:latin typeface="Segoe UI" panose="020B0502040204020203" pitchFamily="34" charset="0"/>
                <a:cs typeface="Segoe UI" panose="020B0502040204020203" pitchFamily="34" charset="0"/>
              </a:rPr>
              <a:t>Whiteleys</a:t>
            </a:r>
            <a:endParaRPr lang="en-GB" dirty="0">
              <a:latin typeface="Segoe UI" panose="020B0502040204020203" pitchFamily="34" charset="0"/>
              <a:cs typeface="Segoe UI" panose="020B0502040204020203" pitchFamily="34" charset="0"/>
            </a:endParaRPr>
          </a:p>
          <a:p>
            <a:pPr>
              <a:lnSpc>
                <a:spcPct val="200000"/>
              </a:lnSpc>
            </a:pPr>
            <a:endParaRPr lang="en-GB" dirty="0">
              <a:solidFill>
                <a:srgbClr val="FF0000"/>
              </a:solidFill>
              <a:latin typeface="Segoe UI" panose="020B0502040204020203" pitchFamily="34" charset="0"/>
              <a:cs typeface="Segoe UI" panose="020B0502040204020203" pitchFamily="34" charset="0"/>
            </a:endParaRPr>
          </a:p>
        </p:txBody>
      </p:sp>
      <p:sp>
        <p:nvSpPr>
          <p:cNvPr id="7" name="TextBox 6"/>
          <p:cNvSpPr txBox="1"/>
          <p:nvPr/>
        </p:nvSpPr>
        <p:spPr>
          <a:xfrm>
            <a:off x="286430" y="2854625"/>
            <a:ext cx="9505056" cy="1131528"/>
          </a:xfrm>
          <a:prstGeom prst="rect">
            <a:avLst/>
          </a:prstGeom>
          <a:noFill/>
        </p:spPr>
        <p:txBody>
          <a:bodyPr wrap="square" rtlCol="0">
            <a:spAutoFit/>
          </a:bodyPr>
          <a:lstStyle/>
          <a:p>
            <a:pPr>
              <a:lnSpc>
                <a:spcPct val="150000"/>
              </a:lnSpc>
            </a:pPr>
            <a:r>
              <a:rPr lang="en-GB" b="1" dirty="0">
                <a:latin typeface="Segoe UI" panose="020B0502040204020203" pitchFamily="34" charset="0"/>
                <a:cs typeface="Segoe UI" panose="020B0502040204020203" pitchFamily="34" charset="0"/>
              </a:rPr>
              <a:t>Intents</a:t>
            </a:r>
          </a:p>
          <a:p>
            <a:pPr>
              <a:lnSpc>
                <a:spcPct val="150000"/>
              </a:lnSpc>
            </a:pPr>
            <a:r>
              <a:rPr lang="en-GB" dirty="0">
                <a:latin typeface="Segoe UI" panose="020B0502040204020203" pitchFamily="34" charset="0"/>
                <a:cs typeface="Segoe UI" panose="020B0502040204020203" pitchFamily="34" charset="0"/>
              </a:rPr>
              <a:t>Book Tickets</a:t>
            </a:r>
            <a:endParaRPr lang="en-GB" dirty="0">
              <a:solidFill>
                <a:srgbClr val="FF0000"/>
              </a:solidFill>
              <a:latin typeface="Segoe UI" panose="020B0502040204020203" pitchFamily="34" charset="0"/>
              <a:cs typeface="Segoe UI" panose="020B0502040204020203" pitchFamily="34" charset="0"/>
            </a:endParaRPr>
          </a:p>
        </p:txBody>
      </p:sp>
      <p:sp>
        <p:nvSpPr>
          <p:cNvPr id="8" name="TextBox 7"/>
          <p:cNvSpPr txBox="1"/>
          <p:nvPr/>
        </p:nvSpPr>
        <p:spPr>
          <a:xfrm>
            <a:off x="286430" y="4509120"/>
            <a:ext cx="9505056" cy="1569660"/>
          </a:xfrm>
          <a:prstGeom prst="rect">
            <a:avLst/>
          </a:prstGeom>
          <a:noFill/>
        </p:spPr>
        <p:txBody>
          <a:bodyPr wrap="square" rtlCol="0">
            <a:spAutoFit/>
          </a:bodyPr>
          <a:lstStyle/>
          <a:p>
            <a:pPr>
              <a:lnSpc>
                <a:spcPct val="150000"/>
              </a:lnSpc>
            </a:pPr>
            <a:r>
              <a:rPr lang="en-GB" b="1" dirty="0">
                <a:latin typeface="Segoe UI" panose="020B0502040204020203" pitchFamily="34" charset="0"/>
                <a:cs typeface="Segoe UI" panose="020B0502040204020203" pitchFamily="34" charset="0"/>
              </a:rPr>
              <a:t>Entities</a:t>
            </a:r>
          </a:p>
          <a:p>
            <a:pPr>
              <a:lnSpc>
                <a:spcPct val="150000"/>
              </a:lnSpc>
            </a:pPr>
            <a:r>
              <a:rPr lang="en-GB" dirty="0">
                <a:latin typeface="Segoe UI" panose="020B0502040204020203" pitchFamily="34" charset="0"/>
                <a:cs typeface="Segoe UI" panose="020B0502040204020203" pitchFamily="34" charset="0"/>
              </a:rPr>
              <a:t>Number, movie, datetime and location</a:t>
            </a:r>
          </a:p>
          <a:p>
            <a:pPr marL="1066785" lvl="1" indent="-457200">
              <a:buFont typeface="Arial" panose="020B0604020202020204" pitchFamily="34" charset="0"/>
              <a:buChar char="•"/>
            </a:pPr>
            <a:endParaRPr lang="en-GB"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16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2C5C">
              <a:alpha val="50000"/>
            </a:srgbClr>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Maker Service</a:t>
            </a:r>
          </a:p>
        </p:txBody>
      </p:sp>
      <p:sp>
        <p:nvSpPr>
          <p:cNvPr id="11" name="TextBox 10"/>
          <p:cNvSpPr txBox="1"/>
          <p:nvPr/>
        </p:nvSpPr>
        <p:spPr>
          <a:xfrm>
            <a:off x="335360"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19061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2C5C">
              <a:alpha val="50000"/>
            </a:srgbClr>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Service</a:t>
            </a:r>
          </a:p>
        </p:txBody>
      </p:sp>
      <p:sp>
        <p:nvSpPr>
          <p:cNvPr id="11" name="TextBox 10"/>
          <p:cNvSpPr txBox="1"/>
          <p:nvPr/>
        </p:nvSpPr>
        <p:spPr>
          <a:xfrm>
            <a:off x="335360"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6FBA"/>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19891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Demo</a:t>
            </a:r>
          </a:p>
        </p:txBody>
      </p:sp>
      <p:sp>
        <p:nvSpPr>
          <p:cNvPr id="6" name="TextBox 5"/>
          <p:cNvSpPr txBox="1"/>
          <p:nvPr/>
        </p:nvSpPr>
        <p:spPr>
          <a:xfrm>
            <a:off x="286430" y="1181021"/>
            <a:ext cx="10634106"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Integration with LUIS</a:t>
            </a:r>
          </a:p>
          <a:p>
            <a:pPr marL="342900" indent="-34290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Good Manners (</a:t>
            </a:r>
            <a:r>
              <a:rPr lang="en-GB" dirty="0" err="1">
                <a:latin typeface="Segoe UI" panose="020B0502040204020203" pitchFamily="34" charset="0"/>
                <a:cs typeface="Segoe UI" panose="020B0502040204020203" pitchFamily="34" charset="0"/>
              </a:rPr>
              <a:t>BestMatchDialog</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NuGet</a:t>
            </a:r>
            <a:r>
              <a:rPr lang="en-GB" dirty="0">
                <a:latin typeface="Segoe UI" panose="020B0502040204020203" pitchFamily="34" charset="0"/>
                <a:cs typeface="Segoe UI" panose="020B0502040204020203" pitchFamily="34" charset="0"/>
              </a:rPr>
              <a:t>)</a:t>
            </a:r>
          </a:p>
          <a:p>
            <a:pPr marL="342900" indent="-34290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Hero/ Receipt Cards</a:t>
            </a:r>
          </a:p>
          <a:p>
            <a:pPr marL="342900" indent="-34290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Logic App</a:t>
            </a:r>
          </a:p>
          <a:p>
            <a:pPr marL="342900" indent="-34290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Text to Speech</a:t>
            </a:r>
          </a:p>
          <a:p>
            <a:pPr>
              <a:lnSpc>
                <a:spcPct val="150000"/>
              </a:lnSpc>
            </a:pPr>
            <a:endParaRPr lang="en-GB" dirty="0">
              <a:latin typeface="Segoe UI" panose="020B0502040204020203" pitchFamily="34" charset="0"/>
              <a:cs typeface="Segoe UI" panose="020B0502040204020203" pitchFamily="34" charset="0"/>
            </a:endParaRPr>
          </a:p>
          <a:p>
            <a:pPr>
              <a:lnSpc>
                <a:spcPct val="200000"/>
              </a:lnSpc>
            </a:pPr>
            <a:endParaRPr lang="en-GB"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293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Chatbots for Dummies</a:t>
            </a:r>
          </a:p>
        </p:txBody>
      </p:sp>
      <p:sp>
        <p:nvSpPr>
          <p:cNvPr id="7" name="Title 1">
            <a:extLst>
              <a:ext uri="{FF2B5EF4-FFF2-40B4-BE49-F238E27FC236}">
                <a16:creationId xmlns:a16="http://schemas.microsoft.com/office/drawing/2014/main" id="{101A91D5-DD96-4BF5-A072-4AF75BBADAC8}"/>
              </a:ext>
            </a:extLst>
          </p:cNvPr>
          <p:cNvSpPr>
            <a:spLocks noGrp="1"/>
          </p:cNvSpPr>
          <p:nvPr/>
        </p:nvSpPr>
        <p:spPr>
          <a:xfrm>
            <a:off x="331897" y="1235720"/>
            <a:ext cx="11257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Just like Jimi Hendrix … </a:t>
            </a:r>
            <a:endParaRPr lang="en-US"/>
          </a:p>
        </p:txBody>
      </p:sp>
      <p:sp>
        <p:nvSpPr>
          <p:cNvPr id="8" name="Content Placeholder 2">
            <a:extLst>
              <a:ext uri="{FF2B5EF4-FFF2-40B4-BE49-F238E27FC236}">
                <a16:creationId xmlns:a16="http://schemas.microsoft.com/office/drawing/2014/main" id="{DFCAC8EA-D028-41EC-8DB2-5B7B149ABA19}"/>
              </a:ext>
            </a:extLst>
          </p:cNvPr>
          <p:cNvSpPr>
            <a:spLocks noGrp="1"/>
          </p:cNvSpPr>
          <p:nvPr/>
        </p:nvSpPr>
        <p:spPr>
          <a:xfrm>
            <a:off x="-96688" y="2708920"/>
            <a:ext cx="1202187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solidFill>
                  <a:srgbClr val="222222"/>
                </a:solidFill>
                <a:latin typeface="Calibri"/>
                <a:ea typeface="Calibri"/>
                <a:cs typeface="Calibri"/>
              </a:rPr>
              <a:t>We love to get feedback</a:t>
            </a:r>
            <a:endParaRPr lang="en-US" sz="4800">
              <a:cs typeface="Calibri"/>
            </a:endParaRPr>
          </a:p>
          <a:p>
            <a:pPr marL="0" indent="0" algn="ctr">
              <a:buNone/>
            </a:pPr>
            <a:endParaRPr lang="en-US" sz="4800">
              <a:solidFill>
                <a:srgbClr val="222222"/>
              </a:solidFill>
              <a:latin typeface="Calibri"/>
              <a:ea typeface="Calibri"/>
              <a:cs typeface="Calibri"/>
            </a:endParaRPr>
          </a:p>
          <a:p>
            <a:pPr marL="0" indent="0" algn="ctr">
              <a:buNone/>
            </a:pPr>
            <a:r>
              <a:rPr lang="en-US" sz="4800">
                <a:solidFill>
                  <a:srgbClr val="222222"/>
                </a:solidFill>
                <a:latin typeface="Calibri"/>
                <a:ea typeface="Calibri"/>
                <a:cs typeface="Calibri"/>
              </a:rPr>
              <a:t>Please complete the </a:t>
            </a:r>
            <a:r>
              <a:rPr lang="en-US" sz="4800">
                <a:solidFill>
                  <a:srgbClr val="222222"/>
                </a:solidFill>
                <a:cs typeface="Calibri"/>
              </a:rPr>
              <a:t>session feedback forms</a:t>
            </a:r>
          </a:p>
          <a:p>
            <a:pPr algn="ctr">
              <a:buChar char="•"/>
            </a:pPr>
            <a:endParaRPr lang="en-US" sz="4800">
              <a:solidFill>
                <a:srgbClr val="222222"/>
              </a:solidFill>
              <a:cs typeface="Calibri"/>
            </a:endParaRPr>
          </a:p>
        </p:txBody>
      </p:sp>
    </p:spTree>
    <p:extLst>
      <p:ext uri="{BB962C8B-B14F-4D97-AF65-F5344CB8AC3E}">
        <p14:creationId xmlns:p14="http://schemas.microsoft.com/office/powerpoint/2010/main" val="23078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Chatbots for Dummies</a:t>
            </a:r>
          </a:p>
        </p:txBody>
      </p:sp>
      <p:sp>
        <p:nvSpPr>
          <p:cNvPr id="9" name="Title 1">
            <a:extLst>
              <a:ext uri="{FF2B5EF4-FFF2-40B4-BE49-F238E27FC236}">
                <a16:creationId xmlns:a16="http://schemas.microsoft.com/office/drawing/2014/main" id="{101A91D5-DD96-4BF5-A072-4AF75BBADAC8}"/>
              </a:ext>
            </a:extLst>
          </p:cNvPr>
          <p:cNvSpPr>
            <a:spLocks noGrp="1"/>
          </p:cNvSpPr>
          <p:nvPr/>
        </p:nvSpPr>
        <p:spPr>
          <a:xfrm>
            <a:off x="551384" y="1340768"/>
            <a:ext cx="110892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err="1">
                <a:cs typeface="Calibri Light"/>
              </a:rPr>
              <a:t>SQLBits</a:t>
            </a:r>
            <a:r>
              <a:rPr lang="en-US">
                <a:cs typeface="Calibri Light"/>
              </a:rPr>
              <a:t> - It's all about the community...</a:t>
            </a:r>
            <a:endParaRPr lang="en-US"/>
          </a:p>
        </p:txBody>
      </p:sp>
      <p:sp>
        <p:nvSpPr>
          <p:cNvPr id="10" name="Content Placeholder 2">
            <a:extLst>
              <a:ext uri="{FF2B5EF4-FFF2-40B4-BE49-F238E27FC236}">
                <a16:creationId xmlns:a16="http://schemas.microsoft.com/office/drawing/2014/main" id="{DFCAC8EA-D028-41EC-8DB2-5B7B149ABA19}"/>
              </a:ext>
            </a:extLst>
          </p:cNvPr>
          <p:cNvSpPr>
            <a:spLocks noGrp="1"/>
          </p:cNvSpPr>
          <p:nvPr/>
        </p:nvSpPr>
        <p:spPr>
          <a:xfrm>
            <a:off x="551384" y="2801268"/>
            <a:ext cx="1108923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a:p>
            <a:pPr marL="0" indent="0">
              <a:buNone/>
            </a:pPr>
            <a:r>
              <a:rPr lang="en-US">
                <a:cs typeface="Calibri"/>
              </a:rPr>
              <a:t>Please visit Community Corner, we are trying this year to get more people to learn about the SQL Community, equally if you would be happy to visit the community corner we’d really appreciate it.</a:t>
            </a:r>
          </a:p>
          <a:p>
            <a:endParaRPr lang="en-US">
              <a:cs typeface="Calibri"/>
            </a:endParaRPr>
          </a:p>
        </p:txBody>
      </p:sp>
    </p:spTree>
    <p:extLst>
      <p:ext uri="{BB962C8B-B14F-4D97-AF65-F5344CB8AC3E}">
        <p14:creationId xmlns:p14="http://schemas.microsoft.com/office/powerpoint/2010/main" val="390462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657" y="3018873"/>
            <a:ext cx="3276689" cy="820255"/>
          </a:xfrm>
          <a:prstGeom prst="rect">
            <a:avLst/>
          </a:prstGeom>
        </p:spPr>
      </p:pic>
    </p:spTree>
    <p:extLst>
      <p:ext uri="{BB962C8B-B14F-4D97-AF65-F5344CB8AC3E}">
        <p14:creationId xmlns:p14="http://schemas.microsoft.com/office/powerpoint/2010/main" val="30042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6FBA"/>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4D8B"/>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Maker Service</a:t>
            </a:r>
          </a:p>
        </p:txBody>
      </p:sp>
      <p:sp>
        <p:nvSpPr>
          <p:cNvPr id="11" name="TextBox 10"/>
          <p:cNvSpPr txBox="1"/>
          <p:nvPr/>
        </p:nvSpPr>
        <p:spPr>
          <a:xfrm>
            <a:off x="335360" y="2087477"/>
            <a:ext cx="2237948" cy="2237948"/>
          </a:xfrm>
          <a:prstGeom prst="rect">
            <a:avLst/>
          </a:prstGeom>
          <a:solidFill>
            <a:srgbClr val="002C5C"/>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6FBA"/>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20715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7" name="TextBox 6"/>
          <p:cNvSpPr txBox="1"/>
          <p:nvPr/>
        </p:nvSpPr>
        <p:spPr>
          <a:xfrm>
            <a:off x="2639616" y="2087477"/>
            <a:ext cx="2237948" cy="2237948"/>
          </a:xfrm>
          <a:prstGeom prst="rect">
            <a:avLst/>
          </a:prstGeom>
          <a:solidFill>
            <a:srgbClr val="002C5C">
              <a:alpha val="50000"/>
            </a:srgbClr>
          </a:solidFill>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a:t>Azure Bot Service</a:t>
            </a:r>
          </a:p>
        </p:txBody>
      </p:sp>
      <p:sp>
        <p:nvSpPr>
          <p:cNvPr id="8" name="TextBox 7"/>
          <p:cNvSpPr txBox="1"/>
          <p:nvPr/>
        </p:nvSpPr>
        <p:spPr>
          <a:xfrm>
            <a:off x="4943872"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Language Understanding Intelligent Service (LUIS)</a:t>
            </a:r>
          </a:p>
        </p:txBody>
      </p:sp>
      <p:sp>
        <p:nvSpPr>
          <p:cNvPr id="9" name="TextBox 8"/>
          <p:cNvSpPr txBox="1"/>
          <p:nvPr/>
        </p:nvSpPr>
        <p:spPr>
          <a:xfrm>
            <a:off x="7248128"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err="1">
                <a:solidFill>
                  <a:srgbClr val="FFFFFF"/>
                </a:solidFill>
                <a:latin typeface="Segoe UI Light"/>
              </a:rPr>
              <a:t>QnA</a:t>
            </a:r>
            <a:r>
              <a:rPr lang="en-US" sz="2000" dirty="0">
                <a:solidFill>
                  <a:srgbClr val="FFFFFF"/>
                </a:solidFill>
                <a:latin typeface="Segoe UI Light"/>
              </a:rPr>
              <a:t> Maker Service</a:t>
            </a:r>
          </a:p>
        </p:txBody>
      </p:sp>
      <p:sp>
        <p:nvSpPr>
          <p:cNvPr id="11" name="TextBox 10"/>
          <p:cNvSpPr txBox="1"/>
          <p:nvPr/>
        </p:nvSpPr>
        <p:spPr>
          <a:xfrm>
            <a:off x="335360" y="2087477"/>
            <a:ext cx="2237948" cy="2237948"/>
          </a:xfrm>
          <a:prstGeom prst="rect">
            <a:avLst/>
          </a:prstGeom>
          <a:solidFill>
            <a:srgbClr val="002C5C"/>
          </a:solidFill>
        </p:spPr>
        <p:txBody>
          <a:bodyPr wrap="square" lIns="179285" tIns="134464" rtlCol="0">
            <a:noAutofit/>
          </a:bodyPr>
          <a:lstStyle/>
          <a:p>
            <a:pPr defTabSz="913949">
              <a:lnSpc>
                <a:spcPts val="2941"/>
              </a:lnSpc>
            </a:pPr>
            <a:r>
              <a:rPr lang="en-US" sz="2000" dirty="0">
                <a:solidFill>
                  <a:srgbClr val="FFFFFF"/>
                </a:solidFill>
                <a:latin typeface="Segoe UI Light"/>
              </a:rPr>
              <a:t>Chatbot and the Human</a:t>
            </a:r>
          </a:p>
          <a:p>
            <a:pPr defTabSz="913949">
              <a:lnSpc>
                <a:spcPts val="2941"/>
              </a:lnSpc>
            </a:pPr>
            <a:endParaRPr lang="en-US" dirty="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Agenda</a:t>
            </a:r>
          </a:p>
        </p:txBody>
      </p:sp>
      <p:sp>
        <p:nvSpPr>
          <p:cNvPr id="12" name="TextBox 11"/>
          <p:cNvSpPr txBox="1"/>
          <p:nvPr/>
        </p:nvSpPr>
        <p:spPr>
          <a:xfrm>
            <a:off x="9549697" y="2087477"/>
            <a:ext cx="2237948" cy="2237948"/>
          </a:xfrm>
          <a:prstGeom prst="rect">
            <a:avLst/>
          </a:prstGeom>
          <a:solidFill>
            <a:srgbClr val="002C5C">
              <a:alpha val="50000"/>
            </a:srgbClr>
          </a:solidFill>
        </p:spPr>
        <p:txBody>
          <a:bodyPr wrap="square" lIns="179285" tIns="134464" rtlCol="0">
            <a:noAutofit/>
          </a:bodyPr>
          <a:lstStyle/>
          <a:p>
            <a:pPr defTabSz="913949">
              <a:lnSpc>
                <a:spcPts val="2941"/>
              </a:lnSpc>
            </a:pPr>
            <a:r>
              <a:rPr lang="en-US" sz="2000" dirty="0">
                <a:solidFill>
                  <a:srgbClr val="FFFFFF"/>
                </a:solidFill>
                <a:latin typeface="Segoe UI Light"/>
              </a:rPr>
              <a:t>Demo</a:t>
            </a:r>
          </a:p>
        </p:txBody>
      </p:sp>
    </p:spTree>
    <p:extLst>
      <p:ext uri="{BB962C8B-B14F-4D97-AF65-F5344CB8AC3E}">
        <p14:creationId xmlns:p14="http://schemas.microsoft.com/office/powerpoint/2010/main" val="361711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B5B4C-394E-4809-A4DE-6075C3E1CF50}"/>
              </a:ext>
            </a:extLst>
          </p:cNvPr>
          <p:cNvPicPr>
            <a:picLocks noChangeAspect="1"/>
          </p:cNvPicPr>
          <p:nvPr/>
        </p:nvPicPr>
        <p:blipFill rotWithShape="1">
          <a:blip r:embed="rId3">
            <a:extLst>
              <a:ext uri="{28A0092B-C50C-407E-A947-70E740481C1C}">
                <a14:useLocalDpi xmlns:a14="http://schemas.microsoft.com/office/drawing/2010/main" val="0"/>
              </a:ext>
            </a:extLst>
          </a:blip>
          <a:srcRect l="9"/>
          <a:stretch/>
        </p:blipFill>
        <p:spPr>
          <a:xfrm>
            <a:off x="-1" y="-10814"/>
            <a:ext cx="12190921" cy="6892462"/>
          </a:xfrm>
          <a:prstGeom prst="rect">
            <a:avLst/>
          </a:prstGeom>
        </p:spPr>
      </p:pic>
    </p:spTree>
    <p:extLst>
      <p:ext uri="{BB962C8B-B14F-4D97-AF65-F5344CB8AC3E}">
        <p14:creationId xmlns:p14="http://schemas.microsoft.com/office/powerpoint/2010/main" val="42631754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1D0F0-F87A-47D4-B90A-4F3E6F96624F}"/>
              </a:ext>
            </a:extLst>
          </p:cNvPr>
          <p:cNvSpPr txBox="1"/>
          <p:nvPr/>
        </p:nvSpPr>
        <p:spPr>
          <a:xfrm>
            <a:off x="10560496" y="6560718"/>
            <a:ext cx="1872208" cy="307777"/>
          </a:xfrm>
          <a:prstGeom prst="rect">
            <a:avLst/>
          </a:prstGeom>
          <a:noFill/>
        </p:spPr>
        <p:txBody>
          <a:bodyPr wrap="square" rtlCol="0">
            <a:spAutoFit/>
          </a:bodyPr>
          <a:lstStyle/>
          <a:p>
            <a:r>
              <a:rPr lang="en-GB" sz="1400" b="1" dirty="0">
                <a:latin typeface="Segoe UI" panose="020B0502040204020203" pitchFamily="34" charset="0"/>
                <a:cs typeface="Segoe UI" panose="020B0502040204020203" pitchFamily="34" charset="0"/>
              </a:rPr>
              <a:t>*credit </a:t>
            </a:r>
            <a:r>
              <a:rPr lang="en-GB" sz="1400" b="1" dirty="0" err="1">
                <a:latin typeface="Segoe UI" panose="020B0502040204020203" pitchFamily="34" charset="0"/>
                <a:cs typeface="Segoe UI" panose="020B0502040204020203" pitchFamily="34" charset="0"/>
              </a:rPr>
              <a:t>KeyReply</a:t>
            </a:r>
            <a:endParaRPr lang="en-GB" sz="1400" b="1" dirty="0">
              <a:solidFill>
                <a:srgbClr val="FF0000"/>
              </a:solidFill>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E7ADF7A5-7728-4C71-A693-8F747892A51F}"/>
              </a:ext>
            </a:extLst>
          </p:cNvPr>
          <p:cNvPicPr>
            <a:picLocks noChangeAspect="1"/>
          </p:cNvPicPr>
          <p:nvPr/>
        </p:nvPicPr>
        <p:blipFill>
          <a:blip r:embed="rId3"/>
          <a:stretch>
            <a:fillRect/>
          </a:stretch>
        </p:blipFill>
        <p:spPr>
          <a:xfrm>
            <a:off x="0" y="-27384"/>
            <a:ext cx="12192000" cy="6562725"/>
          </a:xfrm>
          <a:prstGeom prst="rect">
            <a:avLst/>
          </a:prstGeom>
        </p:spPr>
      </p:pic>
      <p:pic>
        <p:nvPicPr>
          <p:cNvPr id="10" name="Picture 9">
            <a:extLst>
              <a:ext uri="{FF2B5EF4-FFF2-40B4-BE49-F238E27FC236}">
                <a16:creationId xmlns:a16="http://schemas.microsoft.com/office/drawing/2014/main" id="{BFF0B40F-67A8-49A8-95C8-1694ADD34BB0}"/>
              </a:ext>
            </a:extLst>
          </p:cNvPr>
          <p:cNvPicPr>
            <a:picLocks noChangeAspect="1"/>
          </p:cNvPicPr>
          <p:nvPr/>
        </p:nvPicPr>
        <p:blipFill>
          <a:blip r:embed="rId4"/>
          <a:stretch>
            <a:fillRect/>
          </a:stretch>
        </p:blipFill>
        <p:spPr>
          <a:xfrm>
            <a:off x="4450" y="-27384"/>
            <a:ext cx="12192000" cy="6562725"/>
          </a:xfrm>
          <a:prstGeom prst="rect">
            <a:avLst/>
          </a:prstGeom>
        </p:spPr>
      </p:pic>
      <p:pic>
        <p:nvPicPr>
          <p:cNvPr id="11" name="Picture 10">
            <a:extLst>
              <a:ext uri="{FF2B5EF4-FFF2-40B4-BE49-F238E27FC236}">
                <a16:creationId xmlns:a16="http://schemas.microsoft.com/office/drawing/2014/main" id="{D051036A-F84C-45AF-84DC-DA3F1754B398}"/>
              </a:ext>
            </a:extLst>
          </p:cNvPr>
          <p:cNvPicPr>
            <a:picLocks noChangeAspect="1"/>
          </p:cNvPicPr>
          <p:nvPr/>
        </p:nvPicPr>
        <p:blipFill>
          <a:blip r:embed="rId5"/>
          <a:stretch>
            <a:fillRect/>
          </a:stretch>
        </p:blipFill>
        <p:spPr>
          <a:xfrm>
            <a:off x="0" y="-27384"/>
            <a:ext cx="12192000" cy="6562725"/>
          </a:xfrm>
          <a:prstGeom prst="rect">
            <a:avLst/>
          </a:prstGeom>
        </p:spPr>
      </p:pic>
      <p:pic>
        <p:nvPicPr>
          <p:cNvPr id="12" name="Picture 11">
            <a:extLst>
              <a:ext uri="{FF2B5EF4-FFF2-40B4-BE49-F238E27FC236}">
                <a16:creationId xmlns:a16="http://schemas.microsoft.com/office/drawing/2014/main" id="{9F4BA151-DF3B-422F-BF21-DFA4D11CC97F}"/>
              </a:ext>
            </a:extLst>
          </p:cNvPr>
          <p:cNvPicPr>
            <a:picLocks noChangeAspect="1"/>
          </p:cNvPicPr>
          <p:nvPr/>
        </p:nvPicPr>
        <p:blipFill>
          <a:blip r:embed="rId6"/>
          <a:stretch>
            <a:fillRect/>
          </a:stretch>
        </p:blipFill>
        <p:spPr>
          <a:xfrm>
            <a:off x="0" y="-27384"/>
            <a:ext cx="12192000" cy="6562725"/>
          </a:xfrm>
          <a:prstGeom prst="rect">
            <a:avLst/>
          </a:prstGeom>
        </p:spPr>
      </p:pic>
      <p:pic>
        <p:nvPicPr>
          <p:cNvPr id="13" name="Picture 12">
            <a:extLst>
              <a:ext uri="{FF2B5EF4-FFF2-40B4-BE49-F238E27FC236}">
                <a16:creationId xmlns:a16="http://schemas.microsoft.com/office/drawing/2014/main" id="{89AE1C82-6EE5-4368-81AA-774E2ACC8F10}"/>
              </a:ext>
            </a:extLst>
          </p:cNvPr>
          <p:cNvPicPr>
            <a:picLocks noChangeAspect="1"/>
          </p:cNvPicPr>
          <p:nvPr/>
        </p:nvPicPr>
        <p:blipFill>
          <a:blip r:embed="rId7"/>
          <a:stretch>
            <a:fillRect/>
          </a:stretch>
        </p:blipFill>
        <p:spPr>
          <a:xfrm>
            <a:off x="0" y="-27384"/>
            <a:ext cx="12192000" cy="6562725"/>
          </a:xfrm>
          <a:prstGeom prst="rect">
            <a:avLst/>
          </a:prstGeom>
        </p:spPr>
      </p:pic>
    </p:spTree>
    <p:extLst>
      <p:ext uri="{BB962C8B-B14F-4D97-AF65-F5344CB8AC3E}">
        <p14:creationId xmlns:p14="http://schemas.microsoft.com/office/powerpoint/2010/main" val="3953148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a:t>
            </a:r>
          </a:p>
        </p:txBody>
      </p:sp>
      <p:sp>
        <p:nvSpPr>
          <p:cNvPr id="2" name="TextBox 1"/>
          <p:cNvSpPr txBox="1"/>
          <p:nvPr/>
        </p:nvSpPr>
        <p:spPr>
          <a:xfrm>
            <a:off x="407368" y="2636912"/>
            <a:ext cx="11161240" cy="2215991"/>
          </a:xfrm>
          <a:prstGeom prst="rect">
            <a:avLst/>
          </a:prstGeom>
          <a:noFill/>
        </p:spPr>
        <p:txBody>
          <a:bodyPr wrap="square" rtlCol="0">
            <a:spAutoFit/>
          </a:bodyPr>
          <a:lstStyle/>
          <a:p>
            <a:pPr algn="ctr"/>
            <a:r>
              <a:rPr lang="en-GB" sz="13800" dirty="0">
                <a:latin typeface="Segoe UI" panose="020B0502040204020203" pitchFamily="34" charset="0"/>
                <a:cs typeface="Segoe UI" panose="020B0502040204020203" pitchFamily="34" charset="0"/>
              </a:rPr>
              <a:t>INPUT</a:t>
            </a:r>
          </a:p>
        </p:txBody>
      </p:sp>
    </p:spTree>
    <p:extLst>
      <p:ext uri="{BB962C8B-B14F-4D97-AF65-F5344CB8AC3E}">
        <p14:creationId xmlns:p14="http://schemas.microsoft.com/office/powerpoint/2010/main" val="220005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a:t>
            </a:r>
          </a:p>
        </p:txBody>
      </p:sp>
      <p:sp>
        <p:nvSpPr>
          <p:cNvPr id="2" name="TextBox 1"/>
          <p:cNvSpPr txBox="1"/>
          <p:nvPr/>
        </p:nvSpPr>
        <p:spPr>
          <a:xfrm>
            <a:off x="159113" y="2996952"/>
            <a:ext cx="11873776" cy="52322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Book 2 tickets to watch Star Wars tomorrow at 1pm at ODEON </a:t>
            </a:r>
            <a:r>
              <a:rPr lang="en-GB" sz="2800" dirty="0" err="1">
                <a:latin typeface="Segoe UI" panose="020B0502040204020203" pitchFamily="34" charset="0"/>
                <a:cs typeface="Segoe UI" panose="020B0502040204020203" pitchFamily="34" charset="0"/>
              </a:rPr>
              <a:t>Whiteleys</a:t>
            </a:r>
            <a:endParaRPr lang="en-GB" sz="2800" dirty="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3047F1-17FB-4F95-9850-AA1A2EF834E5}"/>
              </a:ext>
            </a:extLst>
          </p:cNvPr>
          <p:cNvGrpSpPr/>
          <p:nvPr/>
        </p:nvGrpSpPr>
        <p:grpSpPr>
          <a:xfrm>
            <a:off x="2567608" y="3736549"/>
            <a:ext cx="3279268" cy="1223783"/>
            <a:chOff x="2567608" y="3736549"/>
            <a:chExt cx="3279268" cy="1223783"/>
          </a:xfrm>
        </p:grpSpPr>
        <p:sp>
          <p:nvSpPr>
            <p:cNvPr id="6" name="TextBox 5">
              <a:extLst>
                <a:ext uri="{FF2B5EF4-FFF2-40B4-BE49-F238E27FC236}">
                  <a16:creationId xmlns:a16="http://schemas.microsoft.com/office/drawing/2014/main" id="{5DE1D4D9-C0D4-4FD7-893B-0B13ED1AA57F}"/>
                </a:ext>
              </a:extLst>
            </p:cNvPr>
            <p:cNvSpPr txBox="1"/>
            <p:nvPr/>
          </p:nvSpPr>
          <p:spPr>
            <a:xfrm>
              <a:off x="2567608" y="4437112"/>
              <a:ext cx="3168352" cy="523220"/>
            </a:xfrm>
            <a:prstGeom prst="rect">
              <a:avLst/>
            </a:prstGeom>
            <a:noFill/>
          </p:spPr>
          <p:txBody>
            <a:bodyPr wrap="square" rtlCol="0">
              <a:spAutoFit/>
            </a:bodyPr>
            <a:lstStyle/>
            <a:p>
              <a:r>
                <a:rPr lang="en-GB" sz="2800" b="1" dirty="0">
                  <a:latin typeface="Segoe UI" panose="020B0502040204020203" pitchFamily="34" charset="0"/>
                  <a:cs typeface="Segoe UI" panose="020B0502040204020203" pitchFamily="34" charset="0"/>
                </a:rPr>
                <a:t>Pattern Matching</a:t>
              </a:r>
              <a:endParaRPr lang="en-GB" sz="2800" b="1" dirty="0">
                <a:solidFill>
                  <a:srgbClr val="FF0000"/>
                </a:solidFill>
                <a:latin typeface="Segoe UI" panose="020B0502040204020203" pitchFamily="34" charset="0"/>
                <a:cs typeface="Segoe UI" panose="020B0502040204020203" pitchFamily="34" charset="0"/>
              </a:endParaRPr>
            </a:p>
          </p:txBody>
        </p:sp>
        <p:cxnSp>
          <p:nvCxnSpPr>
            <p:cNvPr id="8" name="Straight Arrow Connector 7">
              <a:extLst>
                <a:ext uri="{FF2B5EF4-FFF2-40B4-BE49-F238E27FC236}">
                  <a16:creationId xmlns:a16="http://schemas.microsoft.com/office/drawing/2014/main" id="{5A33F350-F4DD-4833-9BC3-F08969A33675}"/>
                </a:ext>
              </a:extLst>
            </p:cNvPr>
            <p:cNvCxnSpPr/>
            <p:nvPr/>
          </p:nvCxnSpPr>
          <p:spPr>
            <a:xfrm flipH="1">
              <a:off x="4207090" y="3736549"/>
              <a:ext cx="1639786" cy="576064"/>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4" name="Group 3">
            <a:extLst>
              <a:ext uri="{FF2B5EF4-FFF2-40B4-BE49-F238E27FC236}">
                <a16:creationId xmlns:a16="http://schemas.microsoft.com/office/drawing/2014/main" id="{FDEDCF0E-85ED-4D00-8DAE-B97877195E95}"/>
              </a:ext>
            </a:extLst>
          </p:cNvPr>
          <p:cNvGrpSpPr/>
          <p:nvPr/>
        </p:nvGrpSpPr>
        <p:grpSpPr>
          <a:xfrm>
            <a:off x="6163018" y="3736549"/>
            <a:ext cx="4110515" cy="1223783"/>
            <a:chOff x="6163018" y="3736549"/>
            <a:chExt cx="4110515" cy="1223783"/>
          </a:xfrm>
        </p:grpSpPr>
        <p:sp>
          <p:nvSpPr>
            <p:cNvPr id="7" name="TextBox 6">
              <a:extLst>
                <a:ext uri="{FF2B5EF4-FFF2-40B4-BE49-F238E27FC236}">
                  <a16:creationId xmlns:a16="http://schemas.microsoft.com/office/drawing/2014/main" id="{597F6312-26E5-4739-9332-988FBB60FF0F}"/>
                </a:ext>
              </a:extLst>
            </p:cNvPr>
            <p:cNvSpPr txBox="1"/>
            <p:nvPr/>
          </p:nvSpPr>
          <p:spPr>
            <a:xfrm>
              <a:off x="6672064" y="4437112"/>
              <a:ext cx="3601469" cy="523220"/>
            </a:xfrm>
            <a:prstGeom prst="rect">
              <a:avLst/>
            </a:prstGeom>
            <a:noFill/>
          </p:spPr>
          <p:txBody>
            <a:bodyPr wrap="square" rtlCol="0">
              <a:spAutoFit/>
            </a:bodyPr>
            <a:lstStyle/>
            <a:p>
              <a:r>
                <a:rPr lang="en-GB" sz="2800" b="1" dirty="0">
                  <a:latin typeface="Segoe UI" panose="020B0502040204020203" pitchFamily="34" charset="0"/>
                  <a:cs typeface="Segoe UI" panose="020B0502040204020203" pitchFamily="34" charset="0"/>
                </a:rPr>
                <a:t>Intent Classification</a:t>
              </a:r>
              <a:endParaRPr lang="en-GB" sz="2800" b="1" dirty="0">
                <a:solidFill>
                  <a:srgbClr val="FF0000"/>
                </a:solidFill>
                <a:latin typeface="Segoe UI" panose="020B0502040204020203" pitchFamily="34" charset="0"/>
                <a:cs typeface="Segoe UI" panose="020B0502040204020203" pitchFamily="34" charset="0"/>
              </a:endParaRPr>
            </a:p>
          </p:txBody>
        </p:sp>
        <p:cxnSp>
          <p:nvCxnSpPr>
            <p:cNvPr id="9" name="Straight Arrow Connector 8">
              <a:extLst>
                <a:ext uri="{FF2B5EF4-FFF2-40B4-BE49-F238E27FC236}">
                  <a16:creationId xmlns:a16="http://schemas.microsoft.com/office/drawing/2014/main" id="{606897B6-6635-4D07-8A38-F03B34AC1EF2}"/>
                </a:ext>
              </a:extLst>
            </p:cNvPr>
            <p:cNvCxnSpPr>
              <a:cxnSpLocks/>
            </p:cNvCxnSpPr>
            <p:nvPr/>
          </p:nvCxnSpPr>
          <p:spPr>
            <a:xfrm>
              <a:off x="6163018" y="3736549"/>
              <a:ext cx="1853671" cy="576064"/>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6655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Autofit/>
          </a:bodyPr>
          <a:lstStyle/>
          <a:p>
            <a:r>
              <a:rPr lang="en-GB" sz="3200" dirty="0">
                <a:solidFill>
                  <a:schemeClr val="bg1"/>
                </a:solidFill>
              </a:rPr>
              <a:t>Agenda</a:t>
            </a:r>
          </a:p>
        </p:txBody>
      </p:sp>
      <p:sp>
        <p:nvSpPr>
          <p:cNvPr id="14" name="Rectangle 13"/>
          <p:cNvSpPr/>
          <p:nvPr/>
        </p:nvSpPr>
        <p:spPr bwMode="auto">
          <a:xfrm>
            <a:off x="866" y="-26894"/>
            <a:ext cx="12190271" cy="1207915"/>
          </a:xfrm>
          <a:prstGeom prst="rect">
            <a:avLst/>
          </a:prstGeom>
          <a:solidFill>
            <a:srgbClr val="006FBA"/>
          </a:solidFill>
        </p:spPr>
        <p:txBody>
          <a:bodyPr wrap="square" lIns="179259" tIns="134445" rtlCol="0">
            <a:noAutofit/>
          </a:bodyPr>
          <a:lstStyle/>
          <a:p>
            <a:pPr defTabSz="913774">
              <a:lnSpc>
                <a:spcPts val="2941"/>
              </a:lnSpc>
            </a:pPr>
            <a:endParaRPr lang="en-US" sz="1800" dirty="0" err="1">
              <a:solidFill>
                <a:srgbClr val="FFFFFF"/>
              </a:solidFill>
              <a:latin typeface="Segoe UI Light"/>
            </a:endParaRPr>
          </a:p>
        </p:txBody>
      </p:sp>
      <p:sp>
        <p:nvSpPr>
          <p:cNvPr id="15" name="Title 1"/>
          <p:cNvSpPr txBox="1">
            <a:spLocks/>
          </p:cNvSpPr>
          <p:nvPr/>
        </p:nvSpPr>
        <p:spPr>
          <a:xfrm>
            <a:off x="275466" y="453655"/>
            <a:ext cx="8595448" cy="6095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bg1"/>
                </a:solidFill>
              </a:rPr>
              <a:t>Chatbot and the Human – Pattern Matching</a:t>
            </a:r>
          </a:p>
        </p:txBody>
      </p:sp>
      <p:sp>
        <p:nvSpPr>
          <p:cNvPr id="6" name="TextBox 5">
            <a:extLst>
              <a:ext uri="{FF2B5EF4-FFF2-40B4-BE49-F238E27FC236}">
                <a16:creationId xmlns:a16="http://schemas.microsoft.com/office/drawing/2014/main" id="{D0EE83A1-39AF-42DF-A4C6-06FA4F217CC5}"/>
              </a:ext>
            </a:extLst>
          </p:cNvPr>
          <p:cNvSpPr txBox="1"/>
          <p:nvPr/>
        </p:nvSpPr>
        <p:spPr>
          <a:xfrm>
            <a:off x="155341" y="3284984"/>
            <a:ext cx="11881319" cy="52322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Book </a:t>
            </a:r>
            <a:r>
              <a:rPr lang="en-GB" sz="2800" dirty="0">
                <a:solidFill>
                  <a:srgbClr val="FF0000"/>
                </a:solidFill>
                <a:latin typeface="Segoe UI" panose="020B0502040204020203" pitchFamily="34" charset="0"/>
                <a:cs typeface="Segoe UI" panose="020B0502040204020203" pitchFamily="34" charset="0"/>
              </a:rPr>
              <a:t>2</a:t>
            </a:r>
            <a:r>
              <a:rPr lang="en-GB" sz="2800" dirty="0">
                <a:latin typeface="Segoe UI" panose="020B0502040204020203" pitchFamily="34" charset="0"/>
                <a:cs typeface="Segoe UI" panose="020B0502040204020203" pitchFamily="34" charset="0"/>
              </a:rPr>
              <a:t> tickets to watch </a:t>
            </a:r>
            <a:r>
              <a:rPr lang="en-GB" sz="2800" dirty="0">
                <a:solidFill>
                  <a:srgbClr val="C00000"/>
                </a:solidFill>
                <a:latin typeface="Segoe UI" panose="020B0502040204020203" pitchFamily="34" charset="0"/>
                <a:cs typeface="Segoe UI" panose="020B0502040204020203" pitchFamily="34" charset="0"/>
              </a:rPr>
              <a:t>Star Wars</a:t>
            </a:r>
            <a:r>
              <a:rPr lang="en-GB" sz="2800" dirty="0">
                <a:latin typeface="Segoe UI" panose="020B0502040204020203" pitchFamily="34" charset="0"/>
                <a:cs typeface="Segoe UI" panose="020B0502040204020203" pitchFamily="34" charset="0"/>
              </a:rPr>
              <a:t> </a:t>
            </a:r>
            <a:r>
              <a:rPr lang="en-GB" sz="2800" dirty="0">
                <a:solidFill>
                  <a:srgbClr val="0070C0"/>
                </a:solidFill>
                <a:latin typeface="Segoe UI" panose="020B0502040204020203" pitchFamily="34" charset="0"/>
                <a:cs typeface="Segoe UI" panose="020B0502040204020203" pitchFamily="34" charset="0"/>
              </a:rPr>
              <a:t>tomorrow at 1pm </a:t>
            </a:r>
            <a:r>
              <a:rPr lang="en-GB" sz="2800" dirty="0">
                <a:latin typeface="Segoe UI" panose="020B0502040204020203" pitchFamily="34" charset="0"/>
                <a:cs typeface="Segoe UI" panose="020B0502040204020203" pitchFamily="34" charset="0"/>
              </a:rPr>
              <a:t>at </a:t>
            </a:r>
            <a:r>
              <a:rPr lang="en-GB" sz="2800" dirty="0">
                <a:solidFill>
                  <a:srgbClr val="7030A0"/>
                </a:solidFill>
                <a:latin typeface="Segoe UI" panose="020B0502040204020203" pitchFamily="34" charset="0"/>
                <a:cs typeface="Segoe UI" panose="020B0502040204020203" pitchFamily="34" charset="0"/>
              </a:rPr>
              <a:t>ODEON </a:t>
            </a:r>
            <a:r>
              <a:rPr lang="en-GB" sz="2800" dirty="0" err="1">
                <a:solidFill>
                  <a:srgbClr val="7030A0"/>
                </a:solidFill>
                <a:latin typeface="Segoe UI" panose="020B0502040204020203" pitchFamily="34" charset="0"/>
                <a:cs typeface="Segoe UI" panose="020B0502040204020203" pitchFamily="34" charset="0"/>
              </a:rPr>
              <a:t>Whiteleys</a:t>
            </a:r>
            <a:endParaRPr lang="en-GB" sz="2800" dirty="0">
              <a:solidFill>
                <a:srgbClr val="7030A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50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dati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noFill/>
      </a:spPr>
      <a:bodyPr wrap="square" rtlCol="0">
        <a:spAutoFit/>
      </a:bodyPr>
      <a:lstStyle>
        <a:defPPr>
          <a:defRPr sz="1200" dirty="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1" id="{A5CE8462-307E-495F-8441-B96D9E45EA07}" vid="{ADC2CDA9-873D-45D2-A6EC-F315B4F46C72}"/>
    </a:ext>
  </a:extLst>
</a:theme>
</file>

<file path=ppt/theme/theme2.xml><?xml version="1.0" encoding="utf-8"?>
<a:theme xmlns:a="http://schemas.openxmlformats.org/drawingml/2006/main" name="Blank Accent Color">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5CE8462-307E-495F-8441-B96D9E45EA07}" vid="{13272E3B-9BB3-41FF-9570-33DA05CA06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6CB46AF1B55445AFFCE62E7D374E1A" ma:contentTypeVersion="7" ma:contentTypeDescription="Create a new document." ma:contentTypeScope="" ma:versionID="a8380233670c85b6405e75e3d9985ea4">
  <xsd:schema xmlns:xsd="http://www.w3.org/2001/XMLSchema" xmlns:xs="http://www.w3.org/2001/XMLSchema" xmlns:p="http://schemas.microsoft.com/office/2006/metadata/properties" xmlns:ns2="6fef856b-9957-4c63-8350-3d47a877eed5" xmlns:ns3="5c1ef3b4-dda5-4ed2-aafb-ef543d07122a" targetNamespace="http://schemas.microsoft.com/office/2006/metadata/properties" ma:root="true" ma:fieldsID="89c2c7ed34a2d62adbb379385e7651d4" ns2:_="" ns3:_="">
    <xsd:import namespace="6fef856b-9957-4c63-8350-3d47a877eed5"/>
    <xsd:import namespace="5c1ef3b4-dda5-4ed2-aafb-ef543d07122a"/>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f856b-9957-4c63-8350-3d47a877ee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ef3b4-dda5-4ed2-aafb-ef543d07122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9DEFF-6267-414D-9F4B-59C7F6E64999}">
  <ds:schemaRefs>
    <ds:schemaRef ds:uri="http://schemas.openxmlformats.org/package/2006/metadata/core-properties"/>
    <ds:schemaRef ds:uri="59dd4d79-eaed-405c-a9be-4de5bf999382"/>
    <ds:schemaRef ds:uri="http://schemas.microsoft.com/office/2006/metadata/properties"/>
    <ds:schemaRef ds:uri="http://purl.org/dc/elements/1.1/"/>
    <ds:schemaRef ds:uri="8ec32435-9101-4c97-8a3c-ccfc4b09d27a"/>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5DA10F-7353-4872-BEFC-9D907A9F0DCA}"/>
</file>

<file path=customXml/itemProps3.xml><?xml version="1.0" encoding="utf-8"?>
<ds:datastoreItem xmlns:ds="http://schemas.openxmlformats.org/officeDocument/2006/customXml" ds:itemID="{50CA85AF-B6F2-4D7F-B372-B3030B8C3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 your first clever bot</Template>
  <TotalTime>7346</TotalTime>
  <Words>1065</Words>
  <Application>Microsoft Office PowerPoint</Application>
  <PresentationFormat>Widescreen</PresentationFormat>
  <Paragraphs>207</Paragraphs>
  <Slides>29</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Segoe UI</vt:lpstr>
      <vt:lpstr>Segoe UI Light</vt:lpstr>
      <vt:lpstr>Trebuchet MS</vt:lpstr>
      <vt:lpstr>Wingdings 3</vt:lpstr>
      <vt:lpstr>Adatis</vt:lpstr>
      <vt:lpstr>Blank Accent Color</vt:lpstr>
      <vt:lpstr>PowerPoint Presentation</vt:lpstr>
      <vt:lpstr>Agenda</vt:lpstr>
      <vt:lpstr>Agenda</vt:lpstr>
      <vt:lpstr>Agenda</vt:lpstr>
      <vt:lpstr>PowerPoint Presentation</vt:lpstr>
      <vt:lpstr>PowerPoint Presentation</vt:lpstr>
      <vt:lpstr>Agenda</vt:lpstr>
      <vt:lpstr>Agenda</vt:lpstr>
      <vt:lpstr>Agenda</vt:lpstr>
      <vt:lpstr>Agenda</vt:lpstr>
      <vt:lpstr>Agenda</vt:lpstr>
      <vt:lpstr>Agenda</vt:lpstr>
      <vt:lpstr>Agenda</vt:lpstr>
      <vt:lpstr>Agenda</vt:lpstr>
      <vt:lpstr>Agenda</vt:lpstr>
      <vt:lpstr>Agenda</vt:lpstr>
      <vt:lpstr>Agenda</vt:lpstr>
      <vt:lpstr>Agenda</vt:lpstr>
      <vt:lpstr>Agenda</vt:lpstr>
      <vt:lpstr>PowerPoint Presentation</vt:lpstr>
      <vt:lpstr>Agenda</vt:lpstr>
      <vt:lpstr>Agenda</vt:lpstr>
      <vt:lpstr>Agenda</vt:lpstr>
      <vt:lpstr>Agenda</vt:lpstr>
      <vt:lpstr>Agenda</vt:lpstr>
      <vt:lpstr>Agenda</vt:lpstr>
      <vt:lpstr>Agenda</vt:lpstr>
      <vt:lpstr>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Mendes</dc:creator>
  <cp:lastModifiedBy>José Mendes</cp:lastModifiedBy>
  <cp:revision>79</cp:revision>
  <cp:lastPrinted>2014-10-02T16:18:04Z</cp:lastPrinted>
  <dcterms:created xsi:type="dcterms:W3CDTF">2017-08-04T06:41:39Z</dcterms:created>
  <dcterms:modified xsi:type="dcterms:W3CDTF">2018-02-15T11:15:41Z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0x010100916CB46AF1B55445AFFCE62E7D374E1A</vt:lpwstr>
  </property>
  <property fmtid="{D5CDD505-2E9C-101B-9397-08002B2CF9AE}" pid="3" name="Tfs.IsStoryboard">
    <vt:bool>true</vt:bool>
  </property>
  <property fmtid="{D5CDD505-2E9C-101B-9397-08002B2CF9AE}" pid="4" name="Tfs.LastKnownPath">
    <vt:lpwstr>https://adatis1-my.sharepoint.com/personal/jmm_adatis_co_uk/Documents/Adatis/R&amp;D/ChatBots for Dummies/Chatbots for Dummies - No Demo.pptx</vt:lpwstr>
  </property>
</Properties>
</file>