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theme/theme3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63" r:id="rId2"/>
    <p:sldId id="264" r:id="rId3"/>
    <p:sldId id="265" r:id="rId4"/>
    <p:sldId id="292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1" r:id="rId28"/>
    <p:sldId id="290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ssum, Joost van" initials="RJv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660"/>
  </p:normalViewPr>
  <p:slideViewPr>
    <p:cSldViewPr snapToGrid="0" snapToObjects="1">
      <p:cViewPr>
        <p:scale>
          <a:sx n="95" d="100"/>
          <a:sy n="95" d="100"/>
        </p:scale>
        <p:origin x="-124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3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37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F39AC8-0001-4E67-89D9-1E3AB69D1496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66DDC2-B3CA-49FF-8A3B-425A06FFA5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110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743D40-8662-4480-B940-EB310061710D}" type="datetimeFigureOut">
              <a:rPr lang="nl-NL" smtClean="0"/>
              <a:t>7-4-2017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B7E8D8-1B9D-4328-9D76-566D454CDC0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433765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7E8D8-1B9D-4328-9D76-566D454CDC01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9592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7E8D8-1B9D-4328-9D76-566D454CDC01}" type="slidenum">
              <a:rPr lang="nl-NL" smtClean="0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2549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7E8D8-1B9D-4328-9D76-566D454CDC01}" type="slidenum">
              <a:rPr lang="nl-NL" smtClean="0"/>
              <a:t>22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7297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noProof="0" dirty="0"/>
              <a:t>Please add this slide</a:t>
            </a:r>
            <a:r>
              <a:rPr lang="en-US" baseline="0" noProof="0" dirty="0"/>
              <a:t> add the end of your presentation to get feedback from the audience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B7E8D8-1B9D-4328-9D76-566D454CDC01}" type="slidenum">
              <a:rPr lang="nl-NL" smtClean="0"/>
              <a:t>28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0201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1307" y="345863"/>
            <a:ext cx="8203153" cy="1470025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743" y="2016854"/>
            <a:ext cx="6625680" cy="1752600"/>
          </a:xfrm>
        </p:spPr>
        <p:txBody>
          <a:bodyPr>
            <a:normAutofit/>
          </a:bodyPr>
          <a:lstStyle>
            <a:lvl1pPr marL="0" indent="0" algn="l">
              <a:buNone/>
              <a:defRPr sz="3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199" y="6197614"/>
            <a:ext cx="773079" cy="365125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50847" y="6197614"/>
            <a:ext cx="2895600" cy="365125"/>
          </a:xfrm>
        </p:spPr>
        <p:txBody>
          <a:bodyPr/>
          <a:lstStyle>
            <a:lvl1pPr algn="l"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 err="1" smtClean="0"/>
              <a:t>SQLBits</a:t>
            </a:r>
            <a:r>
              <a:rPr lang="en-US" dirty="0" smtClean="0"/>
              <a:t> 2017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1542" y="5998858"/>
            <a:ext cx="1280163" cy="563881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32" y="110061"/>
            <a:ext cx="1514475" cy="665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0730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Date Placeholder 3"/>
          <p:cNvSpPr txBox="1">
            <a:spLocks/>
          </p:cNvSpPr>
          <p:nvPr userDrawn="1"/>
        </p:nvSpPr>
        <p:spPr>
          <a:xfrm>
            <a:off x="706329" y="6286903"/>
            <a:ext cx="8513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42B21B-2ADA-A040-A652-A7305E1B99FE}" type="datetimeFigureOut">
              <a:rPr lang="en-US" smtClean="0"/>
              <a:pPr/>
              <a:t>4/7/2017</a:t>
            </a:fld>
            <a:r>
              <a:rPr lang="en-US"/>
              <a:t>  |</a:t>
            </a: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0114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rgbClr val="FFFFFF"/>
                </a:solidFill>
              </a:defRPr>
            </a:lvl1pPr>
          </a:lstStyle>
          <a:p>
            <a:fld id="{87FD5303-69AD-2E4D-B18B-E5EED0F0A60B}" type="slidenum">
              <a:rPr lang="en-US" smtClean="0"/>
              <a:pPr/>
              <a:t>‹#›</a:t>
            </a:fld>
            <a:r>
              <a:rPr lang="en-US" dirty="0"/>
              <a:t>  |  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536576" y="1299672"/>
            <a:ext cx="8686800" cy="0"/>
          </a:xfrm>
          <a:prstGeom prst="line">
            <a:avLst/>
          </a:prstGeom>
          <a:ln w="12700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1735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06329" y="6286903"/>
            <a:ext cx="8513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0114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rgbClr val="FFFFFF"/>
                </a:solidFill>
              </a:defRPr>
            </a:lvl1pPr>
          </a:lstStyle>
          <a:p>
            <a:fld id="{87FD5303-69AD-2E4D-B18B-E5EED0F0A60B}" type="slidenum">
              <a:rPr lang="en-US" smtClean="0"/>
              <a:pPr/>
              <a:t>‹#›</a:t>
            </a:fld>
            <a:r>
              <a:rPr lang="en-US" dirty="0"/>
              <a:t>  |  </a:t>
            </a:r>
          </a:p>
        </p:txBody>
      </p:sp>
    </p:spTree>
    <p:extLst>
      <p:ext uri="{BB962C8B-B14F-4D97-AF65-F5344CB8AC3E}">
        <p14:creationId xmlns:p14="http://schemas.microsoft.com/office/powerpoint/2010/main" val="4072754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Wingdings" charset="2"/>
              <a:buChar char="§"/>
              <a:defRPr>
                <a:solidFill>
                  <a:schemeClr val="tx2"/>
                </a:solidFill>
              </a:defRPr>
            </a:lvl1pPr>
            <a:lvl2pPr marL="742950" indent="-285750">
              <a:buFont typeface="Wingdings" charset="2"/>
              <a:buChar char="§"/>
              <a:defRPr>
                <a:solidFill>
                  <a:srgbClr val="474947"/>
                </a:solidFill>
              </a:defRPr>
            </a:lvl2pPr>
            <a:lvl3pPr marL="1143000" indent="-228600">
              <a:buFont typeface="Wingdings" charset="2"/>
              <a:buChar char="§"/>
              <a:defRPr>
                <a:solidFill>
                  <a:srgbClr val="474947"/>
                </a:solidFill>
              </a:defRPr>
            </a:lvl3pPr>
            <a:lvl4pPr marL="1600200" indent="-228600">
              <a:buFont typeface="Wingdings" charset="2"/>
              <a:buChar char="§"/>
              <a:defRPr>
                <a:solidFill>
                  <a:srgbClr val="474947"/>
                </a:solidFill>
              </a:defRPr>
            </a:lvl4pPr>
            <a:lvl5pPr marL="2057400" indent="-228600">
              <a:buFont typeface="Wingdings" charset="2"/>
              <a:buChar char="§"/>
              <a:defRPr>
                <a:solidFill>
                  <a:srgbClr val="474947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9658" y="6286903"/>
            <a:ext cx="26063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rgbClr val="FFFFFF"/>
                </a:solidFill>
              </a:defRPr>
            </a:lvl1pPr>
          </a:lstStyle>
          <a:p>
            <a:fld id="{87FD5303-69AD-2E4D-B18B-E5EED0F0A60B}" type="slidenum">
              <a:rPr lang="en-US" smtClean="0"/>
              <a:pPr/>
              <a:t>‹#›</a:t>
            </a:fld>
            <a:r>
              <a:rPr lang="en-US" dirty="0"/>
              <a:t>  |  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536576" y="1299672"/>
            <a:ext cx="8686800" cy="0"/>
          </a:xfrm>
          <a:prstGeom prst="line">
            <a:avLst/>
          </a:prstGeom>
          <a:ln w="12700">
            <a:solidFill>
              <a:srgbClr val="FFC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6637" y="6068387"/>
            <a:ext cx="1280163" cy="563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1406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i="0" cap="all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706329" y="6286903"/>
            <a:ext cx="8513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0114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rgbClr val="FFFFFF"/>
                </a:solidFill>
              </a:defRPr>
            </a:lvl1pPr>
          </a:lstStyle>
          <a:p>
            <a:fld id="{87FD5303-69AD-2E4D-B18B-E5EED0F0A60B}" type="slidenum">
              <a:rPr lang="en-US" smtClean="0"/>
              <a:pPr/>
              <a:t>‹#›</a:t>
            </a:fld>
            <a:r>
              <a:rPr lang="en-US" dirty="0"/>
              <a:t>  |  </a:t>
            </a:r>
          </a:p>
        </p:txBody>
      </p:sp>
    </p:spTree>
    <p:extLst>
      <p:ext uri="{BB962C8B-B14F-4D97-AF65-F5344CB8AC3E}">
        <p14:creationId xmlns:p14="http://schemas.microsoft.com/office/powerpoint/2010/main" val="3510596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706329" y="6286903"/>
            <a:ext cx="8513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0114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rgbClr val="FFFFFF"/>
                </a:solidFill>
              </a:defRPr>
            </a:lvl1pPr>
          </a:lstStyle>
          <a:p>
            <a:fld id="{87FD5303-69AD-2E4D-B18B-E5EED0F0A60B}" type="slidenum">
              <a:rPr lang="en-US" smtClean="0"/>
              <a:pPr/>
              <a:t>‹#›</a:t>
            </a:fld>
            <a:r>
              <a:rPr lang="en-US" dirty="0"/>
              <a:t>  |  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536576" y="1299672"/>
            <a:ext cx="8686800" cy="0"/>
          </a:xfrm>
          <a:prstGeom prst="line">
            <a:avLst/>
          </a:prstGeom>
          <a:ln w="12700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29830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>
          <a:xfrm>
            <a:off x="706329" y="6286903"/>
            <a:ext cx="8513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20114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rgbClr val="FFFFFF"/>
                </a:solidFill>
              </a:defRPr>
            </a:lvl1pPr>
          </a:lstStyle>
          <a:p>
            <a:fld id="{87FD5303-69AD-2E4D-B18B-E5EED0F0A60B}" type="slidenum">
              <a:rPr lang="en-US" smtClean="0"/>
              <a:pPr/>
              <a:t>‹#›</a:t>
            </a:fld>
            <a:r>
              <a:rPr lang="en-US" dirty="0"/>
              <a:t>  |  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536576" y="1299672"/>
            <a:ext cx="8686800" cy="0"/>
          </a:xfrm>
          <a:prstGeom prst="line">
            <a:avLst/>
          </a:prstGeom>
          <a:ln w="12700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1226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06329" y="6286903"/>
            <a:ext cx="8513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0114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rgbClr val="FFFFFF"/>
                </a:solidFill>
              </a:defRPr>
            </a:lvl1pPr>
          </a:lstStyle>
          <a:p>
            <a:fld id="{87FD5303-69AD-2E4D-B18B-E5EED0F0A60B}" type="slidenum">
              <a:rPr lang="en-US" smtClean="0"/>
              <a:pPr/>
              <a:t>‹#›</a:t>
            </a:fld>
            <a:r>
              <a:rPr lang="en-US" dirty="0"/>
              <a:t>  |  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536576" y="1299672"/>
            <a:ext cx="8686800" cy="0"/>
          </a:xfrm>
          <a:prstGeom prst="line">
            <a:avLst/>
          </a:prstGeom>
          <a:ln w="12700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153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706329" y="6286903"/>
            <a:ext cx="8513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0114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rgbClr val="FFFFFF"/>
                </a:solidFill>
              </a:defRPr>
            </a:lvl1pPr>
          </a:lstStyle>
          <a:p>
            <a:fld id="{87FD5303-69AD-2E4D-B18B-E5EED0F0A60B}" type="slidenum">
              <a:rPr lang="en-US" smtClean="0"/>
              <a:pPr/>
              <a:t>‹#›</a:t>
            </a:fld>
            <a:r>
              <a:rPr lang="en-US" dirty="0"/>
              <a:t>  |  </a:t>
            </a:r>
          </a:p>
        </p:txBody>
      </p:sp>
    </p:spTree>
    <p:extLst>
      <p:ext uri="{BB962C8B-B14F-4D97-AF65-F5344CB8AC3E}">
        <p14:creationId xmlns:p14="http://schemas.microsoft.com/office/powerpoint/2010/main" val="4186986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706329" y="6286903"/>
            <a:ext cx="8513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0114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rgbClr val="FFFFFF"/>
                </a:solidFill>
              </a:defRPr>
            </a:lvl1pPr>
          </a:lstStyle>
          <a:p>
            <a:fld id="{87FD5303-69AD-2E4D-B18B-E5EED0F0A60B}" type="slidenum">
              <a:rPr lang="en-US" smtClean="0"/>
              <a:pPr/>
              <a:t>‹#›</a:t>
            </a:fld>
            <a:r>
              <a:rPr lang="en-US" dirty="0"/>
              <a:t>  |  </a:t>
            </a:r>
          </a:p>
        </p:txBody>
      </p:sp>
    </p:spTree>
    <p:extLst>
      <p:ext uri="{BB962C8B-B14F-4D97-AF65-F5344CB8AC3E}">
        <p14:creationId xmlns:p14="http://schemas.microsoft.com/office/powerpoint/2010/main" val="2550090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706329" y="6286903"/>
            <a:ext cx="8513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0114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rgbClr val="FFFFFF"/>
                </a:solidFill>
              </a:defRPr>
            </a:lvl1pPr>
          </a:lstStyle>
          <a:p>
            <a:fld id="{87FD5303-69AD-2E4D-B18B-E5EED0F0A60B}" type="slidenum">
              <a:rPr lang="en-US" smtClean="0"/>
              <a:pPr/>
              <a:t>‹#›</a:t>
            </a:fld>
            <a:r>
              <a:rPr lang="en-US" dirty="0"/>
              <a:t>  |  </a:t>
            </a:r>
          </a:p>
        </p:txBody>
      </p:sp>
    </p:spTree>
    <p:extLst>
      <p:ext uri="{BB962C8B-B14F-4D97-AF65-F5344CB8AC3E}">
        <p14:creationId xmlns:p14="http://schemas.microsoft.com/office/powerpoint/2010/main" val="2241243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6329" y="6286903"/>
            <a:ext cx="8513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0114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rgbClr val="FFFFFF"/>
                </a:solidFill>
              </a:defRPr>
            </a:lvl1pPr>
          </a:lstStyle>
          <a:p>
            <a:fld id="{87FD5303-69AD-2E4D-B18B-E5EED0F0A60B}" type="slidenum">
              <a:rPr lang="en-US" smtClean="0"/>
              <a:pPr/>
              <a:t>‹#›</a:t>
            </a:fld>
            <a:r>
              <a:rPr lang="en-US" dirty="0"/>
              <a:t>  |  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1260044" y="122030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766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Wingdings" charset="2"/>
        <a:buChar char="§"/>
        <a:defRPr sz="30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Wingdings" charset="2"/>
        <a:buChar char="§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Wingdings" charset="2"/>
        <a:buChar char="§"/>
        <a:defRPr sz="22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Wingdings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Wingdings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msdn.microsoft.com/en-us/library/ms181929.aspx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msdn.microsoft.com/en-us/library/ff878115.aspx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msdn.microsoft.com/en-us/library/cc280743.aspx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msdn.microsoft.com/en-us/library/ms181150.asp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ola.hallengre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ola@hallengren.com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msdn.microsoft.com/en-us/library/ms177648.aspx" TargetMode="External"/><Relationship Id="rId2" Type="http://schemas.openxmlformats.org/officeDocument/2006/relationships/hyperlink" Target="https://msdn.microsoft.com/en-us/library/ms181929.aspx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msdn.microsoft.com/en-us/library/bb326654.asp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msdn.microsoft.com/en-us/library/ms177648.aspx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msdn.microsoft.com/en-us/library/bb677313.aspx" TargetMode="External"/><Relationship Id="rId2" Type="http://schemas.openxmlformats.org/officeDocument/2006/relationships/hyperlink" Target="https://msdn.microsoft.com/en-us/library/cc280743.aspx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msdn.microsoft.com/en-us/library/cc280743.aspx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ola@hallengren.com" TargetMode="External"/><Relationship Id="rId2" Type="http://schemas.openxmlformats.org/officeDocument/2006/relationships/hyperlink" Target="https://ola.hallengren.com/scripts/PerformanceStore.zip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msdn.microsoft.com/en-us/library/bb630282.asp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sdn.microsoft.com/en-us/library/cc280743.aspx" TargetMode="External"/><Relationship Id="rId2" Type="http://schemas.openxmlformats.org/officeDocument/2006/relationships/hyperlink" Target="https://msdn.microsoft.com/en-us/library/ff878115.aspx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8366" y="499525"/>
            <a:ext cx="7234812" cy="2082897"/>
          </a:xfrm>
        </p:spPr>
        <p:txBody>
          <a:bodyPr>
            <a:normAutofit/>
          </a:bodyPr>
          <a:lstStyle/>
          <a:p>
            <a:r>
              <a:rPr lang="en-US" dirty="0"/>
              <a:t>Building a Performance Monitoring System using XEvents and DMVs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401556" y="2727949"/>
            <a:ext cx="6319658" cy="1752600"/>
          </a:xfrm>
        </p:spPr>
        <p:txBody>
          <a:bodyPr/>
          <a:lstStyle/>
          <a:p>
            <a:r>
              <a:rPr lang="sv-SE" dirty="0" smtClean="0">
                <a:solidFill>
                  <a:srgbClr val="FFC000"/>
                </a:solidFill>
              </a:rPr>
              <a:t>Ola Hallengren, Saxo Bank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SQLBits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18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dirty="0">
                <a:solidFill>
                  <a:srgbClr val="FF0000"/>
                </a:solidFill>
              </a:rPr>
              <a:t>An application is getting a command timeout in AdventureWorks. What is going on?</a:t>
            </a:r>
            <a:endParaRPr lang="en-US" dirty="0">
              <a:solidFill>
                <a:schemeClr val="tx1"/>
              </a:solidFill>
            </a:endParaRP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Use </a:t>
            </a:r>
            <a:r>
              <a:rPr lang="en-US" dirty="0">
                <a:solidFill>
                  <a:schemeClr val="accent2"/>
                </a:solidFill>
              </a:rPr>
              <a:t>ExtendedEvents.AbortedExecutions</a:t>
            </a:r>
            <a:r>
              <a:rPr lang="en-US" dirty="0">
                <a:solidFill>
                  <a:schemeClr val="tx1"/>
                </a:solidFill>
              </a:rPr>
              <a:t> to see the aborted query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See how the columns </a:t>
            </a:r>
            <a:r>
              <a:rPr lang="en-US" dirty="0">
                <a:solidFill>
                  <a:schemeClr val="accent2"/>
                </a:solidFill>
              </a:rPr>
              <a:t>statement_last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accent2"/>
                </a:solidFill>
              </a:rPr>
              <a:t>statement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dirty="0">
                <a:solidFill>
                  <a:schemeClr val="accent2"/>
                </a:solidFill>
              </a:rPr>
              <a:t>query_plan</a:t>
            </a:r>
            <a:r>
              <a:rPr lang="en-US" dirty="0">
                <a:solidFill>
                  <a:schemeClr val="tx1"/>
                </a:solidFill>
              </a:rPr>
              <a:t> are available, even though they are not in the events (this information is coming from </a:t>
            </a:r>
            <a:r>
              <a:rPr lang="en-US" dirty="0">
                <a:solidFill>
                  <a:schemeClr val="tx2"/>
                </a:solidFill>
                <a:hlinkClick r:id="rId2"/>
              </a:rPr>
              <a:t>sys.dm_exec_sql_text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342900" lvl="2" indent="-342900"/>
            <a:r>
              <a:rPr lang="sv-SE" dirty="0">
                <a:solidFill>
                  <a:schemeClr val="tx1"/>
                </a:solidFill>
              </a:rPr>
              <a:t>If the wait_type = LCK_* it is waiting for locks (it is being blocked) and we can use </a:t>
            </a:r>
            <a:r>
              <a:rPr lang="en-US" dirty="0">
                <a:solidFill>
                  <a:schemeClr val="accent2"/>
                </a:solidFill>
              </a:rPr>
              <a:t>ExtendedEvents.BlockedProcesses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sv-SE" dirty="0">
                <a:solidFill>
                  <a:schemeClr val="tx1"/>
                </a:solidFill>
              </a:rPr>
              <a:t>to see who the blocker is</a:t>
            </a:r>
          </a:p>
          <a:p>
            <a:pPr marL="342900" lvl="2" indent="-342900"/>
            <a:r>
              <a:rPr lang="sv-SE" dirty="0">
                <a:solidFill>
                  <a:schemeClr val="tx1"/>
                </a:solidFill>
              </a:rPr>
              <a:t>We can also see the root blocker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10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Scenario I: Timeout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10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831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dirty="0">
                <a:solidFill>
                  <a:srgbClr val="FF0000"/>
                </a:solidFill>
              </a:rPr>
              <a:t>An application is getting a deadlock in AdventureWorks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Use </a:t>
            </a:r>
            <a:r>
              <a:rPr lang="en-US" dirty="0">
                <a:solidFill>
                  <a:schemeClr val="accent2"/>
                </a:solidFill>
              </a:rPr>
              <a:t>ExtendedEvents.Deadlocks</a:t>
            </a:r>
            <a:r>
              <a:rPr lang="en-US" dirty="0">
                <a:solidFill>
                  <a:schemeClr val="tx1"/>
                </a:solidFill>
              </a:rPr>
              <a:t> to see the deadlock graph</a:t>
            </a:r>
          </a:p>
          <a:p>
            <a:pPr marL="342900" lvl="2" indent="-342900"/>
            <a:r>
              <a:rPr lang="sv-SE" dirty="0">
                <a:solidFill>
                  <a:schemeClr val="tx1"/>
                </a:solidFill>
              </a:rPr>
              <a:t>The deadlock graph is parsed in </a:t>
            </a:r>
            <a:r>
              <a:rPr lang="sv-SE" dirty="0">
                <a:solidFill>
                  <a:schemeClr val="accent2"/>
                </a:solidFill>
              </a:rPr>
              <a:t>ExtendedEvents.DeadlockProcesses</a:t>
            </a:r>
            <a:r>
              <a:rPr lang="sv-SE" dirty="0">
                <a:solidFill>
                  <a:schemeClr val="tx1"/>
                </a:solidFill>
              </a:rPr>
              <a:t> and </a:t>
            </a:r>
            <a:r>
              <a:rPr lang="sv-SE" dirty="0">
                <a:solidFill>
                  <a:schemeClr val="accent2"/>
                </a:solidFill>
              </a:rPr>
              <a:t>ExtendedEvents.DeadlockResources</a:t>
            </a:r>
            <a:endParaRPr lang="en-US" dirty="0">
              <a:solidFill>
                <a:schemeClr val="accent2"/>
              </a:solidFill>
            </a:endParaRP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We can also see the “Transaction was deadlocked on lock resources with another process and has been chosen as the deadlock victim.” errors in </a:t>
            </a:r>
            <a:r>
              <a:rPr lang="en-US" dirty="0">
                <a:solidFill>
                  <a:schemeClr val="accent2"/>
                </a:solidFill>
              </a:rPr>
              <a:t>ExtendedEvents.Errors</a:t>
            </a: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11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Scenario II: Deadlocks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11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933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dirty="0">
                <a:solidFill>
                  <a:srgbClr val="FF0000"/>
                </a:solidFill>
              </a:rPr>
              <a:t>An application is inserting data in a batch and are getting “String or binary data would be truncated.” - errors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Use </a:t>
            </a:r>
            <a:r>
              <a:rPr lang="en-US" dirty="0">
                <a:solidFill>
                  <a:schemeClr val="accent2"/>
                </a:solidFill>
              </a:rPr>
              <a:t>ExtendedEvents.Errors</a:t>
            </a:r>
            <a:r>
              <a:rPr lang="en-US" dirty="0">
                <a:solidFill>
                  <a:schemeClr val="tx1"/>
                </a:solidFill>
              </a:rPr>
              <a:t> to see the errors</a:t>
            </a:r>
          </a:p>
          <a:p>
            <a:pPr marL="342900" lvl="2" indent="-342900"/>
            <a:r>
              <a:rPr lang="sv-SE" dirty="0">
                <a:solidFill>
                  <a:schemeClr val="tx1"/>
                </a:solidFill>
              </a:rPr>
              <a:t>We can see the statement, but we want to see the actual values that the application tried to insert</a:t>
            </a:r>
            <a:br>
              <a:rPr lang="sv-SE" dirty="0">
                <a:solidFill>
                  <a:schemeClr val="tx1"/>
                </a:solidFill>
              </a:rPr>
            </a:br>
            <a:endParaRPr lang="sv-SE" dirty="0">
              <a:solidFill>
                <a:schemeClr val="tx1"/>
              </a:solidFill>
            </a:endParaRPr>
          </a:p>
          <a:p>
            <a:pPr marL="342900" lvl="2" indent="-342900"/>
            <a:r>
              <a:rPr lang="sv-SE" dirty="0">
                <a:solidFill>
                  <a:schemeClr val="tx1"/>
                </a:solidFill>
              </a:rPr>
              <a:t>We can add the action </a:t>
            </a:r>
            <a:r>
              <a:rPr lang="sv-SE" dirty="0">
                <a:solidFill>
                  <a:schemeClr val="accent2"/>
                </a:solidFill>
              </a:rPr>
              <a:t>sql_text</a:t>
            </a:r>
            <a:r>
              <a:rPr lang="sv-SE" dirty="0">
                <a:solidFill>
                  <a:schemeClr val="tx1"/>
                </a:solidFill>
              </a:rPr>
              <a:t> to get the input buffer</a:t>
            </a:r>
          </a:p>
          <a:p>
            <a:pPr marL="342900" lvl="2" indent="-342900"/>
            <a:r>
              <a:rPr lang="sv-SE" dirty="0">
                <a:solidFill>
                  <a:schemeClr val="tx1"/>
                </a:solidFill>
              </a:rPr>
              <a:t>Can generate very large amount of event data in short time, if there is a batch with many errors</a:t>
            </a:r>
          </a:p>
          <a:p>
            <a:pPr marL="342900" lvl="2" indent="-342900"/>
            <a:r>
              <a:rPr lang="sv-SE" dirty="0">
                <a:solidFill>
                  <a:schemeClr val="tx1"/>
                </a:solidFill>
              </a:rPr>
              <a:t>There will be one event for each error, and the </a:t>
            </a:r>
            <a:r>
              <a:rPr lang="sv-SE" dirty="0">
                <a:solidFill>
                  <a:schemeClr val="accent2"/>
                </a:solidFill>
              </a:rPr>
              <a:t>sql_text</a:t>
            </a:r>
            <a:r>
              <a:rPr lang="sv-SE" dirty="0">
                <a:solidFill>
                  <a:schemeClr val="tx1"/>
                </a:solidFill>
              </a:rPr>
              <a:t> of each event will have the complete batch</a:t>
            </a: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12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sv-SE" dirty="0"/>
              <a:t>Scenario III: Errors</a:t>
            </a:r>
            <a:endParaRPr lang="en-US" sz="2400" spc="-102" dirty="0">
              <a:latin typeface="Segoe UI Ligh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12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558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SQL Server comes with a </a:t>
            </a:r>
            <a:r>
              <a:rPr lang="en-US" dirty="0">
                <a:solidFill>
                  <a:schemeClr val="accent2"/>
                </a:solidFill>
              </a:rPr>
              <a:t>system_health</a:t>
            </a:r>
            <a:r>
              <a:rPr lang="en-US" dirty="0">
                <a:solidFill>
                  <a:schemeClr val="tx1"/>
                </a:solidFill>
              </a:rPr>
              <a:t> default session that contains a lot of useful information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We have created a company default extended event session that is running on all servers (</a:t>
            </a:r>
            <a:r>
              <a:rPr lang="en-US" dirty="0">
                <a:solidFill>
                  <a:schemeClr val="accent2"/>
                </a:solidFill>
              </a:rPr>
              <a:t>database_health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Different thresholds on different servers (higher duration thresholds on OLTP - servers, than data warehouse - servers)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Running with target </a:t>
            </a:r>
            <a:r>
              <a:rPr lang="en-US" dirty="0">
                <a:solidFill>
                  <a:schemeClr val="tx1"/>
                </a:solidFill>
                <a:hlinkClick r:id="rId2"/>
              </a:rPr>
              <a:t>Event File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13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The session database_health</a:t>
            </a:r>
            <a:endParaRPr lang="en-US" sz="2400" spc="-102" dirty="0">
              <a:latin typeface="Segoe UI Ligh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13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955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An event passes the predicate evaluation (filters)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Additional information (Actions) is collected (e.g. </a:t>
            </a:r>
            <a:r>
              <a:rPr lang="en-US" dirty="0" err="1">
                <a:solidFill>
                  <a:schemeClr val="tx1"/>
                </a:solidFill>
              </a:rPr>
              <a:t>session_id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The event is buffered to the memory buffers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The event is written to an event file (default 30 seconds latency)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2"/>
            <a:ext cx="315374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14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How an event is traveling - I</a:t>
            </a:r>
            <a:endParaRPr lang="en-US" sz="2400" spc="-102" dirty="0">
              <a:latin typeface="Segoe UI Ligh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14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0413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A job runs a PowerShell script on the job server (every 30 seconds)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The script is querying </a:t>
            </a:r>
            <a:r>
              <a:rPr lang="en-US" dirty="0">
                <a:solidFill>
                  <a:schemeClr val="tx1"/>
                </a:solidFill>
                <a:hlinkClick r:id="rId2"/>
              </a:rPr>
              <a:t>sys.fn_xe_file_target_read_file</a:t>
            </a:r>
            <a:endParaRPr lang="en-US" dirty="0">
              <a:solidFill>
                <a:schemeClr val="tx1"/>
              </a:solidFill>
            </a:endParaRP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The first time it is getting all events from the files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After that it is passing the last file name and file offset, that it has in its events database (so getting only new events)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The events are inserted into the events database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An instead-of-trigger is fired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The trigger is extracting out the most important elements and attributes using XQuery, and also does some data type conversions</a:t>
            </a: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15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How an event is traveling - II</a:t>
            </a:r>
            <a:endParaRPr lang="en-US" sz="2400" spc="-102" dirty="0">
              <a:latin typeface="Segoe UI Ligh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15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0198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The PowerShell script is now collecting SQL Texts and Query Plans (PostActions)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Joins and additional logic (and sometimes more XQuery) in views</a:t>
            </a: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16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How an event is traveling - III</a:t>
            </a:r>
            <a:endParaRPr lang="en-US" sz="2400" spc="-102" dirty="0">
              <a:latin typeface="Segoe UI Ligh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16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9991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17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Latency</a:t>
            </a:r>
            <a:endParaRPr lang="en-US" sz="2400" spc="-102" dirty="0">
              <a:latin typeface="Segoe UI Light"/>
            </a:endParaRPr>
          </a:p>
        </p:txBody>
      </p:sp>
      <p:graphicFrame>
        <p:nvGraphicFramePr>
          <p:cNvPr id="8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2452292"/>
              </p:ext>
            </p:extLst>
          </p:nvPr>
        </p:nvGraphicFramePr>
        <p:xfrm>
          <a:off x="425451" y="1929024"/>
          <a:ext cx="8261349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5800"/>
                <a:gridCol w="2281766"/>
                <a:gridCol w="2753783"/>
              </a:tblGrid>
              <a:tr h="370840"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Production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Demo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MAX_DISPATCH_LATENCY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 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 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PowerShell Job Schedule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30 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 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Time to read and insert events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&lt; 1 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&lt; 1 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≈ 60 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≈ 11 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17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159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Extracting out elements and attributes into its own columns at load time in an instead-of-trigger is optimal for query performance, but has a cost in load performance and storage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Doing the XQuery in the views is optimal for load performance and storage, but has a cost in query performance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The attribute </a:t>
            </a:r>
            <a:r>
              <a:rPr lang="en-US" dirty="0">
                <a:solidFill>
                  <a:schemeClr val="tx2"/>
                </a:solidFill>
              </a:rPr>
              <a:t>timestamp</a:t>
            </a:r>
            <a:r>
              <a:rPr lang="en-US" dirty="0">
                <a:solidFill>
                  <a:schemeClr val="tx1"/>
                </a:solidFill>
              </a:rPr>
              <a:t> has to be extracted out at load time (as you want to be able to look at the latest events fast)</a:t>
            </a:r>
            <a:endParaRPr lang="en-US" dirty="0">
              <a:solidFill>
                <a:schemeClr val="bg2"/>
              </a:solidFill>
            </a:endParaRP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In general try to avoid queries that need to do XQuery on large number of events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When the performance for a query is not acceptable, then it is time to move some of the elements or attributes to its own columns</a:t>
            </a: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18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Where to do the XQuery?</a:t>
            </a:r>
            <a:endParaRPr lang="en-US" sz="2400" spc="-102" dirty="0">
              <a:latin typeface="Segoe UI Ligh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18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2027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2" indent="-342900"/>
            <a:r>
              <a:rPr lang="en-US" dirty="0"/>
              <a:t>The </a:t>
            </a:r>
            <a:r>
              <a:rPr lang="en-US" dirty="0">
                <a:solidFill>
                  <a:schemeClr val="accent2"/>
                </a:solidFill>
              </a:rPr>
              <a:t>blocked_process_report</a:t>
            </a:r>
            <a:r>
              <a:rPr lang="en-US" dirty="0"/>
              <a:t> event is very useful when investigating blocking problems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The event is only triggered if ‘</a:t>
            </a:r>
            <a:r>
              <a:rPr lang="en-US" dirty="0">
                <a:solidFill>
                  <a:schemeClr val="tx2"/>
                </a:solidFill>
                <a:hlinkClick r:id="rId2"/>
              </a:rPr>
              <a:t>blocked process threshold</a:t>
            </a:r>
            <a:r>
              <a:rPr lang="en-US" dirty="0">
                <a:solidFill>
                  <a:schemeClr val="tx1"/>
                </a:solidFill>
              </a:rPr>
              <a:t>’ has been enabled on the server</a:t>
            </a:r>
          </a:p>
          <a:p>
            <a:pPr marL="342900" lvl="2" indent="-342900"/>
            <a:r>
              <a:rPr lang="sv-SE" dirty="0">
                <a:solidFill>
                  <a:schemeClr val="tx1"/>
                </a:solidFill>
              </a:rPr>
              <a:t>It should not be set lower than 5 seconds</a:t>
            </a:r>
            <a:endParaRPr lang="en-US" dirty="0"/>
          </a:p>
          <a:p>
            <a:pPr marL="342900" lvl="2" indent="-342900"/>
            <a:r>
              <a:rPr lang="sv-SE" dirty="0"/>
              <a:t>Handled by the same thread in SQL Server that is searching for deadlocks</a:t>
            </a:r>
          </a:p>
          <a:p>
            <a:pPr marL="342900" lvl="2" indent="-342900"/>
            <a:r>
              <a:rPr lang="sv-SE" dirty="0"/>
              <a:t>A </a:t>
            </a:r>
            <a:r>
              <a:rPr lang="en-US" dirty="0">
                <a:solidFill>
                  <a:schemeClr val="accent2"/>
                </a:solidFill>
              </a:rPr>
              <a:t>blocked_process_report</a:t>
            </a:r>
            <a:r>
              <a:rPr lang="en-US" dirty="0"/>
              <a:t> event has always one blocked and one blocking process</a:t>
            </a:r>
          </a:p>
          <a:p>
            <a:pPr marL="342900" lvl="2" indent="-342900"/>
            <a:r>
              <a:rPr lang="en-US" dirty="0"/>
              <a:t>Every time the thread wakes up and is looking for blocking it has a new </a:t>
            </a:r>
            <a:r>
              <a:rPr lang="en-US" dirty="0">
                <a:solidFill>
                  <a:schemeClr val="accent2"/>
                </a:solidFill>
              </a:rPr>
              <a:t>monitor_loop_id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(filter on </a:t>
            </a:r>
            <a:r>
              <a:rPr lang="en-US" dirty="0" smtClean="0">
                <a:solidFill>
                  <a:schemeClr val="accent2"/>
                </a:solidFill>
              </a:rPr>
              <a:t>monitor_loop_id</a:t>
            </a:r>
            <a:r>
              <a:rPr lang="en-US" dirty="0" smtClean="0">
                <a:solidFill>
                  <a:schemeClr val="tx1"/>
                </a:solidFill>
              </a:rPr>
              <a:t> to get a snapshot of the blocking)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accent2"/>
                </a:solidFill>
              </a:rPr>
              <a:t>&lt;</a:t>
            </a:r>
            <a:r>
              <a:rPr lang="en-US" dirty="0">
                <a:solidFill>
                  <a:schemeClr val="accent2"/>
                </a:solidFill>
              </a:rPr>
              <a:t>blocked-process-report monitorLoop="1369"&gt;</a:t>
            </a: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19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Blocking</a:t>
            </a:r>
            <a:endParaRPr lang="en-US" sz="2400" spc="-102" dirty="0">
              <a:latin typeface="Segoe UI Ligh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19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9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me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Ola Hallengren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  <a:hlinkClick r:id="rId3"/>
              </a:rPr>
              <a:t>https://ola.hallengren.com</a:t>
            </a:r>
            <a:endParaRPr lang="en-US" dirty="0">
              <a:solidFill>
                <a:schemeClr val="tx1"/>
              </a:solidFill>
            </a:endParaRP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E-mail: </a:t>
            </a:r>
            <a:r>
              <a:rPr lang="en-US" dirty="0">
                <a:solidFill>
                  <a:schemeClr val="tx1"/>
                </a:solidFill>
                <a:hlinkClick r:id="rId4"/>
              </a:rPr>
              <a:t>ola@hallengren.com</a:t>
            </a:r>
            <a:endParaRPr lang="en-US" dirty="0">
              <a:solidFill>
                <a:schemeClr val="tx1"/>
              </a:solidFill>
            </a:endParaRP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DBA in Saxo Bank, a Danish investment bank</a:t>
            </a:r>
          </a:p>
          <a:p>
            <a:pPr marL="342900" lvl="2" indent="-342900"/>
            <a:r>
              <a:rPr lang="sv-SE" dirty="0">
                <a:solidFill>
                  <a:schemeClr val="tx1"/>
                </a:solidFill>
              </a:rPr>
              <a:t>Microsoft MVP – Data Platform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9242" y="6286903"/>
            <a:ext cx="28670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2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2</a:t>
            </a:fld>
            <a:r>
              <a:rPr lang="en-US" dirty="0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5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2" indent="-342900"/>
            <a:r>
              <a:rPr lang="sv-SE" dirty="0"/>
              <a:t>The </a:t>
            </a:r>
            <a:r>
              <a:rPr lang="en-US" dirty="0">
                <a:solidFill>
                  <a:schemeClr val="accent2"/>
                </a:solidFill>
              </a:rPr>
              <a:t>executionStack</a:t>
            </a:r>
            <a:r>
              <a:rPr lang="en-US" dirty="0"/>
              <a:t> in the </a:t>
            </a:r>
            <a:r>
              <a:rPr lang="en-US" dirty="0">
                <a:solidFill>
                  <a:schemeClr val="accent2"/>
                </a:solidFill>
              </a:rPr>
              <a:t>blocked_process_report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sv-SE" dirty="0">
                <a:solidFill>
                  <a:schemeClr val="tx1"/>
                </a:solidFill>
              </a:rPr>
              <a:t>can be used to see which stored procedures and statements that are involved</a:t>
            </a:r>
          </a:p>
          <a:p>
            <a:pPr marL="342900" lvl="2" indent="-342900"/>
            <a:r>
              <a:rPr lang="sv-SE" dirty="0">
                <a:solidFill>
                  <a:schemeClr val="tx1"/>
                </a:solidFill>
              </a:rPr>
              <a:t>The first </a:t>
            </a:r>
            <a:r>
              <a:rPr lang="sv-SE" dirty="0">
                <a:solidFill>
                  <a:schemeClr val="tx2"/>
                </a:solidFill>
              </a:rPr>
              <a:t>frame</a:t>
            </a:r>
            <a:r>
              <a:rPr lang="sv-SE" dirty="0">
                <a:solidFill>
                  <a:schemeClr val="tx1"/>
                </a:solidFill>
              </a:rPr>
              <a:t> is always the inner statement</a:t>
            </a: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20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sv-SE" dirty="0"/>
              <a:t>Blocking – Using the Execution Stack</a:t>
            </a:r>
            <a:endParaRPr lang="en-US" sz="2400" spc="-102" dirty="0">
              <a:latin typeface="Segoe UI Ligh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20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3632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457199" y="1417638"/>
            <a:ext cx="8512629" cy="4708525"/>
          </a:xfrm>
        </p:spPr>
        <p:txBody>
          <a:bodyPr>
            <a:normAutofit/>
          </a:bodyPr>
          <a:lstStyle/>
          <a:p>
            <a:pPr marL="342900" lvl="2" indent="-342900"/>
            <a:r>
              <a:rPr lang="sv-SE" dirty="0"/>
              <a:t>To get an SQL Text you need an </a:t>
            </a:r>
            <a:r>
              <a:rPr lang="sv-SE" dirty="0">
                <a:solidFill>
                  <a:schemeClr val="accent2"/>
                </a:solidFill>
              </a:rPr>
              <a:t>sql_handle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The handle can be used in </a:t>
            </a:r>
            <a:r>
              <a:rPr lang="en-US" dirty="0">
                <a:solidFill>
                  <a:schemeClr val="bg2"/>
                </a:solidFill>
                <a:hlinkClick r:id="rId2"/>
              </a:rPr>
              <a:t>sys.dm_exec_sql_text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to get the text</a:t>
            </a:r>
            <a:endParaRPr lang="sv-SE" dirty="0"/>
          </a:p>
          <a:p>
            <a:pPr marL="342900" lvl="2" indent="-342900"/>
            <a:r>
              <a:rPr lang="sv-SE" dirty="0"/>
              <a:t>If you also have a </a:t>
            </a:r>
            <a:r>
              <a:rPr lang="sv-SE" dirty="0">
                <a:solidFill>
                  <a:schemeClr val="accent2"/>
                </a:solidFill>
              </a:rPr>
              <a:t>start_offset</a:t>
            </a:r>
            <a:r>
              <a:rPr lang="sv-SE" dirty="0"/>
              <a:t> and an </a:t>
            </a:r>
            <a:r>
              <a:rPr lang="sv-SE" dirty="0">
                <a:solidFill>
                  <a:schemeClr val="accent2"/>
                </a:solidFill>
              </a:rPr>
              <a:t>end_offset</a:t>
            </a:r>
            <a:r>
              <a:rPr lang="sv-SE" dirty="0"/>
              <a:t> you can extract the statement from the text</a:t>
            </a:r>
          </a:p>
          <a:p>
            <a:pPr marL="342900" lvl="2" indent="-342900"/>
            <a:r>
              <a:rPr lang="sv-SE" dirty="0"/>
              <a:t>The </a:t>
            </a:r>
            <a:r>
              <a:rPr lang="sv-SE" dirty="0">
                <a:solidFill>
                  <a:schemeClr val="accent2"/>
                </a:solidFill>
              </a:rPr>
              <a:t>sql_handle</a:t>
            </a:r>
            <a:r>
              <a:rPr lang="sv-SE" dirty="0"/>
              <a:t> is a hash of the text</a:t>
            </a:r>
          </a:p>
          <a:p>
            <a:pPr marL="342900" lvl="2" indent="-342900"/>
            <a:r>
              <a:rPr lang="sv-SE" dirty="0"/>
              <a:t>The </a:t>
            </a:r>
            <a:r>
              <a:rPr lang="sv-SE" dirty="0">
                <a:solidFill>
                  <a:schemeClr val="accent2"/>
                </a:solidFill>
              </a:rPr>
              <a:t>sql_handle</a:t>
            </a:r>
            <a:r>
              <a:rPr lang="sv-SE" dirty="0"/>
              <a:t> and </a:t>
            </a:r>
            <a:r>
              <a:rPr lang="sv-SE" dirty="0">
                <a:solidFill>
                  <a:schemeClr val="accent2"/>
                </a:solidFill>
              </a:rPr>
              <a:t>offsets</a:t>
            </a:r>
            <a:r>
              <a:rPr lang="sv-SE" dirty="0"/>
              <a:t> are available in the action </a:t>
            </a:r>
            <a:r>
              <a:rPr lang="en-US" dirty="0">
                <a:solidFill>
                  <a:schemeClr val="accent2"/>
                </a:solidFill>
              </a:rPr>
              <a:t>tsql_frame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(various events), the </a:t>
            </a:r>
            <a:r>
              <a:rPr lang="en-US" dirty="0">
                <a:solidFill>
                  <a:schemeClr val="accent2"/>
                </a:solidFill>
              </a:rPr>
              <a:t>executionStack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sv-SE" dirty="0">
                <a:solidFill>
                  <a:schemeClr val="accent2"/>
                </a:solidFill>
              </a:rPr>
              <a:t>blocked_process_report</a:t>
            </a:r>
            <a:r>
              <a:rPr lang="sv-SE" dirty="0">
                <a:solidFill>
                  <a:schemeClr val="tx2"/>
                </a:solidFill>
              </a:rPr>
              <a:t> and </a:t>
            </a:r>
            <a:r>
              <a:rPr lang="sv-SE" dirty="0">
                <a:solidFill>
                  <a:schemeClr val="accent2"/>
                </a:solidFill>
              </a:rPr>
              <a:t>xml_deadlock_report</a:t>
            </a:r>
            <a:r>
              <a:rPr lang="sv-SE" dirty="0">
                <a:solidFill>
                  <a:schemeClr val="tx2"/>
                </a:solidFill>
              </a:rPr>
              <a:t>)</a:t>
            </a:r>
            <a:r>
              <a:rPr lang="sv-SE" dirty="0">
                <a:solidFill>
                  <a:schemeClr val="tx1"/>
                </a:solidFill>
              </a:rPr>
              <a:t>, and also in DMVs like </a:t>
            </a:r>
            <a:r>
              <a:rPr lang="en-US" dirty="0">
                <a:solidFill>
                  <a:schemeClr val="tx2"/>
                </a:solidFill>
                <a:hlinkClick r:id="rId3"/>
              </a:rPr>
              <a:t>sys.dm_exec_requests</a:t>
            </a:r>
            <a:endParaRPr lang="en-US" dirty="0">
              <a:solidFill>
                <a:schemeClr val="tx2"/>
              </a:solidFill>
            </a:endParaRP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By storing the text with the handle, the next time an event comes with the same handle you don’t need to go and get it (as you already have it)</a:t>
            </a: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21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Getting SQL Texts</a:t>
            </a:r>
            <a:endParaRPr lang="en-US" sz="2400" spc="-102" dirty="0">
              <a:latin typeface="Segoe UI Ligh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21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2354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457199" y="1417638"/>
            <a:ext cx="8512629" cy="4708525"/>
          </a:xfrm>
        </p:spPr>
        <p:txBody>
          <a:bodyPr>
            <a:normAutofit/>
          </a:bodyPr>
          <a:lstStyle/>
          <a:p>
            <a:pPr marL="342900" lvl="2" indent="-342900"/>
            <a:r>
              <a:rPr lang="en-US" dirty="0"/>
              <a:t>The action </a:t>
            </a:r>
            <a:r>
              <a:rPr lang="en-US" dirty="0">
                <a:solidFill>
                  <a:schemeClr val="accent2"/>
                </a:solidFill>
              </a:rPr>
              <a:t>plan_handle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is a “A</a:t>
            </a:r>
            <a:r>
              <a:rPr lang="en-US" dirty="0"/>
              <a:t> token that refers to the compiled plan that the query is part of.”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The plan_handle can be used in </a:t>
            </a:r>
            <a:r>
              <a:rPr lang="en-US" dirty="0">
                <a:solidFill>
                  <a:schemeClr val="tx1"/>
                </a:solidFill>
                <a:hlinkClick r:id="rId3"/>
              </a:rPr>
              <a:t>sys.dm_exec_text_query_plan</a:t>
            </a:r>
            <a:r>
              <a:rPr lang="en-US" dirty="0">
                <a:solidFill>
                  <a:schemeClr val="tx1"/>
                </a:solidFill>
              </a:rPr>
              <a:t> to get the query plan</a:t>
            </a:r>
            <a:endParaRPr lang="en-US" dirty="0">
              <a:solidFill>
                <a:schemeClr val="bg2"/>
              </a:solidFill>
            </a:endParaRP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The problem is that a query plan can change while keeping the same </a:t>
            </a:r>
            <a:r>
              <a:rPr lang="en-US" dirty="0">
                <a:solidFill>
                  <a:schemeClr val="accent2"/>
                </a:solidFill>
              </a:rPr>
              <a:t>plan_handle</a:t>
            </a: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22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Getting Query Plans – The plan_handle</a:t>
            </a:r>
            <a:endParaRPr lang="en-US" sz="2400" spc="-102" dirty="0">
              <a:latin typeface="Segoe UI Ligh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22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2967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457199" y="1417638"/>
            <a:ext cx="8512629" cy="4708525"/>
          </a:xfrm>
        </p:spPr>
        <p:txBody>
          <a:bodyPr>
            <a:normAutofit/>
          </a:bodyPr>
          <a:lstStyle/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In events like </a:t>
            </a:r>
            <a:r>
              <a:rPr lang="en-US" dirty="0">
                <a:solidFill>
                  <a:schemeClr val="accent2"/>
                </a:solidFill>
              </a:rPr>
              <a:t>wait_info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dirty="0">
                <a:solidFill>
                  <a:schemeClr val="accent2"/>
                </a:solidFill>
              </a:rPr>
              <a:t>sp_statement_completed</a:t>
            </a:r>
            <a:r>
              <a:rPr lang="en-US" dirty="0">
                <a:solidFill>
                  <a:schemeClr val="tx1"/>
                </a:solidFill>
              </a:rPr>
              <a:t>, and DMVs like </a:t>
            </a:r>
            <a:r>
              <a:rPr lang="en-US" dirty="0">
                <a:solidFill>
                  <a:schemeClr val="tx2"/>
                </a:solidFill>
                <a:hlinkClick r:id="rId2"/>
              </a:rPr>
              <a:t>sys.dm_exec_requests</a:t>
            </a:r>
            <a:r>
              <a:rPr lang="en-US" dirty="0">
                <a:solidFill>
                  <a:schemeClr val="tx1"/>
                </a:solidFill>
              </a:rPr>
              <a:t> you have this information available: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accent2"/>
                </a:solidFill>
              </a:rPr>
              <a:t>plan_handle</a:t>
            </a:r>
            <a:br>
              <a:rPr lang="en-US" dirty="0" smtClean="0">
                <a:solidFill>
                  <a:schemeClr val="accent2"/>
                </a:solidFill>
              </a:rPr>
            </a:br>
            <a:r>
              <a:rPr lang="en-US" dirty="0" smtClean="0">
                <a:solidFill>
                  <a:schemeClr val="accent2"/>
                </a:solidFill>
              </a:rPr>
              <a:t>start_offset</a:t>
            </a:r>
            <a:br>
              <a:rPr lang="en-US" dirty="0" smtClean="0">
                <a:solidFill>
                  <a:schemeClr val="accent2"/>
                </a:solidFill>
              </a:rPr>
            </a:br>
            <a:r>
              <a:rPr lang="en-US" dirty="0" smtClean="0">
                <a:solidFill>
                  <a:schemeClr val="accent2"/>
                </a:solidFill>
              </a:rPr>
              <a:t>end_offset</a:t>
            </a:r>
            <a:br>
              <a:rPr lang="en-US" dirty="0" smtClean="0">
                <a:solidFill>
                  <a:schemeClr val="accent2"/>
                </a:solidFill>
              </a:rPr>
            </a:br>
            <a:r>
              <a:rPr lang="en-US" dirty="0" smtClean="0">
                <a:solidFill>
                  <a:schemeClr val="accent2"/>
                </a:solidFill>
              </a:rPr>
              <a:t>query_hash</a:t>
            </a:r>
            <a:br>
              <a:rPr lang="en-US" dirty="0" smtClean="0">
                <a:solidFill>
                  <a:schemeClr val="accent2"/>
                </a:solidFill>
              </a:rPr>
            </a:br>
            <a:r>
              <a:rPr lang="en-US" dirty="0" smtClean="0">
                <a:solidFill>
                  <a:schemeClr val="accent2"/>
                </a:solidFill>
              </a:rPr>
              <a:t>query_plan_hash</a:t>
            </a:r>
            <a:r>
              <a:rPr lang="en-US" dirty="0">
                <a:solidFill>
                  <a:schemeClr val="tx2"/>
                </a:solidFill>
              </a:rPr>
              <a:t/>
            </a:r>
            <a:br>
              <a:rPr lang="en-US" dirty="0">
                <a:solidFill>
                  <a:schemeClr val="tx2"/>
                </a:solidFill>
              </a:rPr>
            </a:br>
            <a:endParaRPr lang="en-US" dirty="0">
              <a:solidFill>
                <a:schemeClr val="tx2"/>
              </a:solidFill>
            </a:endParaRPr>
          </a:p>
          <a:p>
            <a:pPr marL="342900" lvl="2" indent="-342900"/>
            <a:r>
              <a:rPr lang="sv-SE" dirty="0">
                <a:solidFill>
                  <a:schemeClr val="tx1"/>
                </a:solidFill>
              </a:rPr>
              <a:t>You can store this information with the plan and the next time you come across the same combination, you don’t need to get the plan (as you already have it</a:t>
            </a:r>
            <a:r>
              <a:rPr lang="sv-SE" dirty="0" smtClean="0">
                <a:solidFill>
                  <a:schemeClr val="tx1"/>
                </a:solidFill>
              </a:rPr>
              <a:t>)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23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/>
              <a:t>Getting Query Plans – Statement - level</a:t>
            </a:r>
            <a:endParaRPr lang="en-US" sz="2400" spc="-102" dirty="0">
              <a:latin typeface="Segoe UI Ligh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23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0931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457199" y="1417638"/>
            <a:ext cx="8512629" cy="4708525"/>
          </a:xfrm>
        </p:spPr>
        <p:txBody>
          <a:bodyPr>
            <a:normAutofit/>
          </a:bodyPr>
          <a:lstStyle/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When you only have a </a:t>
            </a:r>
            <a:r>
              <a:rPr lang="en-US" dirty="0">
                <a:solidFill>
                  <a:schemeClr val="accent2"/>
                </a:solidFill>
              </a:rPr>
              <a:t>plan_handle</a:t>
            </a:r>
            <a:r>
              <a:rPr lang="en-US" dirty="0">
                <a:solidFill>
                  <a:schemeClr val="tx1"/>
                </a:solidFill>
              </a:rPr>
              <a:t> (like in </a:t>
            </a:r>
            <a:r>
              <a:rPr lang="en-US" dirty="0">
                <a:solidFill>
                  <a:schemeClr val="accent2"/>
                </a:solidFill>
              </a:rPr>
              <a:t>module_end</a:t>
            </a:r>
            <a:r>
              <a:rPr lang="en-US" dirty="0">
                <a:solidFill>
                  <a:schemeClr val="tx1"/>
                </a:solidFill>
              </a:rPr>
              <a:t>) then you need to go out and get the plan fast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You should also verify that there hasn’t been a recompile after the event (as it is then not the right plan). You can do that like this: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accent2"/>
                </a:solidFill>
              </a:rPr>
              <a:t>WHERE NOT EXISTS(SELECT * FROM sys.dm_exec_query_stats WHERE plan_handle = @plan_handle AND creation_time &gt; @timestamp)</a:t>
            </a: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24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Getting Query Plans – Module - level</a:t>
            </a:r>
            <a:endParaRPr lang="en-US" sz="2400" spc="-102" dirty="0">
              <a:latin typeface="Segoe UI Ligh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24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3172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457199" y="1417638"/>
            <a:ext cx="8512629" cy="4708525"/>
          </a:xfrm>
        </p:spPr>
        <p:txBody>
          <a:bodyPr>
            <a:normAutofit/>
          </a:bodyPr>
          <a:lstStyle/>
          <a:p>
            <a:pPr marL="0" lvl="2" indent="0">
              <a:buNone/>
            </a:pPr>
            <a:r>
              <a:rPr lang="en-US" dirty="0">
                <a:solidFill>
                  <a:schemeClr val="tx1"/>
                </a:solidFill>
              </a:rPr>
              <a:t>Things to consider when you are polling for new events frequently using </a:t>
            </a:r>
            <a:r>
              <a:rPr lang="en-US" dirty="0">
                <a:solidFill>
                  <a:schemeClr val="tx1"/>
                </a:solidFill>
                <a:hlinkClick r:id="rId2"/>
              </a:rPr>
              <a:t>sys.fn_xe_file_target_read_file</a:t>
            </a:r>
            <a:r>
              <a:rPr lang="en-US" dirty="0">
                <a:solidFill>
                  <a:schemeClr val="tx1"/>
                </a:solidFill>
              </a:rPr>
              <a:t>: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  <a:p>
            <a:pPr marL="457200" lvl="2" indent="-4572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Use small files! It is faster to query a small file than a large file (even if you specify a file name and a file offset)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  <a:p>
            <a:pPr marL="457200" lvl="2" indent="-4572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Only specify a wildcard in the [path] when there has been a file </a:t>
            </a:r>
            <a:r>
              <a:rPr lang="en-US" dirty="0" smtClean="0">
                <a:solidFill>
                  <a:schemeClr val="tx1"/>
                </a:solidFill>
              </a:rPr>
              <a:t>rollover </a:t>
            </a:r>
            <a:r>
              <a:rPr lang="en-US" dirty="0">
                <a:solidFill>
                  <a:schemeClr val="tx1"/>
                </a:solidFill>
              </a:rPr>
              <a:t>(check </a:t>
            </a:r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smtClean="0">
                <a:solidFill>
                  <a:schemeClr val="tx1"/>
                </a:solidFill>
              </a:rPr>
              <a:t>current file in </a:t>
            </a:r>
            <a:r>
              <a:rPr lang="en-US" dirty="0" err="1" smtClean="0">
                <a:hlinkClick r:id="rId3"/>
              </a:rPr>
              <a:t>sys.dm_xe_session_targets</a:t>
            </a:r>
            <a:r>
              <a:rPr lang="en-US" dirty="0" smtClean="0">
                <a:solidFill>
                  <a:schemeClr val="tx1"/>
                </a:solidFill>
              </a:rPr>
              <a:t>)!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When you specify a wildcard, then SQL Server will access all files (even if you specify a file name and a file offset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25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High frequency polling of events</a:t>
            </a:r>
            <a:endParaRPr lang="en-US" sz="2400" spc="-102" dirty="0">
              <a:latin typeface="Segoe UI Ligh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25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5964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457199" y="1417638"/>
            <a:ext cx="8512629" cy="4708525"/>
          </a:xfrm>
        </p:spPr>
        <p:txBody>
          <a:bodyPr>
            <a:normAutofit/>
          </a:bodyPr>
          <a:lstStyle/>
          <a:p>
            <a:pPr marL="342900" lvl="2" indent="-342900"/>
            <a:r>
              <a:rPr lang="en-US" dirty="0"/>
              <a:t>When you are querying </a:t>
            </a:r>
            <a:r>
              <a:rPr lang="en-US" dirty="0">
                <a:solidFill>
                  <a:schemeClr val="tx1"/>
                </a:solidFill>
                <a:hlinkClick r:id="rId2"/>
              </a:rPr>
              <a:t>sys.fn_xe_file_target_read_file</a:t>
            </a:r>
            <a:r>
              <a:rPr lang="en-US" dirty="0">
                <a:solidFill>
                  <a:schemeClr val="tx1"/>
                </a:solidFill>
              </a:rPr>
              <a:t> with a file name and a file offset it can happen that you get an error like this: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chemeClr val="accent2"/>
                </a:solidFill>
              </a:rPr>
              <a:t>“The offset 2394624 is invalid for log file "...\database_health_0_130903806628660001.xel". Specify an offset that exists in the log file and retry your query.”</a:t>
            </a:r>
          </a:p>
          <a:p>
            <a:pPr marL="342900" lvl="2" indent="-342900"/>
            <a:r>
              <a:rPr lang="en-US" dirty="0"/>
              <a:t>You get this error if all the files have been rolled over since you read events the last time (so the file name you come with no longer exists)</a:t>
            </a:r>
          </a:p>
          <a:p>
            <a:pPr marL="342900" lvl="2" indent="-342900"/>
            <a:r>
              <a:rPr lang="en-US" dirty="0"/>
              <a:t>This is if there has been very large number of events generated in short time or if the monitoring solution has been down</a:t>
            </a:r>
          </a:p>
          <a:p>
            <a:pPr marL="342900" lvl="2" indent="-342900"/>
            <a:r>
              <a:rPr lang="en-US" dirty="0"/>
              <a:t>Increasing the number of files reduces the risk of this happening</a:t>
            </a: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26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The offset is invalid for log file …</a:t>
            </a:r>
            <a:endParaRPr lang="en-US" sz="2400" spc="-102" dirty="0">
              <a:latin typeface="Segoe UI Ligh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26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8717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457199" y="1417638"/>
            <a:ext cx="8512629" cy="4708525"/>
          </a:xfrm>
        </p:spPr>
        <p:txBody>
          <a:bodyPr>
            <a:normAutofit/>
          </a:bodyPr>
          <a:lstStyle/>
          <a:p>
            <a:r>
              <a:rPr lang="sv-SE" sz="2000" dirty="0">
                <a:solidFill>
                  <a:schemeClr val="tx1"/>
                </a:solidFill>
              </a:rPr>
              <a:t>The code is available at </a:t>
            </a:r>
            <a:r>
              <a:rPr lang="sv-SE" sz="2000" dirty="0">
                <a:solidFill>
                  <a:schemeClr val="tx1"/>
                </a:solidFill>
                <a:hlinkClick r:id="rId2"/>
              </a:rPr>
              <a:t>https://ola.hallengren.com/scripts/PerformanceStore.zip</a:t>
            </a:r>
            <a:endParaRPr lang="sv-SE" sz="2000" dirty="0">
              <a:solidFill>
                <a:schemeClr val="tx1"/>
              </a:solidFill>
            </a:endParaRPr>
          </a:p>
          <a:p>
            <a:r>
              <a:rPr lang="sv-SE" sz="2000" dirty="0">
                <a:solidFill>
                  <a:schemeClr val="tx1"/>
                </a:solidFill>
              </a:rPr>
              <a:t>You can contact me at </a:t>
            </a:r>
            <a:r>
              <a:rPr lang="en-US" sz="2000" dirty="0">
                <a:solidFill>
                  <a:schemeClr val="tx1"/>
                </a:solidFill>
                <a:hlinkClick r:id="rId3"/>
              </a:rPr>
              <a:t>ola@hallengren.com</a:t>
            </a:r>
            <a:endParaRPr lang="sv-SE" sz="2000" dirty="0">
              <a:solidFill>
                <a:schemeClr val="tx1"/>
              </a:solidFill>
            </a:endParaRP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27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sv-SE" dirty="0"/>
              <a:t>Questions?</a:t>
            </a:r>
            <a:endParaRPr lang="en-US" sz="2400" spc="-102" dirty="0">
              <a:latin typeface="Segoe UI Ligh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27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250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Please fill in the evaluation forms</a:t>
            </a:r>
            <a:endParaRPr lang="nl-NL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60500"/>
            <a:ext cx="4914900" cy="3937000"/>
          </a:xfrm>
          <a:prstGeom prst="rect">
            <a:avLst/>
          </a:prstGeom>
        </p:spPr>
      </p:pic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</p:spPr>
        <p:txBody>
          <a:bodyPr/>
          <a:lstStyle/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28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87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sv-SE" dirty="0" smtClean="0">
                <a:solidFill>
                  <a:schemeClr val="tx1"/>
                </a:solidFill>
              </a:rPr>
              <a:t>About Extended Events</a:t>
            </a:r>
            <a:endParaRPr lang="en-US" dirty="0" smtClean="0">
              <a:solidFill>
                <a:schemeClr val="tx1"/>
              </a:solidFill>
            </a:endParaRPr>
          </a:p>
          <a:p>
            <a:pPr marL="342900" lvl="2" indent="-342900"/>
            <a:r>
              <a:rPr lang="en-US" dirty="0" smtClean="0">
                <a:solidFill>
                  <a:schemeClr val="tx1"/>
                </a:solidFill>
              </a:rPr>
              <a:t>How </a:t>
            </a:r>
            <a:r>
              <a:rPr lang="en-US" dirty="0">
                <a:solidFill>
                  <a:schemeClr val="tx1"/>
                </a:solidFill>
              </a:rPr>
              <a:t>we built a monitoring solution using Extended Events and DMVs</a:t>
            </a:r>
          </a:p>
          <a:p>
            <a:pPr marL="342900" lvl="2" indent="-342900"/>
            <a:r>
              <a:rPr lang="sv-SE" dirty="0">
                <a:solidFill>
                  <a:schemeClr val="tx1"/>
                </a:solidFill>
              </a:rPr>
              <a:t>Techniques that we used</a:t>
            </a:r>
            <a:endParaRPr lang="en-US" dirty="0">
              <a:solidFill>
                <a:schemeClr val="tx1"/>
              </a:solidFill>
            </a:endParaRPr>
          </a:p>
          <a:p>
            <a:pPr marL="342900" lvl="2" indent="-342900"/>
            <a:r>
              <a:rPr lang="en-US" dirty="0" smtClean="0">
                <a:solidFill>
                  <a:schemeClr val="tx1"/>
                </a:solidFill>
              </a:rPr>
              <a:t>Demos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3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3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43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457200" y="1600200"/>
            <a:ext cx="8566220" cy="4525963"/>
          </a:xfrm>
        </p:spPr>
        <p:txBody>
          <a:bodyPr/>
          <a:lstStyle/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Light weight replacement for SQL Trace / Profiler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n-US" dirty="0" smtClean="0">
                <a:solidFill>
                  <a:schemeClr val="tx1"/>
                </a:solidFill>
                <a:hlinkClick r:id="rId2"/>
              </a:rPr>
              <a:t>msdn.microsoft.com/en-us/library/bb630282.aspx</a:t>
            </a:r>
            <a:endParaRPr lang="en-US" dirty="0" smtClean="0">
              <a:solidFill>
                <a:schemeClr val="tx1"/>
              </a:solidFill>
            </a:endParaRP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Introduced in SQL Server </a:t>
            </a:r>
            <a:r>
              <a:rPr lang="en-US" dirty="0" smtClean="0">
                <a:solidFill>
                  <a:schemeClr val="tx1"/>
                </a:solidFill>
              </a:rPr>
              <a:t>2008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Greatly improved in SQL Server </a:t>
            </a:r>
            <a:r>
              <a:rPr lang="en-US" dirty="0" smtClean="0">
                <a:solidFill>
                  <a:schemeClr val="tx1"/>
                </a:solidFill>
              </a:rPr>
              <a:t>2012 (more events)</a:t>
            </a:r>
          </a:p>
          <a:p>
            <a:pPr marL="342900" lvl="2" indent="-342900"/>
            <a:r>
              <a:rPr lang="it-IT" dirty="0">
                <a:solidFill>
                  <a:schemeClr val="tx1"/>
                </a:solidFill>
              </a:rPr>
              <a:t>Event data in xml </a:t>
            </a:r>
            <a:r>
              <a:rPr lang="it-IT" dirty="0" smtClean="0">
                <a:solidFill>
                  <a:schemeClr val="tx1"/>
                </a:solidFill>
              </a:rPr>
              <a:t>format</a:t>
            </a:r>
          </a:p>
          <a:p>
            <a:pPr marL="342900" lvl="2" indent="-342900"/>
            <a:r>
              <a:rPr lang="it-IT" dirty="0" smtClean="0">
                <a:solidFill>
                  <a:schemeClr val="tx1"/>
                </a:solidFill>
              </a:rPr>
              <a:t>CREATE EVENT SESSION (or SSMS GUI)</a:t>
            </a:r>
          </a:p>
          <a:p>
            <a:pPr marL="342900" lvl="2" indent="-342900"/>
            <a:r>
              <a:rPr lang="it-IT" dirty="0" smtClean="0">
                <a:solidFill>
                  <a:schemeClr val="accent2"/>
                </a:solidFill>
              </a:rPr>
              <a:t>sys.fn_xe_file_target_read_file</a:t>
            </a:r>
            <a:r>
              <a:rPr lang="it-IT" dirty="0" smtClean="0">
                <a:solidFill>
                  <a:schemeClr val="tx1"/>
                </a:solidFill>
              </a:rPr>
              <a:t> to read event (or </a:t>
            </a:r>
            <a:r>
              <a:rPr lang="it-IT" dirty="0">
                <a:solidFill>
                  <a:schemeClr val="tx1"/>
                </a:solidFill>
              </a:rPr>
              <a:t>SSMS GUI)</a:t>
            </a:r>
          </a:p>
          <a:p>
            <a:pPr marL="342900" lvl="2" indent="-342900"/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4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About Extended Events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4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44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Creating an Extended Events session using the SSMS GUI or a script, with Event File as target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Query the events using the SSMS GUI or through XQuery on the production server (or copy the files to another server and query them there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5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XEvents – First </a:t>
            </a:r>
            <a:r>
              <a:rPr lang="en-US" dirty="0" smtClean="0"/>
              <a:t>steps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5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150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XQuery is slow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XQuery is not easy to write if you are not familiar with it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Querying the events on the production server puts a load on the server (and even more if many DBAs are doing it at the same time)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You need to have access to the production server to query the events (makes it difficult to give access to developers)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If you copy the files to another server, you are not getting in new events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Difficult to correlate events with data from DMVs (like SQL Texts and Query Plans)</a:t>
            </a: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6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XEvents – Challenges</a:t>
            </a:r>
            <a:endParaRPr lang="en-US" sz="2400" spc="-102" dirty="0">
              <a:latin typeface="Segoe UI Ligh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6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407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457200" y="1502229"/>
            <a:ext cx="8229600" cy="4525963"/>
          </a:xfrm>
        </p:spPr>
        <p:txBody>
          <a:bodyPr>
            <a:normAutofit lnSpcReduction="10000"/>
          </a:bodyPr>
          <a:lstStyle/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It should be running all the time on all servers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Events should be stored in a central database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Events should be available for querying very close to real-time (so that it can be used in live incidents)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If the monitoring solution is down, no events should be lost (it should just catch up when it starts again)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Data should be easily available for DBAs and developers, and without </a:t>
            </a:r>
            <a:r>
              <a:rPr lang="en-US">
                <a:solidFill>
                  <a:schemeClr val="tx1"/>
                </a:solidFill>
              </a:rPr>
              <a:t>using </a:t>
            </a:r>
            <a:r>
              <a:rPr lang="en-US" smtClean="0">
                <a:solidFill>
                  <a:schemeClr val="tx1"/>
                </a:solidFill>
              </a:rPr>
              <a:t>XQuery</a:t>
            </a:r>
            <a:endParaRPr lang="en-US" dirty="0" smtClean="0">
              <a:solidFill>
                <a:schemeClr val="tx1"/>
              </a:solidFill>
            </a:endParaRPr>
          </a:p>
          <a:p>
            <a:pPr marL="342900" lvl="2" indent="-342900"/>
            <a:r>
              <a:rPr lang="en-US" dirty="0" smtClean="0">
                <a:solidFill>
                  <a:schemeClr val="tx1"/>
                </a:solidFill>
              </a:rPr>
              <a:t>No </a:t>
            </a:r>
            <a:r>
              <a:rPr lang="en-US" dirty="0">
                <a:solidFill>
                  <a:schemeClr val="tx1"/>
                </a:solidFill>
              </a:rPr>
              <a:t>XQuery on the production servers (for performance reasons)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Collection of SQL Texts and Query Plans (triggered by events)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SQL Server 2012 and later</a:t>
            </a: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7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XEvents Monitoring - Requirements</a:t>
            </a:r>
            <a:endParaRPr lang="en-US" sz="2400" spc="-102" dirty="0">
              <a:latin typeface="Segoe UI Ligh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7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849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A company default Extended Events session (database_health) running on all SQL Servers with </a:t>
            </a:r>
            <a:r>
              <a:rPr lang="en-US" dirty="0">
                <a:solidFill>
                  <a:schemeClr val="tx1"/>
                </a:solidFill>
                <a:hlinkClick r:id="rId2"/>
              </a:rPr>
              <a:t>Event File</a:t>
            </a:r>
            <a:r>
              <a:rPr lang="en-US" dirty="0">
                <a:solidFill>
                  <a:schemeClr val="tx1"/>
                </a:solidFill>
              </a:rPr>
              <a:t> as target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PowerShell scripts (running on a central server) collecting events every 30 seconds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Using </a:t>
            </a:r>
            <a:r>
              <a:rPr lang="en-US" dirty="0">
                <a:solidFill>
                  <a:schemeClr val="tx1"/>
                </a:solidFill>
                <a:hlinkClick r:id="rId3"/>
              </a:rPr>
              <a:t>sys.fn_xe_file_target_read_file</a:t>
            </a:r>
            <a:r>
              <a:rPr lang="en-US" dirty="0">
                <a:solidFill>
                  <a:schemeClr val="tx1"/>
                </a:solidFill>
              </a:rPr>
              <a:t> to read new events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Storing data into a central database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Views to access data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XQuery is performed either at load time in an instead-of-trigger or in the views when data is accessed</a:t>
            </a:r>
          </a:p>
          <a:p>
            <a:pPr marL="342900" lvl="2" indent="-342900"/>
            <a:r>
              <a:rPr lang="en-US" dirty="0">
                <a:solidFill>
                  <a:schemeClr val="tx1"/>
                </a:solidFill>
              </a:rPr>
              <a:t>PostActions to collect SQL Texts and Query Plans</a:t>
            </a:r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8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XEvents Monitoring – Design</a:t>
            </a:r>
            <a:endParaRPr lang="en-US" sz="2400" spc="-102" dirty="0">
              <a:latin typeface="Segoe UI Ligh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8</a:t>
            </a:fld>
            <a:r>
              <a:rPr lang="en-US" smtClean="0"/>
              <a:t>  |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805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6656" y="6286903"/>
            <a:ext cx="31537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SQLBits 2017</a:t>
            </a:r>
            <a:endParaRPr lang="en-US" dirty="0"/>
          </a:p>
        </p:txBody>
      </p:sp>
      <p:sp>
        <p:nvSpPr>
          <p:cNvPr id="22" name="Slide Number Placeholder 5"/>
          <p:cNvSpPr txBox="1">
            <a:spLocks/>
          </p:cNvSpPr>
          <p:nvPr/>
        </p:nvSpPr>
        <p:spPr>
          <a:xfrm>
            <a:off x="228193" y="6286903"/>
            <a:ext cx="5277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1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FD5303-69AD-2E4D-B18B-E5EED0F0A60B}" type="slidenum">
              <a:rPr lang="en-US" smtClean="0"/>
              <a:pPr/>
              <a:t>9</a:t>
            </a:fld>
            <a:r>
              <a:rPr lang="en-US" smtClean="0"/>
              <a:t>  |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XEvents Monitoring – Overview</a:t>
            </a:r>
            <a:endParaRPr lang="en-US" sz="2400" spc="-102" dirty="0">
              <a:latin typeface="Segoe UI Ligh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7FD5303-69AD-2E4D-B18B-E5EED0F0A60B}" type="slidenum">
              <a:rPr lang="en-US" smtClean="0"/>
              <a:pPr/>
              <a:t>9</a:t>
            </a:fld>
            <a:r>
              <a:rPr lang="en-US" smtClean="0"/>
              <a:t>  |  </a:t>
            </a:r>
            <a:endParaRPr lang="en-US" dirty="0"/>
          </a:p>
        </p:txBody>
      </p:sp>
      <p:pic>
        <p:nvPicPr>
          <p:cNvPr id="95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2161" y="3142806"/>
            <a:ext cx="78105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6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250" y="2593489"/>
            <a:ext cx="780290" cy="780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7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03344"/>
            <a:ext cx="780290" cy="780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8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13199"/>
            <a:ext cx="780290" cy="780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9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44214"/>
            <a:ext cx="780290" cy="780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178318"/>
            <a:ext cx="780290" cy="780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1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983634"/>
            <a:ext cx="780290" cy="780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373779"/>
            <a:ext cx="780290" cy="780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763924"/>
            <a:ext cx="780290" cy="780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5438" y="3168021"/>
            <a:ext cx="78105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401" y="1729296"/>
            <a:ext cx="78105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401" y="2510346"/>
            <a:ext cx="78105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7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401" y="3254584"/>
            <a:ext cx="78105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8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401" y="4116353"/>
            <a:ext cx="78105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9" name="TextBox 108"/>
          <p:cNvSpPr txBox="1"/>
          <p:nvPr/>
        </p:nvSpPr>
        <p:spPr>
          <a:xfrm>
            <a:off x="5482779" y="4116353"/>
            <a:ext cx="1564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Events Database</a:t>
            </a:r>
            <a:endParaRPr lang="en-US" sz="1400" dirty="0"/>
          </a:p>
        </p:txBody>
      </p:sp>
      <p:sp>
        <p:nvSpPr>
          <p:cNvPr id="110" name="TextBox 109"/>
          <p:cNvSpPr txBox="1"/>
          <p:nvPr/>
        </p:nvSpPr>
        <p:spPr>
          <a:xfrm>
            <a:off x="259915" y="5170616"/>
            <a:ext cx="19812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Database Servers</a:t>
            </a:r>
            <a:endParaRPr lang="en-US" sz="1400" dirty="0"/>
          </a:p>
        </p:txBody>
      </p:sp>
      <p:sp>
        <p:nvSpPr>
          <p:cNvPr id="111" name="TextBox 110"/>
          <p:cNvSpPr txBox="1"/>
          <p:nvPr/>
        </p:nvSpPr>
        <p:spPr>
          <a:xfrm>
            <a:off x="2928426" y="4289924"/>
            <a:ext cx="19257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Job Server running PowerShell scripts</a:t>
            </a:r>
            <a:endParaRPr lang="en-US" sz="1400" dirty="0"/>
          </a:p>
        </p:txBody>
      </p:sp>
      <p:sp>
        <p:nvSpPr>
          <p:cNvPr id="112" name="TextBox 111"/>
          <p:cNvSpPr txBox="1"/>
          <p:nvPr/>
        </p:nvSpPr>
        <p:spPr>
          <a:xfrm>
            <a:off x="7762401" y="5069905"/>
            <a:ext cx="8655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DBAs</a:t>
            </a:r>
            <a:endParaRPr lang="en-US" sz="1400" dirty="0"/>
          </a:p>
        </p:txBody>
      </p:sp>
      <p:pic>
        <p:nvPicPr>
          <p:cNvPr id="113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23054"/>
            <a:ext cx="780290" cy="780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4" name="Straight Arrow Connector 113"/>
          <p:cNvCxnSpPr/>
          <p:nvPr/>
        </p:nvCxnSpPr>
        <p:spPr>
          <a:xfrm>
            <a:off x="4111021" y="3533331"/>
            <a:ext cx="130736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>
            <a:off x="1330036" y="1909909"/>
            <a:ext cx="1875402" cy="12328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/>
          <p:nvPr/>
        </p:nvCxnSpPr>
        <p:spPr>
          <a:xfrm>
            <a:off x="1330036" y="2280203"/>
            <a:ext cx="1813686" cy="9743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>
            <a:off x="1330036" y="2593489"/>
            <a:ext cx="1813686" cy="8353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>
            <a:off x="1330036" y="2983634"/>
            <a:ext cx="1813686" cy="5749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1330036" y="3373779"/>
            <a:ext cx="1813686" cy="3347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/>
          <p:nvPr/>
        </p:nvCxnSpPr>
        <p:spPr>
          <a:xfrm>
            <a:off x="1330036" y="3763924"/>
            <a:ext cx="1813686" cy="579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 flipV="1">
            <a:off x="1330036" y="3949071"/>
            <a:ext cx="1813686" cy="1672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 flipV="1">
            <a:off x="1330036" y="4035634"/>
            <a:ext cx="1813686" cy="5085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 flipV="1">
            <a:off x="1330036" y="4133045"/>
            <a:ext cx="1813686" cy="7643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1968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74947"/>
      </a:dk2>
      <a:lt2>
        <a:srgbClr val="EEECE1"/>
      </a:lt2>
      <a:accent1>
        <a:srgbClr val="163764"/>
      </a:accent1>
      <a:accent2>
        <a:srgbClr val="75982F"/>
      </a:accent2>
      <a:accent3>
        <a:srgbClr val="16223C"/>
      </a:accent3>
      <a:accent4>
        <a:srgbClr val="B18126"/>
      </a:accent4>
      <a:accent5>
        <a:srgbClr val="00517C"/>
      </a:accent5>
      <a:accent6>
        <a:srgbClr val="F79646"/>
      </a:accent6>
      <a:hlink>
        <a:srgbClr val="75982F"/>
      </a:hlink>
      <a:folHlink>
        <a:srgbClr val="75982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6CB46AF1B55445AFFCE62E7D374E1A" ma:contentTypeVersion="7" ma:contentTypeDescription="Create a new document." ma:contentTypeScope="" ma:versionID="a8380233670c85b6405e75e3d9985ea4">
  <xsd:schema xmlns:xsd="http://www.w3.org/2001/XMLSchema" xmlns:xs="http://www.w3.org/2001/XMLSchema" xmlns:p="http://schemas.microsoft.com/office/2006/metadata/properties" xmlns:ns2="6fef856b-9957-4c63-8350-3d47a877eed5" xmlns:ns3="5c1ef3b4-dda5-4ed2-aafb-ef543d07122a" targetNamespace="http://schemas.microsoft.com/office/2006/metadata/properties" ma:root="true" ma:fieldsID="89c2c7ed34a2d62adbb379385e7651d4" ns2:_="" ns3:_="">
    <xsd:import namespace="6fef856b-9957-4c63-8350-3d47a877eed5"/>
    <xsd:import namespace="5c1ef3b4-dda5-4ed2-aafb-ef543d07122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ef856b-9957-4c63-8350-3d47a877eed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1ef3b4-dda5-4ed2-aafb-ef543d0712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F969DE7-298B-46DA-A037-242F2EB1DB31}"/>
</file>

<file path=customXml/itemProps2.xml><?xml version="1.0" encoding="utf-8"?>
<ds:datastoreItem xmlns:ds="http://schemas.openxmlformats.org/officeDocument/2006/customXml" ds:itemID="{346AB1D3-AEC8-4B1A-9C23-F5CD032667E4}"/>
</file>

<file path=customXml/itemProps3.xml><?xml version="1.0" encoding="utf-8"?>
<ds:datastoreItem xmlns:ds="http://schemas.openxmlformats.org/officeDocument/2006/customXml" ds:itemID="{E2D709F3-4483-4DD8-967B-AB0A7D6A171E}"/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1639</Words>
  <Application>Microsoft Office PowerPoint</Application>
  <PresentationFormat>On-screen Show (4:3)</PresentationFormat>
  <Paragraphs>238</Paragraphs>
  <Slides>28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Building a Performance Monitoring System using XEvents and DMVs</vt:lpstr>
      <vt:lpstr>About me</vt:lpstr>
      <vt:lpstr>Agenda</vt:lpstr>
      <vt:lpstr>About Extended Events</vt:lpstr>
      <vt:lpstr>XEvents – First steps</vt:lpstr>
      <vt:lpstr>XEvents – Challenges</vt:lpstr>
      <vt:lpstr>XEvents Monitoring - Requirements</vt:lpstr>
      <vt:lpstr>XEvents Monitoring – Design</vt:lpstr>
      <vt:lpstr>XEvents Monitoring – Overview</vt:lpstr>
      <vt:lpstr>Scenario I: Timeout</vt:lpstr>
      <vt:lpstr>Scenario II: Deadlocks</vt:lpstr>
      <vt:lpstr>Scenario III: Errors</vt:lpstr>
      <vt:lpstr>The session database_health</vt:lpstr>
      <vt:lpstr>How an event is traveling - I</vt:lpstr>
      <vt:lpstr>How an event is traveling - II</vt:lpstr>
      <vt:lpstr>How an event is traveling - III</vt:lpstr>
      <vt:lpstr>Latency</vt:lpstr>
      <vt:lpstr>Where to do the XQuery?</vt:lpstr>
      <vt:lpstr>Blocking</vt:lpstr>
      <vt:lpstr>Blocking – Using the Execution Stack</vt:lpstr>
      <vt:lpstr>Getting SQL Texts</vt:lpstr>
      <vt:lpstr>Getting Query Plans – The plan_handle</vt:lpstr>
      <vt:lpstr>Getting Query Plans – Statement - level</vt:lpstr>
      <vt:lpstr>Getting Query Plans – Module - level</vt:lpstr>
      <vt:lpstr>High frequency polling of events</vt:lpstr>
      <vt:lpstr>The offset is invalid for log file …</vt:lpstr>
      <vt:lpstr>Questions?</vt:lpstr>
      <vt:lpstr>Please fill in the evaluation forms</vt:lpstr>
    </vt:vector>
  </TitlesOfParts>
  <Company>Revealed Design, LLC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Carla Hamilton</dc:creator>
  <cp:lastModifiedBy>Ola Hallengren</cp:lastModifiedBy>
  <cp:revision>90</cp:revision>
  <dcterms:created xsi:type="dcterms:W3CDTF">2011-08-19T20:30:49Z</dcterms:created>
  <dcterms:modified xsi:type="dcterms:W3CDTF">2017-04-07T10:28:42Z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0x010100916CB46AF1B55445AFFCE62E7D374E1A</vt:lpwstr>
  </property>
</Properties>
</file>