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1" r:id="rId3"/>
    <p:sldId id="262" r:id="rId4"/>
    <p:sldId id="263" r:id="rId5"/>
    <p:sldId id="264" r:id="rId6"/>
    <p:sldId id="265" r:id="rId7"/>
    <p:sldId id="259" r:id="rId8"/>
    <p:sldId id="260" r:id="rId9"/>
    <p:sldId id="266" r:id="rId10"/>
    <p:sldId id="267" r:id="rId11"/>
    <p:sldId id="268" r:id="rId12"/>
    <p:sldId id="276" r:id="rId13"/>
    <p:sldId id="269" r:id="rId14"/>
    <p:sldId id="270" r:id="rId15"/>
    <p:sldId id="271" r:id="rId16"/>
    <p:sldId id="275" r:id="rId17"/>
    <p:sldId id="272" r:id="rId18"/>
    <p:sldId id="257" r:id="rId19"/>
    <p:sldId id="258" r:id="rId20"/>
    <p:sldId id="273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674"/>
    <a:srgbClr val="FFC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85" autoAdjust="0"/>
    <p:restoredTop sz="94660"/>
  </p:normalViewPr>
  <p:slideViewPr>
    <p:cSldViewPr snapToGrid="0" snapToObjects="1">
      <p:cViewPr>
        <p:scale>
          <a:sx n="100" d="100"/>
          <a:sy n="100" d="100"/>
        </p:scale>
        <p:origin x="-78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52D48-FE90-B646-A973-3C1A6E617077}" type="datetimeFigureOut">
              <a:rPr lang="en-US" smtClean="0"/>
              <a:pPr/>
              <a:t>10/2/2010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194735-0A78-9F44-BA8C-E6A4A27DC2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780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5A2DE-35CD-F841-B69D-AE9B3A6AA1F8}" type="datetimeFigureOut">
              <a:rPr lang="en-US" smtClean="0"/>
              <a:pPr/>
              <a:t>10/2/2010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9F18B-EA00-404F-A56D-0328A50A16F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810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D14A-A0BC-EA40-99C0-F682A71F8448}" type="datetimeFigureOut">
              <a:rPr lang="en-US" smtClean="0"/>
              <a:pPr/>
              <a:t>10/2/2010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EBD7-0EBE-1A4E-98B1-69F5E48EC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D14A-A0BC-EA40-99C0-F682A71F8448}" type="datetimeFigureOut">
              <a:rPr lang="en-US" smtClean="0"/>
              <a:pPr/>
              <a:t>10/2/2010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EBD7-0EBE-1A4E-98B1-69F5E48EC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296"/>
            <a:ext cx="8229600" cy="1152144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D14A-A0BC-EA40-99C0-F682A71F8448}" type="datetimeFigureOut">
              <a:rPr lang="en-US" smtClean="0"/>
              <a:pPr/>
              <a:t>10/2/2010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EBD7-0EBE-1A4E-98B1-69F5E48EC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D14A-A0BC-EA40-99C0-F682A71F8448}" type="datetimeFigureOut">
              <a:rPr lang="en-US" smtClean="0"/>
              <a:pPr/>
              <a:t>10/2/2010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EBD7-0EBE-1A4E-98B1-69F5E48EC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D14A-A0BC-EA40-99C0-F682A71F8448}" type="datetimeFigureOut">
              <a:rPr lang="en-US" smtClean="0"/>
              <a:pPr/>
              <a:t>10/2/2010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EBD7-0EBE-1A4E-98B1-69F5E48EC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D14A-A0BC-EA40-99C0-F682A71F8448}" type="datetimeFigureOut">
              <a:rPr lang="en-US" smtClean="0"/>
              <a:pPr/>
              <a:t>10/2/2010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EBD7-0EBE-1A4E-98B1-69F5E48EC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D14A-A0BC-EA40-99C0-F682A71F8448}" type="datetimeFigureOut">
              <a:rPr lang="en-US" smtClean="0"/>
              <a:pPr/>
              <a:t>10/2/2010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EBD7-0EBE-1A4E-98B1-69F5E48EC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D14A-A0BC-EA40-99C0-F682A71F8448}" type="datetimeFigureOut">
              <a:rPr lang="en-US" smtClean="0"/>
              <a:pPr/>
              <a:t>10/2/2010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EBD7-0EBE-1A4E-98B1-69F5E48EC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D14A-A0BC-EA40-99C0-F682A71F8448}" type="datetimeFigureOut">
              <a:rPr lang="en-US" smtClean="0"/>
              <a:pPr/>
              <a:t>10/2/2010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EBD7-0EBE-1A4E-98B1-69F5E48EC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DD14A-A0BC-EA40-99C0-F682A71F8448}" type="datetimeFigureOut">
              <a:rPr lang="en-US" smtClean="0"/>
              <a:pPr/>
              <a:t>10/2/2010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0EBD7-0EBE-1A4E-98B1-69F5E48EC35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148" y="-440851"/>
            <a:ext cx="9194292" cy="177171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41148" y="-164592"/>
            <a:ext cx="9208008" cy="1426782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3149"/>
            <a:ext cx="9144000" cy="79700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 Light" pitchFamily="34" charset="0"/>
              </a:defRPr>
            </a:lvl1pPr>
          </a:lstStyle>
          <a:p>
            <a:fld id="{C3CDD14A-A0BC-EA40-99C0-F682A71F8448}" type="datetimeFigureOut">
              <a:rPr lang="en-US" smtClean="0"/>
              <a:pPr/>
              <a:t>10/2/2010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 Light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 Light" pitchFamily="34" charset="0"/>
              </a:defRPr>
            </a:lvl1pPr>
          </a:lstStyle>
          <a:p>
            <a:fld id="{4C80EBD7-0EBE-1A4E-98B1-69F5E48EC35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0" y="6126163"/>
            <a:ext cx="9208008" cy="950976"/>
          </a:xfrm>
          <a:prstGeom prst="rect">
            <a:avLst/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7547751" y="6252280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 err="1" smtClean="0">
                <a:latin typeface="Segoe UI Light" pitchFamily="34" charset="0"/>
              </a:rPr>
              <a:t>simonmunro.com</a:t>
            </a:r>
            <a:endParaRPr lang="en-GB" sz="1400" dirty="0" smtClean="0">
              <a:latin typeface="Segoe UI Light" pitchFamily="34" charset="0"/>
            </a:endParaRPr>
          </a:p>
          <a:p>
            <a:pPr algn="r"/>
            <a:r>
              <a:rPr lang="en-GB" sz="1400" dirty="0" smtClean="0">
                <a:latin typeface="Segoe UI Light" pitchFamily="34" charset="0"/>
              </a:rPr>
              <a:t>@</a:t>
            </a:r>
            <a:r>
              <a:rPr lang="en-GB" sz="1400" dirty="0" err="1" smtClean="0">
                <a:latin typeface="Segoe UI Light" pitchFamily="34" charset="0"/>
              </a:rPr>
              <a:t>simonmunro</a:t>
            </a:r>
            <a:endParaRPr lang="en-GB" sz="1400" dirty="0">
              <a:latin typeface="Segoe UI Light" pitchFamily="34" charset="0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116855" y="6252280"/>
            <a:ext cx="2273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 err="1" smtClean="0">
                <a:latin typeface="Segoe UI Light" pitchFamily="34" charset="0"/>
              </a:rPr>
              <a:t>SQLBits</a:t>
            </a:r>
            <a:r>
              <a:rPr lang="en-GB" sz="1200" dirty="0" smtClean="0">
                <a:latin typeface="Segoe UI Light" pitchFamily="34" charset="0"/>
              </a:rPr>
              <a:t> - The 7 Wonders of SQL</a:t>
            </a:r>
          </a:p>
          <a:p>
            <a:pPr algn="l"/>
            <a:r>
              <a:rPr lang="en-GB" sz="1200" dirty="0" smtClean="0">
                <a:latin typeface="Segoe UI Light" pitchFamily="34" charset="0"/>
              </a:rPr>
              <a:t>York</a:t>
            </a:r>
          </a:p>
          <a:p>
            <a:pPr algn="l"/>
            <a:r>
              <a:rPr lang="en-GB" sz="1200" dirty="0" smtClean="0">
                <a:latin typeface="Segoe UI Light" pitchFamily="34" charset="0"/>
              </a:rPr>
              <a:t>2</a:t>
            </a:r>
            <a:r>
              <a:rPr lang="en-GB" sz="1200" baseline="30000" dirty="0" smtClean="0">
                <a:latin typeface="Segoe UI Light" pitchFamily="34" charset="0"/>
              </a:rPr>
              <a:t>nd</a:t>
            </a:r>
            <a:r>
              <a:rPr lang="en-GB" sz="1200" dirty="0" smtClean="0">
                <a:latin typeface="Segoe UI Light" pitchFamily="34" charset="0"/>
              </a:rPr>
              <a:t> October 2010</a:t>
            </a:r>
            <a:endParaRPr lang="en-GB" sz="1200" dirty="0">
              <a:latin typeface="Segoe UI Ligh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Segoe WP Semibold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Segoe WP SemiLigh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Segoe WP SemiLigh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Segoe WP SemiLigh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Segoe WP SemiLigh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Segoe WP SemiLigh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blogs.msdn.com/b/isaac/archive/2008/03/01/basic-multi-level-grids.aspx" TargetMode="External"/><Relationship Id="rId3" Type="http://schemas.openxmlformats.org/officeDocument/2006/relationships/hyperlink" Target="http://howard.vanrooijen.co.uk/2010/05/05/ordnance-surveys-gb-postcode-to-longitude-latitude-dataset/" TargetMode="External"/><Relationship Id="rId7" Type="http://schemas.openxmlformats.org/officeDocument/2006/relationships/hyperlink" Target="http://msdn.microsoft.com/en-us/library/bb259689.aspx" TargetMode="External"/><Relationship Id="rId2" Type="http://schemas.openxmlformats.org/officeDocument/2006/relationships/hyperlink" Target="http://maps.google.co.uk/maps?f=q&amp;source=s_q&amp;hl=en&amp;geocode=&amp;q=o2+arena&amp;sll=53.800651,-4.064941&amp;sspn=21.435665,50.405273&amp;ie=UTF8&amp;hq=o2+arena&amp;hnear=&amp;ll=51.502802,-0.000166&amp;spn=0.002745,0.006153&amp;t=h&amp;z=18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ordnancesurvey.co.uk/oswebsite/gps/osnetfreeservices/furtherinfo/questdeveloper.html" TargetMode="External"/><Relationship Id="rId11" Type="http://schemas.openxmlformats.org/officeDocument/2006/relationships/hyperlink" Target="http://www-db.deis.unibo.it/courses/SI-LS/papers/Gut84.pdf" TargetMode="External"/><Relationship Id="rId5" Type="http://schemas.openxmlformats.org/officeDocument/2006/relationships/hyperlink" Target="http://www.movable-type.co.uk/scripts/latlong.html" TargetMode="External"/><Relationship Id="rId10" Type="http://schemas.openxmlformats.org/officeDocument/2006/relationships/hyperlink" Target="http://www.marinetraffic.com/ais/default.aspx?centerx=0.3447&amp;centery=51.46&amp;zoom=12" TargetMode="External"/><Relationship Id="rId4" Type="http://schemas.openxmlformats.org/officeDocument/2006/relationships/hyperlink" Target="http://williams.best.vwh.net/avform.htm" TargetMode="External"/><Relationship Id="rId9" Type="http://schemas.openxmlformats.org/officeDocument/2006/relationships/hyperlink" Target="http://www.ctabustracker.com/bustime/map/displaymap.jsp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757" y="-40911"/>
            <a:ext cx="11683513" cy="77821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421" y="384571"/>
            <a:ext cx="7772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WP Black" pitchFamily="34" charset="0"/>
                <a:ea typeface="Segoe UI" pitchFamily="34" charset="0"/>
                <a:cs typeface="Segoe UI" pitchFamily="34" charset="0"/>
              </a:rPr>
              <a:t>The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66932"/>
            <a:ext cx="9144000" cy="491067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59988" y="3785524"/>
            <a:ext cx="8664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srgbClr val="FFC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itchFamily="34" charset="0"/>
                <a:ea typeface="Segoe UI" pitchFamily="34" charset="0"/>
                <a:cs typeface="Segoe UI" pitchFamily="34" charset="0"/>
              </a:rPr>
              <a:t>SQLBits</a:t>
            </a:r>
            <a:r>
              <a:rPr lang="en-GB" sz="2800" dirty="0">
                <a:solidFill>
                  <a:srgbClr val="FFC1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UI Semibold" pitchFamily="34" charset="0"/>
                <a:ea typeface="Segoe UI" pitchFamily="34" charset="0"/>
                <a:cs typeface="Segoe UI" pitchFamily="34" charset="0"/>
              </a:rPr>
              <a:t> - The 7 Wonders of SQL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005" y="6427799"/>
            <a:ext cx="3528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Segoe UI Semibold" pitchFamily="34" charset="0"/>
              </a:rPr>
              <a:t>Simon Munro – EMC Consulting</a:t>
            </a:r>
            <a:endParaRPr lang="en-GB" dirty="0">
              <a:latin typeface="Segoe UI Semibol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2809" y="6435343"/>
            <a:ext cx="1876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Segoe UI Light" pitchFamily="34" charset="0"/>
              </a:rPr>
              <a:t>simonmunro.com</a:t>
            </a:r>
            <a:endParaRPr lang="en-GB" dirty="0">
              <a:latin typeface="Segoe UI Ligh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949" y="1134159"/>
            <a:ext cx="2879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>
                <a:solidFill>
                  <a:srgbClr val="FFC100"/>
                </a:solidFill>
                <a:latin typeface="Segoe UI Light"/>
              </a:rPr>
              <a:t>Geospatial</a:t>
            </a:r>
            <a:endParaRPr lang="en-GB" sz="4800" dirty="0">
              <a:solidFill>
                <a:srgbClr val="FFC100"/>
              </a:solidFill>
              <a:latin typeface="Segoe UI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84163" y="1145078"/>
            <a:ext cx="5473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WP Black" pitchFamily="34" charset="0"/>
                <a:ea typeface="Segoe UI" pitchFamily="34" charset="0"/>
                <a:cs typeface="Segoe UI" pitchFamily="34" charset="0"/>
              </a:rPr>
              <a:t>Shapes </a:t>
            </a:r>
          </a:p>
          <a:p>
            <a:r>
              <a:rPr lang="en-GB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WP Black" pitchFamily="34" charset="0"/>
                <a:ea typeface="Segoe UI" pitchFamily="34" charset="0"/>
                <a:cs typeface="Segoe UI" pitchFamily="34" charset="0"/>
              </a:rPr>
              <a:t>of </a:t>
            </a:r>
          </a:p>
          <a:p>
            <a:r>
              <a:rPr lang="en-GB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WP Black" pitchFamily="34" charset="0"/>
                <a:ea typeface="Segoe UI" pitchFamily="34" charset="0"/>
                <a:cs typeface="Segoe UI" pitchFamily="34" charset="0"/>
              </a:rPr>
              <a:t>Things to Come</a:t>
            </a:r>
            <a:endParaRPr lang="en-GB" sz="4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Segoe WP Black" pitchFamily="34" charset="0"/>
              <a:ea typeface="Segoe UI" pitchFamily="34" charset="0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Microsoft and Spatial Data</a:t>
            </a:r>
            <a:endParaRPr lang="en-GB" dirty="0"/>
          </a:p>
        </p:txBody>
      </p:sp>
      <p:pic>
        <p:nvPicPr>
          <p:cNvPr id="7" name="Picture 6" descr="Photoxpress_24881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924" y="1791413"/>
            <a:ext cx="4678055" cy="35085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2362200"/>
            <a:ext cx="14157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SQL Server</a:t>
            </a:r>
            <a:endParaRPr lang="en-GB" sz="2000" dirty="0">
              <a:latin typeface="Segoe U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0061" y="2904974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Report Builder</a:t>
            </a:r>
            <a:endParaRPr lang="en-GB" sz="2000" dirty="0">
              <a:latin typeface="Segoe U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4752" y="3432034"/>
            <a:ext cx="689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Bing</a:t>
            </a:r>
            <a:endParaRPr lang="en-GB" sz="2000" dirty="0">
              <a:latin typeface="Segoe U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81604" y="3980537"/>
            <a:ext cx="805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Maps</a:t>
            </a:r>
            <a:endParaRPr lang="en-GB" sz="2000" dirty="0">
              <a:latin typeface="Segoe U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1604" y="4559260"/>
            <a:ext cx="1609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Map Control</a:t>
            </a:r>
            <a:endParaRPr lang="en-GB" sz="2000" dirty="0">
              <a:latin typeface="Segoe U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7606" y="5108524"/>
            <a:ext cx="1423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>
                <a:latin typeface="Segoe UI"/>
              </a:rPr>
              <a:t>Geocoding</a:t>
            </a:r>
            <a:endParaRPr lang="en-GB" sz="2000" dirty="0">
              <a:latin typeface="Segoe U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44037" y="3930034"/>
            <a:ext cx="18605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No native .NET </a:t>
            </a:r>
          </a:p>
          <a:p>
            <a:r>
              <a:rPr lang="en-GB" sz="2000" dirty="0" smtClean="0">
                <a:latin typeface="Segoe UI"/>
              </a:rPr>
              <a:t>class library</a:t>
            </a:r>
            <a:endParaRPr lang="en-GB" sz="2000" dirty="0">
              <a:latin typeface="Segoe U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19111" y="3146117"/>
            <a:ext cx="2146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No support in </a:t>
            </a:r>
          </a:p>
          <a:p>
            <a:r>
              <a:rPr lang="en-GB" sz="2000" dirty="0" smtClean="0">
                <a:latin typeface="Segoe UI"/>
              </a:rPr>
              <a:t>Entity Framework</a:t>
            </a:r>
            <a:endParaRPr lang="en-GB" sz="2000" dirty="0">
              <a:latin typeface="Segoe U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77278" y="2362200"/>
            <a:ext cx="2643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No standalone spatial </a:t>
            </a:r>
          </a:p>
          <a:p>
            <a:r>
              <a:rPr lang="en-GB" sz="2000" dirty="0" smtClean="0">
                <a:latin typeface="Segoe UI"/>
              </a:rPr>
              <a:t>indexing services</a:t>
            </a:r>
            <a:endParaRPr lang="en-GB" sz="2000" dirty="0">
              <a:latin typeface="Segoe U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11841" y="4713950"/>
            <a:ext cx="23037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No support in SSIS </a:t>
            </a:r>
          </a:p>
          <a:p>
            <a:r>
              <a:rPr lang="en-GB" sz="2000" dirty="0" smtClean="0">
                <a:latin typeface="Segoe UI"/>
              </a:rPr>
              <a:t>for spatial</a:t>
            </a:r>
            <a:endParaRPr lang="en-GB" sz="2000" dirty="0">
              <a:latin typeface="Segoe UI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11711" y="2475850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264111" y="3018624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57200" y="3545684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Isosceles Triangle 20"/>
          <p:cNvSpPr/>
          <p:nvPr/>
        </p:nvSpPr>
        <p:spPr>
          <a:xfrm rot="5400000">
            <a:off x="819604" y="4099592"/>
            <a:ext cx="162000" cy="162000"/>
          </a:xfrm>
          <a:prstGeom prst="triangle">
            <a:avLst/>
          </a:prstGeom>
          <a:solidFill>
            <a:srgbClr val="00467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Isosceles Triangle 21"/>
          <p:cNvSpPr/>
          <p:nvPr/>
        </p:nvSpPr>
        <p:spPr>
          <a:xfrm rot="5400000">
            <a:off x="810004" y="4675069"/>
            <a:ext cx="162000" cy="162000"/>
          </a:xfrm>
          <a:prstGeom prst="triangle">
            <a:avLst/>
          </a:prstGeom>
          <a:solidFill>
            <a:srgbClr val="00467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Isosceles Triangle 22"/>
          <p:cNvSpPr/>
          <p:nvPr/>
        </p:nvSpPr>
        <p:spPr>
          <a:xfrm rot="5400000">
            <a:off x="810004" y="5259836"/>
            <a:ext cx="162000" cy="162000"/>
          </a:xfrm>
          <a:prstGeom prst="triangle">
            <a:avLst/>
          </a:prstGeom>
          <a:solidFill>
            <a:srgbClr val="00467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5833533" y="2475850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6402588" y="3281101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6718979" y="4049450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6077278" y="4826862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SQL Server as a Spatial Tool</a:t>
            </a:r>
            <a:endParaRPr lang="en-GB" dirty="0"/>
          </a:p>
        </p:txBody>
      </p:sp>
      <p:pic>
        <p:nvPicPr>
          <p:cNvPr id="3" name="Picture 2" descr="Photoxpress_888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089" y="2298031"/>
            <a:ext cx="3750711" cy="24939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631" y="2097976"/>
            <a:ext cx="1062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Storage</a:t>
            </a:r>
            <a:endParaRPr lang="en-GB" sz="2000" dirty="0">
              <a:latin typeface="Segoe U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631" y="2794564"/>
            <a:ext cx="1873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Spatial Indexes</a:t>
            </a:r>
            <a:endParaRPr lang="en-GB" sz="2000" dirty="0">
              <a:latin typeface="Segoe U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39157" y="2608151"/>
            <a:ext cx="1203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Persisted</a:t>
            </a:r>
            <a:endParaRPr lang="en-GB" sz="2000" dirty="0">
              <a:latin typeface="Segoe U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39157" y="3008261"/>
            <a:ext cx="1357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Updatable</a:t>
            </a:r>
            <a:endParaRPr lang="en-GB" sz="2000" dirty="0">
              <a:latin typeface="Segoe U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631" y="3491152"/>
            <a:ext cx="3247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Combination of spatial and </a:t>
            </a:r>
          </a:p>
          <a:p>
            <a:r>
              <a:rPr lang="en-GB" sz="2000" dirty="0" smtClean="0">
                <a:latin typeface="Segoe UI"/>
              </a:rPr>
              <a:t>transactional data</a:t>
            </a:r>
            <a:endParaRPr lang="en-GB" sz="2000" dirty="0">
              <a:latin typeface="Segoe U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4631" y="4495516"/>
            <a:ext cx="3676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Lower TCO than traditional GIS</a:t>
            </a:r>
            <a:endParaRPr lang="en-GB" sz="2000" dirty="0">
              <a:latin typeface="Segoe U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631" y="5192104"/>
            <a:ext cx="29033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Close to BI environment</a:t>
            </a:r>
            <a:endParaRPr lang="en-GB" sz="2000" dirty="0">
              <a:latin typeface="Segoe U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50383" y="2230294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350383" y="2920120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350383" y="3625467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350383" y="4619183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350383" y="5304829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/>
        </p:nvSpPr>
        <p:spPr>
          <a:xfrm rot="5400000">
            <a:off x="2777157" y="2758120"/>
            <a:ext cx="162000" cy="162000"/>
          </a:xfrm>
          <a:prstGeom prst="triangle">
            <a:avLst/>
          </a:prstGeom>
          <a:solidFill>
            <a:srgbClr val="00467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Isosceles Triangle 16"/>
          <p:cNvSpPr/>
          <p:nvPr/>
        </p:nvSpPr>
        <p:spPr>
          <a:xfrm rot="5400000">
            <a:off x="2777157" y="3113674"/>
            <a:ext cx="162000" cy="162000"/>
          </a:xfrm>
          <a:prstGeom prst="triangle">
            <a:avLst/>
          </a:prstGeom>
          <a:solidFill>
            <a:srgbClr val="004674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SQL Server as a Spatial Tool</a:t>
            </a:r>
            <a:endParaRPr lang="en-GB" dirty="0"/>
          </a:p>
        </p:txBody>
      </p:sp>
      <p:pic>
        <p:nvPicPr>
          <p:cNvPr id="3" name="Picture 2" descr="Photoxpress_888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089" y="2298031"/>
            <a:ext cx="3750711" cy="24939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3240" y="2097976"/>
            <a:ext cx="1377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Bottleneck</a:t>
            </a:r>
            <a:endParaRPr lang="en-GB" sz="2000" dirty="0">
              <a:latin typeface="Segoe U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240" y="2760020"/>
            <a:ext cx="3567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May couple with transactional </a:t>
            </a:r>
          </a:p>
          <a:p>
            <a:r>
              <a:rPr lang="en-GB" sz="2000" dirty="0" smtClean="0">
                <a:latin typeface="Segoe UI"/>
              </a:rPr>
              <a:t>data too tightly</a:t>
            </a:r>
            <a:endParaRPr lang="en-GB" sz="2000" dirty="0">
              <a:latin typeface="Segoe U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3240" y="3729840"/>
            <a:ext cx="2726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Incomplete feature set</a:t>
            </a:r>
            <a:endParaRPr lang="en-GB" sz="2000" dirty="0">
              <a:latin typeface="Segoe U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3240" y="4391884"/>
            <a:ext cx="3295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String conversions in T-SQL</a:t>
            </a:r>
            <a:endParaRPr lang="en-GB" sz="2000" dirty="0">
              <a:latin typeface="Segoe UI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68777" y="2211625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68777" y="2912533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568777" y="3845597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568777" y="4526046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does this mean to me?</a:t>
            </a:r>
            <a:endParaRPr lang="en-GB" dirty="0"/>
          </a:p>
        </p:txBody>
      </p:sp>
      <p:pic>
        <p:nvPicPr>
          <p:cNvPr id="5" name="Picture 4" descr="Photoxpress_25068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227" y="1992480"/>
            <a:ext cx="4496468" cy="3373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7037" y="2097976"/>
            <a:ext cx="2928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No app developer tools </a:t>
            </a:r>
          </a:p>
          <a:p>
            <a:r>
              <a:rPr lang="en-GB" sz="2000" dirty="0" smtClean="0">
                <a:latin typeface="Segoe UI"/>
              </a:rPr>
              <a:t>(or interest)</a:t>
            </a:r>
            <a:endParaRPr lang="en-GB" sz="2000" dirty="0">
              <a:latin typeface="Segoe U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037" y="2984014"/>
            <a:ext cx="2167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BI bigger than UI </a:t>
            </a:r>
          </a:p>
          <a:p>
            <a:r>
              <a:rPr lang="en-GB" sz="2000" dirty="0" smtClean="0">
                <a:latin typeface="Segoe UI"/>
              </a:rPr>
              <a:t>(for now)</a:t>
            </a:r>
            <a:endParaRPr lang="en-GB" sz="2000" dirty="0">
              <a:latin typeface="Segoe U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7037" y="3870052"/>
            <a:ext cx="24607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SQL is </a:t>
            </a:r>
            <a:r>
              <a:rPr lang="en-GB" sz="2000" i="1" dirty="0" smtClean="0">
                <a:latin typeface="Segoe UI"/>
              </a:rPr>
              <a:t>good enough</a:t>
            </a:r>
            <a:endParaRPr lang="en-GB" sz="2000" i="1" dirty="0">
              <a:latin typeface="Segoe U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7037" y="4448314"/>
            <a:ext cx="3189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Spatial data will be added </a:t>
            </a:r>
          </a:p>
          <a:p>
            <a:r>
              <a:rPr lang="en-GB" sz="2000" dirty="0" smtClean="0">
                <a:latin typeface="Segoe UI"/>
              </a:rPr>
              <a:t>to existing schemas</a:t>
            </a:r>
            <a:endParaRPr lang="en-GB" sz="2000" dirty="0">
              <a:latin typeface="Segoe U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27961" y="2239919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527961" y="3103787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27961" y="4001257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527961" y="4576989"/>
            <a:ext cx="172811" cy="172811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Lets look at it a bit</a:t>
            </a:r>
            <a:endParaRPr lang="en-GB" dirty="0"/>
          </a:p>
        </p:txBody>
      </p:sp>
      <p:pic>
        <p:nvPicPr>
          <p:cNvPr id="3" name="Picture 2" descr="Photoxpress_34724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684" y="1501482"/>
            <a:ext cx="6722393" cy="45002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Aggregating Spatial Data</a:t>
            </a:r>
            <a:endParaRPr lang="en-GB" dirty="0"/>
          </a:p>
        </p:txBody>
      </p:sp>
      <p:pic>
        <p:nvPicPr>
          <p:cNvPr id="3" name="Picture 2" descr="Photoxpress_18989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476" y="2043195"/>
            <a:ext cx="5072564" cy="33817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3640" y="1919340"/>
            <a:ext cx="2934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What do we GROUP BY?</a:t>
            </a:r>
            <a:endParaRPr lang="en-GB" sz="2000" dirty="0">
              <a:latin typeface="Segoe U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856" y="4495800"/>
            <a:ext cx="1126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Correct?</a:t>
            </a:r>
            <a:endParaRPr lang="en-GB" sz="2000" dirty="0">
              <a:latin typeface="Segoe U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856" y="4895910"/>
            <a:ext cx="1268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Relevant?</a:t>
            </a:r>
            <a:endParaRPr lang="en-GB" sz="2000" dirty="0">
              <a:latin typeface="Segoe U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856" y="5296020"/>
            <a:ext cx="1688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Transferable?</a:t>
            </a:r>
            <a:endParaRPr lang="en-GB" sz="2000" dirty="0">
              <a:latin typeface="Segoe U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569746"/>
            <a:ext cx="836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4674"/>
                </a:solidFill>
                <a:latin typeface="Segoe UI Light"/>
              </a:rPr>
              <a:t>political</a:t>
            </a:r>
            <a:endParaRPr lang="en-GB" sz="1600" dirty="0">
              <a:solidFill>
                <a:srgbClr val="004674"/>
              </a:solidFill>
              <a:latin typeface="Segoe UI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84217" y="2908300"/>
            <a:ext cx="11601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4674"/>
                </a:solidFill>
                <a:latin typeface="Segoe UI Light"/>
              </a:rPr>
              <a:t>geographic</a:t>
            </a:r>
            <a:endParaRPr lang="en-GB" sz="1600" dirty="0">
              <a:solidFill>
                <a:srgbClr val="004674"/>
              </a:solidFill>
              <a:latin typeface="Segoe UI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959" y="3229977"/>
            <a:ext cx="698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4674"/>
                </a:solidFill>
                <a:latin typeface="Segoe UI Light"/>
              </a:rPr>
              <a:t>postal</a:t>
            </a:r>
            <a:endParaRPr lang="en-GB" sz="1600" dirty="0">
              <a:solidFill>
                <a:srgbClr val="004674"/>
              </a:solidFill>
              <a:latin typeface="Segoe UI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1199" y="3568531"/>
            <a:ext cx="524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srgbClr val="004674"/>
                </a:solidFill>
                <a:latin typeface="Segoe UI Light"/>
              </a:rPr>
              <a:t>grid</a:t>
            </a:r>
            <a:endParaRPr lang="en-GB" sz="1600" dirty="0">
              <a:solidFill>
                <a:srgbClr val="004674"/>
              </a:solidFill>
              <a:latin typeface="Segoe UI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 Arbitrary Grouping Grid</a:t>
            </a:r>
            <a:endParaRPr lang="en-GB" dirty="0"/>
          </a:p>
        </p:txBody>
      </p:sp>
      <p:pic>
        <p:nvPicPr>
          <p:cNvPr id="4" name="Picture 3" descr="PhoneWithMapPinsCropp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39" y="1532634"/>
            <a:ext cx="2776871" cy="4446509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937671" y="1511214"/>
            <a:ext cx="6004517" cy="4456696"/>
            <a:chOff x="937671" y="1511214"/>
            <a:chExt cx="6004517" cy="4456696"/>
          </a:xfrm>
        </p:grpSpPr>
        <p:grpSp>
          <p:nvGrpSpPr>
            <p:cNvPr id="46" name="Group 45"/>
            <p:cNvGrpSpPr/>
            <p:nvPr/>
          </p:nvGrpSpPr>
          <p:grpSpPr>
            <a:xfrm>
              <a:off x="937671" y="1511214"/>
              <a:ext cx="2794003" cy="4456696"/>
              <a:chOff x="937671" y="1511214"/>
              <a:chExt cx="2794003" cy="4456696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937671" y="1511214"/>
                <a:ext cx="2776871" cy="4446509"/>
              </a:xfrm>
              <a:prstGeom prst="rect">
                <a:avLst/>
              </a:prstGeom>
              <a:solidFill>
                <a:schemeClr val="bg1">
                  <a:alpha val="44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 rot="16200000" flipV="1">
                <a:off x="-1268450" y="3744654"/>
                <a:ext cx="4446509" cy="2"/>
              </a:xfrm>
              <a:prstGeom prst="line">
                <a:avLst/>
              </a:prstGeom>
              <a:ln w="19050" cap="flat" cmpd="sng" algn="ctr">
                <a:solidFill>
                  <a:srgbClr val="00467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rot="16200000" flipV="1">
                <a:off x="-713076" y="3744654"/>
                <a:ext cx="4446509" cy="2"/>
              </a:xfrm>
              <a:prstGeom prst="line">
                <a:avLst/>
              </a:prstGeom>
              <a:ln w="19050" cap="flat" cmpd="sng" algn="ctr">
                <a:solidFill>
                  <a:srgbClr val="00467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16200000" flipV="1">
                <a:off x="-157702" y="3744654"/>
                <a:ext cx="4446509" cy="2"/>
              </a:xfrm>
              <a:prstGeom prst="line">
                <a:avLst/>
              </a:prstGeom>
              <a:ln w="19050" cap="flat" cmpd="sng" algn="ctr">
                <a:solidFill>
                  <a:srgbClr val="00467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16200000" flipV="1">
                <a:off x="397672" y="3744654"/>
                <a:ext cx="4446509" cy="2"/>
              </a:xfrm>
              <a:prstGeom prst="line">
                <a:avLst/>
              </a:prstGeom>
              <a:ln w="19050" cap="flat" cmpd="sng" algn="ctr">
                <a:solidFill>
                  <a:srgbClr val="00467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16200000" flipV="1">
                <a:off x="953046" y="3744654"/>
                <a:ext cx="4446509" cy="2"/>
              </a:xfrm>
              <a:prstGeom prst="line">
                <a:avLst/>
              </a:prstGeom>
              <a:ln w="19050" cap="flat" cmpd="sng" algn="ctr">
                <a:solidFill>
                  <a:srgbClr val="00467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16200000" flipV="1">
                <a:off x="1508418" y="3744655"/>
                <a:ext cx="4446509" cy="2"/>
              </a:xfrm>
              <a:prstGeom prst="line">
                <a:avLst/>
              </a:prstGeom>
              <a:ln w="19050" cap="flat" cmpd="sng" algn="ctr">
                <a:solidFill>
                  <a:srgbClr val="00467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937671" y="5966320"/>
                <a:ext cx="2794000" cy="1588"/>
              </a:xfrm>
              <a:prstGeom prst="line">
                <a:avLst/>
              </a:prstGeom>
              <a:ln w="19050" cap="flat" cmpd="sng" algn="ctr">
                <a:solidFill>
                  <a:srgbClr val="00467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937671" y="1521399"/>
                <a:ext cx="2794000" cy="1588"/>
              </a:xfrm>
              <a:prstGeom prst="line">
                <a:avLst/>
              </a:prstGeom>
              <a:ln w="19050" cap="flat" cmpd="sng" algn="ctr">
                <a:solidFill>
                  <a:srgbClr val="00467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937671" y="2156388"/>
                <a:ext cx="2794000" cy="1588"/>
              </a:xfrm>
              <a:prstGeom prst="line">
                <a:avLst/>
              </a:prstGeom>
              <a:ln w="19050" cap="flat" cmpd="sng" algn="ctr">
                <a:solidFill>
                  <a:srgbClr val="00467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937671" y="2791377"/>
                <a:ext cx="2794000" cy="1588"/>
              </a:xfrm>
              <a:prstGeom prst="line">
                <a:avLst/>
              </a:prstGeom>
              <a:ln w="19050" cap="flat" cmpd="sng" algn="ctr">
                <a:solidFill>
                  <a:srgbClr val="00467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937671" y="3426366"/>
                <a:ext cx="2794000" cy="1588"/>
              </a:xfrm>
              <a:prstGeom prst="line">
                <a:avLst/>
              </a:prstGeom>
              <a:ln w="19050" cap="flat" cmpd="sng" algn="ctr">
                <a:solidFill>
                  <a:srgbClr val="00467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937671" y="4061355"/>
                <a:ext cx="2794000" cy="1588"/>
              </a:xfrm>
              <a:prstGeom prst="line">
                <a:avLst/>
              </a:prstGeom>
              <a:ln w="19050" cap="flat" cmpd="sng" algn="ctr">
                <a:solidFill>
                  <a:srgbClr val="00467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937671" y="4696344"/>
                <a:ext cx="2794000" cy="1588"/>
              </a:xfrm>
              <a:prstGeom prst="line">
                <a:avLst/>
              </a:prstGeom>
              <a:ln w="19050" cap="flat" cmpd="sng" algn="ctr">
                <a:solidFill>
                  <a:srgbClr val="00467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937671" y="5331333"/>
                <a:ext cx="2794000" cy="1588"/>
              </a:xfrm>
              <a:prstGeom prst="line">
                <a:avLst/>
              </a:prstGeom>
              <a:ln w="19050" cap="flat" cmpd="sng" algn="ctr">
                <a:solidFill>
                  <a:srgbClr val="004674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Oval 46"/>
            <p:cNvSpPr/>
            <p:nvPr/>
          </p:nvSpPr>
          <p:spPr>
            <a:xfrm>
              <a:off x="4438316" y="1943878"/>
              <a:ext cx="374316" cy="374316"/>
            </a:xfrm>
            <a:prstGeom prst="ellipse">
              <a:avLst/>
            </a:prstGeom>
            <a:solidFill>
              <a:srgbClr val="FFC100"/>
            </a:solidFill>
            <a:ln>
              <a:solidFill>
                <a:srgbClr val="00467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0"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  <a:latin typeface="Segoe UI Bold"/>
                </a:rPr>
                <a:t>1</a:t>
              </a:r>
              <a:endParaRPr lang="en-GB" dirty="0">
                <a:solidFill>
                  <a:schemeClr val="tx1"/>
                </a:solidFill>
                <a:latin typeface="Segoe UI Bold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977024" y="1946370"/>
              <a:ext cx="1965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Determine the grid</a:t>
              </a:r>
              <a:endParaRPr lang="en-GB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438316" y="2586338"/>
            <a:ext cx="4198684" cy="2923792"/>
            <a:chOff x="4438316" y="2586338"/>
            <a:chExt cx="4198684" cy="2923792"/>
          </a:xfrm>
        </p:grpSpPr>
        <p:cxnSp>
          <p:nvCxnSpPr>
            <p:cNvPr id="23" name="Straight Connector 22"/>
            <p:cNvCxnSpPr/>
            <p:nvPr/>
          </p:nvCxnSpPr>
          <p:spPr>
            <a:xfrm rot="5400000" flipH="1" flipV="1">
              <a:off x="5260363" y="4367237"/>
              <a:ext cx="1220261" cy="1588"/>
            </a:xfrm>
            <a:prstGeom prst="line">
              <a:avLst/>
            </a:prstGeom>
            <a:ln w="34925" cap="flat" cmpd="sng" algn="ctr">
              <a:solidFill>
                <a:srgbClr val="004674"/>
              </a:solidFill>
              <a:prstDash val="solid"/>
              <a:round/>
              <a:headEnd type="none" w="med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5869699" y="3734631"/>
              <a:ext cx="1320535" cy="23269"/>
            </a:xfrm>
            <a:prstGeom prst="line">
              <a:avLst/>
            </a:prstGeom>
            <a:ln w="34925" cap="flat" cmpd="sng" algn="ctr">
              <a:solidFill>
                <a:srgbClr val="004674"/>
              </a:solidFill>
              <a:prstDash val="solid"/>
              <a:round/>
              <a:headEnd type="none" w="med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6580896" y="4368825"/>
              <a:ext cx="1218677" cy="1588"/>
            </a:xfrm>
            <a:prstGeom prst="line">
              <a:avLst/>
            </a:prstGeom>
            <a:ln w="34925" cap="flat" cmpd="sng" algn="ctr">
              <a:solidFill>
                <a:srgbClr val="004674"/>
              </a:solidFill>
              <a:prstDash val="solid"/>
              <a:round/>
              <a:headEnd type="none" w="med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0800000" flipV="1">
              <a:off x="5871290" y="4978162"/>
              <a:ext cx="1318150" cy="24860"/>
            </a:xfrm>
            <a:prstGeom prst="line">
              <a:avLst/>
            </a:prstGeom>
            <a:ln w="34925" cap="flat" cmpd="sng" algn="ctr">
              <a:solidFill>
                <a:srgbClr val="004674"/>
              </a:solidFill>
              <a:prstDash val="solid"/>
              <a:round/>
              <a:headEnd type="none" w="med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5302759" y="4169565"/>
              <a:ext cx="4015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0°</a:t>
              </a:r>
              <a:endParaRPr lang="en-GB" sz="20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271449" y="3332933"/>
              <a:ext cx="53156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90°</a:t>
              </a:r>
              <a:endParaRPr lang="en-GB" sz="20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191029" y="4167977"/>
              <a:ext cx="6615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180°</a:t>
              </a:r>
              <a:endParaRPr lang="en-GB" sz="20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271449" y="5110020"/>
              <a:ext cx="6100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 smtClean="0"/>
                <a:t>-90°</a:t>
              </a:r>
              <a:endParaRPr lang="en-GB" sz="2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977024" y="2588830"/>
              <a:ext cx="3659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Convert grid into geospatial polygons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4438316" y="2586338"/>
              <a:ext cx="374316" cy="374316"/>
            </a:xfrm>
            <a:prstGeom prst="ellipse">
              <a:avLst/>
            </a:prstGeom>
            <a:solidFill>
              <a:srgbClr val="FFC100"/>
            </a:solidFill>
            <a:ln>
              <a:solidFill>
                <a:srgbClr val="00467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tIns="0"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  <a:latin typeface="Segoe UI Bold"/>
                </a:rPr>
                <a:t>2</a:t>
              </a:r>
              <a:endParaRPr lang="en-GB" dirty="0">
                <a:solidFill>
                  <a:schemeClr val="tx1"/>
                </a:solidFill>
                <a:latin typeface="Segoe UI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Culling Spatial Data</a:t>
            </a:r>
            <a:endParaRPr lang="en-GB" dirty="0"/>
          </a:p>
        </p:txBody>
      </p:sp>
      <p:pic>
        <p:nvPicPr>
          <p:cNvPr id="4" name="Picture 3" descr="Photoxpress_49879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100" y="1417638"/>
            <a:ext cx="5093200" cy="3819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640" y="4152900"/>
            <a:ext cx="3334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Remove less relevant points</a:t>
            </a:r>
            <a:endParaRPr lang="en-GB" sz="2000" dirty="0">
              <a:latin typeface="Segoe U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Culling inside a polygon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341708" y="2485144"/>
            <a:ext cx="2340769" cy="2406827"/>
          </a:xfrm>
          <a:prstGeom prst="rect">
            <a:avLst/>
          </a:prstGeom>
          <a:solidFill>
            <a:schemeClr val="bg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r>
              <a:rPr lang="en-GB" sz="1200" dirty="0">
                <a:solidFill>
                  <a:schemeClr val="tx1"/>
                </a:solidFill>
                <a:latin typeface="Segoe UI Light" pitchFamily="34" charset="0"/>
              </a:rPr>
              <a:t>Map Tile 111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1437" y="1857905"/>
            <a:ext cx="28813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GB" sz="1400" dirty="0">
                <a:latin typeface="Segoe UI Semibold"/>
              </a:rPr>
              <a:t>All</a:t>
            </a:r>
            <a:r>
              <a:rPr lang="en-GB" sz="1400" dirty="0" smtClean="0">
                <a:latin typeface="Segoe UI Semibold"/>
              </a:rPr>
              <a:t> Points</a:t>
            </a:r>
            <a:endParaRPr lang="en-GB" sz="1400" dirty="0">
              <a:latin typeface="Segoe UI Semibold"/>
            </a:endParaRPr>
          </a:p>
        </p:txBody>
      </p:sp>
      <p:pic>
        <p:nvPicPr>
          <p:cNvPr id="5" name="Picture 2" descr="C:\Documents and Settings\peter.hay\Application Data\PixelMetrics\CaptureWiz\LastCaptures\2010-07-12_11-26-24-2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2" y="2707217"/>
            <a:ext cx="1444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cuments and Settings\peter.hay\Application Data\PixelMetrics\CaptureWiz\LastCaptures\2010-07-12_11-26-24-2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21505"/>
            <a:ext cx="1444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Documents and Settings\peter.hay\Application Data\PixelMetrics\CaptureWiz\LastCaptures\2010-07-12_11-26-24-2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3226330"/>
            <a:ext cx="1444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Documents and Settings\peter.hay\Application Data\PixelMetrics\CaptureWiz\LastCaptures\2010-07-12_11-26-24-2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3945467"/>
            <a:ext cx="1444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Documents and Settings\peter.hay\Application Data\PixelMetrics\CaptureWiz\LastCaptures\2010-07-12_11-26-24-2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787" y="4089930"/>
            <a:ext cx="1428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Documents and Settings\peter.hay\Application Data\PixelMetrics\CaptureWiz\LastCaptures\2010-07-12_11-26-24-2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587" y="3658130"/>
            <a:ext cx="1444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Documents and Settings\peter.hay\Application Data\PixelMetrics\CaptureWiz\LastCaptures\2010-07-12_11-26-24-2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87" y="4305830"/>
            <a:ext cx="1444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Documents and Settings\peter.hay\Application Data\PixelMetrics\CaptureWiz\LastCaptures\2010-07-12_11-26-24-2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3442230"/>
            <a:ext cx="1444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Documents and Settings\peter.hay\Application Data\PixelMetrics\CaptureWiz\LastCaptures\2010-07-12_11-26-24-2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2865967"/>
            <a:ext cx="1444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Documents and Settings\peter.hay\Application Data\PixelMetrics\CaptureWiz\LastCaptures\2010-07-12_11-26-24-2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3081867"/>
            <a:ext cx="144462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Documents and Settings\peter.hay\Application Data\PixelMetrics\CaptureWiz\LastCaptures\2010-07-12_11-26-24-2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378855"/>
            <a:ext cx="144462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C:\Documents and Settings\peter.hay\Application Data\PixelMetrics\CaptureWiz\LastCaptures\2010-07-12_11-26-24-2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2578630"/>
            <a:ext cx="1428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Group 52"/>
          <p:cNvGrpSpPr/>
          <p:nvPr/>
        </p:nvGrpSpPr>
        <p:grpSpPr>
          <a:xfrm>
            <a:off x="3168650" y="1857905"/>
            <a:ext cx="2879725" cy="3034066"/>
            <a:chOff x="3168650" y="1857905"/>
            <a:chExt cx="2879725" cy="3034066"/>
          </a:xfrm>
        </p:grpSpPr>
        <p:sp>
          <p:nvSpPr>
            <p:cNvPr id="51" name="Rectangle 50"/>
            <p:cNvSpPr/>
            <p:nvPr/>
          </p:nvSpPr>
          <p:spPr>
            <a:xfrm>
              <a:off x="3431324" y="2485144"/>
              <a:ext cx="2340769" cy="24068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r>
                <a:rPr lang="en-GB" sz="1200" dirty="0">
                  <a:solidFill>
                    <a:schemeClr val="tx1"/>
                  </a:solidFill>
                  <a:latin typeface="Segoe UI Light" pitchFamily="34" charset="0"/>
                </a:rPr>
                <a:t>Map Tile 111</a:t>
              </a:r>
            </a:p>
          </p:txBody>
        </p:sp>
        <p:pic>
          <p:nvPicPr>
            <p:cNvPr id="18" name="Picture 2" descr="C:\Documents and Settings\peter.hay\Application Data\PixelMetrics\CaptureWiz\LastCaptures\2010-07-12_11-26-24-20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5987" y="2707217"/>
              <a:ext cx="144463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C:\Documents and Settings\peter.hay\Application Data\PixelMetrics\CaptureWiz\LastCaptures\2010-07-12_11-26-24-20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612" y="2721505"/>
              <a:ext cx="144463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2" descr="C:\Documents and Settings\peter.hay\Application Data\PixelMetrics\CaptureWiz\LastCaptures\2010-07-12_11-26-24-20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850" y="3226330"/>
              <a:ext cx="144462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" descr="C:\Documents and Settings\peter.hay\Application Data\PixelMetrics\CaptureWiz\LastCaptures\2010-07-12_11-26-24-20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712" y="3945467"/>
              <a:ext cx="144463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" descr="C:\Documents and Settings\peter.hay\Application Data\PixelMetrics\CaptureWiz\LastCaptures\2010-07-12_11-26-24-20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412" y="4089930"/>
              <a:ext cx="144463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" descr="C:\Documents and Settings\peter.hay\Application Data\PixelMetrics\CaptureWiz\LastCaptures\2010-07-12_11-26-24-20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212" y="3658130"/>
              <a:ext cx="144463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" descr="C:\Documents and Settings\peter.hay\Application Data\PixelMetrics\CaptureWiz\LastCaptures\2010-07-12_11-26-24-20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2112" y="4305830"/>
              <a:ext cx="144463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" descr="C:\Documents and Settings\peter.hay\Application Data\PixelMetrics\CaptureWiz\LastCaptures\2010-07-12_11-26-24-20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912" y="3442230"/>
              <a:ext cx="142875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" descr="C:\Documents and Settings\peter.hay\Application Data\PixelMetrics\CaptureWiz\LastCaptures\2010-07-12_11-26-24-20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3337" y="2865967"/>
              <a:ext cx="142875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" descr="C:\Documents and Settings\peter.hay\Application Data\PixelMetrics\CaptureWiz\LastCaptures\2010-07-12_11-26-24-20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812" y="3081867"/>
              <a:ext cx="142875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" descr="C:\Documents and Settings\peter.hay\Application Data\PixelMetrics\CaptureWiz\LastCaptures\2010-07-12_11-26-24-20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9012" y="4378855"/>
              <a:ext cx="142875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" descr="C:\Documents and Settings\peter.hay\Application Data\PixelMetrics\CaptureWiz\LastCaptures\2010-07-12_11-26-24-20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6575" y="2578630"/>
              <a:ext cx="144462" cy="230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58"/>
            <p:cNvSpPr>
              <a:spLocks noChangeArrowheads="1"/>
            </p:cNvSpPr>
            <p:nvPr/>
          </p:nvSpPr>
          <p:spPr bwMode="auto">
            <a:xfrm>
              <a:off x="3384550" y="2505605"/>
              <a:ext cx="24288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/>
                <a:t>4</a:t>
              </a:r>
            </a:p>
          </p:txBody>
        </p:sp>
        <p:sp>
          <p:nvSpPr>
            <p:cNvPr id="31" name="Rectangle 59"/>
            <p:cNvSpPr>
              <a:spLocks noChangeArrowheads="1"/>
            </p:cNvSpPr>
            <p:nvPr/>
          </p:nvSpPr>
          <p:spPr bwMode="auto">
            <a:xfrm>
              <a:off x="3816350" y="2938992"/>
              <a:ext cx="242887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/>
                <a:t>5</a:t>
              </a:r>
            </a:p>
          </p:txBody>
        </p:sp>
        <p:sp>
          <p:nvSpPr>
            <p:cNvPr id="32" name="Rectangle 60"/>
            <p:cNvSpPr>
              <a:spLocks noChangeArrowheads="1"/>
            </p:cNvSpPr>
            <p:nvPr/>
          </p:nvSpPr>
          <p:spPr bwMode="auto">
            <a:xfrm>
              <a:off x="3600450" y="3299355"/>
              <a:ext cx="242887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/>
                <a:t>7</a:t>
              </a:r>
            </a:p>
          </p:txBody>
        </p:sp>
        <p:sp>
          <p:nvSpPr>
            <p:cNvPr id="33" name="Rectangle 61"/>
            <p:cNvSpPr>
              <a:spLocks noChangeArrowheads="1"/>
            </p:cNvSpPr>
            <p:nvPr/>
          </p:nvSpPr>
          <p:spPr bwMode="auto">
            <a:xfrm>
              <a:off x="4294187" y="2578630"/>
              <a:ext cx="242888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/>
                <a:t>1</a:t>
              </a:r>
            </a:p>
          </p:txBody>
        </p:sp>
        <p:sp>
          <p:nvSpPr>
            <p:cNvPr id="34" name="Rectangle 62"/>
            <p:cNvSpPr>
              <a:spLocks noChangeArrowheads="1"/>
            </p:cNvSpPr>
            <p:nvPr/>
          </p:nvSpPr>
          <p:spPr bwMode="auto">
            <a:xfrm>
              <a:off x="4103687" y="3802592"/>
              <a:ext cx="242888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/>
                <a:t>3</a:t>
              </a:r>
            </a:p>
          </p:txBody>
        </p:sp>
        <p:sp>
          <p:nvSpPr>
            <p:cNvPr id="35" name="Rectangle 63"/>
            <p:cNvSpPr>
              <a:spLocks noChangeArrowheads="1"/>
            </p:cNvSpPr>
            <p:nvPr/>
          </p:nvSpPr>
          <p:spPr bwMode="auto">
            <a:xfrm>
              <a:off x="3430587" y="4234392"/>
              <a:ext cx="2413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/>
                <a:t>8</a:t>
              </a:r>
            </a:p>
          </p:txBody>
        </p:sp>
        <p:sp>
          <p:nvSpPr>
            <p:cNvPr id="36" name="Rectangle 64"/>
            <p:cNvSpPr>
              <a:spLocks noChangeArrowheads="1"/>
            </p:cNvSpPr>
            <p:nvPr/>
          </p:nvSpPr>
          <p:spPr bwMode="auto">
            <a:xfrm>
              <a:off x="4752975" y="3081867"/>
              <a:ext cx="2413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/>
                <a:t>2</a:t>
              </a:r>
            </a:p>
          </p:txBody>
        </p:sp>
        <p:sp>
          <p:nvSpPr>
            <p:cNvPr id="37" name="Rectangle 65"/>
            <p:cNvSpPr>
              <a:spLocks noChangeArrowheads="1"/>
            </p:cNvSpPr>
            <p:nvPr/>
          </p:nvSpPr>
          <p:spPr bwMode="auto">
            <a:xfrm>
              <a:off x="5014912" y="2721505"/>
              <a:ext cx="2413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/>
                <a:t>9</a:t>
              </a:r>
            </a:p>
          </p:txBody>
        </p:sp>
        <p:sp>
          <p:nvSpPr>
            <p:cNvPr id="38" name="Rectangle 66"/>
            <p:cNvSpPr>
              <a:spLocks noChangeArrowheads="1"/>
            </p:cNvSpPr>
            <p:nvPr/>
          </p:nvSpPr>
          <p:spPr bwMode="auto">
            <a:xfrm>
              <a:off x="5518150" y="2434167"/>
              <a:ext cx="30003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/>
                <a:t>11</a:t>
              </a:r>
            </a:p>
          </p:txBody>
        </p:sp>
        <p:sp>
          <p:nvSpPr>
            <p:cNvPr id="39" name="Rectangle 67"/>
            <p:cNvSpPr>
              <a:spLocks noChangeArrowheads="1"/>
            </p:cNvSpPr>
            <p:nvPr/>
          </p:nvSpPr>
          <p:spPr bwMode="auto">
            <a:xfrm>
              <a:off x="5172075" y="3442230"/>
              <a:ext cx="30003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/>
                <a:t>10</a:t>
              </a:r>
            </a:p>
          </p:txBody>
        </p:sp>
        <p:sp>
          <p:nvSpPr>
            <p:cNvPr id="40" name="Rectangle 68"/>
            <p:cNvSpPr>
              <a:spLocks noChangeArrowheads="1"/>
            </p:cNvSpPr>
            <p:nvPr/>
          </p:nvSpPr>
          <p:spPr bwMode="auto">
            <a:xfrm>
              <a:off x="4679950" y="3947055"/>
              <a:ext cx="24288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/>
                <a:t>6</a:t>
              </a:r>
            </a:p>
          </p:txBody>
        </p:sp>
        <p:sp>
          <p:nvSpPr>
            <p:cNvPr id="41" name="Rectangle 69"/>
            <p:cNvSpPr>
              <a:spLocks noChangeArrowheads="1"/>
            </p:cNvSpPr>
            <p:nvPr/>
          </p:nvSpPr>
          <p:spPr bwMode="auto">
            <a:xfrm>
              <a:off x="5387975" y="4162955"/>
              <a:ext cx="30003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/>
                <a:t>12</a:t>
              </a:r>
            </a:p>
          </p:txBody>
        </p:sp>
        <p:sp>
          <p:nvSpPr>
            <p:cNvPr id="43" name="Rectangle 95"/>
            <p:cNvSpPr>
              <a:spLocks noChangeArrowheads="1"/>
            </p:cNvSpPr>
            <p:nvPr/>
          </p:nvSpPr>
          <p:spPr bwMode="auto">
            <a:xfrm>
              <a:off x="3168650" y="1857905"/>
              <a:ext cx="287972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1400" dirty="0" smtClean="0">
                  <a:latin typeface="Segoe UI Semibold"/>
                </a:rPr>
                <a:t>Ranked Points</a:t>
              </a:r>
              <a:endParaRPr lang="en-GB" sz="1400" dirty="0">
                <a:latin typeface="Segoe UI Semibold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264275" y="1857905"/>
            <a:ext cx="2881312" cy="3034066"/>
            <a:chOff x="6264275" y="1857905"/>
            <a:chExt cx="2881312" cy="3034066"/>
          </a:xfrm>
        </p:grpSpPr>
        <p:sp>
          <p:nvSpPr>
            <p:cNvPr id="52" name="Rectangle 51"/>
            <p:cNvSpPr/>
            <p:nvPr/>
          </p:nvSpPr>
          <p:spPr>
            <a:xfrm>
              <a:off x="6462315" y="2485144"/>
              <a:ext cx="2340769" cy="240682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b"/>
            <a:lstStyle/>
            <a:p>
              <a:pPr algn="ctr">
                <a:defRPr/>
              </a:pPr>
              <a:r>
                <a:rPr lang="en-GB" sz="1200" dirty="0">
                  <a:solidFill>
                    <a:schemeClr val="tx1"/>
                  </a:solidFill>
                  <a:latin typeface="Segoe UI Light" pitchFamily="34" charset="0"/>
                </a:rPr>
                <a:t>Map Tile 111</a:t>
              </a:r>
            </a:p>
          </p:txBody>
        </p:sp>
        <p:sp>
          <p:nvSpPr>
            <p:cNvPr id="44" name="Rectangle 96"/>
            <p:cNvSpPr>
              <a:spLocks noChangeArrowheads="1"/>
            </p:cNvSpPr>
            <p:nvPr/>
          </p:nvSpPr>
          <p:spPr bwMode="auto">
            <a:xfrm>
              <a:off x="6264275" y="1857905"/>
              <a:ext cx="28813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sz="1400" dirty="0" smtClean="0">
                  <a:latin typeface="Segoe UI Semibold"/>
                </a:rPr>
                <a:t>Top3 Points</a:t>
              </a:r>
              <a:endParaRPr lang="en-GB" sz="1400" dirty="0">
                <a:latin typeface="Segoe UI Semibold"/>
              </a:endParaRPr>
            </a:p>
          </p:txBody>
        </p:sp>
        <p:pic>
          <p:nvPicPr>
            <p:cNvPr id="45" name="Picture 2" descr="C:\Documents and Settings\peter.hay\Application Data\PixelMetrics\CaptureWiz\LastCaptures\2010-07-12_11-26-24-20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8237" y="2721505"/>
              <a:ext cx="144463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" descr="C:\Documents and Settings\peter.hay\Application Data\PixelMetrics\CaptureWiz\LastCaptures\2010-07-12_11-26-24-20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3062" y="3226330"/>
              <a:ext cx="144463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2" descr="C:\Documents and Settings\peter.hay\Application Data\PixelMetrics\CaptureWiz\LastCaptures\2010-07-12_11-26-24-20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2337" y="3945467"/>
              <a:ext cx="144463" cy="23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angle 116"/>
            <p:cNvSpPr>
              <a:spLocks noChangeArrowheads="1"/>
            </p:cNvSpPr>
            <p:nvPr/>
          </p:nvSpPr>
          <p:spPr bwMode="auto">
            <a:xfrm>
              <a:off x="7389812" y="2578630"/>
              <a:ext cx="242888" cy="21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/>
                <a:t>1</a:t>
              </a:r>
            </a:p>
          </p:txBody>
        </p:sp>
        <p:sp>
          <p:nvSpPr>
            <p:cNvPr id="49" name="Rectangle 117"/>
            <p:cNvSpPr>
              <a:spLocks noChangeArrowheads="1"/>
            </p:cNvSpPr>
            <p:nvPr/>
          </p:nvSpPr>
          <p:spPr bwMode="auto">
            <a:xfrm>
              <a:off x="7200900" y="3802592"/>
              <a:ext cx="24288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/>
                <a:t>3</a:t>
              </a:r>
            </a:p>
          </p:txBody>
        </p:sp>
        <p:sp>
          <p:nvSpPr>
            <p:cNvPr id="50" name="Rectangle 119"/>
            <p:cNvSpPr>
              <a:spLocks noChangeArrowheads="1"/>
            </p:cNvSpPr>
            <p:nvPr/>
          </p:nvSpPr>
          <p:spPr bwMode="auto">
            <a:xfrm>
              <a:off x="7848600" y="3081867"/>
              <a:ext cx="24288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80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725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Bing Maps </a:t>
            </a:r>
            <a:r>
              <a:rPr lang="en-GB" dirty="0" err="1" smtClean="0"/>
              <a:t>Quadkeys</a:t>
            </a:r>
            <a:endParaRPr lang="en-GB" dirty="0"/>
          </a:p>
        </p:txBody>
      </p:sp>
      <p:pic>
        <p:nvPicPr>
          <p:cNvPr id="1026" name="Picture 2" descr="http://ecn.t3.tiles.virtualearth.net/tiles/r031313131.jpeg?g=563&amp;mkt=en-gb&amp;n=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62044"/>
            <a:ext cx="1631365" cy="163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cn.t3.tiles.virtualearth.net/tiles/r0313131311123.jpeg?g=563&amp;mkt=en-gb&amp;n=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406" y="4512566"/>
            <a:ext cx="1628921" cy="162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3081" y="1635194"/>
            <a:ext cx="3859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Segoe UI Semibold" pitchFamily="34" charset="0"/>
              </a:rPr>
              <a:t>ZoomLevel</a:t>
            </a:r>
            <a:r>
              <a:rPr lang="en-GB" dirty="0">
                <a:latin typeface="Segoe UI Semibold" pitchFamily="34" charset="0"/>
              </a:rPr>
              <a:t> = </a:t>
            </a:r>
            <a:r>
              <a:rPr lang="en-GB" dirty="0" smtClean="0">
                <a:latin typeface="Segoe UI Semibold" pitchFamily="34" charset="0"/>
              </a:rPr>
              <a:t>6, </a:t>
            </a:r>
            <a:r>
              <a:rPr lang="en-GB" dirty="0" err="1" smtClean="0">
                <a:latin typeface="Segoe UI Semibold" pitchFamily="34" charset="0"/>
              </a:rPr>
              <a:t>Quadkey</a:t>
            </a:r>
            <a:r>
              <a:rPr lang="en-GB" dirty="0" smtClean="0">
                <a:latin typeface="Segoe UI Semibold" pitchFamily="34" charset="0"/>
              </a:rPr>
              <a:t> = 031313</a:t>
            </a:r>
          </a:p>
        </p:txBody>
      </p:sp>
      <p:pic>
        <p:nvPicPr>
          <p:cNvPr id="1030" name="Picture 6" descr="http://ecn.t3.tiles.virtualearth.net/tiles/r031313.jpeg?g=563&amp;mkt=en-gb&amp;n=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406" y="1401765"/>
            <a:ext cx="1641123" cy="164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3081" y="2152075"/>
            <a:ext cx="6001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Segoe UI Light" pitchFamily="34" charset="0"/>
              </a:rPr>
              <a:t>http://</a:t>
            </a:r>
            <a:r>
              <a:rPr lang="en-GB" sz="1400" dirty="0" smtClean="0">
                <a:latin typeface="Segoe UI Light" pitchFamily="34" charset="0"/>
              </a:rPr>
              <a:t>ecn.t3.tiles.virtualearth.net/tiles/r031313.jpeg?g=563&amp;mkt=en-gb&amp;n=z</a:t>
            </a:r>
            <a:endParaRPr lang="en-GB" sz="1400" dirty="0">
              <a:latin typeface="Segoe UI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1561" y="3285562"/>
            <a:ext cx="4244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Segoe UI Semibold" pitchFamily="34" charset="0"/>
              </a:rPr>
              <a:t>ZoomLevel</a:t>
            </a:r>
            <a:r>
              <a:rPr lang="en-GB" dirty="0" smtClean="0">
                <a:latin typeface="Segoe UI Semibold" pitchFamily="34" charset="0"/>
              </a:rPr>
              <a:t> = 9, </a:t>
            </a:r>
            <a:r>
              <a:rPr lang="en-GB" dirty="0" err="1" smtClean="0">
                <a:latin typeface="Segoe UI Semibold" pitchFamily="34" charset="0"/>
              </a:rPr>
              <a:t>Quadkey</a:t>
            </a:r>
            <a:r>
              <a:rPr lang="en-GB" dirty="0" smtClean="0">
                <a:latin typeface="Segoe UI Semibold" pitchFamily="34" charset="0"/>
              </a:rPr>
              <a:t> </a:t>
            </a:r>
            <a:r>
              <a:rPr lang="en-GB" dirty="0">
                <a:latin typeface="Segoe UI Semibold" pitchFamily="34" charset="0"/>
              </a:rPr>
              <a:t>= 031313131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91561" y="3977849"/>
            <a:ext cx="6280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Segoe UI Light" pitchFamily="34" charset="0"/>
              </a:rPr>
              <a:t>http://ecn.t3.tiles.virtualearth.net/tiles/r031313131.jpeg?g=563&amp;mkt=en-gb&amp;n=z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3081" y="5048207"/>
            <a:ext cx="488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latin typeface="Segoe UI Semibold" pitchFamily="34" charset="0"/>
              </a:rPr>
              <a:t>ZoomLevel</a:t>
            </a:r>
            <a:r>
              <a:rPr lang="en-GB" dirty="0" smtClean="0">
                <a:latin typeface="Segoe UI Semibold" pitchFamily="34" charset="0"/>
              </a:rPr>
              <a:t> = 13, </a:t>
            </a:r>
            <a:r>
              <a:rPr lang="en-GB" dirty="0" err="1" smtClean="0">
                <a:latin typeface="Segoe UI Semibold" pitchFamily="34" charset="0"/>
              </a:rPr>
              <a:t>Quadkey</a:t>
            </a:r>
            <a:r>
              <a:rPr lang="en-GB" dirty="0" smtClean="0">
                <a:latin typeface="Segoe UI Semibold" pitchFamily="34" charset="0"/>
              </a:rPr>
              <a:t> </a:t>
            </a:r>
            <a:r>
              <a:rPr lang="en-GB" dirty="0">
                <a:latin typeface="Segoe UI Semibold" pitchFamily="34" charset="0"/>
              </a:rPr>
              <a:t>= 0313131311123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081" y="5573544"/>
            <a:ext cx="66525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Segoe UI Light" pitchFamily="34" charset="0"/>
              </a:rPr>
              <a:t>http://ecn.t3.tiles.virtualearth.net/tiles/r0313131311123.jpeg?g=563&amp;mkt=en-gb&amp;n=z</a:t>
            </a:r>
          </a:p>
        </p:txBody>
      </p:sp>
    </p:spTree>
    <p:extLst>
      <p:ext uri="{BB962C8B-B14F-4D97-AF65-F5344CB8AC3E}">
        <p14:creationId xmlns:p14="http://schemas.microsoft.com/office/powerpoint/2010/main" val="3858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photos.ak.fbcdn.net/hphotos-ak-snc3/hs133.snc3/18068_248072623037_8617948037_3340383_1259637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920" y="427526"/>
            <a:ext cx="5218533" cy="285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88" y="3834884"/>
            <a:ext cx="3241322" cy="24345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89" y="3805587"/>
            <a:ext cx="3285186" cy="24638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2920" y="3284673"/>
            <a:ext cx="3172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Segoe UI Light" pitchFamily="34" charset="0"/>
              </a:rPr>
              <a:t>rathergood.com</a:t>
            </a:r>
            <a:r>
              <a:rPr lang="en-US" sz="1200" dirty="0" smtClean="0">
                <a:latin typeface="Segoe UI Light" pitchFamily="34" charset="0"/>
              </a:rPr>
              <a:t> – the internet is made of cats</a:t>
            </a:r>
            <a:endParaRPr lang="en-GB" sz="1200" dirty="0"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3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Links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88622" y="2138065"/>
            <a:ext cx="28162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" pitchFamily="34" charset="0"/>
                <a:ea typeface="Segoe UI" pitchFamily="34" charset="0"/>
                <a:cs typeface="Segoe UI" pitchFamily="34" charset="0"/>
                <a:hlinkClick r:id="rId2"/>
              </a:rPr>
              <a:t>Prime Meridian at the O2</a:t>
            </a:r>
            <a:endParaRPr lang="en-GB" sz="1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Box 4">
            <a:hlinkClick r:id="rId3"/>
          </p:cNvPr>
          <p:cNvSpPr txBox="1"/>
          <p:nvPr/>
        </p:nvSpPr>
        <p:spPr>
          <a:xfrm>
            <a:off x="688622" y="3271539"/>
            <a:ext cx="2795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" pitchFamily="34" charset="0"/>
                <a:ea typeface="Segoe UI" pitchFamily="34" charset="0"/>
                <a:cs typeface="Segoe UI" pitchFamily="34" charset="0"/>
                <a:hlinkClick r:id="rId3"/>
              </a:rPr>
              <a:t>Howard’s GB Postcode Data</a:t>
            </a:r>
            <a:endParaRPr lang="en-GB" sz="14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7917" y="3838276"/>
            <a:ext cx="2865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" pitchFamily="34" charset="0"/>
                <a:ea typeface="Segoe UI" pitchFamily="34" charset="0"/>
                <a:cs typeface="Segoe UI" pitchFamily="34" charset="0"/>
                <a:hlinkClick r:id="rId4"/>
              </a:rPr>
              <a:t>Aviation Formulas</a:t>
            </a:r>
            <a:endParaRPr lang="en-GB" sz="1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8622" y="3838276"/>
            <a:ext cx="2865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" pitchFamily="34" charset="0"/>
                <a:ea typeface="Segoe UI" pitchFamily="34" charset="0"/>
                <a:cs typeface="Segoe UI" pitchFamily="34" charset="0"/>
                <a:hlinkClick r:id="rId5"/>
              </a:rPr>
              <a:t>Spatial Functions (</a:t>
            </a:r>
            <a:r>
              <a:rPr lang="en-GB" sz="1400" dirty="0" err="1" smtClean="0">
                <a:latin typeface="Segoe UI" pitchFamily="34" charset="0"/>
                <a:ea typeface="Segoe UI" pitchFamily="34" charset="0"/>
                <a:cs typeface="Segoe UI" pitchFamily="34" charset="0"/>
                <a:hlinkClick r:id="rId5"/>
              </a:rPr>
              <a:t>Javascript</a:t>
            </a:r>
            <a:r>
              <a:rPr lang="en-GB" sz="1400" dirty="0" smtClean="0">
                <a:latin typeface="Segoe UI" pitchFamily="34" charset="0"/>
                <a:ea typeface="Segoe UI" pitchFamily="34" charset="0"/>
                <a:cs typeface="Segoe UI" pitchFamily="34" charset="0"/>
                <a:hlinkClick r:id="rId5"/>
              </a:rPr>
              <a:t>)</a:t>
            </a:r>
            <a:endParaRPr lang="en-GB" sz="1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8622" y="4405013"/>
            <a:ext cx="4041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" pitchFamily="34" charset="0"/>
                <a:ea typeface="Segoe UI" pitchFamily="34" charset="0"/>
                <a:cs typeface="Segoe UI" pitchFamily="34" charset="0"/>
                <a:hlinkClick r:id="rId6"/>
              </a:rPr>
              <a:t>How to convert OS Grid References</a:t>
            </a:r>
            <a:endParaRPr lang="en-GB" sz="1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622" y="4971750"/>
            <a:ext cx="4041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" pitchFamily="34" charset="0"/>
                <a:ea typeface="Segoe UI" pitchFamily="34" charset="0"/>
                <a:cs typeface="Segoe UI" pitchFamily="34" charset="0"/>
                <a:hlinkClick r:id="rId7"/>
              </a:rPr>
              <a:t>Bing Maps Tile System</a:t>
            </a:r>
            <a:endParaRPr lang="en-GB" sz="1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622" y="5538490"/>
            <a:ext cx="4041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Segoe UI" pitchFamily="34" charset="0"/>
                <a:ea typeface="Segoe UI" pitchFamily="34" charset="0"/>
                <a:cs typeface="Segoe UI" pitchFamily="34" charset="0"/>
                <a:hlinkClick r:id="rId8"/>
              </a:rPr>
              <a:t>Isaac </a:t>
            </a:r>
            <a:r>
              <a:rPr lang="en-GB" sz="1400" dirty="0" err="1">
                <a:latin typeface="Segoe UI" pitchFamily="34" charset="0"/>
                <a:ea typeface="Segoe UI" pitchFamily="34" charset="0"/>
                <a:cs typeface="Segoe UI" pitchFamily="34" charset="0"/>
                <a:hlinkClick r:id="rId8"/>
              </a:rPr>
              <a:t>Kunen</a:t>
            </a:r>
            <a:r>
              <a:rPr lang="en-GB" sz="1400" dirty="0">
                <a:latin typeface="Segoe UI" pitchFamily="34" charset="0"/>
                <a:ea typeface="Segoe UI" pitchFamily="34" charset="0"/>
                <a:cs typeface="Segoe UI" pitchFamily="34" charset="0"/>
                <a:hlinkClick r:id="rId8"/>
              </a:rPr>
              <a:t> - Basic Multi-Level Grids</a:t>
            </a:r>
            <a:endParaRPr lang="en-GB" sz="1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8622" y="1571328"/>
            <a:ext cx="4041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" pitchFamily="34" charset="0"/>
                <a:ea typeface="Segoe UI" pitchFamily="34" charset="0"/>
                <a:cs typeface="Segoe UI" pitchFamily="34" charset="0"/>
                <a:hlinkClick r:id="rId9"/>
              </a:rPr>
              <a:t>Busses in Chicago</a:t>
            </a:r>
            <a:endParaRPr lang="en-GB" sz="1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51386" y="1581056"/>
            <a:ext cx="40414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Segoe UI" pitchFamily="34" charset="0"/>
                <a:ea typeface="Segoe UI" pitchFamily="34" charset="0"/>
                <a:cs typeface="Segoe UI" pitchFamily="34" charset="0"/>
                <a:hlinkClick r:id="rId10"/>
              </a:rPr>
              <a:t>Marine Traffic</a:t>
            </a:r>
            <a:endParaRPr lang="en-GB" sz="14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TextBox 12">
            <a:hlinkClick r:id="rId3"/>
          </p:cNvPr>
          <p:cNvSpPr txBox="1"/>
          <p:nvPr/>
        </p:nvSpPr>
        <p:spPr>
          <a:xfrm>
            <a:off x="688622" y="2704802"/>
            <a:ext cx="6633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Segoe UI" pitchFamily="34" charset="0"/>
                <a:ea typeface="Segoe UI" pitchFamily="34" charset="0"/>
                <a:cs typeface="Segoe UI" pitchFamily="34" charset="0"/>
                <a:hlinkClick r:id="rId11"/>
              </a:rPr>
              <a:t>Antonin</a:t>
            </a:r>
            <a:r>
              <a: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  <a:hlinkClick r:id="rId11"/>
              </a:rPr>
              <a:t> </a:t>
            </a:r>
            <a:r>
              <a:rPr lang="en-US" sz="1400" dirty="0" err="1" smtClean="0">
                <a:latin typeface="Segoe UI" pitchFamily="34" charset="0"/>
                <a:ea typeface="Segoe UI" pitchFamily="34" charset="0"/>
                <a:cs typeface="Segoe UI" pitchFamily="34" charset="0"/>
                <a:hlinkClick r:id="rId11"/>
              </a:rPr>
              <a:t>Guttman</a:t>
            </a:r>
            <a:r>
              <a:rPr lang="en-US" sz="1400" dirty="0" smtClean="0">
                <a:latin typeface="Segoe UI" pitchFamily="34" charset="0"/>
                <a:ea typeface="Segoe UI" pitchFamily="34" charset="0"/>
                <a:cs typeface="Segoe UI" pitchFamily="34" charset="0"/>
                <a:hlinkClick r:id="rId11"/>
              </a:rPr>
              <a:t> (84): R-Trees - A Dynamic Index Structure for Spatial Searching</a:t>
            </a:r>
            <a:endParaRPr lang="en-US" sz="1400" dirty="0" smtClean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96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595" y="-490108"/>
            <a:ext cx="11683513" cy="77821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421" y="702469"/>
            <a:ext cx="7772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egoe WP Black" pitchFamily="34" charset="0"/>
                <a:ea typeface="Segoe UI" pitchFamily="34" charset="0"/>
                <a:cs typeface="Segoe UI" pitchFamily="34" charset="0"/>
              </a:rPr>
              <a:t>Are you in shape?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Spatial Ubiquity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2801992" y="2107207"/>
            <a:ext cx="2109073" cy="2109073"/>
          </a:xfrm>
          <a:prstGeom prst="ellipse">
            <a:avLst/>
          </a:prstGeom>
          <a:solidFill>
            <a:srgbClr val="FFC100">
              <a:alpha val="5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Oval 5"/>
          <p:cNvSpPr/>
          <p:nvPr/>
        </p:nvSpPr>
        <p:spPr>
          <a:xfrm>
            <a:off x="4535357" y="2107207"/>
            <a:ext cx="2109073" cy="2109073"/>
          </a:xfrm>
          <a:prstGeom prst="ellipse">
            <a:avLst/>
          </a:prstGeom>
          <a:solidFill>
            <a:srgbClr val="004674">
              <a:alpha val="5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8" name="Shape 7"/>
          <p:cNvCxnSpPr>
            <a:endCxn id="4" idx="2"/>
          </p:cNvCxnSpPr>
          <p:nvPr/>
        </p:nvCxnSpPr>
        <p:spPr>
          <a:xfrm rot="5400000" flipH="1" flipV="1">
            <a:off x="1748344" y="3162632"/>
            <a:ext cx="1054536" cy="1052760"/>
          </a:xfrm>
          <a:prstGeom prst="curvedConnector2">
            <a:avLst/>
          </a:prstGeom>
          <a:ln>
            <a:solidFill>
              <a:srgbClr val="FFC1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hape 9"/>
          <p:cNvCxnSpPr>
            <a:endCxn id="6" idx="6"/>
          </p:cNvCxnSpPr>
          <p:nvPr/>
        </p:nvCxnSpPr>
        <p:spPr>
          <a:xfrm rot="16200000" flipV="1">
            <a:off x="6637111" y="3169063"/>
            <a:ext cx="1054536" cy="1039898"/>
          </a:xfrm>
          <a:prstGeom prst="curvedConnector2">
            <a:avLst/>
          </a:prstGeom>
          <a:ln>
            <a:solidFill>
              <a:srgbClr val="FFC1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43345" y="4231046"/>
            <a:ext cx="159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Segoe UI Light" pitchFamily="34" charset="0"/>
              </a:rPr>
              <a:t>Old people</a:t>
            </a:r>
            <a:endParaRPr lang="en-GB" dirty="0">
              <a:latin typeface="Segoe UI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2298" y="4231046"/>
            <a:ext cx="2520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Segoe UI Light" pitchFamily="34" charset="0"/>
              </a:rPr>
              <a:t>People who don’t have problems with location privacy</a:t>
            </a:r>
            <a:endParaRPr lang="en-GB" dirty="0">
              <a:latin typeface="Segoe UI Light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729741" y="3464620"/>
            <a:ext cx="2151146" cy="2077659"/>
            <a:chOff x="4444643" y="3270250"/>
            <a:chExt cx="2151146" cy="2077659"/>
          </a:xfrm>
        </p:grpSpPr>
        <p:cxnSp>
          <p:nvCxnSpPr>
            <p:cNvPr id="14" name="Shape 13"/>
            <p:cNvCxnSpPr/>
            <p:nvPr/>
          </p:nvCxnSpPr>
          <p:spPr>
            <a:xfrm rot="16200000" flipV="1">
              <a:off x="4020549" y="3694344"/>
              <a:ext cx="1431328" cy="58314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C1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444643" y="4701578"/>
              <a:ext cx="21511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 smtClean="0">
                  <a:latin typeface="Segoe UI Light" pitchFamily="34" charset="0"/>
                </a:rPr>
                <a:t>Johnathan</a:t>
              </a:r>
              <a:r>
                <a:rPr lang="en-GB" dirty="0" smtClean="0">
                  <a:latin typeface="Segoe UI Light" pitchFamily="34" charset="0"/>
                </a:rPr>
                <a:t> Ross and Stephen Fry</a:t>
              </a:r>
              <a:endParaRPr lang="en-GB" dirty="0">
                <a:latin typeface="Segoe UI Ligh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Spatial Data Skills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2801992" y="2107207"/>
            <a:ext cx="2109073" cy="2109073"/>
          </a:xfrm>
          <a:prstGeom prst="ellipse">
            <a:avLst/>
          </a:prstGeom>
          <a:solidFill>
            <a:srgbClr val="FFC100">
              <a:alpha val="5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Oval 5"/>
          <p:cNvSpPr/>
          <p:nvPr/>
        </p:nvSpPr>
        <p:spPr>
          <a:xfrm>
            <a:off x="4535357" y="2107207"/>
            <a:ext cx="2109073" cy="2109073"/>
          </a:xfrm>
          <a:prstGeom prst="ellipse">
            <a:avLst/>
          </a:prstGeom>
          <a:solidFill>
            <a:srgbClr val="004674">
              <a:alpha val="5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8" name="Shape 7"/>
          <p:cNvCxnSpPr>
            <a:endCxn id="4" idx="2"/>
          </p:cNvCxnSpPr>
          <p:nvPr/>
        </p:nvCxnSpPr>
        <p:spPr>
          <a:xfrm rot="5400000" flipH="1" flipV="1">
            <a:off x="1748344" y="3162632"/>
            <a:ext cx="1054536" cy="1052760"/>
          </a:xfrm>
          <a:prstGeom prst="curvedConnector2">
            <a:avLst/>
          </a:prstGeom>
          <a:ln>
            <a:solidFill>
              <a:srgbClr val="FFC1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hape 9"/>
          <p:cNvCxnSpPr>
            <a:endCxn id="6" idx="6"/>
          </p:cNvCxnSpPr>
          <p:nvPr/>
        </p:nvCxnSpPr>
        <p:spPr>
          <a:xfrm rot="16200000" flipV="1">
            <a:off x="6637111" y="3169063"/>
            <a:ext cx="1054536" cy="1039898"/>
          </a:xfrm>
          <a:prstGeom prst="curvedConnector2">
            <a:avLst/>
          </a:prstGeom>
          <a:ln>
            <a:solidFill>
              <a:srgbClr val="FFC1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043345" y="4231046"/>
            <a:ext cx="1599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Segoe UI Light" pitchFamily="34" charset="0"/>
              </a:rPr>
              <a:t>SQL Server Experts</a:t>
            </a:r>
            <a:endParaRPr lang="en-GB" dirty="0">
              <a:latin typeface="Segoe UI Ligh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2298" y="4231046"/>
            <a:ext cx="2520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Segoe UI Light" pitchFamily="34" charset="0"/>
              </a:rPr>
              <a:t>Spatial Data and GIS Experts</a:t>
            </a:r>
            <a:endParaRPr lang="en-GB" dirty="0">
              <a:latin typeface="Segoe UI Light" pitchFamily="34" charset="0"/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4729741" y="3464620"/>
            <a:ext cx="2151146" cy="2077659"/>
            <a:chOff x="4444643" y="3270250"/>
            <a:chExt cx="2151146" cy="2077659"/>
          </a:xfrm>
        </p:grpSpPr>
        <p:cxnSp>
          <p:nvCxnSpPr>
            <p:cNvPr id="14" name="Shape 13"/>
            <p:cNvCxnSpPr/>
            <p:nvPr/>
          </p:nvCxnSpPr>
          <p:spPr>
            <a:xfrm rot="16200000" flipV="1">
              <a:off x="4020549" y="3694344"/>
              <a:ext cx="1431328" cy="58314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C1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444643" y="4701578"/>
              <a:ext cx="21511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>
                  <a:latin typeface="Segoe UI Light" pitchFamily="34" charset="0"/>
                </a:rPr>
                <a:t>MS SQL Spatial Employees</a:t>
              </a:r>
              <a:endParaRPr lang="en-GB" dirty="0">
                <a:latin typeface="Segoe UI Ligh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</a:t>
            </a:r>
            <a:r>
              <a:rPr lang="en-GB" dirty="0" smtClean="0"/>
              <a:t>Geography Spatial </a:t>
            </a:r>
            <a:r>
              <a:rPr lang="en-GB" dirty="0" err="1" smtClean="0"/>
              <a:t>Datatype</a:t>
            </a:r>
            <a:endParaRPr lang="en-GB" dirty="0"/>
          </a:p>
        </p:txBody>
      </p:sp>
      <p:cxnSp>
        <p:nvCxnSpPr>
          <p:cNvPr id="4" name="Straight Connector 3"/>
          <p:cNvCxnSpPr/>
          <p:nvPr/>
        </p:nvCxnSpPr>
        <p:spPr>
          <a:xfrm rot="5400000">
            <a:off x="4569644" y="3607233"/>
            <a:ext cx="2228769" cy="1588"/>
          </a:xfrm>
          <a:prstGeom prst="line">
            <a:avLst/>
          </a:prstGeom>
          <a:ln>
            <a:solidFill>
              <a:srgbClr val="FFC1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194032" y="3690418"/>
            <a:ext cx="3045300" cy="1588"/>
          </a:xfrm>
          <a:prstGeom prst="line">
            <a:avLst/>
          </a:prstGeom>
          <a:ln>
            <a:solidFill>
              <a:srgbClr val="FFC1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252032" y="3505752"/>
            <a:ext cx="1434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Segoe UI Light" pitchFamily="34" charset="0"/>
              </a:rPr>
              <a:t>Latitude</a:t>
            </a:r>
            <a:endParaRPr lang="en-GB" dirty="0">
              <a:latin typeface="Segoe UI Ligh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104" y="2493642"/>
            <a:ext cx="127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Segoe UI Light" pitchFamily="34" charset="0"/>
              </a:rPr>
              <a:t>Polygon</a:t>
            </a:r>
          </a:p>
        </p:txBody>
      </p:sp>
      <p:sp>
        <p:nvSpPr>
          <p:cNvPr id="9" name="Oval 8"/>
          <p:cNvSpPr/>
          <p:nvPr/>
        </p:nvSpPr>
        <p:spPr>
          <a:xfrm>
            <a:off x="534507" y="1687709"/>
            <a:ext cx="178237" cy="178237"/>
          </a:xfrm>
          <a:prstGeom prst="ellipse">
            <a:avLst/>
          </a:prstGeom>
          <a:solidFill>
            <a:srgbClr val="FFC100"/>
          </a:solidFill>
          <a:ln>
            <a:solidFill>
              <a:srgbClr val="0046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1593923" y="2306517"/>
            <a:ext cx="1049657" cy="1218048"/>
          </a:xfrm>
          <a:custGeom>
            <a:avLst/>
            <a:gdLst>
              <a:gd name="connsiteX0" fmla="*/ 38876 w 1049657"/>
              <a:gd name="connsiteY0" fmla="*/ 583108 h 1218048"/>
              <a:gd name="connsiteX1" fmla="*/ 0 w 1049657"/>
              <a:gd name="connsiteY1" fmla="*/ 0 h 1218048"/>
              <a:gd name="connsiteX2" fmla="*/ 660895 w 1049657"/>
              <a:gd name="connsiteY2" fmla="*/ 25916 h 1218048"/>
              <a:gd name="connsiteX3" fmla="*/ 751606 w 1049657"/>
              <a:gd name="connsiteY3" fmla="*/ 505360 h 1218048"/>
              <a:gd name="connsiteX4" fmla="*/ 1049657 w 1049657"/>
              <a:gd name="connsiteY4" fmla="*/ 1218048 h 1218048"/>
              <a:gd name="connsiteX5" fmla="*/ 336927 w 1049657"/>
              <a:gd name="connsiteY5" fmla="*/ 945931 h 1218048"/>
              <a:gd name="connsiteX6" fmla="*/ 492432 w 1049657"/>
              <a:gd name="connsiteY6" fmla="*/ 466486 h 1218048"/>
              <a:gd name="connsiteX7" fmla="*/ 116629 w 1049657"/>
              <a:gd name="connsiteY7" fmla="*/ 712688 h 1218048"/>
              <a:gd name="connsiteX8" fmla="*/ 38876 w 1049657"/>
              <a:gd name="connsiteY8" fmla="*/ 583108 h 121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9657" h="1218048">
                <a:moveTo>
                  <a:pt x="38876" y="583108"/>
                </a:moveTo>
                <a:lnTo>
                  <a:pt x="0" y="0"/>
                </a:lnTo>
                <a:lnTo>
                  <a:pt x="660895" y="25916"/>
                </a:lnTo>
                <a:lnTo>
                  <a:pt x="751606" y="505360"/>
                </a:lnTo>
                <a:lnTo>
                  <a:pt x="1049657" y="1218048"/>
                </a:lnTo>
                <a:lnTo>
                  <a:pt x="336927" y="945931"/>
                </a:lnTo>
                <a:lnTo>
                  <a:pt x="492432" y="466486"/>
                </a:lnTo>
                <a:lnTo>
                  <a:pt x="116629" y="712688"/>
                </a:lnTo>
                <a:lnTo>
                  <a:pt x="38876" y="583108"/>
                </a:lnTo>
                <a:close/>
              </a:path>
            </a:pathLst>
          </a:custGeom>
          <a:solidFill>
            <a:srgbClr val="FFC100"/>
          </a:solidFill>
          <a:ln>
            <a:solidFill>
              <a:srgbClr val="00467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957013" y="1600200"/>
            <a:ext cx="127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Segoe UI Light" pitchFamily="34" charset="0"/>
              </a:rPr>
              <a:t>Point</a:t>
            </a:r>
            <a:endParaRPr lang="en-GB" dirty="0">
              <a:latin typeface="Segoe UI Ligh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47913" y="4722412"/>
            <a:ext cx="127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Segoe UI Light" pitchFamily="34" charset="0"/>
              </a:rPr>
              <a:t>Longitude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744" y="4023416"/>
            <a:ext cx="23066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C100"/>
              </a:buClr>
              <a:buFont typeface="Arial"/>
              <a:buChar char="•"/>
            </a:pPr>
            <a:r>
              <a:rPr lang="en-GB" dirty="0" smtClean="0">
                <a:latin typeface="Segoe UI Light" pitchFamily="34" charset="0"/>
              </a:rPr>
              <a:t>Altitude</a:t>
            </a:r>
          </a:p>
          <a:p>
            <a:pPr>
              <a:buClr>
                <a:srgbClr val="FFC100"/>
              </a:buClr>
              <a:buFont typeface="Arial"/>
              <a:buChar char="•"/>
            </a:pPr>
            <a:r>
              <a:rPr lang="en-GB" dirty="0" smtClean="0">
                <a:latin typeface="Segoe UI Light" pitchFamily="34" charset="0"/>
              </a:rPr>
              <a:t>Distance from Start</a:t>
            </a:r>
          </a:p>
          <a:p>
            <a:pPr>
              <a:buClr>
                <a:srgbClr val="FFC100"/>
              </a:buClr>
              <a:buFont typeface="Arial"/>
              <a:buChar char="•"/>
            </a:pPr>
            <a:r>
              <a:rPr lang="en-GB" dirty="0">
                <a:latin typeface="Segoe UI Light" pitchFamily="34" charset="0"/>
              </a:rPr>
              <a:t>Projection</a:t>
            </a:r>
          </a:p>
          <a:p>
            <a:pPr>
              <a:buClr>
                <a:srgbClr val="FFC100"/>
              </a:buClr>
              <a:buFont typeface="Arial"/>
              <a:buChar char="•"/>
            </a:pPr>
            <a:r>
              <a:rPr lang="en-GB" dirty="0" smtClean="0">
                <a:latin typeface="Segoe UI Light" pitchFamily="34" charset="0"/>
              </a:rPr>
              <a:t>Accuracy</a:t>
            </a:r>
            <a:endParaRPr lang="en-GB" dirty="0" smtClean="0">
              <a:latin typeface="Segoe UI Light" pitchFamily="34" charset="0"/>
            </a:endParaRPr>
          </a:p>
          <a:p>
            <a:pPr>
              <a:buClr>
                <a:srgbClr val="FFC100"/>
              </a:buClr>
              <a:buFont typeface="Arial"/>
              <a:buChar char="•"/>
            </a:pPr>
            <a:r>
              <a:rPr lang="en-GB" dirty="0" smtClean="0">
                <a:latin typeface="Segoe UI Light" pitchFamily="34" charset="0"/>
              </a:rPr>
              <a:t>Bearing</a:t>
            </a:r>
            <a:endParaRPr lang="en-GB" dirty="0" smtClean="0">
              <a:latin typeface="Segoe UI Ligh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Spheroids, Ellipsoids &amp; Geoids</a:t>
            </a:r>
            <a:endParaRPr lang="en-GB" dirty="0"/>
          </a:p>
        </p:txBody>
      </p:sp>
      <p:pic>
        <p:nvPicPr>
          <p:cNvPr id="3" name="Picture 2" descr="OblateSpheroi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63796"/>
            <a:ext cx="3276797" cy="2515348"/>
          </a:xfrm>
          <a:prstGeom prst="rect">
            <a:avLst/>
          </a:prstGeom>
        </p:spPr>
      </p:pic>
      <p:pic>
        <p:nvPicPr>
          <p:cNvPr id="5" name="Picture 4" descr="1000px-Geoida_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421" y="3462270"/>
            <a:ext cx="4780379" cy="22133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Spatial Indexes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12423" y="1587690"/>
            <a:ext cx="1249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>
                <a:latin typeface="Segoe UI"/>
              </a:rPr>
              <a:t>Quadtree</a:t>
            </a:r>
            <a:endParaRPr lang="en-GB" sz="2000" dirty="0">
              <a:latin typeface="Segoe U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23" y="2415822"/>
            <a:ext cx="3115734" cy="3115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474" y="1823117"/>
            <a:ext cx="4249326" cy="42493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8846" y="1587690"/>
            <a:ext cx="8298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>
                <a:latin typeface="Segoe UI"/>
              </a:rPr>
              <a:t>RTree</a:t>
            </a:r>
            <a:endParaRPr lang="en-GB" sz="2000" dirty="0"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18306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Spatial Indexes</a:t>
            </a:r>
            <a:endParaRPr lang="en-GB" dirty="0"/>
          </a:p>
        </p:txBody>
      </p:sp>
      <p:pic>
        <p:nvPicPr>
          <p:cNvPr id="3074" name="Picture 2" descr="http://blogs.msdn.com/photos/isaac/images/7968875/original.asp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20" y="2176937"/>
            <a:ext cx="3143250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01913" y="2683884"/>
            <a:ext cx="2431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Segoe UI Light" pitchFamily="34" charset="0"/>
              </a:rPr>
              <a:t>(As used in SQL Server)</a:t>
            </a:r>
            <a:endParaRPr lang="en-GB" dirty="0">
              <a:latin typeface="Segoe UI Ligh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423" y="1587690"/>
            <a:ext cx="2080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Segoe UI"/>
              </a:rPr>
              <a:t>4 level quad grid</a:t>
            </a:r>
            <a:endParaRPr lang="en-GB" sz="2000" dirty="0">
              <a:latin typeface="Segoe U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9953" y="5489293"/>
            <a:ext cx="10344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egoe UI Light" pitchFamily="34" charset="0"/>
              </a:rPr>
              <a:t>(Isaac </a:t>
            </a:r>
            <a:r>
              <a:rPr lang="en-US" sz="1200" dirty="0" err="1" smtClean="0">
                <a:latin typeface="Segoe UI Light" pitchFamily="34" charset="0"/>
              </a:rPr>
              <a:t>Kunen</a:t>
            </a:r>
            <a:r>
              <a:rPr lang="en-US" sz="1200" dirty="0" smtClean="0">
                <a:latin typeface="Segoe UI Light" pitchFamily="34" charset="0"/>
              </a:rPr>
              <a:t>)</a:t>
            </a:r>
            <a:endParaRPr lang="en-GB" sz="1200" dirty="0"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85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Geocoding</a:t>
            </a:r>
            <a:endParaRPr lang="en-GB" dirty="0"/>
          </a:p>
        </p:txBody>
      </p:sp>
      <p:pic>
        <p:nvPicPr>
          <p:cNvPr id="3" name="Picture 2" descr="Photoxpress_29605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7952" y="2193006"/>
            <a:ext cx="4181893" cy="313642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07707" y="2849789"/>
            <a:ext cx="203724" cy="203724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53468" y="3287990"/>
            <a:ext cx="15211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egoe UI"/>
              </a:rPr>
              <a:t>Place Name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3468" y="2751596"/>
            <a:ext cx="3333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egoe UI"/>
              </a:rPr>
              <a:t>Existing geographic scheme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3468" y="4360778"/>
            <a:ext cx="2434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egoe UI"/>
              </a:rPr>
              <a:t>Individual Location?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6192" y="2193006"/>
            <a:ext cx="46080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egoe UI"/>
              </a:rPr>
              <a:t>Lookup a geographic coordinate from :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3468" y="3824384"/>
            <a:ext cx="1049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egoe UI"/>
              </a:rPr>
              <a:t>Advert?</a:t>
            </a:r>
          </a:p>
        </p:txBody>
      </p:sp>
      <p:sp>
        <p:nvSpPr>
          <p:cNvPr id="14" name="Oval 13"/>
          <p:cNvSpPr/>
          <p:nvPr/>
        </p:nvSpPr>
        <p:spPr>
          <a:xfrm>
            <a:off x="507707" y="3386183"/>
            <a:ext cx="203724" cy="203724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507707" y="3922577"/>
            <a:ext cx="203724" cy="203724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07707" y="4458971"/>
            <a:ext cx="203724" cy="203724"/>
          </a:xfrm>
          <a:prstGeom prst="ellipse">
            <a:avLst/>
          </a:prstGeom>
          <a:solidFill>
            <a:srgbClr val="FFC1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3033</TotalTime>
  <Words>414</Words>
  <Application>Microsoft Office PowerPoint</Application>
  <PresentationFormat>On-screen Show (4:3)</PresentationFormat>
  <Paragraphs>141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Spatial Ubiquity</vt:lpstr>
      <vt:lpstr>Spatial Data Skills</vt:lpstr>
      <vt:lpstr>The Geography Spatial Datatype</vt:lpstr>
      <vt:lpstr>Spheroids, Ellipsoids &amp; Geoids</vt:lpstr>
      <vt:lpstr>Spatial Indexes</vt:lpstr>
      <vt:lpstr>Spatial Indexes</vt:lpstr>
      <vt:lpstr>Geocoding</vt:lpstr>
      <vt:lpstr>Microsoft and Spatial Data</vt:lpstr>
      <vt:lpstr>SQL Server as a Spatial Tool</vt:lpstr>
      <vt:lpstr>SQL Server as a Spatial Tool</vt:lpstr>
      <vt:lpstr>What does this mean to me?</vt:lpstr>
      <vt:lpstr>Lets look at it a bit</vt:lpstr>
      <vt:lpstr>Aggregating Spatial Data</vt:lpstr>
      <vt:lpstr>An Arbitrary Grouping Grid</vt:lpstr>
      <vt:lpstr>Culling Spatial Data</vt:lpstr>
      <vt:lpstr>Culling inside a polygon</vt:lpstr>
      <vt:lpstr>Bing Maps Quadkeys</vt:lpstr>
      <vt:lpstr>Links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Simon Munro</dc:creator>
  <cp:lastModifiedBy>Simon</cp:lastModifiedBy>
  <cp:revision>52</cp:revision>
  <dcterms:created xsi:type="dcterms:W3CDTF">2010-10-02T08:01:56Z</dcterms:created>
  <dcterms:modified xsi:type="dcterms:W3CDTF">2010-10-02T12:45:40Z</dcterms:modified>
</cp:coreProperties>
</file>