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48"/>
  </p:notesMasterIdLst>
  <p:handoutMasterIdLst>
    <p:handoutMasterId r:id="rId49"/>
  </p:handoutMasterIdLst>
  <p:sldIdLst>
    <p:sldId id="545" r:id="rId2"/>
    <p:sldId id="450" r:id="rId3"/>
    <p:sldId id="518" r:id="rId4"/>
    <p:sldId id="444" r:id="rId5"/>
    <p:sldId id="514" r:id="rId6"/>
    <p:sldId id="451" r:id="rId7"/>
    <p:sldId id="515" r:id="rId8"/>
    <p:sldId id="529" r:id="rId9"/>
    <p:sldId id="540" r:id="rId10"/>
    <p:sldId id="487" r:id="rId11"/>
    <p:sldId id="461" r:id="rId12"/>
    <p:sldId id="460" r:id="rId13"/>
    <p:sldId id="520" r:id="rId14"/>
    <p:sldId id="495" r:id="rId15"/>
    <p:sldId id="521" r:id="rId16"/>
    <p:sldId id="499" r:id="rId17"/>
    <p:sldId id="477" r:id="rId18"/>
    <p:sldId id="522" r:id="rId19"/>
    <p:sldId id="459" r:id="rId20"/>
    <p:sldId id="467" r:id="rId21"/>
    <p:sldId id="471" r:id="rId22"/>
    <p:sldId id="532" r:id="rId23"/>
    <p:sldId id="535" r:id="rId24"/>
    <p:sldId id="536" r:id="rId25"/>
    <p:sldId id="534" r:id="rId26"/>
    <p:sldId id="533" r:id="rId27"/>
    <p:sldId id="465" r:id="rId28"/>
    <p:sldId id="466" r:id="rId29"/>
    <p:sldId id="516" r:id="rId30"/>
    <p:sldId id="480" r:id="rId31"/>
    <p:sldId id="476" r:id="rId32"/>
    <p:sldId id="486" r:id="rId33"/>
    <p:sldId id="478" r:id="rId34"/>
    <p:sldId id="462" r:id="rId35"/>
    <p:sldId id="475" r:id="rId36"/>
    <p:sldId id="464" r:id="rId37"/>
    <p:sldId id="531" r:id="rId38"/>
    <p:sldId id="541" r:id="rId39"/>
    <p:sldId id="470" r:id="rId40"/>
    <p:sldId id="481" r:id="rId41"/>
    <p:sldId id="491" r:id="rId42"/>
    <p:sldId id="510" r:id="rId43"/>
    <p:sldId id="484" r:id="rId44"/>
    <p:sldId id="511" r:id="rId45"/>
    <p:sldId id="547" r:id="rId46"/>
    <p:sldId id="546" r:id="rId4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99"/>
    <a:srgbClr val="330066"/>
    <a:srgbClr val="66999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2" autoAdjust="0"/>
    <p:restoredTop sz="94781" autoAdjust="0"/>
  </p:normalViewPr>
  <p:slideViewPr>
    <p:cSldViewPr>
      <p:cViewPr varScale="1">
        <p:scale>
          <a:sx n="87" d="100"/>
          <a:sy n="87" d="100"/>
        </p:scale>
        <p:origin x="12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4219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945294" cy="496169"/>
          </a:xfrm>
          <a:prstGeom prst="rect">
            <a:avLst/>
          </a:prstGeom>
        </p:spPr>
        <p:txBody>
          <a:bodyPr vert="horz" lIns="92986" tIns="46492" rIns="92986" bIns="46492" rtlCol="0"/>
          <a:lstStyle>
            <a:lvl1pPr algn="l">
              <a:defRPr sz="1200"/>
            </a:lvl1pPr>
          </a:lstStyle>
          <a:p>
            <a:r>
              <a:rPr lang="en-GB" smtClean="0"/>
              <a:t>Processing SSAS Multidimensional Databases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815" y="5"/>
            <a:ext cx="2945294" cy="496169"/>
          </a:xfrm>
          <a:prstGeom prst="rect">
            <a:avLst/>
          </a:prstGeom>
        </p:spPr>
        <p:txBody>
          <a:bodyPr vert="horz" lIns="92986" tIns="46492" rIns="92986" bIns="46492" rtlCol="0"/>
          <a:lstStyle>
            <a:lvl1pPr algn="r">
              <a:defRPr sz="1200"/>
            </a:lvl1pPr>
          </a:lstStyle>
          <a:p>
            <a:fld id="{9621FE1E-44E2-4D02-9083-24A44B2F816E}" type="datetimeFigureOut">
              <a:rPr lang="en-US" smtClean="0"/>
              <a:pPr/>
              <a:t>5/6/2016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836"/>
            <a:ext cx="2945294" cy="496169"/>
          </a:xfrm>
          <a:prstGeom prst="rect">
            <a:avLst/>
          </a:prstGeom>
        </p:spPr>
        <p:txBody>
          <a:bodyPr vert="horz" lIns="92986" tIns="46492" rIns="92986" bIns="4649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815" y="9428836"/>
            <a:ext cx="2945294" cy="496169"/>
          </a:xfrm>
          <a:prstGeom prst="rect">
            <a:avLst/>
          </a:prstGeom>
        </p:spPr>
        <p:txBody>
          <a:bodyPr vert="horz" lIns="92986" tIns="46492" rIns="92986" bIns="46492" rtlCol="0" anchor="b"/>
          <a:lstStyle>
            <a:lvl1pPr algn="r">
              <a:defRPr sz="1200"/>
            </a:lvl1pPr>
          </a:lstStyle>
          <a:p>
            <a:fld id="{23C508BB-8B98-49C9-94CE-AE5A704F97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1044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5294" cy="49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42" tIns="47972" rIns="95942" bIns="47972" numCol="1" anchor="t" anchorCtr="0" compatLnSpc="1">
            <a:prstTxWarp prst="textNoShape">
              <a:avLst/>
            </a:prstTxWarp>
          </a:bodyPr>
          <a:lstStyle>
            <a:lvl1pPr defTabSz="958914">
              <a:defRPr sz="1200"/>
            </a:lvl1pPr>
          </a:lstStyle>
          <a:p>
            <a:r>
              <a:rPr lang="en-GB" smtClean="0"/>
              <a:t>Processing SSAS Multidimensional Databases</a:t>
            </a: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815" y="5"/>
            <a:ext cx="2945294" cy="49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42" tIns="47972" rIns="95942" bIns="47972" numCol="1" anchor="t" anchorCtr="0" compatLnSpc="1">
            <a:prstTxWarp prst="textNoShape">
              <a:avLst/>
            </a:prstTxWarp>
          </a:bodyPr>
          <a:lstStyle>
            <a:lvl1pPr algn="r" defTabSz="958914">
              <a:defRPr sz="1200"/>
            </a:lvl1pPr>
          </a:lstStyle>
          <a:p>
            <a:endParaRPr lang="en-US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8" y="4714419"/>
            <a:ext cx="5437827" cy="446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42" tIns="47972" rIns="95942" bIns="479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836"/>
            <a:ext cx="2945294" cy="49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42" tIns="47972" rIns="95942" bIns="47972" numCol="1" anchor="b" anchorCtr="0" compatLnSpc="1">
            <a:prstTxWarp prst="textNoShape">
              <a:avLst/>
            </a:prstTxWarp>
          </a:bodyPr>
          <a:lstStyle>
            <a:lvl1pPr defTabSz="958914">
              <a:defRPr sz="1200"/>
            </a:lvl1pPr>
          </a:lstStyle>
          <a:p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815" y="9428836"/>
            <a:ext cx="2945294" cy="49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42" tIns="47972" rIns="95942" bIns="47972" numCol="1" anchor="b" anchorCtr="0" compatLnSpc="1">
            <a:prstTxWarp prst="textNoShape">
              <a:avLst/>
            </a:prstTxWarp>
          </a:bodyPr>
          <a:lstStyle>
            <a:lvl1pPr algn="r" defTabSz="958914">
              <a:defRPr sz="1200"/>
            </a:lvl1pPr>
          </a:lstStyle>
          <a:p>
            <a:fld id="{91BB7CE6-F2B5-4B9D-AFBD-9D68015EC9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4265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7CE6-F2B5-4B9D-AFBD-9D68015EC996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Processing SSAS Multidimensional Databases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3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7CE6-F2B5-4B9D-AFBD-9D68015EC996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Processing SSAS Multidimensional Databases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6652D0E-889D-4BA6-A63A-934B0959F2D8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9576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0957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7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7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8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8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8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8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8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8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8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8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8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8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9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9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9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9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9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9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9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9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9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59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60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60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60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60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60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60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60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960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960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523EA-CDEB-404D-87C3-761CE48326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10365-D255-475C-8B1C-F830590C33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4C181A-7BC3-49BF-97CC-61DCDB12B0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FAD3310-6C2F-49C8-B479-5B4DE638B1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0116F-5C96-41C6-AFF1-4AEAA2983F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6B5FE-3D3D-482F-9BBC-773946391D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CA142-490F-4BD5-B1FE-89B3E18E33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4C121-4AF6-412D-918B-C1F33176B8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C5EB8-ABAE-477B-91AB-95ACA5E638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ED84D-AAB7-42D6-BF75-91E983AD85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F440B-C27E-415D-8A41-17F0273B0C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F27B0-96BC-41D4-A0B8-C95464F70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EA4913E-20EB-4231-B261-BD7CD14EE26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855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855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5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5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5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5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5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5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6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6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6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6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6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6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6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6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6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6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7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7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7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7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7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7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7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7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7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7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8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8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8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858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qlblogcasts.com/blogs/drjoh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ithub.com/psake/psak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saspartitionmanager.codeplex.com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dn702988.aspx" TargetMode="External"/><Relationship Id="rId2" Type="http://schemas.openxmlformats.org/officeDocument/2006/relationships/hyperlink" Target="https://msdn.microsoft.com/en-us/library/ms177862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sqlblogcasts.com/blogs/drjohn/" TargetMode="External"/><Relationship Id="rId4" Type="http://schemas.openxmlformats.org/officeDocument/2006/relationships/hyperlink" Target="https://t4dacfx2tsql.codeplex.com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4dacfx2tsql.codeplex.com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sqlblogcasts.com/blogs/drjoh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3600" dirty="0"/>
              <a:t>Continuous Integration </a:t>
            </a:r>
            <a:br>
              <a:rPr lang="en-GB" sz="3600" dirty="0"/>
            </a:br>
            <a:r>
              <a:rPr lang="en-GB" sz="1800" dirty="0"/>
              <a:t>and the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Data Warehouse</a:t>
            </a:r>
            <a:endParaRPr lang="en-US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3187724"/>
          </a:xfrm>
        </p:spPr>
        <p:txBody>
          <a:bodyPr/>
          <a:lstStyle/>
          <a:p>
            <a:pPr algn="l"/>
            <a:endParaRPr lang="en-GB" sz="2800" dirty="0" smtClean="0"/>
          </a:p>
          <a:p>
            <a:pPr algn="l"/>
            <a:r>
              <a:rPr lang="en-GB" sz="2800" dirty="0" err="1" smtClean="0"/>
              <a:t>Dr</a:t>
            </a:r>
            <a:r>
              <a:rPr lang="en-GB" sz="2800" dirty="0" err="1"/>
              <a:t>.</a:t>
            </a:r>
            <a:r>
              <a:rPr lang="en-GB" sz="2800" dirty="0"/>
              <a:t> John </a:t>
            </a:r>
            <a:r>
              <a:rPr lang="en-GB" sz="2800" dirty="0" smtClean="0"/>
              <a:t>Tunnicliffe</a:t>
            </a:r>
            <a:br>
              <a:rPr lang="en-GB" sz="2800" dirty="0" smtClean="0"/>
            </a:br>
            <a:r>
              <a:rPr lang="en-GB" sz="2400" dirty="0" smtClean="0">
                <a:solidFill>
                  <a:srgbClr val="669999"/>
                </a:solidFill>
                <a:latin typeface="Eras Light ITC" pitchFamily="34" charset="0"/>
                <a:cs typeface="Aharoni" pitchFamily="2" charset="-79"/>
              </a:rPr>
              <a:t>Decision Analytics</a:t>
            </a:r>
            <a:endParaRPr lang="en-GB" dirty="0" smtClean="0">
              <a:solidFill>
                <a:srgbClr val="669999"/>
              </a:solidFill>
              <a:latin typeface="Eras Light ITC" pitchFamily="34" charset="0"/>
              <a:cs typeface="Aharoni" pitchFamily="2" charset="-79"/>
            </a:endParaRPr>
          </a:p>
          <a:p>
            <a:pPr algn="l"/>
            <a:r>
              <a:rPr lang="en-GB" sz="1800" dirty="0" smtClean="0">
                <a:solidFill>
                  <a:srgbClr val="669999"/>
                </a:solidFill>
              </a:rPr>
              <a:t>Independent BI Architect &amp; Hands-On Developer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rgbClr val="330066"/>
                </a:solidFill>
              </a:rPr>
              <a:t>Email: 	john@bovi.co.uk  </a:t>
            </a:r>
            <a:endParaRPr lang="en-GB" sz="1600" dirty="0">
              <a:solidFill>
                <a:srgbClr val="330066"/>
              </a:solidFill>
            </a:endParaRPr>
          </a:p>
          <a:p>
            <a:pPr lvl="0" algn="l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sz="1600" kern="1200" dirty="0">
                <a:solidFill>
                  <a:srgbClr val="330066"/>
                </a:solidFill>
              </a:rPr>
              <a:t>UK: </a:t>
            </a:r>
            <a:r>
              <a:rPr lang="en-GB" sz="1600" kern="1200" dirty="0" smtClean="0">
                <a:solidFill>
                  <a:srgbClr val="330066"/>
                </a:solidFill>
              </a:rPr>
              <a:t>		+</a:t>
            </a:r>
            <a:r>
              <a:rPr lang="en-GB" sz="1600" kern="1200" dirty="0">
                <a:solidFill>
                  <a:srgbClr val="330066"/>
                </a:solidFill>
              </a:rPr>
              <a:t>44 7771 818770</a:t>
            </a:r>
          </a:p>
          <a:p>
            <a:pPr lvl="0"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1200" dirty="0">
                <a:solidFill>
                  <a:srgbClr val="330066"/>
                </a:solidFill>
              </a:rPr>
              <a:t>NL:</a:t>
            </a:r>
            <a:r>
              <a:rPr lang="en-GB" sz="1600" dirty="0">
                <a:solidFill>
                  <a:srgbClr val="330066"/>
                </a:solidFill>
              </a:rPr>
              <a:t> </a:t>
            </a:r>
            <a:r>
              <a:rPr lang="en-GB" sz="1600" dirty="0" smtClean="0">
                <a:solidFill>
                  <a:srgbClr val="330066"/>
                </a:solidFill>
              </a:rPr>
              <a:t>		+</a:t>
            </a:r>
            <a:r>
              <a:rPr lang="en-GB" sz="1600" dirty="0">
                <a:solidFill>
                  <a:srgbClr val="330066"/>
                </a:solidFill>
              </a:rPr>
              <a:t>31 6387 28139</a:t>
            </a:r>
          </a:p>
          <a:p>
            <a:pPr marL="0" lvl="1" indent="0" defTabSz="457200" fontAlgn="auto">
              <a:spcBef>
                <a:spcPts val="0"/>
              </a:spcBef>
              <a:spcAft>
                <a:spcPts val="0"/>
              </a:spcAft>
              <a:buClr>
                <a:srgbClr val="474947"/>
              </a:buClr>
              <a:buSzTx/>
              <a:buNone/>
              <a:defRPr/>
            </a:pPr>
            <a:r>
              <a:rPr lang="en-GB" sz="1600" kern="1200" dirty="0">
                <a:solidFill>
                  <a:srgbClr val="330066"/>
                </a:solidFill>
              </a:rPr>
              <a:t>Blog: </a:t>
            </a:r>
            <a:r>
              <a:rPr lang="en-GB" sz="1600" kern="1200" dirty="0" smtClean="0">
                <a:solidFill>
                  <a:srgbClr val="330066"/>
                </a:solidFill>
              </a:rPr>
              <a:t>	</a:t>
            </a:r>
            <a:r>
              <a:rPr lang="en-GB" sz="1600" kern="1200" dirty="0" smtClean="0">
                <a:solidFill>
                  <a:srgbClr val="330066"/>
                </a:solidFill>
                <a:hlinkClick r:id="rId3"/>
              </a:rPr>
              <a:t>http</a:t>
            </a:r>
            <a:r>
              <a:rPr lang="en-GB" sz="1600" kern="1200" dirty="0">
                <a:solidFill>
                  <a:srgbClr val="330066"/>
                </a:solidFill>
                <a:hlinkClick r:id="rId3"/>
              </a:rPr>
              <a:t>://sqlblogcasts.com/blogs/drjohn/</a:t>
            </a:r>
            <a:r>
              <a:rPr lang="en-GB" sz="1600" kern="1200" dirty="0">
                <a:solidFill>
                  <a:srgbClr val="330066"/>
                </a:solidFill>
              </a:rPr>
              <a:t> </a:t>
            </a:r>
            <a:endParaRPr lang="en-GB" sz="1800" kern="1200" dirty="0">
              <a:solidFill>
                <a:prstClr val="black"/>
              </a:solidFill>
            </a:endParaRPr>
          </a:p>
          <a:p>
            <a:pPr algn="l"/>
            <a:r>
              <a:rPr lang="en-GB" sz="1600" dirty="0" smtClean="0">
                <a:solidFill>
                  <a:srgbClr val="330066"/>
                </a:solidFill>
              </a:rPr>
              <a:t> </a:t>
            </a:r>
            <a:r>
              <a:rPr lang="en-GB" sz="1600" dirty="0" smtClean="0">
                <a:solidFill>
                  <a:srgbClr val="669999"/>
                </a:solidFill>
              </a:rPr>
              <a:t/>
            </a:r>
            <a:br>
              <a:rPr lang="en-GB" sz="1600" dirty="0" smtClean="0">
                <a:solidFill>
                  <a:srgbClr val="669999"/>
                </a:solidFill>
              </a:rPr>
            </a:br>
            <a:endParaRPr lang="en-GB" sz="2000" b="1" dirty="0" smtClean="0">
              <a:solidFill>
                <a:srgbClr val="669999"/>
              </a:solidFill>
            </a:endParaRPr>
          </a:p>
          <a:p>
            <a:endParaRPr lang="en-GB" sz="2000" dirty="0" smtClean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2425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Considerations for 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Deployable artifacts</a:t>
            </a:r>
          </a:p>
          <a:p>
            <a:pPr lvl="1"/>
            <a:r>
              <a:rPr lang="en-GB" dirty="0" smtClean="0"/>
              <a:t>What is generated from the code that I can deploy?</a:t>
            </a:r>
          </a:p>
          <a:p>
            <a:endParaRPr lang="en-GB" dirty="0" smtClean="0"/>
          </a:p>
          <a:p>
            <a:r>
              <a:rPr lang="en-GB" dirty="0" smtClean="0"/>
              <a:t>Deployment </a:t>
            </a:r>
          </a:p>
          <a:p>
            <a:pPr lvl="1"/>
            <a:r>
              <a:rPr lang="en-GB" dirty="0"/>
              <a:t>How do I </a:t>
            </a:r>
            <a:r>
              <a:rPr lang="en-GB" dirty="0" smtClean="0"/>
              <a:t>deploy the artifact?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Configuration</a:t>
            </a:r>
          </a:p>
          <a:p>
            <a:pPr lvl="1"/>
            <a:r>
              <a:rPr lang="en-GB" dirty="0" smtClean="0"/>
              <a:t>How can I set up the environment so that everything works?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616" y="5445224"/>
            <a:ext cx="6109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Configuration is King!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548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330066"/>
                </a:solidFill>
              </a:rPr>
              <a:t>Tools and techniques for CI </a:t>
            </a:r>
            <a:br>
              <a:rPr lang="en-GB" sz="2400" dirty="0">
                <a:solidFill>
                  <a:srgbClr val="330066"/>
                </a:solidFill>
              </a:rPr>
            </a:br>
            <a:r>
              <a:rPr lang="en-GB" dirty="0" smtClean="0">
                <a:solidFill>
                  <a:srgbClr val="330066"/>
                </a:solidFill>
              </a:rPr>
              <a:t>Source Code Control (SCC)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code MUST be under Source Code Control</a:t>
            </a:r>
          </a:p>
          <a:p>
            <a:pPr lvl="1"/>
            <a:r>
              <a:rPr lang="en-GB" dirty="0" smtClean="0"/>
              <a:t>SQL Server, SSIS, BIML, SSAS, SSRS, </a:t>
            </a:r>
            <a:r>
              <a:rPr lang="en-GB" b="1" dirty="0" smtClean="0"/>
              <a:t>Test Suites</a:t>
            </a:r>
            <a:r>
              <a:rPr lang="en-GB" dirty="0" smtClean="0"/>
              <a:t> </a:t>
            </a:r>
            <a:r>
              <a:rPr lang="en-GB" i="1" dirty="0"/>
              <a:t>etc. etc</a:t>
            </a:r>
            <a:r>
              <a:rPr lang="en-GB" i="1" dirty="0" smtClean="0"/>
              <a:t>.</a:t>
            </a:r>
          </a:p>
          <a:p>
            <a:r>
              <a:rPr lang="en-GB" i="1" dirty="0" smtClean="0"/>
              <a:t>Recommend Using Three Branches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GB" i="1" dirty="0" smtClean="0"/>
              <a:t>Development branch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GB" i="1" dirty="0" smtClean="0"/>
              <a:t>Release branch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GB" i="1" dirty="0" smtClean="0"/>
              <a:t>Prod branch</a:t>
            </a:r>
          </a:p>
          <a:p>
            <a:pPr marL="452437" indent="-457200"/>
            <a:r>
              <a:rPr lang="en-GB" i="1" dirty="0" smtClean="0"/>
              <a:t>SCC Locking strategy:</a:t>
            </a:r>
          </a:p>
          <a:p>
            <a:pPr marL="801687" lvl="1" indent="-457200"/>
            <a:r>
              <a:rPr lang="en-GB" i="1" dirty="0" smtClean="0"/>
              <a:t>Use optimistic locking for SQL, C#</a:t>
            </a:r>
            <a:endParaRPr lang="en-GB" i="1" dirty="0"/>
          </a:p>
          <a:p>
            <a:pPr marL="801687" lvl="1" indent="-457200"/>
            <a:r>
              <a:rPr lang="en-GB" i="1" dirty="0" smtClean="0"/>
              <a:t>Use pessimistic locking for SSIS, SSAS and SSRS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6661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Server Data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Declarative </a:t>
            </a:r>
            <a:r>
              <a:rPr lang="en-GB" dirty="0" smtClean="0"/>
              <a:t>model design environment for SQL Server</a:t>
            </a:r>
          </a:p>
          <a:p>
            <a:r>
              <a:rPr lang="en-GB" dirty="0" smtClean="0"/>
              <a:t>Requires Visual Studio 2012+ </a:t>
            </a:r>
          </a:p>
          <a:p>
            <a:pPr lvl="1"/>
            <a:r>
              <a:rPr lang="en-GB" dirty="0" smtClean="0"/>
              <a:t>Supports SQL Server 2005+</a:t>
            </a:r>
          </a:p>
          <a:p>
            <a:r>
              <a:rPr lang="en-GB" dirty="0" smtClean="0"/>
              <a:t>Very easy to import an existing database</a:t>
            </a:r>
          </a:p>
          <a:p>
            <a:pPr lvl="1"/>
            <a:r>
              <a:rPr lang="en-GB" dirty="0" smtClean="0"/>
              <a:t>Must replace hard-coded database names with variables</a:t>
            </a:r>
          </a:p>
          <a:p>
            <a:pPr lvl="1"/>
            <a:r>
              <a:rPr lang="en-GB" dirty="0" smtClean="0"/>
              <a:t>Add references to other databases and setup </a:t>
            </a:r>
            <a:r>
              <a:rPr lang="en-GB" dirty="0" err="1"/>
              <a:t>SQLCmd</a:t>
            </a:r>
            <a:r>
              <a:rPr lang="en-GB" dirty="0"/>
              <a:t> variables</a:t>
            </a:r>
            <a:endParaRPr lang="en-GB" dirty="0" smtClean="0"/>
          </a:p>
          <a:p>
            <a:r>
              <a:rPr lang="en-GB" dirty="0" smtClean="0">
                <a:solidFill>
                  <a:srgbClr val="0070C0"/>
                </a:solidFill>
              </a:rPr>
              <a:t>Don’t upgrade VSDT projects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Instead start a new SSDT project and import a deployed database instance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Then transfer over pre- and post-deploy scripts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2794"/>
            <a:ext cx="1467443" cy="14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6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Server Data Tools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628775"/>
            <a:ext cx="8891587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2794"/>
            <a:ext cx="1467443" cy="14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SQL Server Data Tools </a:t>
            </a:r>
            <a:br>
              <a:rPr lang="en-GB" sz="2400" dirty="0" smtClean="0"/>
            </a:br>
            <a:r>
              <a:rPr lang="en-GB" dirty="0" smtClean="0"/>
              <a:t>Adding a Database Reference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2794"/>
            <a:ext cx="1467443" cy="1467443"/>
          </a:xfrm>
          <a:prstGeom prst="rect">
            <a:avLst/>
          </a:prstGeom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79549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71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SQL Server Data Tools </a:t>
            </a:r>
            <a:br>
              <a:rPr lang="en-GB" sz="2400" dirty="0" smtClean="0"/>
            </a:br>
            <a:r>
              <a:rPr lang="en-GB" dirty="0" smtClean="0"/>
              <a:t>Publishing your database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2794"/>
            <a:ext cx="1467443" cy="146744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90700"/>
            <a:ext cx="6678613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33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2794"/>
            <a:ext cx="1467443" cy="146744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GB" sz="2400" dirty="0" smtClean="0"/>
              <a:t>SQL Server Data Tools </a:t>
            </a:r>
            <a:br>
              <a:rPr lang="en-GB" sz="2400" dirty="0" smtClean="0"/>
            </a:br>
            <a:r>
              <a:rPr lang="en-GB" dirty="0" smtClean="0"/>
              <a:t>DAC Publish Profile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73411"/>
            <a:ext cx="9144000" cy="49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4869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SQL Server Data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Build </a:t>
            </a:r>
            <a:r>
              <a:rPr lang="en-GB" dirty="0"/>
              <a:t>generates a DACPAC </a:t>
            </a:r>
            <a:r>
              <a:rPr lang="en-GB" dirty="0" smtClean="0"/>
              <a:t>=&gt; </a:t>
            </a:r>
            <a:r>
              <a:rPr lang="en-GB" dirty="0"/>
              <a:t>“deployable </a:t>
            </a:r>
            <a:r>
              <a:rPr lang="en-GB" dirty="0" smtClean="0"/>
              <a:t>artifact”</a:t>
            </a:r>
            <a:endParaRPr lang="en-GB" dirty="0"/>
          </a:p>
          <a:p>
            <a:pPr lvl="1"/>
            <a:r>
              <a:rPr lang="en-GB" dirty="0" smtClean="0"/>
              <a:t>Contains entire database model</a:t>
            </a:r>
          </a:p>
          <a:p>
            <a:pPr lvl="1"/>
            <a:r>
              <a:rPr lang="en-GB" dirty="0" smtClean="0"/>
              <a:t>Conforms to Open Packaging Convention = ZIP file!</a:t>
            </a:r>
          </a:p>
          <a:p>
            <a:endParaRPr lang="en-GB" dirty="0" smtClean="0"/>
          </a:p>
          <a:p>
            <a:r>
              <a:rPr lang="en-GB" dirty="0" smtClean="0"/>
              <a:t>Use MsBuild to create DACPAC from </a:t>
            </a:r>
            <a:r>
              <a:rPr lang="en-GB" i="1" dirty="0" smtClean="0"/>
              <a:t>solutions</a:t>
            </a:r>
          </a:p>
          <a:p>
            <a:endParaRPr lang="en-GB" i="1" dirty="0" smtClean="0"/>
          </a:p>
          <a:p>
            <a:r>
              <a:rPr lang="en-GB" dirty="0" smtClean="0"/>
              <a:t>Use </a:t>
            </a:r>
            <a:r>
              <a:rPr lang="en-GB" b="1" dirty="0" smtClean="0"/>
              <a:t>SQLPackage.exe</a:t>
            </a:r>
            <a:r>
              <a:rPr lang="en-GB" dirty="0" smtClean="0"/>
              <a:t> to deploy DACPAC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2794"/>
            <a:ext cx="1467443" cy="14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The many </a:t>
            </a:r>
            <a:r>
              <a:rPr lang="en-GB" sz="2400" i="1" dirty="0" smtClean="0"/>
              <a:t>actions</a:t>
            </a:r>
            <a:r>
              <a:rPr lang="en-GB" sz="2400" dirty="0" smtClean="0"/>
              <a:t> of </a:t>
            </a:r>
            <a:br>
              <a:rPr lang="en-GB" sz="2400" dirty="0" smtClean="0"/>
            </a:br>
            <a:r>
              <a:rPr lang="en-GB" sz="3200" dirty="0" smtClean="0"/>
              <a:t>SQLPackage.exe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Publish</a:t>
            </a:r>
          </a:p>
          <a:p>
            <a:pPr lvl="1"/>
            <a:r>
              <a:rPr lang="en-GB" dirty="0" smtClean="0"/>
              <a:t>Deploys a DACPAC</a:t>
            </a:r>
          </a:p>
          <a:p>
            <a:r>
              <a:rPr lang="en-GB" dirty="0" smtClean="0"/>
              <a:t>Script</a:t>
            </a:r>
          </a:p>
          <a:p>
            <a:pPr lvl="1"/>
            <a:r>
              <a:rPr lang="en-GB" dirty="0" smtClean="0"/>
              <a:t>Generates a T-SQL deployment script from a DACPAC</a:t>
            </a:r>
          </a:p>
          <a:p>
            <a:r>
              <a:rPr lang="en-GB" dirty="0" smtClean="0"/>
              <a:t>Extract</a:t>
            </a:r>
          </a:p>
          <a:p>
            <a:pPr lvl="1"/>
            <a:r>
              <a:rPr lang="en-GB" dirty="0" smtClean="0"/>
              <a:t>Creates a DACPAC from a database </a:t>
            </a:r>
          </a:p>
          <a:p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Export</a:t>
            </a:r>
          </a:p>
          <a:p>
            <a:pPr lvl="1"/>
            <a:r>
              <a:rPr lang="en-GB" dirty="0"/>
              <a:t>Creates a BACPAC</a:t>
            </a:r>
          </a:p>
          <a:p>
            <a:r>
              <a:rPr lang="en-GB" dirty="0"/>
              <a:t>Import</a:t>
            </a:r>
          </a:p>
          <a:p>
            <a:pPr lvl="1"/>
            <a:r>
              <a:rPr lang="en-GB" dirty="0"/>
              <a:t>Imports a BACPAC </a:t>
            </a:r>
            <a:endParaRPr lang="en-GB" dirty="0" smtClean="0"/>
          </a:p>
          <a:p>
            <a:r>
              <a:rPr lang="en-GB" dirty="0" err="1" smtClean="0"/>
              <a:t>DeployReport</a:t>
            </a:r>
            <a:endParaRPr lang="en-GB" dirty="0" smtClean="0"/>
          </a:p>
          <a:p>
            <a:pPr lvl="1"/>
            <a:r>
              <a:rPr lang="en-GB" dirty="0" smtClean="0"/>
              <a:t>List of changes new deploy will make</a:t>
            </a:r>
          </a:p>
          <a:p>
            <a:r>
              <a:rPr lang="en-GB" dirty="0" err="1" smtClean="0"/>
              <a:t>DriftReport</a:t>
            </a:r>
            <a:endParaRPr lang="en-GB" dirty="0" smtClean="0"/>
          </a:p>
          <a:p>
            <a:pPr lvl="1"/>
            <a:r>
              <a:rPr lang="en-GB" dirty="0"/>
              <a:t>List of </a:t>
            </a:r>
            <a:r>
              <a:rPr lang="en-GB" dirty="0" smtClean="0"/>
              <a:t>changes since last deploy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2794"/>
            <a:ext cx="1467443" cy="14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330066"/>
                </a:solidFill>
              </a:rPr>
              <a:t>                      Architecture</a:t>
            </a:r>
            <a:endParaRPr lang="en-GB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67319"/>
            <a:ext cx="8099425" cy="441166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58826"/>
            <a:ext cx="2664296" cy="5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CI?</a:t>
            </a:r>
          </a:p>
          <a:p>
            <a:r>
              <a:rPr lang="en-GB" dirty="0" smtClean="0"/>
              <a:t>SQL Server Data Tools (SSDT) </a:t>
            </a:r>
          </a:p>
          <a:p>
            <a:r>
              <a:rPr lang="en-GB" dirty="0"/>
              <a:t>TeamCity Build Server</a:t>
            </a:r>
          </a:p>
          <a:p>
            <a:r>
              <a:rPr lang="en-GB" dirty="0" smtClean="0"/>
              <a:t>PowerShell </a:t>
            </a:r>
            <a:r>
              <a:rPr lang="en-GB" dirty="0"/>
              <a:t>and </a:t>
            </a:r>
            <a:r>
              <a:rPr lang="en-GB" dirty="0" err="1"/>
              <a:t>psake</a:t>
            </a:r>
            <a:r>
              <a:rPr lang="en-GB" dirty="0"/>
              <a:t> build tools</a:t>
            </a:r>
          </a:p>
          <a:p>
            <a:r>
              <a:rPr lang="en-GB" dirty="0" err="1" smtClean="0"/>
              <a:t>Nbi</a:t>
            </a:r>
            <a:r>
              <a:rPr lang="en-GB" dirty="0" smtClean="0"/>
              <a:t> Test framework</a:t>
            </a:r>
            <a:endParaRPr lang="en-GB" dirty="0"/>
          </a:p>
          <a:p>
            <a:r>
              <a:rPr lang="en-GB" dirty="0" smtClean="0"/>
              <a:t>SSDT and T4 Templates</a:t>
            </a:r>
          </a:p>
          <a:p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04" y="2514256"/>
            <a:ext cx="2664296" cy="595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15" y="3470518"/>
            <a:ext cx="909152" cy="909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89" y="3471371"/>
            <a:ext cx="1904762" cy="8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23" y="755978"/>
            <a:ext cx="1467443" cy="1467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889" y="4698104"/>
            <a:ext cx="722205" cy="722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835525"/>
            <a:ext cx="16573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1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330066"/>
                </a:solidFill>
              </a:rPr>
              <a:t>                   Projects</a:t>
            </a:r>
            <a:endParaRPr lang="en-GB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6" y="769938"/>
            <a:ext cx="2664296" cy="595813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518" y="1586061"/>
            <a:ext cx="9317038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09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330066"/>
                </a:solidFill>
              </a:rPr>
              <a:t/>
            </a:r>
            <a:br>
              <a:rPr lang="en-GB" sz="2400" dirty="0" smtClean="0">
                <a:solidFill>
                  <a:srgbClr val="330066"/>
                </a:solidFill>
              </a:rPr>
            </a:br>
            <a:r>
              <a:rPr lang="en-GB" sz="2400" dirty="0" smtClean="0">
                <a:solidFill>
                  <a:srgbClr val="330066"/>
                </a:solidFill>
              </a:rPr>
              <a:t>                                 </a:t>
            </a:r>
            <a:r>
              <a:rPr lang="en-GB" dirty="0" smtClean="0"/>
              <a:t>Workflow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Build Release Pack – </a:t>
            </a:r>
            <a:r>
              <a:rPr lang="en-GB" dirty="0" err="1" smtClean="0"/>
              <a:t>Nuget</a:t>
            </a:r>
            <a:r>
              <a:rPr lang="en-GB" dirty="0" smtClean="0"/>
              <a:t> package containing</a:t>
            </a:r>
          </a:p>
          <a:p>
            <a:pPr marL="806450" lvl="1" indent="-457200"/>
            <a:r>
              <a:rPr lang="en-GB" dirty="0" smtClean="0"/>
              <a:t>SQL databases, </a:t>
            </a:r>
            <a:r>
              <a:rPr lang="en-GB" dirty="0"/>
              <a:t>SSIS </a:t>
            </a:r>
            <a:r>
              <a:rPr lang="en-GB" dirty="0" smtClean="0"/>
              <a:t>packages, SSAS cubes, etc.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Deploy Release Pack to Build Server</a:t>
            </a:r>
          </a:p>
          <a:p>
            <a:pPr marL="806450" lvl="1" indent="-457200"/>
            <a:r>
              <a:rPr lang="en-GB" dirty="0" smtClean="0"/>
              <a:t>Run post-deployment tests</a:t>
            </a:r>
          </a:p>
          <a:p>
            <a:pPr marL="1101725" lvl="2" indent="-457200"/>
            <a:r>
              <a:rPr lang="en-GB" dirty="0" smtClean="0"/>
              <a:t>Unit tests on stored </a:t>
            </a:r>
            <a:r>
              <a:rPr lang="en-GB" dirty="0" err="1" smtClean="0"/>
              <a:t>procs</a:t>
            </a:r>
            <a:r>
              <a:rPr lang="en-GB" dirty="0" smtClean="0"/>
              <a:t>, functions, triggers</a:t>
            </a:r>
          </a:p>
          <a:p>
            <a:pPr marL="1101725" lvl="2" indent="-457200"/>
            <a:r>
              <a:rPr lang="en-GB" dirty="0" smtClean="0"/>
              <a:t>Check database model, cube model, defaults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Restore Cut-Down dataset and Load</a:t>
            </a:r>
          </a:p>
          <a:p>
            <a:pPr marL="806450" lvl="1" indent="-457200"/>
            <a:r>
              <a:rPr lang="en-GB" dirty="0" smtClean="0"/>
              <a:t>Execute SSIS Packages / Load Cube</a:t>
            </a:r>
          </a:p>
          <a:p>
            <a:pPr marL="806450" lvl="1" indent="-457200"/>
            <a:r>
              <a:rPr lang="en-GB" dirty="0" smtClean="0"/>
              <a:t>Run Post-Load Tests</a:t>
            </a:r>
          </a:p>
          <a:p>
            <a:pPr marL="1101725" lvl="2" indent="-457200"/>
            <a:r>
              <a:rPr lang="en-GB" dirty="0" smtClean="0"/>
              <a:t>Reconcile SSAS cube with SQL database</a:t>
            </a:r>
          </a:p>
          <a:p>
            <a:pPr marL="1101725" lvl="2" indent="-457200"/>
            <a:r>
              <a:rPr lang="en-GB" dirty="0" smtClean="0"/>
              <a:t>Regression tests</a:t>
            </a:r>
          </a:p>
          <a:p>
            <a:pPr marL="1101725" lvl="2" indent="-457200"/>
            <a:r>
              <a:rPr lang="en-GB" dirty="0" smtClean="0"/>
              <a:t>Fixed data set data checks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806450" lvl="1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564904"/>
            <a:ext cx="26574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6" y="769938"/>
            <a:ext cx="2664296" cy="5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330066"/>
                </a:solidFill>
              </a:rPr>
              <a:t>                         Build Configuration</a:t>
            </a:r>
            <a:endParaRPr lang="en-GB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50213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6" y="769938"/>
            <a:ext cx="2664296" cy="5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30066"/>
                </a:solidFill>
              </a:rPr>
              <a:t> </a:t>
            </a:r>
            <a:r>
              <a:rPr lang="en-GB" dirty="0" smtClean="0">
                <a:solidFill>
                  <a:srgbClr val="330066"/>
                </a:solidFill>
              </a:rPr>
              <a:t>                  Build Step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37" y="1700808"/>
            <a:ext cx="89836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6" y="769938"/>
            <a:ext cx="2664296" cy="5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330066"/>
                </a:solidFill>
              </a:rPr>
              <a:t>                           Version Control Settings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7221537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6" y="769938"/>
            <a:ext cx="2664296" cy="5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0066"/>
                </a:solidFill>
              </a:rPr>
              <a:t>                   </a:t>
            </a:r>
            <a:r>
              <a:rPr lang="en-GB" dirty="0" err="1" smtClean="0">
                <a:solidFill>
                  <a:srgbClr val="330066"/>
                </a:solidFill>
              </a:rPr>
              <a:t>Notifier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Tray icon</a:t>
            </a:r>
          </a:p>
          <a:p>
            <a:r>
              <a:rPr lang="en-GB" dirty="0" smtClean="0"/>
              <a:t>Notifies developers </a:t>
            </a:r>
            <a:br>
              <a:rPr lang="en-GB" dirty="0" smtClean="0"/>
            </a:br>
            <a:r>
              <a:rPr lang="en-GB" dirty="0" smtClean="0"/>
              <a:t>of broken builds</a:t>
            </a:r>
          </a:p>
          <a:p>
            <a:pPr lvl="1"/>
            <a:r>
              <a:rPr lang="en-GB" dirty="0" smtClean="0"/>
              <a:t>Pops up dialog</a:t>
            </a:r>
          </a:p>
          <a:p>
            <a:r>
              <a:rPr lang="en-GB" dirty="0" smtClean="0"/>
              <a:t>Links to TeamCity web site</a:t>
            </a:r>
            <a:endParaRPr lang="en-GB" dirty="0"/>
          </a:p>
        </p:txBody>
      </p:sp>
      <p:pic>
        <p:nvPicPr>
          <p:cNvPr id="8194" name="Picture 2" descr="H:\TeamCityTrayNotifi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564904"/>
            <a:ext cx="4724400" cy="409575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6" y="769938"/>
            <a:ext cx="2664296" cy="5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6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0066"/>
                </a:solidFill>
              </a:rPr>
              <a:t>Build Log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54363"/>
            <a:ext cx="2664296" cy="59581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6916737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09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PowerShell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PowerShell is the </a:t>
            </a:r>
            <a:r>
              <a:rPr lang="en-GB" dirty="0" smtClean="0"/>
              <a:t>“glue” for your CI project</a:t>
            </a:r>
          </a:p>
          <a:p>
            <a:r>
              <a:rPr lang="en-GB" dirty="0" smtClean="0"/>
              <a:t>Part </a:t>
            </a:r>
            <a:r>
              <a:rPr lang="en-GB" dirty="0"/>
              <a:t>of </a:t>
            </a:r>
            <a:r>
              <a:rPr lang="en-GB" dirty="0" smtClean="0"/>
              <a:t>Windows </a:t>
            </a:r>
            <a:r>
              <a:rPr lang="en-GB" dirty="0"/>
              <a:t>Management </a:t>
            </a:r>
            <a:r>
              <a:rPr lang="en-GB" dirty="0" smtClean="0"/>
              <a:t>Framework</a:t>
            </a:r>
          </a:p>
          <a:p>
            <a:pPr lvl="2"/>
            <a:r>
              <a:rPr lang="en-GB" dirty="0" smtClean="0"/>
              <a:t>4.0 built into </a:t>
            </a:r>
            <a:r>
              <a:rPr lang="en-GB" dirty="0"/>
              <a:t>Windows Server 2012 </a:t>
            </a:r>
            <a:r>
              <a:rPr lang="en-GB" dirty="0" smtClean="0"/>
              <a:t>R2 and Windows 8.1</a:t>
            </a:r>
          </a:p>
          <a:p>
            <a:pPr lvl="2"/>
            <a:r>
              <a:rPr lang="en-GB" dirty="0" smtClean="0"/>
              <a:t>Download and install </a:t>
            </a:r>
            <a:r>
              <a:rPr lang="en-GB" dirty="0"/>
              <a:t>WMF </a:t>
            </a:r>
            <a:r>
              <a:rPr lang="en-GB" dirty="0" smtClean="0"/>
              <a:t>4.0 for prior OS versions</a:t>
            </a:r>
          </a:p>
          <a:p>
            <a:r>
              <a:rPr lang="en-GB" dirty="0" smtClean="0"/>
              <a:t>Advanced scripting</a:t>
            </a:r>
          </a:p>
          <a:p>
            <a:pPr lvl="1"/>
            <a:r>
              <a:rPr lang="en-GB" dirty="0" smtClean="0"/>
              <a:t>Proper error handling Try-Catch</a:t>
            </a:r>
          </a:p>
          <a:p>
            <a:r>
              <a:rPr lang="en-GB" dirty="0" smtClean="0"/>
              <a:t>Easy to read/write XML</a:t>
            </a:r>
          </a:p>
          <a:p>
            <a:pPr lvl="1"/>
            <a:r>
              <a:rPr lang="en-GB" dirty="0" smtClean="0"/>
              <a:t>Ideal for dynamically generation of </a:t>
            </a:r>
            <a:r>
              <a:rPr lang="en-GB" dirty="0" err="1" smtClean="0"/>
              <a:t>config</a:t>
            </a:r>
            <a:r>
              <a:rPr lang="en-GB" dirty="0" smtClean="0"/>
              <a:t> files</a:t>
            </a:r>
          </a:p>
          <a:p>
            <a:r>
              <a:rPr lang="en-GB" dirty="0" err="1" smtClean="0"/>
              <a:t>CmdLets</a:t>
            </a:r>
            <a:endParaRPr lang="en-GB" dirty="0" smtClean="0"/>
          </a:p>
          <a:p>
            <a:pPr lvl="1"/>
            <a:r>
              <a:rPr lang="en-GB" dirty="0" smtClean="0"/>
              <a:t>Invoke-</a:t>
            </a:r>
            <a:r>
              <a:rPr lang="en-GB" dirty="0" err="1" smtClean="0"/>
              <a:t>SQLCmd</a:t>
            </a:r>
            <a:endParaRPr lang="en-GB" dirty="0" smtClean="0"/>
          </a:p>
          <a:p>
            <a:pPr lvl="1"/>
            <a:r>
              <a:rPr lang="en-GB" dirty="0" smtClean="0"/>
              <a:t>Invoke-</a:t>
            </a:r>
            <a:r>
              <a:rPr lang="en-GB" dirty="0" err="1" smtClean="0"/>
              <a:t>ASCmd</a:t>
            </a:r>
            <a:r>
              <a:rPr lang="en-GB" dirty="0" smtClean="0"/>
              <a:t> &amp; SQLAS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941168"/>
            <a:ext cx="2114845" cy="1714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442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3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psake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Task-orientated build tool </a:t>
            </a:r>
            <a:r>
              <a:rPr lang="en-GB" dirty="0"/>
              <a:t>written in </a:t>
            </a:r>
            <a:r>
              <a:rPr lang="en-GB" dirty="0" smtClean="0"/>
              <a:t>PowerShell</a:t>
            </a:r>
          </a:p>
          <a:p>
            <a:pPr lvl="1"/>
            <a:r>
              <a:rPr lang="en-GB" dirty="0"/>
              <a:t>Uses a dependency pattern similar to </a:t>
            </a:r>
            <a:r>
              <a:rPr lang="en-GB" dirty="0" err="1"/>
              <a:t>MSBuild</a:t>
            </a:r>
            <a:r>
              <a:rPr lang="en-GB" dirty="0"/>
              <a:t> or Make</a:t>
            </a:r>
          </a:p>
          <a:p>
            <a:pPr lvl="1"/>
            <a:r>
              <a:rPr lang="en-GB" dirty="0" smtClean="0"/>
              <a:t>Download from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github.com/psake/psake</a:t>
            </a:r>
            <a:r>
              <a:rPr lang="en-GB" dirty="0" smtClean="0"/>
              <a:t> </a:t>
            </a:r>
          </a:p>
          <a:p>
            <a:r>
              <a:rPr lang="en-GB" dirty="0"/>
              <a:t>Build script consist of Tasks </a:t>
            </a:r>
          </a:p>
          <a:p>
            <a:pPr lvl="1"/>
            <a:r>
              <a:rPr lang="en-GB" dirty="0" smtClean="0"/>
              <a:t>Each </a:t>
            </a:r>
            <a:r>
              <a:rPr lang="en-GB" dirty="0"/>
              <a:t>task can depend on other </a:t>
            </a:r>
            <a:r>
              <a:rPr lang="en-GB" dirty="0" smtClean="0"/>
              <a:t>tasks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8680"/>
            <a:ext cx="1904762" cy="819048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4290" y="3789040"/>
            <a:ext cx="682251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530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330066"/>
                </a:solidFill>
              </a:rPr>
              <a:t>Tools and techniques for CI </a:t>
            </a:r>
            <a:br>
              <a:rPr lang="en-GB" sz="2400" dirty="0">
                <a:solidFill>
                  <a:srgbClr val="330066"/>
                </a:solidFill>
              </a:rPr>
            </a:br>
            <a:r>
              <a:rPr lang="en-GB" dirty="0" err="1">
                <a:solidFill>
                  <a:srgbClr val="330066"/>
                </a:solidFill>
              </a:rPr>
              <a:t>psake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48680"/>
            <a:ext cx="1904762" cy="819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80663"/>
            <a:ext cx="8946840" cy="53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Two approaches </a:t>
            </a:r>
            <a:r>
              <a:rPr lang="en-GB" sz="3200" dirty="0"/>
              <a:t>to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SQL database </a:t>
            </a:r>
            <a:r>
              <a:rPr lang="en-GB" sz="3200" dirty="0"/>
              <a:t>development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Migration Scripts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Manually prepare upgrade scripts</a:t>
            </a:r>
          </a:p>
          <a:p>
            <a:pPr lvl="1"/>
            <a:r>
              <a:rPr lang="en-GB" dirty="0" smtClean="0"/>
              <a:t>Must be run in correct order</a:t>
            </a:r>
          </a:p>
          <a:p>
            <a:pPr lvl="1"/>
            <a:endParaRPr lang="en-GB" dirty="0"/>
          </a:p>
          <a:p>
            <a:r>
              <a:rPr lang="en-GB" dirty="0" smtClean="0"/>
              <a:t>Scripts are combination of DDL and data fixes</a:t>
            </a:r>
          </a:p>
          <a:p>
            <a:endParaRPr lang="en-GB" dirty="0" smtClean="0"/>
          </a:p>
          <a:p>
            <a:r>
              <a:rPr lang="en-GB" dirty="0" smtClean="0"/>
              <a:t>Manual deployment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Declarative Model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Define what we want</a:t>
            </a:r>
          </a:p>
          <a:p>
            <a:pPr lvl="1"/>
            <a:r>
              <a:rPr lang="en-GB" dirty="0" smtClean="0"/>
              <a:t>Tool creates migration scripts</a:t>
            </a:r>
          </a:p>
          <a:p>
            <a:endParaRPr lang="en-GB" dirty="0" smtClean="0"/>
          </a:p>
          <a:p>
            <a:r>
              <a:rPr lang="en-GB" dirty="0" smtClean="0"/>
              <a:t>Still need data fixes</a:t>
            </a:r>
          </a:p>
          <a:p>
            <a:endParaRPr lang="en-GB" dirty="0"/>
          </a:p>
          <a:p>
            <a:r>
              <a:rPr lang="en-GB" dirty="0" smtClean="0"/>
              <a:t>Automated deployments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8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330066"/>
                </a:solidFill>
              </a:rPr>
              <a:t>PowerShell</a:t>
            </a:r>
            <a:r>
              <a:rPr lang="en-GB" sz="2400" dirty="0">
                <a:solidFill>
                  <a:srgbClr val="330066"/>
                </a:solidFill>
              </a:rPr>
              <a:t/>
            </a:r>
            <a:br>
              <a:rPr lang="en-GB" sz="2400" dirty="0">
                <a:solidFill>
                  <a:srgbClr val="330066"/>
                </a:solidFill>
              </a:rPr>
            </a:br>
            <a:r>
              <a:rPr lang="en-GB" dirty="0" smtClean="0"/>
              <a:t>Where to Start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 a DeployConfig.xml file </a:t>
            </a:r>
          </a:p>
          <a:p>
            <a:pPr lvl="1"/>
            <a:r>
              <a:rPr lang="en-GB" dirty="0" smtClean="0"/>
              <a:t>Describes your server environment</a:t>
            </a:r>
          </a:p>
          <a:p>
            <a:pPr lvl="1"/>
            <a:r>
              <a:rPr lang="en-GB" dirty="0" smtClean="0"/>
              <a:t>Maps databases to servers, solutions to databases</a:t>
            </a:r>
          </a:p>
          <a:p>
            <a:pPr lvl="1"/>
            <a:r>
              <a:rPr lang="en-GB" dirty="0" smtClean="0"/>
              <a:t>Develop PowerShell functions to read </a:t>
            </a:r>
            <a:r>
              <a:rPr lang="en-GB" dirty="0" err="1" smtClean="0"/>
              <a:t>config</a:t>
            </a:r>
            <a:r>
              <a:rPr lang="en-GB" dirty="0" smtClean="0"/>
              <a:t> file</a:t>
            </a:r>
          </a:p>
          <a:p>
            <a:r>
              <a:rPr lang="en-GB" dirty="0" smtClean="0"/>
              <a:t>Dynamically build </a:t>
            </a:r>
            <a:r>
              <a:rPr lang="en-GB" dirty="0" err="1" smtClean="0"/>
              <a:t>SQLCmd</a:t>
            </a:r>
            <a:r>
              <a:rPr lang="en-GB" dirty="0" smtClean="0"/>
              <a:t> variables to pass into:</a:t>
            </a:r>
          </a:p>
          <a:p>
            <a:pPr lvl="1"/>
            <a:r>
              <a:rPr lang="en-GB" dirty="0" smtClean="0"/>
              <a:t>DAC Publish profiles</a:t>
            </a:r>
          </a:p>
          <a:p>
            <a:pPr lvl="1"/>
            <a:r>
              <a:rPr lang="en-GB" dirty="0" smtClean="0"/>
              <a:t>Invoke-</a:t>
            </a:r>
            <a:r>
              <a:rPr lang="en-GB" dirty="0" err="1" smtClean="0"/>
              <a:t>SQLCmd</a:t>
            </a:r>
            <a:endParaRPr lang="en-GB" dirty="0" smtClean="0"/>
          </a:p>
          <a:p>
            <a:pPr lvl="2"/>
            <a:r>
              <a:rPr lang="en-GB" dirty="0" smtClean="0"/>
              <a:t>Post-Load Data Fix Scripts</a:t>
            </a:r>
          </a:p>
          <a:p>
            <a:pPr lvl="2"/>
            <a:r>
              <a:rPr lang="en-GB" dirty="0" smtClean="0"/>
              <a:t>User permission scripts </a:t>
            </a:r>
          </a:p>
          <a:p>
            <a:pPr lvl="2"/>
            <a:r>
              <a:rPr lang="en-GB" dirty="0" smtClean="0"/>
              <a:t>SSIS Configurations / SQL Agent Jobs</a:t>
            </a:r>
          </a:p>
          <a:p>
            <a:r>
              <a:rPr lang="en-GB" dirty="0" smtClean="0"/>
              <a:t>Dynamically create </a:t>
            </a:r>
            <a:r>
              <a:rPr lang="en-GB" dirty="0" err="1" smtClean="0"/>
              <a:t>Nuget</a:t>
            </a:r>
            <a:r>
              <a:rPr lang="en-GB" dirty="0" smtClean="0"/>
              <a:t> spec XML</a:t>
            </a:r>
          </a:p>
          <a:p>
            <a:pPr lvl="1"/>
            <a:r>
              <a:rPr lang="en-GB" dirty="0" smtClean="0"/>
              <a:t>Package your build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442"/>
            <a:ext cx="142875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941168"/>
            <a:ext cx="2114845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4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330066"/>
                </a:solidFill>
              </a:rPr>
              <a:t>Tools and techniques for CI </a:t>
            </a:r>
            <a:br>
              <a:rPr lang="en-GB" sz="2400" dirty="0">
                <a:solidFill>
                  <a:srgbClr val="330066"/>
                </a:solidFill>
              </a:rPr>
            </a:br>
            <a:r>
              <a:rPr lang="en-GB" dirty="0" smtClean="0">
                <a:solidFill>
                  <a:srgbClr val="330066"/>
                </a:solidFill>
              </a:rPr>
              <a:t>SSIS Artifacts</a:t>
            </a:r>
            <a:endParaRPr lang="en-GB" dirty="0">
              <a:solidFill>
                <a:srgbClr val="33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File Mode Deployment (pre-2012)</a:t>
            </a:r>
          </a:p>
          <a:p>
            <a:pPr lvl="1"/>
            <a:r>
              <a:rPr lang="en-GB" dirty="0" smtClean="0"/>
              <a:t>Build does nothing useful!</a:t>
            </a:r>
          </a:p>
          <a:p>
            <a:pPr lvl="1"/>
            <a:r>
              <a:rPr lang="en-GB" dirty="0" smtClean="0"/>
              <a:t>SSIS package =&gt; “deployable artifact”</a:t>
            </a:r>
          </a:p>
          <a:p>
            <a:pPr lvl="1"/>
            <a:r>
              <a:rPr lang="en-GB" dirty="0" smtClean="0"/>
              <a:t>Deployment simply copies packages into target location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File Mode Configuration</a:t>
            </a:r>
          </a:p>
          <a:p>
            <a:pPr lvl="1"/>
            <a:r>
              <a:rPr lang="en-GB" dirty="0" smtClean="0"/>
              <a:t>Update Package Configurations using PowerShell to:</a:t>
            </a:r>
          </a:p>
          <a:p>
            <a:pPr lvl="2"/>
            <a:r>
              <a:rPr lang="en-GB" dirty="0" smtClean="0"/>
              <a:t>Update XML </a:t>
            </a:r>
            <a:r>
              <a:rPr lang="en-GB" dirty="0" err="1" smtClean="0"/>
              <a:t>config</a:t>
            </a:r>
            <a:r>
              <a:rPr lang="en-GB" dirty="0" smtClean="0"/>
              <a:t> </a:t>
            </a:r>
          </a:p>
          <a:p>
            <a:pPr lvl="2"/>
            <a:r>
              <a:rPr lang="en-GB" dirty="0" smtClean="0"/>
              <a:t>Set </a:t>
            </a:r>
            <a:r>
              <a:rPr lang="en-GB" dirty="0" err="1" smtClean="0"/>
              <a:t>SQLCmd</a:t>
            </a:r>
            <a:r>
              <a:rPr lang="en-GB" dirty="0" smtClean="0"/>
              <a:t> variables and run a </a:t>
            </a:r>
            <a:r>
              <a:rPr lang="en-GB" dirty="0" err="1" smtClean="0"/>
              <a:t>SQLCmd</a:t>
            </a:r>
            <a:r>
              <a:rPr lang="en-GB" dirty="0" smtClean="0"/>
              <a:t> script which updates the SSIS configuration table 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4072"/>
            <a:ext cx="3067898" cy="105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330066"/>
                </a:solidFill>
              </a:rPr>
              <a:t>Tools and techniques for CI </a:t>
            </a:r>
            <a:br>
              <a:rPr lang="en-GB" sz="2400" dirty="0">
                <a:solidFill>
                  <a:srgbClr val="330066"/>
                </a:solidFill>
              </a:rPr>
            </a:br>
            <a:r>
              <a:rPr lang="en-GB" dirty="0" smtClean="0">
                <a:solidFill>
                  <a:srgbClr val="330066"/>
                </a:solidFill>
              </a:rPr>
              <a:t>SSIS Artifacts</a:t>
            </a:r>
            <a:endParaRPr lang="en-GB" dirty="0">
              <a:solidFill>
                <a:srgbClr val="33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Project Mode Deployment (SQL Server 2012+)</a:t>
            </a:r>
          </a:p>
          <a:p>
            <a:pPr lvl="1"/>
            <a:r>
              <a:rPr lang="en-GB" dirty="0" smtClean="0"/>
              <a:t>Build generates an </a:t>
            </a:r>
            <a:r>
              <a:rPr lang="en-GB" dirty="0"/>
              <a:t>ISPAC =&gt; “deployable </a:t>
            </a:r>
            <a:r>
              <a:rPr lang="en-GB" dirty="0" smtClean="0"/>
              <a:t>artifact”</a:t>
            </a:r>
          </a:p>
          <a:p>
            <a:pPr lvl="1"/>
            <a:r>
              <a:rPr lang="en-GB" dirty="0" smtClean="0"/>
              <a:t>Use </a:t>
            </a:r>
            <a:r>
              <a:rPr lang="en-GB" b="1" dirty="0" smtClean="0"/>
              <a:t>IsDeploymentWizard.exe</a:t>
            </a:r>
            <a:r>
              <a:rPr lang="en-GB" dirty="0"/>
              <a:t> to </a:t>
            </a:r>
            <a:r>
              <a:rPr lang="en-GB" dirty="0" smtClean="0"/>
              <a:t>deploy the packages</a:t>
            </a:r>
          </a:p>
          <a:p>
            <a:endParaRPr lang="en-GB" dirty="0" smtClean="0"/>
          </a:p>
          <a:p>
            <a:r>
              <a:rPr lang="en-GB" dirty="0" smtClean="0"/>
              <a:t>Project Mode Configuration</a:t>
            </a:r>
          </a:p>
          <a:p>
            <a:pPr lvl="1"/>
            <a:r>
              <a:rPr lang="en-GB" dirty="0" smtClean="0"/>
              <a:t>Use SSISDB catalog stored procedures to:</a:t>
            </a:r>
          </a:p>
          <a:p>
            <a:pPr lvl="2"/>
            <a:r>
              <a:rPr lang="en-GB" dirty="0" smtClean="0"/>
              <a:t>Create Projects &amp; Folders</a:t>
            </a:r>
          </a:p>
          <a:p>
            <a:pPr lvl="2"/>
            <a:r>
              <a:rPr lang="en-GB" dirty="0" smtClean="0"/>
              <a:t>Create Environments &amp; Variables</a:t>
            </a:r>
          </a:p>
          <a:p>
            <a:pPr lvl="2"/>
            <a:r>
              <a:rPr lang="en-GB" dirty="0" smtClean="0"/>
              <a:t>etc.</a:t>
            </a:r>
          </a:p>
          <a:p>
            <a:pPr lvl="1"/>
            <a:r>
              <a:rPr lang="en-GB" dirty="0" smtClean="0"/>
              <a:t>Run as </a:t>
            </a:r>
            <a:r>
              <a:rPr lang="en-GB" dirty="0" err="1" smtClean="0"/>
              <a:t>SQLCmd</a:t>
            </a:r>
            <a:r>
              <a:rPr lang="en-GB" dirty="0" smtClean="0"/>
              <a:t> script from </a:t>
            </a:r>
            <a:r>
              <a:rPr lang="en-GB" dirty="0" err="1" smtClean="0"/>
              <a:t>PowerShell</a:t>
            </a:r>
            <a:endParaRPr lang="en-GB" dirty="0" smtClean="0"/>
          </a:p>
          <a:p>
            <a:pPr lvl="2"/>
            <a:endParaRPr lang="en-GB" dirty="0" smtClean="0"/>
          </a:p>
          <a:p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4072"/>
            <a:ext cx="3067898" cy="105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478" y="244072"/>
            <a:ext cx="3067898" cy="1051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0066"/>
                </a:solidFill>
              </a:rPr>
              <a:t>SSAS Artifacts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Build </a:t>
            </a:r>
          </a:p>
          <a:p>
            <a:pPr lvl="1"/>
            <a:r>
              <a:rPr lang="en-GB" dirty="0" smtClean="0"/>
              <a:t>Cannot be done with MsBuild!</a:t>
            </a:r>
          </a:p>
          <a:p>
            <a:pPr lvl="1"/>
            <a:r>
              <a:rPr lang="en-GB" dirty="0" smtClean="0"/>
              <a:t>Must invoke Visual Studio (devenv.exe) to perform build</a:t>
            </a:r>
          </a:p>
          <a:p>
            <a:pPr lvl="2"/>
            <a:r>
              <a:rPr lang="en-GB" dirty="0" smtClean="0"/>
              <a:t>Windows EXE =&gt; so pipe to Out-Null to force PowerShell to wait</a:t>
            </a:r>
          </a:p>
          <a:p>
            <a:pPr lvl="1"/>
            <a:r>
              <a:rPr lang="en-GB" dirty="0" smtClean="0"/>
              <a:t>Generates a </a:t>
            </a:r>
            <a:r>
              <a:rPr lang="en-GB" b="1" dirty="0" smtClean="0"/>
              <a:t>.</a:t>
            </a:r>
            <a:r>
              <a:rPr lang="en-GB" b="1" dirty="0" err="1" smtClean="0"/>
              <a:t>AsDatabase</a:t>
            </a:r>
            <a:r>
              <a:rPr lang="en-GB" dirty="0" smtClean="0"/>
              <a:t> file </a:t>
            </a:r>
            <a:r>
              <a:rPr lang="en-GB" dirty="0"/>
              <a:t>=&gt; “deployable </a:t>
            </a:r>
            <a:r>
              <a:rPr lang="en-GB" dirty="0" smtClean="0"/>
              <a:t>artifact”</a:t>
            </a:r>
            <a:endParaRPr lang="en-GB" dirty="0"/>
          </a:p>
          <a:p>
            <a:r>
              <a:rPr lang="en-GB" dirty="0" smtClean="0"/>
              <a:t>Deploy</a:t>
            </a:r>
          </a:p>
          <a:p>
            <a:pPr lvl="1"/>
            <a:r>
              <a:rPr lang="en-GB" dirty="0" smtClean="0"/>
              <a:t>Microsoft.AnalysisServices.Deployment.exe /s</a:t>
            </a:r>
          </a:p>
          <a:p>
            <a:pPr lvl="2"/>
            <a:r>
              <a:rPr lang="en-GB" dirty="0" smtClean="0"/>
              <a:t>PowerShell to generate XML </a:t>
            </a:r>
            <a:r>
              <a:rPr lang="en-GB" dirty="0" err="1" smtClean="0"/>
              <a:t>config</a:t>
            </a:r>
            <a:r>
              <a:rPr lang="en-GB" dirty="0" smtClean="0"/>
              <a:t> files defining target server etc.</a:t>
            </a:r>
          </a:p>
          <a:p>
            <a:pPr lvl="2"/>
            <a:r>
              <a:rPr lang="en-GB" dirty="0"/>
              <a:t>Windows EXE =&gt; so pipe to Out-Null to force PowerShell to wait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SSAS Partition Manager </a:t>
            </a:r>
          </a:p>
          <a:p>
            <a:pPr lvl="2"/>
            <a:r>
              <a:rPr lang="en-GB" dirty="0" smtClean="0"/>
              <a:t>Deploys using AMO and also dynamically creates partitions</a:t>
            </a:r>
          </a:p>
          <a:p>
            <a:pPr lvl="2"/>
            <a:r>
              <a:rPr lang="en-GB" dirty="0" smtClean="0">
                <a:hlinkClick r:id="rId3"/>
              </a:rPr>
              <a:t>SsasPartitionManager.codeplex.com</a:t>
            </a:r>
            <a:r>
              <a:rPr lang="en-GB" dirty="0" smtClean="0"/>
              <a:t> </a:t>
            </a:r>
          </a:p>
          <a:p>
            <a:pPr lvl="1"/>
            <a:endParaRPr lang="en-GB" dirty="0" smtClean="0"/>
          </a:p>
          <a:p>
            <a:pPr lvl="2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99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dirty="0" smtClean="0">
                <a:solidFill>
                  <a:srgbClr val="330066"/>
                </a:solidFill>
              </a:rPr>
              <a:t>NBi Test Suite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 source framework to test your BI solutions</a:t>
            </a:r>
          </a:p>
          <a:p>
            <a:pPr lvl="1"/>
            <a:r>
              <a:rPr lang="en-GB" dirty="0" smtClean="0"/>
              <a:t>Tests run using </a:t>
            </a:r>
            <a:r>
              <a:rPr lang="en-GB" b="1" dirty="0" err="1" smtClean="0"/>
              <a:t>NUnit</a:t>
            </a:r>
            <a:r>
              <a:rPr lang="en-GB" dirty="0" smtClean="0"/>
              <a:t> GUI or command-line runner</a:t>
            </a:r>
          </a:p>
          <a:p>
            <a:r>
              <a:rPr lang="en-GB" dirty="0" smtClean="0"/>
              <a:t>Tests </a:t>
            </a:r>
            <a:r>
              <a:rPr lang="en-GB" dirty="0"/>
              <a:t>written in </a:t>
            </a:r>
            <a:r>
              <a:rPr lang="en-GB" dirty="0" smtClean="0"/>
              <a:t>XML</a:t>
            </a:r>
          </a:p>
          <a:p>
            <a:pPr lvl="1"/>
            <a:r>
              <a:rPr lang="en-GB" dirty="0" smtClean="0"/>
              <a:t>Can be dynamically manipulated using PowerShell</a:t>
            </a:r>
            <a:endParaRPr lang="en-GB" dirty="0"/>
          </a:p>
          <a:p>
            <a:r>
              <a:rPr lang="en-GB" dirty="0" smtClean="0"/>
              <a:t>Automatic generation of tests via:</a:t>
            </a:r>
          </a:p>
          <a:p>
            <a:pPr lvl="1"/>
            <a:r>
              <a:rPr lang="en-GB" dirty="0" smtClean="0"/>
              <a:t>Tools provided with NBi suite – </a:t>
            </a:r>
            <a:r>
              <a:rPr lang="en-GB" dirty="0" err="1" smtClean="0"/>
              <a:t>GenBI</a:t>
            </a:r>
            <a:r>
              <a:rPr lang="en-GB" dirty="0" smtClean="0"/>
              <a:t> and </a:t>
            </a:r>
            <a:r>
              <a:rPr lang="en-GB" dirty="0" err="1" smtClean="0"/>
              <a:t>GenBIL</a:t>
            </a:r>
            <a:endParaRPr lang="en-GB" dirty="0" smtClean="0"/>
          </a:p>
          <a:p>
            <a:pPr lvl="1"/>
            <a:r>
              <a:rPr lang="en-GB" dirty="0" smtClean="0"/>
              <a:t>SELECT … FOR XML </a:t>
            </a:r>
          </a:p>
          <a:p>
            <a:pPr lvl="1"/>
            <a:r>
              <a:rPr lang="en-GB" dirty="0" smtClean="0"/>
              <a:t>PowerShell etc.</a:t>
            </a:r>
          </a:p>
          <a:p>
            <a:r>
              <a:rPr lang="en-GB" dirty="0" smtClean="0"/>
              <a:t>Run </a:t>
            </a:r>
            <a:r>
              <a:rPr lang="en-GB" dirty="0"/>
              <a:t>SQL, MDX and DAX queries</a:t>
            </a:r>
          </a:p>
          <a:p>
            <a:pPr lvl="1"/>
            <a:r>
              <a:rPr lang="en-GB" dirty="0"/>
              <a:t>Extract queries from SSRS reports</a:t>
            </a:r>
          </a:p>
          <a:p>
            <a:pPr lvl="1"/>
            <a:r>
              <a:rPr lang="en-GB" dirty="0"/>
              <a:t>Run SSIS packages and check “side effects”</a:t>
            </a:r>
          </a:p>
          <a:p>
            <a:pPr lvl="1"/>
            <a:r>
              <a:rPr lang="en-GB" dirty="0"/>
              <a:t>Check </a:t>
            </a:r>
            <a:r>
              <a:rPr lang="en-GB" dirty="0" smtClean="0"/>
              <a:t>model structure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34179"/>
            <a:ext cx="1334272" cy="133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7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0066"/>
                </a:solidFill>
              </a:rPr>
              <a:t>NBi </a:t>
            </a:r>
            <a:r>
              <a:rPr lang="en-GB" dirty="0">
                <a:solidFill>
                  <a:srgbClr val="330066"/>
                </a:solidFill>
              </a:rPr>
              <a:t>Test </a:t>
            </a:r>
            <a:r>
              <a:rPr lang="en-GB" dirty="0" smtClean="0">
                <a:solidFill>
                  <a:srgbClr val="330066"/>
                </a:solidFill>
              </a:rPr>
              <a:t>Suite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Extensive support for testing the model structure</a:t>
            </a:r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34179"/>
            <a:ext cx="1334272" cy="1334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546" y="2276872"/>
            <a:ext cx="7773074" cy="42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0066"/>
                </a:solidFill>
              </a:rPr>
              <a:t>NBi </a:t>
            </a:r>
            <a:r>
              <a:rPr lang="en-GB" dirty="0">
                <a:solidFill>
                  <a:srgbClr val="330066"/>
                </a:solidFill>
              </a:rPr>
              <a:t>Test </a:t>
            </a:r>
            <a:r>
              <a:rPr lang="en-GB" dirty="0" smtClean="0">
                <a:solidFill>
                  <a:srgbClr val="330066"/>
                </a:solidFill>
              </a:rPr>
              <a:t>Suite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Compare results of a query</a:t>
            </a:r>
          </a:p>
          <a:p>
            <a:pPr lvl="1"/>
            <a:r>
              <a:rPr lang="en-GB" dirty="0" smtClean="0"/>
              <a:t>Static data set </a:t>
            </a:r>
          </a:p>
          <a:p>
            <a:pPr lvl="1"/>
            <a:r>
              <a:rPr lang="en-GB" dirty="0" smtClean="0"/>
              <a:t>CSV</a:t>
            </a:r>
          </a:p>
          <a:p>
            <a:pPr lvl="1"/>
            <a:r>
              <a:rPr lang="en-GB" dirty="0" smtClean="0"/>
              <a:t>Results of another query </a:t>
            </a:r>
          </a:p>
          <a:p>
            <a:pPr lvl="2"/>
            <a:r>
              <a:rPr lang="en-GB" dirty="0" smtClean="0"/>
              <a:t>Check datatypes, nulls, empty strings, format etc.</a:t>
            </a:r>
          </a:p>
          <a:p>
            <a:pPr lvl="2"/>
            <a:r>
              <a:rPr lang="en-GB" dirty="0" smtClean="0"/>
              <a:t>Apply tolerance and rounding </a:t>
            </a:r>
          </a:p>
          <a:p>
            <a:r>
              <a:rPr lang="en-GB" dirty="0" smtClean="0"/>
              <a:t>Validate SQL query syntax</a:t>
            </a:r>
          </a:p>
          <a:p>
            <a:r>
              <a:rPr lang="en-GB" dirty="0" smtClean="0"/>
              <a:t>Performance tests</a:t>
            </a:r>
          </a:p>
          <a:p>
            <a:pPr lvl="1"/>
            <a:r>
              <a:rPr lang="en-GB" dirty="0" smtClean="0"/>
              <a:t>Clear the cache in test setup</a:t>
            </a:r>
          </a:p>
          <a:p>
            <a:r>
              <a:rPr lang="en-GB" dirty="0"/>
              <a:t>Check cube member count, ordering, existence etc.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34179"/>
            <a:ext cx="1334272" cy="133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65751"/>
            <a:ext cx="6526213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Failing Tests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2286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Failed Test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6354763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2286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 Testing with SSDT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 a Unit Test C# project to your SSDT solution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2794"/>
            <a:ext cx="1467443" cy="1467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6" y="2474661"/>
            <a:ext cx="9144000" cy="435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Hands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Who has entire BI solution under source code control?</a:t>
            </a:r>
          </a:p>
          <a:p>
            <a:pPr lvl="1"/>
            <a:r>
              <a:rPr lang="en-GB" dirty="0" smtClean="0"/>
              <a:t>Including SQL databases, all SSIS packages, all SSAS cubes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SSDT and the </a:t>
            </a:r>
            <a:r>
              <a:rPr lang="en-GB" sz="2800" b="1" i="1" dirty="0" smtClean="0"/>
              <a:t>declarative</a:t>
            </a:r>
            <a:r>
              <a:rPr lang="en-GB" sz="2800" dirty="0" smtClean="0"/>
              <a:t> </a:t>
            </a:r>
            <a:r>
              <a:rPr lang="en-GB" dirty="0" smtClean="0"/>
              <a:t>model approach?</a:t>
            </a:r>
          </a:p>
          <a:p>
            <a:endParaRPr lang="en-GB" dirty="0" smtClean="0"/>
          </a:p>
          <a:p>
            <a:r>
              <a:rPr lang="en-GB" dirty="0" smtClean="0"/>
              <a:t>Who already uses CI in a data warehouse context?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Does CI also deploy &amp; test your code?</a:t>
            </a:r>
          </a:p>
        </p:txBody>
      </p:sp>
    </p:spTree>
    <p:extLst>
      <p:ext uri="{BB962C8B-B14F-4D97-AF65-F5344CB8AC3E}">
        <p14:creationId xmlns:p14="http://schemas.microsoft.com/office/powerpoint/2010/main" val="39181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Analysis with SSDT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T-SQL Design Issues</a:t>
            </a:r>
          </a:p>
          <a:p>
            <a:pPr lvl="1"/>
            <a:r>
              <a:rPr lang="en-GB" dirty="0" smtClean="0"/>
              <a:t>Checks for code that might not behave the way you expect</a:t>
            </a:r>
          </a:p>
          <a:p>
            <a:pPr lvl="1"/>
            <a:r>
              <a:rPr lang="en-GB" dirty="0" smtClean="0"/>
              <a:t>Deprecated syntax</a:t>
            </a:r>
          </a:p>
          <a:p>
            <a:pPr lvl="1"/>
            <a:r>
              <a:rPr lang="en-GB" dirty="0" smtClean="0"/>
              <a:t>Issues that could cause problems in the design</a:t>
            </a:r>
          </a:p>
          <a:p>
            <a:r>
              <a:rPr lang="en-GB" dirty="0" smtClean="0"/>
              <a:t>T-SQL Naming Issues</a:t>
            </a:r>
          </a:p>
          <a:p>
            <a:pPr lvl="1"/>
            <a:r>
              <a:rPr lang="en-GB" dirty="0" smtClean="0"/>
              <a:t>Naming issues arise when a database object violates generally accepted conventions</a:t>
            </a:r>
          </a:p>
          <a:p>
            <a:r>
              <a:rPr lang="en-GB" dirty="0" smtClean="0"/>
              <a:t>T-SQL Performance Issues</a:t>
            </a:r>
          </a:p>
          <a:p>
            <a:pPr lvl="1"/>
            <a:r>
              <a:rPr lang="en-GB" dirty="0" smtClean="0"/>
              <a:t>Code that might noticeably reduce speed of database operations</a:t>
            </a:r>
            <a:endParaRPr lang="en-GB" dirty="0"/>
          </a:p>
          <a:p>
            <a:r>
              <a:rPr lang="en-GB" dirty="0" smtClean="0"/>
              <a:t>Extensible model</a:t>
            </a:r>
          </a:p>
          <a:p>
            <a:pPr lvl="1"/>
            <a:r>
              <a:rPr lang="en-GB" dirty="0" smtClean="0"/>
              <a:t>Write your own Code Analysis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2794"/>
            <a:ext cx="1467443" cy="14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0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tips to using SSDT &amp; 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User Permissions</a:t>
            </a:r>
          </a:p>
          <a:p>
            <a:pPr lvl="1"/>
            <a:r>
              <a:rPr lang="en-GB" dirty="0" smtClean="0"/>
              <a:t>Database roles only</a:t>
            </a:r>
          </a:p>
          <a:p>
            <a:pPr lvl="1"/>
            <a:r>
              <a:rPr lang="en-GB" dirty="0" smtClean="0"/>
              <a:t>Assign Windows Groups to Roles in a post-deploy script</a:t>
            </a:r>
          </a:p>
          <a:p>
            <a:r>
              <a:rPr lang="en-GB" dirty="0" smtClean="0"/>
              <a:t>Don’t deploy SQL Agent Jobs to CI server</a:t>
            </a:r>
          </a:p>
          <a:p>
            <a:pPr lvl="1"/>
            <a:r>
              <a:rPr lang="en-GB" dirty="0" smtClean="0"/>
              <a:t>Use PowerShell to call the commands instead</a:t>
            </a:r>
          </a:p>
          <a:p>
            <a:r>
              <a:rPr lang="en-GB" dirty="0" smtClean="0"/>
              <a:t>Hold SSIS configuration scripts outside SSDT</a:t>
            </a:r>
          </a:p>
          <a:p>
            <a:r>
              <a:rPr lang="en-GB" dirty="0" smtClean="0"/>
              <a:t>Hold pre- and post-deploy data fix scripts external to SSDT in a “release” folder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2794"/>
            <a:ext cx="1467443" cy="14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0066"/>
                </a:solidFill>
              </a:rPr>
              <a:t>SSDT + T4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T4 = </a:t>
            </a:r>
            <a:r>
              <a:rPr lang="fr-FR" dirty="0" err="1"/>
              <a:t>Text</a:t>
            </a:r>
            <a:r>
              <a:rPr lang="fr-FR" dirty="0"/>
              <a:t> Template Transformation </a:t>
            </a:r>
            <a:r>
              <a:rPr lang="fr-FR" dirty="0" err="1"/>
              <a:t>Toolkit</a:t>
            </a:r>
            <a:r>
              <a:rPr lang="fr-FR" dirty="0"/>
              <a:t> </a:t>
            </a:r>
            <a:endParaRPr lang="fr-FR" dirty="0" smtClean="0"/>
          </a:p>
          <a:p>
            <a:pPr lvl="1"/>
            <a:r>
              <a:rPr lang="en-GB" dirty="0" smtClean="0"/>
              <a:t>Built into Visual Studio 2005+</a:t>
            </a:r>
          </a:p>
          <a:p>
            <a:pPr lvl="1"/>
            <a:r>
              <a:rPr lang="en-GB" dirty="0" smtClean="0"/>
              <a:t>Code generation tool – creates code from code</a:t>
            </a:r>
          </a:p>
          <a:p>
            <a:pPr lvl="1"/>
            <a:r>
              <a:rPr lang="en-GB" dirty="0" smtClean="0"/>
              <a:t>Not well documented – because it is SOOO simple!</a:t>
            </a:r>
          </a:p>
          <a:p>
            <a:pPr lvl="2"/>
            <a:r>
              <a:rPr lang="en-GB" dirty="0" smtClean="0"/>
              <a:t>Typical examples show C# or HTML generation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Example: History tables and triggers</a:t>
            </a:r>
          </a:p>
          <a:p>
            <a:pPr lvl="1"/>
            <a:r>
              <a:rPr lang="en-GB" dirty="0" smtClean="0"/>
              <a:t>Old data should be written to a history table every time an update done to the main table</a:t>
            </a:r>
          </a:p>
          <a:p>
            <a:pPr lvl="1"/>
            <a:r>
              <a:rPr lang="en-GB" dirty="0" smtClean="0"/>
              <a:t>Problem: 200 main tables = 200 history tables + 200 triggers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2794"/>
            <a:ext cx="1467443" cy="14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09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0066"/>
                </a:solidFill>
              </a:rPr>
              <a:t>SSDT </a:t>
            </a:r>
            <a:r>
              <a:rPr lang="en-GB" dirty="0">
                <a:solidFill>
                  <a:srgbClr val="330066"/>
                </a:solidFill>
              </a:rPr>
              <a:t>+ T4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GB" dirty="0" smtClean="0"/>
              <a:t>Three </a:t>
            </a:r>
            <a:r>
              <a:rPr lang="en-GB" dirty="0"/>
              <a:t>ways you could implement T4 </a:t>
            </a:r>
            <a:r>
              <a:rPr lang="en-GB" dirty="0" smtClean="0"/>
              <a:t>Templates</a:t>
            </a:r>
          </a:p>
          <a:p>
            <a:pPr marL="801687" lvl="1" indent="-457200" fontAlgn="ctr">
              <a:buFont typeface="+mj-lt"/>
              <a:buAutoNum type="arabicPeriod"/>
            </a:pPr>
            <a:r>
              <a:rPr lang="en-GB" dirty="0" smtClean="0"/>
              <a:t>Use </a:t>
            </a:r>
            <a:r>
              <a:rPr lang="en-GB" dirty="0"/>
              <a:t>ADO.NET to query </a:t>
            </a:r>
            <a:r>
              <a:rPr lang="en-GB" b="1" dirty="0">
                <a:hlinkClick r:id="rId2"/>
              </a:rPr>
              <a:t>catalog views</a:t>
            </a:r>
            <a:r>
              <a:rPr lang="en-GB" dirty="0"/>
              <a:t> on a materialized (deployed) copy of the database</a:t>
            </a:r>
          </a:p>
          <a:p>
            <a:pPr marL="801687" lvl="1" indent="-457200" fontAlgn="ctr">
              <a:buFont typeface="+mj-lt"/>
              <a:buAutoNum type="arabicPeriod"/>
            </a:pPr>
            <a:r>
              <a:rPr lang="en-GB" dirty="0"/>
              <a:t>Use the </a:t>
            </a:r>
            <a:r>
              <a:rPr lang="en-GB" dirty="0">
                <a:hlinkClick r:id="rId3"/>
              </a:rPr>
              <a:t>Data-tier Application Framework</a:t>
            </a:r>
            <a:r>
              <a:rPr lang="en-GB" dirty="0"/>
              <a:t> (</a:t>
            </a:r>
            <a:r>
              <a:rPr lang="en-GB" dirty="0" err="1"/>
              <a:t>DACFx</a:t>
            </a:r>
            <a:r>
              <a:rPr lang="en-GB" dirty="0"/>
              <a:t>) to query the content of the DACPAC generated by SSDT on your last build</a:t>
            </a:r>
          </a:p>
          <a:p>
            <a:pPr marL="801687" lvl="1" indent="-457200" fontAlgn="ctr">
              <a:buFont typeface="+mj-lt"/>
              <a:buAutoNum type="arabicPeriod"/>
            </a:pPr>
            <a:r>
              <a:rPr lang="en-GB" dirty="0"/>
              <a:t>Use the </a:t>
            </a:r>
            <a:r>
              <a:rPr lang="en-GB" dirty="0">
                <a:hlinkClick r:id="rId3"/>
              </a:rPr>
              <a:t>Data-tier Application Framework</a:t>
            </a:r>
            <a:r>
              <a:rPr lang="en-GB" dirty="0"/>
              <a:t> (</a:t>
            </a:r>
            <a:r>
              <a:rPr lang="en-GB" dirty="0" err="1"/>
              <a:t>DACFx</a:t>
            </a:r>
            <a:r>
              <a:rPr lang="en-GB" dirty="0"/>
              <a:t>) to query the in-memory content of your SSDT </a:t>
            </a:r>
            <a:r>
              <a:rPr lang="en-GB" dirty="0" smtClean="0"/>
              <a:t>project</a:t>
            </a:r>
          </a:p>
          <a:p>
            <a:pPr marL="452437" indent="-457200" fontAlgn="ctr"/>
            <a:endParaRPr lang="en-GB" dirty="0" smtClean="0"/>
          </a:p>
          <a:p>
            <a:pPr marL="452437" indent="-457200" fontAlgn="ctr"/>
            <a:r>
              <a:rPr lang="en-GB" dirty="0" smtClean="0"/>
              <a:t>Very few examples</a:t>
            </a:r>
          </a:p>
          <a:p>
            <a:pPr lvl="1" fontAlgn="ctr"/>
            <a:r>
              <a:rPr lang="en-GB" dirty="0"/>
              <a:t>Download my toolkit from </a:t>
            </a:r>
            <a:r>
              <a:rPr lang="en-GB" dirty="0">
                <a:hlinkClick r:id="rId4"/>
              </a:rPr>
              <a:t>t4dacfx2tsql.codeplex.com</a:t>
            </a:r>
            <a:r>
              <a:rPr lang="en-GB" dirty="0"/>
              <a:t> </a:t>
            </a:r>
            <a:endParaRPr lang="en-GB" dirty="0" smtClean="0"/>
          </a:p>
          <a:p>
            <a:pPr lvl="1" fontAlgn="ctr"/>
            <a:r>
              <a:rPr lang="en-GB" dirty="0" smtClean="0"/>
              <a:t>Read my blog </a:t>
            </a:r>
            <a:r>
              <a:rPr lang="en-GB" dirty="0"/>
              <a:t>on </a:t>
            </a:r>
            <a:r>
              <a:rPr lang="en-GB" dirty="0">
                <a:hlinkClick r:id="rId5"/>
              </a:rPr>
              <a:t>http://sqlblogcasts.com/blogs/drjohn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  <a:p>
            <a:pPr marL="452437" indent="-457200" fontAlgn="ctr">
              <a:buFont typeface="+mj-lt"/>
              <a:buAutoNum type="arabicPeriod"/>
            </a:pPr>
            <a:endParaRPr lang="en-GB" dirty="0" smtClean="0"/>
          </a:p>
          <a:p>
            <a:pPr marL="801687" lvl="1" indent="-457200" fontAlgn="ctr">
              <a:buFont typeface="+mj-lt"/>
              <a:buAutoNum type="arabicPeriod"/>
            </a:pPr>
            <a:endParaRPr lang="en-GB" dirty="0" smtClean="0"/>
          </a:p>
          <a:p>
            <a:pPr marL="801687" lvl="1" indent="-457200" fontAlgn="ctr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2794"/>
            <a:ext cx="1467443" cy="14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93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358" y="188640"/>
            <a:ext cx="7650628" cy="6310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780928"/>
            <a:ext cx="1467443" cy="14674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08104" y="57862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Download my toolkit from </a:t>
            </a:r>
            <a:r>
              <a:rPr lang="en-GB" dirty="0">
                <a:hlinkClick r:id="rId4"/>
              </a:rPr>
              <a:t>t4dacfx2tsql.codeplex.com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8356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covered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CI?</a:t>
            </a:r>
          </a:p>
          <a:p>
            <a:r>
              <a:rPr lang="en-GB" dirty="0" smtClean="0"/>
              <a:t>SQL Server Data Tools (SSDT) </a:t>
            </a:r>
          </a:p>
          <a:p>
            <a:r>
              <a:rPr lang="en-GB" dirty="0"/>
              <a:t>TeamCity Build Server</a:t>
            </a:r>
          </a:p>
          <a:p>
            <a:r>
              <a:rPr lang="en-GB" dirty="0" smtClean="0"/>
              <a:t>PowerShell </a:t>
            </a:r>
            <a:r>
              <a:rPr lang="en-GB" dirty="0"/>
              <a:t>and </a:t>
            </a:r>
            <a:r>
              <a:rPr lang="en-GB" dirty="0" err="1"/>
              <a:t>psake</a:t>
            </a:r>
            <a:r>
              <a:rPr lang="en-GB" dirty="0"/>
              <a:t> build tools</a:t>
            </a:r>
          </a:p>
          <a:p>
            <a:r>
              <a:rPr lang="en-GB" dirty="0" err="1" smtClean="0"/>
              <a:t>Nbi</a:t>
            </a:r>
            <a:r>
              <a:rPr lang="en-GB" dirty="0" smtClean="0"/>
              <a:t> Test framework</a:t>
            </a:r>
            <a:endParaRPr lang="en-GB" dirty="0"/>
          </a:p>
          <a:p>
            <a:r>
              <a:rPr lang="en-GB" dirty="0" smtClean="0"/>
              <a:t>SSDT and T4 Templates</a:t>
            </a:r>
          </a:p>
          <a:p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04" y="2514256"/>
            <a:ext cx="2664296" cy="595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15" y="3470518"/>
            <a:ext cx="909152" cy="909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89" y="3471371"/>
            <a:ext cx="1904762" cy="8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23" y="755978"/>
            <a:ext cx="1467443" cy="1467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889" y="4698104"/>
            <a:ext cx="722205" cy="722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835525"/>
            <a:ext cx="16573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3600" dirty="0"/>
              <a:t>Continuous Integration </a:t>
            </a:r>
            <a:br>
              <a:rPr lang="en-GB" sz="3600" dirty="0"/>
            </a:br>
            <a:r>
              <a:rPr lang="en-GB" sz="1800" dirty="0"/>
              <a:t>and the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Data Warehouse</a:t>
            </a:r>
            <a:endParaRPr lang="en-US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3187724"/>
          </a:xfrm>
        </p:spPr>
        <p:txBody>
          <a:bodyPr/>
          <a:lstStyle/>
          <a:p>
            <a:pPr algn="l"/>
            <a:endParaRPr lang="en-GB" sz="2800" dirty="0" smtClean="0"/>
          </a:p>
          <a:p>
            <a:pPr algn="l"/>
            <a:r>
              <a:rPr lang="en-GB" sz="2800" dirty="0" err="1" smtClean="0"/>
              <a:t>Dr</a:t>
            </a:r>
            <a:r>
              <a:rPr lang="en-GB" sz="2800" dirty="0" err="1"/>
              <a:t>.</a:t>
            </a:r>
            <a:r>
              <a:rPr lang="en-GB" sz="2800" dirty="0"/>
              <a:t> John </a:t>
            </a:r>
            <a:r>
              <a:rPr lang="en-GB" sz="2800" dirty="0" smtClean="0"/>
              <a:t>Tunnicliffe</a:t>
            </a:r>
            <a:br>
              <a:rPr lang="en-GB" sz="2800" dirty="0" smtClean="0"/>
            </a:br>
            <a:r>
              <a:rPr lang="en-GB" sz="2400" dirty="0" smtClean="0">
                <a:solidFill>
                  <a:srgbClr val="669999"/>
                </a:solidFill>
                <a:latin typeface="Eras Light ITC" pitchFamily="34" charset="0"/>
                <a:cs typeface="Aharoni" pitchFamily="2" charset="-79"/>
              </a:rPr>
              <a:t>Decision Analytics</a:t>
            </a:r>
            <a:endParaRPr lang="en-GB" dirty="0" smtClean="0">
              <a:solidFill>
                <a:srgbClr val="669999"/>
              </a:solidFill>
              <a:latin typeface="Eras Light ITC" pitchFamily="34" charset="0"/>
              <a:cs typeface="Aharoni" pitchFamily="2" charset="-79"/>
            </a:endParaRPr>
          </a:p>
          <a:p>
            <a:pPr algn="l"/>
            <a:r>
              <a:rPr lang="en-GB" sz="1800" dirty="0" smtClean="0">
                <a:solidFill>
                  <a:srgbClr val="669999"/>
                </a:solidFill>
              </a:rPr>
              <a:t>Independent BI Architect &amp; Hands-On Developer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rgbClr val="330066"/>
                </a:solidFill>
              </a:rPr>
              <a:t>Email: 	john@bovi.co.uk  </a:t>
            </a:r>
            <a:endParaRPr lang="en-GB" sz="1600" dirty="0">
              <a:solidFill>
                <a:srgbClr val="330066"/>
              </a:solidFill>
            </a:endParaRPr>
          </a:p>
          <a:p>
            <a:pPr lvl="0" algn="l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sz="1600" kern="1200" dirty="0">
                <a:solidFill>
                  <a:srgbClr val="330066"/>
                </a:solidFill>
              </a:rPr>
              <a:t>UK: </a:t>
            </a:r>
            <a:r>
              <a:rPr lang="en-GB" sz="1600" kern="1200" dirty="0" smtClean="0">
                <a:solidFill>
                  <a:srgbClr val="330066"/>
                </a:solidFill>
              </a:rPr>
              <a:t>		+</a:t>
            </a:r>
            <a:r>
              <a:rPr lang="en-GB" sz="1600" kern="1200" dirty="0">
                <a:solidFill>
                  <a:srgbClr val="330066"/>
                </a:solidFill>
              </a:rPr>
              <a:t>44 7771 818770</a:t>
            </a:r>
          </a:p>
          <a:p>
            <a:pPr lvl="0"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1200" dirty="0">
                <a:solidFill>
                  <a:srgbClr val="330066"/>
                </a:solidFill>
              </a:rPr>
              <a:t>NL:</a:t>
            </a:r>
            <a:r>
              <a:rPr lang="en-GB" sz="1600" dirty="0">
                <a:solidFill>
                  <a:srgbClr val="330066"/>
                </a:solidFill>
              </a:rPr>
              <a:t> </a:t>
            </a:r>
            <a:r>
              <a:rPr lang="en-GB" sz="1600" dirty="0" smtClean="0">
                <a:solidFill>
                  <a:srgbClr val="330066"/>
                </a:solidFill>
              </a:rPr>
              <a:t>		+</a:t>
            </a:r>
            <a:r>
              <a:rPr lang="en-GB" sz="1600" dirty="0">
                <a:solidFill>
                  <a:srgbClr val="330066"/>
                </a:solidFill>
              </a:rPr>
              <a:t>31 6387 28139</a:t>
            </a:r>
          </a:p>
          <a:p>
            <a:pPr marL="0" lvl="1" indent="0" defTabSz="457200" fontAlgn="auto">
              <a:spcBef>
                <a:spcPts val="0"/>
              </a:spcBef>
              <a:spcAft>
                <a:spcPts val="0"/>
              </a:spcAft>
              <a:buClr>
                <a:srgbClr val="474947"/>
              </a:buClr>
              <a:buSzTx/>
              <a:buNone/>
              <a:defRPr/>
            </a:pPr>
            <a:r>
              <a:rPr lang="en-GB" sz="1600" kern="1200" dirty="0">
                <a:solidFill>
                  <a:srgbClr val="330066"/>
                </a:solidFill>
              </a:rPr>
              <a:t>Blog: </a:t>
            </a:r>
            <a:r>
              <a:rPr lang="en-GB" sz="1600" kern="1200" dirty="0" smtClean="0">
                <a:solidFill>
                  <a:srgbClr val="330066"/>
                </a:solidFill>
              </a:rPr>
              <a:t>	</a:t>
            </a:r>
            <a:r>
              <a:rPr lang="en-GB" sz="1600" kern="1200" dirty="0" smtClean="0">
                <a:solidFill>
                  <a:srgbClr val="330066"/>
                </a:solidFill>
                <a:hlinkClick r:id="rId3"/>
              </a:rPr>
              <a:t>http</a:t>
            </a:r>
            <a:r>
              <a:rPr lang="en-GB" sz="1600" kern="1200" dirty="0">
                <a:solidFill>
                  <a:srgbClr val="330066"/>
                </a:solidFill>
                <a:hlinkClick r:id="rId3"/>
              </a:rPr>
              <a:t>://sqlblogcasts.com/blogs/drjohn/</a:t>
            </a:r>
            <a:r>
              <a:rPr lang="en-GB" sz="1600" kern="1200" dirty="0">
                <a:solidFill>
                  <a:srgbClr val="330066"/>
                </a:solidFill>
              </a:rPr>
              <a:t> </a:t>
            </a:r>
            <a:endParaRPr lang="en-GB" sz="1800" kern="1200" dirty="0">
              <a:solidFill>
                <a:prstClr val="black"/>
              </a:solidFill>
            </a:endParaRPr>
          </a:p>
          <a:p>
            <a:pPr algn="l"/>
            <a:r>
              <a:rPr lang="en-GB" sz="1600" dirty="0" smtClean="0">
                <a:solidFill>
                  <a:srgbClr val="330066"/>
                </a:solidFill>
              </a:rPr>
              <a:t> </a:t>
            </a:r>
            <a:r>
              <a:rPr lang="en-GB" sz="1600" dirty="0" smtClean="0">
                <a:solidFill>
                  <a:srgbClr val="669999"/>
                </a:solidFill>
              </a:rPr>
              <a:t/>
            </a:r>
            <a:br>
              <a:rPr lang="en-GB" sz="1600" dirty="0" smtClean="0">
                <a:solidFill>
                  <a:srgbClr val="669999"/>
                </a:solidFill>
              </a:rPr>
            </a:br>
            <a:endParaRPr lang="en-GB" sz="2000" b="1" dirty="0" smtClean="0">
              <a:solidFill>
                <a:srgbClr val="669999"/>
              </a:solidFill>
            </a:endParaRPr>
          </a:p>
          <a:p>
            <a:endParaRPr lang="en-GB" sz="2000" dirty="0" smtClean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3595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Continuous Integration?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i="1" dirty="0"/>
              <a:t>Continuous Integration </a:t>
            </a:r>
            <a:r>
              <a:rPr lang="en-GB" i="1" dirty="0" smtClean="0"/>
              <a:t>is a development </a:t>
            </a:r>
            <a:r>
              <a:rPr lang="en-GB" i="1" dirty="0"/>
              <a:t>practice that requires developers to integrate code into a shared repository several times a day</a:t>
            </a:r>
            <a:r>
              <a:rPr lang="en-GB" i="1" dirty="0" smtClean="0"/>
              <a:t>. </a:t>
            </a:r>
          </a:p>
          <a:p>
            <a:pPr marL="0" indent="0" algn="ctr">
              <a:buNone/>
            </a:pPr>
            <a:endParaRPr lang="en-GB" i="1" dirty="0" smtClean="0"/>
          </a:p>
          <a:p>
            <a:pPr marL="0" indent="0" algn="ctr">
              <a:buNone/>
            </a:pPr>
            <a:r>
              <a:rPr lang="en-GB" i="1" dirty="0" smtClean="0"/>
              <a:t>Each </a:t>
            </a:r>
            <a:r>
              <a:rPr lang="en-GB" i="1" dirty="0"/>
              <a:t>check-in is </a:t>
            </a:r>
            <a:r>
              <a:rPr lang="en-GB" sz="2800" b="1" i="1" dirty="0"/>
              <a:t>verified</a:t>
            </a:r>
            <a:r>
              <a:rPr lang="en-GB" sz="2800" i="1" dirty="0"/>
              <a:t> </a:t>
            </a:r>
            <a:r>
              <a:rPr lang="en-GB" i="1" dirty="0"/>
              <a:t>by an automated </a:t>
            </a:r>
            <a:r>
              <a:rPr lang="en-GB" b="1" i="1" dirty="0"/>
              <a:t>build</a:t>
            </a:r>
            <a:r>
              <a:rPr lang="en-GB" i="1" dirty="0"/>
              <a:t>, </a:t>
            </a:r>
            <a:r>
              <a:rPr lang="en-GB" sz="2800" b="1" i="1" dirty="0" smtClean="0"/>
              <a:t>deploy</a:t>
            </a:r>
            <a:r>
              <a:rPr lang="en-GB" sz="2800" i="1" dirty="0" smtClean="0"/>
              <a:t> </a:t>
            </a:r>
            <a:r>
              <a:rPr lang="en-GB" i="1" dirty="0"/>
              <a:t>and </a:t>
            </a:r>
            <a:r>
              <a:rPr lang="en-GB" sz="2800" b="1" i="1" dirty="0"/>
              <a:t>test cycle </a:t>
            </a:r>
            <a:r>
              <a:rPr lang="en-GB" i="1" dirty="0"/>
              <a:t>which allows errors to be detected </a:t>
            </a:r>
            <a:r>
              <a:rPr lang="en-GB" i="1" dirty="0" smtClean="0"/>
              <a:t>and </a:t>
            </a:r>
            <a:r>
              <a:rPr lang="en-GB" i="1" dirty="0"/>
              <a:t>thereby </a:t>
            </a:r>
            <a:r>
              <a:rPr lang="en-GB" i="1" dirty="0" smtClean="0"/>
              <a:t>corrected quickly.</a:t>
            </a:r>
          </a:p>
          <a:p>
            <a:pPr marL="0" indent="0" algn="ctr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415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</a:t>
            </a:r>
            <a:r>
              <a:rPr lang="en-GB" dirty="0"/>
              <a:t>Continuous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Eradication of manual integrations and deployments</a:t>
            </a:r>
          </a:p>
          <a:p>
            <a:pPr lvl="1"/>
            <a:r>
              <a:rPr lang="en-GB" dirty="0"/>
              <a:t>Catches issues fast </a:t>
            </a:r>
          </a:p>
          <a:p>
            <a:pPr lvl="1"/>
            <a:r>
              <a:rPr lang="en-GB" dirty="0"/>
              <a:t>Reduces production &amp; staging errors</a:t>
            </a:r>
          </a:p>
          <a:p>
            <a:r>
              <a:rPr lang="en-GB" dirty="0" smtClean="0"/>
              <a:t>Automated </a:t>
            </a:r>
            <a:r>
              <a:rPr lang="en-GB" dirty="0"/>
              <a:t>testing </a:t>
            </a:r>
            <a:r>
              <a:rPr lang="en-GB" dirty="0" smtClean="0"/>
              <a:t>provides quality </a:t>
            </a:r>
            <a:r>
              <a:rPr lang="en-GB" dirty="0"/>
              <a:t>assurance </a:t>
            </a:r>
            <a:endParaRPr lang="en-GB" dirty="0" smtClean="0"/>
          </a:p>
          <a:p>
            <a:r>
              <a:rPr lang="en-GB" dirty="0" smtClean="0"/>
              <a:t>CI allows developers to proceed with confidence</a:t>
            </a:r>
            <a:endParaRPr lang="en-GB" dirty="0"/>
          </a:p>
          <a:p>
            <a:r>
              <a:rPr lang="en-GB" dirty="0" smtClean="0"/>
              <a:t>CI provides reporting on quality of the code base </a:t>
            </a:r>
          </a:p>
          <a:p>
            <a:r>
              <a:rPr lang="en-GB" dirty="0" smtClean="0"/>
              <a:t>Facilitates</a:t>
            </a:r>
            <a:r>
              <a:rPr lang="en-GB" b="1" dirty="0" smtClean="0"/>
              <a:t> Continuous Delivery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77948" y="4745930"/>
            <a:ext cx="490230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CI </a:t>
            </a:r>
            <a:r>
              <a:rPr lang="en-GB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accelerates delivery of a </a:t>
            </a:r>
            <a:endParaRPr lang="en-GB" sz="2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GB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quality</a:t>
            </a:r>
            <a:r>
              <a:rPr lang="en-GB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tested </a:t>
            </a:r>
            <a:r>
              <a:rPr lang="en-GB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system</a:t>
            </a:r>
          </a:p>
          <a:p>
            <a:pPr algn="ctr"/>
            <a:r>
              <a:rPr lang="en-GB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GB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 the business</a:t>
            </a:r>
          </a:p>
        </p:txBody>
      </p:sp>
    </p:spTree>
    <p:extLst>
      <p:ext uri="{BB962C8B-B14F-4D97-AF65-F5344CB8AC3E}">
        <p14:creationId xmlns:p14="http://schemas.microsoft.com/office/powerpoint/2010/main" val="226171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Applying CI to the Data Warehouse</a:t>
            </a:r>
            <a:br>
              <a:rPr lang="en-GB" sz="2400" dirty="0" smtClean="0"/>
            </a:br>
            <a:r>
              <a:rPr lang="en-GB" dirty="0" smtClean="0"/>
              <a:t>Why is it so difficult?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BI developers are not familiar with CI</a:t>
            </a:r>
          </a:p>
          <a:p>
            <a:pPr lvl="1"/>
            <a:r>
              <a:rPr lang="en-GB" dirty="0" smtClean="0"/>
              <a:t>Never seen it in action in a DWH context</a:t>
            </a:r>
          </a:p>
          <a:p>
            <a:pPr lvl="1"/>
            <a:r>
              <a:rPr lang="en-GB" dirty="0" smtClean="0"/>
              <a:t>Not familiar with the tools and techniques</a:t>
            </a:r>
          </a:p>
          <a:p>
            <a:pPr lvl="1"/>
            <a:r>
              <a:rPr lang="en-GB" dirty="0" smtClean="0"/>
              <a:t>Cannot comprehend how it can be applied</a:t>
            </a:r>
          </a:p>
          <a:p>
            <a:r>
              <a:rPr lang="en-GB" dirty="0" smtClean="0"/>
              <a:t>Data is a </a:t>
            </a:r>
            <a:r>
              <a:rPr lang="en-GB" b="1" i="1" dirty="0" smtClean="0"/>
              <a:t>BIG</a:t>
            </a:r>
            <a:r>
              <a:rPr lang="en-GB" dirty="0" smtClean="0"/>
              <a:t> barrier</a:t>
            </a:r>
          </a:p>
          <a:p>
            <a:pPr lvl="1"/>
            <a:r>
              <a:rPr lang="en-GB" dirty="0" smtClean="0"/>
              <a:t>PROD data is different to DEV</a:t>
            </a:r>
          </a:p>
          <a:p>
            <a:pPr lvl="2"/>
            <a:r>
              <a:rPr lang="en-GB" dirty="0" smtClean="0"/>
              <a:t>Problems often only manifest themselves in PROD data</a:t>
            </a:r>
          </a:p>
          <a:p>
            <a:pPr lvl="1"/>
            <a:r>
              <a:rPr lang="en-GB" dirty="0" smtClean="0"/>
              <a:t>Time taken to load data</a:t>
            </a:r>
          </a:p>
          <a:p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1860502" y="5059533"/>
            <a:ext cx="4737195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Perception: it </a:t>
            </a:r>
            <a:r>
              <a:rPr lang="en-GB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 hard to </a:t>
            </a:r>
            <a:r>
              <a:rPr lang="en-GB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</a:t>
            </a:r>
          </a:p>
          <a:p>
            <a:pPr algn="ctr"/>
            <a:endParaRPr lang="en-GB" sz="2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GB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“My DWH is too </a:t>
            </a:r>
            <a:r>
              <a:rPr lang="en-GB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complex!”</a:t>
            </a:r>
            <a:endParaRPr lang="en-GB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GB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46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Data Warehouse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Project started 2010</a:t>
            </a:r>
          </a:p>
          <a:p>
            <a:pPr lvl="1"/>
            <a:r>
              <a:rPr lang="en-GB" sz="1800" dirty="0" smtClean="0"/>
              <a:t>SQL 2008 R2 – tools &amp; techniques have remained static</a:t>
            </a:r>
          </a:p>
          <a:p>
            <a:pPr lvl="1"/>
            <a:r>
              <a:rPr lang="en-GB" sz="1800" dirty="0" smtClean="0"/>
              <a:t>Various “initiatives” have resulted in a confused data architecture</a:t>
            </a:r>
          </a:p>
          <a:p>
            <a:pPr lvl="1"/>
            <a:r>
              <a:rPr lang="en-GB" dirty="0" smtClean="0"/>
              <a:t>Three competing data streams and lots of data marts</a:t>
            </a:r>
          </a:p>
          <a:p>
            <a:pPr marL="0" indent="-349250"/>
            <a:r>
              <a:rPr lang="en-GB" dirty="0" smtClean="0"/>
              <a:t>Overly complicated</a:t>
            </a:r>
            <a:r>
              <a:rPr lang="en-GB" dirty="0"/>
              <a:t> </a:t>
            </a:r>
            <a:r>
              <a:rPr lang="en-GB" dirty="0" smtClean="0"/>
              <a:t>and complex!</a:t>
            </a:r>
          </a:p>
          <a:p>
            <a:pPr marL="644525" lvl="2" indent="-349250"/>
            <a:r>
              <a:rPr lang="en-GB" dirty="0" smtClean="0"/>
              <a:t>100,000 </a:t>
            </a:r>
            <a:r>
              <a:rPr lang="en-GB" dirty="0"/>
              <a:t>files </a:t>
            </a:r>
            <a:r>
              <a:rPr lang="en-GB" dirty="0" smtClean="0"/>
              <a:t>in the code-base!</a:t>
            </a:r>
            <a:endParaRPr lang="en-GB" dirty="0"/>
          </a:p>
          <a:p>
            <a:pPr marL="644525" lvl="2" indent="-349250"/>
            <a:r>
              <a:rPr lang="en-GB" dirty="0" smtClean="0"/>
              <a:t>14 database, 200 SSIS packages, 4 multidimensional cubes</a:t>
            </a:r>
          </a:p>
          <a:p>
            <a:pPr marL="644525" lvl="2" indent="-349250"/>
            <a:r>
              <a:rPr lang="en-GB" dirty="0" smtClean="0"/>
              <a:t>7 developers, 4 testers, 3 BAs, 1 S2T, 1 DBA, 1 PM</a:t>
            </a:r>
          </a:p>
          <a:p>
            <a:pPr marL="644525" lvl="2" indent="-349250"/>
            <a:r>
              <a:rPr lang="en-GB" dirty="0" smtClean="0"/>
              <a:t>Each database had 2 VSDT projects – split “storage” and “code”</a:t>
            </a:r>
          </a:p>
          <a:p>
            <a:pPr marL="644525" lvl="2" indent="-349250"/>
            <a:r>
              <a:rPr lang="en-GB" dirty="0" smtClean="0"/>
              <a:t>Configuration scattered across code base</a:t>
            </a:r>
          </a:p>
          <a:p>
            <a:pPr marL="644525" lvl="2" indent="-349250"/>
            <a:r>
              <a:rPr lang="en-GB" dirty="0" smtClean="0"/>
              <a:t>Manual build and very manual deploy – 1 guy, 4 days per month!</a:t>
            </a:r>
          </a:p>
          <a:p>
            <a:pPr marL="644525" lvl="2" indent="-349250"/>
            <a:r>
              <a:rPr lang="en-GB" dirty="0" smtClean="0"/>
              <a:t>Each production release was getting longer, complex and error prone!</a:t>
            </a:r>
          </a:p>
        </p:txBody>
      </p:sp>
      <p:pic>
        <p:nvPicPr>
          <p:cNvPr id="6" name="Picture 5" descr="hiscox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558107"/>
            <a:ext cx="1512168" cy="739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Data Warehouse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 smtClean="0"/>
              <a:t>Imported</a:t>
            </a:r>
            <a:r>
              <a:rPr lang="en-GB" dirty="0" smtClean="0"/>
              <a:t> all databases into </a:t>
            </a:r>
            <a:r>
              <a:rPr lang="en-GB" dirty="0"/>
              <a:t>SQL Server Data Tools</a:t>
            </a:r>
          </a:p>
          <a:p>
            <a:pPr lvl="1"/>
            <a:r>
              <a:rPr lang="en-GB" dirty="0" smtClean="0"/>
              <a:t>New SCC repository with simplified structure: only 8,900 files</a:t>
            </a:r>
          </a:p>
          <a:p>
            <a:r>
              <a:rPr lang="en-GB" dirty="0" smtClean="0"/>
              <a:t>PowerShell script written to do local build &amp; deployment</a:t>
            </a:r>
          </a:p>
          <a:p>
            <a:r>
              <a:rPr lang="en-GB" dirty="0" smtClean="0"/>
              <a:t>Development tools</a:t>
            </a:r>
          </a:p>
          <a:p>
            <a:pPr lvl="2"/>
            <a:r>
              <a:rPr lang="en-GB" dirty="0" smtClean="0"/>
              <a:t>Visual Studio 2013 for SQL Server Data Tools (SSDT)</a:t>
            </a:r>
          </a:p>
          <a:p>
            <a:pPr lvl="2"/>
            <a:r>
              <a:rPr lang="en-GB" dirty="0" smtClean="0"/>
              <a:t>Visual Studio 2008 for SSIS and SSAS (servers still SQL 2008R2)</a:t>
            </a:r>
          </a:p>
          <a:p>
            <a:r>
              <a:rPr lang="en-GB" dirty="0" smtClean="0"/>
              <a:t>TeamCity build server</a:t>
            </a:r>
          </a:p>
          <a:p>
            <a:pPr lvl="1"/>
            <a:r>
              <a:rPr lang="en-GB" dirty="0" smtClean="0"/>
              <a:t>Creates single </a:t>
            </a:r>
            <a:r>
              <a:rPr lang="en-GB" dirty="0" err="1" smtClean="0"/>
              <a:t>Nuget</a:t>
            </a:r>
            <a:r>
              <a:rPr lang="en-GB" dirty="0" smtClean="0"/>
              <a:t> package containing all 14 databases, 200+ SSIS package and SSAS cubes plus deployment scripts</a:t>
            </a:r>
          </a:p>
          <a:p>
            <a:pPr lvl="1"/>
            <a:r>
              <a:rPr lang="en-GB" dirty="0" smtClean="0"/>
              <a:t>Automatically deploys and tests everything</a:t>
            </a:r>
          </a:p>
          <a:p>
            <a:pPr lvl="1"/>
            <a:r>
              <a:rPr lang="en-GB" dirty="0" smtClean="0"/>
              <a:t>Automatic deployment to test, UAT and other environments!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4" name="Picture 3" descr="hiscox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558107"/>
            <a:ext cx="1512168" cy="73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1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7776</TotalTime>
  <Words>1647</Words>
  <Application>Microsoft Office PowerPoint</Application>
  <PresentationFormat>On-screen Show (4:3)</PresentationFormat>
  <Paragraphs>351</Paragraphs>
  <Slides>46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Aharoni</vt:lpstr>
      <vt:lpstr>Arial</vt:lpstr>
      <vt:lpstr>Eras Light ITC</vt:lpstr>
      <vt:lpstr>Wingdings</vt:lpstr>
      <vt:lpstr>Network</vt:lpstr>
      <vt:lpstr>Continuous Integration  and the Data Warehouse</vt:lpstr>
      <vt:lpstr>Agenda</vt:lpstr>
      <vt:lpstr>Two approaches to  SQL database development</vt:lpstr>
      <vt:lpstr>Hands up</vt:lpstr>
      <vt:lpstr>What is Continuous Integration?</vt:lpstr>
      <vt:lpstr>Benefits of Continuous Integration</vt:lpstr>
      <vt:lpstr>Applying CI to the Data Warehouse Why is it so difficult?</vt:lpstr>
      <vt:lpstr>               Data Warehouse</vt:lpstr>
      <vt:lpstr>               Data Warehouse</vt:lpstr>
      <vt:lpstr>Key Considerations for CI</vt:lpstr>
      <vt:lpstr>Tools and techniques for CI  Source Code Control (SCC)</vt:lpstr>
      <vt:lpstr>SQL Server Data Tools</vt:lpstr>
      <vt:lpstr>SQL Server Data Tools</vt:lpstr>
      <vt:lpstr>SQL Server Data Tools  Adding a Database Reference</vt:lpstr>
      <vt:lpstr>SQL Server Data Tools  Publishing your database</vt:lpstr>
      <vt:lpstr>SQL Server Data Tools  DAC Publish Profile</vt:lpstr>
      <vt:lpstr>SQL Server Data Tools</vt:lpstr>
      <vt:lpstr>The many actions of  SQLPackage.exe</vt:lpstr>
      <vt:lpstr>                      Architecture</vt:lpstr>
      <vt:lpstr>                   Projects</vt:lpstr>
      <vt:lpstr>                                  Workflow </vt:lpstr>
      <vt:lpstr>                         Build Configuration</vt:lpstr>
      <vt:lpstr>                   Build Step</vt:lpstr>
      <vt:lpstr>                           Version Control Settings</vt:lpstr>
      <vt:lpstr>                   Notifier</vt:lpstr>
      <vt:lpstr>Build Log</vt:lpstr>
      <vt:lpstr>PowerShell </vt:lpstr>
      <vt:lpstr>psake</vt:lpstr>
      <vt:lpstr>Tools and techniques for CI  psake</vt:lpstr>
      <vt:lpstr>PowerShell Where to Start</vt:lpstr>
      <vt:lpstr>Tools and techniques for CI  SSIS Artifacts</vt:lpstr>
      <vt:lpstr>Tools and techniques for CI  SSIS Artifacts</vt:lpstr>
      <vt:lpstr>SSAS Artifacts</vt:lpstr>
      <vt:lpstr>NBi Test Suite</vt:lpstr>
      <vt:lpstr>NBi Test Suite</vt:lpstr>
      <vt:lpstr>NBi Test Suite</vt:lpstr>
      <vt:lpstr>                   Failing Tests</vt:lpstr>
      <vt:lpstr>                   Failed Test</vt:lpstr>
      <vt:lpstr>Unit Testing with SSDT</vt:lpstr>
      <vt:lpstr>Code Analysis with SSDT</vt:lpstr>
      <vt:lpstr>Top tips to using SSDT &amp; CI</vt:lpstr>
      <vt:lpstr>SSDT + T4 Templates</vt:lpstr>
      <vt:lpstr>SSDT + T4 Templates</vt:lpstr>
      <vt:lpstr>PowerPoint Presentation</vt:lpstr>
      <vt:lpstr>What we covered</vt:lpstr>
      <vt:lpstr>Continuous Integration  and the Data Warehouse</vt:lpstr>
    </vt:vector>
  </TitlesOfParts>
  <Company>Bovi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Processing SSAS multidimensional databsaes</dc:title>
  <dc:subject>Processing SSAS multidimensional databsaes</dc:subject>
  <dc:creator>John Tunnicliffe</dc:creator>
  <cp:lastModifiedBy>Tunnicliffe, Dr John</cp:lastModifiedBy>
  <cp:revision>575</cp:revision>
  <cp:lastPrinted>2013-05-02T21:02:38Z</cp:lastPrinted>
  <dcterms:created xsi:type="dcterms:W3CDTF">2002-10-11T13:26:42Z</dcterms:created>
  <dcterms:modified xsi:type="dcterms:W3CDTF">2016-05-06T09:21:49Z</dcterms:modified>
  <cp:version>1</cp:version>
</cp:coreProperties>
</file>