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BACA-6C3D-4D25-87E2-7884A4F0BFBC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8146-3B35-42F9-A7A2-A674BB461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96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BACA-6C3D-4D25-87E2-7884A4F0BFBC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8146-3B35-42F9-A7A2-A674BB461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396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BACA-6C3D-4D25-87E2-7884A4F0BFBC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8146-3B35-42F9-A7A2-A674BB461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00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BACA-6C3D-4D25-87E2-7884A4F0BFBC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8146-3B35-42F9-A7A2-A674BB461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82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BACA-6C3D-4D25-87E2-7884A4F0BFBC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8146-3B35-42F9-A7A2-A674BB461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492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BACA-6C3D-4D25-87E2-7884A4F0BFBC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8146-3B35-42F9-A7A2-A674BB461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691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BACA-6C3D-4D25-87E2-7884A4F0BFBC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8146-3B35-42F9-A7A2-A674BB461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915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BACA-6C3D-4D25-87E2-7884A4F0BFBC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8146-3B35-42F9-A7A2-A674BB461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248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BACA-6C3D-4D25-87E2-7884A4F0BFBC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8146-3B35-42F9-A7A2-A674BB461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547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BACA-6C3D-4D25-87E2-7884A4F0BFBC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8146-3B35-42F9-A7A2-A674BB461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218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4BACA-6C3D-4D25-87E2-7884A4F0BFBC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B8146-3B35-42F9-A7A2-A674BB461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560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4BACA-6C3D-4D25-87E2-7884A4F0BFBC}" type="datetimeFigureOut">
              <a:rPr lang="en-GB" smtClean="0"/>
              <a:t>06/05/2016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B8146-3B35-42F9-A7A2-A674BB461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845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ossjoin.co.uk/" TargetMode="External"/><Relationship Id="rId2" Type="http://schemas.openxmlformats.org/officeDocument/2006/relationships/hyperlink" Target="mailto:chris@crossjoin.co.u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log.crossjoin.co.uk/" TargetMode="External"/><Relationship Id="rId4" Type="http://schemas.openxmlformats.org/officeDocument/2006/relationships/hyperlink" Target="http://www.technitrain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Advanced MDX </a:t>
            </a:r>
            <a:br>
              <a:rPr lang="en-GB" dirty="0"/>
            </a:br>
            <a:r>
              <a:rPr lang="en-GB" dirty="0"/>
              <a:t>Tips And Tricks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5400" dirty="0"/>
              <a:t>Chris Webb</a:t>
            </a:r>
          </a:p>
        </p:txBody>
      </p:sp>
    </p:spTree>
    <p:extLst>
      <p:ext uri="{BB962C8B-B14F-4D97-AF65-F5344CB8AC3E}">
        <p14:creationId xmlns:p14="http://schemas.microsoft.com/office/powerpoint/2010/main" val="3836111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 err="1"/>
              <a:t>UnOrder</a:t>
            </a:r>
            <a:r>
              <a:rPr lang="en-GB" dirty="0"/>
              <a:t>()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Items in MDX sets always have an order</a:t>
            </a:r>
          </a:p>
          <a:p>
            <a:pPr lvl="1"/>
            <a:r>
              <a:rPr lang="en-GB" dirty="0"/>
              <a:t>Usually determined by an attribute’s Order By property</a:t>
            </a:r>
          </a:p>
          <a:p>
            <a:pPr lvl="1"/>
            <a:r>
              <a:rPr lang="en-GB" dirty="0"/>
              <a:t>Other MDX operations, like the Order() or </a:t>
            </a:r>
            <a:r>
              <a:rPr lang="en-GB" dirty="0" err="1"/>
              <a:t>TopCount</a:t>
            </a:r>
            <a:r>
              <a:rPr lang="en-GB" dirty="0"/>
              <a:t>() functions, may also impose an order on a set</a:t>
            </a:r>
          </a:p>
          <a:p>
            <a:r>
              <a:rPr lang="en-GB" dirty="0"/>
              <a:t>The </a:t>
            </a:r>
            <a:r>
              <a:rPr lang="en-GB" dirty="0" err="1"/>
              <a:t>UnOrder</a:t>
            </a:r>
            <a:r>
              <a:rPr lang="en-GB" dirty="0"/>
              <a:t>() function allows SSAS to ignore ordering on a set</a:t>
            </a:r>
          </a:p>
          <a:p>
            <a:r>
              <a:rPr lang="en-GB" dirty="0"/>
              <a:t>Calculations that use sets with a large number of items (&gt;1000s) </a:t>
            </a:r>
            <a:r>
              <a:rPr lang="en-GB" i="1" dirty="0"/>
              <a:t>may</a:t>
            </a:r>
            <a:r>
              <a:rPr lang="en-GB" dirty="0"/>
              <a:t> benefit from using the </a:t>
            </a:r>
            <a:r>
              <a:rPr lang="en-GB" dirty="0" err="1"/>
              <a:t>UnOrder</a:t>
            </a:r>
            <a:r>
              <a:rPr lang="en-GB" dirty="0"/>
              <a:t>() function</a:t>
            </a:r>
          </a:p>
        </p:txBody>
      </p:sp>
    </p:spTree>
    <p:extLst>
      <p:ext uri="{BB962C8B-B14F-4D97-AF65-F5344CB8AC3E}">
        <p14:creationId xmlns:p14="http://schemas.microsoft.com/office/powerpoint/2010/main" val="195250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Static, dynamic and inline named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Named sets can be defined in four places:</a:t>
            </a:r>
          </a:p>
          <a:p>
            <a:pPr lvl="1"/>
            <a:r>
              <a:rPr lang="en-GB" dirty="0"/>
              <a:t>On the cube, in the MDX Script (</a:t>
            </a:r>
            <a:r>
              <a:rPr lang="en-GB" dirty="0" err="1"/>
              <a:t>ie</a:t>
            </a:r>
            <a:r>
              <a:rPr lang="en-GB" dirty="0"/>
              <a:t> the Calculations tab)</a:t>
            </a:r>
          </a:p>
          <a:p>
            <a:pPr lvl="1"/>
            <a:r>
              <a:rPr lang="en-GB" dirty="0"/>
              <a:t>At the session level – Excel does this</a:t>
            </a:r>
          </a:p>
          <a:p>
            <a:pPr lvl="1"/>
            <a:r>
              <a:rPr lang="en-GB" dirty="0"/>
              <a:t>In the WITH clause of a query</a:t>
            </a:r>
          </a:p>
          <a:p>
            <a:pPr lvl="1"/>
            <a:r>
              <a:rPr lang="en-GB" dirty="0"/>
              <a:t>Inside an MDX expression, any time a set expression is used – these are inline named sets</a:t>
            </a:r>
          </a:p>
          <a:p>
            <a:r>
              <a:rPr lang="en-GB" dirty="0"/>
              <a:t>All named sets except inline named sets can be</a:t>
            </a:r>
          </a:p>
          <a:p>
            <a:pPr lvl="1"/>
            <a:r>
              <a:rPr lang="en-GB" dirty="0"/>
              <a:t>Static – they are evaluated once, when the MDX Script is executed</a:t>
            </a:r>
          </a:p>
          <a:p>
            <a:pPr lvl="1"/>
            <a:r>
              <a:rPr lang="en-GB" dirty="0"/>
              <a:t>Dynamic – they are evaluated for each query, in the context of the WHERE clause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2173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Named sets and query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Before SSAS 2012, any use of a named set in the first parameter of Sum() or Aggregate() prevented block computation</a:t>
            </a:r>
          </a:p>
          <a:p>
            <a:pPr lvl="1"/>
            <a:r>
              <a:rPr lang="en-GB" dirty="0" err="1"/>
              <a:t>ie</a:t>
            </a:r>
            <a:r>
              <a:rPr lang="en-GB" dirty="0"/>
              <a:t> performance would be very bad</a:t>
            </a:r>
          </a:p>
          <a:p>
            <a:r>
              <a:rPr lang="en-GB" dirty="0"/>
              <a:t>The use of inline named sets can still cause this even after SSAS 2012</a:t>
            </a:r>
          </a:p>
          <a:p>
            <a:r>
              <a:rPr lang="en-GB" dirty="0"/>
              <a:t>Dynamic sets can also cause query performance problems when they are referenced by calculated members</a:t>
            </a:r>
          </a:p>
          <a:p>
            <a:pPr lvl="1"/>
            <a:r>
              <a:rPr lang="en-GB" dirty="0"/>
              <a:t>This causes the dynamic set to be evaluated every time a query is run</a:t>
            </a:r>
          </a:p>
          <a:p>
            <a:pPr lvl="1"/>
            <a:r>
              <a:rPr lang="en-GB" dirty="0"/>
              <a:t>Even if the calculated member and named set are not directly referenced by the query!</a:t>
            </a:r>
          </a:p>
          <a:p>
            <a:pPr lvl="1"/>
            <a:r>
              <a:rPr lang="en-GB" dirty="0"/>
              <a:t>The workaround is to use </a:t>
            </a:r>
            <a:r>
              <a:rPr lang="en-GB" dirty="0" err="1"/>
              <a:t>StrToSet</a:t>
            </a:r>
            <a:r>
              <a:rPr lang="en-GB" dirty="0"/>
              <a:t>() to refer to the measure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9397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Dynamic named sets and </a:t>
            </a:r>
            <a:r>
              <a:rPr lang="en-GB" dirty="0" err="1"/>
              <a:t>multiselect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Multiselect</a:t>
            </a:r>
            <a:r>
              <a:rPr lang="en-GB" dirty="0"/>
              <a:t> = filtering where more than one member from a hierarchy is selected</a:t>
            </a:r>
          </a:p>
          <a:p>
            <a:r>
              <a:rPr lang="en-GB" dirty="0" err="1"/>
              <a:t>Multiselect</a:t>
            </a:r>
            <a:r>
              <a:rPr lang="en-GB" dirty="0"/>
              <a:t> in Excel relies on the use of </a:t>
            </a:r>
            <a:r>
              <a:rPr lang="en-GB" dirty="0" err="1"/>
              <a:t>subselects</a:t>
            </a:r>
            <a:r>
              <a:rPr lang="en-GB" dirty="0"/>
              <a:t> in queries</a:t>
            </a:r>
          </a:p>
          <a:p>
            <a:pPr lvl="1"/>
            <a:r>
              <a:rPr lang="en-GB" dirty="0" err="1"/>
              <a:t>Multiselect</a:t>
            </a:r>
            <a:r>
              <a:rPr lang="en-GB" dirty="0"/>
              <a:t> = the selection of multiple members on an Excel filter or slicer</a:t>
            </a:r>
          </a:p>
          <a:p>
            <a:r>
              <a:rPr lang="en-GB" dirty="0"/>
              <a:t>Dynamic named sets are the only way for a calculation to detect which members have been selected</a:t>
            </a:r>
          </a:p>
          <a:p>
            <a:r>
              <a:rPr lang="en-GB" dirty="0"/>
              <a:t>Excel can create session named sets if you tick the “Recalculate set with every update”</a:t>
            </a:r>
          </a:p>
        </p:txBody>
      </p:sp>
    </p:spTree>
    <p:extLst>
      <p:ext uri="{BB962C8B-B14F-4D97-AF65-F5344CB8AC3E}">
        <p14:creationId xmlns:p14="http://schemas.microsoft.com/office/powerpoint/2010/main" val="2735070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Solve Order – the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Solve Order controls the order that calculations in the same cell are evaluated in</a:t>
            </a:r>
          </a:p>
          <a:p>
            <a:r>
              <a:rPr lang="en-GB" dirty="0"/>
              <a:t>Only relevant when you have two or more calculated members on different hierarchies in the same query</a:t>
            </a:r>
          </a:p>
          <a:p>
            <a:pPr lvl="1"/>
            <a:r>
              <a:rPr lang="en-GB" dirty="0"/>
              <a:t>Not the same thing as dependencies between calculations!</a:t>
            </a:r>
          </a:p>
          <a:p>
            <a:r>
              <a:rPr lang="en-GB" dirty="0"/>
              <a:t>Most important where doing the calculations in a different order gives a different result</a:t>
            </a:r>
          </a:p>
          <a:p>
            <a:r>
              <a:rPr lang="en-GB" dirty="0"/>
              <a:t>Although even when results are the same there can be a performance difference</a:t>
            </a:r>
          </a:p>
        </p:txBody>
      </p:sp>
    </p:spTree>
    <p:extLst>
      <p:ext uri="{BB962C8B-B14F-4D97-AF65-F5344CB8AC3E}">
        <p14:creationId xmlns:p14="http://schemas.microsoft.com/office/powerpoint/2010/main" val="573974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Controlling Solve 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Solve Order is influenced by a number of different factors:</a:t>
            </a:r>
          </a:p>
          <a:p>
            <a:pPr lvl="1"/>
            <a:r>
              <a:rPr lang="en-GB" dirty="0"/>
              <a:t>The order of dimensions in the cube</a:t>
            </a:r>
          </a:p>
          <a:p>
            <a:pPr lvl="1"/>
            <a:r>
              <a:rPr lang="en-GB" dirty="0"/>
              <a:t>The SOLVE_ORDER property of a calculation</a:t>
            </a:r>
          </a:p>
          <a:p>
            <a:pPr lvl="1"/>
            <a:r>
              <a:rPr lang="en-GB" dirty="0"/>
              <a:t>Whether the calculation is defined on the cube or in the WITH clause of a query</a:t>
            </a:r>
          </a:p>
          <a:p>
            <a:pPr lvl="1"/>
            <a:r>
              <a:rPr lang="en-GB" dirty="0"/>
              <a:t>The order the calculations are defined on the Calculations tab of the cube</a:t>
            </a:r>
          </a:p>
          <a:p>
            <a:pPr lvl="1"/>
            <a:r>
              <a:rPr lang="en-GB" dirty="0"/>
              <a:t>The SCOPE_ISOLATION property</a:t>
            </a:r>
          </a:p>
          <a:p>
            <a:pPr lvl="1"/>
            <a:r>
              <a:rPr lang="en-GB" dirty="0"/>
              <a:t>Whether the calculation uses the Aggregate() or </a:t>
            </a:r>
            <a:r>
              <a:rPr lang="en-GB" dirty="0" err="1"/>
              <a:t>VisualTotals</a:t>
            </a:r>
            <a:r>
              <a:rPr lang="en-GB" dirty="0"/>
              <a:t>() functions</a:t>
            </a:r>
          </a:p>
          <a:p>
            <a:pPr lvl="1"/>
            <a:r>
              <a:rPr lang="en-GB" dirty="0"/>
              <a:t>Which functions are used in the Aggregate() function, and which dimension the calculation is on</a:t>
            </a:r>
          </a:p>
        </p:txBody>
      </p:sp>
    </p:spTree>
    <p:extLst>
      <p:ext uri="{BB962C8B-B14F-4D97-AF65-F5344CB8AC3E}">
        <p14:creationId xmlns:p14="http://schemas.microsoft.com/office/powerpoint/2010/main" val="3962786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Thanks!</a:t>
            </a:r>
          </a:p>
        </p:txBody>
      </p:sp>
    </p:spTree>
    <p:extLst>
      <p:ext uri="{BB962C8B-B14F-4D97-AF65-F5344CB8AC3E}">
        <p14:creationId xmlns:p14="http://schemas.microsoft.com/office/powerpoint/2010/main" val="3060746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/>
              <a:t>Who Am I?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71486" indent="-571486"/>
            <a:r>
              <a:rPr lang="en-GB" sz="3800" dirty="0"/>
              <a:t>Chris Webb</a:t>
            </a:r>
          </a:p>
          <a:p>
            <a:pPr marL="1111223" lvl="1" indent="-571486"/>
            <a:r>
              <a:rPr lang="en-GB" sz="3400" dirty="0">
                <a:hlinkClick r:id="rId2"/>
              </a:rPr>
              <a:t>chris@crossjoin.co.uk</a:t>
            </a:r>
            <a:endParaRPr lang="en-GB" sz="3400" dirty="0"/>
          </a:p>
          <a:p>
            <a:pPr marL="1111223" lvl="1" indent="-571486"/>
            <a:r>
              <a:rPr lang="en-GB" sz="3400" dirty="0"/>
              <a:t>Twitter @Technitrain</a:t>
            </a:r>
          </a:p>
          <a:p>
            <a:pPr marL="571486" indent="-571486"/>
            <a:r>
              <a:rPr lang="en-GB" sz="3800" dirty="0"/>
              <a:t>UK-based consultant and trainer: </a:t>
            </a:r>
          </a:p>
          <a:p>
            <a:pPr marL="1111223" lvl="1" indent="-571486"/>
            <a:r>
              <a:rPr lang="en-GB" sz="3400" dirty="0">
                <a:hlinkClick r:id="rId3"/>
              </a:rPr>
              <a:t>www.crossjoin.co.uk</a:t>
            </a:r>
            <a:r>
              <a:rPr lang="en-GB" sz="3400" dirty="0"/>
              <a:t> </a:t>
            </a:r>
          </a:p>
          <a:p>
            <a:pPr marL="1111223" lvl="1" indent="-571486"/>
            <a:r>
              <a:rPr lang="en-GB" sz="3400" dirty="0">
                <a:hlinkClick r:id="rId4"/>
              </a:rPr>
              <a:t>www.technitrain.com</a:t>
            </a:r>
            <a:r>
              <a:rPr lang="en-GB" sz="3400" dirty="0"/>
              <a:t> </a:t>
            </a:r>
          </a:p>
          <a:p>
            <a:pPr marL="571486" indent="-571486"/>
            <a:r>
              <a:rPr lang="en-GB" sz="3800" dirty="0"/>
              <a:t>Author/co-author of several books: </a:t>
            </a:r>
          </a:p>
          <a:p>
            <a:pPr marL="1111223" lvl="1" indent="-571486"/>
            <a:r>
              <a:rPr lang="en-GB" sz="3400" dirty="0"/>
              <a:t>MDX Solutions</a:t>
            </a:r>
          </a:p>
          <a:p>
            <a:pPr marL="1111223" lvl="1" indent="-571486"/>
            <a:r>
              <a:rPr lang="en-GB" sz="3400" dirty="0"/>
              <a:t>Expert Cube Development with SSAS 2008</a:t>
            </a:r>
          </a:p>
          <a:p>
            <a:pPr marL="1111223" lvl="1" indent="-571486"/>
            <a:r>
              <a:rPr lang="en-GB" sz="3400" dirty="0"/>
              <a:t>Analysis Services 2012: The BISM Tabular Model</a:t>
            </a:r>
          </a:p>
          <a:p>
            <a:pPr marL="1111223" lvl="1" indent="-571486"/>
            <a:r>
              <a:rPr lang="en-GB" sz="3400" dirty="0"/>
              <a:t>Power Query for Power BI and Excel</a:t>
            </a:r>
          </a:p>
          <a:p>
            <a:pPr marL="571486" indent="-571486"/>
            <a:r>
              <a:rPr lang="en-GB" sz="3800" dirty="0"/>
              <a:t>Data Platform MVP</a:t>
            </a:r>
          </a:p>
          <a:p>
            <a:pPr marL="571486" indent="-571486"/>
            <a:r>
              <a:rPr lang="en-GB" sz="3800" dirty="0"/>
              <a:t>Blogger: </a:t>
            </a:r>
            <a:r>
              <a:rPr lang="en-GB" sz="3800" dirty="0">
                <a:hlinkClick r:id="rId5"/>
              </a:rPr>
              <a:t>http://blog.crossjoin.co.uk</a:t>
            </a:r>
            <a:r>
              <a:rPr lang="en-GB" sz="3800" dirty="0"/>
              <a:t> 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063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Subselects</a:t>
            </a:r>
            <a:r>
              <a:rPr lang="en-GB" dirty="0"/>
              <a:t> – how they work and their performance implications</a:t>
            </a:r>
          </a:p>
          <a:p>
            <a:r>
              <a:rPr lang="en-GB" dirty="0"/>
              <a:t>Session cubes and why they are a bad thing</a:t>
            </a:r>
          </a:p>
          <a:p>
            <a:r>
              <a:rPr lang="en-GB" dirty="0"/>
              <a:t>Partition elimination, prefetching and MDX queries</a:t>
            </a:r>
          </a:p>
          <a:p>
            <a:r>
              <a:rPr lang="en-GB" dirty="0"/>
              <a:t>The </a:t>
            </a:r>
            <a:r>
              <a:rPr lang="en-GB" dirty="0" err="1"/>
              <a:t>UnOrder</a:t>
            </a:r>
            <a:r>
              <a:rPr lang="en-GB" dirty="0"/>
              <a:t>() function</a:t>
            </a:r>
          </a:p>
          <a:p>
            <a:r>
              <a:rPr lang="en-GB" dirty="0"/>
              <a:t>Static, dynamic and inline named sets and related performance problems</a:t>
            </a:r>
          </a:p>
          <a:p>
            <a:r>
              <a:rPr lang="en-GB" dirty="0"/>
              <a:t>Solve Order and its quirks</a:t>
            </a:r>
          </a:p>
        </p:txBody>
      </p:sp>
    </p:spTree>
    <p:extLst>
      <p:ext uri="{BB962C8B-B14F-4D97-AF65-F5344CB8AC3E}">
        <p14:creationId xmlns:p14="http://schemas.microsoft.com/office/powerpoint/2010/main" val="1524649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</a:t>
            </a:r>
            <a:r>
              <a:rPr lang="en-GB" dirty="0" err="1"/>
              <a:t>subselects</a:t>
            </a:r>
            <a:r>
              <a:rPr lang="en-GB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MDX </a:t>
            </a:r>
            <a:r>
              <a:rPr lang="en-GB" dirty="0" err="1"/>
              <a:t>subselects</a:t>
            </a:r>
            <a:r>
              <a:rPr lang="en-GB" dirty="0"/>
              <a:t> are a way of filtering the members on a dimension before a query is run</a:t>
            </a:r>
          </a:p>
          <a:p>
            <a:r>
              <a:rPr lang="en-GB" dirty="0"/>
              <a:t>Widely used by Excel PivotTables and SSRS-generated MDX queries to calculate subtotals</a:t>
            </a:r>
          </a:p>
          <a:p>
            <a:r>
              <a:rPr lang="en-GB" dirty="0"/>
              <a:t>Often confused with the MDX WHERE clause – in some cases they produce the same result, but not always</a:t>
            </a:r>
          </a:p>
          <a:p>
            <a:r>
              <a:rPr lang="en-GB" dirty="0"/>
              <a:t>Differences:</a:t>
            </a:r>
          </a:p>
          <a:p>
            <a:pPr lvl="1"/>
            <a:r>
              <a:rPr lang="en-GB" dirty="0"/>
              <a:t>The WHERE clause changes the CURRENTMEMBER</a:t>
            </a:r>
          </a:p>
          <a:p>
            <a:pPr lvl="1"/>
            <a:r>
              <a:rPr lang="en-GB" dirty="0" err="1"/>
              <a:t>Subselects</a:t>
            </a:r>
            <a:r>
              <a:rPr lang="en-GB" dirty="0"/>
              <a:t> affect how values aggregate up through a hierarchy</a:t>
            </a:r>
          </a:p>
        </p:txBody>
      </p:sp>
    </p:spTree>
    <p:extLst>
      <p:ext uri="{BB962C8B-B14F-4D97-AF65-F5344CB8AC3E}">
        <p14:creationId xmlns:p14="http://schemas.microsoft.com/office/powerpoint/2010/main" val="1030005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Performance implications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Regular </a:t>
            </a:r>
            <a:r>
              <a:rPr lang="en-GB" dirty="0" err="1"/>
              <a:t>subselects</a:t>
            </a:r>
            <a:r>
              <a:rPr lang="en-GB" dirty="0"/>
              <a:t> can reduce the effectiveness of aggregations</a:t>
            </a:r>
          </a:p>
          <a:p>
            <a:r>
              <a:rPr lang="en-GB" dirty="0"/>
              <a:t>More seriously, </a:t>
            </a:r>
            <a:r>
              <a:rPr lang="en-GB" dirty="0" err="1"/>
              <a:t>subselects</a:t>
            </a:r>
            <a:r>
              <a:rPr lang="en-GB" dirty="0"/>
              <a:t> can prevent Analysis Services from caching calculation results for longer than the lifetime of a query</a:t>
            </a:r>
          </a:p>
          <a:p>
            <a:pPr lvl="1"/>
            <a:r>
              <a:rPr lang="en-GB" dirty="0"/>
              <a:t>Happened in all cases before SSAS 2012 SP1 CU4</a:t>
            </a:r>
          </a:p>
          <a:p>
            <a:pPr lvl="1"/>
            <a:r>
              <a:rPr lang="en-GB" dirty="0"/>
              <a:t>Still happens in some cases after that</a:t>
            </a:r>
          </a:p>
          <a:p>
            <a:r>
              <a:rPr lang="en-GB" dirty="0"/>
              <a:t>In Excel you can prevent the use of </a:t>
            </a:r>
            <a:r>
              <a:rPr lang="en-GB" dirty="0" err="1"/>
              <a:t>subselects</a:t>
            </a:r>
            <a:r>
              <a:rPr lang="en-GB" dirty="0"/>
              <a:t> in PivotTable MDX queries by:</a:t>
            </a:r>
          </a:p>
          <a:p>
            <a:pPr lvl="1"/>
            <a:r>
              <a:rPr lang="en-GB" dirty="0"/>
              <a:t>Setting the “Include Filtered Items In Totals” option</a:t>
            </a:r>
          </a:p>
          <a:p>
            <a:pPr lvl="1"/>
            <a:r>
              <a:rPr lang="en-GB" dirty="0"/>
              <a:t>Using named sets to control the selection of members</a:t>
            </a:r>
          </a:p>
        </p:txBody>
      </p:sp>
    </p:spTree>
    <p:extLst>
      <p:ext uri="{BB962C8B-B14F-4D97-AF65-F5344CB8AC3E}">
        <p14:creationId xmlns:p14="http://schemas.microsoft.com/office/powerpoint/2010/main" val="2659873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Subselects</a:t>
            </a:r>
            <a:r>
              <a:rPr lang="en-GB" dirty="0"/>
              <a:t> and Excel – other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By default, </a:t>
            </a:r>
            <a:r>
              <a:rPr lang="en-GB" dirty="0" err="1"/>
              <a:t>subselects</a:t>
            </a:r>
            <a:r>
              <a:rPr lang="en-GB" dirty="0"/>
              <a:t> cannot include calculated members from non-measures dimensions</a:t>
            </a:r>
          </a:p>
          <a:p>
            <a:r>
              <a:rPr lang="en-GB" dirty="0"/>
              <a:t>This is why before Excel 2010/SSAS 2008R2 Excel had problems with Time Utility/Date Tool/Shell dimensions</a:t>
            </a:r>
          </a:p>
          <a:p>
            <a:r>
              <a:rPr lang="en-GB" dirty="0"/>
              <a:t>The fix is the Subqueries connection string property</a:t>
            </a:r>
          </a:p>
          <a:p>
            <a:pPr lvl="1"/>
            <a:r>
              <a:rPr lang="en-GB" dirty="0"/>
              <a:t>Excel uses </a:t>
            </a:r>
            <a:r>
              <a:rPr lang="en-GB" i="1" dirty="0"/>
              <a:t>subqueries=2</a:t>
            </a:r>
            <a:r>
              <a:rPr lang="en-GB" dirty="0"/>
              <a:t> in its connection string</a:t>
            </a:r>
          </a:p>
          <a:p>
            <a:r>
              <a:rPr lang="en-GB" dirty="0" err="1"/>
              <a:t>Subselects</a:t>
            </a:r>
            <a:r>
              <a:rPr lang="en-GB" dirty="0"/>
              <a:t> are also ignored by DRILLTHROUGH statements before SSAS 2016</a:t>
            </a:r>
          </a:p>
          <a:p>
            <a:pPr lvl="1"/>
            <a:r>
              <a:rPr lang="en-GB" dirty="0"/>
              <a:t>In Excel 2013 and before, you cannot </a:t>
            </a:r>
            <a:r>
              <a:rPr lang="en-GB" dirty="0" err="1"/>
              <a:t>drillthrough</a:t>
            </a:r>
            <a:r>
              <a:rPr lang="en-GB" dirty="0"/>
              <a:t> on a </a:t>
            </a:r>
            <a:r>
              <a:rPr lang="en-GB" dirty="0" err="1"/>
              <a:t>multiselect</a:t>
            </a:r>
            <a:endParaRPr lang="en-GB" dirty="0"/>
          </a:p>
          <a:p>
            <a:pPr lvl="1"/>
            <a:r>
              <a:rPr lang="en-GB" dirty="0"/>
              <a:t>Fixed if you use Excel 2016 with SSAS 2016 or higher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3022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Session cubes and why they are a bad thing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Excel PivotTable Group functionality allows users to create custom groupings of members for subtotalling</a:t>
            </a:r>
          </a:p>
          <a:p>
            <a:r>
              <a:rPr lang="en-GB" dirty="0"/>
              <a:t>In the background this generates a CREATE SESSION CUBE command</a:t>
            </a:r>
          </a:p>
          <a:p>
            <a:pPr lvl="1"/>
            <a:r>
              <a:rPr lang="en-GB" dirty="0"/>
              <a:t>Only works on SSAS Multidimensional, not Tabular</a:t>
            </a:r>
          </a:p>
          <a:p>
            <a:r>
              <a:rPr lang="en-GB" dirty="0"/>
              <a:t>This can cause massive performance problems! Creates and processes a shadow cube on the server, which is slow, eats disk space and CPU.</a:t>
            </a:r>
          </a:p>
          <a:p>
            <a:r>
              <a:rPr lang="en-GB" dirty="0"/>
              <a:t>This can be prevented by setting the server property </a:t>
            </a:r>
            <a:r>
              <a:rPr lang="en-GB" i="1" dirty="0" err="1"/>
              <a:t>SessionCubesMode</a:t>
            </a:r>
            <a:r>
              <a:rPr lang="en-GB" i="1" dirty="0"/>
              <a:t>=1</a:t>
            </a:r>
            <a:r>
              <a:rPr lang="en-GB" dirty="0"/>
              <a:t> – </a:t>
            </a:r>
            <a:r>
              <a:rPr lang="en-GB" b="1" dirty="0"/>
              <a:t>highly recommended</a:t>
            </a:r>
          </a:p>
        </p:txBody>
      </p:sp>
    </p:spTree>
    <p:extLst>
      <p:ext uri="{BB962C8B-B14F-4D97-AF65-F5344CB8AC3E}">
        <p14:creationId xmlns:p14="http://schemas.microsoft.com/office/powerpoint/2010/main" val="593272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Partition elimination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Making sure a query only reads data from the right partitions is very important for performance</a:t>
            </a:r>
          </a:p>
          <a:p>
            <a:r>
              <a:rPr lang="en-GB" dirty="0"/>
              <a:t>You should know to always set the Slice property on a partition</a:t>
            </a:r>
          </a:p>
          <a:p>
            <a:r>
              <a:rPr lang="en-GB" dirty="0"/>
              <a:t>But this isn’t always enough to ensure partition elimination – SSAS does not always work out which members are in which partitions</a:t>
            </a:r>
          </a:p>
          <a:p>
            <a:r>
              <a:rPr lang="en-GB" dirty="0"/>
              <a:t>You need to look at:</a:t>
            </a:r>
          </a:p>
          <a:p>
            <a:pPr lvl="1"/>
            <a:r>
              <a:rPr lang="en-GB" dirty="0"/>
              <a:t>The Data IDs (internal keys generated by SSAS) of members on attributes, available using the MDX </a:t>
            </a:r>
            <a:r>
              <a:rPr lang="en-GB" dirty="0" err="1"/>
              <a:t>DataID</a:t>
            </a:r>
            <a:r>
              <a:rPr lang="en-GB" dirty="0"/>
              <a:t>() function</a:t>
            </a:r>
          </a:p>
          <a:p>
            <a:pPr lvl="1"/>
            <a:r>
              <a:rPr lang="en-GB" dirty="0"/>
              <a:t>The spread of Data IDs in each partition, returned by the PARTITION_DIMENSION_STAT DMV</a:t>
            </a:r>
          </a:p>
        </p:txBody>
      </p:sp>
    </p:spTree>
    <p:extLst>
      <p:ext uri="{BB962C8B-B14F-4D97-AF65-F5344CB8AC3E}">
        <p14:creationId xmlns:p14="http://schemas.microsoft.com/office/powerpoint/2010/main" val="1635119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Partition elimination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ensure partition elimination happens, you can:</a:t>
            </a:r>
          </a:p>
          <a:p>
            <a:pPr lvl="1"/>
            <a:r>
              <a:rPr lang="en-GB" dirty="0"/>
              <a:t>Use user hierarchies instead of attribute hierarchies in queries where possible</a:t>
            </a:r>
          </a:p>
          <a:p>
            <a:pPr lvl="1"/>
            <a:r>
              <a:rPr lang="en-GB" dirty="0"/>
              <a:t>Add </a:t>
            </a:r>
            <a:r>
              <a:rPr lang="en-GB" dirty="0" err="1"/>
              <a:t>subselects</a:t>
            </a:r>
            <a:r>
              <a:rPr lang="en-GB" dirty="0"/>
              <a:t> to queries to add an extra hint</a:t>
            </a:r>
          </a:p>
          <a:p>
            <a:pPr lvl="1"/>
            <a:r>
              <a:rPr lang="en-GB" dirty="0"/>
              <a:t>Try to force members to be ordered in a different way when dimension processing takes place, </a:t>
            </a:r>
            <a:r>
              <a:rPr lang="en-GB" dirty="0" err="1"/>
              <a:t>eg</a:t>
            </a:r>
            <a:r>
              <a:rPr lang="en-GB" dirty="0"/>
              <a:t> by reordering columns in </a:t>
            </a:r>
            <a:r>
              <a:rPr lang="en-GB" dirty="0" err="1"/>
              <a:t>KeyColumns</a:t>
            </a:r>
            <a:r>
              <a:rPr lang="en-GB" dirty="0"/>
              <a:t> property</a:t>
            </a:r>
          </a:p>
          <a:p>
            <a:r>
              <a:rPr lang="en-GB" dirty="0"/>
              <a:t>Unnecessary partition reads may also be the result of prefetching</a:t>
            </a:r>
          </a:p>
          <a:p>
            <a:pPr lvl="1"/>
            <a:r>
              <a:rPr lang="en-GB" dirty="0"/>
              <a:t>Prefetching is where SSAS reads more data than a query needs</a:t>
            </a:r>
          </a:p>
          <a:p>
            <a:pPr lvl="1"/>
            <a:r>
              <a:rPr lang="en-GB" dirty="0"/>
              <a:t>This is usually </a:t>
            </a:r>
            <a:r>
              <a:rPr lang="en-GB" b="1" dirty="0"/>
              <a:t>good</a:t>
            </a:r>
            <a:r>
              <a:rPr lang="en-GB" dirty="0"/>
              <a:t> for performance</a:t>
            </a:r>
          </a:p>
          <a:p>
            <a:pPr lvl="1"/>
            <a:r>
              <a:rPr lang="en-GB" dirty="0"/>
              <a:t>You can stop it happening using the connection string properties</a:t>
            </a:r>
            <a:br>
              <a:rPr lang="en-GB" dirty="0"/>
            </a:br>
            <a:r>
              <a:rPr lang="en-GB" i="1" dirty="0"/>
              <a:t>disable </a:t>
            </a:r>
            <a:r>
              <a:rPr lang="en-GB" i="1" dirty="0" err="1"/>
              <a:t>prefetch</a:t>
            </a:r>
            <a:r>
              <a:rPr lang="en-GB" i="1" dirty="0"/>
              <a:t> facts=true; cache ratio=1</a:t>
            </a:r>
          </a:p>
        </p:txBody>
      </p:sp>
    </p:spTree>
    <p:extLst>
      <p:ext uri="{BB962C8B-B14F-4D97-AF65-F5344CB8AC3E}">
        <p14:creationId xmlns:p14="http://schemas.microsoft.com/office/powerpoint/2010/main" val="1755812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3405</TotalTime>
  <Words>1118</Words>
  <Application>Microsoft Office PowerPoint</Application>
  <PresentationFormat>Widescreen</PresentationFormat>
  <Paragraphs>113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Advanced MDX  Tips And Tricks</vt:lpstr>
      <vt:lpstr>Who Am I?</vt:lpstr>
      <vt:lpstr>Agenda</vt:lpstr>
      <vt:lpstr>What are subselects?</vt:lpstr>
      <vt:lpstr>Performance implications</vt:lpstr>
      <vt:lpstr>Subselects and Excel – other issues</vt:lpstr>
      <vt:lpstr>Session cubes and why they are a bad thing</vt:lpstr>
      <vt:lpstr>Partition elimination</vt:lpstr>
      <vt:lpstr>Partition elimination</vt:lpstr>
      <vt:lpstr>The UnOrder() function</vt:lpstr>
      <vt:lpstr>Static, dynamic and inline named sets</vt:lpstr>
      <vt:lpstr>Named sets and query performance</vt:lpstr>
      <vt:lpstr>Dynamic named sets and multiselect</vt:lpstr>
      <vt:lpstr>Solve Order – the basics</vt:lpstr>
      <vt:lpstr>Controlling Solve Order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MDX  Tips And Tricks</dc:title>
  <dc:creator>Chris Webb</dc:creator>
  <cp:lastModifiedBy>Chris Webb</cp:lastModifiedBy>
  <cp:revision>62</cp:revision>
  <dcterms:created xsi:type="dcterms:W3CDTF">2016-04-20T08:04:47Z</dcterms:created>
  <dcterms:modified xsi:type="dcterms:W3CDTF">2016-05-07T08:13:25Z</dcterms:modified>
</cp:coreProperties>
</file>