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256" r:id="rId2"/>
    <p:sldId id="261" r:id="rId3"/>
    <p:sldId id="262" r:id="rId4"/>
    <p:sldId id="274" r:id="rId5"/>
    <p:sldId id="266" r:id="rId6"/>
    <p:sldId id="265" r:id="rId7"/>
    <p:sldId id="270" r:id="rId8"/>
    <p:sldId id="271" r:id="rId9"/>
    <p:sldId id="272" r:id="rId10"/>
    <p:sldId id="267" r:id="rId11"/>
    <p:sldId id="268" r:id="rId12"/>
    <p:sldId id="279" r:id="rId13"/>
    <p:sldId id="282" r:id="rId14"/>
    <p:sldId id="277" r:id="rId15"/>
    <p:sldId id="281" r:id="rId16"/>
    <p:sldId id="269" r:id="rId1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9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89" autoAdjust="0"/>
    <p:restoredTop sz="94660"/>
  </p:normalViewPr>
  <p:slideViewPr>
    <p:cSldViewPr>
      <p:cViewPr varScale="1">
        <p:scale>
          <a:sx n="86" d="100"/>
          <a:sy n="86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28F39-8D58-4B73-901D-D2513B11DCEA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E4D3B-337A-4F28-9514-7CE0E50C34D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E4D3B-337A-4F28-9514-7CE0E50C34DE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E4D3B-337A-4F28-9514-7CE0E50C34D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F26E2FE1-533E-4897-9EEC-7AFD369EBD84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S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F26E2FE1-533E-4897-9EEC-7AFD369EBD84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17635" y="1285875"/>
            <a:ext cx="8308731" cy="485775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1pPr>
            <a:lvl2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2pPr>
            <a:lvl3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3pPr>
            <a:lvl4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4pPr>
            <a:lvl5pPr>
              <a:buNone/>
              <a:defRPr sz="1200">
                <a:solidFill>
                  <a:srgbClr val="000000"/>
                </a:solidFill>
                <a:latin typeface="Lucida Console" pitchFamily="49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Lab Book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42852"/>
            <a:ext cx="1419225" cy="695325"/>
          </a:xfrm>
          <a:prstGeom prst="rect">
            <a:avLst/>
          </a:prstGeom>
        </p:spPr>
      </p:pic>
      <p:pic>
        <p:nvPicPr>
          <p:cNvPr id="8" name="Picture 7" descr="Lab Clock.w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500166" y="142852"/>
            <a:ext cx="676275" cy="67627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071678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n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57158" y="2071678"/>
            <a:ext cx="8429684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11" name="Picture 10" descr="Dem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14282" y="142852"/>
            <a:ext cx="1689100" cy="1060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F26E2FE1-533E-4897-9EEC-7AFD369EBD84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257280" cy="365125"/>
          </a:xfrm>
          <a:prstGeom prst="rect">
            <a:avLst/>
          </a:prstGeom>
        </p:spPr>
        <p:txBody>
          <a:bodyPr/>
          <a:lstStyle/>
          <a:p>
            <a:fld id="{1C27D718-F72E-4D9F-B43E-1E3673A2D819}" type="datetimeFigureOut">
              <a:rPr lang="en-US" smtClean="0"/>
              <a:pPr/>
              <a:t>4/16/2010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rgbClr val="00319C"/>
            </a:gs>
            <a:gs pos="86000">
              <a:srgbClr val="00319C"/>
            </a:gs>
            <a:gs pos="100000">
              <a:srgbClr val="00319C">
                <a:alpha val="67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00176"/>
            <a:ext cx="8229600" cy="4429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A2943-1FB3-4B92-91C5-399450DFBE5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26" name="Picture 2" descr="C:\Konesans\Graphics\KonesansLogoNegative400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00034" y="6286520"/>
            <a:ext cx="1643073" cy="35300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3" r:id="rId10"/>
    <p:sldLayoutId id="2147483649" r:id="rId11"/>
    <p:sldLayoutId id="2147483675" r:id="rId12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schemeClr val="tx2">
                <a:lumMod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Design Patterns for SSIS Performance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400" dirty="0" smtClean="0"/>
              <a:t>Darren Green</a:t>
            </a:r>
          </a:p>
          <a:p>
            <a:r>
              <a:rPr lang="en-GB" dirty="0" smtClean="0"/>
              <a:t>Konesans Ltd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Demo </a:t>
            </a:r>
            <a:r>
              <a:rPr lang="en-GB" dirty="0" smtClean="0"/>
              <a:t>5</a:t>
            </a:r>
            <a:r>
              <a:rPr lang="en-GB" dirty="0" smtClean="0"/>
              <a:t>-7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Updates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Update Methods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OLE-DB Command</a:t>
            </a:r>
          </a:p>
          <a:p>
            <a:pPr lvl="1"/>
            <a:r>
              <a:rPr lang="en-GB" dirty="0" smtClean="0"/>
              <a:t>Standard and familiar pattern in SSIS</a:t>
            </a:r>
          </a:p>
          <a:p>
            <a:pPr lvl="1"/>
            <a:r>
              <a:rPr lang="en-GB" dirty="0" smtClean="0"/>
              <a:t>Poor user experience developing SQL and mapping parameters</a:t>
            </a:r>
          </a:p>
          <a:p>
            <a:pPr lvl="1"/>
            <a:r>
              <a:rPr lang="en-GB" dirty="0" smtClean="0"/>
              <a:t>Poor performance</a:t>
            </a:r>
          </a:p>
          <a:p>
            <a:r>
              <a:rPr lang="en-GB" dirty="0" smtClean="0"/>
              <a:t>T-SQL Update Statement	</a:t>
            </a:r>
          </a:p>
          <a:p>
            <a:pPr lvl="1"/>
            <a:r>
              <a:rPr lang="en-GB" dirty="0" smtClean="0"/>
              <a:t>Requires additional staging table and space</a:t>
            </a:r>
          </a:p>
          <a:p>
            <a:pPr lvl="1"/>
            <a:r>
              <a:rPr lang="en-GB" dirty="0" smtClean="0"/>
              <a:t>Good performance</a:t>
            </a:r>
          </a:p>
          <a:p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Update Performance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1538" y="1285860"/>
          <a:ext cx="6929487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829"/>
                <a:gridCol w="2309829"/>
                <a:gridCol w="2309829"/>
              </a:tblGrid>
              <a:tr h="57150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OLE-DB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Command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T-SQL Update</a:t>
                      </a:r>
                      <a:endParaRPr lang="en-GB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82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Variation in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18%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286124"/>
            <a:ext cx="8229600" cy="2643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 runs for each case in pseudo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random order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>
                <a:solidFill>
                  <a:schemeClr val="bg1"/>
                </a:solidFill>
              </a:rPr>
              <a:t>2 million rows, 500K updates, 4:1</a:t>
            </a:r>
            <a:endParaRPr kumimoji="0" lang="en-GB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Demo </a:t>
            </a:r>
            <a:r>
              <a:rPr lang="en-GB" dirty="0" smtClean="0"/>
              <a:t>8-9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Distinct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Distinct Rows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Distinct 2 Million to 201 Rows</a:t>
            </a:r>
          </a:p>
          <a:p>
            <a:pPr lvl="1"/>
            <a:r>
              <a:rPr lang="en-GB" dirty="0" smtClean="0"/>
              <a:t>One integer column</a:t>
            </a:r>
          </a:p>
          <a:p>
            <a:r>
              <a:rPr lang="en-GB" dirty="0" smtClean="0"/>
              <a:t>Sort Transformation</a:t>
            </a:r>
          </a:p>
          <a:p>
            <a:pPr lvl="1"/>
            <a:r>
              <a:rPr lang="en-GB" dirty="0" smtClean="0"/>
              <a:t>Remove Duplicate Values</a:t>
            </a:r>
          </a:p>
          <a:p>
            <a:r>
              <a:rPr lang="en-GB" dirty="0" smtClean="0"/>
              <a:t>Aggregate Transformation</a:t>
            </a:r>
          </a:p>
          <a:p>
            <a:pPr lvl="1"/>
            <a:r>
              <a:rPr lang="en-GB" dirty="0" smtClean="0"/>
              <a:t> Group By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Distinct Performance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1538" y="1285860"/>
          <a:ext cx="6929487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829"/>
                <a:gridCol w="2309829"/>
                <a:gridCol w="2309829"/>
              </a:tblGrid>
              <a:tr h="57150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Sort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Aggregate</a:t>
                      </a:r>
                      <a:endParaRPr lang="en-GB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51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Variation in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286124"/>
            <a:ext cx="8229600" cy="2643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 runs for each case in pseudo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random order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>
                <a:solidFill>
                  <a:schemeClr val="bg1"/>
                </a:solidFill>
              </a:rPr>
              <a:t>Variation very different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 sort transform more susceptible to outside influences?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Questions?</a:t>
            </a:r>
          </a:p>
          <a:p>
            <a:endParaRPr lang="en-GB" dirty="0" smtClean="0"/>
          </a:p>
          <a:p>
            <a:r>
              <a:rPr lang="en-GB" dirty="0" smtClean="0"/>
              <a:t>Darren Green</a:t>
            </a:r>
          </a:p>
          <a:p>
            <a:pPr lvl="1"/>
            <a:r>
              <a:rPr lang="en-GB" dirty="0" smtClean="0"/>
              <a:t>darren@konesans.com</a:t>
            </a:r>
          </a:p>
          <a:p>
            <a:pPr lvl="1"/>
            <a:r>
              <a:rPr lang="en-GB" dirty="0" smtClean="0"/>
              <a:t>www.konesans.com</a:t>
            </a:r>
          </a:p>
          <a:p>
            <a:pPr lvl="1"/>
            <a:r>
              <a:rPr lang="en-GB" dirty="0" smtClean="0"/>
              <a:t>www.sqlis.com</a:t>
            </a:r>
          </a:p>
          <a:p>
            <a:pPr lvl="1"/>
            <a:r>
              <a:rPr lang="en-GB" dirty="0" smtClean="0"/>
              <a:t>www.sqldts.com</a:t>
            </a:r>
          </a:p>
          <a:p>
            <a:endParaRPr lang="en-GB" dirty="0" smtClean="0"/>
          </a:p>
          <a:p>
            <a:r>
              <a:rPr lang="en-GB" dirty="0" smtClean="0"/>
              <a:t>Feedback Online</a:t>
            </a:r>
          </a:p>
          <a:p>
            <a:pPr lvl="1"/>
            <a:r>
              <a:rPr lang="en-GB" dirty="0" smtClean="0"/>
              <a:t>http://www.sqlbits.com/sessionfeedback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Utility packages </a:t>
            </a:r>
            <a:r>
              <a:rPr lang="en-GB" dirty="0" err="1" smtClean="0"/>
              <a:t>vs</a:t>
            </a:r>
            <a:r>
              <a:rPr lang="en-GB" dirty="0" smtClean="0"/>
              <a:t> specialised work processes</a:t>
            </a:r>
          </a:p>
          <a:p>
            <a:r>
              <a:rPr lang="en-GB" dirty="0" smtClean="0"/>
              <a:t>Less than 10% of packages require detailed performance design or tuning</a:t>
            </a:r>
          </a:p>
          <a:p>
            <a:pPr lvl="1"/>
            <a:r>
              <a:rPr lang="en-GB" dirty="0" smtClean="0"/>
              <a:t>It will take at least 90% of your time!</a:t>
            </a:r>
          </a:p>
          <a:p>
            <a:pPr lvl="1"/>
            <a:r>
              <a:rPr lang="en-GB" dirty="0" smtClean="0"/>
              <a:t>Use simple tweaks and hints ORDER Col for </a:t>
            </a:r>
            <a:r>
              <a:rPr lang="en-GB" dirty="0" err="1" smtClean="0"/>
              <a:t>Cl</a:t>
            </a:r>
            <a:r>
              <a:rPr lang="en-GB" dirty="0" smtClean="0"/>
              <a:t> </a:t>
            </a:r>
            <a:r>
              <a:rPr lang="en-GB" dirty="0" err="1" smtClean="0"/>
              <a:t>Idx</a:t>
            </a:r>
            <a:r>
              <a:rPr lang="en-GB" dirty="0" smtClean="0"/>
              <a:t>, MICS</a:t>
            </a:r>
          </a:p>
          <a:p>
            <a:pPr lvl="1"/>
            <a:r>
              <a:rPr lang="en-GB" dirty="0" smtClean="0"/>
              <a:t>More radical design changes?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Which way is faster?</a:t>
            </a:r>
          </a:p>
          <a:p>
            <a:pPr lvl="1"/>
            <a:r>
              <a:rPr lang="en-GB" dirty="0" smtClean="0"/>
              <a:t>It depends!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Two main uses</a:t>
            </a:r>
          </a:p>
          <a:p>
            <a:pPr lvl="1"/>
            <a:r>
              <a:rPr lang="en-GB" dirty="0" smtClean="0"/>
              <a:t>Check if exists, no values are returned</a:t>
            </a:r>
          </a:p>
          <a:p>
            <a:pPr lvl="1"/>
            <a:r>
              <a:rPr lang="en-GB" dirty="0" smtClean="0"/>
              <a:t>Lookup data, returns one or more values to augment existing data</a:t>
            </a:r>
          </a:p>
          <a:p>
            <a:r>
              <a:rPr lang="en-GB" dirty="0" smtClean="0"/>
              <a:t>Performance Points</a:t>
            </a:r>
          </a:p>
          <a:p>
            <a:pPr lvl="1"/>
            <a:r>
              <a:rPr lang="en-GB" dirty="0" smtClean="0"/>
              <a:t>Size of reference data set</a:t>
            </a:r>
          </a:p>
          <a:p>
            <a:pPr lvl="2"/>
            <a:r>
              <a:rPr lang="en-GB" dirty="0" smtClean="0"/>
              <a:t>Number of rows</a:t>
            </a:r>
          </a:p>
          <a:p>
            <a:pPr lvl="2"/>
            <a:r>
              <a:rPr lang="en-GB" dirty="0" smtClean="0"/>
              <a:t>Size of row (especially with augmentation usage)</a:t>
            </a:r>
          </a:p>
          <a:p>
            <a:pPr lvl="1"/>
            <a:r>
              <a:rPr lang="en-GB" dirty="0" smtClean="0"/>
              <a:t>Size of input data set</a:t>
            </a:r>
          </a:p>
          <a:p>
            <a:pPr lvl="2"/>
            <a:r>
              <a:rPr lang="en-GB" dirty="0" smtClean="0"/>
              <a:t>Number of rows</a:t>
            </a:r>
          </a:p>
          <a:p>
            <a:pPr lvl="1"/>
            <a:r>
              <a:rPr lang="en-GB" dirty="0" smtClean="0"/>
              <a:t>Cache Type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Lookup Cache Types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214422"/>
          <a:ext cx="8244001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/>
                <a:gridCol w="2000264"/>
                <a:gridCol w="2228922"/>
                <a:gridCol w="211459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Characteristic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Full Cache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None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Size</a:t>
                      </a:r>
                      <a:r>
                        <a:rPr lang="en-GB" baseline="0" dirty="0" smtClean="0"/>
                        <a:t> of reference dataset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Small</a:t>
                      </a:r>
                    </a:p>
                    <a:p>
                      <a:r>
                        <a:rPr lang="en-GB" dirty="0" smtClean="0"/>
                        <a:t>Lots of rows or wide rows can take a long time to cache</a:t>
                      </a:r>
                      <a:r>
                        <a:rPr lang="en-GB" baseline="0" dirty="0" smtClean="0"/>
                        <a:t> and use valuable memory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Small Range </a:t>
                      </a:r>
                      <a:r>
                        <a:rPr lang="en-GB" b="0" dirty="0" smtClean="0"/>
                        <a:t>of Large</a:t>
                      </a:r>
                    </a:p>
                    <a:p>
                      <a:r>
                        <a:rPr lang="en-GB" b="0" dirty="0" smtClean="0"/>
                        <a:t>Cache</a:t>
                      </a:r>
                      <a:r>
                        <a:rPr lang="en-GB" b="0" baseline="0" dirty="0" smtClean="0"/>
                        <a:t> built based on input values so a small range of values reduces the costly first lookup. 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Any</a:t>
                      </a:r>
                    </a:p>
                    <a:p>
                      <a:r>
                        <a:rPr lang="en-GB" b="0" dirty="0" smtClean="0"/>
                        <a:t>R</a:t>
                      </a:r>
                      <a:r>
                        <a:rPr lang="en-GB" b="0" baseline="0" dirty="0" smtClean="0"/>
                        <a:t>eference dataset has no impact on the lookup, but assumes an efficient query. Reference data far larger than (unique) input.</a:t>
                      </a:r>
                      <a:endParaRPr lang="en-GB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Size of input dataset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Any / Large</a:t>
                      </a:r>
                    </a:p>
                    <a:p>
                      <a:r>
                        <a:rPr lang="en-GB" b="0" dirty="0" smtClean="0"/>
                        <a:t>Once cached the </a:t>
                      </a:r>
                      <a:r>
                        <a:rPr lang="en-GB" b="0" baseline="0" dirty="0" smtClean="0"/>
                        <a:t>lookup is available for 1 or 1 million rows.  Larger datasets justify the initial cost of cache population.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Any</a:t>
                      </a:r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Only sensible when input values are duplicated in dataset.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Use when reference dataset is large but value  range is small.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Small / Sorted</a:t>
                      </a:r>
                    </a:p>
                    <a:p>
                      <a:r>
                        <a:rPr lang="en-GB" dirty="0" smtClean="0"/>
                        <a:t>Small datasets work best as lookup cost is high,</a:t>
                      </a:r>
                      <a:r>
                        <a:rPr lang="en-GB" baseline="0" dirty="0" smtClean="0"/>
                        <a:t> but last value is cached, so larger sorted datasets are also good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Demo 1-4</a:t>
            </a:r>
            <a:br>
              <a:rPr lang="en-GB" dirty="0" smtClean="0"/>
            </a:br>
            <a:r>
              <a:rPr lang="en-GB" dirty="0" smtClean="0"/>
              <a:t>Insert </a:t>
            </a:r>
            <a:r>
              <a:rPr lang="en-GB" dirty="0" err="1" smtClean="0"/>
              <a:t>vs</a:t>
            </a:r>
            <a:r>
              <a:rPr lang="en-GB" dirty="0" smtClean="0"/>
              <a:t> Update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Insert </a:t>
            </a:r>
            <a:r>
              <a:rPr lang="en-GB" dirty="0" err="1" smtClean="0"/>
              <a:t>vs</a:t>
            </a:r>
            <a:r>
              <a:rPr lang="en-GB" dirty="0" smtClean="0"/>
              <a:t> Update Patterns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6"/>
            <a:ext cx="8229600" cy="478634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Insert or Update with Lookup</a:t>
            </a:r>
          </a:p>
          <a:p>
            <a:pPr lvl="1"/>
            <a:r>
              <a:rPr lang="en-GB" b="1" dirty="0" smtClean="0"/>
              <a:t>Use lookup to test if exists, or return values</a:t>
            </a:r>
          </a:p>
          <a:p>
            <a:pPr lvl="1"/>
            <a:r>
              <a:rPr lang="en-GB" dirty="0" smtClean="0"/>
              <a:t>Standard and familiar pattern</a:t>
            </a:r>
          </a:p>
          <a:p>
            <a:pPr lvl="1"/>
            <a:r>
              <a:rPr lang="en-GB" dirty="0" smtClean="0"/>
              <a:t>Changing the Lookup cache type can be very helpful</a:t>
            </a:r>
          </a:p>
          <a:p>
            <a:r>
              <a:rPr lang="en-GB" dirty="0" smtClean="0"/>
              <a:t>Insert then Update </a:t>
            </a:r>
          </a:p>
          <a:p>
            <a:pPr lvl="1"/>
            <a:r>
              <a:rPr lang="en-GB" b="1" dirty="0" smtClean="0"/>
              <a:t>Use constraint failures to direct rows</a:t>
            </a:r>
          </a:p>
          <a:p>
            <a:pPr lvl="1"/>
            <a:r>
              <a:rPr lang="en-GB" dirty="0" smtClean="0"/>
              <a:t>Use multiple inserts to refine batch to single row</a:t>
            </a:r>
          </a:p>
          <a:p>
            <a:pPr lvl="1"/>
            <a:r>
              <a:rPr lang="en-GB" dirty="0" smtClean="0"/>
              <a:t>Good for high Insert to update ratio, more inserts</a:t>
            </a:r>
          </a:p>
          <a:p>
            <a:pPr lvl="1"/>
            <a:r>
              <a:rPr lang="en-GB" dirty="0" smtClean="0"/>
              <a:t>Use lookups without cache on update rows only, more efficient with large reference data sets</a:t>
            </a:r>
          </a:p>
          <a:p>
            <a:r>
              <a:rPr lang="en-GB" dirty="0" smtClean="0"/>
              <a:t>Merge Join and Conditional Split for Insert or Update</a:t>
            </a:r>
          </a:p>
          <a:p>
            <a:pPr lvl="1"/>
            <a:r>
              <a:rPr lang="en-GB" dirty="0" smtClean="0"/>
              <a:t>Must be sorted inputs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Insert </a:t>
            </a:r>
            <a:r>
              <a:rPr lang="en-GB" dirty="0" err="1" smtClean="0"/>
              <a:t>vs</a:t>
            </a:r>
            <a:r>
              <a:rPr lang="en-GB" dirty="0" smtClean="0"/>
              <a:t> Updates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Test conditions</a:t>
            </a:r>
          </a:p>
          <a:p>
            <a:pPr lvl="1"/>
            <a:r>
              <a:rPr lang="en-GB" dirty="0" smtClean="0"/>
              <a:t>Single Virtual Machine</a:t>
            </a:r>
          </a:p>
          <a:p>
            <a:pPr lvl="2"/>
            <a:r>
              <a:rPr lang="en-GB" dirty="0" smtClean="0"/>
              <a:t>3GB Ram</a:t>
            </a:r>
          </a:p>
          <a:p>
            <a:pPr lvl="2"/>
            <a:r>
              <a:rPr lang="en-GB" dirty="0" smtClean="0"/>
              <a:t>Virtual Disk</a:t>
            </a:r>
          </a:p>
          <a:p>
            <a:pPr lvl="1"/>
            <a:r>
              <a:rPr lang="en-GB" dirty="0" smtClean="0"/>
              <a:t>Packages run in pseudo random order</a:t>
            </a:r>
          </a:p>
          <a:p>
            <a:pPr lvl="2"/>
            <a:r>
              <a:rPr lang="en-GB" dirty="0" smtClean="0"/>
              <a:t>18 or 23 iterations per package</a:t>
            </a:r>
          </a:p>
          <a:p>
            <a:pPr lvl="1"/>
            <a:r>
              <a:rPr lang="en-GB" dirty="0" smtClean="0"/>
              <a:t>Input source of 2 million (narrow) rows</a:t>
            </a:r>
          </a:p>
          <a:p>
            <a:pPr lvl="1"/>
            <a:r>
              <a:rPr lang="en-GB" dirty="0" smtClean="0"/>
              <a:t>Existing rows</a:t>
            </a:r>
          </a:p>
          <a:p>
            <a:pPr lvl="2"/>
            <a:r>
              <a:rPr lang="en-GB" dirty="0" smtClean="0"/>
              <a:t>100K, 500K, 1M</a:t>
            </a:r>
            <a:endParaRPr lang="en-GB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Performance metrics are for 			    the purpose of illustration only.</a:t>
            </a:r>
          </a:p>
          <a:p>
            <a:endParaRPr lang="en-GB" dirty="0" smtClean="0"/>
          </a:p>
          <a:p>
            <a:pPr indent="0">
              <a:spcBef>
                <a:spcPts val="1200"/>
              </a:spcBef>
              <a:buNone/>
            </a:pP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The organism must be present in every case of the disease.</a:t>
            </a:r>
          </a:p>
          <a:p>
            <a:pPr indent="0">
              <a:spcBef>
                <a:spcPts val="1200"/>
              </a:spcBef>
              <a:buNone/>
            </a:pP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The organism can be isolated from the diseased host and grown in pure culture.</a:t>
            </a:r>
          </a:p>
          <a:p>
            <a:pPr indent="0">
              <a:spcBef>
                <a:spcPts val="1200"/>
              </a:spcBef>
              <a:buNone/>
            </a:pP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The specific disease is reproduced when a pure culture of the organism is inoculated into a healthy host.</a:t>
            </a:r>
          </a:p>
          <a:p>
            <a:pPr indent="0">
              <a:spcBef>
                <a:spcPts val="1200"/>
              </a:spcBef>
              <a:buNone/>
            </a:pP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The organism must be recoverable from the experimentally infected host</a:t>
            </a:r>
          </a:p>
          <a:p>
            <a:endParaRPr lang="en-GB" dirty="0" smtClean="0"/>
          </a:p>
        </p:txBody>
      </p:sp>
      <p:pic>
        <p:nvPicPr>
          <p:cNvPr id="4" name="Picture 3" descr="Toxi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1142984"/>
            <a:ext cx="1500198" cy="150019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Test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Insert </a:t>
                      </a:r>
                      <a:r>
                        <a:rPr lang="en-GB" baseline="0" dirty="0" smtClean="0"/>
                        <a:t> to Update Ratio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Lookup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Insert then Update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Merge Join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20:1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4:1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Variation in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929066"/>
            <a:ext cx="8229600" cy="200026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Uses only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top 50% of results for each run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Variation means results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quite unpredictable, even excluding outliers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baseline="0" dirty="0" smtClean="0">
                <a:solidFill>
                  <a:schemeClr val="bg1"/>
                </a:solidFill>
              </a:rPr>
              <a:t>Scale of test</a:t>
            </a:r>
            <a:r>
              <a:rPr lang="en-GB" sz="3200" dirty="0" smtClean="0">
                <a:solidFill>
                  <a:schemeClr val="bg1"/>
                </a:solidFill>
              </a:rPr>
              <a:t> too small for real conclusions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External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factors a big influence!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Custom 1">
      <a:dk1>
        <a:srgbClr val="69676D"/>
      </a:dk1>
      <a:lt1>
        <a:srgbClr val="FFFFFF"/>
      </a:lt1>
      <a:dk2>
        <a:srgbClr val="69676D"/>
      </a:dk2>
      <a:lt2>
        <a:srgbClr val="E9E6EC"/>
      </a:lt2>
      <a:accent1>
        <a:srgbClr val="69676D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C7AED6"/>
      </a:hlink>
      <a:folHlink>
        <a:srgbClr val="C7AED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</Template>
  <TotalTime>2847</TotalTime>
  <Words>615</Words>
  <Application>Microsoft Office PowerPoint</Application>
  <PresentationFormat>On-screen Show (4:3)</PresentationFormat>
  <Paragraphs>152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</vt:lpstr>
      <vt:lpstr>Design Patterns for SSIS Performance </vt:lpstr>
      <vt:lpstr>Performance</vt:lpstr>
      <vt:lpstr>Lookups</vt:lpstr>
      <vt:lpstr>Lookup Cache Types</vt:lpstr>
      <vt:lpstr>Demo 1-4 Insert vs Update</vt:lpstr>
      <vt:lpstr>Insert vs Update Patterns</vt:lpstr>
      <vt:lpstr>Insert vs Updates Performance</vt:lpstr>
      <vt:lpstr>Performance Numbers</vt:lpstr>
      <vt:lpstr>Performance Test Results</vt:lpstr>
      <vt:lpstr>Demo 5-7 Updates</vt:lpstr>
      <vt:lpstr>Update Methods</vt:lpstr>
      <vt:lpstr>Update Performance Results</vt:lpstr>
      <vt:lpstr>Demo 8-9 Distinct</vt:lpstr>
      <vt:lpstr>Distinct Rows</vt:lpstr>
      <vt:lpstr>Distinct Performance Results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Darren Green</dc:creator>
  <cp:lastModifiedBy>Darren Green</cp:lastModifiedBy>
  <cp:revision>210</cp:revision>
  <dcterms:created xsi:type="dcterms:W3CDTF">2010-04-06T16:09:17Z</dcterms:created>
  <dcterms:modified xsi:type="dcterms:W3CDTF">2010-04-16T10:45:07Z</dcterms:modified>
</cp:coreProperties>
</file>