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70" r:id="rId7"/>
    <p:sldId id="261" r:id="rId8"/>
    <p:sldId id="264" r:id="rId9"/>
    <p:sldId id="265" r:id="rId10"/>
    <p:sldId id="267" r:id="rId11"/>
    <p:sldId id="266" r:id="rId12"/>
    <p:sldId id="262" r:id="rId13"/>
    <p:sldId id="268" r:id="rId14"/>
    <p:sldId id="272" r:id="rId15"/>
    <p:sldId id="269" r:id="rId16"/>
    <p:sldId id="271" r:id="rId17"/>
    <p:sldId id="263" r:id="rId18"/>
    <p:sldId id="273" r:id="rId19"/>
    <p:sldId id="274" r:id="rId20"/>
    <p:sldId id="276" r:id="rId21"/>
    <p:sldId id="277" r:id="rId22"/>
    <p:sldId id="279" r:id="rId23"/>
    <p:sldId id="281" r:id="rId24"/>
    <p:sldId id="278" r:id="rId25"/>
    <p:sldId id="282" r:id="rId26"/>
    <p:sldId id="283" r:id="rId27"/>
    <p:sldId id="284" r:id="rId28"/>
    <p:sldId id="285" r:id="rId29"/>
    <p:sldId id="287" r:id="rId30"/>
    <p:sldId id="288" r:id="rId31"/>
    <p:sldId id="289" r:id="rId32"/>
    <p:sldId id="286" r:id="rId33"/>
    <p:sldId id="290" r:id="rId34"/>
    <p:sldId id="292" r:id="rId35"/>
    <p:sldId id="294" r:id="rId36"/>
    <p:sldId id="295" r:id="rId37"/>
    <p:sldId id="296" r:id="rId38"/>
    <p:sldId id="297" r:id="rId39"/>
    <p:sldId id="293" r:id="rId40"/>
    <p:sldId id="298"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67" autoAdjust="0"/>
  </p:normalViewPr>
  <p:slideViewPr>
    <p:cSldViewPr>
      <p:cViewPr>
        <p:scale>
          <a:sx n="84" d="100"/>
          <a:sy n="84" d="100"/>
        </p:scale>
        <p:origin x="-132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kejser\AppData\Local\Microsoft\Windows\Temporary%20Internet%20Files\Content.Outlook\M63ZO9XP\Seattle_Benchmark_Result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lg(Spins)</c:v>
                </c:pt>
              </c:strCache>
            </c:strRef>
          </c:tx>
          <c:marker>
            <c:symbol val="none"/>
          </c:marker>
          <c:xVal>
            <c:numRef>
              <c:f>Sheet1!$A$2:$A$13</c:f>
              <c:numCache>
                <c:formatCode>General</c:formatCode>
                <c:ptCount val="12"/>
                <c:pt idx="0">
                  <c:v>0</c:v>
                </c:pt>
                <c:pt idx="1">
                  <c:v>10000</c:v>
                </c:pt>
                <c:pt idx="2">
                  <c:v>20000</c:v>
                </c:pt>
                <c:pt idx="3">
                  <c:v>30000</c:v>
                </c:pt>
                <c:pt idx="4">
                  <c:v>35000</c:v>
                </c:pt>
                <c:pt idx="5">
                  <c:v>40000</c:v>
                </c:pt>
                <c:pt idx="6">
                  <c:v>45000</c:v>
                </c:pt>
                <c:pt idx="7">
                  <c:v>50000</c:v>
                </c:pt>
                <c:pt idx="8">
                  <c:v>60000</c:v>
                </c:pt>
                <c:pt idx="9">
                  <c:v>70000</c:v>
                </c:pt>
                <c:pt idx="10">
                  <c:v>80000</c:v>
                </c:pt>
                <c:pt idx="11">
                  <c:v>90000</c:v>
                </c:pt>
              </c:numCache>
            </c:numRef>
          </c:xVal>
          <c:yVal>
            <c:numRef>
              <c:f>Sheet1!$B$2:$B$13</c:f>
              <c:numCache>
                <c:formatCode>0.00E+00</c:formatCode>
                <c:ptCount val="12"/>
                <c:pt idx="0">
                  <c:v>1</c:v>
                </c:pt>
                <c:pt idx="1">
                  <c:v>100</c:v>
                </c:pt>
                <c:pt idx="2">
                  <c:v>1000</c:v>
                </c:pt>
                <c:pt idx="3">
                  <c:v>2000</c:v>
                </c:pt>
                <c:pt idx="4">
                  <c:v>3000</c:v>
                </c:pt>
                <c:pt idx="5">
                  <c:v>6000</c:v>
                </c:pt>
                <c:pt idx="6">
                  <c:v>8000</c:v>
                </c:pt>
                <c:pt idx="7">
                  <c:v>100000</c:v>
                </c:pt>
                <c:pt idx="8">
                  <c:v>10000000000</c:v>
                </c:pt>
                <c:pt idx="9">
                  <c:v>200000000000</c:v>
                </c:pt>
                <c:pt idx="10">
                  <c:v>5000000000000</c:v>
                </c:pt>
                <c:pt idx="11">
                  <c:v>10000000000000</c:v>
                </c:pt>
              </c:numCache>
            </c:numRef>
          </c:yVal>
          <c:smooth val="1"/>
        </c:ser>
        <c:dLbls>
          <c:showLegendKey val="0"/>
          <c:showVal val="0"/>
          <c:showCatName val="0"/>
          <c:showSerName val="0"/>
          <c:showPercent val="0"/>
          <c:showBubbleSize val="0"/>
        </c:dLbls>
        <c:axId val="84695232"/>
        <c:axId val="84695808"/>
      </c:scatterChart>
      <c:scatterChart>
        <c:scatterStyle val="smoothMarker"/>
        <c:varyColors val="0"/>
        <c:ser>
          <c:idx val="1"/>
          <c:order val="1"/>
          <c:tx>
            <c:strRef>
              <c:f>Sheet1!$C$1</c:f>
              <c:strCache>
                <c:ptCount val="1"/>
                <c:pt idx="0">
                  <c:v>Throughput</c:v>
                </c:pt>
              </c:strCache>
            </c:strRef>
          </c:tx>
          <c:marker>
            <c:symbol val="none"/>
          </c:marker>
          <c:xVal>
            <c:numRef>
              <c:f>Sheet1!$A$2:$A$13</c:f>
              <c:numCache>
                <c:formatCode>General</c:formatCode>
                <c:ptCount val="12"/>
                <c:pt idx="0">
                  <c:v>0</c:v>
                </c:pt>
                <c:pt idx="1">
                  <c:v>10000</c:v>
                </c:pt>
                <c:pt idx="2">
                  <c:v>20000</c:v>
                </c:pt>
                <c:pt idx="3">
                  <c:v>30000</c:v>
                </c:pt>
                <c:pt idx="4">
                  <c:v>35000</c:v>
                </c:pt>
                <c:pt idx="5">
                  <c:v>40000</c:v>
                </c:pt>
                <c:pt idx="6">
                  <c:v>45000</c:v>
                </c:pt>
                <c:pt idx="7">
                  <c:v>50000</c:v>
                </c:pt>
                <c:pt idx="8">
                  <c:v>60000</c:v>
                </c:pt>
                <c:pt idx="9">
                  <c:v>70000</c:v>
                </c:pt>
                <c:pt idx="10">
                  <c:v>80000</c:v>
                </c:pt>
                <c:pt idx="11">
                  <c:v>90000</c:v>
                </c:pt>
              </c:numCache>
            </c:numRef>
          </c:xVal>
          <c:yVal>
            <c:numRef>
              <c:f>Sheet1!$C$2:$C$13</c:f>
              <c:numCache>
                <c:formatCode>General</c:formatCode>
                <c:ptCount val="12"/>
                <c:pt idx="0">
                  <c:v>0</c:v>
                </c:pt>
                <c:pt idx="1">
                  <c:v>10000</c:v>
                </c:pt>
                <c:pt idx="2">
                  <c:v>17000</c:v>
                </c:pt>
                <c:pt idx="3">
                  <c:v>18000</c:v>
                </c:pt>
                <c:pt idx="4">
                  <c:v>18000</c:v>
                </c:pt>
                <c:pt idx="5">
                  <c:v>18000</c:v>
                </c:pt>
                <c:pt idx="6">
                  <c:v>18000</c:v>
                </c:pt>
                <c:pt idx="7">
                  <c:v>17000</c:v>
                </c:pt>
                <c:pt idx="8">
                  <c:v>13000</c:v>
                </c:pt>
                <c:pt idx="9">
                  <c:v>6000</c:v>
                </c:pt>
                <c:pt idx="10">
                  <c:v>3000</c:v>
                </c:pt>
                <c:pt idx="11">
                  <c:v>1000</c:v>
                </c:pt>
              </c:numCache>
            </c:numRef>
          </c:yVal>
          <c:smooth val="1"/>
        </c:ser>
        <c:dLbls>
          <c:showLegendKey val="0"/>
          <c:showVal val="0"/>
          <c:showCatName val="0"/>
          <c:showSerName val="0"/>
          <c:showPercent val="0"/>
          <c:showBubbleSize val="0"/>
        </c:dLbls>
        <c:axId val="90464256"/>
        <c:axId val="84696384"/>
      </c:scatterChart>
      <c:valAx>
        <c:axId val="84695232"/>
        <c:scaling>
          <c:orientation val="minMax"/>
          <c:min val="0"/>
        </c:scaling>
        <c:delete val="0"/>
        <c:axPos val="b"/>
        <c:title>
          <c:tx>
            <c:rich>
              <a:bodyPr/>
              <a:lstStyle/>
              <a:p>
                <a:pPr>
                  <a:defRPr/>
                </a:pPr>
                <a:r>
                  <a:rPr lang="en-US"/>
                  <a:t>Requests</a:t>
                </a:r>
              </a:p>
            </c:rich>
          </c:tx>
          <c:layout/>
          <c:overlay val="0"/>
        </c:title>
        <c:numFmt formatCode="General" sourceLinked="1"/>
        <c:majorTickMark val="out"/>
        <c:minorTickMark val="none"/>
        <c:tickLblPos val="nextTo"/>
        <c:crossAx val="84695808"/>
        <c:crosses val="autoZero"/>
        <c:crossBetween val="midCat"/>
      </c:valAx>
      <c:valAx>
        <c:axId val="84695808"/>
        <c:scaling>
          <c:logBase val="10"/>
          <c:orientation val="minMax"/>
        </c:scaling>
        <c:delete val="0"/>
        <c:axPos val="l"/>
        <c:title>
          <c:tx>
            <c:rich>
              <a:bodyPr/>
              <a:lstStyle/>
              <a:p>
                <a:pPr>
                  <a:defRPr/>
                </a:pPr>
                <a:r>
                  <a:rPr lang="en-US"/>
                  <a:t>Spins</a:t>
                </a:r>
              </a:p>
            </c:rich>
          </c:tx>
          <c:layout/>
          <c:overlay val="0"/>
        </c:title>
        <c:numFmt formatCode="0.00E+00" sourceLinked="1"/>
        <c:majorTickMark val="out"/>
        <c:minorTickMark val="none"/>
        <c:tickLblPos val="nextTo"/>
        <c:crossAx val="84695232"/>
        <c:crosses val="autoZero"/>
        <c:crossBetween val="midCat"/>
      </c:valAx>
      <c:valAx>
        <c:axId val="84696384"/>
        <c:scaling>
          <c:orientation val="minMax"/>
          <c:min val="0"/>
        </c:scaling>
        <c:delete val="0"/>
        <c:axPos val="r"/>
        <c:title>
          <c:tx>
            <c:rich>
              <a:bodyPr rot="-5400000" vert="horz"/>
              <a:lstStyle/>
              <a:p>
                <a:pPr>
                  <a:defRPr/>
                </a:pPr>
                <a:r>
                  <a:rPr lang="en-US"/>
                  <a:t>Throughput</a:t>
                </a:r>
              </a:p>
            </c:rich>
          </c:tx>
          <c:layout/>
          <c:overlay val="0"/>
        </c:title>
        <c:numFmt formatCode="General" sourceLinked="1"/>
        <c:majorTickMark val="out"/>
        <c:minorTickMark val="none"/>
        <c:tickLblPos val="nextTo"/>
        <c:crossAx val="90464256"/>
        <c:crosses val="max"/>
        <c:crossBetween val="midCat"/>
      </c:valAx>
      <c:valAx>
        <c:axId val="90464256"/>
        <c:scaling>
          <c:orientation val="minMax"/>
        </c:scaling>
        <c:delete val="1"/>
        <c:axPos val="b"/>
        <c:numFmt formatCode="General" sourceLinked="1"/>
        <c:majorTickMark val="out"/>
        <c:minorTickMark val="none"/>
        <c:tickLblPos val="nextTo"/>
        <c:crossAx val="84696384"/>
        <c:crosses val="autoZero"/>
        <c:crossBetween val="midCat"/>
      </c:valAx>
    </c:plotArea>
    <c:legend>
      <c:legendPos val="r"/>
      <c:layout/>
      <c:overlay val="0"/>
    </c:legend>
    <c:plotVisOnly val="1"/>
    <c:dispBlanksAs val="gap"/>
    <c:showDLblsOverMax val="0"/>
  </c:chart>
  <c:txPr>
    <a:bodyPr/>
    <a:lstStyle/>
    <a:p>
      <a:pPr>
        <a:defRPr>
          <a:solidFill>
            <a:schemeClr val="bg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Thoughput vs. # Partitions</a:t>
            </a:r>
          </a:p>
        </c:rich>
      </c:tx>
      <c:layout/>
      <c:overlay val="0"/>
    </c:title>
    <c:autoTitleDeleted val="0"/>
    <c:plotArea>
      <c:layout/>
      <c:scatterChart>
        <c:scatterStyle val="smoothMarker"/>
        <c:varyColors val="0"/>
        <c:ser>
          <c:idx val="1"/>
          <c:order val="1"/>
          <c:tx>
            <c:strRef>
              <c:f>Sheet2!$C$1</c:f>
              <c:strCache>
                <c:ptCount val="1"/>
                <c:pt idx="0">
                  <c:v>Thoughput</c:v>
                </c:pt>
              </c:strCache>
            </c:strRef>
          </c:tx>
          <c:marker>
            <c:symbol val="none"/>
          </c:marker>
          <c:xVal>
            <c:numRef>
              <c:f>Sheet2!$A$2:$A$12</c:f>
              <c:numCache>
                <c:formatCode>General</c:formatCode>
                <c:ptCount val="11"/>
                <c:pt idx="0">
                  <c:v>1</c:v>
                </c:pt>
                <c:pt idx="1">
                  <c:v>4</c:v>
                </c:pt>
                <c:pt idx="2">
                  <c:v>8</c:v>
                </c:pt>
                <c:pt idx="3">
                  <c:v>16</c:v>
                </c:pt>
                <c:pt idx="4">
                  <c:v>32</c:v>
                </c:pt>
                <c:pt idx="5">
                  <c:v>48</c:v>
                </c:pt>
                <c:pt idx="6">
                  <c:v>64</c:v>
                </c:pt>
                <c:pt idx="7">
                  <c:v>128</c:v>
                </c:pt>
                <c:pt idx="8">
                  <c:v>256</c:v>
                </c:pt>
                <c:pt idx="9">
                  <c:v>512</c:v>
                </c:pt>
                <c:pt idx="10">
                  <c:v>1000</c:v>
                </c:pt>
              </c:numCache>
            </c:numRef>
          </c:xVal>
          <c:yVal>
            <c:numRef>
              <c:f>Sheet2!$C$2:$C$12</c:f>
              <c:numCache>
                <c:formatCode>General</c:formatCode>
                <c:ptCount val="11"/>
                <c:pt idx="0">
                  <c:v>60000</c:v>
                </c:pt>
                <c:pt idx="1">
                  <c:v>78500</c:v>
                </c:pt>
                <c:pt idx="2">
                  <c:v>79000</c:v>
                </c:pt>
                <c:pt idx="3">
                  <c:v>80000</c:v>
                </c:pt>
                <c:pt idx="4">
                  <c:v>78000</c:v>
                </c:pt>
                <c:pt idx="5">
                  <c:v>77000</c:v>
                </c:pt>
                <c:pt idx="6">
                  <c:v>75000</c:v>
                </c:pt>
                <c:pt idx="7">
                  <c:v>72000</c:v>
                </c:pt>
                <c:pt idx="8">
                  <c:v>70000</c:v>
                </c:pt>
                <c:pt idx="9">
                  <c:v>63000</c:v>
                </c:pt>
                <c:pt idx="10">
                  <c:v>42000</c:v>
                </c:pt>
              </c:numCache>
            </c:numRef>
          </c:yVal>
          <c:smooth val="1"/>
        </c:ser>
        <c:ser>
          <c:idx val="2"/>
          <c:order val="2"/>
          <c:tx>
            <c:strRef>
              <c:f>Sheet2!$C$1</c:f>
              <c:strCache>
                <c:ptCount val="1"/>
                <c:pt idx="0">
                  <c:v>Thoughput</c:v>
                </c:pt>
              </c:strCache>
            </c:strRef>
          </c:tx>
          <c:marker>
            <c:symbol val="none"/>
          </c:marker>
          <c:xVal>
            <c:numRef>
              <c:f>Sheet2!$A$2:$A$12</c:f>
              <c:numCache>
                <c:formatCode>General</c:formatCode>
                <c:ptCount val="11"/>
                <c:pt idx="0">
                  <c:v>1</c:v>
                </c:pt>
                <c:pt idx="1">
                  <c:v>4</c:v>
                </c:pt>
                <c:pt idx="2">
                  <c:v>8</c:v>
                </c:pt>
                <c:pt idx="3">
                  <c:v>16</c:v>
                </c:pt>
                <c:pt idx="4">
                  <c:v>32</c:v>
                </c:pt>
                <c:pt idx="5">
                  <c:v>48</c:v>
                </c:pt>
                <c:pt idx="6">
                  <c:v>64</c:v>
                </c:pt>
                <c:pt idx="7">
                  <c:v>128</c:v>
                </c:pt>
                <c:pt idx="8">
                  <c:v>256</c:v>
                </c:pt>
                <c:pt idx="9">
                  <c:v>512</c:v>
                </c:pt>
                <c:pt idx="10">
                  <c:v>1000</c:v>
                </c:pt>
              </c:numCache>
            </c:numRef>
          </c:xVal>
          <c:yVal>
            <c:numRef>
              <c:f>Sheet2!$C$2:$C$12</c:f>
              <c:numCache>
                <c:formatCode>General</c:formatCode>
                <c:ptCount val="11"/>
                <c:pt idx="0">
                  <c:v>60000</c:v>
                </c:pt>
                <c:pt idx="1">
                  <c:v>78500</c:v>
                </c:pt>
                <c:pt idx="2">
                  <c:v>79000</c:v>
                </c:pt>
                <c:pt idx="3">
                  <c:v>80000</c:v>
                </c:pt>
                <c:pt idx="4">
                  <c:v>78000</c:v>
                </c:pt>
                <c:pt idx="5">
                  <c:v>77000</c:v>
                </c:pt>
                <c:pt idx="6">
                  <c:v>75000</c:v>
                </c:pt>
                <c:pt idx="7">
                  <c:v>72000</c:v>
                </c:pt>
                <c:pt idx="8">
                  <c:v>70000</c:v>
                </c:pt>
                <c:pt idx="9">
                  <c:v>63000</c:v>
                </c:pt>
                <c:pt idx="10">
                  <c:v>42000</c:v>
                </c:pt>
              </c:numCache>
            </c:numRef>
          </c:yVal>
          <c:smooth val="1"/>
        </c:ser>
        <c:ser>
          <c:idx val="0"/>
          <c:order val="0"/>
          <c:tx>
            <c:strRef>
              <c:f>Sheet2!$C$1</c:f>
              <c:strCache>
                <c:ptCount val="1"/>
                <c:pt idx="0">
                  <c:v>Thoughput</c:v>
                </c:pt>
              </c:strCache>
            </c:strRef>
          </c:tx>
          <c:marker>
            <c:symbol val="none"/>
          </c:marker>
          <c:xVal>
            <c:numRef>
              <c:f>Sheet2!$A$2:$A$12</c:f>
              <c:numCache>
                <c:formatCode>General</c:formatCode>
                <c:ptCount val="11"/>
                <c:pt idx="0">
                  <c:v>1</c:v>
                </c:pt>
                <c:pt idx="1">
                  <c:v>4</c:v>
                </c:pt>
                <c:pt idx="2">
                  <c:v>8</c:v>
                </c:pt>
                <c:pt idx="3">
                  <c:v>16</c:v>
                </c:pt>
                <c:pt idx="4">
                  <c:v>32</c:v>
                </c:pt>
                <c:pt idx="5">
                  <c:v>48</c:v>
                </c:pt>
                <c:pt idx="6">
                  <c:v>64</c:v>
                </c:pt>
                <c:pt idx="7">
                  <c:v>128</c:v>
                </c:pt>
                <c:pt idx="8">
                  <c:v>256</c:v>
                </c:pt>
                <c:pt idx="9">
                  <c:v>512</c:v>
                </c:pt>
                <c:pt idx="10">
                  <c:v>1000</c:v>
                </c:pt>
              </c:numCache>
            </c:numRef>
          </c:xVal>
          <c:yVal>
            <c:numRef>
              <c:f>Sheet2!$C$2:$C$12</c:f>
              <c:numCache>
                <c:formatCode>General</c:formatCode>
                <c:ptCount val="11"/>
                <c:pt idx="0">
                  <c:v>60000</c:v>
                </c:pt>
                <c:pt idx="1">
                  <c:v>78500</c:v>
                </c:pt>
                <c:pt idx="2">
                  <c:v>79000</c:v>
                </c:pt>
                <c:pt idx="3">
                  <c:v>80000</c:v>
                </c:pt>
                <c:pt idx="4">
                  <c:v>78000</c:v>
                </c:pt>
                <c:pt idx="5">
                  <c:v>77000</c:v>
                </c:pt>
                <c:pt idx="6">
                  <c:v>75000</c:v>
                </c:pt>
                <c:pt idx="7">
                  <c:v>72000</c:v>
                </c:pt>
                <c:pt idx="8">
                  <c:v>70000</c:v>
                </c:pt>
                <c:pt idx="9">
                  <c:v>63000</c:v>
                </c:pt>
                <c:pt idx="10">
                  <c:v>42000</c:v>
                </c:pt>
              </c:numCache>
            </c:numRef>
          </c:yVal>
          <c:smooth val="1"/>
        </c:ser>
        <c:dLbls>
          <c:showLegendKey val="0"/>
          <c:showVal val="0"/>
          <c:showCatName val="0"/>
          <c:showSerName val="0"/>
          <c:showPercent val="0"/>
          <c:showBubbleSize val="0"/>
        </c:dLbls>
        <c:axId val="90466560"/>
        <c:axId val="90467136"/>
      </c:scatterChart>
      <c:valAx>
        <c:axId val="90466560"/>
        <c:scaling>
          <c:logBase val="2"/>
          <c:orientation val="minMax"/>
          <c:max val="1000"/>
          <c:min val="1"/>
        </c:scaling>
        <c:delete val="0"/>
        <c:axPos val="b"/>
        <c:numFmt formatCode="General" sourceLinked="1"/>
        <c:majorTickMark val="out"/>
        <c:minorTickMark val="in"/>
        <c:tickLblPos val="nextTo"/>
        <c:spPr>
          <a:ln>
            <a:solidFill>
              <a:schemeClr val="bg2"/>
            </a:solidFill>
          </a:ln>
        </c:spPr>
        <c:crossAx val="90467136"/>
        <c:crosses val="autoZero"/>
        <c:crossBetween val="midCat"/>
        <c:majorUnit val="4"/>
        <c:minorUnit val="4"/>
      </c:valAx>
      <c:valAx>
        <c:axId val="90467136"/>
        <c:scaling>
          <c:orientation val="minMax"/>
          <c:min val="30000"/>
        </c:scaling>
        <c:delete val="0"/>
        <c:axPos val="l"/>
        <c:majorGridlines>
          <c:spPr>
            <a:ln>
              <a:noFill/>
            </a:ln>
          </c:spPr>
        </c:majorGridlines>
        <c:numFmt formatCode="General" sourceLinked="1"/>
        <c:majorTickMark val="out"/>
        <c:minorTickMark val="none"/>
        <c:tickLblPos val="nextTo"/>
        <c:spPr>
          <a:ln>
            <a:solidFill>
              <a:schemeClr val="bg2"/>
            </a:solidFill>
          </a:ln>
        </c:spPr>
        <c:crossAx val="90466560"/>
        <c:crosses val="autoZero"/>
        <c:crossBetween val="midCat"/>
      </c:valAx>
      <c:spPr>
        <a:ln>
          <a:solidFill>
            <a:schemeClr val="bg2"/>
          </a:solidFill>
        </a:ln>
      </c:spPr>
    </c:plotArea>
    <c:plotVisOnly val="1"/>
    <c:dispBlanksAs val="gap"/>
    <c:showDLblsOverMax val="0"/>
  </c:chart>
  <c:txPr>
    <a:bodyPr/>
    <a:lstStyle/>
    <a:p>
      <a:pPr>
        <a:defRPr>
          <a:solidFill>
            <a:schemeClr val="bg2"/>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0C612-07F2-4A2F-9370-F12CA6B3E4FC}" type="datetimeFigureOut">
              <a:rPr lang="en-US" smtClean="0"/>
              <a:t>4/16/2010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87765-E25E-4FC3-83D3-3C03B519AA9C}" type="slidenum">
              <a:rPr lang="en-US" smtClean="0"/>
              <a:t>‹#›</a:t>
            </a:fld>
            <a:endParaRPr lang="en-US"/>
          </a:p>
        </p:txBody>
      </p:sp>
    </p:spTree>
    <p:extLst>
      <p:ext uri="{BB962C8B-B14F-4D97-AF65-F5344CB8AC3E}">
        <p14:creationId xmlns:p14="http://schemas.microsoft.com/office/powerpoint/2010/main" val="389232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sdn.microsoft.com/en-us/library/ms734701.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msdn.microsoft.com/en-us/library/ms730059.aspx" TargetMode="External"/><Relationship Id="rId4" Type="http://schemas.openxmlformats.org/officeDocument/2006/relationships/hyperlink" Target="http://msdn.microsoft.com/en-us/library/ms731177.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With the combination of Windows Server 2008 R2 and SQL Server 2008 R2 it has now become possible to run SQL Server on up to 256 Cores. Recently, the SQL CAT team had a customer in the lab to test a banking application at high scale-up. Previously, we had test runs for the same application on 32-cores – but now the time had come to stress the app to 128 Cores.</a:t>
            </a:r>
            <a:br>
              <a:rPr lang="en-US" dirty="0" smtClean="0">
                <a:effectLst/>
              </a:rPr>
            </a:br>
            <a:r>
              <a:rPr lang="en-US" dirty="0" smtClean="0">
                <a:effectLst/>
              </a:rPr>
              <a:t>In this session, I will talk about the lessons we learned from stress testing an OLTP workload at this scale. You will see some interesting bottlenecks and get an idea of what sort of numbers are achievable on a big SQL Server box. Of course, I will also provide you with the guidance on how to get those numbers.</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t>1</a:t>
            </a:fld>
            <a:endParaRPr lang="en-US"/>
          </a:p>
        </p:txBody>
      </p:sp>
    </p:spTree>
    <p:extLst>
      <p:ext uri="{BB962C8B-B14F-4D97-AF65-F5344CB8AC3E}">
        <p14:creationId xmlns:p14="http://schemas.microsoft.com/office/powerpoint/2010/main" val="187036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There is a lot os scripts available</a:t>
            </a:r>
            <a:r>
              <a:rPr lang="da-DK" baseline="0" dirty="0" smtClean="0"/>
              <a:t> to do this. Some of these can be had by mailing me your Live Account</a:t>
            </a:r>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t>7</a:t>
            </a:fld>
            <a:endParaRPr lang="en-US"/>
          </a:p>
        </p:txBody>
      </p:sp>
    </p:spTree>
    <p:extLst>
      <p:ext uri="{BB962C8B-B14F-4D97-AF65-F5344CB8AC3E}">
        <p14:creationId xmlns:p14="http://schemas.microsoft.com/office/powerpoint/2010/main" val="239469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a:t>
            </a:r>
            <a:r>
              <a:rPr lang="en-US" baseline="0" dirty="0" smtClean="0"/>
              <a:t> the default configuration of the server is generally quite good. Even at very high scale there is not much additional work that can be done. </a:t>
            </a:r>
          </a:p>
          <a:p>
            <a:endParaRPr lang="en-US" baseline="0" dirty="0" smtClean="0"/>
          </a:p>
          <a:p>
            <a:r>
              <a:rPr lang="en-US" baseline="0" dirty="0" smtClean="0"/>
              <a:t>The closest you get to a magic: make SQL Server go faster </a:t>
            </a:r>
            <a:r>
              <a:rPr lang="en-US" baseline="0" dirty="0" err="1" smtClean="0"/>
              <a:t>traceflag</a:t>
            </a:r>
            <a:r>
              <a:rPr lang="en-US" baseline="0" dirty="0" smtClean="0"/>
              <a:t> is 834.</a:t>
            </a:r>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t>10</a:t>
            </a:fld>
            <a:endParaRPr lang="en-US"/>
          </a:p>
        </p:txBody>
      </p:sp>
    </p:spTree>
    <p:extLst>
      <p:ext uri="{BB962C8B-B14F-4D97-AF65-F5344CB8AC3E}">
        <p14:creationId xmlns:p14="http://schemas.microsoft.com/office/powerpoint/2010/main" val="261998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Synchronous and Asynchronous Operations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http://msdn.microsoft.com/en-us/library/ms734701.aspx</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to: Implement an Asynchronous Service Operation</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http://msdn.microsoft.com/en-us/library/ms731177.aspx</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to: Call WCF Service Operations Asynchronously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http://msdn.microsoft.com/en-us/library/ms730059.aspx</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t>13</a:t>
            </a:fld>
            <a:endParaRPr lang="en-US"/>
          </a:p>
        </p:txBody>
      </p:sp>
    </p:spTree>
    <p:extLst>
      <p:ext uri="{BB962C8B-B14F-4D97-AF65-F5344CB8AC3E}">
        <p14:creationId xmlns:p14="http://schemas.microsoft.com/office/powerpoint/2010/main" val="397184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a:t>
            </a:r>
            <a:r>
              <a:rPr lang="da-DK" baseline="0" dirty="0" smtClean="0"/>
              <a:t> this slide I am trying to illustrate what it is that i ”see” when I look at a database schema that needs to run fast. There are certain concerns that I will immediately raise. If adressed early in the design process – they can save us a lot of trouble and code changes later.</a:t>
            </a:r>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t>15</a:t>
            </a:fld>
            <a:endParaRPr lang="en-US"/>
          </a:p>
        </p:txBody>
      </p:sp>
    </p:spTree>
    <p:extLst>
      <p:ext uri="{BB962C8B-B14F-4D97-AF65-F5344CB8AC3E}">
        <p14:creationId xmlns:p14="http://schemas.microsoft.com/office/powerpoint/2010/main" val="309227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High-volume</a:t>
            </a:r>
            <a:r>
              <a:rPr lang="en-US" baseline="0" dirty="0" smtClean="0"/>
              <a:t> SQL Service Broker apps have the latch contention problem too!</a:t>
            </a:r>
            <a:endParaRPr lang="en-US" dirty="0" smtClean="0"/>
          </a:p>
          <a:p>
            <a:endParaRPr lang="da-DK" dirty="0" smtClean="0"/>
          </a:p>
          <a:p>
            <a:r>
              <a:rPr lang="da-DK" dirty="0" smtClean="0"/>
              <a:t>LATCH_</a:t>
            </a:r>
            <a:r>
              <a:rPr lang="en-US" dirty="0" smtClean="0"/>
              <a:t>&lt;X&gt;</a:t>
            </a:r>
            <a:r>
              <a:rPr lang="en-US" baseline="0" dirty="0" smtClean="0"/>
              <a:t> are diagnosed in deeper detail by going to </a:t>
            </a:r>
            <a:r>
              <a:rPr lang="en-US" baseline="0" dirty="0" err="1" smtClean="0"/>
              <a:t>sys.dm_os_latch_waits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47686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hash partitioning like this has to be handled with care. Data</a:t>
            </a:r>
            <a:r>
              <a:rPr lang="en-US" baseline="0" dirty="0" smtClean="0"/>
              <a:t> warehouse fact tables can benefit from this optimization as it allow you to maintain and build indexes with DOP 1 (for better scan rates). It also allows you to work around </a:t>
            </a:r>
            <a:r>
              <a:rPr lang="en-US" baseline="0" dirty="0" err="1" smtClean="0"/>
              <a:t>healp</a:t>
            </a:r>
            <a:r>
              <a:rPr lang="en-US" baseline="0" dirty="0" smtClean="0"/>
              <a:t> limitation (See later)</a:t>
            </a:r>
          </a:p>
          <a:p>
            <a:endParaRPr lang="en-US" baseline="0" dirty="0" smtClean="0"/>
          </a:p>
          <a:p>
            <a:r>
              <a:rPr lang="en-US" baseline="0" dirty="0" smtClean="0"/>
              <a:t>But be careful about the extra work that can be introduced from hash partitioning. Opening many partitions has a CPU cost to it. Index seeks will have to touch every single partition (unless the seek includes the hash column)</a:t>
            </a:r>
          </a:p>
          <a:p>
            <a:endParaRPr lang="en-US" baseline="0" dirty="0" smtClean="0"/>
          </a:p>
          <a:p>
            <a:r>
              <a:rPr lang="en-US" baseline="0" dirty="0" smtClean="0"/>
              <a:t>In other words: Test this both for the loading speed and for query performance</a:t>
            </a:r>
          </a:p>
          <a:p>
            <a:endParaRPr lang="da-DK" dirty="0"/>
          </a:p>
        </p:txBody>
      </p:sp>
      <p:sp>
        <p:nvSpPr>
          <p:cNvPr id="4" name="Footer Placeholder 3"/>
          <p:cNvSpPr>
            <a:spLocks noGrp="1"/>
          </p:cNvSpPr>
          <p:nvPr>
            <p:ph type="ftr" sz="quarter" idx="10"/>
          </p:nvPr>
        </p:nvSpPr>
        <p:spPr/>
        <p:txBody>
          <a:bodyPr/>
          <a:lstStyle/>
          <a:p>
            <a:r>
              <a:rPr lang="de-DE" smtClean="0"/>
              <a:t>European PASS Conference 2009</a:t>
            </a:r>
            <a:endParaRPr lang="de-DE" dirty="0"/>
          </a:p>
        </p:txBody>
      </p:sp>
      <p:sp>
        <p:nvSpPr>
          <p:cNvPr id="5" name="Slide Number Placeholder 4"/>
          <p:cNvSpPr>
            <a:spLocks noGrp="1"/>
          </p:cNvSpPr>
          <p:nvPr>
            <p:ph type="sldNum" sz="quarter" idx="11"/>
          </p:nvPr>
        </p:nvSpPr>
        <p:spPr/>
        <p:txBody>
          <a:bodyPr/>
          <a:lstStyle/>
          <a:p>
            <a:fld id="{B9BE56CD-1295-4197-990B-E20B7C7CCF7F}" type="slidenum">
              <a:rPr lang="de-DE" smtClean="0"/>
              <a:pPr/>
              <a:t>32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425478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http://blogs.msdn.com/psssql/archive/2009/01/28/hot-it-works-sql-server-superlatch-ing-sub-latches.aspx</a:t>
            </a:r>
          </a:p>
          <a:p>
            <a:r>
              <a:rPr lang="en-US" dirty="0" smtClean="0"/>
              <a:t>http://blogs.msdn.com/psssql/archive/2008/01/24/how-it-works-sql-server-2005-numa-basics.aspx</a:t>
            </a:r>
          </a:p>
          <a:p>
            <a:endParaRPr lang="da-DK" dirty="0" smtClean="0"/>
          </a:p>
          <a:p>
            <a:endParaRPr lang="en-US" dirty="0"/>
          </a:p>
        </p:txBody>
      </p:sp>
      <p:sp>
        <p:nvSpPr>
          <p:cNvPr id="4" name="Slide Number Placeholder 3"/>
          <p:cNvSpPr>
            <a:spLocks noGrp="1"/>
          </p:cNvSpPr>
          <p:nvPr>
            <p:ph type="sldNum" sz="quarter" idx="10"/>
          </p:nvPr>
        </p:nvSpPr>
        <p:spPr/>
        <p:txBody>
          <a:bodyPr/>
          <a:lstStyle/>
          <a:p>
            <a:fld id="{E1987765-E25E-4FC3-83D3-3C03B519AA9C}" type="slidenum">
              <a:rPr lang="en-US" smtClean="0"/>
              <a:t>36</a:t>
            </a:fld>
            <a:endParaRPr lang="en-US"/>
          </a:p>
        </p:txBody>
      </p:sp>
    </p:spTree>
    <p:extLst>
      <p:ext uri="{BB962C8B-B14F-4D97-AF65-F5344CB8AC3E}">
        <p14:creationId xmlns:p14="http://schemas.microsoft.com/office/powerpoint/2010/main" val="47334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958975"/>
            <a:ext cx="7772400" cy="1927225"/>
          </a:xfrm>
        </p:spPr>
        <p:txBody>
          <a:bodyPr/>
          <a:lstStyle>
            <a:lvl1pPr algn="l">
              <a:defRPr b="1"/>
            </a:lvl1pPr>
          </a:lstStyle>
          <a:p>
            <a:r>
              <a:rPr lang="en-US" dirty="0" smtClean="0"/>
              <a:t>&lt;Title&gt;</a:t>
            </a:r>
            <a:endParaRPr lang="en-US" dirty="0"/>
          </a:p>
        </p:txBody>
      </p:sp>
      <p:sp>
        <p:nvSpPr>
          <p:cNvPr id="3" name="Subtitle 2"/>
          <p:cNvSpPr>
            <a:spLocks noGrp="1"/>
          </p:cNvSpPr>
          <p:nvPr>
            <p:ph type="subTitle" idx="1" hasCustomPrompt="1"/>
          </p:nvPr>
        </p:nvSpPr>
        <p:spPr>
          <a:xfrm>
            <a:off x="457200" y="4495800"/>
            <a:ext cx="4953000" cy="891013"/>
          </a:xfrm>
        </p:spPr>
        <p:txBody>
          <a:bodyPr/>
          <a:lstStyle>
            <a:lvl1pPr marL="0" indent="0" algn="l">
              <a:buNone/>
              <a:defRPr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Thomas Kejser</a:t>
            </a:r>
          </a:p>
          <a:p>
            <a:r>
              <a:rPr lang="en-US" dirty="0" smtClean="0"/>
              <a:t>Senior Program Manager</a:t>
            </a:r>
            <a:endParaRPr lang="en-US" dirty="0"/>
          </a:p>
        </p:txBody>
      </p:sp>
      <p:pic>
        <p:nvPicPr>
          <p:cNvPr id="5" name="Picture 4" descr="SQL_CAT_small.png"/>
          <p:cNvPicPr>
            <a:picLocks noChangeAspect="1"/>
          </p:cNvPicPr>
          <p:nvPr/>
        </p:nvPicPr>
        <p:blipFill>
          <a:blip r:embed="rId2"/>
          <a:srcRect/>
          <a:stretch>
            <a:fillRect/>
          </a:stretch>
        </p:blipFill>
        <p:spPr bwMode="auto">
          <a:xfrm>
            <a:off x="6096000" y="4495800"/>
            <a:ext cx="2154170" cy="12192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4"/>
          </p:nvPr>
        </p:nvSpPr>
        <p:spPr>
          <a:xfrm>
            <a:off x="5105400" y="6510528"/>
            <a:ext cx="2133600" cy="244475"/>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172200"/>
            <a:ext cx="2133600" cy="457200"/>
          </a:xfrm>
          <a:prstGeom prst="rect">
            <a:avLst/>
          </a:prstGeom>
        </p:spPr>
        <p:txBody>
          <a:bodyPr anchor="ctr"/>
          <a:lstStyle>
            <a:lvl1pPr>
              <a:defRPr/>
            </a:lvl1pPr>
          </a:lstStyle>
          <a:p>
            <a:fld id="{1D8BD707-D9CF-40AE-B4C6-C98DA3205C09}" type="datetimeFigureOut">
              <a:rPr lang="en-US" smtClean="0"/>
              <a:pPr/>
              <a:t>4/16/2010</a:t>
            </a:fld>
            <a:endParaRPr lang="en-US"/>
          </a:p>
        </p:txBody>
      </p:sp>
      <p:sp>
        <p:nvSpPr>
          <p:cNvPr id="5" name="Footer Placeholder 4"/>
          <p:cNvSpPr>
            <a:spLocks noGrp="1"/>
          </p:cNvSpPr>
          <p:nvPr>
            <p:ph type="ftr" sz="quarter" idx="11"/>
          </p:nvPr>
        </p:nvSpPr>
        <p:spPr>
          <a:xfrm>
            <a:off x="3124200" y="6172200"/>
            <a:ext cx="2895600" cy="457200"/>
          </a:xfrm>
          <a:prstGeom prst="rect">
            <a:avLst/>
          </a:prstGeom>
        </p:spPr>
        <p:txBody>
          <a:bodyPr anchor="ct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58813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sec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17032"/>
            <a:ext cx="8300207" cy="609600"/>
          </a:xfrm>
        </p:spPr>
        <p:txBody>
          <a:bodyPr/>
          <a:lstStyle>
            <a:lvl1pPr>
              <a:defRPr b="1"/>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0999" y="3276600"/>
            <a:ext cx="8305801" cy="387798"/>
          </a:xfrm>
        </p:spPr>
        <p:txBody>
          <a:bodyPr/>
          <a:lstStyle>
            <a:lvl1pPr marL="0" indent="0">
              <a:buNone/>
              <a:defRPr>
                <a:solidFill>
                  <a:schemeClr val="tx1">
                    <a:lumMod val="50000"/>
                  </a:schemeClr>
                </a:solidFill>
              </a:defRPr>
            </a:lvl1pPr>
          </a:lstStyle>
          <a:p>
            <a:pPr lvl="0"/>
            <a:r>
              <a:rPr lang="en-US" dirty="0" smtClean="0"/>
              <a:t>&lt;Title&gt;</a:t>
            </a:r>
            <a:endParaRPr lang="en-US" dirty="0"/>
          </a:p>
        </p:txBody>
      </p:sp>
    </p:spTree>
    <p:extLst>
      <p:ext uri="{BB962C8B-B14F-4D97-AF65-F5344CB8AC3E}">
        <p14:creationId xmlns:p14="http://schemas.microsoft.com/office/powerpoint/2010/main" val="22621444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701040"/>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467544" y="1143000"/>
            <a:ext cx="8320088" cy="510540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7896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08874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8820"/>
            <a:ext cx="4040188" cy="43173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008" y="108874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8820"/>
            <a:ext cx="4041775" cy="43173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14968"/>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457200" y="1088740"/>
            <a:ext cx="4040188" cy="5037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088740"/>
            <a:ext cx="4041775" cy="5037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1165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crosoft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3"/>
          <a:stretch>
            <a:fillRect/>
          </a:stretch>
        </p:blipFill>
        <p:spPr>
          <a:xfrm>
            <a:off x="1676400" y="2452578"/>
            <a:ext cx="5630254" cy="1091134"/>
          </a:xfrm>
          <a:prstGeom prst="rect">
            <a:avLst/>
          </a:prstGeom>
        </p:spPr>
      </p:pic>
      <p:sp>
        <p:nvSpPr>
          <p:cNvPr id="3"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br>
            <a: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t>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Q&amp;A">
    <p:spTree>
      <p:nvGrpSpPr>
        <p:cNvPr id="1" name=""/>
        <p:cNvGrpSpPr/>
        <p:nvPr/>
      </p:nvGrpSpPr>
      <p:grpSpPr>
        <a:xfrm>
          <a:off x="0" y="0"/>
          <a:ext cx="0" cy="0"/>
          <a:chOff x="0" y="0"/>
          <a:chExt cx="0" cy="0"/>
        </a:xfrm>
      </p:grpSpPr>
      <p:sp>
        <p:nvSpPr>
          <p:cNvPr id="11" name="TextBox 10"/>
          <p:cNvSpPr txBox="1"/>
          <p:nvPr/>
        </p:nvSpPr>
        <p:spPr>
          <a:xfrm>
            <a:off x="2286000" y="1143000"/>
            <a:ext cx="2106667"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rPr>
              <a:t>Q</a:t>
            </a:r>
            <a:endParaRPr lang="en-US" sz="21600"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endParaRPr>
          </a:p>
        </p:txBody>
      </p:sp>
      <p:sp>
        <p:nvSpPr>
          <p:cNvPr id="12" name="TextBox 11"/>
          <p:cNvSpPr txBox="1"/>
          <p:nvPr/>
        </p:nvSpPr>
        <p:spPr>
          <a:xfrm>
            <a:off x="5022870" y="1752600"/>
            <a:ext cx="1891865"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rPr>
              <a:t>A</a:t>
            </a:r>
            <a:endParaRPr lang="en-US" sz="21600"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endParaRPr>
          </a:p>
        </p:txBody>
      </p:sp>
      <p:sp>
        <p:nvSpPr>
          <p:cNvPr id="13" name="TextBox 12"/>
          <p:cNvSpPr txBox="1"/>
          <p:nvPr/>
        </p:nvSpPr>
        <p:spPr>
          <a:xfrm>
            <a:off x="4191000" y="2896850"/>
            <a:ext cx="971741" cy="1446550"/>
          </a:xfrm>
          <a:prstGeom prst="rect">
            <a:avLst/>
          </a:prstGeom>
          <a:noFill/>
        </p:spPr>
        <p:txBody>
          <a:bodyPr wrap="none" rtlCol="0">
            <a:spAutoFit/>
          </a:bodyPr>
          <a:lstStyle/>
          <a:p>
            <a:r>
              <a:rPr lang="en-US" sz="8800"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rPr>
              <a:t>&amp;</a:t>
            </a:r>
            <a:endParaRPr lang="en-US" sz="8800"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 name="TextBox 4"/>
          <p:cNvSpPr txBox="1"/>
          <p:nvPr/>
        </p:nvSpPr>
        <p:spPr>
          <a:xfrm>
            <a:off x="2286000" y="1143000"/>
            <a:ext cx="2106667"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rPr>
              <a:t>Q</a:t>
            </a:r>
            <a:endParaRPr lang="en-US" sz="21600"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endParaRPr>
          </a:p>
        </p:txBody>
      </p:sp>
      <p:sp>
        <p:nvSpPr>
          <p:cNvPr id="6" name="TextBox 5"/>
          <p:cNvSpPr txBox="1"/>
          <p:nvPr/>
        </p:nvSpPr>
        <p:spPr>
          <a:xfrm>
            <a:off x="5022870" y="1752600"/>
            <a:ext cx="1891865" cy="3416320"/>
          </a:xfrm>
          <a:prstGeom prst="rect">
            <a:avLst/>
          </a:prstGeom>
          <a:noFill/>
        </p:spPr>
        <p:txBody>
          <a:bodyPr wrap="none" rtlCol="0">
            <a:spAutoFit/>
          </a:bodyPr>
          <a:lstStyle/>
          <a:p>
            <a:r>
              <a:rPr lang="en-US" sz="21600"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rPr>
              <a:t>A</a:t>
            </a:r>
            <a:endParaRPr lang="en-US" sz="21600"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ndara" pitchFamily="34" charset="0"/>
            </a:endParaRPr>
          </a:p>
        </p:txBody>
      </p:sp>
      <p:sp>
        <p:nvSpPr>
          <p:cNvPr id="7" name="TextBox 6"/>
          <p:cNvSpPr txBox="1"/>
          <p:nvPr/>
        </p:nvSpPr>
        <p:spPr>
          <a:xfrm>
            <a:off x="4191000" y="2896850"/>
            <a:ext cx="971741" cy="1446550"/>
          </a:xfrm>
          <a:prstGeom prst="rect">
            <a:avLst/>
          </a:prstGeom>
          <a:noFill/>
        </p:spPr>
        <p:txBody>
          <a:bodyPr wrap="none" rtlCol="0">
            <a:spAutoFit/>
          </a:bodyPr>
          <a:lstStyle/>
          <a:p>
            <a:r>
              <a:rPr lang="en-US" sz="8800"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rPr>
              <a:t>&amp;</a:t>
            </a:r>
            <a:endParaRPr lang="en-US" sz="8800"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5760"/>
            <a:ext cx="8321675" cy="6096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smtClean="0"/>
          </a:p>
        </p:txBody>
      </p:sp>
      <p:sp>
        <p:nvSpPr>
          <p:cNvPr id="1032" name="Rectangle 8"/>
          <p:cNvSpPr>
            <a:spLocks noGrp="1" noChangeArrowheads="1"/>
          </p:cNvSpPr>
          <p:nvPr>
            <p:ph type="body" idx="1"/>
          </p:nvPr>
        </p:nvSpPr>
        <p:spPr bwMode="auto">
          <a:xfrm>
            <a:off x="467544" y="1088740"/>
            <a:ext cx="8320088"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Box 3"/>
          <p:cNvSpPr txBox="1"/>
          <p:nvPr/>
        </p:nvSpPr>
        <p:spPr>
          <a:xfrm>
            <a:off x="6067792" y="6401519"/>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smtClean="0">
                <a:solidFill>
                  <a:srgbClr xmlns:mc="http://schemas.openxmlformats.org/markup-compatibility/2006" xmlns:a14="http://schemas.microsoft.com/office/drawing/2010/main" val="FFFFFF" mc:Ignorable=""/>
                </a:solidFill>
                <a:latin typeface="Segoe"/>
                <a:ea typeface="+mn-ea"/>
                <a:cs typeface="+mn-cs"/>
              </a:rPr>
              <a:t>    </a:t>
            </a:r>
            <a:fld id="{0E3FD99C-B34B-4A94-B48B-DDD52BF86808}" type="slidenum">
              <a:rPr lang="en-US" sz="1200" kern="1200" smtClean="0">
                <a:solidFill>
                  <a:srgbClr xmlns:mc="http://schemas.openxmlformats.org/markup-compatibility/2006" xmlns:a14="http://schemas.microsoft.com/office/drawing/2010/main" val="FFFFFF" mc:Ignorable=""/>
                </a:solidFill>
                <a:latin typeface="Segoe"/>
                <a:ea typeface="+mn-ea"/>
                <a:cs typeface="+mn-cs"/>
              </a:rPr>
              <a:pPr algn="r" rtl="0" fontAlgn="base">
                <a:spcBef>
                  <a:spcPct val="0"/>
                </a:spcBef>
                <a:spcAft>
                  <a:spcPct val="0"/>
                </a:spcAft>
              </a:pPr>
              <a:t>‹#›</a:t>
            </a:fld>
            <a:endParaRPr lang="en-US" sz="1200" kern="1200" dirty="0">
              <a:solidFill>
                <a:srgbClr xmlns:mc="http://schemas.openxmlformats.org/markup-compatibility/2006" xmlns:a14="http://schemas.microsoft.com/office/drawing/2010/main" val="FFFFFF" mc:Ignorable=""/>
              </a:solidFill>
              <a:latin typeface="Segoe"/>
              <a:ea typeface="+mn-ea"/>
              <a:cs typeface="+mn-cs"/>
            </a:endParaRPr>
          </a:p>
        </p:txBody>
      </p:sp>
      <p:pic>
        <p:nvPicPr>
          <p:cNvPr id="5" name="Picture 4" descr="SQL_CAT_small.png"/>
          <p:cNvPicPr>
            <a:picLocks noChangeAspect="1"/>
          </p:cNvPicPr>
          <p:nvPr/>
        </p:nvPicPr>
        <p:blipFill>
          <a:blip r:embed="rId15"/>
          <a:srcRect/>
          <a:stretch>
            <a:fillRect/>
          </a:stretch>
        </p:blipFill>
        <p:spPr bwMode="auto">
          <a:xfrm>
            <a:off x="107504" y="6477289"/>
            <a:ext cx="540060" cy="305659"/>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fontAlgn="base" hangingPunct="1">
        <a:lnSpc>
          <a:spcPct val="90000"/>
        </a:lnSpc>
        <a:spcBef>
          <a:spcPct val="0"/>
        </a:spcBef>
        <a:spcAft>
          <a:spcPct val="0"/>
        </a:spcAft>
        <a:defRPr sz="400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2pPr>
      <a:lvl3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3pPr>
      <a:lvl4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4pPr>
      <a:lvl5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9pPr>
    </p:titleStyle>
    <p:bodyStyle>
      <a:lvl1pPr marL="342900" indent="-342900" algn="l" rtl="0" eaLnBrk="1" fontAlgn="base" hangingPunct="1">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blogs.msdn.com/psssql/archive/2009/01/28/hot-it-works-sql-server-superlatch-ing-sub-latches.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8" Type="http://schemas.openxmlformats.org/officeDocument/2006/relationships/hyperlink" Target="http://msdn.microsoft.com/en-us/library/ms345346.aspx" TargetMode="External"/><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Designing Highly Scalable OLTP Systems</a:t>
            </a:r>
            <a:endParaRPr lang="en-US" dirty="0"/>
          </a:p>
        </p:txBody>
      </p:sp>
      <p:sp>
        <p:nvSpPr>
          <p:cNvPr id="3" name="Subtitle 2"/>
          <p:cNvSpPr>
            <a:spLocks noGrp="1"/>
          </p:cNvSpPr>
          <p:nvPr>
            <p:ph type="subTitle" idx="1"/>
          </p:nvPr>
        </p:nvSpPr>
        <p:spPr>
          <a:xfrm>
            <a:off x="457200" y="4495800"/>
            <a:ext cx="4953000" cy="1394228"/>
          </a:xfrm>
        </p:spPr>
        <p:txBody>
          <a:bodyPr/>
          <a:lstStyle/>
          <a:p>
            <a:r>
              <a:rPr lang="da-DK" dirty="0" smtClean="0"/>
              <a:t>Thomas Kejser</a:t>
            </a:r>
          </a:p>
          <a:p>
            <a:r>
              <a:rPr lang="da-DK" dirty="0" smtClean="0"/>
              <a:t>Senior Program Manager</a:t>
            </a:r>
          </a:p>
          <a:p>
            <a:r>
              <a:rPr lang="da-DK" dirty="0" smtClean="0"/>
              <a:t>Microsoft</a:t>
            </a:r>
            <a:endParaRPr lang="en-US" dirty="0"/>
          </a:p>
        </p:txBody>
      </p:sp>
    </p:spTree>
    <p:extLst>
      <p:ext uri="{BB962C8B-B14F-4D97-AF65-F5344CB8AC3E}">
        <p14:creationId xmlns:p14="http://schemas.microsoft.com/office/powerpoint/2010/main" val="19041347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Memory Setup</a:t>
            </a:r>
            <a:endParaRPr lang="en-US" dirty="0"/>
          </a:p>
        </p:txBody>
      </p:sp>
      <p:sp>
        <p:nvSpPr>
          <p:cNvPr id="3" name="Content Placeholder 2"/>
          <p:cNvSpPr>
            <a:spLocks noGrp="1"/>
          </p:cNvSpPr>
          <p:nvPr>
            <p:ph idx="1"/>
          </p:nvPr>
        </p:nvSpPr>
        <p:spPr>
          <a:xfrm>
            <a:off x="467544" y="1143000"/>
            <a:ext cx="8320088" cy="4358116"/>
          </a:xfrm>
        </p:spPr>
        <p:txBody>
          <a:bodyPr/>
          <a:lstStyle/>
          <a:p>
            <a:r>
              <a:rPr lang="en-US" dirty="0"/>
              <a:t>For large </a:t>
            </a:r>
            <a:r>
              <a:rPr lang="en-US" dirty="0" smtClean="0"/>
              <a:t>CPU/Memory </a:t>
            </a:r>
            <a:r>
              <a:rPr lang="en-US" dirty="0"/>
              <a:t>box, </a:t>
            </a:r>
            <a:r>
              <a:rPr lang="en-US" b="1" dirty="0"/>
              <a:t>Lock Pages in Memory </a:t>
            </a:r>
            <a:r>
              <a:rPr lang="en-US" dirty="0"/>
              <a:t>really matters</a:t>
            </a:r>
          </a:p>
          <a:p>
            <a:pPr lvl="1"/>
            <a:r>
              <a:rPr lang="en-US" dirty="0"/>
              <a:t>We saw more than double </a:t>
            </a:r>
            <a:r>
              <a:rPr lang="en-US" dirty="0" smtClean="0"/>
              <a:t>performance</a:t>
            </a:r>
          </a:p>
          <a:p>
            <a:pPr lvl="1"/>
            <a:r>
              <a:rPr lang="en-US" dirty="0" smtClean="0"/>
              <a:t>Use </a:t>
            </a:r>
            <a:r>
              <a:rPr lang="en-US" b="1" dirty="0" err="1" smtClean="0"/>
              <a:t>gpedit.msc</a:t>
            </a:r>
            <a:r>
              <a:rPr lang="en-US" b="1" dirty="0" smtClean="0"/>
              <a:t> </a:t>
            </a:r>
            <a:r>
              <a:rPr lang="en-US" dirty="0" smtClean="0"/>
              <a:t>to grant it to SQL Service account</a:t>
            </a:r>
            <a:endParaRPr lang="en-US" dirty="0"/>
          </a:p>
          <a:p>
            <a:r>
              <a:rPr lang="en-US" dirty="0"/>
              <a:t>Consider TF834 (Large page </a:t>
            </a:r>
            <a:r>
              <a:rPr lang="en-US" dirty="0" smtClean="0"/>
              <a:t>Allocations) </a:t>
            </a:r>
          </a:p>
          <a:p>
            <a:pPr lvl="1"/>
            <a:r>
              <a:rPr lang="en-US" dirty="0"/>
              <a:t>O</a:t>
            </a:r>
            <a:r>
              <a:rPr lang="en-US" dirty="0" smtClean="0"/>
              <a:t>n </a:t>
            </a:r>
            <a:r>
              <a:rPr lang="en-US" dirty="0"/>
              <a:t>Windows 2008R2 </a:t>
            </a:r>
            <a:r>
              <a:rPr lang="en-US" dirty="0" smtClean="0"/>
              <a:t>previous </a:t>
            </a:r>
            <a:r>
              <a:rPr lang="en-US" dirty="0"/>
              <a:t>issues </a:t>
            </a:r>
            <a:r>
              <a:rPr lang="en-US" dirty="0" smtClean="0"/>
              <a:t>with this TF are fixed</a:t>
            </a:r>
          </a:p>
          <a:p>
            <a:pPr lvl="1"/>
            <a:r>
              <a:rPr lang="en-US" dirty="0" smtClean="0"/>
              <a:t>Around 10% throughput increase</a:t>
            </a:r>
            <a:endParaRPr lang="en-US" dirty="0"/>
          </a:p>
          <a:p>
            <a:r>
              <a:rPr lang="en-US" dirty="0"/>
              <a:t>Beware of NUMA node memory </a:t>
            </a:r>
            <a:r>
              <a:rPr lang="en-US" dirty="0" smtClean="0"/>
              <a:t>distribution</a:t>
            </a:r>
          </a:p>
          <a:p>
            <a:pPr lvl="1"/>
            <a:r>
              <a:rPr lang="en-US" dirty="0" smtClean="0"/>
              <a:t>Set max memory close to box max if dedicated box available</a:t>
            </a:r>
            <a:endParaRPr lang="en-US" dirty="0"/>
          </a:p>
          <a:p>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53679"/>
          <a:stretch/>
        </p:blipFill>
        <p:spPr>
          <a:xfrm>
            <a:off x="750319" y="5105400"/>
            <a:ext cx="8393681" cy="1203325"/>
          </a:xfrm>
          <a:prstGeom prst="rect">
            <a:avLst/>
          </a:prstGeom>
        </p:spPr>
      </p:pic>
      <p:sp>
        <p:nvSpPr>
          <p:cNvPr id="5" name="Oval 4"/>
          <p:cNvSpPr/>
          <p:nvPr/>
        </p:nvSpPr>
        <p:spPr bwMode="auto">
          <a:xfrm>
            <a:off x="5569969" y="5105400"/>
            <a:ext cx="762000" cy="11811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r="83758"/>
          <a:stretch/>
        </p:blipFill>
        <p:spPr>
          <a:xfrm>
            <a:off x="235969" y="5105400"/>
            <a:ext cx="3019425" cy="1225591"/>
          </a:xfrm>
          <a:prstGeom prst="rect">
            <a:avLst/>
          </a:prstGeom>
        </p:spPr>
      </p:pic>
    </p:spTree>
    <p:extLst>
      <p:ext uri="{BB962C8B-B14F-4D97-AF65-F5344CB8AC3E}">
        <p14:creationId xmlns:p14="http://schemas.microsoft.com/office/powerpoint/2010/main" val="3971580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Configuration Changes</a:t>
            </a:r>
            <a:endParaRPr lang="en-US" dirty="0"/>
          </a:p>
        </p:txBody>
      </p:sp>
      <p:sp>
        <p:nvSpPr>
          <p:cNvPr id="3" name="Content Placeholder 2"/>
          <p:cNvSpPr>
            <a:spLocks noGrp="1"/>
          </p:cNvSpPr>
          <p:nvPr>
            <p:ph idx="1"/>
          </p:nvPr>
        </p:nvSpPr>
        <p:spPr>
          <a:xfrm>
            <a:off x="467544" y="1143000"/>
            <a:ext cx="8320088" cy="6398675"/>
          </a:xfrm>
        </p:spPr>
        <p:txBody>
          <a:bodyPr/>
          <a:lstStyle/>
          <a:p>
            <a:r>
              <a:rPr lang="en-US" sz="2400" dirty="0" smtClean="0"/>
              <a:t>As we increased number of connections to around 6000 (users had think time) we started seeing waits on THREADPOOL</a:t>
            </a:r>
          </a:p>
          <a:p>
            <a:pPr lvl="1"/>
            <a:r>
              <a:rPr lang="en-US" sz="1800" dirty="0" smtClean="0"/>
              <a:t>Solution: increase </a:t>
            </a:r>
            <a:r>
              <a:rPr lang="en-US" sz="1800" b="1" dirty="0" err="1" smtClean="0">
                <a:latin typeface="Courier New" pitchFamily="49" charset="0"/>
                <a:cs typeface="Courier New" pitchFamily="49" charset="0"/>
              </a:rPr>
              <a:t>sp_configure</a:t>
            </a:r>
            <a:r>
              <a:rPr lang="en-US" sz="1800" b="1" dirty="0" smtClean="0">
                <a:latin typeface="Courier New" pitchFamily="49" charset="0"/>
                <a:cs typeface="Courier New" pitchFamily="49" charset="0"/>
              </a:rPr>
              <a:t> ‘max worker threads’</a:t>
            </a:r>
          </a:p>
          <a:p>
            <a:pPr lvl="1"/>
            <a:r>
              <a:rPr lang="en-US" sz="1800" dirty="0" smtClean="0"/>
              <a:t>Probably don’t want to go higher than 4096</a:t>
            </a:r>
          </a:p>
          <a:p>
            <a:pPr lvl="2"/>
            <a:r>
              <a:rPr lang="en-US" sz="1800" dirty="0"/>
              <a:t>G</a:t>
            </a:r>
            <a:r>
              <a:rPr lang="en-US" sz="1800" dirty="0" smtClean="0"/>
              <a:t>radually increase it, default max is 980</a:t>
            </a:r>
          </a:p>
          <a:p>
            <a:pPr lvl="2"/>
            <a:r>
              <a:rPr lang="en-US" sz="1800" dirty="0" smtClean="0"/>
              <a:t>Avoid killing yourself in thread management – bottleneck is likely somewhere release</a:t>
            </a:r>
          </a:p>
          <a:p>
            <a:r>
              <a:rPr lang="en-US" sz="2400" dirty="0" smtClean="0"/>
              <a:t>Use affinity mask to get rid of SQL Server for cores running NIC traffic</a:t>
            </a:r>
          </a:p>
          <a:p>
            <a:r>
              <a:rPr lang="en-US" sz="2400" dirty="0" smtClean="0"/>
              <a:t>Well tuned, pure play OLTP</a:t>
            </a:r>
          </a:p>
          <a:p>
            <a:pPr lvl="1"/>
            <a:r>
              <a:rPr lang="en-US" sz="1800" dirty="0"/>
              <a:t>N</a:t>
            </a:r>
            <a:r>
              <a:rPr lang="en-US" sz="1800" dirty="0" smtClean="0"/>
              <a:t>o need to consider parallel plans</a:t>
            </a:r>
          </a:p>
          <a:p>
            <a:pPr lvl="1"/>
            <a:r>
              <a:rPr lang="en-US" sz="1800" b="1" dirty="0" err="1" smtClean="0">
                <a:latin typeface="Courier New" pitchFamily="49" charset="0"/>
                <a:cs typeface="Courier New" pitchFamily="49" charset="0"/>
              </a:rPr>
              <a:t>Sp_configure</a:t>
            </a:r>
            <a:r>
              <a:rPr lang="en-US" sz="1800" b="1" dirty="0" smtClean="0">
                <a:latin typeface="Courier New" pitchFamily="49" charset="0"/>
                <a:cs typeface="Courier New" pitchFamily="49" charset="0"/>
              </a:rPr>
              <a:t> ‘max degree of parallelism’, 1</a:t>
            </a:r>
          </a:p>
          <a:p>
            <a:endParaRPr lang="en-US" sz="2400" dirty="0" smtClean="0"/>
          </a:p>
          <a:p>
            <a:pPr lvl="1"/>
            <a:endParaRPr lang="en-US" sz="1800" dirty="0" smtClean="0"/>
          </a:p>
          <a:p>
            <a:endParaRPr lang="en-US" sz="2400" dirty="0" smtClean="0"/>
          </a:p>
          <a:p>
            <a:pPr lvl="1"/>
            <a:endParaRPr lang="en-US" sz="1800" dirty="0"/>
          </a:p>
        </p:txBody>
      </p:sp>
    </p:spTree>
    <p:extLst>
      <p:ext uri="{BB962C8B-B14F-4D97-AF65-F5344CB8AC3E}">
        <p14:creationId xmlns:p14="http://schemas.microsoft.com/office/powerpoint/2010/main" val="36215456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Getting the Code Right</a:t>
            </a:r>
            <a:endParaRPr lang="en-US" dirty="0"/>
          </a:p>
        </p:txBody>
      </p:sp>
      <p:sp>
        <p:nvSpPr>
          <p:cNvPr id="5" name="Text Placeholder 4"/>
          <p:cNvSpPr>
            <a:spLocks noGrp="1"/>
          </p:cNvSpPr>
          <p:nvPr>
            <p:ph type="body" sz="quarter" idx="10"/>
          </p:nvPr>
        </p:nvSpPr>
        <p:spPr/>
        <p:txBody>
          <a:bodyPr/>
          <a:lstStyle/>
          <a:p>
            <a:r>
              <a:rPr lang="da-DK" dirty="0" smtClean="0"/>
              <a:t>Designing Highly Scalable OLTP Systems</a:t>
            </a:r>
            <a:endParaRPr lang="en-US" dirty="0"/>
          </a:p>
        </p:txBody>
      </p:sp>
    </p:spTree>
    <p:extLst>
      <p:ext uri="{BB962C8B-B14F-4D97-AF65-F5344CB8AC3E}">
        <p14:creationId xmlns:p14="http://schemas.microsoft.com/office/powerpoint/2010/main" val="39337210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Remote Calling from WCF</a:t>
            </a:r>
            <a:endParaRPr lang="en-US" dirty="0"/>
          </a:p>
        </p:txBody>
      </p:sp>
      <p:sp>
        <p:nvSpPr>
          <p:cNvPr id="5" name="Content Placeholder 4"/>
          <p:cNvSpPr>
            <a:spLocks noGrp="1"/>
          </p:cNvSpPr>
          <p:nvPr>
            <p:ph idx="1"/>
          </p:nvPr>
        </p:nvSpPr>
        <p:spPr>
          <a:xfrm>
            <a:off x="467544" y="1143000"/>
            <a:ext cx="8320088" cy="3356303"/>
          </a:xfrm>
        </p:spPr>
        <p:txBody>
          <a:bodyPr/>
          <a:lstStyle/>
          <a:p>
            <a:r>
              <a:rPr lang="en-US" dirty="0" smtClean="0"/>
              <a:t>Original client code: Synchronous calls in WCF</a:t>
            </a:r>
          </a:p>
          <a:p>
            <a:pPr lvl="1"/>
            <a:r>
              <a:rPr lang="en-US" dirty="0" smtClean="0"/>
              <a:t>Each thread must wait for network latency before proceeding</a:t>
            </a:r>
          </a:p>
          <a:p>
            <a:pPr lvl="1"/>
            <a:r>
              <a:rPr lang="en-US" dirty="0" smtClean="0"/>
              <a:t>Around 1ms waiting</a:t>
            </a:r>
          </a:p>
          <a:p>
            <a:pPr lvl="1"/>
            <a:r>
              <a:rPr lang="en-US" dirty="0" smtClean="0"/>
              <a:t>Very similar to disk I/O – thread will fall asleep</a:t>
            </a:r>
          </a:p>
          <a:p>
            <a:pPr lvl="2"/>
            <a:r>
              <a:rPr lang="en-US" dirty="0" smtClean="0"/>
              <a:t>Lots of sleeping threads</a:t>
            </a:r>
          </a:p>
          <a:p>
            <a:pPr lvl="2"/>
            <a:r>
              <a:rPr lang="en-US" dirty="0" smtClean="0"/>
              <a:t>Limited to around 50 client simulations per machine</a:t>
            </a:r>
          </a:p>
          <a:p>
            <a:r>
              <a:rPr lang="en-US" dirty="0" smtClean="0"/>
              <a:t>Instead, use </a:t>
            </a:r>
            <a:r>
              <a:rPr lang="en-US" dirty="0" err="1" smtClean="0"/>
              <a:t>IAsyncInterface</a:t>
            </a: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39909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340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Things to Double Check</a:t>
            </a:r>
            <a:endParaRPr lang="en-US" dirty="0"/>
          </a:p>
        </p:txBody>
      </p:sp>
      <p:sp>
        <p:nvSpPr>
          <p:cNvPr id="3" name="Content Placeholder 2"/>
          <p:cNvSpPr>
            <a:spLocks noGrp="1"/>
          </p:cNvSpPr>
          <p:nvPr>
            <p:ph idx="1"/>
          </p:nvPr>
        </p:nvSpPr>
        <p:spPr>
          <a:xfrm>
            <a:off x="467544" y="1143000"/>
            <a:ext cx="8320088" cy="3748719"/>
          </a:xfrm>
        </p:spPr>
        <p:txBody>
          <a:bodyPr/>
          <a:lstStyle/>
          <a:p>
            <a:r>
              <a:rPr lang="da-DK" dirty="0" smtClean="0"/>
              <a:t>Connection pooling enabled?</a:t>
            </a:r>
          </a:p>
          <a:p>
            <a:pPr lvl="1"/>
            <a:r>
              <a:rPr lang="da-DK" dirty="0" smtClean="0"/>
              <a:t>How much connection memory are we using?</a:t>
            </a:r>
          </a:p>
          <a:p>
            <a:pPr lvl="1"/>
            <a:r>
              <a:rPr lang="da-DK" dirty="0" smtClean="0"/>
              <a:t>Monitor perfmon: </a:t>
            </a:r>
            <a:r>
              <a:rPr lang="da-DK" b="1" dirty="0" smtClean="0"/>
              <a:t>MSSQL: Memory Manager</a:t>
            </a:r>
          </a:p>
          <a:p>
            <a:r>
              <a:rPr lang="da-DK" dirty="0" smtClean="0"/>
              <a:t>Obvious Memory or Handle leaks?</a:t>
            </a:r>
          </a:p>
          <a:p>
            <a:pPr lvl="1"/>
            <a:r>
              <a:rPr lang="da-DK" dirty="0" smtClean="0"/>
              <a:t>Check perfmon </a:t>
            </a:r>
            <a:r>
              <a:rPr lang="da-DK" b="1" dirty="0" smtClean="0"/>
              <a:t>Process </a:t>
            </a:r>
            <a:r>
              <a:rPr lang="da-DK" dirty="0" smtClean="0"/>
              <a:t>counters in perfmon for .NET app</a:t>
            </a:r>
          </a:p>
          <a:p>
            <a:r>
              <a:rPr lang="da-DK" dirty="0" smtClean="0"/>
              <a:t>Can the application handle the load?</a:t>
            </a:r>
          </a:p>
          <a:p>
            <a:pPr lvl="1"/>
            <a:r>
              <a:rPr lang="da-DK" dirty="0" smtClean="0"/>
              <a:t>Call into dummy procedures that do nothing</a:t>
            </a:r>
          </a:p>
          <a:p>
            <a:pPr lvl="1"/>
            <a:r>
              <a:rPr lang="da-DK" dirty="0" smtClean="0"/>
              <a:t>Check measured application throughput</a:t>
            </a:r>
          </a:p>
          <a:p>
            <a:pPr lvl="1"/>
            <a:r>
              <a:rPr lang="da-DK" dirty="0" smtClean="0"/>
              <a:t>Typical case: Application breaks before SQL</a:t>
            </a:r>
            <a:endParaRPr lang="en-US" dirty="0"/>
          </a:p>
        </p:txBody>
      </p:sp>
    </p:spTree>
    <p:extLst>
      <p:ext uri="{BB962C8B-B14F-4D97-AF65-F5344CB8AC3E}">
        <p14:creationId xmlns:p14="http://schemas.microsoft.com/office/powerpoint/2010/main" val="2178251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Schema – Credit Cards</a:t>
            </a:r>
            <a:endParaRPr lang="en-US" dirty="0"/>
          </a:p>
        </p:txBody>
      </p:sp>
      <p:sp>
        <p:nvSpPr>
          <p:cNvPr id="4" name="Rectangle 3"/>
          <p:cNvSpPr/>
          <p:nvPr/>
        </p:nvSpPr>
        <p:spPr bwMode="auto">
          <a:xfrm>
            <a:off x="4086226" y="2670959"/>
            <a:ext cx="1524000" cy="2667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Transaction</a:t>
            </a:r>
          </a:p>
        </p:txBody>
      </p:sp>
      <p:sp>
        <p:nvSpPr>
          <p:cNvPr id="5" name="Rectangle 4"/>
          <p:cNvSpPr/>
          <p:nvPr/>
        </p:nvSpPr>
        <p:spPr bwMode="auto">
          <a:xfrm>
            <a:off x="466725" y="2392352"/>
            <a:ext cx="1905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tx1"/>
                </a:solidFill>
                <a:latin typeface="Arial" charset="0"/>
              </a:rPr>
              <a:t>ATM</a:t>
            </a:r>
            <a:endParaRPr kumimoji="0" lang="en-US" sz="14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677026" y="1694646"/>
            <a:ext cx="1524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tx1"/>
                </a:solidFill>
                <a:latin typeface="Arial" charset="0"/>
              </a:rPr>
              <a:t>Account</a:t>
            </a:r>
          </a:p>
        </p:txBody>
      </p:sp>
      <p:sp>
        <p:nvSpPr>
          <p:cNvPr id="7" name="Rectangle 6"/>
          <p:cNvSpPr/>
          <p:nvPr/>
        </p:nvSpPr>
        <p:spPr bwMode="auto">
          <a:xfrm>
            <a:off x="4086226" y="2937659"/>
            <a:ext cx="1524000" cy="151923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Transaction_ID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Customer_ID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ATM_ID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Account_ID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TransactionDate</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Amount</a:t>
            </a: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a:t>
            </a:r>
            <a:endParaRPr kumimoji="0" lang="en-US" sz="1200" b="1" i="0" u="none" strike="noStrike" cap="none" normalizeH="0" baseline="0" dirty="0" smtClean="0">
              <a:ln>
                <a:noFill/>
              </a:ln>
              <a:solidFill>
                <a:schemeClr val="bg2"/>
              </a:solidFill>
              <a:effectLst/>
              <a:latin typeface="Arial" charset="0"/>
            </a:endParaRPr>
          </a:p>
        </p:txBody>
      </p:sp>
      <p:sp>
        <p:nvSpPr>
          <p:cNvPr id="8" name="Rectangle 7"/>
          <p:cNvSpPr/>
          <p:nvPr/>
        </p:nvSpPr>
        <p:spPr bwMode="auto">
          <a:xfrm>
            <a:off x="6677026" y="1999446"/>
            <a:ext cx="1524000" cy="120491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Account_ID</a:t>
            </a:r>
            <a:endParaRPr lang="en-US" sz="1200" b="1" dirty="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LastUpdateDate</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Balance</a:t>
            </a:r>
          </a:p>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 </a:t>
            </a:r>
            <a:endParaRPr kumimoji="0" lang="en-US" sz="1200" b="1" i="0" u="none" strike="noStrike" cap="none" normalizeH="0" baseline="0" dirty="0" smtClean="0">
              <a:ln>
                <a:noFill/>
              </a:ln>
              <a:solidFill>
                <a:schemeClr val="bg2"/>
              </a:solidFill>
              <a:effectLst/>
              <a:latin typeface="Arial" charset="0"/>
            </a:endParaRPr>
          </a:p>
        </p:txBody>
      </p:sp>
      <p:sp>
        <p:nvSpPr>
          <p:cNvPr id="9" name="Rectangle 8"/>
          <p:cNvSpPr/>
          <p:nvPr/>
        </p:nvSpPr>
        <p:spPr bwMode="auto">
          <a:xfrm>
            <a:off x="466725" y="2628096"/>
            <a:ext cx="1905000" cy="113823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b="1" dirty="0" smtClean="0">
                <a:solidFill>
                  <a:schemeClr val="bg2"/>
                </a:solidFill>
                <a:latin typeface="Arial" charset="0"/>
              </a:rPr>
              <a:t>ID_ATM</a:t>
            </a:r>
          </a:p>
          <a:p>
            <a:pPr marL="0" marR="0" indent="0" algn="l" defTabSz="914400" rtl="0" eaLnBrk="1" fontAlgn="base" latinLnBrk="0" hangingPunct="1">
              <a:lnSpc>
                <a:spcPct val="100000"/>
              </a:lnSpc>
              <a:spcBef>
                <a:spcPct val="0"/>
              </a:spcBef>
              <a:spcAft>
                <a:spcPct val="0"/>
              </a:spcAft>
              <a:buClrTx/>
              <a:buSzTx/>
              <a:buFontTx/>
              <a:buNone/>
              <a:tabLst/>
            </a:pPr>
            <a:r>
              <a:rPr lang="en-US" sz="1200" b="1" dirty="0" err="1" smtClean="0">
                <a:solidFill>
                  <a:schemeClr val="bg2"/>
                </a:solidFill>
                <a:latin typeface="Arial" charset="0"/>
              </a:rPr>
              <a:t>ID_Branch</a:t>
            </a:r>
            <a:endParaRPr lang="en-US" sz="1200" b="1" dirty="0" smtClean="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LastTransactionDate</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2"/>
                </a:solidFill>
                <a:effectLst/>
                <a:latin typeface="Arial" charset="0"/>
              </a:rPr>
              <a:t>LastTransaction_ID</a:t>
            </a:r>
            <a:endParaRPr kumimoji="0" lang="en-US" sz="12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charset="0"/>
              </a:rPr>
              <a:t>…</a:t>
            </a:r>
          </a:p>
        </p:txBody>
      </p:sp>
      <p:cxnSp>
        <p:nvCxnSpPr>
          <p:cNvPr id="11" name="Elbow Connector 10"/>
          <p:cNvCxnSpPr>
            <a:stCxn id="7" idx="3"/>
            <a:endCxn id="8" idx="1"/>
          </p:cNvCxnSpPr>
          <p:nvPr/>
        </p:nvCxnSpPr>
        <p:spPr bwMode="auto">
          <a:xfrm flipV="1">
            <a:off x="5610226" y="2601903"/>
            <a:ext cx="1066800" cy="1095375"/>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Elbow Connector 18"/>
          <p:cNvCxnSpPr>
            <a:stCxn id="7" idx="1"/>
            <a:endCxn id="9" idx="3"/>
          </p:cNvCxnSpPr>
          <p:nvPr/>
        </p:nvCxnSpPr>
        <p:spPr bwMode="auto">
          <a:xfrm rot="10800000">
            <a:off x="2371726" y="3197216"/>
            <a:ext cx="1714501" cy="500063"/>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667125" y="1930687"/>
            <a:ext cx="2667000" cy="415498"/>
          </a:xfrm>
          <a:prstGeom prst="rect">
            <a:avLst/>
          </a:prstGeom>
          <a:noFill/>
        </p:spPr>
        <p:txBody>
          <a:bodyPr wrap="square" rtlCol="0">
            <a:spAutoFit/>
          </a:bodyPr>
          <a:lstStyle/>
          <a:p>
            <a:r>
              <a:rPr lang="en-US" sz="1050" b="1" dirty="0" smtClean="0">
                <a:solidFill>
                  <a:schemeClr val="bg2"/>
                </a:solidFill>
                <a:latin typeface="Courier New" pitchFamily="49" charset="0"/>
                <a:cs typeface="Courier New" pitchFamily="49" charset="0"/>
              </a:rPr>
              <a:t>INSERT .. VALUES (@amount)</a:t>
            </a:r>
          </a:p>
          <a:p>
            <a:r>
              <a:rPr lang="en-US" sz="1050" b="1" dirty="0" smtClean="0">
                <a:solidFill>
                  <a:schemeClr val="bg2"/>
                </a:solidFill>
                <a:latin typeface="Courier New" pitchFamily="49" charset="0"/>
                <a:cs typeface="Courier New" pitchFamily="49" charset="0"/>
              </a:rPr>
              <a:t>INSERT .. VALUES (-1 * @amount)</a:t>
            </a:r>
            <a:endParaRPr lang="en-US" sz="1050" b="1" dirty="0">
              <a:solidFill>
                <a:schemeClr val="bg2"/>
              </a:solidFill>
              <a:latin typeface="Courier New" pitchFamily="49" charset="0"/>
              <a:cs typeface="Courier New" pitchFamily="49" charset="0"/>
            </a:endParaRPr>
          </a:p>
        </p:txBody>
      </p:sp>
      <p:sp>
        <p:nvSpPr>
          <p:cNvPr id="23" name="TextBox 22"/>
          <p:cNvSpPr txBox="1"/>
          <p:nvPr/>
        </p:nvSpPr>
        <p:spPr>
          <a:xfrm>
            <a:off x="533400" y="1638299"/>
            <a:ext cx="2667000" cy="707886"/>
          </a:xfrm>
          <a:prstGeom prst="rect">
            <a:avLst/>
          </a:prstGeom>
          <a:noFill/>
        </p:spPr>
        <p:txBody>
          <a:bodyPr wrap="square" rtlCol="0">
            <a:spAutoFit/>
          </a:bodyPr>
          <a:lstStyle/>
          <a:p>
            <a:r>
              <a:rPr lang="en-US" sz="1000" b="1" dirty="0" smtClean="0">
                <a:solidFill>
                  <a:schemeClr val="bg2"/>
                </a:solidFill>
                <a:latin typeface="Courier New" pitchFamily="49" charset="0"/>
                <a:cs typeface="Courier New" pitchFamily="49" charset="0"/>
              </a:rPr>
              <a:t>UPDATE ..</a:t>
            </a:r>
          </a:p>
          <a:p>
            <a:r>
              <a:rPr lang="en-US" sz="1000" b="1" dirty="0" smtClean="0">
                <a:solidFill>
                  <a:schemeClr val="bg2"/>
                </a:solidFill>
                <a:latin typeface="Courier New" pitchFamily="49" charset="0"/>
                <a:cs typeface="Courier New" pitchFamily="49" charset="0"/>
              </a:rPr>
              <a:t>SET </a:t>
            </a:r>
            <a:r>
              <a:rPr lang="en-US" sz="1000" b="1" dirty="0" err="1" smtClean="0">
                <a:solidFill>
                  <a:schemeClr val="bg2"/>
                </a:solidFill>
                <a:latin typeface="Courier New" pitchFamily="49" charset="0"/>
                <a:cs typeface="Courier New" pitchFamily="49" charset="0"/>
              </a:rPr>
              <a:t>LastTransaction_ID</a:t>
            </a:r>
            <a:r>
              <a:rPr lang="en-US" sz="1000" b="1" dirty="0" smtClean="0">
                <a:solidFill>
                  <a:schemeClr val="bg2"/>
                </a:solidFill>
                <a:latin typeface="Courier New" pitchFamily="49" charset="0"/>
                <a:cs typeface="Courier New" pitchFamily="49" charset="0"/>
              </a:rPr>
              <a:t> = @ID + 1</a:t>
            </a:r>
          </a:p>
          <a:p>
            <a:r>
              <a:rPr lang="en-US" sz="1000" b="1" dirty="0" err="1" smtClean="0">
                <a:solidFill>
                  <a:schemeClr val="bg2"/>
                </a:solidFill>
                <a:latin typeface="Courier New" pitchFamily="49" charset="0"/>
                <a:cs typeface="Courier New" pitchFamily="49" charset="0"/>
              </a:rPr>
              <a:t>LastTransactionDate</a:t>
            </a:r>
            <a:r>
              <a:rPr lang="en-US" sz="1000" b="1" dirty="0" smtClean="0">
                <a:solidFill>
                  <a:schemeClr val="bg2"/>
                </a:solidFill>
                <a:latin typeface="Courier New" pitchFamily="49" charset="0"/>
                <a:cs typeface="Courier New" pitchFamily="49" charset="0"/>
              </a:rPr>
              <a:t> = GETDATE()</a:t>
            </a:r>
          </a:p>
          <a:p>
            <a:endParaRPr lang="en-US" sz="1000" b="1" dirty="0">
              <a:solidFill>
                <a:schemeClr val="bg2"/>
              </a:solidFill>
              <a:latin typeface="Courier New" pitchFamily="49" charset="0"/>
              <a:cs typeface="Courier New" pitchFamily="49" charset="0"/>
            </a:endParaRPr>
          </a:p>
        </p:txBody>
      </p:sp>
      <p:sp>
        <p:nvSpPr>
          <p:cNvPr id="26" name="TextBox 25"/>
          <p:cNvSpPr txBox="1"/>
          <p:nvPr/>
        </p:nvSpPr>
        <p:spPr>
          <a:xfrm>
            <a:off x="6334125" y="1318046"/>
            <a:ext cx="2667000" cy="276999"/>
          </a:xfrm>
          <a:prstGeom prst="rect">
            <a:avLst/>
          </a:prstGeom>
          <a:noFill/>
        </p:spPr>
        <p:txBody>
          <a:bodyPr wrap="square" rtlCol="0">
            <a:spAutoFit/>
          </a:bodyPr>
          <a:lstStyle/>
          <a:p>
            <a:r>
              <a:rPr lang="en-US" sz="1200" b="1" dirty="0" smtClean="0">
                <a:solidFill>
                  <a:schemeClr val="bg2"/>
                </a:solidFill>
                <a:latin typeface="Courier New" pitchFamily="49" charset="0"/>
                <a:cs typeface="Courier New" pitchFamily="49" charset="0"/>
              </a:rPr>
              <a:t>UPDATE … SET Balance </a:t>
            </a:r>
            <a:endParaRPr lang="en-US" sz="1200" b="1" dirty="0">
              <a:solidFill>
                <a:schemeClr val="bg2"/>
              </a:solidFill>
              <a:latin typeface="Courier New" pitchFamily="49" charset="0"/>
              <a:cs typeface="Courier New"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3049577"/>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5883273" y="3032909"/>
            <a:ext cx="460377" cy="41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00525" y="4456897"/>
            <a:ext cx="1295400" cy="307777"/>
          </a:xfrm>
          <a:prstGeom prst="rect">
            <a:avLst/>
          </a:prstGeom>
          <a:noFill/>
        </p:spPr>
        <p:txBody>
          <a:bodyPr wrap="square" rtlCol="0">
            <a:spAutoFit/>
          </a:bodyPr>
          <a:lstStyle/>
          <a:p>
            <a:r>
              <a:rPr lang="da-DK" sz="1400" dirty="0" smtClean="0">
                <a:solidFill>
                  <a:schemeClr val="bg2"/>
                </a:solidFill>
              </a:rPr>
              <a:t>10**10 rows</a:t>
            </a:r>
            <a:endParaRPr lang="en-US" sz="1400" dirty="0">
              <a:solidFill>
                <a:schemeClr val="bg2"/>
              </a:solidFill>
            </a:endParaRPr>
          </a:p>
        </p:txBody>
      </p:sp>
      <p:sp>
        <p:nvSpPr>
          <p:cNvPr id="20" name="TextBox 19"/>
          <p:cNvSpPr txBox="1"/>
          <p:nvPr/>
        </p:nvSpPr>
        <p:spPr>
          <a:xfrm>
            <a:off x="6819901" y="3204359"/>
            <a:ext cx="1295400" cy="307777"/>
          </a:xfrm>
          <a:prstGeom prst="rect">
            <a:avLst/>
          </a:prstGeom>
          <a:noFill/>
        </p:spPr>
        <p:txBody>
          <a:bodyPr wrap="square" rtlCol="0">
            <a:spAutoFit/>
          </a:bodyPr>
          <a:lstStyle/>
          <a:p>
            <a:r>
              <a:rPr lang="da-DK" sz="1400" dirty="0" smtClean="0">
                <a:solidFill>
                  <a:schemeClr val="bg2"/>
                </a:solidFill>
              </a:rPr>
              <a:t>10**5 rows</a:t>
            </a:r>
            <a:endParaRPr lang="en-US" sz="1400" dirty="0">
              <a:solidFill>
                <a:schemeClr val="bg2"/>
              </a:solidFill>
            </a:endParaRPr>
          </a:p>
        </p:txBody>
      </p:sp>
      <p:sp>
        <p:nvSpPr>
          <p:cNvPr id="21" name="TextBox 20"/>
          <p:cNvSpPr txBox="1"/>
          <p:nvPr/>
        </p:nvSpPr>
        <p:spPr>
          <a:xfrm>
            <a:off x="885825" y="3802946"/>
            <a:ext cx="1295400" cy="307777"/>
          </a:xfrm>
          <a:prstGeom prst="rect">
            <a:avLst/>
          </a:prstGeom>
          <a:noFill/>
        </p:spPr>
        <p:txBody>
          <a:bodyPr wrap="square" rtlCol="0">
            <a:spAutoFit/>
          </a:bodyPr>
          <a:lstStyle/>
          <a:p>
            <a:r>
              <a:rPr lang="da-DK" sz="1400" dirty="0" smtClean="0">
                <a:solidFill>
                  <a:schemeClr val="bg2"/>
                </a:solidFill>
              </a:rPr>
              <a:t>10**3 rows</a:t>
            </a:r>
            <a:endParaRPr lang="en-US" sz="1400" dirty="0">
              <a:solidFill>
                <a:schemeClr val="bg2"/>
              </a:solidFill>
            </a:endParaRPr>
          </a:p>
        </p:txBody>
      </p:sp>
      <p:pic>
        <p:nvPicPr>
          <p:cNvPr id="24" name="Picture 4"/>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3038474" y="1902112"/>
            <a:ext cx="323851" cy="29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3247223"/>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extLst>
              <a:ext uri="{28A0092B-C50C-407E-A947-70E740481C1C}">
                <a14:useLocalDpi xmlns:a14="http://schemas.microsoft.com/office/drawing/2010/main" val="0"/>
              </a:ext>
            </a:extLst>
          </a:blip>
          <a:srcRect/>
          <a:stretch>
            <a:fillRect/>
          </a:stretch>
        </p:blipFill>
        <p:spPr bwMode="auto">
          <a:xfrm>
            <a:off x="7929167" y="2101512"/>
            <a:ext cx="271859" cy="2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6171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 calcmode="lin" valueType="num">
                                      <p:cBhvr>
                                        <p:cTn id="45" dur="500" fill="hold"/>
                                        <p:tgtEl>
                                          <p:spTgt spid="1028"/>
                                        </p:tgtEl>
                                        <p:attrNameLst>
                                          <p:attrName>style.rotation</p:attrName>
                                        </p:attrNameLst>
                                      </p:cBhvr>
                                      <p:tavLst>
                                        <p:tav tm="0">
                                          <p:val>
                                            <p:fltVal val="360"/>
                                          </p:val>
                                        </p:tav>
                                        <p:tav tm="100000">
                                          <p:val>
                                            <p:fltVal val="0"/>
                                          </p:val>
                                        </p:tav>
                                      </p:tavLst>
                                    </p:anim>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anim calcmode="lin" valueType="num">
                                      <p:cBhvr>
                                        <p:cTn id="52" dur="2000" fill="hold"/>
                                        <p:tgtEl>
                                          <p:spTgt spid="27"/>
                                        </p:tgtEl>
                                        <p:attrNameLst>
                                          <p:attrName>ppt_w</p:attrName>
                                        </p:attrNameLst>
                                      </p:cBhvr>
                                      <p:tavLst>
                                        <p:tav tm="0" fmla="#ppt_w*sin(2.5*pi*$)">
                                          <p:val>
                                            <p:fltVal val="0"/>
                                          </p:val>
                                        </p:tav>
                                        <p:tav tm="100000">
                                          <p:val>
                                            <p:fltVal val="1"/>
                                          </p:val>
                                        </p:tav>
                                      </p:tavLst>
                                    </p:anim>
                                    <p:anim calcmode="lin" valueType="num">
                                      <p:cBhvr>
                                        <p:cTn id="5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 calcmode="lin" valueType="num">
                                      <p:cBhvr>
                                        <p:cTn id="89" dur="500" fill="hold"/>
                                        <p:tgtEl>
                                          <p:spTgt spid="24"/>
                                        </p:tgtEl>
                                        <p:attrNameLst>
                                          <p:attrName>style.rotation</p:attrName>
                                        </p:attrNameLst>
                                      </p:cBhvr>
                                      <p:tavLst>
                                        <p:tav tm="0">
                                          <p:val>
                                            <p:fltVal val="360"/>
                                          </p:val>
                                        </p:tav>
                                        <p:tav tm="100000">
                                          <p:val>
                                            <p:fltVal val="0"/>
                                          </p:val>
                                        </p:tav>
                                      </p:tavLst>
                                    </p:anim>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000"/>
                                        <p:tgtEl>
                                          <p:spTgt spid="25"/>
                                        </p:tgtEl>
                                      </p:cBhvr>
                                    </p:animEffect>
                                    <p:anim calcmode="lin" valueType="num">
                                      <p:cBhvr>
                                        <p:cTn id="96" dur="2000" fill="hold"/>
                                        <p:tgtEl>
                                          <p:spTgt spid="25"/>
                                        </p:tgtEl>
                                        <p:attrNameLst>
                                          <p:attrName>ppt_w</p:attrName>
                                        </p:attrNameLst>
                                      </p:cBhvr>
                                      <p:tavLst>
                                        <p:tav tm="0" fmla="#ppt_w*sin(2.5*pi*$)">
                                          <p:val>
                                            <p:fltVal val="0"/>
                                          </p:val>
                                        </p:tav>
                                        <p:tav tm="100000">
                                          <p:val>
                                            <p:fltVal val="1"/>
                                          </p:val>
                                        </p:tav>
                                      </p:tavLst>
                                    </p:anim>
                                    <p:anim calcmode="lin" valueType="num">
                                      <p:cBhvr>
                                        <p:cTn id="9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23" grpId="0"/>
      <p:bldP spid="26"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Summary of Concerns</a:t>
            </a:r>
            <a:endParaRPr lang="en-US" dirty="0"/>
          </a:p>
        </p:txBody>
      </p:sp>
      <p:sp>
        <p:nvSpPr>
          <p:cNvPr id="3" name="Content Placeholder 2"/>
          <p:cNvSpPr>
            <a:spLocks noGrp="1"/>
          </p:cNvSpPr>
          <p:nvPr>
            <p:ph idx="1"/>
          </p:nvPr>
        </p:nvSpPr>
        <p:spPr>
          <a:xfrm>
            <a:off x="467544" y="1143000"/>
            <a:ext cx="8320088" cy="4879797"/>
          </a:xfrm>
        </p:spPr>
        <p:txBody>
          <a:bodyPr/>
          <a:lstStyle/>
          <a:p>
            <a:r>
              <a:rPr lang="da-DK" sz="2000" b="1" dirty="0" smtClean="0"/>
              <a:t>Transaction</a:t>
            </a:r>
            <a:r>
              <a:rPr lang="da-DK" sz="2000" dirty="0" smtClean="0"/>
              <a:t> table is hot</a:t>
            </a:r>
            <a:endParaRPr lang="en-US" sz="2000" dirty="0" smtClean="0"/>
          </a:p>
          <a:p>
            <a:pPr lvl="1"/>
            <a:r>
              <a:rPr lang="da-DK" sz="1600" dirty="0" smtClean="0"/>
              <a:t>Lots of INSERT</a:t>
            </a:r>
          </a:p>
          <a:p>
            <a:pPr lvl="1"/>
            <a:r>
              <a:rPr lang="da-DK" sz="1600" dirty="0"/>
              <a:t>H</a:t>
            </a:r>
            <a:r>
              <a:rPr lang="da-DK" sz="1600" dirty="0" smtClean="0"/>
              <a:t>ow to handle ID numbers?</a:t>
            </a:r>
          </a:p>
          <a:p>
            <a:pPr lvl="1"/>
            <a:r>
              <a:rPr lang="da-DK" sz="1600" dirty="0" smtClean="0"/>
              <a:t>Allocation structures in database</a:t>
            </a:r>
          </a:p>
          <a:p>
            <a:r>
              <a:rPr lang="da-DK" sz="2000" b="1" dirty="0" smtClean="0"/>
              <a:t>Account</a:t>
            </a:r>
            <a:r>
              <a:rPr lang="da-DK" sz="2000" dirty="0" smtClean="0"/>
              <a:t> table must be </a:t>
            </a:r>
          </a:p>
          <a:p>
            <a:pPr marL="0" indent="0">
              <a:buNone/>
            </a:pPr>
            <a:r>
              <a:rPr lang="da-DK" sz="2000" dirty="0"/>
              <a:t> </a:t>
            </a:r>
            <a:r>
              <a:rPr lang="da-DK" sz="2000" dirty="0" smtClean="0"/>
              <a:t>    transactionally consistent with </a:t>
            </a:r>
            <a:r>
              <a:rPr lang="da-DK" sz="2000" b="1" dirty="0" smtClean="0"/>
              <a:t>Transaction</a:t>
            </a:r>
          </a:p>
          <a:p>
            <a:pPr lvl="1"/>
            <a:r>
              <a:rPr lang="da-DK" sz="1600" dirty="0" smtClean="0"/>
              <a:t>Do I trust the developers to do this?</a:t>
            </a:r>
          </a:p>
          <a:p>
            <a:pPr lvl="1"/>
            <a:r>
              <a:rPr lang="da-DK" sz="1600" dirty="0" smtClean="0"/>
              <a:t>Cannot release lock until BOTH are in sync</a:t>
            </a:r>
          </a:p>
          <a:p>
            <a:pPr lvl="2"/>
            <a:r>
              <a:rPr lang="da-DK" sz="1600" dirty="0" smtClean="0"/>
              <a:t>What about latency of round trips for this</a:t>
            </a:r>
          </a:p>
          <a:p>
            <a:r>
              <a:rPr lang="da-DK" sz="2000" dirty="0" smtClean="0"/>
              <a:t>Potentially hot rows in </a:t>
            </a:r>
            <a:r>
              <a:rPr lang="da-DK" sz="2000" b="1" dirty="0" smtClean="0"/>
              <a:t>Account </a:t>
            </a:r>
          </a:p>
          <a:p>
            <a:pPr lvl="1"/>
            <a:r>
              <a:rPr lang="da-DK" sz="1600" dirty="0" smtClean="0"/>
              <a:t>Are some accounts touched more than others</a:t>
            </a:r>
          </a:p>
          <a:p>
            <a:r>
              <a:rPr lang="da-DK" sz="2000" b="1" dirty="0" smtClean="0"/>
              <a:t>ATM</a:t>
            </a:r>
            <a:r>
              <a:rPr lang="da-DK" sz="2000" dirty="0" smtClean="0"/>
              <a:t> Table has hot rows. </a:t>
            </a:r>
          </a:p>
          <a:p>
            <a:pPr lvl="1"/>
            <a:r>
              <a:rPr lang="da-DK" sz="1600" dirty="0" smtClean="0"/>
              <a:t>Each row on average touched at least ten times per second</a:t>
            </a:r>
          </a:p>
          <a:p>
            <a:pPr lvl="1"/>
            <a:r>
              <a:rPr lang="da-DK" sz="1600" dirty="0" smtClean="0"/>
              <a:t>E.g. 10**3 rows with 10**4 transactions/sec</a:t>
            </a:r>
          </a:p>
        </p:txBody>
      </p:sp>
      <p:sp>
        <p:nvSpPr>
          <p:cNvPr id="21" name="Rectangle 20"/>
          <p:cNvSpPr/>
          <p:nvPr/>
        </p:nvSpPr>
        <p:spPr bwMode="auto">
          <a:xfrm>
            <a:off x="6400801" y="1657349"/>
            <a:ext cx="1104899" cy="2667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Transaction</a:t>
            </a:r>
          </a:p>
        </p:txBody>
      </p:sp>
      <p:sp>
        <p:nvSpPr>
          <p:cNvPr id="22" name="Rectangle 21"/>
          <p:cNvSpPr/>
          <p:nvPr/>
        </p:nvSpPr>
        <p:spPr bwMode="auto">
          <a:xfrm>
            <a:off x="4686300" y="1150142"/>
            <a:ext cx="12192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tx1"/>
                </a:solidFill>
                <a:latin typeface="Arial" charset="0"/>
              </a:rPr>
              <a:t>ATM</a:t>
            </a:r>
            <a:endParaRPr kumimoji="0" lang="en-US" sz="900" b="1"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7924800" y="1585911"/>
            <a:ext cx="1028700" cy="152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tx1"/>
                </a:solidFill>
                <a:latin typeface="Arial" charset="0"/>
              </a:rPr>
              <a:t>Account</a:t>
            </a:r>
          </a:p>
        </p:txBody>
      </p:sp>
      <p:sp>
        <p:nvSpPr>
          <p:cNvPr id="24" name="Rectangle 23"/>
          <p:cNvSpPr/>
          <p:nvPr/>
        </p:nvSpPr>
        <p:spPr bwMode="auto">
          <a:xfrm>
            <a:off x="6400801" y="1924049"/>
            <a:ext cx="1104899" cy="115728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Transaction_ID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Customer_ID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ATM_ID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Account_ID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TransactionDate</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Amount</a:t>
            </a: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a:t>
            </a:r>
            <a:endParaRPr kumimoji="0" lang="en-US" sz="800" b="1" i="0" u="none" strike="noStrike" cap="none" normalizeH="0" baseline="0" dirty="0" smtClean="0">
              <a:ln>
                <a:noFill/>
              </a:ln>
              <a:solidFill>
                <a:schemeClr val="bg2"/>
              </a:solidFill>
              <a:effectLst/>
              <a:latin typeface="Arial" charset="0"/>
            </a:endParaRPr>
          </a:p>
        </p:txBody>
      </p:sp>
      <p:sp>
        <p:nvSpPr>
          <p:cNvPr id="25" name="Rectangle 24"/>
          <p:cNvSpPr/>
          <p:nvPr/>
        </p:nvSpPr>
        <p:spPr bwMode="auto">
          <a:xfrm>
            <a:off x="7924800" y="1738311"/>
            <a:ext cx="1028700" cy="70485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Account_ID</a:t>
            </a:r>
            <a:endParaRPr lang="en-US" sz="800" b="1" dirty="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LastUpdateDate</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Balance</a:t>
            </a:r>
          </a:p>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 </a:t>
            </a:r>
            <a:endParaRPr kumimoji="0" lang="en-US" sz="800" b="1" i="0" u="none" strike="noStrike" cap="none" normalizeH="0" baseline="0" dirty="0" smtClean="0">
              <a:ln>
                <a:noFill/>
              </a:ln>
              <a:solidFill>
                <a:schemeClr val="bg2"/>
              </a:solidFill>
              <a:effectLst/>
              <a:latin typeface="Arial" charset="0"/>
            </a:endParaRPr>
          </a:p>
        </p:txBody>
      </p:sp>
      <p:sp>
        <p:nvSpPr>
          <p:cNvPr id="26" name="Rectangle 25"/>
          <p:cNvSpPr/>
          <p:nvPr/>
        </p:nvSpPr>
        <p:spPr bwMode="auto">
          <a:xfrm>
            <a:off x="4686300" y="1385886"/>
            <a:ext cx="1219200" cy="113823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ID_ATM</a:t>
            </a:r>
          </a:p>
          <a:p>
            <a:pPr marL="0" marR="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chemeClr val="bg2"/>
                </a:solidFill>
                <a:latin typeface="Arial" charset="0"/>
              </a:rPr>
              <a:t>ID_Branch</a:t>
            </a:r>
            <a:endParaRPr lang="en-US" sz="800" b="1" dirty="0" smtClean="0">
              <a:solidFill>
                <a:schemeClr val="bg2"/>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LastTransactionDate</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LastTransaction_ID</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2"/>
                </a:solidFill>
                <a:effectLst/>
                <a:latin typeface="Arial" charset="0"/>
              </a:rPr>
              <a:t>…</a:t>
            </a:r>
          </a:p>
        </p:txBody>
      </p:sp>
      <p:cxnSp>
        <p:nvCxnSpPr>
          <p:cNvPr id="27" name="Elbow Connector 26"/>
          <p:cNvCxnSpPr>
            <a:stCxn id="24" idx="3"/>
            <a:endCxn id="25" idx="1"/>
          </p:cNvCxnSpPr>
          <p:nvPr/>
        </p:nvCxnSpPr>
        <p:spPr bwMode="auto">
          <a:xfrm flipV="1">
            <a:off x="7505700" y="2090737"/>
            <a:ext cx="419100" cy="411956"/>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8" name="Elbow Connector 27"/>
          <p:cNvCxnSpPr>
            <a:stCxn id="24" idx="1"/>
            <a:endCxn id="26" idx="3"/>
          </p:cNvCxnSpPr>
          <p:nvPr/>
        </p:nvCxnSpPr>
        <p:spPr bwMode="auto">
          <a:xfrm rot="10800000">
            <a:off x="5905501" y="1955005"/>
            <a:ext cx="495301" cy="547688"/>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5382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Tuning Data Modification</a:t>
            </a:r>
            <a:endParaRPr lang="en-US" dirty="0"/>
          </a:p>
        </p:txBody>
      </p:sp>
      <p:sp>
        <p:nvSpPr>
          <p:cNvPr id="5" name="Text Placeholder 4"/>
          <p:cNvSpPr>
            <a:spLocks noGrp="1"/>
          </p:cNvSpPr>
          <p:nvPr>
            <p:ph type="body" sz="quarter" idx="10"/>
          </p:nvPr>
        </p:nvSpPr>
        <p:spPr/>
        <p:txBody>
          <a:bodyPr/>
          <a:lstStyle/>
          <a:p>
            <a:r>
              <a:rPr lang="da-DK" dirty="0" smtClean="0"/>
              <a:t>Designing Highly Scalable OLTP Systems</a:t>
            </a:r>
            <a:endParaRPr lang="en-US" dirty="0"/>
          </a:p>
        </p:txBody>
      </p:sp>
    </p:spTree>
    <p:extLst>
      <p:ext uri="{BB962C8B-B14F-4D97-AF65-F5344CB8AC3E}">
        <p14:creationId xmlns:p14="http://schemas.microsoft.com/office/powerpoint/2010/main" val="5720801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Generating a Unique ID</a:t>
            </a:r>
            <a:endParaRPr lang="en-US" dirty="0"/>
          </a:p>
        </p:txBody>
      </p:sp>
      <p:sp>
        <p:nvSpPr>
          <p:cNvPr id="5" name="Content Placeholder 4"/>
          <p:cNvSpPr>
            <a:spLocks noGrp="1"/>
          </p:cNvSpPr>
          <p:nvPr>
            <p:ph idx="1"/>
          </p:nvPr>
        </p:nvSpPr>
        <p:spPr>
          <a:xfrm>
            <a:off x="467544" y="1143000"/>
            <a:ext cx="8320088" cy="387798"/>
          </a:xfrm>
        </p:spPr>
        <p:txBody>
          <a:bodyPr/>
          <a:lstStyle/>
          <a:p>
            <a:r>
              <a:rPr lang="da-DK" dirty="0" smtClean="0"/>
              <a:t>Why wont this work?</a:t>
            </a:r>
            <a:endParaRPr lang="en-US" dirty="0"/>
          </a:p>
        </p:txBody>
      </p:sp>
      <p:sp>
        <p:nvSpPr>
          <p:cNvPr id="6" name="TextBox 5"/>
          <p:cNvSpPr txBox="1"/>
          <p:nvPr/>
        </p:nvSpPr>
        <p:spPr>
          <a:xfrm>
            <a:off x="860776" y="1608666"/>
            <a:ext cx="6759223" cy="4524315"/>
          </a:xfrm>
          <a:prstGeom prst="rect">
            <a:avLst/>
          </a:prstGeom>
          <a:noFill/>
        </p:spPr>
        <p:txBody>
          <a:bodyPr wrap="square" rtlCol="0">
            <a:spAutoFit/>
          </a:bodyPr>
          <a:lstStyle/>
          <a:p>
            <a:r>
              <a:rPr lang="da-DK" b="1" dirty="0" smtClean="0">
                <a:solidFill>
                  <a:schemeClr val="bg1"/>
                </a:solidFill>
                <a:latin typeface="Courier" pitchFamily="49" charset="0"/>
              </a:rPr>
              <a:t>CREATE PROCEDURE GetID</a:t>
            </a:r>
          </a:p>
          <a:p>
            <a:r>
              <a:rPr lang="da-DK" b="1" dirty="0" smtClean="0">
                <a:solidFill>
                  <a:schemeClr val="bg1"/>
                </a:solidFill>
                <a:latin typeface="Courier" pitchFamily="49" charset="0"/>
              </a:rPr>
              <a:t>@ID INT OUTPUT</a:t>
            </a:r>
          </a:p>
          <a:p>
            <a:r>
              <a:rPr lang="da-DK" b="1" dirty="0">
                <a:solidFill>
                  <a:schemeClr val="bg1"/>
                </a:solidFill>
                <a:latin typeface="Courier" pitchFamily="49" charset="0"/>
              </a:rPr>
              <a:t>@</a:t>
            </a:r>
            <a:r>
              <a:rPr lang="da-DK" b="1" dirty="0" smtClean="0">
                <a:solidFill>
                  <a:schemeClr val="bg1"/>
                </a:solidFill>
                <a:latin typeface="Courier" pitchFamily="49" charset="0"/>
              </a:rPr>
              <a:t>ATM_ID INT</a:t>
            </a:r>
          </a:p>
          <a:p>
            <a:r>
              <a:rPr lang="da-DK" b="1" dirty="0" smtClean="0">
                <a:solidFill>
                  <a:schemeClr val="bg1"/>
                </a:solidFill>
                <a:latin typeface="Courier" pitchFamily="49" charset="0"/>
              </a:rPr>
              <a:t>AS</a:t>
            </a:r>
          </a:p>
          <a:p>
            <a:endParaRPr lang="da-DK" b="1" dirty="0">
              <a:solidFill>
                <a:schemeClr val="bg1"/>
              </a:solidFill>
              <a:latin typeface="Courier" pitchFamily="49" charset="0"/>
            </a:endParaRPr>
          </a:p>
          <a:p>
            <a:r>
              <a:rPr lang="da-DK" b="1" dirty="0" smtClean="0">
                <a:solidFill>
                  <a:schemeClr val="bg1"/>
                </a:solidFill>
                <a:latin typeface="Courier" pitchFamily="49" charset="0"/>
              </a:rPr>
              <a:t>DECLARE </a:t>
            </a:r>
            <a:r>
              <a:rPr lang="da-DK" b="1" dirty="0">
                <a:solidFill>
                  <a:schemeClr val="bg1"/>
                </a:solidFill>
                <a:latin typeface="Courier" pitchFamily="49" charset="0"/>
              </a:rPr>
              <a:t>@</a:t>
            </a:r>
            <a:r>
              <a:rPr lang="da-DK" b="1" dirty="0" smtClean="0">
                <a:solidFill>
                  <a:schemeClr val="bg1"/>
                </a:solidFill>
                <a:latin typeface="Courier" pitchFamily="49" charset="0"/>
              </a:rPr>
              <a:t>LastTransaction_ID INT</a:t>
            </a:r>
          </a:p>
          <a:p>
            <a:endParaRPr lang="da-DK" b="1" dirty="0">
              <a:solidFill>
                <a:schemeClr val="bg1"/>
              </a:solidFill>
              <a:latin typeface="Courier" pitchFamily="49" charset="0"/>
            </a:endParaRPr>
          </a:p>
          <a:p>
            <a:r>
              <a:rPr lang="da-DK" b="1" dirty="0" smtClean="0">
                <a:solidFill>
                  <a:schemeClr val="bg1"/>
                </a:solidFill>
                <a:latin typeface="Courier" pitchFamily="49" charset="0"/>
              </a:rPr>
              <a:t>SELECT @LastTransaction_ID = LastTransaction_ID</a:t>
            </a:r>
          </a:p>
          <a:p>
            <a:r>
              <a:rPr lang="da-DK" b="1" dirty="0" smtClean="0">
                <a:solidFill>
                  <a:schemeClr val="bg1"/>
                </a:solidFill>
                <a:latin typeface="Courier" pitchFamily="49" charset="0"/>
              </a:rPr>
              <a:t>FROM ATM</a:t>
            </a:r>
          </a:p>
          <a:p>
            <a:r>
              <a:rPr lang="da-DK" b="1" dirty="0" smtClean="0">
                <a:solidFill>
                  <a:schemeClr val="bg1"/>
                </a:solidFill>
                <a:latin typeface="Courier" pitchFamily="49" charset="0"/>
              </a:rPr>
              <a:t>WHERE ATM_ID = @ATM_ID</a:t>
            </a:r>
          </a:p>
          <a:p>
            <a:endParaRPr lang="da-DK" b="1" dirty="0" smtClean="0">
              <a:solidFill>
                <a:schemeClr val="bg1"/>
              </a:solidFill>
              <a:latin typeface="Courier" pitchFamily="49" charset="0"/>
            </a:endParaRPr>
          </a:p>
          <a:p>
            <a:r>
              <a:rPr lang="da-DK" b="1" dirty="0" smtClean="0">
                <a:solidFill>
                  <a:schemeClr val="bg1"/>
                </a:solidFill>
                <a:latin typeface="Courier" pitchFamily="49" charset="0"/>
              </a:rPr>
              <a:t>SET @ID = @LastTransaction_ID + 1</a:t>
            </a:r>
          </a:p>
          <a:p>
            <a:endParaRPr lang="da-DK" b="1" dirty="0">
              <a:solidFill>
                <a:schemeClr val="bg1"/>
              </a:solidFill>
              <a:latin typeface="Courier" pitchFamily="49" charset="0"/>
            </a:endParaRPr>
          </a:p>
          <a:p>
            <a:r>
              <a:rPr lang="da-DK" b="1" dirty="0" smtClean="0">
                <a:solidFill>
                  <a:schemeClr val="bg1"/>
                </a:solidFill>
                <a:latin typeface="Courier" pitchFamily="49" charset="0"/>
              </a:rPr>
              <a:t>UPDATE ATM</a:t>
            </a:r>
          </a:p>
          <a:p>
            <a:r>
              <a:rPr lang="da-DK" b="1" dirty="0" smtClean="0">
                <a:solidFill>
                  <a:schemeClr val="bg1"/>
                </a:solidFill>
                <a:latin typeface="Courier" pitchFamily="49" charset="0"/>
              </a:rPr>
              <a:t>SET @LastTransaction_ID</a:t>
            </a:r>
            <a:endParaRPr lang="da-DK" b="1" dirty="0">
              <a:solidFill>
                <a:schemeClr val="bg1"/>
              </a:solidFill>
              <a:latin typeface="Courier" pitchFamily="49" charset="0"/>
            </a:endParaRPr>
          </a:p>
          <a:p>
            <a:r>
              <a:rPr lang="da-DK" b="1" dirty="0" smtClean="0">
                <a:solidFill>
                  <a:schemeClr val="bg1"/>
                </a:solidFill>
                <a:latin typeface="Courier" pitchFamily="49" charset="0"/>
              </a:rPr>
              <a:t>WHERE </a:t>
            </a:r>
            <a:r>
              <a:rPr lang="da-DK" b="1" dirty="0">
                <a:solidFill>
                  <a:schemeClr val="bg1"/>
                </a:solidFill>
                <a:latin typeface="Courier" pitchFamily="49" charset="0"/>
              </a:rPr>
              <a:t>ATM_ID = @</a:t>
            </a:r>
            <a:r>
              <a:rPr lang="da-DK" b="1" dirty="0" smtClean="0">
                <a:solidFill>
                  <a:schemeClr val="bg1"/>
                </a:solidFill>
                <a:latin typeface="Courier" pitchFamily="49" charset="0"/>
              </a:rPr>
              <a:t>ATM_ID</a:t>
            </a:r>
          </a:p>
        </p:txBody>
      </p:sp>
    </p:spTree>
    <p:extLst>
      <p:ext uri="{BB962C8B-B14F-4D97-AF65-F5344CB8AC3E}">
        <p14:creationId xmlns:p14="http://schemas.microsoft.com/office/powerpoint/2010/main" val="2075037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smtClean="0"/>
              <a:t>Concurrency is Fun</a:t>
            </a:r>
            <a:endParaRPr lang="en-US" dirty="0"/>
          </a:p>
        </p:txBody>
      </p:sp>
      <p:sp>
        <p:nvSpPr>
          <p:cNvPr id="5" name="Content Placeholder 4"/>
          <p:cNvSpPr>
            <a:spLocks noGrp="1"/>
          </p:cNvSpPr>
          <p:nvPr>
            <p:ph sz="half" idx="2"/>
          </p:nvPr>
        </p:nvSpPr>
        <p:spPr>
          <a:xfrm>
            <a:off x="445911" y="1524000"/>
            <a:ext cx="4040188" cy="4718215"/>
          </a:xfrm>
        </p:spPr>
        <p:txBody>
          <a:bodyPr/>
          <a:lstStyle/>
          <a:p>
            <a:pPr marL="0" indent="0">
              <a:buNone/>
            </a:pPr>
            <a:r>
              <a:rPr lang="da-DK" sz="1400" b="1" dirty="0">
                <a:solidFill>
                  <a:schemeClr val="bg1"/>
                </a:solidFill>
                <a:latin typeface="Courier" pitchFamily="49" charset="0"/>
              </a:rPr>
              <a:t>SELECT @LastTransaction_ID = LastTransaction_ID</a:t>
            </a:r>
          </a:p>
          <a:p>
            <a:pPr marL="0" indent="0">
              <a:buNone/>
            </a:pPr>
            <a:r>
              <a:rPr lang="da-DK" sz="1400" b="1" dirty="0">
                <a:solidFill>
                  <a:schemeClr val="bg1"/>
                </a:solidFill>
                <a:latin typeface="Courier" pitchFamily="49" charset="0"/>
              </a:rPr>
              <a:t>FROM ATM</a:t>
            </a: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endParaRPr lang="da-DK" sz="1400" b="1" dirty="0" smtClean="0">
              <a:solidFill>
                <a:schemeClr val="bg1"/>
              </a:solidFill>
              <a:latin typeface="Courier" pitchFamily="49" charset="0"/>
            </a:endParaRPr>
          </a:p>
          <a:p>
            <a:endParaRPr lang="da-DK" sz="1400" b="1" dirty="0" smtClean="0">
              <a:solidFill>
                <a:schemeClr val="bg1"/>
              </a:solidFill>
              <a:latin typeface="Courier" pitchFamily="49" charset="0"/>
            </a:endParaRPr>
          </a:p>
          <a:p>
            <a:endParaRPr lang="da-DK" sz="1400" b="1" dirty="0">
              <a:solidFill>
                <a:schemeClr val="bg1"/>
              </a:solidFill>
              <a:latin typeface="Courier" pitchFamily="49" charset="0"/>
            </a:endParaRPr>
          </a:p>
          <a:p>
            <a:endParaRPr lang="da-DK" sz="1400" b="1" dirty="0" smtClean="0">
              <a:solidFill>
                <a:schemeClr val="bg1"/>
              </a:solidFill>
              <a:latin typeface="Courier" pitchFamily="49" charset="0"/>
            </a:endParaRPr>
          </a:p>
          <a:p>
            <a:pPr marL="0" indent="0">
              <a:buNone/>
            </a:pP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SET @ID = @LastTransaction_ID + </a:t>
            </a:r>
            <a:r>
              <a:rPr lang="da-DK" sz="1400" b="1" dirty="0" smtClean="0">
                <a:solidFill>
                  <a:schemeClr val="bg1"/>
                </a:solidFill>
                <a:latin typeface="Courier" pitchFamily="49" charset="0"/>
              </a:rPr>
              <a:t>1</a:t>
            </a:r>
          </a:p>
          <a:p>
            <a:pPr marL="0" indent="0">
              <a:buNone/>
            </a:pP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UPDATE ATM</a:t>
            </a:r>
          </a:p>
          <a:p>
            <a:pPr marL="0" indent="0">
              <a:buNone/>
            </a:pPr>
            <a:r>
              <a:rPr lang="da-DK" sz="1400" b="1" dirty="0">
                <a:solidFill>
                  <a:schemeClr val="bg1"/>
                </a:solidFill>
                <a:latin typeface="Courier" pitchFamily="49" charset="0"/>
              </a:rPr>
              <a:t>SET @</a:t>
            </a:r>
            <a:r>
              <a:rPr lang="da-DK" sz="1400" b="1" dirty="0" smtClean="0">
                <a:solidFill>
                  <a:schemeClr val="bg1"/>
                </a:solidFill>
                <a:latin typeface="Courier" pitchFamily="49" charset="0"/>
              </a:rPr>
              <a:t>LastTransaction_ID = @ID</a:t>
            </a: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pPr marL="0" indent="0">
              <a:buNone/>
            </a:pPr>
            <a:endParaRPr lang="da-DK" sz="1400" b="1" dirty="0">
              <a:solidFill>
                <a:schemeClr val="bg1"/>
              </a:solidFill>
              <a:latin typeface="Courier" pitchFamily="49" charset="0"/>
            </a:endParaRPr>
          </a:p>
          <a:p>
            <a:pPr marL="0" indent="0">
              <a:buNone/>
            </a:pPr>
            <a:endParaRPr lang="en-US" sz="1400" dirty="0"/>
          </a:p>
        </p:txBody>
      </p:sp>
      <p:sp>
        <p:nvSpPr>
          <p:cNvPr id="6" name="Content Placeholder 5"/>
          <p:cNvSpPr>
            <a:spLocks noGrp="1"/>
          </p:cNvSpPr>
          <p:nvPr>
            <p:ph sz="quarter" idx="4"/>
          </p:nvPr>
        </p:nvSpPr>
        <p:spPr>
          <a:xfrm>
            <a:off x="4648200" y="2743200"/>
            <a:ext cx="4041775" cy="3480953"/>
          </a:xfrm>
        </p:spPr>
        <p:txBody>
          <a:bodyPr/>
          <a:lstStyle/>
          <a:p>
            <a:pPr marL="0" indent="0">
              <a:buNone/>
            </a:pPr>
            <a:r>
              <a:rPr lang="da-DK" sz="1400" b="1" dirty="0">
                <a:solidFill>
                  <a:schemeClr val="bg1"/>
                </a:solidFill>
                <a:latin typeface="Courier" pitchFamily="49" charset="0"/>
              </a:rPr>
              <a:t>SELECT @LastTransaction_ID = LastTransaction_ID</a:t>
            </a:r>
          </a:p>
          <a:p>
            <a:pPr marL="0" indent="0">
              <a:buNone/>
            </a:pPr>
            <a:r>
              <a:rPr lang="da-DK" sz="1400" b="1" dirty="0">
                <a:solidFill>
                  <a:schemeClr val="bg1"/>
                </a:solidFill>
                <a:latin typeface="Courier" pitchFamily="49" charset="0"/>
              </a:rPr>
              <a:t>FROM ATM</a:t>
            </a: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SET @ID = @LastTransaction_ID + </a:t>
            </a:r>
            <a:r>
              <a:rPr lang="da-DK" sz="1400" b="1" dirty="0" smtClean="0">
                <a:solidFill>
                  <a:schemeClr val="bg1"/>
                </a:solidFill>
                <a:latin typeface="Courier" pitchFamily="49" charset="0"/>
              </a:rPr>
              <a:t>1</a:t>
            </a:r>
          </a:p>
          <a:p>
            <a:pPr marL="0" indent="0">
              <a:buNone/>
            </a:pPr>
            <a:endParaRPr lang="da-DK" sz="1400" b="1" dirty="0" smtClean="0">
              <a:solidFill>
                <a:schemeClr val="bg1"/>
              </a:solidFill>
              <a:latin typeface="Courier" pitchFamily="49" charset="0"/>
            </a:endParaRPr>
          </a:p>
          <a:p>
            <a:pPr marL="0" indent="0">
              <a:buNone/>
            </a:pPr>
            <a:r>
              <a:rPr lang="da-DK" sz="1400" b="1" dirty="0" smtClean="0">
                <a:solidFill>
                  <a:schemeClr val="bg1"/>
                </a:solidFill>
                <a:latin typeface="Courier" pitchFamily="49" charset="0"/>
              </a:rPr>
              <a:t>UPDATE </a:t>
            </a:r>
            <a:r>
              <a:rPr lang="da-DK" sz="1400" b="1" dirty="0">
                <a:solidFill>
                  <a:schemeClr val="bg1"/>
                </a:solidFill>
                <a:latin typeface="Courier" pitchFamily="49" charset="0"/>
              </a:rPr>
              <a:t>ATM</a:t>
            </a:r>
          </a:p>
          <a:p>
            <a:pPr marL="0" indent="0">
              <a:buNone/>
            </a:pPr>
            <a:r>
              <a:rPr lang="da-DK" sz="1400" b="1" dirty="0">
                <a:solidFill>
                  <a:schemeClr val="bg1"/>
                </a:solidFill>
                <a:latin typeface="Courier" pitchFamily="49" charset="0"/>
              </a:rPr>
              <a:t>SET @</a:t>
            </a:r>
            <a:r>
              <a:rPr lang="da-DK" sz="1400" b="1" dirty="0" smtClean="0">
                <a:solidFill>
                  <a:schemeClr val="bg1"/>
                </a:solidFill>
                <a:latin typeface="Courier" pitchFamily="49" charset="0"/>
              </a:rPr>
              <a:t>LastTransaction_ID = @ID</a:t>
            </a:r>
            <a:endParaRPr lang="da-DK" sz="1400" b="1" dirty="0">
              <a:solidFill>
                <a:schemeClr val="bg1"/>
              </a:solidFill>
              <a:latin typeface="Courier" pitchFamily="49" charset="0"/>
            </a:endParaRPr>
          </a:p>
          <a:p>
            <a:pPr marL="0" indent="0">
              <a:buNone/>
            </a:pPr>
            <a:r>
              <a:rPr lang="da-DK" sz="1400" b="1" dirty="0">
                <a:solidFill>
                  <a:schemeClr val="bg1"/>
                </a:solidFill>
                <a:latin typeface="Courier" pitchFamily="49" charset="0"/>
              </a:rPr>
              <a:t>WHERE ATM_ID = </a:t>
            </a:r>
            <a:r>
              <a:rPr lang="da-DK" sz="1400" b="1" dirty="0" smtClean="0">
                <a:solidFill>
                  <a:schemeClr val="bg1"/>
                </a:solidFill>
                <a:latin typeface="Courier" pitchFamily="49" charset="0"/>
              </a:rPr>
              <a:t>13</a:t>
            </a:r>
            <a:endParaRPr lang="da-DK" sz="1400" b="1" dirty="0">
              <a:solidFill>
                <a:schemeClr val="bg1"/>
              </a:solidFill>
              <a:latin typeface="Courier" pitchFamily="49" charset="0"/>
            </a:endParaRPr>
          </a:p>
          <a:p>
            <a:pPr marL="0" indent="0">
              <a:buNone/>
            </a:pPr>
            <a:endParaRPr lang="da-DK" sz="1400" b="1" dirty="0">
              <a:solidFill>
                <a:schemeClr val="bg1"/>
              </a:solidFill>
              <a:latin typeface="Courier" pitchFamily="49" charset="0"/>
            </a:endParaRPr>
          </a:p>
          <a:p>
            <a:pPr marL="0" indent="0">
              <a:buNone/>
            </a:pPr>
            <a:endParaRPr lang="en-US" sz="1400" dirty="0"/>
          </a:p>
        </p:txBody>
      </p:sp>
      <p:sp>
        <p:nvSpPr>
          <p:cNvPr id="7" name="Rectangle 6"/>
          <p:cNvSpPr/>
          <p:nvPr/>
        </p:nvSpPr>
        <p:spPr bwMode="auto">
          <a:xfrm>
            <a:off x="7010400" y="554471"/>
            <a:ext cx="1524000" cy="228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solidFill>
                  <a:schemeClr val="tx1"/>
                </a:solidFill>
                <a:latin typeface="Arial" charset="0"/>
              </a:rPr>
              <a:t>ATM</a:t>
            </a:r>
            <a:endParaRPr kumimoji="0" lang="en-US" sz="900" b="1"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7010400" y="790215"/>
            <a:ext cx="1524000" cy="56911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108000" tIns="108000" rIns="108000" bIns="10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b="1" dirty="0" smtClean="0">
                <a:solidFill>
                  <a:schemeClr val="bg2"/>
                </a:solidFill>
                <a:latin typeface="Arial" charset="0"/>
              </a:rPr>
              <a:t>ID_ATM = 13</a:t>
            </a:r>
            <a:endParaRPr kumimoji="0" lang="en-US" sz="800" b="1" i="0" u="none" strike="noStrike" cap="none" normalizeH="0" baseline="0" dirty="0" smtClean="0">
              <a:ln>
                <a:noFill/>
              </a:ln>
              <a:solidFill>
                <a:schemeClr val="bg2"/>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bg2"/>
                </a:solidFill>
                <a:effectLst/>
                <a:latin typeface="Arial" charset="0"/>
              </a:rPr>
              <a:t>LastTransaction_ID</a:t>
            </a:r>
            <a:r>
              <a:rPr kumimoji="0" lang="en-US" sz="800" b="1" i="0" u="none" strike="noStrike" cap="none" normalizeH="0" baseline="0" dirty="0" smtClean="0">
                <a:ln>
                  <a:noFill/>
                </a:ln>
                <a:solidFill>
                  <a:schemeClr val="bg2"/>
                </a:solidFill>
                <a:effectLst/>
                <a:latin typeface="Arial" charset="0"/>
              </a:rPr>
              <a:t> = 42</a:t>
            </a: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2"/>
                </a:solidFill>
                <a:effectLst/>
                <a:latin typeface="Arial" charset="0"/>
              </a:rPr>
              <a:t>…</a:t>
            </a:r>
          </a:p>
        </p:txBody>
      </p:sp>
      <p:sp>
        <p:nvSpPr>
          <p:cNvPr id="9" name="TextBox 8"/>
          <p:cNvSpPr txBox="1"/>
          <p:nvPr/>
        </p:nvSpPr>
        <p:spPr>
          <a:xfrm>
            <a:off x="341489" y="2667000"/>
            <a:ext cx="3657600" cy="338554"/>
          </a:xfrm>
          <a:prstGeom prst="rect">
            <a:avLst/>
          </a:prstGeom>
          <a:noFill/>
        </p:spPr>
        <p:txBody>
          <a:bodyPr wrap="square" rtlCol="0">
            <a:spAutoFit/>
          </a:bodyPr>
          <a:lstStyle/>
          <a:p>
            <a:r>
              <a:rPr lang="da-DK" sz="1600" b="1" dirty="0">
                <a:solidFill>
                  <a:srgbClr xmlns:mc="http://schemas.openxmlformats.org/markup-compatibility/2006" xmlns:a14="http://schemas.microsoft.com/office/drawing/2010/main" val="00B050" mc:Ignorable=""/>
                </a:solidFill>
                <a:latin typeface="Courier" pitchFamily="49" charset="0"/>
              </a:rPr>
              <a:t>(</a:t>
            </a:r>
            <a:r>
              <a:rPr lang="da-DK" sz="1600" b="1" dirty="0" smtClean="0">
                <a:solidFill>
                  <a:srgbClr xmlns:mc="http://schemas.openxmlformats.org/markup-compatibility/2006" xmlns:a14="http://schemas.microsoft.com/office/drawing/2010/main" val="00B050" mc:Ignorable=""/>
                </a:solidFill>
                <a:latin typeface="Courier" pitchFamily="49" charset="0"/>
              </a:rPr>
              <a:t>@LastTransaction_ID = 42)</a:t>
            </a:r>
            <a:endParaRPr lang="en-US" sz="1600" dirty="0">
              <a:solidFill>
                <a:srgbClr xmlns:mc="http://schemas.openxmlformats.org/markup-compatibility/2006" xmlns:a14="http://schemas.microsoft.com/office/drawing/2010/main" val="00B050" mc:Ignorable=""/>
              </a:solidFill>
            </a:endParaRPr>
          </a:p>
        </p:txBody>
      </p:sp>
      <p:sp>
        <p:nvSpPr>
          <p:cNvPr id="10" name="TextBox 9"/>
          <p:cNvSpPr txBox="1"/>
          <p:nvPr/>
        </p:nvSpPr>
        <p:spPr>
          <a:xfrm>
            <a:off x="4419600" y="3728478"/>
            <a:ext cx="3657600" cy="338554"/>
          </a:xfrm>
          <a:prstGeom prst="rect">
            <a:avLst/>
          </a:prstGeom>
          <a:noFill/>
        </p:spPr>
        <p:txBody>
          <a:bodyPr wrap="square" rtlCol="0">
            <a:spAutoFit/>
          </a:bodyPr>
          <a:lstStyle/>
          <a:p>
            <a:r>
              <a:rPr lang="da-DK" sz="1600" b="1" dirty="0">
                <a:solidFill>
                  <a:srgbClr xmlns:mc="http://schemas.openxmlformats.org/markup-compatibility/2006" xmlns:a14="http://schemas.microsoft.com/office/drawing/2010/main" val="FF0000" mc:Ignorable=""/>
                </a:solidFill>
                <a:latin typeface="Courier" pitchFamily="49" charset="0"/>
              </a:rPr>
              <a:t>(</a:t>
            </a:r>
            <a:r>
              <a:rPr lang="da-DK" sz="1600" b="1" dirty="0" smtClean="0">
                <a:solidFill>
                  <a:srgbClr xmlns:mc="http://schemas.openxmlformats.org/markup-compatibility/2006" xmlns:a14="http://schemas.microsoft.com/office/drawing/2010/main" val="FF0000" mc:Ignorable=""/>
                </a:solidFill>
                <a:latin typeface="Courier" pitchFamily="49" charset="0"/>
              </a:rPr>
              <a:t>@LastTransaction_ID = 42)</a:t>
            </a:r>
            <a:endParaRPr lang="en-US" sz="1600" dirty="0">
              <a:solidFill>
                <a:srgbClr xmlns:mc="http://schemas.openxmlformats.org/markup-compatibility/2006" xmlns:a14="http://schemas.microsoft.com/office/drawing/2010/main" val="FF0000" mc:Ignorable=""/>
              </a:solidFill>
            </a:endParaRPr>
          </a:p>
        </p:txBody>
      </p:sp>
    </p:spTree>
    <p:extLst>
      <p:ext uri="{BB962C8B-B14F-4D97-AF65-F5344CB8AC3E}">
        <p14:creationId xmlns:p14="http://schemas.microsoft.com/office/powerpoint/2010/main" val="141645902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500"/>
                                        <p:tgtEl>
                                          <p:spTgt spid="5">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500"/>
                                        <p:tgtEl>
                                          <p:spTgt spid="5">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500"/>
                                        <p:tgtEl>
                                          <p:spTgt spid="6">
                                            <p:txEl>
                                              <p:pRg st="6" end="6"/>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smtClean="0"/>
              <a:t>Agenda</a:t>
            </a:r>
            <a:endParaRPr lang="en-US" dirty="0"/>
          </a:p>
        </p:txBody>
      </p:sp>
      <p:sp>
        <p:nvSpPr>
          <p:cNvPr id="5" name="Content Placeholder 4"/>
          <p:cNvSpPr>
            <a:spLocks noGrp="1"/>
          </p:cNvSpPr>
          <p:nvPr>
            <p:ph idx="1"/>
          </p:nvPr>
        </p:nvSpPr>
        <p:spPr>
          <a:xfrm>
            <a:off x="467544" y="1143000"/>
            <a:ext cx="8320088" cy="4653582"/>
          </a:xfrm>
        </p:spPr>
        <p:txBody>
          <a:bodyPr/>
          <a:lstStyle/>
          <a:p>
            <a:r>
              <a:rPr lang="da-DK" sz="2000" dirty="0" smtClean="0"/>
              <a:t>Windows Server 2008R2 and SQL Server 2008R2 improvements</a:t>
            </a:r>
          </a:p>
          <a:p>
            <a:pPr lvl="1"/>
            <a:r>
              <a:rPr lang="da-DK" sz="1600" dirty="0" smtClean="0"/>
              <a:t>Scale architecture</a:t>
            </a:r>
          </a:p>
          <a:p>
            <a:r>
              <a:rPr lang="da-DK" sz="2000" dirty="0" smtClean="0"/>
              <a:t>Customer Requirements</a:t>
            </a:r>
          </a:p>
          <a:p>
            <a:r>
              <a:rPr lang="da-DK" sz="2000" dirty="0" smtClean="0"/>
              <a:t>Hardware setup</a:t>
            </a:r>
          </a:p>
          <a:p>
            <a:pPr lvl="1"/>
            <a:r>
              <a:rPr lang="da-DK" sz="1600" dirty="0" smtClean="0"/>
              <a:t>Transaction log essentials</a:t>
            </a:r>
          </a:p>
          <a:p>
            <a:r>
              <a:rPr lang="da-DK" sz="2000" dirty="0" smtClean="0"/>
              <a:t>Getting the code right</a:t>
            </a:r>
          </a:p>
          <a:p>
            <a:pPr lvl="1"/>
            <a:r>
              <a:rPr lang="da-DK" sz="1600" dirty="0" smtClean="0"/>
              <a:t>Application Server Essentials</a:t>
            </a:r>
          </a:p>
          <a:p>
            <a:pPr lvl="1"/>
            <a:r>
              <a:rPr lang="da-DK" sz="1600" dirty="0" smtClean="0"/>
              <a:t>Database Design</a:t>
            </a:r>
          </a:p>
          <a:p>
            <a:r>
              <a:rPr lang="da-DK" sz="2000" dirty="0" smtClean="0"/>
              <a:t>Tuning Data Modification</a:t>
            </a:r>
          </a:p>
          <a:p>
            <a:pPr lvl="1"/>
            <a:r>
              <a:rPr lang="da-DK" sz="1600" dirty="0" smtClean="0"/>
              <a:t>UPDATE statements</a:t>
            </a:r>
          </a:p>
          <a:p>
            <a:pPr lvl="1"/>
            <a:r>
              <a:rPr lang="da-DK" sz="1600" dirty="0" smtClean="0"/>
              <a:t>INSERT statements</a:t>
            </a:r>
          </a:p>
          <a:p>
            <a:r>
              <a:rPr lang="da-DK" sz="2000" dirty="0" smtClean="0"/>
              <a:t>The problem with NUMA and what to do about it</a:t>
            </a:r>
          </a:p>
          <a:p>
            <a:r>
              <a:rPr lang="da-DK" sz="2000" dirty="0" smtClean="0"/>
              <a:t>Final results and Thoughts</a:t>
            </a:r>
          </a:p>
        </p:txBody>
      </p:sp>
    </p:spTree>
    <p:extLst>
      <p:ext uri="{BB962C8B-B14F-4D97-AF65-F5344CB8AC3E}">
        <p14:creationId xmlns:p14="http://schemas.microsoft.com/office/powerpoint/2010/main" val="26086650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sz="3600" dirty="0" smtClean="0"/>
              <a:t>Generating a Unique ID – The Right way</a:t>
            </a:r>
            <a:endParaRPr lang="en-US" sz="3600" dirty="0"/>
          </a:p>
        </p:txBody>
      </p:sp>
      <p:sp>
        <p:nvSpPr>
          <p:cNvPr id="6" name="TextBox 5"/>
          <p:cNvSpPr txBox="1"/>
          <p:nvPr/>
        </p:nvSpPr>
        <p:spPr>
          <a:xfrm>
            <a:off x="860776" y="1608666"/>
            <a:ext cx="6759223" cy="2585323"/>
          </a:xfrm>
          <a:prstGeom prst="rect">
            <a:avLst/>
          </a:prstGeom>
          <a:noFill/>
        </p:spPr>
        <p:txBody>
          <a:bodyPr wrap="square" rtlCol="0">
            <a:spAutoFit/>
          </a:bodyPr>
          <a:lstStyle/>
          <a:p>
            <a:r>
              <a:rPr lang="da-DK" b="1" dirty="0" smtClean="0">
                <a:solidFill>
                  <a:schemeClr val="bg1"/>
                </a:solidFill>
                <a:latin typeface="Courier" pitchFamily="49" charset="0"/>
              </a:rPr>
              <a:t>CREATE PROCEDURE GetID</a:t>
            </a:r>
          </a:p>
          <a:p>
            <a:r>
              <a:rPr lang="da-DK" b="1" dirty="0" smtClean="0">
                <a:solidFill>
                  <a:schemeClr val="bg1"/>
                </a:solidFill>
                <a:latin typeface="Courier" pitchFamily="49" charset="0"/>
              </a:rPr>
              <a:t>@ID INT OUTPUT</a:t>
            </a:r>
          </a:p>
          <a:p>
            <a:r>
              <a:rPr lang="da-DK" b="1" dirty="0">
                <a:solidFill>
                  <a:schemeClr val="bg1"/>
                </a:solidFill>
                <a:latin typeface="Courier" pitchFamily="49" charset="0"/>
              </a:rPr>
              <a:t>@</a:t>
            </a:r>
            <a:r>
              <a:rPr lang="da-DK" b="1" dirty="0" smtClean="0">
                <a:solidFill>
                  <a:schemeClr val="bg1"/>
                </a:solidFill>
                <a:latin typeface="Courier" pitchFamily="49" charset="0"/>
              </a:rPr>
              <a:t>ATM_ID INT</a:t>
            </a:r>
          </a:p>
          <a:p>
            <a:r>
              <a:rPr lang="da-DK" b="1" dirty="0" smtClean="0">
                <a:solidFill>
                  <a:schemeClr val="bg1"/>
                </a:solidFill>
                <a:latin typeface="Courier" pitchFamily="49" charset="0"/>
              </a:rPr>
              <a:t>AS</a:t>
            </a:r>
          </a:p>
          <a:p>
            <a:endParaRPr lang="da-DK" b="1" dirty="0">
              <a:solidFill>
                <a:schemeClr val="bg1"/>
              </a:solidFill>
              <a:latin typeface="Courier" pitchFamily="49" charset="0"/>
            </a:endParaRPr>
          </a:p>
          <a:p>
            <a:r>
              <a:rPr lang="da-DK" b="1" dirty="0" smtClean="0">
                <a:solidFill>
                  <a:schemeClr val="bg1"/>
                </a:solidFill>
                <a:latin typeface="Courier" pitchFamily="49" charset="0"/>
              </a:rPr>
              <a:t>UPDATE ATM</a:t>
            </a:r>
          </a:p>
          <a:p>
            <a:r>
              <a:rPr lang="da-DK" b="1" dirty="0" smtClean="0">
                <a:solidFill>
                  <a:schemeClr val="bg1"/>
                </a:solidFill>
                <a:latin typeface="Courier" pitchFamily="49" charset="0"/>
              </a:rPr>
              <a:t>SET LastTransaction_ID = @ID + 1</a:t>
            </a:r>
          </a:p>
          <a:p>
            <a:r>
              <a:rPr lang="da-DK" b="1" dirty="0" smtClean="0">
                <a:solidFill>
                  <a:schemeClr val="bg1"/>
                </a:solidFill>
                <a:latin typeface="Courier" pitchFamily="49" charset="0"/>
              </a:rPr>
              <a:t>  , @ID = </a:t>
            </a:r>
            <a:r>
              <a:rPr lang="da-DK" b="1" dirty="0">
                <a:solidFill>
                  <a:schemeClr val="bg1"/>
                </a:solidFill>
                <a:latin typeface="Courier" pitchFamily="49" charset="0"/>
              </a:rPr>
              <a:t>LastTransaction_ID </a:t>
            </a:r>
          </a:p>
          <a:p>
            <a:r>
              <a:rPr lang="da-DK" b="1" dirty="0" smtClean="0">
                <a:solidFill>
                  <a:schemeClr val="bg1"/>
                </a:solidFill>
                <a:latin typeface="Courier" pitchFamily="49" charset="0"/>
              </a:rPr>
              <a:t>WHERE </a:t>
            </a:r>
            <a:r>
              <a:rPr lang="da-DK" b="1" dirty="0">
                <a:solidFill>
                  <a:schemeClr val="bg1"/>
                </a:solidFill>
                <a:latin typeface="Courier" pitchFamily="49" charset="0"/>
              </a:rPr>
              <a:t>ATM_ID = @</a:t>
            </a:r>
            <a:r>
              <a:rPr lang="da-DK" b="1" dirty="0" smtClean="0">
                <a:solidFill>
                  <a:schemeClr val="bg1"/>
                </a:solidFill>
                <a:latin typeface="Courier" pitchFamily="49" charset="0"/>
              </a:rPr>
              <a:t>ATM_ID</a:t>
            </a:r>
          </a:p>
        </p:txBody>
      </p:sp>
      <p:sp>
        <p:nvSpPr>
          <p:cNvPr id="2" name="Content Placeholder 1"/>
          <p:cNvSpPr>
            <a:spLocks noGrp="1"/>
          </p:cNvSpPr>
          <p:nvPr>
            <p:ph idx="1"/>
          </p:nvPr>
        </p:nvSpPr>
        <p:spPr>
          <a:xfrm>
            <a:off x="467544" y="4495800"/>
            <a:ext cx="8320088" cy="387798"/>
          </a:xfrm>
        </p:spPr>
        <p:txBody>
          <a:bodyPr/>
          <a:lstStyle/>
          <a:p>
            <a:r>
              <a:rPr lang="da-DK" dirty="0" smtClean="0"/>
              <a:t>And it it is simple too...</a:t>
            </a:r>
            <a:endParaRPr lang="en-US" dirty="0"/>
          </a:p>
        </p:txBody>
      </p:sp>
    </p:spTree>
    <p:extLst>
      <p:ext uri="{BB962C8B-B14F-4D97-AF65-F5344CB8AC3E}">
        <p14:creationId xmlns:p14="http://schemas.microsoft.com/office/powerpoint/2010/main" val="22362808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Hot rows in ATM</a:t>
            </a:r>
            <a:endParaRPr lang="en-US" dirty="0"/>
          </a:p>
        </p:txBody>
      </p:sp>
      <p:sp>
        <p:nvSpPr>
          <p:cNvPr id="3" name="Content Placeholder 2"/>
          <p:cNvSpPr>
            <a:spLocks noGrp="1"/>
          </p:cNvSpPr>
          <p:nvPr>
            <p:ph idx="1"/>
          </p:nvPr>
        </p:nvSpPr>
        <p:spPr>
          <a:xfrm>
            <a:off x="467544" y="1143000"/>
            <a:ext cx="8320088" cy="5309146"/>
          </a:xfrm>
        </p:spPr>
        <p:txBody>
          <a:bodyPr/>
          <a:lstStyle/>
          <a:p>
            <a:r>
              <a:rPr lang="da-DK" dirty="0" smtClean="0"/>
              <a:t>Initial runs with a few hundred ATM shows excessive waits for LCK_M_U</a:t>
            </a:r>
          </a:p>
          <a:p>
            <a:pPr lvl="1"/>
            <a:r>
              <a:rPr lang="da-DK" dirty="0" smtClean="0"/>
              <a:t>Diagnosed in </a:t>
            </a:r>
            <a:r>
              <a:rPr lang="da-DK" b="1" dirty="0" smtClean="0"/>
              <a:t>sys.dm_os_wait_stats</a:t>
            </a:r>
          </a:p>
          <a:p>
            <a:pPr lvl="1"/>
            <a:r>
              <a:rPr lang="da-DK" dirty="0" smtClean="0"/>
              <a:t>Drilling down to individual locks using </a:t>
            </a:r>
            <a:r>
              <a:rPr lang="da-DK" b="1" dirty="0" smtClean="0"/>
              <a:t>sys.dm_tran_locks</a:t>
            </a:r>
          </a:p>
          <a:p>
            <a:pPr lvl="1"/>
            <a:r>
              <a:rPr lang="da-DK" dirty="0" smtClean="0"/>
              <a:t>Inventive readers may wish to use Xevents </a:t>
            </a:r>
          </a:p>
          <a:p>
            <a:pPr lvl="2"/>
            <a:r>
              <a:rPr lang="da-DK" dirty="0" smtClean="0"/>
              <a:t>Event objects: </a:t>
            </a:r>
            <a:r>
              <a:rPr lang="da-DK" b="1" dirty="0" smtClean="0"/>
              <a:t>sqlserver.lock_acquired </a:t>
            </a:r>
            <a:r>
              <a:rPr lang="da-DK" dirty="0" smtClean="0"/>
              <a:t>and </a:t>
            </a:r>
            <a:r>
              <a:rPr lang="da-DK" b="1" dirty="0" smtClean="0"/>
              <a:t>sqlos.wait_info</a:t>
            </a:r>
          </a:p>
          <a:p>
            <a:pPr lvl="2"/>
            <a:r>
              <a:rPr lang="da-DK" dirty="0" smtClean="0"/>
              <a:t>Bucketize them</a:t>
            </a:r>
          </a:p>
          <a:p>
            <a:r>
              <a:rPr lang="da-DK" dirty="0" smtClean="0"/>
              <a:t>As concurrency increases, lock waits keep increasing</a:t>
            </a:r>
          </a:p>
          <a:p>
            <a:pPr lvl="1"/>
            <a:r>
              <a:rPr lang="da-DK" dirty="0" smtClean="0"/>
              <a:t>While throughput stays constant</a:t>
            </a:r>
          </a:p>
          <a:p>
            <a:pPr lvl="1"/>
            <a:r>
              <a:rPr lang="da-DK" dirty="0" smtClean="0"/>
              <a:t>Until...</a:t>
            </a:r>
          </a:p>
          <a:p>
            <a:pPr lvl="1"/>
            <a:endParaRPr lang="da-DK" dirty="0" smtClean="0"/>
          </a:p>
          <a:p>
            <a:endParaRPr lang="en-US" dirty="0"/>
          </a:p>
        </p:txBody>
      </p:sp>
    </p:spTree>
    <p:extLst>
      <p:ext uri="{BB962C8B-B14F-4D97-AF65-F5344CB8AC3E}">
        <p14:creationId xmlns:p14="http://schemas.microsoft.com/office/powerpoint/2010/main" val="27635522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Spinning around</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27615836"/>
              </p:ext>
            </p:extLst>
          </p:nvPr>
        </p:nvGraphicFramePr>
        <p:xfrm>
          <a:off x="739068" y="1145645"/>
          <a:ext cx="7600597" cy="36861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914400" y="4944070"/>
            <a:ext cx="7620000" cy="1200329"/>
          </a:xfrm>
          <a:prstGeom prst="rect">
            <a:avLst/>
          </a:prstGeom>
          <a:noFill/>
        </p:spPr>
        <p:txBody>
          <a:bodyPr wrap="square" rtlCol="0">
            <a:spAutoFit/>
          </a:bodyPr>
          <a:lstStyle/>
          <a:p>
            <a:pPr marL="285750" indent="-285750">
              <a:buFont typeface="Arial" pitchFamily="34" charset="0"/>
              <a:buChar char="•"/>
            </a:pPr>
            <a:r>
              <a:rPr lang="da-DK" dirty="0" smtClean="0">
                <a:solidFill>
                  <a:schemeClr val="bg2"/>
                </a:solidFill>
              </a:rPr>
              <a:t>Diagnosed using </a:t>
            </a:r>
            <a:r>
              <a:rPr lang="da-DK" b="1" dirty="0" smtClean="0">
                <a:solidFill>
                  <a:schemeClr val="bg2"/>
                </a:solidFill>
              </a:rPr>
              <a:t>sys.dm_os_spinlock_stats</a:t>
            </a:r>
          </a:p>
          <a:p>
            <a:pPr marL="742950" lvl="1" indent="-285750">
              <a:buFont typeface="Arial" pitchFamily="34" charset="0"/>
              <a:buChar char="•"/>
            </a:pPr>
            <a:r>
              <a:rPr lang="da-DK" dirty="0" smtClean="0">
                <a:solidFill>
                  <a:schemeClr val="bg2"/>
                </a:solidFill>
              </a:rPr>
              <a:t>Pre SQL2008 this was DBCC SQLPERF(spinlockstats)</a:t>
            </a:r>
          </a:p>
          <a:p>
            <a:pPr marL="285750" indent="-285750">
              <a:buFont typeface="Arial" pitchFamily="34" charset="0"/>
              <a:buChar char="•"/>
            </a:pPr>
            <a:r>
              <a:rPr lang="da-DK" dirty="0" smtClean="0">
                <a:solidFill>
                  <a:schemeClr val="bg2"/>
                </a:solidFill>
              </a:rPr>
              <a:t>Can dig deeper using Xevents with </a:t>
            </a:r>
            <a:r>
              <a:rPr lang="da-DK" b="1" dirty="0" smtClean="0">
                <a:solidFill>
                  <a:schemeClr val="bg2"/>
                </a:solidFill>
              </a:rPr>
              <a:t>sqlos.spinlock_backoff </a:t>
            </a:r>
            <a:r>
              <a:rPr lang="da-DK" dirty="0" smtClean="0">
                <a:solidFill>
                  <a:schemeClr val="bg2"/>
                </a:solidFill>
              </a:rPr>
              <a:t>event</a:t>
            </a:r>
          </a:p>
          <a:p>
            <a:pPr marL="285750" indent="-285750">
              <a:buFont typeface="Arial" pitchFamily="34" charset="0"/>
              <a:buChar char="•"/>
            </a:pPr>
            <a:r>
              <a:rPr lang="da-DK" dirty="0" smtClean="0">
                <a:solidFill>
                  <a:schemeClr val="bg2"/>
                </a:solidFill>
              </a:rPr>
              <a:t>We are spinning for LOCK_HASH</a:t>
            </a:r>
          </a:p>
        </p:txBody>
      </p:sp>
    </p:spTree>
    <p:extLst>
      <p:ext uri="{BB962C8B-B14F-4D97-AF65-F5344CB8AC3E}">
        <p14:creationId xmlns:p14="http://schemas.microsoft.com/office/powerpoint/2010/main" val="23605710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LOCK_HASH – what is it?</a:t>
            </a:r>
            <a:endParaRPr lang="en-US" dirty="0"/>
          </a:p>
        </p:txBody>
      </p:sp>
      <p:sp>
        <p:nvSpPr>
          <p:cNvPr id="4" name="Rectangle 3"/>
          <p:cNvSpPr/>
          <p:nvPr/>
        </p:nvSpPr>
        <p:spPr bwMode="auto">
          <a:xfrm>
            <a:off x="5148023" y="2397211"/>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7" name="Round Diagonal Corner Rectangle 6"/>
          <p:cNvSpPr/>
          <p:nvPr/>
        </p:nvSpPr>
        <p:spPr bwMode="auto">
          <a:xfrm>
            <a:off x="3505200" y="2233827"/>
            <a:ext cx="1270686" cy="1624572"/>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rPr>
              <a:t>Lock Manager</a:t>
            </a:r>
          </a:p>
        </p:txBody>
      </p:sp>
      <p:cxnSp>
        <p:nvCxnSpPr>
          <p:cNvPr id="9" name="Straight Connector 8"/>
          <p:cNvCxnSpPr/>
          <p:nvPr/>
        </p:nvCxnSpPr>
        <p:spPr>
          <a:xfrm flipH="1">
            <a:off x="5788816" y="2948116"/>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7160416" y="2809616"/>
            <a:ext cx="700705" cy="276999"/>
          </a:xfrm>
          <a:prstGeom prst="rect">
            <a:avLst/>
          </a:prstGeom>
          <a:noFill/>
        </p:spPr>
        <p:txBody>
          <a:bodyPr wrap="none" lIns="0" tIns="0" rIns="0" bIns="0" rtlCol="0">
            <a:spAutoFit/>
          </a:bodyPr>
          <a:lstStyle/>
          <a:p>
            <a:r>
              <a:rPr lang="en-US" dirty="0" smtClean="0">
                <a:solidFill>
                  <a:schemeClr val="bg1"/>
                </a:solidFill>
              </a:rPr>
              <a:t>Thread</a:t>
            </a:r>
          </a:p>
        </p:txBody>
      </p:sp>
      <p:cxnSp>
        <p:nvCxnSpPr>
          <p:cNvPr id="12" name="Straight Connector 11"/>
          <p:cNvCxnSpPr/>
          <p:nvPr/>
        </p:nvCxnSpPr>
        <p:spPr>
          <a:xfrm flipH="1">
            <a:off x="1400264" y="2590800"/>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flipH="1">
            <a:off x="1411761" y="3331977"/>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H="1">
            <a:off x="1400264" y="2883243"/>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flipH="1">
            <a:off x="1400264" y="3035643"/>
            <a:ext cx="1371600"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sp>
        <p:nvSpPr>
          <p:cNvPr id="16" name="Circular Arrow 15"/>
          <p:cNvSpPr/>
          <p:nvPr/>
        </p:nvSpPr>
        <p:spPr bwMode="auto">
          <a:xfrm>
            <a:off x="2783361" y="2477529"/>
            <a:ext cx="664174" cy="664174"/>
          </a:xfrm>
          <a:prstGeom prst="circular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7" name="Circular Arrow 16"/>
          <p:cNvSpPr/>
          <p:nvPr/>
        </p:nvSpPr>
        <p:spPr bwMode="auto">
          <a:xfrm rot="10981642">
            <a:off x="2788940" y="2544032"/>
            <a:ext cx="664174" cy="664174"/>
          </a:xfrm>
          <a:prstGeom prst="circular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TextBox 17"/>
          <p:cNvSpPr txBox="1"/>
          <p:nvPr/>
        </p:nvSpPr>
        <p:spPr>
          <a:xfrm>
            <a:off x="1284529" y="2200529"/>
            <a:ext cx="1496243" cy="276999"/>
          </a:xfrm>
          <a:prstGeom prst="rect">
            <a:avLst/>
          </a:prstGeom>
          <a:noFill/>
        </p:spPr>
        <p:txBody>
          <a:bodyPr wrap="none" lIns="0" tIns="0" rIns="0" bIns="0" rtlCol="0">
            <a:spAutoFit/>
          </a:bodyPr>
          <a:lstStyle/>
          <a:p>
            <a:r>
              <a:rPr lang="en-US" dirty="0" smtClean="0">
                <a:solidFill>
                  <a:schemeClr val="bg1"/>
                </a:solidFill>
              </a:rPr>
              <a:t> More Threads</a:t>
            </a:r>
          </a:p>
        </p:txBody>
      </p:sp>
      <p:sp>
        <p:nvSpPr>
          <p:cNvPr id="22" name="TextBox 21"/>
          <p:cNvSpPr txBox="1"/>
          <p:nvPr/>
        </p:nvSpPr>
        <p:spPr>
          <a:xfrm rot="19362225">
            <a:off x="2353448" y="2633932"/>
            <a:ext cx="1524000" cy="276999"/>
          </a:xfrm>
          <a:prstGeom prst="rect">
            <a:avLst/>
          </a:prstGeom>
          <a:noFill/>
        </p:spPr>
        <p:txBody>
          <a:bodyPr wrap="square" lIns="0" tIns="0" rIns="0" bIns="0" rtlCol="0">
            <a:spAutoFit/>
          </a:bodyPr>
          <a:lstStyle/>
          <a:p>
            <a:r>
              <a:rPr lang="en-US" b="1" dirty="0" smtClean="0">
                <a:solidFill>
                  <a:srgbClr xmlns:mc="http://schemas.openxmlformats.org/markup-compatibility/2006" xmlns:a14="http://schemas.microsoft.com/office/drawing/2010/main" val="FF0000" mc:Ignorable=""/>
                </a:solidFill>
              </a:rPr>
              <a:t>LOCK_HASH</a:t>
            </a:r>
          </a:p>
        </p:txBody>
      </p:sp>
      <p:cxnSp>
        <p:nvCxnSpPr>
          <p:cNvPr id="23" name="Straight Connector 22"/>
          <p:cNvCxnSpPr/>
          <p:nvPr/>
        </p:nvCxnSpPr>
        <p:spPr>
          <a:xfrm flipH="1">
            <a:off x="3805551" y="2590800"/>
            <a:ext cx="690249" cy="0"/>
          </a:xfrm>
          <a:prstGeom prst="line">
            <a:avLst/>
          </a:prstGeom>
          <a:ln w="76200">
            <a:solidFill>
              <a:schemeClr val="bg1"/>
            </a:solidFill>
            <a:prstDash val="sysDot"/>
          </a:ln>
        </p:spPr>
        <p:style>
          <a:lnRef idx="1">
            <a:schemeClr val="accent5"/>
          </a:lnRef>
          <a:fillRef idx="0">
            <a:schemeClr val="accent5"/>
          </a:fillRef>
          <a:effectRef idx="0">
            <a:schemeClr val="accent5"/>
          </a:effectRef>
          <a:fontRef idx="minor">
            <a:schemeClr val="tx1"/>
          </a:fontRef>
        </p:style>
      </p:cxnSp>
      <p:sp>
        <p:nvSpPr>
          <p:cNvPr id="6" name="Right Arrow 5"/>
          <p:cNvSpPr/>
          <p:nvPr/>
        </p:nvSpPr>
        <p:spPr bwMode="auto">
          <a:xfrm rot="20927763" flipH="1">
            <a:off x="4560571" y="3186729"/>
            <a:ext cx="2506346"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3" name="TextBox 2"/>
          <p:cNvSpPr txBox="1"/>
          <p:nvPr/>
        </p:nvSpPr>
        <p:spPr>
          <a:xfrm>
            <a:off x="685800" y="4495800"/>
            <a:ext cx="3962400" cy="461665"/>
          </a:xfrm>
          <a:prstGeom prst="rect">
            <a:avLst/>
          </a:prstGeom>
          <a:noFill/>
        </p:spPr>
        <p:txBody>
          <a:bodyPr wrap="square" rtlCol="0">
            <a:spAutoFit/>
          </a:bodyPr>
          <a:lstStyle/>
          <a:p>
            <a:r>
              <a:rPr lang="da-DK" sz="2400" dirty="0" smtClean="0">
                <a:solidFill>
                  <a:schemeClr val="bg2"/>
                </a:solidFill>
              </a:rPr>
              <a:t>- </a:t>
            </a:r>
            <a:r>
              <a:rPr lang="da-DK" sz="2400" b="1" dirty="0" smtClean="0">
                <a:solidFill>
                  <a:schemeClr val="bg2"/>
                </a:solidFill>
              </a:rPr>
              <a:t>Why not go to sleep?</a:t>
            </a:r>
          </a:p>
        </p:txBody>
      </p:sp>
    </p:spTree>
    <p:extLst>
      <p:ext uri="{BB962C8B-B14F-4D97-AF65-F5344CB8AC3E}">
        <p14:creationId xmlns:p14="http://schemas.microsoft.com/office/powerpoint/2010/main" val="40429676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 calcmode="lin" valueType="num">
                                      <p:cBhvr>
                                        <p:cTn id="13" dur="500" fill="hold"/>
                                        <p:tgtEl>
                                          <p:spTgt spid="22"/>
                                        </p:tgtEl>
                                        <p:attrNameLst>
                                          <p:attrName>style.rotation</p:attrName>
                                        </p:attrNameLst>
                                      </p:cBhvr>
                                      <p:tavLst>
                                        <p:tav tm="0">
                                          <p:val>
                                            <p:fltVal val="360"/>
                                          </p:val>
                                        </p:tav>
                                        <p:tav tm="100000">
                                          <p:val>
                                            <p:fltVal val="0"/>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Locking at Scale</a:t>
            </a:r>
            <a:endParaRPr lang="en-US" dirty="0"/>
          </a:p>
        </p:txBody>
      </p:sp>
      <p:sp>
        <p:nvSpPr>
          <p:cNvPr id="3" name="Content Placeholder 2"/>
          <p:cNvSpPr>
            <a:spLocks noGrp="1"/>
          </p:cNvSpPr>
          <p:nvPr>
            <p:ph idx="1"/>
          </p:nvPr>
        </p:nvSpPr>
        <p:spPr>
          <a:xfrm>
            <a:off x="467544" y="1143000"/>
            <a:ext cx="8320088" cy="4575099"/>
          </a:xfrm>
        </p:spPr>
        <p:txBody>
          <a:bodyPr/>
          <a:lstStyle/>
          <a:p>
            <a:r>
              <a:rPr lang="da-DK" dirty="0" smtClean="0"/>
              <a:t>Ratio </a:t>
            </a:r>
            <a:r>
              <a:rPr lang="da-DK" dirty="0"/>
              <a:t>between ATM machines and transactions generated too low.</a:t>
            </a:r>
          </a:p>
          <a:p>
            <a:pPr lvl="1"/>
            <a:r>
              <a:rPr lang="da-DK" dirty="0"/>
              <a:t>Can only sustain a limited number of locks/unlocks per second</a:t>
            </a:r>
          </a:p>
          <a:p>
            <a:pPr lvl="1"/>
            <a:r>
              <a:rPr lang="da-DK" dirty="0"/>
              <a:t>Depends a LOT on NUMA hardware, memory speeds and CPU </a:t>
            </a:r>
            <a:r>
              <a:rPr lang="da-DK" dirty="0" smtClean="0"/>
              <a:t>caches</a:t>
            </a:r>
          </a:p>
          <a:p>
            <a:pPr lvl="1"/>
            <a:r>
              <a:rPr lang="da-DK" dirty="0" smtClean="0"/>
              <a:t>Each ATM was generating 200 transactions / sec in test harness</a:t>
            </a:r>
            <a:endParaRPr lang="da-DK" dirty="0"/>
          </a:p>
          <a:p>
            <a:r>
              <a:rPr lang="da-DK" dirty="0"/>
              <a:t>Solution: Increase number of ATM </a:t>
            </a:r>
            <a:r>
              <a:rPr lang="da-DK" dirty="0" smtClean="0"/>
              <a:t>machines</a:t>
            </a:r>
          </a:p>
          <a:p>
            <a:pPr lvl="1"/>
            <a:r>
              <a:rPr lang="da-DK" b="1" dirty="0" smtClean="0">
                <a:solidFill>
                  <a:srgbClr xmlns:mc="http://schemas.openxmlformats.org/markup-compatibility/2006" xmlns:a14="http://schemas.microsoft.com/office/drawing/2010/main" val="FF0000" mc:Ignorable=""/>
                </a:solidFill>
              </a:rPr>
              <a:t>Key Takeway: </a:t>
            </a:r>
            <a:r>
              <a:rPr lang="da-DK" dirty="0" smtClean="0"/>
              <a:t>If a locked resource is contended – create more of it </a:t>
            </a:r>
            <a:endParaRPr lang="da-DK" dirty="0" smtClean="0">
              <a:sym typeface="Wingdings" pitchFamily="2" charset="2"/>
            </a:endParaRPr>
          </a:p>
          <a:p>
            <a:pPr lvl="1"/>
            <a:r>
              <a:rPr lang="da-DK" dirty="0" smtClean="0">
                <a:sym typeface="Wingdings" pitchFamily="2" charset="2"/>
              </a:rPr>
              <a:t>Notice: This is not SQL Server specific, any piece of code will be bound by memory speeds when access to a region must be serialized</a:t>
            </a:r>
            <a:r>
              <a:rPr lang="da-DK" dirty="0" smtClean="0"/>
              <a:t> </a:t>
            </a:r>
            <a:endParaRPr lang="da-DK" dirty="0"/>
          </a:p>
          <a:p>
            <a:endParaRPr lang="en-US" dirty="0"/>
          </a:p>
        </p:txBody>
      </p:sp>
    </p:spTree>
    <p:extLst>
      <p:ext uri="{BB962C8B-B14F-4D97-AF65-F5344CB8AC3E}">
        <p14:creationId xmlns:p14="http://schemas.microsoft.com/office/powerpoint/2010/main" val="2569749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Hot rows in </a:t>
            </a:r>
            <a:r>
              <a:rPr lang="da-DK" b="1" dirty="0" smtClean="0"/>
              <a:t>Account</a:t>
            </a:r>
            <a:endParaRPr lang="en-US" b="1" dirty="0"/>
          </a:p>
        </p:txBody>
      </p:sp>
      <p:sp>
        <p:nvSpPr>
          <p:cNvPr id="3" name="Content Placeholder 2"/>
          <p:cNvSpPr>
            <a:spLocks noGrp="1"/>
          </p:cNvSpPr>
          <p:nvPr>
            <p:ph idx="1"/>
          </p:nvPr>
        </p:nvSpPr>
        <p:spPr>
          <a:xfrm>
            <a:off x="467544" y="1143000"/>
            <a:ext cx="8320088" cy="4856714"/>
          </a:xfrm>
        </p:spPr>
        <p:txBody>
          <a:bodyPr/>
          <a:lstStyle/>
          <a:p>
            <a:r>
              <a:rPr lang="da-DK" dirty="0" smtClean="0"/>
              <a:t>Two ways to update </a:t>
            </a:r>
            <a:r>
              <a:rPr lang="da-DK" b="1" dirty="0" smtClean="0"/>
              <a:t>Account</a:t>
            </a:r>
            <a:r>
              <a:rPr lang="da-DK" dirty="0" smtClean="0"/>
              <a:t> table</a:t>
            </a:r>
          </a:p>
          <a:p>
            <a:endParaRPr lang="da-DK" dirty="0"/>
          </a:p>
          <a:p>
            <a:pPr marL="514350" indent="-514350">
              <a:buAutoNum type="arabicParenR"/>
            </a:pPr>
            <a:r>
              <a:rPr lang="da-DK" dirty="0" smtClean="0"/>
              <a:t>Let application servers invoke transaction to both insert in TRANSACTION and UPDATE account</a:t>
            </a:r>
          </a:p>
          <a:p>
            <a:pPr marL="514350" indent="-514350">
              <a:buAutoNum type="arabicParenR"/>
            </a:pPr>
            <a:r>
              <a:rPr lang="da-DK" dirty="0" smtClean="0"/>
              <a:t> Set a trigger on TRANSACTION</a:t>
            </a:r>
          </a:p>
          <a:p>
            <a:pPr marL="514350" indent="-514350">
              <a:buAutoNum type="arabicParenR"/>
            </a:pPr>
            <a:endParaRPr lang="da-DK" dirty="0"/>
          </a:p>
          <a:p>
            <a:r>
              <a:rPr lang="da-DK" dirty="0" smtClean="0"/>
              <a:t>Option 1 has two issues:</a:t>
            </a:r>
          </a:p>
          <a:p>
            <a:pPr lvl="1"/>
            <a:r>
              <a:rPr lang="da-DK" dirty="0" smtClean="0"/>
              <a:t>App developers may forget in all code paths</a:t>
            </a:r>
          </a:p>
          <a:p>
            <a:pPr lvl="1"/>
            <a:r>
              <a:rPr lang="da-DK" dirty="0" smtClean="0"/>
              <a:t>Latency of roundtrip: around 1ms</a:t>
            </a:r>
            <a:r>
              <a:rPr lang="en-US" dirty="0" smtClean="0"/>
              <a:t> – i.e. no more than 1000 locks/sec possible on single row</a:t>
            </a:r>
          </a:p>
          <a:p>
            <a:r>
              <a:rPr lang="da-DK" dirty="0" smtClean="0"/>
              <a:t>Option 2 is better choice!</a:t>
            </a:r>
          </a:p>
        </p:txBody>
      </p:sp>
    </p:spTree>
    <p:extLst>
      <p:ext uri="{BB962C8B-B14F-4D97-AF65-F5344CB8AC3E}">
        <p14:creationId xmlns:p14="http://schemas.microsoft.com/office/powerpoint/2010/main" val="31992112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Hot Latches!</a:t>
            </a:r>
            <a:endParaRPr lang="en-US" dirty="0"/>
          </a:p>
        </p:txBody>
      </p:sp>
      <p:sp>
        <p:nvSpPr>
          <p:cNvPr id="3" name="Content Placeholder 2"/>
          <p:cNvSpPr>
            <a:spLocks noGrp="1"/>
          </p:cNvSpPr>
          <p:nvPr>
            <p:ph sz="half" idx="2"/>
          </p:nvPr>
        </p:nvSpPr>
        <p:spPr>
          <a:xfrm>
            <a:off x="457200" y="1088740"/>
            <a:ext cx="4040188" cy="4879797"/>
          </a:xfrm>
        </p:spPr>
        <p:txBody>
          <a:bodyPr/>
          <a:lstStyle/>
          <a:p>
            <a:r>
              <a:rPr lang="da-DK" sz="2000" b="1" dirty="0" smtClean="0"/>
              <a:t>LCK</a:t>
            </a:r>
            <a:r>
              <a:rPr lang="da-DK" sz="2000" dirty="0" smtClean="0"/>
              <a:t> waits are gone, but we are seeing very high waits for </a:t>
            </a:r>
            <a:r>
              <a:rPr lang="da-DK" sz="2000" b="1" dirty="0" smtClean="0"/>
              <a:t>PAGELATCH_EX</a:t>
            </a:r>
          </a:p>
          <a:p>
            <a:pPr lvl="1"/>
            <a:r>
              <a:rPr lang="da-DK" sz="1800" dirty="0" smtClean="0"/>
              <a:t>High = more than 1ms</a:t>
            </a:r>
          </a:p>
          <a:p>
            <a:r>
              <a:rPr lang="da-DK" sz="2000" dirty="0" smtClean="0"/>
              <a:t>What are we contending on?</a:t>
            </a:r>
          </a:p>
          <a:p>
            <a:r>
              <a:rPr lang="da-DK" sz="2000" dirty="0" smtClean="0"/>
              <a:t>Latch – a light weight semaphore</a:t>
            </a:r>
          </a:p>
          <a:p>
            <a:pPr lvl="1"/>
            <a:r>
              <a:rPr lang="da-DK" sz="1800" dirty="0" smtClean="0"/>
              <a:t>Locks are logical (transactional consistency)</a:t>
            </a:r>
          </a:p>
          <a:p>
            <a:pPr lvl="1"/>
            <a:r>
              <a:rPr lang="da-DK" sz="1800" dirty="0" smtClean="0"/>
              <a:t>Latches are internal SQL Engine (memory consitency)</a:t>
            </a:r>
          </a:p>
          <a:p>
            <a:r>
              <a:rPr lang="da-DK" sz="2000" dirty="0" smtClean="0"/>
              <a:t>Because rows are small (many fit a page) multiple locks may compete for one PAGELATCH</a:t>
            </a:r>
          </a:p>
          <a:p>
            <a:endParaRPr lang="en-US" sz="2000" dirty="0"/>
          </a:p>
        </p:txBody>
      </p:sp>
      <p:sp>
        <p:nvSpPr>
          <p:cNvPr id="5" name="Rectangle 4"/>
          <p:cNvSpPr/>
          <p:nvPr/>
        </p:nvSpPr>
        <p:spPr bwMode="auto">
          <a:xfrm>
            <a:off x="4953000" y="1143000"/>
            <a:ext cx="2286000" cy="3276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Page (8K)</a:t>
            </a:r>
            <a:endParaRPr kumimoji="0" lang="en-US" sz="18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5105400" y="16002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7" name="Rectangle 6"/>
          <p:cNvSpPr/>
          <p:nvPr/>
        </p:nvSpPr>
        <p:spPr bwMode="auto">
          <a:xfrm>
            <a:off x="5105400" y="21844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8" name="Rectangle 7"/>
          <p:cNvSpPr/>
          <p:nvPr/>
        </p:nvSpPr>
        <p:spPr bwMode="auto">
          <a:xfrm>
            <a:off x="5105400" y="27940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9" name="Rectangle 8"/>
          <p:cNvSpPr/>
          <p:nvPr/>
        </p:nvSpPr>
        <p:spPr bwMode="auto">
          <a:xfrm>
            <a:off x="5105400" y="3403600"/>
            <a:ext cx="1981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10" name="Right Arrow 9"/>
          <p:cNvSpPr/>
          <p:nvPr/>
        </p:nvSpPr>
        <p:spPr bwMode="auto">
          <a:xfrm flipH="1">
            <a:off x="7092838" y="2127250"/>
            <a:ext cx="1670162"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11" name="Right Arrow 10"/>
          <p:cNvSpPr/>
          <p:nvPr/>
        </p:nvSpPr>
        <p:spPr bwMode="auto">
          <a:xfrm flipH="1">
            <a:off x="7129527" y="3346450"/>
            <a:ext cx="1670162"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12" name="Right Arrow 11"/>
          <p:cNvSpPr/>
          <p:nvPr/>
        </p:nvSpPr>
        <p:spPr bwMode="auto">
          <a:xfrm flipH="1">
            <a:off x="7239000" y="1143000"/>
            <a:ext cx="1828800" cy="86995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rPr>
              <a:t>PAGELATCH_EX</a:t>
            </a:r>
          </a:p>
        </p:txBody>
      </p:sp>
    </p:spTree>
    <p:extLst>
      <p:ext uri="{BB962C8B-B14F-4D97-AF65-F5344CB8AC3E}">
        <p14:creationId xmlns:p14="http://schemas.microsoft.com/office/powerpoint/2010/main" val="21829640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Row Padding</a:t>
            </a:r>
            <a:endParaRPr lang="en-US" dirty="0"/>
          </a:p>
        </p:txBody>
      </p:sp>
      <p:sp>
        <p:nvSpPr>
          <p:cNvPr id="3" name="Content Placeholder 2"/>
          <p:cNvSpPr>
            <a:spLocks noGrp="1"/>
          </p:cNvSpPr>
          <p:nvPr>
            <p:ph sz="half" idx="2"/>
          </p:nvPr>
        </p:nvSpPr>
        <p:spPr>
          <a:xfrm>
            <a:off x="457200" y="1088740"/>
            <a:ext cx="4040188" cy="2562240"/>
          </a:xfrm>
        </p:spPr>
        <p:txBody>
          <a:bodyPr/>
          <a:lstStyle/>
          <a:p>
            <a:r>
              <a:rPr lang="da-DK" sz="2000" dirty="0" smtClean="0"/>
              <a:t>In the case of the </a:t>
            </a:r>
            <a:r>
              <a:rPr lang="da-DK" sz="2000" b="1" dirty="0" smtClean="0"/>
              <a:t>ATM</a:t>
            </a:r>
            <a:r>
              <a:rPr lang="da-DK" sz="2000" dirty="0" smtClean="0"/>
              <a:t> table, our rows are small and few</a:t>
            </a:r>
          </a:p>
          <a:p>
            <a:r>
              <a:rPr lang="da-DK" sz="2000" dirty="0" smtClean="0"/>
              <a:t>We can ”waste” a bit of space to get more performance</a:t>
            </a:r>
          </a:p>
          <a:p>
            <a:r>
              <a:rPr lang="da-DK" sz="2000" dirty="0" smtClean="0"/>
              <a:t>Solution: Pad rows with CHAR column to make each row take a full page</a:t>
            </a:r>
          </a:p>
          <a:p>
            <a:r>
              <a:rPr lang="da-DK" sz="2000" dirty="0" smtClean="0"/>
              <a:t>1 LCK = 1 PAGELATCH</a:t>
            </a:r>
          </a:p>
        </p:txBody>
      </p:sp>
      <p:sp>
        <p:nvSpPr>
          <p:cNvPr id="5" name="Rectangle 4"/>
          <p:cNvSpPr/>
          <p:nvPr/>
        </p:nvSpPr>
        <p:spPr bwMode="auto">
          <a:xfrm>
            <a:off x="4953000" y="1143000"/>
            <a:ext cx="2286000" cy="3276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Page (8K)</a:t>
            </a:r>
            <a:endParaRPr kumimoji="0" lang="en-US" sz="1800" b="1"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5105400" y="1600200"/>
            <a:ext cx="1981200" cy="25908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da-DK" sz="2400" dirty="0" smtClean="0">
                <a:solidFill>
                  <a:schemeClr val="tx1"/>
                </a:solidFill>
              </a:rPr>
              <a:t>ROW</a:t>
            </a:r>
            <a:endParaRPr lang="en-US" sz="2400" dirty="0" smtClean="0">
              <a:solidFill>
                <a:schemeClr val="tx1"/>
              </a:solidFill>
            </a:endParaRPr>
          </a:p>
        </p:txBody>
      </p:sp>
      <p:sp>
        <p:nvSpPr>
          <p:cNvPr id="10" name="Right Arrow 9"/>
          <p:cNvSpPr/>
          <p:nvPr/>
        </p:nvSpPr>
        <p:spPr bwMode="auto">
          <a:xfrm flipH="1">
            <a:off x="7092838" y="2646539"/>
            <a:ext cx="1839496"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LCK_U</a:t>
            </a:r>
          </a:p>
        </p:txBody>
      </p:sp>
      <p:sp>
        <p:nvSpPr>
          <p:cNvPr id="12" name="Right Arrow 11"/>
          <p:cNvSpPr/>
          <p:nvPr/>
        </p:nvSpPr>
        <p:spPr bwMode="auto">
          <a:xfrm flipH="1">
            <a:off x="7239000" y="1143000"/>
            <a:ext cx="1828800" cy="86995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rPr>
              <a:t>PAGELATCH_EX</a:t>
            </a:r>
          </a:p>
        </p:txBody>
      </p:sp>
      <p:cxnSp>
        <p:nvCxnSpPr>
          <p:cNvPr id="13" name="Straight Connector 12"/>
          <p:cNvCxnSpPr/>
          <p:nvPr/>
        </p:nvCxnSpPr>
        <p:spPr bwMode="auto">
          <a:xfrm>
            <a:off x="5105400" y="2127250"/>
            <a:ext cx="1987438"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337119" y="2815167"/>
            <a:ext cx="1524000" cy="369332"/>
          </a:xfrm>
          <a:prstGeom prst="rect">
            <a:avLst/>
          </a:prstGeom>
          <a:noFill/>
        </p:spPr>
        <p:txBody>
          <a:bodyPr wrap="square" rtlCol="0">
            <a:spAutoFit/>
          </a:bodyPr>
          <a:lstStyle/>
          <a:p>
            <a:r>
              <a:rPr lang="da-DK" dirty="0" smtClean="0">
                <a:solidFill>
                  <a:schemeClr val="bg2"/>
                </a:solidFill>
              </a:rPr>
              <a:t>CHAR(5000)</a:t>
            </a:r>
            <a:endParaRPr lang="en-US" dirty="0">
              <a:solidFill>
                <a:schemeClr val="bg2"/>
              </a:solidFill>
            </a:endParaRPr>
          </a:p>
        </p:txBody>
      </p:sp>
      <p:sp>
        <p:nvSpPr>
          <p:cNvPr id="15" name="Content Placeholder 2"/>
          <p:cNvSpPr>
            <a:spLocks noGrp="1"/>
          </p:cNvSpPr>
          <p:nvPr>
            <p:ph sz="half" idx="2"/>
          </p:nvPr>
        </p:nvSpPr>
        <p:spPr>
          <a:xfrm>
            <a:off x="533400" y="4159956"/>
            <a:ext cx="4040188" cy="747897"/>
          </a:xfrm>
        </p:spPr>
        <p:txBody>
          <a:bodyPr/>
          <a:lstStyle/>
          <a:p>
            <a:pPr marL="0" indent="0">
              <a:buNone/>
            </a:pPr>
            <a:r>
              <a:rPr lang="da-DK" sz="1800" b="1" dirty="0" smtClean="0">
                <a:solidFill>
                  <a:schemeClr val="bg1"/>
                </a:solidFill>
                <a:latin typeface="Courier" pitchFamily="49" charset="0"/>
              </a:rPr>
              <a:t>ALTER TABLE </a:t>
            </a:r>
            <a:r>
              <a:rPr lang="da-DK" sz="1800" dirty="0" smtClean="0">
                <a:latin typeface="Courier" pitchFamily="49" charset="0"/>
              </a:rPr>
              <a:t>ATM </a:t>
            </a:r>
            <a:br>
              <a:rPr lang="da-DK" sz="1800" dirty="0" smtClean="0">
                <a:latin typeface="Courier" pitchFamily="49" charset="0"/>
              </a:rPr>
            </a:br>
            <a:r>
              <a:rPr lang="da-DK" sz="1800" b="1" dirty="0" smtClean="0">
                <a:solidFill>
                  <a:schemeClr val="bg1"/>
                </a:solidFill>
                <a:latin typeface="Courier" pitchFamily="49" charset="0"/>
              </a:rPr>
              <a:t>ADD COLUMN</a:t>
            </a:r>
            <a:r>
              <a:rPr lang="da-DK" sz="1800" dirty="0" smtClean="0">
                <a:latin typeface="Courier" pitchFamily="49" charset="0"/>
              </a:rPr>
              <a:t> Padding </a:t>
            </a:r>
            <a:r>
              <a:rPr lang="da-DK" sz="1800" b="1" dirty="0" smtClean="0">
                <a:solidFill>
                  <a:schemeClr val="bg1"/>
                </a:solidFill>
                <a:latin typeface="Courier" pitchFamily="49" charset="0"/>
              </a:rPr>
              <a:t>CHAR</a:t>
            </a:r>
            <a:r>
              <a:rPr lang="da-DK" sz="1800" dirty="0" smtClean="0">
                <a:latin typeface="Courier" pitchFamily="49" charset="0"/>
              </a:rPr>
              <a:t>(5000) </a:t>
            </a:r>
            <a:r>
              <a:rPr lang="da-DK" sz="1800" b="1" dirty="0" smtClean="0">
                <a:solidFill>
                  <a:schemeClr val="bg1"/>
                </a:solidFill>
                <a:latin typeface="Courier" pitchFamily="49" charset="0"/>
              </a:rPr>
              <a:t>NOT NULL DEFAULT </a:t>
            </a:r>
            <a:r>
              <a:rPr lang="da-DK" sz="1800" dirty="0" smtClean="0">
                <a:latin typeface="Courier" pitchFamily="49" charset="0"/>
              </a:rPr>
              <a:t>(‘X’)</a:t>
            </a:r>
          </a:p>
        </p:txBody>
      </p:sp>
    </p:spTree>
    <p:extLst>
      <p:ext uri="{BB962C8B-B14F-4D97-AF65-F5344CB8AC3E}">
        <p14:creationId xmlns:p14="http://schemas.microsoft.com/office/powerpoint/2010/main" val="31631843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smtClean="0"/>
              <a:t>INSERT throughput</a:t>
            </a:r>
            <a:endParaRPr lang="en-US" dirty="0"/>
          </a:p>
        </p:txBody>
      </p:sp>
      <p:sp>
        <p:nvSpPr>
          <p:cNvPr id="6" name="Content Placeholder 5"/>
          <p:cNvSpPr>
            <a:spLocks noGrp="1"/>
          </p:cNvSpPr>
          <p:nvPr>
            <p:ph idx="1"/>
          </p:nvPr>
        </p:nvSpPr>
        <p:spPr>
          <a:xfrm>
            <a:off x="467544" y="1143000"/>
            <a:ext cx="8320088" cy="4464299"/>
          </a:xfrm>
        </p:spPr>
        <p:txBody>
          <a:bodyPr/>
          <a:lstStyle/>
          <a:p>
            <a:r>
              <a:rPr lang="da-DK" dirty="0" smtClean="0"/>
              <a:t>Transaction table is by far the most active table</a:t>
            </a:r>
          </a:p>
          <a:p>
            <a:r>
              <a:rPr lang="da-DK" dirty="0" smtClean="0"/>
              <a:t>Fortunately, only INSERT</a:t>
            </a:r>
          </a:p>
          <a:p>
            <a:pPr lvl="1"/>
            <a:r>
              <a:rPr lang="da-DK" dirty="0" smtClean="0"/>
              <a:t>No need to lock rows</a:t>
            </a:r>
          </a:p>
          <a:p>
            <a:pPr lvl="1"/>
            <a:r>
              <a:rPr lang="da-DK" dirty="0" smtClean="0"/>
              <a:t>But several rows must still fit a single page</a:t>
            </a:r>
          </a:p>
          <a:p>
            <a:r>
              <a:rPr lang="da-DK" dirty="0" smtClean="0"/>
              <a:t>Cannot pad pages – there are 10**10 rows in the table</a:t>
            </a:r>
          </a:p>
          <a:p>
            <a:r>
              <a:rPr lang="da-DK" dirty="0" smtClean="0"/>
              <a:t>A new page will eventually be allocated, but until it is, every insert goes to same page</a:t>
            </a:r>
          </a:p>
          <a:p>
            <a:r>
              <a:rPr lang="da-DK" dirty="0" smtClean="0"/>
              <a:t>Expect: PAGELATCH_EX waits</a:t>
            </a:r>
          </a:p>
          <a:p>
            <a:pPr lvl="1"/>
            <a:r>
              <a:rPr lang="da-DK" dirty="0" smtClean="0"/>
              <a:t>And this is the observation</a:t>
            </a:r>
            <a:endParaRPr lang="en-US" dirty="0"/>
          </a:p>
        </p:txBody>
      </p:sp>
    </p:spTree>
    <p:extLst>
      <p:ext uri="{BB962C8B-B14F-4D97-AF65-F5344CB8AC3E}">
        <p14:creationId xmlns:p14="http://schemas.microsoft.com/office/powerpoint/2010/main" val="2322392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800" dirty="0" smtClean="0"/>
              <a:t>Hot page at the end of B-tree with increasing index</a:t>
            </a:r>
            <a:endParaRPr 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681" y="1602557"/>
            <a:ext cx="6493351" cy="41862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20280371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Upping the Limits</a:t>
            </a:r>
            <a:endParaRPr lang="en-US" dirty="0"/>
          </a:p>
        </p:txBody>
      </p:sp>
      <p:sp>
        <p:nvSpPr>
          <p:cNvPr id="3" name="Content Placeholder 2"/>
          <p:cNvSpPr>
            <a:spLocks noGrp="1"/>
          </p:cNvSpPr>
          <p:nvPr>
            <p:ph idx="1"/>
          </p:nvPr>
        </p:nvSpPr>
        <p:spPr>
          <a:xfrm>
            <a:off x="467544" y="1600200"/>
            <a:ext cx="8320088" cy="5022914"/>
          </a:xfrm>
        </p:spPr>
        <p:txBody>
          <a:bodyPr/>
          <a:lstStyle/>
          <a:p>
            <a:r>
              <a:rPr lang="da-DK" dirty="0" smtClean="0"/>
              <a:t>Previous (before 2008R2) windows was limited to 64 cores</a:t>
            </a:r>
          </a:p>
          <a:p>
            <a:pPr lvl="1"/>
            <a:r>
              <a:rPr lang="da-DK" dirty="0" smtClean="0"/>
              <a:t>Kernel tuned for this config </a:t>
            </a:r>
          </a:p>
          <a:p>
            <a:r>
              <a:rPr lang="da-DK" dirty="0" smtClean="0"/>
              <a:t>With Windows Server 2008R2 this limit is now upped to 1024 Cores</a:t>
            </a:r>
          </a:p>
          <a:p>
            <a:pPr lvl="1"/>
            <a:r>
              <a:rPr lang="da-DK" dirty="0" smtClean="0"/>
              <a:t>New concept: Kernel Groups</a:t>
            </a:r>
          </a:p>
          <a:p>
            <a:pPr lvl="1"/>
            <a:r>
              <a:rPr lang="da-DK" dirty="0" smtClean="0"/>
              <a:t>A bit like NUMA, but an extra layer in the hierarchy</a:t>
            </a:r>
          </a:p>
          <a:p>
            <a:r>
              <a:rPr lang="da-DK" dirty="0" smtClean="0"/>
              <a:t>SQL Server generally follows suit – but for now, 256 Cores is limit on R2</a:t>
            </a:r>
          </a:p>
          <a:p>
            <a:pPr lvl="1"/>
            <a:r>
              <a:rPr lang="da-DK" dirty="0" smtClean="0"/>
              <a:t>Currently, largest x64 machine is 128 Cores</a:t>
            </a:r>
          </a:p>
          <a:p>
            <a:pPr lvl="1"/>
            <a:r>
              <a:rPr lang="da-DK" dirty="0" smtClean="0"/>
              <a:t>And largest IA-64 is 256 Hyperthread (at 128 Cores)</a:t>
            </a:r>
          </a:p>
          <a:p>
            <a:endParaRPr lang="en-US" dirty="0"/>
          </a:p>
        </p:txBody>
      </p:sp>
    </p:spTree>
    <p:extLst>
      <p:ext uri="{BB962C8B-B14F-4D97-AF65-F5344CB8AC3E}">
        <p14:creationId xmlns:p14="http://schemas.microsoft.com/office/powerpoint/2010/main" val="11052997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Waits &amp; Latches</a:t>
            </a:r>
            <a:endParaRPr lang="en-US" dirty="0"/>
          </a:p>
        </p:txBody>
      </p:sp>
      <p:sp>
        <p:nvSpPr>
          <p:cNvPr id="5" name="Text Placeholder 4"/>
          <p:cNvSpPr>
            <a:spLocks noGrp="1"/>
          </p:cNvSpPr>
          <p:nvPr>
            <p:ph type="body" sz="quarter" idx="10"/>
          </p:nvPr>
        </p:nvSpPr>
        <p:spPr>
          <a:xfrm>
            <a:off x="381000" y="838201"/>
            <a:ext cx="8382000" cy="2068259"/>
          </a:xfrm>
        </p:spPr>
        <p:txBody>
          <a:bodyPr/>
          <a:lstStyle/>
          <a:p>
            <a:r>
              <a:rPr lang="en-US" dirty="0" smtClean="0"/>
              <a:t>Dig into details with: </a:t>
            </a:r>
          </a:p>
          <a:p>
            <a:pPr lvl="1"/>
            <a:r>
              <a:rPr lang="en-US" b="1" dirty="0" err="1" smtClean="0"/>
              <a:t>sys.dm_os_wait_stats</a:t>
            </a:r>
            <a:endParaRPr lang="en-US" b="1" dirty="0" smtClean="0"/>
          </a:p>
          <a:p>
            <a:pPr lvl="1"/>
            <a:r>
              <a:rPr lang="da-DK" b="1" dirty="0"/>
              <a:t>s</a:t>
            </a:r>
            <a:r>
              <a:rPr lang="da-DK" b="1" dirty="0" smtClean="0"/>
              <a:t>ys.dm_os_latch_waits</a:t>
            </a:r>
            <a:endParaRPr lang="en-US" b="1" dirty="0" smtClean="0"/>
          </a:p>
          <a:p>
            <a:pPr marL="0" indent="0">
              <a:buNone/>
            </a:pPr>
            <a:endParaRPr lang="en-US" dirty="0" smtClean="0"/>
          </a:p>
          <a:p>
            <a:pPr lvl="1"/>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982240064"/>
              </p:ext>
            </p:extLst>
          </p:nvPr>
        </p:nvGraphicFramePr>
        <p:xfrm>
          <a:off x="533400" y="2362200"/>
          <a:ext cx="4648200" cy="3886200"/>
        </p:xfrm>
        <a:graphic>
          <a:graphicData uri="http://schemas.openxmlformats.org/drawingml/2006/table">
            <a:tbl>
              <a:tblPr>
                <a:tableStyleId>{775DCB02-9BB8-47FD-8907-85C794F793BA}</a:tableStyleId>
              </a:tblPr>
              <a:tblGrid>
                <a:gridCol w="2768539"/>
                <a:gridCol w="1879661"/>
              </a:tblGrid>
              <a:tr h="431800">
                <a:tc>
                  <a:txBody>
                    <a:bodyPr/>
                    <a:lstStyle/>
                    <a:p>
                      <a:pPr algn="l" fontAlgn="b"/>
                      <a:r>
                        <a:rPr lang="en-US" sz="2000" u="none" strike="noStrike" dirty="0" err="1">
                          <a:effectLst/>
                        </a:rPr>
                        <a:t>wait_type</a:t>
                      </a:r>
                      <a:endParaRPr lang="en-US" sz="2000" b="1" i="0" u="none" strike="noStrike" dirty="0">
                        <a:solidFill>
                          <a:srgbClr xmlns:mc="http://schemas.openxmlformats.org/markup-compatibility/2006" xmlns:a14="http://schemas.microsoft.com/office/drawing/2010/main" val="FFFFFF" mc:Ignorable=""/>
                        </a:solidFill>
                        <a:effectLst/>
                        <a:latin typeface="Calibri"/>
                      </a:endParaRPr>
                    </a:p>
                  </a:txBody>
                  <a:tcPr marL="0" marR="0" marT="0" marB="0" anchor="b">
                    <a:solidFill>
                      <a:srgbClr xmlns:mc="http://schemas.openxmlformats.org/markup-compatibility/2006" xmlns:a14="http://schemas.microsoft.com/office/drawing/2010/main" val="00B0F0" mc:Ignorable=""/>
                    </a:solidFill>
                  </a:tcPr>
                </a:tc>
                <a:tc>
                  <a:txBody>
                    <a:bodyPr/>
                    <a:lstStyle/>
                    <a:p>
                      <a:pPr algn="l" fontAlgn="b"/>
                      <a:r>
                        <a:rPr lang="en-US" sz="2000" u="none" strike="noStrike" dirty="0">
                          <a:effectLst/>
                        </a:rPr>
                        <a:t>% Wait Time</a:t>
                      </a:r>
                      <a:endParaRPr lang="en-US" sz="2000" b="1" i="0" u="none" strike="noStrike" dirty="0">
                        <a:solidFill>
                          <a:srgbClr xmlns:mc="http://schemas.openxmlformats.org/markup-compatibility/2006" xmlns:a14="http://schemas.microsoft.com/office/drawing/2010/main" val="FFFFFF" mc:Ignorable=""/>
                        </a:solidFill>
                        <a:effectLst/>
                        <a:latin typeface="Calibri"/>
                      </a:endParaRPr>
                    </a:p>
                  </a:txBody>
                  <a:tcPr marL="0" marR="0" marT="0" marB="0" anchor="b">
                    <a:solidFill>
                      <a:srgbClr xmlns:mc="http://schemas.openxmlformats.org/markup-compatibility/2006" xmlns:a14="http://schemas.microsoft.com/office/drawing/2010/main" val="00B0F0" mc:Ignorable=""/>
                    </a:solidFill>
                  </a:tcPr>
                </a:tc>
              </a:tr>
              <a:tr h="431800">
                <a:tc>
                  <a:txBody>
                    <a:bodyPr/>
                    <a:lstStyle/>
                    <a:p>
                      <a:pPr algn="l" fontAlgn="b"/>
                      <a:r>
                        <a:rPr lang="en-US" sz="2000" u="none" strike="noStrike" dirty="0">
                          <a:effectLst/>
                        </a:rPr>
                        <a:t>PAGELATCH_SH</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86.4%</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dirty="0">
                          <a:effectLst/>
                        </a:rPr>
                        <a:t>PAGELATCH_EX</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a:effectLst/>
                        </a:rPr>
                        <a:t>8.2%</a:t>
                      </a:r>
                      <a:endParaRPr lang="en-US" sz="2000" b="0" i="0" u="none" strike="noStrike">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dirty="0">
                          <a:effectLst/>
                        </a:rPr>
                        <a:t>LATCH_SH</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1.5%</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dirty="0">
                          <a:effectLst/>
                        </a:rPr>
                        <a:t>LATCH_EX</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1.0%</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dirty="0">
                          <a:effectLst/>
                        </a:rPr>
                        <a:t>LOGMGR_QUEUE</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0.9%</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a:effectLst/>
                        </a:rPr>
                        <a:t>CHECKPOINT_QUEUE</a:t>
                      </a:r>
                      <a:endParaRPr lang="en-US" sz="2000" b="0" i="0" u="none" strike="noStrike">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0.8%</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a:effectLst/>
                        </a:rPr>
                        <a:t>ASYNC_NETWORK_IO</a:t>
                      </a:r>
                      <a:endParaRPr lang="en-US" sz="2000" b="0" i="0" u="none" strike="noStrike">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0.8%</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r h="431800">
                <a:tc>
                  <a:txBody>
                    <a:bodyPr/>
                    <a:lstStyle/>
                    <a:p>
                      <a:pPr algn="l" fontAlgn="b"/>
                      <a:r>
                        <a:rPr lang="en-US" sz="2000" u="none" strike="noStrike">
                          <a:effectLst/>
                        </a:rPr>
                        <a:t>WRITELOG</a:t>
                      </a:r>
                      <a:endParaRPr lang="en-US" sz="2000" b="0" i="0" u="none" strike="noStrike">
                        <a:solidFill>
                          <a:srgbClr xmlns:mc="http://schemas.openxmlformats.org/markup-compatibility/2006" xmlns:a14="http://schemas.microsoft.com/office/drawing/2010/main" val="000000" mc:Ignorable=""/>
                        </a:solidFill>
                        <a:effectLst/>
                        <a:latin typeface="Calibri"/>
                      </a:endParaRPr>
                    </a:p>
                  </a:txBody>
                  <a:tcPr marL="0" marR="0" marT="0" marB="0" anchor="b"/>
                </a:tc>
                <a:tc>
                  <a:txBody>
                    <a:bodyPr/>
                    <a:lstStyle/>
                    <a:p>
                      <a:pPr algn="ctr" fontAlgn="b"/>
                      <a:r>
                        <a:rPr lang="en-US" sz="2000" u="none" strike="noStrike" dirty="0">
                          <a:effectLst/>
                        </a:rPr>
                        <a:t>0.4%</a:t>
                      </a:r>
                      <a:endParaRPr lang="en-US" sz="2000" b="0" i="0" u="none" strike="noStrike" dirty="0">
                        <a:solidFill>
                          <a:srgbClr xmlns:mc="http://schemas.openxmlformats.org/markup-compatibility/2006" xmlns:a14="http://schemas.microsoft.com/office/drawing/2010/main" val="000000" mc:Ignorable=""/>
                        </a:solidFill>
                        <a:effectLst/>
                        <a:latin typeface="Calibri"/>
                      </a:endParaRPr>
                    </a:p>
                  </a:txBody>
                  <a:tcPr marL="0" marR="0" marT="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67191311"/>
              </p:ext>
            </p:extLst>
          </p:nvPr>
        </p:nvGraphicFramePr>
        <p:xfrm>
          <a:off x="5410200" y="2286000"/>
          <a:ext cx="3581400" cy="1295399"/>
        </p:xfrm>
        <a:graphic>
          <a:graphicData uri="http://schemas.openxmlformats.org/drawingml/2006/table">
            <a:tbl>
              <a:tblPr>
                <a:tableStyleId>{775DCB02-9BB8-47FD-8907-85C794F793BA}</a:tableStyleId>
              </a:tblPr>
              <a:tblGrid>
                <a:gridCol w="2514600"/>
                <a:gridCol w="1066800"/>
              </a:tblGrid>
              <a:tr h="280389">
                <a:tc>
                  <a:txBody>
                    <a:bodyPr/>
                    <a:lstStyle/>
                    <a:p>
                      <a:pPr algn="l" fontAlgn="b"/>
                      <a:r>
                        <a:rPr lang="en-US" sz="1100" u="none" strike="noStrike" dirty="0" err="1">
                          <a:effectLst/>
                        </a:rPr>
                        <a:t>latch_class</a:t>
                      </a:r>
                      <a:endParaRPr lang="en-US" sz="1100" b="1" i="0" u="none" strike="noStrike" dirty="0">
                        <a:solidFill>
                          <a:srgbClr xmlns:mc="http://schemas.openxmlformats.org/markup-compatibility/2006" xmlns:a14="http://schemas.microsoft.com/office/drawing/2010/main" val="FFFFFF" mc:Ignorable=""/>
                        </a:solidFill>
                        <a:effectLst/>
                        <a:latin typeface="Calibri"/>
                      </a:endParaRPr>
                    </a:p>
                  </a:txBody>
                  <a:tcPr marL="9525" marR="9525" marT="9525" marB="0" anchor="b">
                    <a:solidFill>
                      <a:srgbClr xmlns:mc="http://schemas.openxmlformats.org/markup-compatibility/2006" xmlns:a14="http://schemas.microsoft.com/office/drawing/2010/main" val="00B0F0" mc:Ignorable=""/>
                    </a:solidFill>
                  </a:tcPr>
                </a:tc>
                <a:tc>
                  <a:txBody>
                    <a:bodyPr/>
                    <a:lstStyle/>
                    <a:p>
                      <a:pPr algn="l" fontAlgn="b"/>
                      <a:r>
                        <a:rPr lang="en-US" sz="1100" u="none" strike="noStrike" dirty="0" err="1" smtClean="0">
                          <a:effectLst/>
                        </a:rPr>
                        <a:t>wait_time_ms</a:t>
                      </a:r>
                      <a:endParaRPr lang="en-US" sz="1100" b="1" i="0" u="none" strike="noStrike" dirty="0">
                        <a:solidFill>
                          <a:srgbClr xmlns:mc="http://schemas.openxmlformats.org/markup-compatibility/2006" xmlns:a14="http://schemas.microsoft.com/office/drawing/2010/main" val="FFFFFF" mc:Ignorable=""/>
                        </a:solidFill>
                        <a:effectLst/>
                        <a:latin typeface="Calibri"/>
                      </a:endParaRPr>
                    </a:p>
                  </a:txBody>
                  <a:tcPr marL="9525" marR="9525" marT="9525" marB="0" anchor="b">
                    <a:solidFill>
                      <a:srgbClr xmlns:mc="http://schemas.openxmlformats.org/markup-compatibility/2006" xmlns:a14="http://schemas.microsoft.com/office/drawing/2010/main" val="00B0F0" mc:Ignorable=""/>
                    </a:solidFill>
                  </a:tcPr>
                </a:tc>
              </a:tr>
              <a:tr h="507505">
                <a:tc>
                  <a:txBody>
                    <a:bodyPr/>
                    <a:lstStyle/>
                    <a:p>
                      <a:pPr algn="l" fontAlgn="b"/>
                      <a:r>
                        <a:rPr lang="en-US" sz="1100" u="none" strike="noStrike" dirty="0" smtClean="0">
                          <a:effectLst/>
                        </a:rPr>
                        <a:t>ACCESS_METHODS_HOBT_VIRTUAL_ROOT</a:t>
                      </a:r>
                      <a:endParaRPr lang="en-US" sz="1100" b="0" i="0" u="none" strike="noStrike" dirty="0">
                        <a:solidFill>
                          <a:srgbClr xmlns:mc="http://schemas.openxmlformats.org/markup-compatibility/2006" xmlns:a14="http://schemas.microsoft.com/office/drawing/2010/main" val="000000" mc:Ignorable=""/>
                        </a:solidFill>
                        <a:effectLst/>
                        <a:latin typeface="Calibri"/>
                      </a:endParaRPr>
                    </a:p>
                  </a:txBody>
                  <a:tcPr marL="9525" marR="9525" marT="9525" marB="0" anchor="b"/>
                </a:tc>
                <a:tc>
                  <a:txBody>
                    <a:bodyPr/>
                    <a:lstStyle/>
                    <a:p>
                      <a:pPr algn="ctr" fontAlgn="b"/>
                      <a:r>
                        <a:rPr lang="en-US" sz="1100" u="none" strike="noStrike">
                          <a:effectLst/>
                        </a:rPr>
                        <a:t>              156,818 </a:t>
                      </a:r>
                      <a:endParaRPr lang="en-US" sz="1100" b="0" i="0" u="none" strike="noStrike">
                        <a:solidFill>
                          <a:srgbClr xmlns:mc="http://schemas.openxmlformats.org/markup-compatibility/2006" xmlns:a14="http://schemas.microsoft.com/office/drawing/2010/main" val="000000" mc:Ignorable=""/>
                        </a:solidFill>
                        <a:effectLst/>
                        <a:latin typeface="Calibri"/>
                      </a:endParaRPr>
                    </a:p>
                  </a:txBody>
                  <a:tcPr marL="9525" marR="9525" marT="9525" marB="0" anchor="b"/>
                </a:tc>
              </a:tr>
              <a:tr h="507505">
                <a:tc>
                  <a:txBody>
                    <a:bodyPr/>
                    <a:lstStyle/>
                    <a:p>
                      <a:pPr algn="l" fontAlgn="b"/>
                      <a:r>
                        <a:rPr lang="en-US" sz="1100" u="none" strike="noStrike">
                          <a:effectLst/>
                        </a:rPr>
                        <a:t>LOG_MANAGER</a:t>
                      </a:r>
                      <a:endParaRPr lang="en-US" sz="1100" b="0" i="0" u="none" strike="noStrike">
                        <a:solidFill>
                          <a:srgbClr xmlns:mc="http://schemas.openxmlformats.org/markup-compatibility/2006" xmlns:a14="http://schemas.microsoft.com/office/drawing/2010/main" val="000000" mc:Ignorable=""/>
                        </a:solidFill>
                        <a:effectLst/>
                        <a:latin typeface="Calibri"/>
                      </a:endParaRPr>
                    </a:p>
                  </a:txBody>
                  <a:tcPr marL="9525" marR="9525" marT="9525" marB="0" anchor="b"/>
                </a:tc>
                <a:tc>
                  <a:txBody>
                    <a:bodyPr/>
                    <a:lstStyle/>
                    <a:p>
                      <a:pPr algn="ctr" fontAlgn="b"/>
                      <a:r>
                        <a:rPr lang="en-US" sz="1100" u="none" strike="noStrike" dirty="0">
                          <a:effectLst/>
                        </a:rPr>
                        <a:t>              103,316 </a:t>
                      </a:r>
                      <a:endParaRPr lang="en-US" sz="1100" b="0" i="0" u="none" strike="noStrike" dirty="0">
                        <a:solidFill>
                          <a:srgbClr xmlns:mc="http://schemas.openxmlformats.org/markup-compatibility/2006" xmlns:a14="http://schemas.microsoft.com/office/drawing/2010/main" val="000000" mc:Ignorable=""/>
                        </a:solidFill>
                        <a:effectLst/>
                        <a:latin typeface="Calibri"/>
                      </a:endParaRPr>
                    </a:p>
                  </a:txBody>
                  <a:tcPr marL="9525" marR="9525" marT="9525" marB="0" anchor="b"/>
                </a:tc>
              </a:tr>
            </a:tbl>
          </a:graphicData>
        </a:graphic>
      </p:graphicFrame>
      <p:sp>
        <p:nvSpPr>
          <p:cNvPr id="2" name="Rectangle 1"/>
          <p:cNvSpPr/>
          <p:nvPr/>
        </p:nvSpPr>
        <p:spPr bwMode="auto">
          <a:xfrm>
            <a:off x="457200" y="3657600"/>
            <a:ext cx="4876800" cy="838200"/>
          </a:xfrm>
          <a:prstGeom prst="rect">
            <a:avLst/>
          </a:prstGeom>
          <a:no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cxnSp>
        <p:nvCxnSpPr>
          <p:cNvPr id="6" name="Straight Connector 5"/>
          <p:cNvCxnSpPr/>
          <p:nvPr/>
        </p:nvCxnSpPr>
        <p:spPr>
          <a:xfrm flipV="1">
            <a:off x="5334000" y="3581400"/>
            <a:ext cx="76200" cy="762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5334000" y="3619500"/>
            <a:ext cx="3657600" cy="876300"/>
          </a:xfrm>
          <a:prstGeom prst="line">
            <a:avLst/>
          </a:prstGeom>
          <a:ln w="38100"/>
        </p:spPr>
        <p:style>
          <a:lnRef idx="1">
            <a:schemeClr val="dk1"/>
          </a:lnRef>
          <a:fillRef idx="0">
            <a:schemeClr val="dk1"/>
          </a:fillRef>
          <a:effectRef idx="0">
            <a:schemeClr val="dk1"/>
          </a:effectRef>
          <a:fontRef idx="minor">
            <a:schemeClr val="tx1"/>
          </a:fontRef>
        </p:style>
      </p:cxnSp>
      <p:sp>
        <p:nvSpPr>
          <p:cNvPr id="19" name="Rectangle 18"/>
          <p:cNvSpPr/>
          <p:nvPr/>
        </p:nvSpPr>
        <p:spPr bwMode="auto">
          <a:xfrm>
            <a:off x="5410200" y="2286000"/>
            <a:ext cx="3581400" cy="1295400"/>
          </a:xfrm>
          <a:prstGeom prst="rect">
            <a:avLst/>
          </a:prstGeom>
          <a:no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Tree>
    <p:extLst>
      <p:ext uri="{BB962C8B-B14F-4D97-AF65-F5344CB8AC3E}">
        <p14:creationId xmlns:p14="http://schemas.microsoft.com/office/powerpoint/2010/main" val="111150855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How to Solve INSERT hotspot</a:t>
            </a:r>
            <a:endParaRPr lang="en-US" dirty="0"/>
          </a:p>
        </p:txBody>
      </p:sp>
      <p:sp>
        <p:nvSpPr>
          <p:cNvPr id="4" name="Content Placeholder 3"/>
          <p:cNvSpPr>
            <a:spLocks noGrp="1"/>
          </p:cNvSpPr>
          <p:nvPr>
            <p:ph sz="half" idx="2"/>
          </p:nvPr>
        </p:nvSpPr>
        <p:spPr>
          <a:xfrm>
            <a:off x="457200" y="1088740"/>
            <a:ext cx="4040188" cy="2225225"/>
          </a:xfrm>
        </p:spPr>
        <p:txBody>
          <a:bodyPr/>
          <a:lstStyle/>
          <a:p>
            <a:r>
              <a:rPr lang="da-DK" dirty="0" smtClean="0"/>
              <a:t>Hash partition the table</a:t>
            </a:r>
          </a:p>
          <a:p>
            <a:r>
              <a:rPr lang="da-DK" dirty="0" smtClean="0"/>
              <a:t>Create multiple B-trees</a:t>
            </a:r>
          </a:p>
          <a:p>
            <a:r>
              <a:rPr lang="da-DK" dirty="0" smtClean="0"/>
              <a:t>Round robin between the B-trees create more resources and less contention</a:t>
            </a:r>
            <a:endParaRPr lang="en-US" dirty="0"/>
          </a:p>
        </p:txBody>
      </p:sp>
      <p:sp>
        <p:nvSpPr>
          <p:cNvPr id="5" name="Content Placeholder 4"/>
          <p:cNvSpPr>
            <a:spLocks noGrp="1"/>
          </p:cNvSpPr>
          <p:nvPr>
            <p:ph sz="quarter" idx="4"/>
          </p:nvPr>
        </p:nvSpPr>
        <p:spPr>
          <a:xfrm>
            <a:off x="4645025" y="1088740"/>
            <a:ext cx="4041775" cy="1445011"/>
          </a:xfrm>
        </p:spPr>
        <p:txBody>
          <a:bodyPr/>
          <a:lstStyle/>
          <a:p>
            <a:r>
              <a:rPr lang="da-DK" dirty="0" smtClean="0"/>
              <a:t>Do not use a sequential key</a:t>
            </a:r>
          </a:p>
          <a:p>
            <a:r>
              <a:rPr lang="da-DK" dirty="0" smtClean="0"/>
              <a:t>Distribute the inserts all over the B-tree</a:t>
            </a:r>
            <a:endParaRPr lang="en-US" dirty="0"/>
          </a:p>
        </p:txBody>
      </p:sp>
      <p:sp>
        <p:nvSpPr>
          <p:cNvPr id="6" name="Rectangle 5"/>
          <p:cNvSpPr/>
          <p:nvPr/>
        </p:nvSpPr>
        <p:spPr>
          <a:xfrm>
            <a:off x="991394" y="413593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0</a:t>
            </a:r>
            <a:endParaRPr lang="da-DK" dirty="0"/>
          </a:p>
        </p:txBody>
      </p:sp>
      <p:sp>
        <p:nvSpPr>
          <p:cNvPr id="7" name="Rectangle 6"/>
          <p:cNvSpPr/>
          <p:nvPr/>
        </p:nvSpPr>
        <p:spPr>
          <a:xfrm>
            <a:off x="991394" y="442168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1</a:t>
            </a:r>
            <a:endParaRPr lang="da-DK" dirty="0"/>
          </a:p>
        </p:txBody>
      </p:sp>
      <p:sp>
        <p:nvSpPr>
          <p:cNvPr id="8" name="Rectangle 7"/>
          <p:cNvSpPr/>
          <p:nvPr/>
        </p:nvSpPr>
        <p:spPr>
          <a:xfrm>
            <a:off x="991394" y="4707434"/>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a:t>
            </a:r>
            <a:endParaRPr lang="da-DK" dirty="0"/>
          </a:p>
        </p:txBody>
      </p:sp>
      <p:sp>
        <p:nvSpPr>
          <p:cNvPr id="9" name="Rectangle 8"/>
          <p:cNvSpPr/>
          <p:nvPr/>
        </p:nvSpPr>
        <p:spPr>
          <a:xfrm>
            <a:off x="991394" y="4993186"/>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3</a:t>
            </a:r>
            <a:endParaRPr lang="da-DK" dirty="0"/>
          </a:p>
        </p:txBody>
      </p:sp>
      <p:sp>
        <p:nvSpPr>
          <p:cNvPr id="10" name="Rectangle 9"/>
          <p:cNvSpPr/>
          <p:nvPr/>
        </p:nvSpPr>
        <p:spPr>
          <a:xfrm>
            <a:off x="991394" y="527893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4</a:t>
            </a:r>
            <a:endParaRPr lang="da-DK" dirty="0"/>
          </a:p>
        </p:txBody>
      </p:sp>
      <p:sp>
        <p:nvSpPr>
          <p:cNvPr id="11" name="Rectangle 10"/>
          <p:cNvSpPr/>
          <p:nvPr/>
        </p:nvSpPr>
        <p:spPr>
          <a:xfrm>
            <a:off x="991394" y="556469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5</a:t>
            </a:r>
            <a:endParaRPr lang="da-DK" dirty="0"/>
          </a:p>
        </p:txBody>
      </p:sp>
      <p:sp>
        <p:nvSpPr>
          <p:cNvPr id="12" name="Rectangle 11"/>
          <p:cNvSpPr/>
          <p:nvPr/>
        </p:nvSpPr>
        <p:spPr>
          <a:xfrm>
            <a:off x="991394" y="585044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6</a:t>
            </a:r>
            <a:endParaRPr lang="da-DK" dirty="0"/>
          </a:p>
        </p:txBody>
      </p:sp>
      <p:sp>
        <p:nvSpPr>
          <p:cNvPr id="17" name="Rectangle 16"/>
          <p:cNvSpPr/>
          <p:nvPr/>
        </p:nvSpPr>
        <p:spPr>
          <a:xfrm>
            <a:off x="991394" y="3850178"/>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hash</a:t>
            </a:r>
            <a:endParaRPr lang="da-DK" sz="1600" dirty="0"/>
          </a:p>
        </p:txBody>
      </p:sp>
      <p:sp>
        <p:nvSpPr>
          <p:cNvPr id="22" name="Rectangle 21"/>
          <p:cNvSpPr/>
          <p:nvPr/>
        </p:nvSpPr>
        <p:spPr>
          <a:xfrm>
            <a:off x="997038" y="3845200"/>
            <a:ext cx="603162" cy="2907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ID</a:t>
            </a:r>
            <a:endParaRPr lang="da-DK" sz="1600" dirty="0"/>
          </a:p>
        </p:txBody>
      </p:sp>
      <p:sp>
        <p:nvSpPr>
          <p:cNvPr id="24" name="Rectangle 23"/>
          <p:cNvSpPr/>
          <p:nvPr/>
        </p:nvSpPr>
        <p:spPr>
          <a:xfrm>
            <a:off x="991394" y="614571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7</a:t>
            </a:r>
            <a:endParaRPr lang="da-DK" dirty="0"/>
          </a:p>
        </p:txBody>
      </p:sp>
      <p:cxnSp>
        <p:nvCxnSpPr>
          <p:cNvPr id="18" name="Straight Connector 17"/>
          <p:cNvCxnSpPr/>
          <p:nvPr/>
        </p:nvCxnSpPr>
        <p:spPr>
          <a:xfrm flipH="1">
            <a:off x="2991658" y="3850178"/>
            <a:ext cx="1588" cy="258129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601788" y="3850178"/>
            <a:ext cx="0" cy="2581292"/>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991394" y="4135930"/>
            <a:ext cx="608806" cy="246221"/>
          </a:xfrm>
          <a:prstGeom prst="rect">
            <a:avLst/>
          </a:prstGeom>
          <a:noFill/>
        </p:spPr>
        <p:txBody>
          <a:bodyPr wrap="square" rtlCol="0">
            <a:spAutoFit/>
          </a:bodyPr>
          <a:lstStyle/>
          <a:p>
            <a:r>
              <a:rPr lang="da-DK" sz="1000" dirty="0" smtClean="0">
                <a:solidFill>
                  <a:schemeClr val="bg2"/>
                </a:solidFill>
              </a:rPr>
              <a:t>0,8,16</a:t>
            </a:r>
            <a:endParaRPr lang="en-US" sz="1000" dirty="0">
              <a:solidFill>
                <a:schemeClr val="bg2"/>
              </a:solidFill>
            </a:endParaRPr>
          </a:p>
        </p:txBody>
      </p:sp>
      <p:sp>
        <p:nvSpPr>
          <p:cNvPr id="29" name="TextBox 28"/>
          <p:cNvSpPr txBox="1"/>
          <p:nvPr/>
        </p:nvSpPr>
        <p:spPr>
          <a:xfrm>
            <a:off x="997038" y="4430435"/>
            <a:ext cx="608806" cy="246221"/>
          </a:xfrm>
          <a:prstGeom prst="rect">
            <a:avLst/>
          </a:prstGeom>
          <a:noFill/>
        </p:spPr>
        <p:txBody>
          <a:bodyPr wrap="square" rtlCol="0">
            <a:spAutoFit/>
          </a:bodyPr>
          <a:lstStyle/>
          <a:p>
            <a:r>
              <a:rPr lang="da-DK" sz="1000" dirty="0" smtClean="0">
                <a:solidFill>
                  <a:schemeClr val="bg2"/>
                </a:solidFill>
              </a:rPr>
              <a:t>1,9,17</a:t>
            </a:r>
            <a:endParaRPr lang="en-US" sz="1000" dirty="0">
              <a:solidFill>
                <a:schemeClr val="bg2"/>
              </a:solidFill>
            </a:endParaRPr>
          </a:p>
        </p:txBody>
      </p:sp>
      <p:sp>
        <p:nvSpPr>
          <p:cNvPr id="30" name="TextBox 29"/>
          <p:cNvSpPr txBox="1"/>
          <p:nvPr/>
        </p:nvSpPr>
        <p:spPr>
          <a:xfrm>
            <a:off x="997038" y="4718268"/>
            <a:ext cx="608806" cy="246221"/>
          </a:xfrm>
          <a:prstGeom prst="rect">
            <a:avLst/>
          </a:prstGeom>
          <a:noFill/>
        </p:spPr>
        <p:txBody>
          <a:bodyPr wrap="square" rtlCol="0">
            <a:spAutoFit/>
          </a:bodyPr>
          <a:lstStyle/>
          <a:p>
            <a:r>
              <a:rPr lang="da-DK" sz="1000" dirty="0" smtClean="0">
                <a:solidFill>
                  <a:schemeClr val="bg2"/>
                </a:solidFill>
              </a:rPr>
              <a:t>2,10,18</a:t>
            </a:r>
            <a:endParaRPr lang="en-US" sz="1000" dirty="0">
              <a:solidFill>
                <a:schemeClr val="bg2"/>
              </a:solidFill>
            </a:endParaRPr>
          </a:p>
        </p:txBody>
      </p:sp>
      <p:sp>
        <p:nvSpPr>
          <p:cNvPr id="31" name="TextBox 30"/>
          <p:cNvSpPr txBox="1"/>
          <p:nvPr/>
        </p:nvSpPr>
        <p:spPr>
          <a:xfrm>
            <a:off x="997038" y="5017713"/>
            <a:ext cx="608806" cy="246221"/>
          </a:xfrm>
          <a:prstGeom prst="rect">
            <a:avLst/>
          </a:prstGeom>
          <a:noFill/>
        </p:spPr>
        <p:txBody>
          <a:bodyPr wrap="square" rtlCol="0">
            <a:spAutoFit/>
          </a:bodyPr>
          <a:lstStyle/>
          <a:p>
            <a:r>
              <a:rPr lang="da-DK" sz="1000" dirty="0" smtClean="0">
                <a:solidFill>
                  <a:schemeClr val="bg2"/>
                </a:solidFill>
              </a:rPr>
              <a:t>3,11,19</a:t>
            </a:r>
            <a:endParaRPr lang="en-US" sz="1000" dirty="0">
              <a:solidFill>
                <a:schemeClr val="bg2"/>
              </a:solidFill>
            </a:endParaRPr>
          </a:p>
        </p:txBody>
      </p:sp>
      <p:sp>
        <p:nvSpPr>
          <p:cNvPr id="32" name="TextBox 31"/>
          <p:cNvSpPr txBox="1"/>
          <p:nvPr/>
        </p:nvSpPr>
        <p:spPr>
          <a:xfrm>
            <a:off x="997038" y="5293223"/>
            <a:ext cx="608806" cy="246221"/>
          </a:xfrm>
          <a:prstGeom prst="rect">
            <a:avLst/>
          </a:prstGeom>
          <a:noFill/>
        </p:spPr>
        <p:txBody>
          <a:bodyPr wrap="square" rtlCol="0">
            <a:spAutoFit/>
          </a:bodyPr>
          <a:lstStyle/>
          <a:p>
            <a:r>
              <a:rPr lang="da-DK" sz="1000" dirty="0" smtClean="0">
                <a:solidFill>
                  <a:schemeClr val="bg2"/>
                </a:solidFill>
              </a:rPr>
              <a:t>4,12,20</a:t>
            </a:r>
            <a:endParaRPr lang="en-US" sz="1000" dirty="0">
              <a:solidFill>
                <a:schemeClr val="bg2"/>
              </a:solidFill>
            </a:endParaRPr>
          </a:p>
        </p:txBody>
      </p:sp>
      <p:sp>
        <p:nvSpPr>
          <p:cNvPr id="33" name="TextBox 32"/>
          <p:cNvSpPr txBox="1"/>
          <p:nvPr/>
        </p:nvSpPr>
        <p:spPr>
          <a:xfrm>
            <a:off x="991394" y="5584455"/>
            <a:ext cx="608806" cy="246221"/>
          </a:xfrm>
          <a:prstGeom prst="rect">
            <a:avLst/>
          </a:prstGeom>
          <a:noFill/>
        </p:spPr>
        <p:txBody>
          <a:bodyPr wrap="square" rtlCol="0">
            <a:spAutoFit/>
          </a:bodyPr>
          <a:lstStyle/>
          <a:p>
            <a:r>
              <a:rPr lang="da-DK" sz="1000" dirty="0" smtClean="0">
                <a:solidFill>
                  <a:schemeClr val="bg2"/>
                </a:solidFill>
              </a:rPr>
              <a:t>5,13,21</a:t>
            </a:r>
            <a:endParaRPr lang="en-US" sz="1000" dirty="0">
              <a:solidFill>
                <a:schemeClr val="bg2"/>
              </a:solidFill>
            </a:endParaRPr>
          </a:p>
        </p:txBody>
      </p:sp>
      <p:sp>
        <p:nvSpPr>
          <p:cNvPr id="34" name="TextBox 33"/>
          <p:cNvSpPr txBox="1"/>
          <p:nvPr/>
        </p:nvSpPr>
        <p:spPr>
          <a:xfrm>
            <a:off x="991394" y="5870207"/>
            <a:ext cx="608806" cy="246221"/>
          </a:xfrm>
          <a:prstGeom prst="rect">
            <a:avLst/>
          </a:prstGeom>
          <a:noFill/>
        </p:spPr>
        <p:txBody>
          <a:bodyPr wrap="square" rtlCol="0">
            <a:spAutoFit/>
          </a:bodyPr>
          <a:lstStyle/>
          <a:p>
            <a:r>
              <a:rPr lang="da-DK" sz="1000" dirty="0" smtClean="0">
                <a:solidFill>
                  <a:schemeClr val="bg2"/>
                </a:solidFill>
              </a:rPr>
              <a:t>6,14,22</a:t>
            </a:r>
            <a:endParaRPr lang="en-US" sz="1000" dirty="0">
              <a:solidFill>
                <a:schemeClr val="bg2"/>
              </a:solidFill>
            </a:endParaRPr>
          </a:p>
        </p:txBody>
      </p:sp>
      <p:sp>
        <p:nvSpPr>
          <p:cNvPr id="35" name="TextBox 34"/>
          <p:cNvSpPr txBox="1"/>
          <p:nvPr/>
        </p:nvSpPr>
        <p:spPr>
          <a:xfrm>
            <a:off x="997038" y="6165483"/>
            <a:ext cx="608806" cy="246221"/>
          </a:xfrm>
          <a:prstGeom prst="rect">
            <a:avLst/>
          </a:prstGeom>
          <a:noFill/>
        </p:spPr>
        <p:txBody>
          <a:bodyPr wrap="square" rtlCol="0">
            <a:spAutoFit/>
          </a:bodyPr>
          <a:lstStyle/>
          <a:p>
            <a:r>
              <a:rPr lang="da-DK" sz="1000" dirty="0" smtClean="0">
                <a:solidFill>
                  <a:schemeClr val="bg2"/>
                </a:solidFill>
              </a:rPr>
              <a:t>7,15,23</a:t>
            </a:r>
            <a:endParaRPr lang="en-US" sz="1000" dirty="0">
              <a:solidFill>
                <a:schemeClr val="bg2"/>
              </a:solidFill>
            </a:endParaRPr>
          </a:p>
        </p:txBody>
      </p:sp>
      <p:sp>
        <p:nvSpPr>
          <p:cNvPr id="36" name="Isosceles Triangle 35"/>
          <p:cNvSpPr/>
          <p:nvPr/>
        </p:nvSpPr>
        <p:spPr bwMode="auto">
          <a:xfrm>
            <a:off x="4876800" y="3048000"/>
            <a:ext cx="3124200" cy="1793378"/>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Rectangle 36"/>
          <p:cNvSpPr/>
          <p:nvPr/>
        </p:nvSpPr>
        <p:spPr>
          <a:xfrm>
            <a:off x="4865511" y="4854729"/>
            <a:ext cx="773289" cy="438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smtClean="0"/>
              <a:t>0</a:t>
            </a:r>
          </a:p>
          <a:p>
            <a:pPr algn="ctr"/>
            <a:r>
              <a:rPr lang="da-DK" sz="1400" dirty="0" smtClean="0"/>
              <a:t>-1000</a:t>
            </a:r>
            <a:endParaRPr lang="da-DK" sz="1400" dirty="0"/>
          </a:p>
        </p:txBody>
      </p:sp>
      <p:sp>
        <p:nvSpPr>
          <p:cNvPr id="38" name="Rectangle 37"/>
          <p:cNvSpPr/>
          <p:nvPr/>
        </p:nvSpPr>
        <p:spPr>
          <a:xfrm>
            <a:off x="5638800" y="4858569"/>
            <a:ext cx="773289" cy="4346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smtClean="0"/>
              <a:t>1001</a:t>
            </a:r>
          </a:p>
          <a:p>
            <a:pPr algn="ctr"/>
            <a:r>
              <a:rPr lang="da-DK" sz="1400" dirty="0" smtClean="0"/>
              <a:t>- 2000</a:t>
            </a:r>
            <a:endParaRPr lang="da-DK" sz="1400" dirty="0"/>
          </a:p>
        </p:txBody>
      </p:sp>
      <p:sp>
        <p:nvSpPr>
          <p:cNvPr id="39" name="Rectangle 38"/>
          <p:cNvSpPr/>
          <p:nvPr/>
        </p:nvSpPr>
        <p:spPr>
          <a:xfrm>
            <a:off x="6412089" y="4858569"/>
            <a:ext cx="773289" cy="4346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a:t>2</a:t>
            </a:r>
            <a:r>
              <a:rPr lang="da-DK" sz="1400" dirty="0" smtClean="0"/>
              <a:t>001</a:t>
            </a:r>
          </a:p>
          <a:p>
            <a:pPr algn="ctr"/>
            <a:r>
              <a:rPr lang="da-DK" sz="1400" dirty="0" smtClean="0"/>
              <a:t>- 3000</a:t>
            </a:r>
            <a:endParaRPr lang="da-DK" sz="1400" dirty="0"/>
          </a:p>
        </p:txBody>
      </p:sp>
      <p:sp>
        <p:nvSpPr>
          <p:cNvPr id="40" name="Rectangle 39"/>
          <p:cNvSpPr/>
          <p:nvPr/>
        </p:nvSpPr>
        <p:spPr>
          <a:xfrm>
            <a:off x="7185378" y="4858569"/>
            <a:ext cx="773289" cy="4346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sz="1400" dirty="0" smtClean="0"/>
              <a:t>3001</a:t>
            </a:r>
          </a:p>
          <a:p>
            <a:pPr algn="ctr"/>
            <a:r>
              <a:rPr lang="da-DK" sz="1400" dirty="0" smtClean="0"/>
              <a:t>- 4000</a:t>
            </a:r>
            <a:endParaRPr lang="da-DK" sz="1400" dirty="0"/>
          </a:p>
        </p:txBody>
      </p:sp>
      <p:sp>
        <p:nvSpPr>
          <p:cNvPr id="41" name="Right Arrow 40"/>
          <p:cNvSpPr/>
          <p:nvPr/>
        </p:nvSpPr>
        <p:spPr bwMode="auto">
          <a:xfrm rot="16200000">
            <a:off x="4793544" y="5446860"/>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
        <p:nvSpPr>
          <p:cNvPr id="42" name="Right Arrow 41"/>
          <p:cNvSpPr/>
          <p:nvPr/>
        </p:nvSpPr>
        <p:spPr bwMode="auto">
          <a:xfrm rot="16200000">
            <a:off x="5566833" y="5515469"/>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
        <p:nvSpPr>
          <p:cNvPr id="43" name="Right Arrow 42"/>
          <p:cNvSpPr/>
          <p:nvPr/>
        </p:nvSpPr>
        <p:spPr bwMode="auto">
          <a:xfrm rot="16200000">
            <a:off x="6340122" y="5484454"/>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
        <p:nvSpPr>
          <p:cNvPr id="44" name="Right Arrow 43"/>
          <p:cNvSpPr/>
          <p:nvPr/>
        </p:nvSpPr>
        <p:spPr bwMode="auto">
          <a:xfrm rot="16200000">
            <a:off x="7113411" y="5487267"/>
            <a:ext cx="917221" cy="550247"/>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tx1"/>
                </a:solidFill>
                <a:effectLst/>
                <a:latin typeface="Arial" charset="0"/>
              </a:rPr>
              <a:t>INSERT</a:t>
            </a:r>
            <a:endParaRPr kumimoji="0" lang="en-US" sz="1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7113246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572132" y="171448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0</a:t>
            </a:r>
            <a:endParaRPr lang="da-DK" dirty="0"/>
          </a:p>
        </p:txBody>
      </p:sp>
      <p:sp>
        <p:nvSpPr>
          <p:cNvPr id="2" name="Title 1"/>
          <p:cNvSpPr>
            <a:spLocks noGrp="1"/>
          </p:cNvSpPr>
          <p:nvPr>
            <p:ph type="title"/>
          </p:nvPr>
        </p:nvSpPr>
        <p:spPr>
          <a:xfrm>
            <a:off x="381000" y="228600"/>
            <a:ext cx="8382000" cy="1107996"/>
          </a:xfrm>
        </p:spPr>
        <p:txBody>
          <a:bodyPr/>
          <a:lstStyle/>
          <a:p>
            <a:r>
              <a:rPr lang="nl-NL" sz="4000" dirty="0" smtClean="0"/>
              <a:t>Design Pattern: Table “Hash” Partitioning</a:t>
            </a:r>
            <a:br>
              <a:rPr lang="nl-NL" sz="4000" dirty="0" smtClean="0"/>
            </a:br>
            <a:endParaRPr lang="nl-NL" sz="4000" dirty="0"/>
          </a:p>
        </p:txBody>
      </p:sp>
      <p:sp>
        <p:nvSpPr>
          <p:cNvPr id="3" name="Content Placeholder 2"/>
          <p:cNvSpPr>
            <a:spLocks noGrp="1"/>
          </p:cNvSpPr>
          <p:nvPr>
            <p:ph sz="half" idx="1"/>
          </p:nvPr>
        </p:nvSpPr>
        <p:spPr/>
        <p:txBody>
          <a:bodyPr>
            <a:noAutofit/>
          </a:bodyPr>
          <a:lstStyle/>
          <a:p>
            <a:pPr>
              <a:lnSpc>
                <a:spcPct val="100000"/>
              </a:lnSpc>
            </a:pPr>
            <a:r>
              <a:rPr lang="en-US" sz="1600" dirty="0" smtClean="0"/>
              <a:t>Create new </a:t>
            </a:r>
            <a:r>
              <a:rPr lang="en-US" sz="1600" dirty="0" err="1" smtClean="0"/>
              <a:t>filegroup</a:t>
            </a:r>
            <a:r>
              <a:rPr lang="en-US" sz="1600" dirty="0" smtClean="0"/>
              <a:t> or use existing to hold the partitions</a:t>
            </a:r>
          </a:p>
          <a:p>
            <a:pPr lvl="1">
              <a:lnSpc>
                <a:spcPct val="100000"/>
              </a:lnSpc>
            </a:pPr>
            <a:r>
              <a:rPr lang="en-US" sz="1400" dirty="0" smtClean="0"/>
              <a:t>Equally balance over LUN using optimal layout</a:t>
            </a:r>
          </a:p>
          <a:p>
            <a:pPr>
              <a:lnSpc>
                <a:spcPct val="100000"/>
              </a:lnSpc>
            </a:pPr>
            <a:r>
              <a:rPr lang="en-US" sz="1600" dirty="0" smtClean="0"/>
              <a:t>Use CREATE PARTITION FUNCTION command</a:t>
            </a:r>
            <a:r>
              <a:rPr lang="nl-NL" sz="1600" dirty="0" smtClean="0"/>
              <a:t> </a:t>
            </a:r>
          </a:p>
          <a:p>
            <a:pPr lvl="1">
              <a:lnSpc>
                <a:spcPct val="100000"/>
              </a:lnSpc>
            </a:pPr>
            <a:r>
              <a:rPr lang="en-US" sz="1400" dirty="0" smtClean="0"/>
              <a:t>Partition the tables into #cores partitions</a:t>
            </a:r>
            <a:endParaRPr lang="nl-NL" sz="1400" dirty="0" smtClean="0"/>
          </a:p>
          <a:p>
            <a:pPr>
              <a:lnSpc>
                <a:spcPct val="100000"/>
              </a:lnSpc>
            </a:pPr>
            <a:r>
              <a:rPr lang="en-US" sz="1600" dirty="0" smtClean="0"/>
              <a:t>Use CREATE PARTITION SCHEME command </a:t>
            </a:r>
          </a:p>
          <a:p>
            <a:pPr lvl="1">
              <a:lnSpc>
                <a:spcPct val="100000"/>
              </a:lnSpc>
            </a:pPr>
            <a:r>
              <a:rPr lang="en-US" sz="1400" dirty="0" smtClean="0"/>
              <a:t>Bind partition function to </a:t>
            </a:r>
            <a:r>
              <a:rPr lang="en-US" sz="1400" dirty="0" err="1" smtClean="0"/>
              <a:t>filegroups</a:t>
            </a:r>
            <a:endParaRPr lang="nl-NL" sz="1400" dirty="0" smtClean="0"/>
          </a:p>
          <a:p>
            <a:pPr>
              <a:lnSpc>
                <a:spcPct val="100000"/>
              </a:lnSpc>
            </a:pPr>
            <a:r>
              <a:rPr lang="en-US" sz="1600" dirty="0" smtClean="0"/>
              <a:t>Add hash column to table (</a:t>
            </a:r>
            <a:r>
              <a:rPr lang="en-US" sz="1600" dirty="0" err="1" smtClean="0"/>
              <a:t>tinyint</a:t>
            </a:r>
            <a:r>
              <a:rPr lang="en-US" sz="1600" dirty="0" smtClean="0"/>
              <a:t> or </a:t>
            </a:r>
            <a:r>
              <a:rPr lang="en-US" sz="1600" dirty="0" err="1" smtClean="0"/>
              <a:t>smallint</a:t>
            </a:r>
            <a:r>
              <a:rPr lang="en-US" sz="1600" dirty="0" smtClean="0"/>
              <a:t>)</a:t>
            </a:r>
          </a:p>
          <a:p>
            <a:pPr lvl="1">
              <a:lnSpc>
                <a:spcPct val="100000"/>
              </a:lnSpc>
            </a:pPr>
            <a:r>
              <a:rPr lang="en-US" sz="1400" dirty="0" smtClean="0"/>
              <a:t>Calculate a good hash distribution</a:t>
            </a:r>
          </a:p>
          <a:p>
            <a:pPr lvl="1">
              <a:lnSpc>
                <a:spcPct val="100000"/>
              </a:lnSpc>
            </a:pPr>
            <a:r>
              <a:rPr lang="en-US" sz="1400" dirty="0" smtClean="0"/>
              <a:t>For example, use </a:t>
            </a:r>
            <a:r>
              <a:rPr lang="en-US" sz="1400" dirty="0" err="1" smtClean="0"/>
              <a:t>hashbytes</a:t>
            </a:r>
            <a:r>
              <a:rPr lang="en-US" sz="1400" dirty="0" smtClean="0"/>
              <a:t> with modulo or </a:t>
            </a:r>
            <a:r>
              <a:rPr lang="en-US" sz="1400" dirty="0" err="1" smtClean="0"/>
              <a:t>binary_checksum</a:t>
            </a:r>
            <a:endParaRPr lang="en-US" sz="1400" dirty="0" smtClean="0"/>
          </a:p>
        </p:txBody>
      </p:sp>
      <p:sp>
        <p:nvSpPr>
          <p:cNvPr id="5" name="Rectangle 4"/>
          <p:cNvSpPr/>
          <p:nvPr/>
        </p:nvSpPr>
        <p:spPr>
          <a:xfrm>
            <a:off x="5572132" y="200024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1</a:t>
            </a:r>
            <a:endParaRPr lang="da-DK" dirty="0"/>
          </a:p>
        </p:txBody>
      </p:sp>
      <p:sp>
        <p:nvSpPr>
          <p:cNvPr id="6" name="Rectangle 5"/>
          <p:cNvSpPr/>
          <p:nvPr/>
        </p:nvSpPr>
        <p:spPr>
          <a:xfrm>
            <a:off x="5572132" y="228599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a:t>
            </a:r>
            <a:endParaRPr lang="da-DK" dirty="0"/>
          </a:p>
        </p:txBody>
      </p:sp>
      <p:sp>
        <p:nvSpPr>
          <p:cNvPr id="7" name="Rectangle 6"/>
          <p:cNvSpPr/>
          <p:nvPr/>
        </p:nvSpPr>
        <p:spPr>
          <a:xfrm>
            <a:off x="5572132" y="2571744"/>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3</a:t>
            </a:r>
            <a:endParaRPr lang="da-DK" dirty="0"/>
          </a:p>
        </p:txBody>
      </p:sp>
      <p:sp>
        <p:nvSpPr>
          <p:cNvPr id="8" name="Rectangle 7"/>
          <p:cNvSpPr/>
          <p:nvPr/>
        </p:nvSpPr>
        <p:spPr>
          <a:xfrm>
            <a:off x="5572132" y="2857496"/>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4</a:t>
            </a:r>
            <a:endParaRPr lang="da-DK" dirty="0"/>
          </a:p>
        </p:txBody>
      </p:sp>
      <p:sp>
        <p:nvSpPr>
          <p:cNvPr id="9" name="Rectangle 8"/>
          <p:cNvSpPr/>
          <p:nvPr/>
        </p:nvSpPr>
        <p:spPr>
          <a:xfrm>
            <a:off x="5572132" y="314324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5</a:t>
            </a:r>
            <a:endParaRPr lang="da-DK" dirty="0"/>
          </a:p>
        </p:txBody>
      </p:sp>
      <p:sp>
        <p:nvSpPr>
          <p:cNvPr id="10" name="Rectangle 9"/>
          <p:cNvSpPr/>
          <p:nvPr/>
        </p:nvSpPr>
        <p:spPr>
          <a:xfrm>
            <a:off x="5572132" y="342900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6</a:t>
            </a:r>
            <a:endParaRPr lang="da-DK" dirty="0"/>
          </a:p>
        </p:txBody>
      </p:sp>
      <p:sp>
        <p:nvSpPr>
          <p:cNvPr id="11" name="Rectangle 10"/>
          <p:cNvSpPr/>
          <p:nvPr/>
        </p:nvSpPr>
        <p:spPr>
          <a:xfrm>
            <a:off x="5572132" y="5214950"/>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253</a:t>
            </a:r>
            <a:endParaRPr lang="da-DK" dirty="0"/>
          </a:p>
        </p:txBody>
      </p:sp>
      <p:sp>
        <p:nvSpPr>
          <p:cNvPr id="12" name="Rectangle 11"/>
          <p:cNvSpPr/>
          <p:nvPr/>
        </p:nvSpPr>
        <p:spPr>
          <a:xfrm>
            <a:off x="5572132" y="550070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254</a:t>
            </a:r>
            <a:endParaRPr lang="da-DK" dirty="0"/>
          </a:p>
        </p:txBody>
      </p:sp>
      <p:sp>
        <p:nvSpPr>
          <p:cNvPr id="13" name="Rectangle 12"/>
          <p:cNvSpPr/>
          <p:nvPr/>
        </p:nvSpPr>
        <p:spPr>
          <a:xfrm>
            <a:off x="5572132" y="5786454"/>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dirty="0" smtClean="0"/>
              <a:t>255</a:t>
            </a:r>
            <a:endParaRPr lang="da-DK" dirty="0"/>
          </a:p>
        </p:txBody>
      </p:sp>
      <p:cxnSp>
        <p:nvCxnSpPr>
          <p:cNvPr id="15" name="Straight Connector 14"/>
          <p:cNvCxnSpPr>
            <a:stCxn id="10" idx="2"/>
            <a:endCxn id="11" idx="0"/>
          </p:cNvCxnSpPr>
          <p:nvPr/>
        </p:nvCxnSpPr>
        <p:spPr>
          <a:xfrm rot="5400000">
            <a:off x="6107933" y="4464851"/>
            <a:ext cx="1500198" cy="1588"/>
          </a:xfrm>
          <a:prstGeom prst="line">
            <a:avLst/>
          </a:prstGeom>
          <a:ln w="82550">
            <a:prstDash val="sysDot"/>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5572132" y="1428736"/>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hash</a:t>
            </a:r>
            <a:endParaRPr lang="da-DK" sz="1600" dirty="0"/>
          </a:p>
        </p:txBody>
      </p:sp>
      <p:cxnSp>
        <p:nvCxnSpPr>
          <p:cNvPr id="21" name="Straight Connector 20"/>
          <p:cNvCxnSpPr/>
          <p:nvPr/>
        </p:nvCxnSpPr>
        <p:spPr>
          <a:xfrm rot="5400000">
            <a:off x="6430182" y="2570950"/>
            <a:ext cx="2286016"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7144066" y="5643280"/>
            <a:ext cx="857256" cy="5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87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Pick The </a:t>
            </a:r>
            <a:r>
              <a:rPr lang="da-DK" dirty="0"/>
              <a:t>R</a:t>
            </a:r>
            <a:r>
              <a:rPr lang="da-DK" dirty="0" smtClean="0"/>
              <a:t>ight </a:t>
            </a:r>
            <a:r>
              <a:rPr lang="da-DK" dirty="0"/>
              <a:t>N</a:t>
            </a:r>
            <a:r>
              <a:rPr lang="da-DK" dirty="0" smtClean="0"/>
              <a:t>umber of Buckets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2777723"/>
              </p:ext>
            </p:extLst>
          </p:nvPr>
        </p:nvGraphicFramePr>
        <p:xfrm>
          <a:off x="468313" y="1143000"/>
          <a:ext cx="8320087"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71973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B-Tree Page Split</a:t>
            </a:r>
            <a:endParaRPr lang="en-US" dirty="0"/>
          </a:p>
        </p:txBody>
      </p:sp>
      <p:sp>
        <p:nvSpPr>
          <p:cNvPr id="4" name="Rectangle 3"/>
          <p:cNvSpPr/>
          <p:nvPr/>
        </p:nvSpPr>
        <p:spPr bwMode="auto">
          <a:xfrm>
            <a:off x="4686300" y="5364480"/>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2"/>
              </a:solidFill>
            </a:endParaRPr>
          </a:p>
        </p:txBody>
      </p:sp>
      <p:sp>
        <p:nvSpPr>
          <p:cNvPr id="5" name="Rectangle 4"/>
          <p:cNvSpPr/>
          <p:nvPr/>
        </p:nvSpPr>
        <p:spPr bwMode="auto">
          <a:xfrm>
            <a:off x="6309360" y="5372100"/>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bg2"/>
                </a:solidFill>
              </a:rPr>
              <a:t>Next</a:t>
            </a:r>
            <a:endParaRPr lang="en-US" sz="2400" dirty="0" smtClean="0">
              <a:solidFill>
                <a:schemeClr val="bg2"/>
              </a:solidFill>
            </a:endParaRPr>
          </a:p>
        </p:txBody>
      </p:sp>
      <p:sp>
        <p:nvSpPr>
          <p:cNvPr id="6" name="Rectangle 5"/>
          <p:cNvSpPr/>
          <p:nvPr/>
        </p:nvSpPr>
        <p:spPr bwMode="auto">
          <a:xfrm>
            <a:off x="3086100" y="5364480"/>
            <a:ext cx="990600" cy="1143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400" dirty="0" smtClean="0">
                <a:solidFill>
                  <a:schemeClr val="bg2"/>
                </a:solidFill>
              </a:rPr>
              <a:t>Prev</a:t>
            </a:r>
            <a:endParaRPr lang="en-US" sz="2400" dirty="0" smtClean="0">
              <a:solidFill>
                <a:schemeClr val="bg2"/>
              </a:solidFill>
            </a:endParaRPr>
          </a:p>
        </p:txBody>
      </p:sp>
      <p:sp>
        <p:nvSpPr>
          <p:cNvPr id="7" name="Rectangle 6"/>
          <p:cNvSpPr/>
          <p:nvPr/>
        </p:nvSpPr>
        <p:spPr bwMode="auto">
          <a:xfrm>
            <a:off x="4686300" y="3848100"/>
            <a:ext cx="990600" cy="1143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2"/>
              </a:solidFill>
            </a:endParaRPr>
          </a:p>
        </p:txBody>
      </p:sp>
      <p:sp>
        <p:nvSpPr>
          <p:cNvPr id="8" name="Rectangle 7"/>
          <p:cNvSpPr/>
          <p:nvPr/>
        </p:nvSpPr>
        <p:spPr bwMode="auto">
          <a:xfrm>
            <a:off x="4076700" y="2209800"/>
            <a:ext cx="990600" cy="1143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2"/>
              </a:solidFill>
            </a:endParaRPr>
          </a:p>
        </p:txBody>
      </p:sp>
      <p:sp>
        <p:nvSpPr>
          <p:cNvPr id="9" name="Oval 8"/>
          <p:cNvSpPr/>
          <p:nvPr/>
        </p:nvSpPr>
        <p:spPr bwMode="auto">
          <a:xfrm>
            <a:off x="4019550" y="1066800"/>
            <a:ext cx="1104900" cy="83058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1600" dirty="0" smtClean="0">
                <a:solidFill>
                  <a:schemeClr val="bg2"/>
                </a:solidFill>
              </a:rPr>
              <a:t>Virtual Root</a:t>
            </a:r>
            <a:endParaRPr lang="en-US" sz="1600" dirty="0" smtClean="0">
              <a:solidFill>
                <a:schemeClr val="bg2"/>
              </a:solidFill>
            </a:endParaRPr>
          </a:p>
        </p:txBody>
      </p:sp>
      <p:cxnSp>
        <p:nvCxnSpPr>
          <p:cNvPr id="11" name="Straight Connector 10"/>
          <p:cNvCxnSpPr>
            <a:stCxn id="9" idx="4"/>
            <a:endCxn id="8" idx="0"/>
          </p:cNvCxnSpPr>
          <p:nvPr/>
        </p:nvCxnSpPr>
        <p:spPr>
          <a:xfrm>
            <a:off x="4572000" y="1897380"/>
            <a:ext cx="0" cy="31242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8" idx="2"/>
            <a:endCxn id="7" idx="0"/>
          </p:cNvCxnSpPr>
          <p:nvPr/>
        </p:nvCxnSpPr>
        <p:spPr>
          <a:xfrm>
            <a:off x="4572000" y="3352800"/>
            <a:ext cx="609600" cy="4953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6" idx="0"/>
            <a:endCxn id="7" idx="2"/>
          </p:cNvCxnSpPr>
          <p:nvPr/>
        </p:nvCxnSpPr>
        <p:spPr>
          <a:xfrm flipV="1">
            <a:off x="3581400" y="4991100"/>
            <a:ext cx="1600200" cy="37338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endCxn id="7" idx="2"/>
          </p:cNvCxnSpPr>
          <p:nvPr/>
        </p:nvCxnSpPr>
        <p:spPr>
          <a:xfrm flipH="1" flipV="1">
            <a:off x="5181600" y="4991100"/>
            <a:ext cx="1623060" cy="3810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endCxn id="7" idx="2"/>
          </p:cNvCxnSpPr>
          <p:nvPr/>
        </p:nvCxnSpPr>
        <p:spPr>
          <a:xfrm flipV="1">
            <a:off x="5067300" y="4991100"/>
            <a:ext cx="114300" cy="381000"/>
          </a:xfrm>
          <a:prstGeom prst="line">
            <a:avLst/>
          </a:prstGeom>
        </p:spPr>
        <p:style>
          <a:lnRef idx="1">
            <a:schemeClr val="dk1"/>
          </a:lnRef>
          <a:fillRef idx="0">
            <a:schemeClr val="dk1"/>
          </a:fillRef>
          <a:effectRef idx="0">
            <a:schemeClr val="dk1"/>
          </a:effectRef>
          <a:fontRef idx="minor">
            <a:schemeClr val="tx1"/>
          </a:fontRef>
        </p:style>
      </p:cxnSp>
      <p:sp>
        <p:nvSpPr>
          <p:cNvPr id="27" name="Right Arrow 26"/>
          <p:cNvSpPr/>
          <p:nvPr/>
        </p:nvSpPr>
        <p:spPr bwMode="auto">
          <a:xfrm rot="19807763">
            <a:off x="2739018" y="1611629"/>
            <a:ext cx="1219200"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dirty="0" smtClean="0">
                <a:solidFill>
                  <a:schemeClr val="bg2"/>
                </a:solidFill>
              </a:rPr>
              <a:t>SH</a:t>
            </a:r>
            <a:endParaRPr lang="en-US" dirty="0" smtClean="0">
              <a:solidFill>
                <a:schemeClr val="bg2"/>
              </a:solidFill>
            </a:endParaRPr>
          </a:p>
        </p:txBody>
      </p:sp>
      <p:sp>
        <p:nvSpPr>
          <p:cNvPr id="28" name="TextBox 27"/>
          <p:cNvSpPr txBox="1"/>
          <p:nvPr/>
        </p:nvSpPr>
        <p:spPr>
          <a:xfrm>
            <a:off x="152400" y="1911893"/>
            <a:ext cx="2558142" cy="984885"/>
          </a:xfrm>
          <a:prstGeom prst="rect">
            <a:avLst/>
          </a:prstGeom>
          <a:noFill/>
        </p:spPr>
        <p:txBody>
          <a:bodyPr wrap="square" lIns="0" tIns="0" rIns="0" bIns="0" rtlCol="0">
            <a:spAutoFit/>
          </a:bodyPr>
          <a:lstStyle/>
          <a:p>
            <a:r>
              <a:rPr lang="da-DK" sz="1600" dirty="0" smtClean="0">
                <a:solidFill>
                  <a:schemeClr val="bg2"/>
                </a:solidFill>
              </a:rPr>
              <a:t>LATCH</a:t>
            </a:r>
          </a:p>
          <a:p>
            <a:endParaRPr lang="da-DK" sz="1600" dirty="0">
              <a:solidFill>
                <a:schemeClr val="bg2"/>
              </a:solidFill>
            </a:endParaRPr>
          </a:p>
          <a:p>
            <a:r>
              <a:rPr lang="da-DK" sz="1600" dirty="0">
                <a:solidFill>
                  <a:schemeClr val="bg2"/>
                </a:solidFill>
              </a:rPr>
              <a:t>(</a:t>
            </a:r>
            <a:r>
              <a:rPr lang="da-DK" sz="1600" dirty="0" smtClean="0">
                <a:solidFill>
                  <a:schemeClr val="bg2"/>
                </a:solidFill>
              </a:rPr>
              <a:t>ACCESS_METHODS</a:t>
            </a:r>
          </a:p>
          <a:p>
            <a:r>
              <a:rPr lang="da-DK" sz="1600" dirty="0" smtClean="0">
                <a:solidFill>
                  <a:schemeClr val="bg2"/>
                </a:solidFill>
              </a:rPr>
              <a:t>HBOT_VIRTUAL_ROOT)</a:t>
            </a:r>
            <a:endParaRPr lang="en-US" sz="1600" dirty="0" err="1" smtClean="0">
              <a:solidFill>
                <a:schemeClr val="bg2"/>
              </a:solidFill>
            </a:endParaRPr>
          </a:p>
        </p:txBody>
      </p:sp>
      <p:sp>
        <p:nvSpPr>
          <p:cNvPr id="29" name="TextBox 28"/>
          <p:cNvSpPr txBox="1"/>
          <p:nvPr/>
        </p:nvSpPr>
        <p:spPr>
          <a:xfrm>
            <a:off x="6600384" y="6383486"/>
            <a:ext cx="2286000" cy="276999"/>
          </a:xfrm>
          <a:prstGeom prst="rect">
            <a:avLst/>
          </a:prstGeom>
          <a:noFill/>
        </p:spPr>
        <p:txBody>
          <a:bodyPr wrap="square" lIns="0" tIns="0" rIns="0" bIns="0" rtlCol="0">
            <a:spAutoFit/>
          </a:bodyPr>
          <a:lstStyle/>
          <a:p>
            <a:r>
              <a:rPr lang="da-DK" dirty="0" smtClean="0">
                <a:solidFill>
                  <a:schemeClr val="bg2"/>
                </a:solidFill>
              </a:rPr>
              <a:t>LCK</a:t>
            </a:r>
            <a:endParaRPr lang="en-US" dirty="0" err="1" smtClean="0">
              <a:solidFill>
                <a:schemeClr val="bg2"/>
              </a:solidFill>
            </a:endParaRPr>
          </a:p>
        </p:txBody>
      </p:sp>
      <p:sp>
        <p:nvSpPr>
          <p:cNvPr id="30" name="TextBox 29"/>
          <p:cNvSpPr txBox="1"/>
          <p:nvPr/>
        </p:nvSpPr>
        <p:spPr>
          <a:xfrm>
            <a:off x="6553200" y="3842400"/>
            <a:ext cx="2286000" cy="276999"/>
          </a:xfrm>
          <a:prstGeom prst="rect">
            <a:avLst/>
          </a:prstGeom>
          <a:noFill/>
        </p:spPr>
        <p:txBody>
          <a:bodyPr wrap="square" lIns="0" tIns="0" rIns="0" bIns="0" rtlCol="0">
            <a:spAutoFit/>
          </a:bodyPr>
          <a:lstStyle/>
          <a:p>
            <a:r>
              <a:rPr lang="da-DK" dirty="0" smtClean="0">
                <a:solidFill>
                  <a:schemeClr val="bg2"/>
                </a:solidFill>
              </a:rPr>
              <a:t>PAGELATCH</a:t>
            </a:r>
            <a:endParaRPr lang="en-US" dirty="0" err="1" smtClean="0">
              <a:solidFill>
                <a:schemeClr val="bg2"/>
              </a:solidFill>
            </a:endParaRPr>
          </a:p>
        </p:txBody>
      </p:sp>
      <p:sp>
        <p:nvSpPr>
          <p:cNvPr id="31" name="Right Arrow 30"/>
          <p:cNvSpPr/>
          <p:nvPr/>
        </p:nvSpPr>
        <p:spPr bwMode="auto">
          <a:xfrm rot="11803193">
            <a:off x="5383530" y="6097736"/>
            <a:ext cx="1219200"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X</a:t>
            </a:r>
            <a:endParaRPr lang="en-US" sz="2000" dirty="0" smtClean="0">
              <a:solidFill>
                <a:schemeClr val="bg2"/>
              </a:solidFill>
            </a:endParaRPr>
          </a:p>
        </p:txBody>
      </p:sp>
      <p:sp>
        <p:nvSpPr>
          <p:cNvPr id="32" name="Right Arrow 31"/>
          <p:cNvSpPr/>
          <p:nvPr/>
        </p:nvSpPr>
        <p:spPr bwMode="auto">
          <a:xfrm rot="9074421" flipV="1">
            <a:off x="5529734" y="3996656"/>
            <a:ext cx="1016183"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SH</a:t>
            </a:r>
            <a:endParaRPr lang="en-US" sz="2000" dirty="0" smtClean="0">
              <a:solidFill>
                <a:schemeClr val="bg2"/>
              </a:solidFill>
            </a:endParaRPr>
          </a:p>
        </p:txBody>
      </p:sp>
      <p:sp>
        <p:nvSpPr>
          <p:cNvPr id="33" name="Right Arrow 32"/>
          <p:cNvSpPr/>
          <p:nvPr/>
        </p:nvSpPr>
        <p:spPr bwMode="auto">
          <a:xfrm rot="9310767" flipV="1">
            <a:off x="5013175" y="2310679"/>
            <a:ext cx="1016183"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SH</a:t>
            </a:r>
            <a:endParaRPr lang="en-US" sz="2000" dirty="0" smtClean="0">
              <a:solidFill>
                <a:schemeClr val="bg2"/>
              </a:solidFill>
            </a:endParaRPr>
          </a:p>
        </p:txBody>
      </p:sp>
      <p:sp>
        <p:nvSpPr>
          <p:cNvPr id="35" name="TextBox 34"/>
          <p:cNvSpPr txBox="1"/>
          <p:nvPr/>
        </p:nvSpPr>
        <p:spPr>
          <a:xfrm>
            <a:off x="5993130" y="2084755"/>
            <a:ext cx="2286000" cy="276999"/>
          </a:xfrm>
          <a:prstGeom prst="rect">
            <a:avLst/>
          </a:prstGeom>
          <a:noFill/>
        </p:spPr>
        <p:txBody>
          <a:bodyPr wrap="square" lIns="0" tIns="0" rIns="0" bIns="0" rtlCol="0">
            <a:spAutoFit/>
          </a:bodyPr>
          <a:lstStyle/>
          <a:p>
            <a:r>
              <a:rPr lang="da-DK" dirty="0" smtClean="0">
                <a:solidFill>
                  <a:schemeClr val="bg2"/>
                </a:solidFill>
              </a:rPr>
              <a:t>PAGELATCH</a:t>
            </a:r>
            <a:endParaRPr lang="en-US" dirty="0" err="1" smtClean="0">
              <a:solidFill>
                <a:schemeClr val="bg2"/>
              </a:solidFill>
            </a:endParaRPr>
          </a:p>
        </p:txBody>
      </p:sp>
      <p:sp>
        <p:nvSpPr>
          <p:cNvPr id="36" name="TextBox 35"/>
          <p:cNvSpPr txBox="1"/>
          <p:nvPr/>
        </p:nvSpPr>
        <p:spPr>
          <a:xfrm>
            <a:off x="2565386" y="4595072"/>
            <a:ext cx="2286000" cy="276999"/>
          </a:xfrm>
          <a:prstGeom prst="rect">
            <a:avLst/>
          </a:prstGeom>
          <a:noFill/>
        </p:spPr>
        <p:txBody>
          <a:bodyPr wrap="square" lIns="0" tIns="0" rIns="0" bIns="0" rtlCol="0">
            <a:spAutoFit/>
          </a:bodyPr>
          <a:lstStyle/>
          <a:p>
            <a:r>
              <a:rPr lang="da-DK" dirty="0" smtClean="0">
                <a:solidFill>
                  <a:schemeClr val="bg2"/>
                </a:solidFill>
              </a:rPr>
              <a:t>PAGELATCH</a:t>
            </a:r>
            <a:endParaRPr lang="en-US" dirty="0" err="1" smtClean="0">
              <a:solidFill>
                <a:schemeClr val="bg2"/>
              </a:solidFill>
            </a:endParaRPr>
          </a:p>
        </p:txBody>
      </p:sp>
      <p:sp>
        <p:nvSpPr>
          <p:cNvPr id="43" name="Right Arrow 42"/>
          <p:cNvSpPr/>
          <p:nvPr/>
        </p:nvSpPr>
        <p:spPr bwMode="auto">
          <a:xfrm rot="12951330" flipH="1" flipV="1">
            <a:off x="3778223" y="5163069"/>
            <a:ext cx="975284"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44" name="Right Arrow 43"/>
          <p:cNvSpPr/>
          <p:nvPr/>
        </p:nvSpPr>
        <p:spPr bwMode="auto">
          <a:xfrm rot="19807763">
            <a:off x="2739018" y="1764029"/>
            <a:ext cx="1219200"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dirty="0" smtClean="0">
                <a:solidFill>
                  <a:schemeClr val="bg2"/>
                </a:solidFill>
              </a:rPr>
              <a:t>SH</a:t>
            </a:r>
            <a:endParaRPr lang="en-US" dirty="0" smtClean="0">
              <a:solidFill>
                <a:schemeClr val="bg2"/>
              </a:solidFill>
            </a:endParaRPr>
          </a:p>
        </p:txBody>
      </p:sp>
      <p:sp>
        <p:nvSpPr>
          <p:cNvPr id="45" name="Right Arrow 44"/>
          <p:cNvSpPr/>
          <p:nvPr/>
        </p:nvSpPr>
        <p:spPr bwMode="auto">
          <a:xfrm rot="9310767" flipV="1">
            <a:off x="5051353" y="2393466"/>
            <a:ext cx="1016183"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SH</a:t>
            </a:r>
            <a:endParaRPr lang="en-US" sz="2000" dirty="0" smtClean="0">
              <a:solidFill>
                <a:schemeClr val="bg2"/>
              </a:solidFill>
            </a:endParaRPr>
          </a:p>
        </p:txBody>
      </p:sp>
      <p:sp>
        <p:nvSpPr>
          <p:cNvPr id="48" name="Freeform 47"/>
          <p:cNvSpPr/>
          <p:nvPr/>
        </p:nvSpPr>
        <p:spPr>
          <a:xfrm>
            <a:off x="4940157" y="5372100"/>
            <a:ext cx="463543" cy="1135380"/>
          </a:xfrm>
          <a:custGeom>
            <a:avLst/>
            <a:gdLst>
              <a:gd name="connsiteX0" fmla="*/ 596115 w 596115"/>
              <a:gd name="connsiteY0" fmla="*/ 0 h 914439"/>
              <a:gd name="connsiteX1" fmla="*/ 363886 w 596115"/>
              <a:gd name="connsiteY1" fmla="*/ 14515 h 914439"/>
              <a:gd name="connsiteX2" fmla="*/ 247772 w 596115"/>
              <a:gd name="connsiteY2" fmla="*/ 72572 h 914439"/>
              <a:gd name="connsiteX3" fmla="*/ 189715 w 596115"/>
              <a:gd name="connsiteY3" fmla="*/ 101600 h 914439"/>
              <a:gd name="connsiteX4" fmla="*/ 30057 w 596115"/>
              <a:gd name="connsiteY4" fmla="*/ 203200 h 914439"/>
              <a:gd name="connsiteX5" fmla="*/ 1029 w 596115"/>
              <a:gd name="connsiteY5" fmla="*/ 246743 h 914439"/>
              <a:gd name="connsiteX6" fmla="*/ 160686 w 596115"/>
              <a:gd name="connsiteY6" fmla="*/ 290286 h 914439"/>
              <a:gd name="connsiteX7" fmla="*/ 581600 w 596115"/>
              <a:gd name="connsiteY7" fmla="*/ 304800 h 914439"/>
              <a:gd name="connsiteX8" fmla="*/ 334857 w 596115"/>
              <a:gd name="connsiteY8" fmla="*/ 406400 h 914439"/>
              <a:gd name="connsiteX9" fmla="*/ 291315 w 596115"/>
              <a:gd name="connsiteY9" fmla="*/ 420915 h 914439"/>
              <a:gd name="connsiteX10" fmla="*/ 247772 w 596115"/>
              <a:gd name="connsiteY10" fmla="*/ 435429 h 914439"/>
              <a:gd name="connsiteX11" fmla="*/ 189715 w 596115"/>
              <a:gd name="connsiteY11" fmla="*/ 478972 h 914439"/>
              <a:gd name="connsiteX12" fmla="*/ 146172 w 596115"/>
              <a:gd name="connsiteY12" fmla="*/ 508000 h 914439"/>
              <a:gd name="connsiteX13" fmla="*/ 117143 w 596115"/>
              <a:gd name="connsiteY13" fmla="*/ 551543 h 914439"/>
              <a:gd name="connsiteX14" fmla="*/ 175200 w 596115"/>
              <a:gd name="connsiteY14" fmla="*/ 566058 h 914439"/>
              <a:gd name="connsiteX15" fmla="*/ 247772 w 596115"/>
              <a:gd name="connsiteY15" fmla="*/ 609600 h 914439"/>
              <a:gd name="connsiteX16" fmla="*/ 378400 w 596115"/>
              <a:gd name="connsiteY16" fmla="*/ 667658 h 914439"/>
              <a:gd name="connsiteX17" fmla="*/ 305829 w 596115"/>
              <a:gd name="connsiteY17" fmla="*/ 798286 h 914439"/>
              <a:gd name="connsiteX18" fmla="*/ 247772 w 596115"/>
              <a:gd name="connsiteY18" fmla="*/ 899886 h 914439"/>
              <a:gd name="connsiteX19" fmla="*/ 189715 w 596115"/>
              <a:gd name="connsiteY19" fmla="*/ 914400 h 9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115" h="914439">
                <a:moveTo>
                  <a:pt x="596115" y="0"/>
                </a:moveTo>
                <a:cubicBezTo>
                  <a:pt x="518705" y="4838"/>
                  <a:pt x="439816" y="-1304"/>
                  <a:pt x="363886" y="14515"/>
                </a:cubicBezTo>
                <a:cubicBezTo>
                  <a:pt x="321522" y="23341"/>
                  <a:pt x="286477" y="53220"/>
                  <a:pt x="247772" y="72572"/>
                </a:cubicBezTo>
                <a:cubicBezTo>
                  <a:pt x="228420" y="82248"/>
                  <a:pt x="207024" y="88618"/>
                  <a:pt x="189715" y="101600"/>
                </a:cubicBezTo>
                <a:cubicBezTo>
                  <a:pt x="61360" y="197866"/>
                  <a:pt x="119499" y="173387"/>
                  <a:pt x="30057" y="203200"/>
                </a:cubicBezTo>
                <a:cubicBezTo>
                  <a:pt x="20381" y="217714"/>
                  <a:pt x="-5450" y="230547"/>
                  <a:pt x="1029" y="246743"/>
                </a:cubicBezTo>
                <a:cubicBezTo>
                  <a:pt x="14370" y="280095"/>
                  <a:pt x="156750" y="290067"/>
                  <a:pt x="160686" y="290286"/>
                </a:cubicBezTo>
                <a:cubicBezTo>
                  <a:pt x="300858" y="298073"/>
                  <a:pt x="441295" y="299962"/>
                  <a:pt x="581600" y="304800"/>
                </a:cubicBezTo>
                <a:cubicBezTo>
                  <a:pt x="424426" y="383388"/>
                  <a:pt x="506547" y="349170"/>
                  <a:pt x="334857" y="406400"/>
                </a:cubicBezTo>
                <a:lnTo>
                  <a:pt x="291315" y="420915"/>
                </a:lnTo>
                <a:lnTo>
                  <a:pt x="247772" y="435429"/>
                </a:lnTo>
                <a:cubicBezTo>
                  <a:pt x="228420" y="449943"/>
                  <a:pt x="209400" y="464912"/>
                  <a:pt x="189715" y="478972"/>
                </a:cubicBezTo>
                <a:cubicBezTo>
                  <a:pt x="175520" y="489111"/>
                  <a:pt x="158507" y="495665"/>
                  <a:pt x="146172" y="508000"/>
                </a:cubicBezTo>
                <a:cubicBezTo>
                  <a:pt x="133837" y="520335"/>
                  <a:pt x="126819" y="537029"/>
                  <a:pt x="117143" y="551543"/>
                </a:cubicBezTo>
                <a:cubicBezTo>
                  <a:pt x="136495" y="556381"/>
                  <a:pt x="156971" y="557956"/>
                  <a:pt x="175200" y="566058"/>
                </a:cubicBezTo>
                <a:cubicBezTo>
                  <a:pt x="200979" y="577515"/>
                  <a:pt x="223006" y="596091"/>
                  <a:pt x="247772" y="609600"/>
                </a:cubicBezTo>
                <a:cubicBezTo>
                  <a:pt x="326951" y="652788"/>
                  <a:pt x="314246" y="646272"/>
                  <a:pt x="378400" y="667658"/>
                </a:cubicBezTo>
                <a:cubicBezTo>
                  <a:pt x="338265" y="788063"/>
                  <a:pt x="405640" y="598667"/>
                  <a:pt x="305829" y="798286"/>
                </a:cubicBezTo>
                <a:cubicBezTo>
                  <a:pt x="298688" y="812569"/>
                  <a:pt x="264866" y="886211"/>
                  <a:pt x="247772" y="899886"/>
                </a:cubicBezTo>
                <a:cubicBezTo>
                  <a:pt x="227717" y="915930"/>
                  <a:pt x="210650" y="914400"/>
                  <a:pt x="189715" y="914400"/>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
        <p:nvSpPr>
          <p:cNvPr id="40" name="Right Arrow 39"/>
          <p:cNvSpPr/>
          <p:nvPr/>
        </p:nvSpPr>
        <p:spPr bwMode="auto">
          <a:xfrm rot="9103163" flipV="1">
            <a:off x="5552885" y="4133851"/>
            <a:ext cx="1098981"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49" name="Freeform 48"/>
          <p:cNvSpPr/>
          <p:nvPr/>
        </p:nvSpPr>
        <p:spPr>
          <a:xfrm>
            <a:off x="4949828" y="3842400"/>
            <a:ext cx="463543" cy="1135380"/>
          </a:xfrm>
          <a:custGeom>
            <a:avLst/>
            <a:gdLst>
              <a:gd name="connsiteX0" fmla="*/ 596115 w 596115"/>
              <a:gd name="connsiteY0" fmla="*/ 0 h 914439"/>
              <a:gd name="connsiteX1" fmla="*/ 363886 w 596115"/>
              <a:gd name="connsiteY1" fmla="*/ 14515 h 914439"/>
              <a:gd name="connsiteX2" fmla="*/ 247772 w 596115"/>
              <a:gd name="connsiteY2" fmla="*/ 72572 h 914439"/>
              <a:gd name="connsiteX3" fmla="*/ 189715 w 596115"/>
              <a:gd name="connsiteY3" fmla="*/ 101600 h 914439"/>
              <a:gd name="connsiteX4" fmla="*/ 30057 w 596115"/>
              <a:gd name="connsiteY4" fmla="*/ 203200 h 914439"/>
              <a:gd name="connsiteX5" fmla="*/ 1029 w 596115"/>
              <a:gd name="connsiteY5" fmla="*/ 246743 h 914439"/>
              <a:gd name="connsiteX6" fmla="*/ 160686 w 596115"/>
              <a:gd name="connsiteY6" fmla="*/ 290286 h 914439"/>
              <a:gd name="connsiteX7" fmla="*/ 581600 w 596115"/>
              <a:gd name="connsiteY7" fmla="*/ 304800 h 914439"/>
              <a:gd name="connsiteX8" fmla="*/ 334857 w 596115"/>
              <a:gd name="connsiteY8" fmla="*/ 406400 h 914439"/>
              <a:gd name="connsiteX9" fmla="*/ 291315 w 596115"/>
              <a:gd name="connsiteY9" fmla="*/ 420915 h 914439"/>
              <a:gd name="connsiteX10" fmla="*/ 247772 w 596115"/>
              <a:gd name="connsiteY10" fmla="*/ 435429 h 914439"/>
              <a:gd name="connsiteX11" fmla="*/ 189715 w 596115"/>
              <a:gd name="connsiteY11" fmla="*/ 478972 h 914439"/>
              <a:gd name="connsiteX12" fmla="*/ 146172 w 596115"/>
              <a:gd name="connsiteY12" fmla="*/ 508000 h 914439"/>
              <a:gd name="connsiteX13" fmla="*/ 117143 w 596115"/>
              <a:gd name="connsiteY13" fmla="*/ 551543 h 914439"/>
              <a:gd name="connsiteX14" fmla="*/ 175200 w 596115"/>
              <a:gd name="connsiteY14" fmla="*/ 566058 h 914439"/>
              <a:gd name="connsiteX15" fmla="*/ 247772 w 596115"/>
              <a:gd name="connsiteY15" fmla="*/ 609600 h 914439"/>
              <a:gd name="connsiteX16" fmla="*/ 378400 w 596115"/>
              <a:gd name="connsiteY16" fmla="*/ 667658 h 914439"/>
              <a:gd name="connsiteX17" fmla="*/ 305829 w 596115"/>
              <a:gd name="connsiteY17" fmla="*/ 798286 h 914439"/>
              <a:gd name="connsiteX18" fmla="*/ 247772 w 596115"/>
              <a:gd name="connsiteY18" fmla="*/ 899886 h 914439"/>
              <a:gd name="connsiteX19" fmla="*/ 189715 w 596115"/>
              <a:gd name="connsiteY19" fmla="*/ 914400 h 9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115" h="914439">
                <a:moveTo>
                  <a:pt x="596115" y="0"/>
                </a:moveTo>
                <a:cubicBezTo>
                  <a:pt x="518705" y="4838"/>
                  <a:pt x="439816" y="-1304"/>
                  <a:pt x="363886" y="14515"/>
                </a:cubicBezTo>
                <a:cubicBezTo>
                  <a:pt x="321522" y="23341"/>
                  <a:pt x="286477" y="53220"/>
                  <a:pt x="247772" y="72572"/>
                </a:cubicBezTo>
                <a:cubicBezTo>
                  <a:pt x="228420" y="82248"/>
                  <a:pt x="207024" y="88618"/>
                  <a:pt x="189715" y="101600"/>
                </a:cubicBezTo>
                <a:cubicBezTo>
                  <a:pt x="61360" y="197866"/>
                  <a:pt x="119499" y="173387"/>
                  <a:pt x="30057" y="203200"/>
                </a:cubicBezTo>
                <a:cubicBezTo>
                  <a:pt x="20381" y="217714"/>
                  <a:pt x="-5450" y="230547"/>
                  <a:pt x="1029" y="246743"/>
                </a:cubicBezTo>
                <a:cubicBezTo>
                  <a:pt x="14370" y="280095"/>
                  <a:pt x="156750" y="290067"/>
                  <a:pt x="160686" y="290286"/>
                </a:cubicBezTo>
                <a:cubicBezTo>
                  <a:pt x="300858" y="298073"/>
                  <a:pt x="441295" y="299962"/>
                  <a:pt x="581600" y="304800"/>
                </a:cubicBezTo>
                <a:cubicBezTo>
                  <a:pt x="424426" y="383388"/>
                  <a:pt x="506547" y="349170"/>
                  <a:pt x="334857" y="406400"/>
                </a:cubicBezTo>
                <a:lnTo>
                  <a:pt x="291315" y="420915"/>
                </a:lnTo>
                <a:lnTo>
                  <a:pt x="247772" y="435429"/>
                </a:lnTo>
                <a:cubicBezTo>
                  <a:pt x="228420" y="449943"/>
                  <a:pt x="209400" y="464912"/>
                  <a:pt x="189715" y="478972"/>
                </a:cubicBezTo>
                <a:cubicBezTo>
                  <a:pt x="175520" y="489111"/>
                  <a:pt x="158507" y="495665"/>
                  <a:pt x="146172" y="508000"/>
                </a:cubicBezTo>
                <a:cubicBezTo>
                  <a:pt x="133837" y="520335"/>
                  <a:pt x="126819" y="537029"/>
                  <a:pt x="117143" y="551543"/>
                </a:cubicBezTo>
                <a:cubicBezTo>
                  <a:pt x="136495" y="556381"/>
                  <a:pt x="156971" y="557956"/>
                  <a:pt x="175200" y="566058"/>
                </a:cubicBezTo>
                <a:cubicBezTo>
                  <a:pt x="200979" y="577515"/>
                  <a:pt x="223006" y="596091"/>
                  <a:pt x="247772" y="609600"/>
                </a:cubicBezTo>
                <a:cubicBezTo>
                  <a:pt x="326951" y="652788"/>
                  <a:pt x="314246" y="646272"/>
                  <a:pt x="378400" y="667658"/>
                </a:cubicBezTo>
                <a:cubicBezTo>
                  <a:pt x="338265" y="788063"/>
                  <a:pt x="405640" y="598667"/>
                  <a:pt x="305829" y="798286"/>
                </a:cubicBezTo>
                <a:cubicBezTo>
                  <a:pt x="298688" y="812569"/>
                  <a:pt x="264866" y="886211"/>
                  <a:pt x="247772" y="899886"/>
                </a:cubicBezTo>
                <a:cubicBezTo>
                  <a:pt x="227717" y="915930"/>
                  <a:pt x="210650" y="914400"/>
                  <a:pt x="189715" y="914400"/>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
        <p:nvSpPr>
          <p:cNvPr id="50" name="Right Arrow 49"/>
          <p:cNvSpPr/>
          <p:nvPr/>
        </p:nvSpPr>
        <p:spPr bwMode="auto">
          <a:xfrm rot="19807763">
            <a:off x="2796169" y="1916428"/>
            <a:ext cx="1219200" cy="5715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dirty="0" smtClean="0">
                <a:solidFill>
                  <a:schemeClr val="bg2"/>
                </a:solidFill>
              </a:rPr>
              <a:t>SH</a:t>
            </a:r>
            <a:endParaRPr lang="en-US" dirty="0" smtClean="0">
              <a:solidFill>
                <a:schemeClr val="bg2"/>
              </a:solidFill>
            </a:endParaRPr>
          </a:p>
        </p:txBody>
      </p:sp>
      <p:sp>
        <p:nvSpPr>
          <p:cNvPr id="42" name="Right Arrow 41"/>
          <p:cNvSpPr/>
          <p:nvPr/>
        </p:nvSpPr>
        <p:spPr bwMode="auto">
          <a:xfrm rot="9103163" flipV="1">
            <a:off x="5097054" y="2551840"/>
            <a:ext cx="1098981"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51" name="Freeform 50"/>
          <p:cNvSpPr/>
          <p:nvPr/>
        </p:nvSpPr>
        <p:spPr>
          <a:xfrm>
            <a:off x="4259260" y="2209800"/>
            <a:ext cx="463543" cy="1135380"/>
          </a:xfrm>
          <a:custGeom>
            <a:avLst/>
            <a:gdLst>
              <a:gd name="connsiteX0" fmla="*/ 596115 w 596115"/>
              <a:gd name="connsiteY0" fmla="*/ 0 h 914439"/>
              <a:gd name="connsiteX1" fmla="*/ 363886 w 596115"/>
              <a:gd name="connsiteY1" fmla="*/ 14515 h 914439"/>
              <a:gd name="connsiteX2" fmla="*/ 247772 w 596115"/>
              <a:gd name="connsiteY2" fmla="*/ 72572 h 914439"/>
              <a:gd name="connsiteX3" fmla="*/ 189715 w 596115"/>
              <a:gd name="connsiteY3" fmla="*/ 101600 h 914439"/>
              <a:gd name="connsiteX4" fmla="*/ 30057 w 596115"/>
              <a:gd name="connsiteY4" fmla="*/ 203200 h 914439"/>
              <a:gd name="connsiteX5" fmla="*/ 1029 w 596115"/>
              <a:gd name="connsiteY5" fmla="*/ 246743 h 914439"/>
              <a:gd name="connsiteX6" fmla="*/ 160686 w 596115"/>
              <a:gd name="connsiteY6" fmla="*/ 290286 h 914439"/>
              <a:gd name="connsiteX7" fmla="*/ 581600 w 596115"/>
              <a:gd name="connsiteY7" fmla="*/ 304800 h 914439"/>
              <a:gd name="connsiteX8" fmla="*/ 334857 w 596115"/>
              <a:gd name="connsiteY8" fmla="*/ 406400 h 914439"/>
              <a:gd name="connsiteX9" fmla="*/ 291315 w 596115"/>
              <a:gd name="connsiteY9" fmla="*/ 420915 h 914439"/>
              <a:gd name="connsiteX10" fmla="*/ 247772 w 596115"/>
              <a:gd name="connsiteY10" fmla="*/ 435429 h 914439"/>
              <a:gd name="connsiteX11" fmla="*/ 189715 w 596115"/>
              <a:gd name="connsiteY11" fmla="*/ 478972 h 914439"/>
              <a:gd name="connsiteX12" fmla="*/ 146172 w 596115"/>
              <a:gd name="connsiteY12" fmla="*/ 508000 h 914439"/>
              <a:gd name="connsiteX13" fmla="*/ 117143 w 596115"/>
              <a:gd name="connsiteY13" fmla="*/ 551543 h 914439"/>
              <a:gd name="connsiteX14" fmla="*/ 175200 w 596115"/>
              <a:gd name="connsiteY14" fmla="*/ 566058 h 914439"/>
              <a:gd name="connsiteX15" fmla="*/ 247772 w 596115"/>
              <a:gd name="connsiteY15" fmla="*/ 609600 h 914439"/>
              <a:gd name="connsiteX16" fmla="*/ 378400 w 596115"/>
              <a:gd name="connsiteY16" fmla="*/ 667658 h 914439"/>
              <a:gd name="connsiteX17" fmla="*/ 305829 w 596115"/>
              <a:gd name="connsiteY17" fmla="*/ 798286 h 914439"/>
              <a:gd name="connsiteX18" fmla="*/ 247772 w 596115"/>
              <a:gd name="connsiteY18" fmla="*/ 899886 h 914439"/>
              <a:gd name="connsiteX19" fmla="*/ 189715 w 596115"/>
              <a:gd name="connsiteY19" fmla="*/ 914400 h 9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115" h="914439">
                <a:moveTo>
                  <a:pt x="596115" y="0"/>
                </a:moveTo>
                <a:cubicBezTo>
                  <a:pt x="518705" y="4838"/>
                  <a:pt x="439816" y="-1304"/>
                  <a:pt x="363886" y="14515"/>
                </a:cubicBezTo>
                <a:cubicBezTo>
                  <a:pt x="321522" y="23341"/>
                  <a:pt x="286477" y="53220"/>
                  <a:pt x="247772" y="72572"/>
                </a:cubicBezTo>
                <a:cubicBezTo>
                  <a:pt x="228420" y="82248"/>
                  <a:pt x="207024" y="88618"/>
                  <a:pt x="189715" y="101600"/>
                </a:cubicBezTo>
                <a:cubicBezTo>
                  <a:pt x="61360" y="197866"/>
                  <a:pt x="119499" y="173387"/>
                  <a:pt x="30057" y="203200"/>
                </a:cubicBezTo>
                <a:cubicBezTo>
                  <a:pt x="20381" y="217714"/>
                  <a:pt x="-5450" y="230547"/>
                  <a:pt x="1029" y="246743"/>
                </a:cubicBezTo>
                <a:cubicBezTo>
                  <a:pt x="14370" y="280095"/>
                  <a:pt x="156750" y="290067"/>
                  <a:pt x="160686" y="290286"/>
                </a:cubicBezTo>
                <a:cubicBezTo>
                  <a:pt x="300858" y="298073"/>
                  <a:pt x="441295" y="299962"/>
                  <a:pt x="581600" y="304800"/>
                </a:cubicBezTo>
                <a:cubicBezTo>
                  <a:pt x="424426" y="383388"/>
                  <a:pt x="506547" y="349170"/>
                  <a:pt x="334857" y="406400"/>
                </a:cubicBezTo>
                <a:lnTo>
                  <a:pt x="291315" y="420915"/>
                </a:lnTo>
                <a:lnTo>
                  <a:pt x="247772" y="435429"/>
                </a:lnTo>
                <a:cubicBezTo>
                  <a:pt x="228420" y="449943"/>
                  <a:pt x="209400" y="464912"/>
                  <a:pt x="189715" y="478972"/>
                </a:cubicBezTo>
                <a:cubicBezTo>
                  <a:pt x="175520" y="489111"/>
                  <a:pt x="158507" y="495665"/>
                  <a:pt x="146172" y="508000"/>
                </a:cubicBezTo>
                <a:cubicBezTo>
                  <a:pt x="133837" y="520335"/>
                  <a:pt x="126819" y="537029"/>
                  <a:pt x="117143" y="551543"/>
                </a:cubicBezTo>
                <a:cubicBezTo>
                  <a:pt x="136495" y="556381"/>
                  <a:pt x="156971" y="557956"/>
                  <a:pt x="175200" y="566058"/>
                </a:cubicBezTo>
                <a:cubicBezTo>
                  <a:pt x="200979" y="577515"/>
                  <a:pt x="223006" y="596091"/>
                  <a:pt x="247772" y="609600"/>
                </a:cubicBezTo>
                <a:cubicBezTo>
                  <a:pt x="326951" y="652788"/>
                  <a:pt x="314246" y="646272"/>
                  <a:pt x="378400" y="667658"/>
                </a:cubicBezTo>
                <a:cubicBezTo>
                  <a:pt x="338265" y="788063"/>
                  <a:pt x="405640" y="598667"/>
                  <a:pt x="305829" y="798286"/>
                </a:cubicBezTo>
                <a:cubicBezTo>
                  <a:pt x="298688" y="812569"/>
                  <a:pt x="264866" y="886211"/>
                  <a:pt x="247772" y="899886"/>
                </a:cubicBezTo>
                <a:cubicBezTo>
                  <a:pt x="227717" y="915930"/>
                  <a:pt x="210650" y="914400"/>
                  <a:pt x="189715" y="914400"/>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
        <p:nvSpPr>
          <p:cNvPr id="41" name="Right Arrow 40"/>
          <p:cNvSpPr/>
          <p:nvPr/>
        </p:nvSpPr>
        <p:spPr bwMode="auto">
          <a:xfrm rot="9199135" flipH="1" flipV="1">
            <a:off x="2796282" y="2039854"/>
            <a:ext cx="1255887"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56" name="Right Arrow 55"/>
          <p:cNvSpPr/>
          <p:nvPr/>
        </p:nvSpPr>
        <p:spPr bwMode="auto">
          <a:xfrm rot="14111640" flipH="1" flipV="1">
            <a:off x="3129418" y="5149824"/>
            <a:ext cx="975284"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
        <p:nvSpPr>
          <p:cNvPr id="57" name="Right Arrow 56"/>
          <p:cNvSpPr/>
          <p:nvPr/>
        </p:nvSpPr>
        <p:spPr bwMode="auto">
          <a:xfrm rot="12090071" flipH="1" flipV="1">
            <a:off x="3886164" y="4969934"/>
            <a:ext cx="2253029" cy="571500"/>
          </a:xfrm>
          <a:prstGeom prst="rightArrow">
            <a:avLst/>
          </a:prstGeom>
          <a:gradFill>
            <a:gsLst>
              <a:gs pos="0">
                <a:srgbClr xmlns:mc="http://schemas.openxmlformats.org/markup-compatibility/2006" xmlns:a14="http://schemas.microsoft.com/office/drawing/2010/main" val="FFF200" mc:Ignorable=""/>
              </a:gs>
              <a:gs pos="23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da-DK" sz="2000" dirty="0" smtClean="0">
                <a:solidFill>
                  <a:schemeClr val="bg2"/>
                </a:solidFill>
              </a:rPr>
              <a:t>EX</a:t>
            </a:r>
            <a:endParaRPr lang="en-US" sz="2000" dirty="0" smtClean="0">
              <a:solidFill>
                <a:schemeClr val="bg2"/>
              </a:solidFill>
            </a:endParaRPr>
          </a:p>
        </p:txBody>
      </p:sp>
    </p:spTree>
    <p:extLst>
      <p:ext uri="{BB962C8B-B14F-4D97-AF65-F5344CB8AC3E}">
        <p14:creationId xmlns:p14="http://schemas.microsoft.com/office/powerpoint/2010/main" val="12156456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down)">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animBg="1"/>
      <p:bldP spid="32" grpId="0" animBg="1"/>
      <p:bldP spid="33" grpId="0" animBg="1"/>
      <p:bldP spid="35" grpId="0"/>
      <p:bldP spid="36" grpId="0"/>
      <p:bldP spid="43" grpId="0" animBg="1"/>
      <p:bldP spid="44" grpId="0" animBg="1"/>
      <p:bldP spid="45" grpId="0" animBg="1"/>
      <p:bldP spid="48" grpId="0" animBg="1"/>
      <p:bldP spid="40" grpId="0" animBg="1"/>
      <p:bldP spid="49" grpId="0" animBg="1"/>
      <p:bldP spid="50" grpId="0" animBg="1"/>
      <p:bldP spid="42" grpId="0" animBg="1"/>
      <p:bldP spid="51" grpId="0" animBg="1"/>
      <p:bldP spid="41" grpId="0" animBg="1"/>
      <p:bldP spid="56" grpId="0" animBg="1"/>
      <p:bldP spid="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NUMA and What to do</a:t>
            </a:r>
            <a:endParaRPr lang="en-US" dirty="0"/>
          </a:p>
        </p:txBody>
      </p:sp>
      <p:sp>
        <p:nvSpPr>
          <p:cNvPr id="3" name="Content Placeholder 2"/>
          <p:cNvSpPr>
            <a:spLocks noGrp="1"/>
          </p:cNvSpPr>
          <p:nvPr>
            <p:ph idx="1"/>
          </p:nvPr>
        </p:nvSpPr>
        <p:spPr>
          <a:xfrm>
            <a:off x="467544" y="1143000"/>
            <a:ext cx="8320088" cy="4570482"/>
          </a:xfrm>
        </p:spPr>
        <p:txBody>
          <a:bodyPr/>
          <a:lstStyle/>
          <a:p>
            <a:r>
              <a:rPr lang="da-DK" dirty="0" smtClean="0"/>
              <a:t>Remember those PAGELATCH for UPDATE statements?</a:t>
            </a:r>
          </a:p>
          <a:p>
            <a:r>
              <a:rPr lang="da-DK" dirty="0" smtClean="0"/>
              <a:t>Our solution: add more pages</a:t>
            </a:r>
          </a:p>
          <a:p>
            <a:r>
              <a:rPr lang="da-DK" dirty="0" smtClean="0"/>
              <a:t>Improvemnet: Get out of the PAGELATCH fast so next one can work on it</a:t>
            </a:r>
          </a:p>
          <a:p>
            <a:endParaRPr lang="da-DK" dirty="0"/>
          </a:p>
          <a:p>
            <a:r>
              <a:rPr lang="da-DK" dirty="0" smtClean="0"/>
              <a:t>On NUMA systems, going to a foreign memory node takes at least 4-10 times more expensive</a:t>
            </a:r>
          </a:p>
          <a:p>
            <a:endParaRPr lang="da-DK" dirty="0" smtClean="0"/>
          </a:p>
          <a:p>
            <a:endParaRPr lang="en-US" dirty="0"/>
          </a:p>
        </p:txBody>
      </p:sp>
    </p:spTree>
    <p:extLst>
      <p:ext uri="{BB962C8B-B14F-4D97-AF65-F5344CB8AC3E}">
        <p14:creationId xmlns:p14="http://schemas.microsoft.com/office/powerpoint/2010/main" val="4715918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dirty="0" smtClean="0"/>
              <a:t>How does NUMA work in SQL Server?</a:t>
            </a:r>
            <a:endParaRPr lang="en-US" sz="3600" dirty="0"/>
          </a:p>
        </p:txBody>
      </p:sp>
      <p:sp>
        <p:nvSpPr>
          <p:cNvPr id="3" name="Content Placeholder 2"/>
          <p:cNvSpPr>
            <a:spLocks noGrp="1"/>
          </p:cNvSpPr>
          <p:nvPr>
            <p:ph idx="1"/>
          </p:nvPr>
        </p:nvSpPr>
        <p:spPr>
          <a:xfrm>
            <a:off x="467544" y="1143000"/>
            <a:ext cx="8320088" cy="5156796"/>
          </a:xfrm>
        </p:spPr>
        <p:txBody>
          <a:bodyPr/>
          <a:lstStyle/>
          <a:p>
            <a:r>
              <a:rPr lang="da-DK" sz="2000" dirty="0" smtClean="0"/>
              <a:t>The first NUMA node to request a page will ”own” that page</a:t>
            </a:r>
            <a:endParaRPr lang="en-US" sz="2000" dirty="0" smtClean="0"/>
          </a:p>
          <a:p>
            <a:pPr lvl="1"/>
            <a:r>
              <a:rPr lang="da-DK" sz="1600" dirty="0" smtClean="0"/>
              <a:t>Ownership continues until page is evicted from buffer pool</a:t>
            </a:r>
          </a:p>
          <a:p>
            <a:r>
              <a:rPr lang="da-DK" sz="2000" dirty="0" smtClean="0"/>
              <a:t>Every other NUMA node that need that page will have to do foreign memory access</a:t>
            </a:r>
            <a:endParaRPr lang="da-DK" sz="2000" dirty="0"/>
          </a:p>
          <a:p>
            <a:r>
              <a:rPr lang="da-DK" sz="2000" dirty="0" smtClean="0"/>
              <a:t>Additional (SQL 2008) feature is SuperLatch</a:t>
            </a:r>
          </a:p>
          <a:p>
            <a:pPr lvl="1"/>
            <a:r>
              <a:rPr lang="da-DK" sz="1600" dirty="0" smtClean="0"/>
              <a:t>Useful when page is read a lot but written rarely</a:t>
            </a:r>
          </a:p>
          <a:p>
            <a:pPr lvl="1"/>
            <a:r>
              <a:rPr lang="da-DK" sz="1600" dirty="0" smtClean="0"/>
              <a:t>Only kicks in on 32 cores or more</a:t>
            </a:r>
          </a:p>
          <a:p>
            <a:pPr lvl="1"/>
            <a:r>
              <a:rPr lang="da-DK" sz="1600" dirty="0" smtClean="0"/>
              <a:t>The ”this page is latched” information is copied to all NUMA nodes</a:t>
            </a:r>
          </a:p>
          <a:p>
            <a:pPr lvl="2"/>
            <a:r>
              <a:rPr lang="da-DK" sz="1600" dirty="0" smtClean="0"/>
              <a:t>Acquiring a PAGELATCH_SH only requires local NUMA access</a:t>
            </a:r>
          </a:p>
          <a:p>
            <a:pPr lvl="2"/>
            <a:r>
              <a:rPr lang="da-DK" sz="1600" dirty="0" smtClean="0"/>
              <a:t>But: Acquiring PAGELATCH_EX must signal all NUMA nodes</a:t>
            </a:r>
            <a:endParaRPr lang="da-DK" sz="1600" dirty="0"/>
          </a:p>
          <a:p>
            <a:pPr lvl="1"/>
            <a:r>
              <a:rPr lang="da-DK" sz="1600" dirty="0" smtClean="0"/>
              <a:t>Perfmon object: MSSQL:Latches</a:t>
            </a:r>
            <a:endParaRPr lang="da-DK" sz="1600" dirty="0"/>
          </a:p>
          <a:p>
            <a:pPr lvl="2"/>
            <a:r>
              <a:rPr lang="da-DK" sz="1600" dirty="0" smtClean="0"/>
              <a:t>Number of SuperLatches</a:t>
            </a:r>
          </a:p>
          <a:p>
            <a:pPr lvl="2"/>
            <a:r>
              <a:rPr lang="da-DK" sz="1600" dirty="0" smtClean="0"/>
              <a:t>SuperLatch demotions / sec</a:t>
            </a:r>
          </a:p>
          <a:p>
            <a:pPr lvl="2"/>
            <a:r>
              <a:rPr lang="da-DK" sz="1600" dirty="0" smtClean="0"/>
              <a:t>SuperLatch promotions / sec</a:t>
            </a:r>
          </a:p>
          <a:p>
            <a:r>
              <a:rPr lang="da-DK" sz="2400" dirty="0" smtClean="0"/>
              <a:t>See </a:t>
            </a:r>
            <a:r>
              <a:rPr lang="da-DK" sz="2400" dirty="0" smtClean="0">
                <a:hlinkClick r:id="rId3"/>
              </a:rPr>
              <a:t>CSS blog post</a:t>
            </a:r>
            <a:endParaRPr lang="da-DK" sz="2400" dirty="0" smtClean="0"/>
          </a:p>
        </p:txBody>
      </p:sp>
    </p:spTree>
    <p:extLst>
      <p:ext uri="{BB962C8B-B14F-4D97-AF65-F5344CB8AC3E}">
        <p14:creationId xmlns:p14="http://schemas.microsoft.com/office/powerpoint/2010/main" val="4873752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p:cNvGraphicFramePr>
            <a:graphicFrameLocks noChangeAspect="1"/>
          </p:cNvGraphicFramePr>
          <p:nvPr>
            <p:extLst>
              <p:ext uri="{D42A27DB-BD31-4B8C-83A1-F6EECF244321}">
                <p14:modId xmlns:p14="http://schemas.microsoft.com/office/powerpoint/2010/main" val="2066419052"/>
              </p:ext>
            </p:extLst>
          </p:nvPr>
        </p:nvGraphicFramePr>
        <p:xfrm>
          <a:off x="8299673" y="2738153"/>
          <a:ext cx="920750" cy="1239837"/>
        </p:xfrm>
        <a:graphic>
          <a:graphicData uri="http://schemas.openxmlformats.org/presentationml/2006/ole">
            <mc:AlternateContent xmlns:mc="http://schemas.openxmlformats.org/markup-compatibility/2006">
              <mc:Choice xmlns:v="urn:schemas-microsoft-com:vml" Requires="v">
                <p:oleObj spid="_x0000_s1044" name="Visio" r:id="rId3" imgW="919976" imgH="1240174" progId="Visio.Drawing.11">
                  <p:embed/>
                </p:oleObj>
              </mc:Choice>
              <mc:Fallback>
                <p:oleObj name="Visio" r:id="rId3" imgW="919976" imgH="1240174" progId="Visio.Drawing.11">
                  <p:embed/>
                  <p:pic>
                    <p:nvPicPr>
                      <p:cNvPr id="0" name="Object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673" y="2738153"/>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3917200087"/>
              </p:ext>
            </p:extLst>
          </p:nvPr>
        </p:nvGraphicFramePr>
        <p:xfrm>
          <a:off x="7993202" y="3033819"/>
          <a:ext cx="920750" cy="1239837"/>
        </p:xfrm>
        <a:graphic>
          <a:graphicData uri="http://schemas.openxmlformats.org/presentationml/2006/ole">
            <mc:AlternateContent xmlns:mc="http://schemas.openxmlformats.org/markup-compatibility/2006">
              <mc:Choice xmlns:v="urn:schemas-microsoft-com:vml" Requires="v">
                <p:oleObj spid="_x0000_s1045" name="Visio" r:id="rId5" imgW="919976" imgH="1240174" progId="Visio.Drawing.11">
                  <p:embed/>
                </p:oleObj>
              </mc:Choice>
              <mc:Fallback>
                <p:oleObj name="Visio" r:id="rId5" imgW="919976" imgH="1240174" progId="Visio.Drawing.11">
                  <p:embed/>
                  <p:pic>
                    <p:nvPicPr>
                      <p:cNvPr id="0" name="Object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202" y="3033819"/>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sp>
        <p:nvSpPr>
          <p:cNvPr id="18" name="Rectangle 17"/>
          <p:cNvSpPr/>
          <p:nvPr/>
        </p:nvSpPr>
        <p:spPr bwMode="auto">
          <a:xfrm>
            <a:off x="366888" y="4891230"/>
            <a:ext cx="6262512"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a:t>
            </a:r>
            <a:r>
              <a:rPr lang="da-DK" sz="1050" b="1" dirty="0" smtClean="0">
                <a:solidFill>
                  <a:schemeClr val="bg2"/>
                </a:solidFill>
                <a:latin typeface="Arial" charset="0"/>
              </a:rPr>
              <a:t>3</a:t>
            </a:r>
            <a:endParaRPr kumimoji="0" lang="en-US" sz="1050" b="1"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369710" y="4083057"/>
            <a:ext cx="6259690"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a:t>
            </a:r>
            <a:endParaRPr kumimoji="0" lang="en-US" sz="1050" b="1"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389466" y="3322217"/>
            <a:ext cx="6239934"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a:t>
            </a:r>
            <a:endParaRPr kumimoji="0" lang="en-US" sz="1050" b="1" i="0" u="none" strike="noStrike" cap="none" normalizeH="0" baseline="0" dirty="0" smtClean="0">
              <a:ln>
                <a:noFill/>
              </a:ln>
              <a:solidFill>
                <a:schemeClr val="bg2"/>
              </a:solidFill>
              <a:effectLst/>
              <a:latin typeface="Arial" charset="0"/>
            </a:endParaRPr>
          </a:p>
        </p:txBody>
      </p:sp>
      <p:sp>
        <p:nvSpPr>
          <p:cNvPr id="14" name="Rectangle 13"/>
          <p:cNvSpPr/>
          <p:nvPr/>
        </p:nvSpPr>
        <p:spPr bwMode="auto">
          <a:xfrm>
            <a:off x="389467" y="2519934"/>
            <a:ext cx="6239933"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0</a:t>
            </a:r>
            <a:endParaRPr kumimoji="0" lang="en-US" sz="1050" b="1" i="0" u="none" strike="noStrike" cap="none" normalizeH="0" baseline="0" dirty="0" smtClean="0">
              <a:ln>
                <a:noFill/>
              </a:ln>
              <a:solidFill>
                <a:schemeClr val="bg2"/>
              </a:solidFill>
              <a:effectLst/>
              <a:latin typeface="Arial" charset="0"/>
            </a:endParaRPr>
          </a:p>
        </p:txBody>
      </p:sp>
      <p:sp>
        <p:nvSpPr>
          <p:cNvPr id="2" name="Title 1"/>
          <p:cNvSpPr>
            <a:spLocks noGrp="1"/>
          </p:cNvSpPr>
          <p:nvPr>
            <p:ph type="title"/>
          </p:nvPr>
        </p:nvSpPr>
        <p:spPr/>
        <p:txBody>
          <a:bodyPr/>
          <a:lstStyle/>
          <a:p>
            <a:r>
              <a:rPr lang="da-DK" dirty="0" smtClean="0"/>
              <a:t>Effect of UPDATE on NUMA traffic</a:t>
            </a:r>
            <a:endParaRPr lang="en-US" dirty="0"/>
          </a:p>
        </p:txBody>
      </p:sp>
      <p:sp>
        <p:nvSpPr>
          <p:cNvPr id="4" name="Rectangle 3"/>
          <p:cNvSpPr/>
          <p:nvPr/>
        </p:nvSpPr>
        <p:spPr>
          <a:xfrm>
            <a:off x="533400" y="2707545"/>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0</a:t>
            </a:r>
            <a:endParaRPr lang="da-DK" dirty="0"/>
          </a:p>
        </p:txBody>
      </p:sp>
      <p:sp>
        <p:nvSpPr>
          <p:cNvPr id="5" name="Rectangle 4"/>
          <p:cNvSpPr/>
          <p:nvPr/>
        </p:nvSpPr>
        <p:spPr>
          <a:xfrm>
            <a:off x="533400" y="351086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1</a:t>
            </a:r>
            <a:endParaRPr lang="da-DK" dirty="0"/>
          </a:p>
        </p:txBody>
      </p:sp>
      <p:sp>
        <p:nvSpPr>
          <p:cNvPr id="6" name="Rectangle 5"/>
          <p:cNvSpPr/>
          <p:nvPr/>
        </p:nvSpPr>
        <p:spPr>
          <a:xfrm>
            <a:off x="533400" y="4268067"/>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2</a:t>
            </a:r>
            <a:endParaRPr lang="da-DK" dirty="0"/>
          </a:p>
        </p:txBody>
      </p:sp>
      <p:sp>
        <p:nvSpPr>
          <p:cNvPr id="7" name="Rectangle 6"/>
          <p:cNvSpPr/>
          <p:nvPr/>
        </p:nvSpPr>
        <p:spPr>
          <a:xfrm>
            <a:off x="510822" y="508070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3</a:t>
            </a:r>
            <a:endParaRPr lang="da-DK" dirty="0"/>
          </a:p>
        </p:txBody>
      </p:sp>
      <p:sp>
        <p:nvSpPr>
          <p:cNvPr id="11" name="Rectangle 10"/>
          <p:cNvSpPr/>
          <p:nvPr/>
        </p:nvSpPr>
        <p:spPr>
          <a:xfrm>
            <a:off x="533400" y="2134137"/>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a-DK" sz="1600" dirty="0" smtClean="0"/>
              <a:t>ATM_ID</a:t>
            </a:r>
            <a:endParaRPr lang="da-DK" sz="1600" dirty="0"/>
          </a:p>
        </p:txBody>
      </p:sp>
      <p:cxnSp>
        <p:nvCxnSpPr>
          <p:cNvPr id="12" name="Straight Connector 11"/>
          <p:cNvCxnSpPr/>
          <p:nvPr/>
        </p:nvCxnSpPr>
        <p:spPr>
          <a:xfrm>
            <a:off x="1524000" y="2134137"/>
            <a:ext cx="0" cy="3232323"/>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3886200" y="2634977"/>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2" name="Rectangle 21"/>
          <p:cNvSpPr/>
          <p:nvPr/>
        </p:nvSpPr>
        <p:spPr>
          <a:xfrm>
            <a:off x="4007556" y="3438294"/>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4" name="Rectangle 23"/>
          <p:cNvSpPr/>
          <p:nvPr/>
        </p:nvSpPr>
        <p:spPr>
          <a:xfrm>
            <a:off x="4062583" y="4218076"/>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5" name="Rectangle 24"/>
          <p:cNvSpPr/>
          <p:nvPr/>
        </p:nvSpPr>
        <p:spPr>
          <a:xfrm>
            <a:off x="4071051" y="4985562"/>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cxnSp>
        <p:nvCxnSpPr>
          <p:cNvPr id="27" name="Straight Connector 26"/>
          <p:cNvCxnSpPr>
            <a:stCxn id="21" idx="1"/>
          </p:cNvCxnSpPr>
          <p:nvPr/>
        </p:nvCxnSpPr>
        <p:spPr bwMode="auto">
          <a:xfrm flipH="1">
            <a:off x="3105200" y="2850421"/>
            <a:ext cx="781000" cy="23757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p:cNvCxnSpPr>
            <a:stCxn id="25" idx="1"/>
            <a:endCxn id="4" idx="3"/>
          </p:cNvCxnSpPr>
          <p:nvPr/>
        </p:nvCxnSpPr>
        <p:spPr bwMode="auto">
          <a:xfrm flipH="1" flipV="1">
            <a:off x="3105200" y="2850421"/>
            <a:ext cx="965851" cy="235058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Straight Connector 34"/>
          <p:cNvCxnSpPr>
            <a:stCxn id="22" idx="1"/>
            <a:endCxn id="5" idx="3"/>
          </p:cNvCxnSpPr>
          <p:nvPr/>
        </p:nvCxnSpPr>
        <p:spPr bwMode="auto">
          <a:xfrm flipH="1">
            <a:off x="3105200" y="3653738"/>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flipH="1">
            <a:off x="3105200" y="2851495"/>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Straight Connector 38"/>
          <p:cNvCxnSpPr>
            <a:stCxn id="25" idx="1"/>
          </p:cNvCxnSpPr>
          <p:nvPr/>
        </p:nvCxnSpPr>
        <p:spPr bwMode="auto">
          <a:xfrm flipH="1">
            <a:off x="3082622" y="5201006"/>
            <a:ext cx="988429" cy="2517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flipH="1">
            <a:off x="3105200" y="4410943"/>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p:cNvCxnSpPr>
            <a:endCxn id="6" idx="3"/>
          </p:cNvCxnSpPr>
          <p:nvPr/>
        </p:nvCxnSpPr>
        <p:spPr bwMode="auto">
          <a:xfrm flipH="1" flipV="1">
            <a:off x="3105200" y="4410943"/>
            <a:ext cx="965851" cy="8026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 name="Straight Connector 44"/>
          <p:cNvCxnSpPr>
            <a:endCxn id="5" idx="3"/>
          </p:cNvCxnSpPr>
          <p:nvPr/>
        </p:nvCxnSpPr>
        <p:spPr bwMode="auto">
          <a:xfrm flipH="1" flipV="1">
            <a:off x="3105200" y="3653738"/>
            <a:ext cx="957383" cy="157244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flipH="1">
            <a:off x="3105200" y="3653738"/>
            <a:ext cx="902357" cy="154726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1" name="Straight Connector 50"/>
          <p:cNvCxnSpPr>
            <a:endCxn id="5" idx="3"/>
          </p:cNvCxnSpPr>
          <p:nvPr/>
        </p:nvCxnSpPr>
        <p:spPr bwMode="auto">
          <a:xfrm flipH="1">
            <a:off x="3105200" y="2851495"/>
            <a:ext cx="902357" cy="80224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flipH="1">
            <a:off x="3105200" y="2847820"/>
            <a:ext cx="902357" cy="15631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7" name="Straight Connector 56"/>
          <p:cNvCxnSpPr>
            <a:endCxn id="7" idx="3"/>
          </p:cNvCxnSpPr>
          <p:nvPr/>
        </p:nvCxnSpPr>
        <p:spPr bwMode="auto">
          <a:xfrm flipH="1">
            <a:off x="3082622" y="4427372"/>
            <a:ext cx="924934" cy="7962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flipH="1" flipV="1">
            <a:off x="3105200" y="3653738"/>
            <a:ext cx="902356" cy="7572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Straight Connector 62"/>
          <p:cNvCxnSpPr>
            <a:endCxn id="4" idx="3"/>
          </p:cNvCxnSpPr>
          <p:nvPr/>
        </p:nvCxnSpPr>
        <p:spPr bwMode="auto">
          <a:xfrm flipH="1" flipV="1">
            <a:off x="3105200" y="2850421"/>
            <a:ext cx="902356" cy="79968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a:stCxn id="22" idx="1"/>
          </p:cNvCxnSpPr>
          <p:nvPr/>
        </p:nvCxnSpPr>
        <p:spPr bwMode="auto">
          <a:xfrm flipH="1">
            <a:off x="3105200" y="3653738"/>
            <a:ext cx="902356" cy="7572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bwMode="auto">
          <a:xfrm flipH="1" flipV="1">
            <a:off x="3105200" y="2851495"/>
            <a:ext cx="902356" cy="157587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aphicFrame>
        <p:nvGraphicFramePr>
          <p:cNvPr id="74" name="Object 73"/>
          <p:cNvGraphicFramePr>
            <a:graphicFrameLocks noChangeAspect="1"/>
          </p:cNvGraphicFramePr>
          <p:nvPr>
            <p:extLst>
              <p:ext uri="{D42A27DB-BD31-4B8C-83A1-F6EECF244321}">
                <p14:modId xmlns:p14="http://schemas.microsoft.com/office/powerpoint/2010/main" val="4001220053"/>
              </p:ext>
            </p:extLst>
          </p:nvPr>
        </p:nvGraphicFramePr>
        <p:xfrm>
          <a:off x="7772400" y="3249262"/>
          <a:ext cx="920750" cy="1239837"/>
        </p:xfrm>
        <a:graphic>
          <a:graphicData uri="http://schemas.openxmlformats.org/presentationml/2006/ole">
            <mc:AlternateContent xmlns:mc="http://schemas.openxmlformats.org/markup-compatibility/2006">
              <mc:Choice xmlns:v="urn:schemas-microsoft-com:vml" Requires="v">
                <p:oleObj spid="_x0000_s1046" name="Visio" r:id="rId6" imgW="919976" imgH="1240174" progId="Visio.Drawing.11">
                  <p:embed/>
                </p:oleObj>
              </mc:Choice>
              <mc:Fallback>
                <p:oleObj name="Visio" r:id="rId6" imgW="919976" imgH="1240174" progId="Visio.Drawing.11">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249262"/>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sp>
        <p:nvSpPr>
          <p:cNvPr id="76" name="Rectangle 75"/>
          <p:cNvSpPr/>
          <p:nvPr/>
        </p:nvSpPr>
        <p:spPr bwMode="auto">
          <a:xfrm>
            <a:off x="7620000" y="4237562"/>
            <a:ext cx="1359346" cy="27699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a-DK" b="1" dirty="0" smtClean="0">
                <a:solidFill>
                  <a:schemeClr val="bg2"/>
                </a:solidFill>
                <a:latin typeface="Arial" charset="0"/>
              </a:rPr>
              <a:t>App Servers</a:t>
            </a:r>
            <a:endParaRPr kumimoji="0" lang="en-US" sz="1800" b="1" i="0" u="none" strike="noStrike" cap="none" normalizeH="0" baseline="0" dirty="0" smtClean="0">
              <a:ln>
                <a:noFill/>
              </a:ln>
              <a:solidFill>
                <a:schemeClr val="bg2"/>
              </a:solidFill>
              <a:effectLst/>
              <a:latin typeface="Arial" charset="0"/>
            </a:endParaRPr>
          </a:p>
        </p:txBody>
      </p:sp>
      <p:cxnSp>
        <p:nvCxnSpPr>
          <p:cNvPr id="77" name="Straight Connector 76"/>
          <p:cNvCxnSpPr>
            <a:stCxn id="74" idx="1"/>
            <a:endCxn id="14" idx="3"/>
          </p:cNvCxnSpPr>
          <p:nvPr/>
        </p:nvCxnSpPr>
        <p:spPr bwMode="auto">
          <a:xfrm flipH="1" flipV="1">
            <a:off x="6629400" y="2847821"/>
            <a:ext cx="1143000" cy="102135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Connector 78"/>
          <p:cNvCxnSpPr>
            <a:stCxn id="74" idx="1"/>
            <a:endCxn id="16" idx="3"/>
          </p:cNvCxnSpPr>
          <p:nvPr/>
        </p:nvCxnSpPr>
        <p:spPr bwMode="auto">
          <a:xfrm flipH="1" flipV="1">
            <a:off x="6629400" y="3650104"/>
            <a:ext cx="1143000" cy="21907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Connector 81"/>
          <p:cNvCxnSpPr>
            <a:stCxn id="74" idx="1"/>
            <a:endCxn id="17" idx="3"/>
          </p:cNvCxnSpPr>
          <p:nvPr/>
        </p:nvCxnSpPr>
        <p:spPr bwMode="auto">
          <a:xfrm flipH="1">
            <a:off x="6629400" y="3869180"/>
            <a:ext cx="1143000" cy="5417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 name="Straight Connector 86"/>
          <p:cNvCxnSpPr>
            <a:stCxn id="74" idx="1"/>
            <a:endCxn id="18" idx="3"/>
          </p:cNvCxnSpPr>
          <p:nvPr/>
        </p:nvCxnSpPr>
        <p:spPr bwMode="auto">
          <a:xfrm flipH="1">
            <a:off x="6629400" y="3869180"/>
            <a:ext cx="1143000" cy="1349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37743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66888" y="4891230"/>
            <a:ext cx="6262512"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a:t>
            </a:r>
            <a:r>
              <a:rPr lang="da-DK" sz="1050" b="1" dirty="0" smtClean="0">
                <a:solidFill>
                  <a:schemeClr val="bg2"/>
                </a:solidFill>
                <a:latin typeface="Arial" charset="0"/>
              </a:rPr>
              <a:t>3</a:t>
            </a:r>
            <a:endParaRPr kumimoji="0" lang="en-US" sz="1050" b="1"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369710" y="4083057"/>
            <a:ext cx="6259690"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a:t>
            </a:r>
            <a:endParaRPr kumimoji="0" lang="en-US" sz="1050" b="1"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389466" y="3322217"/>
            <a:ext cx="6239934"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a:t>
            </a:r>
            <a:endParaRPr kumimoji="0" lang="en-US" sz="1050" b="1" i="0" u="none" strike="noStrike" cap="none" normalizeH="0" baseline="0" dirty="0" smtClean="0">
              <a:ln>
                <a:noFill/>
              </a:ln>
              <a:solidFill>
                <a:schemeClr val="bg2"/>
              </a:solidFill>
              <a:effectLst/>
              <a:latin typeface="Arial" charset="0"/>
            </a:endParaRPr>
          </a:p>
        </p:txBody>
      </p:sp>
      <p:sp>
        <p:nvSpPr>
          <p:cNvPr id="14" name="Rectangle 13"/>
          <p:cNvSpPr/>
          <p:nvPr/>
        </p:nvSpPr>
        <p:spPr bwMode="auto">
          <a:xfrm>
            <a:off x="389467" y="2519934"/>
            <a:ext cx="6239933" cy="655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0</a:t>
            </a:r>
            <a:endParaRPr kumimoji="0" lang="en-US" sz="1050" b="1" i="0" u="none" strike="noStrike" cap="none" normalizeH="0" baseline="0" dirty="0" smtClean="0">
              <a:ln>
                <a:noFill/>
              </a:ln>
              <a:solidFill>
                <a:schemeClr val="bg2"/>
              </a:solidFill>
              <a:effectLst/>
              <a:latin typeface="Arial" charset="0"/>
            </a:endParaRPr>
          </a:p>
        </p:txBody>
      </p:sp>
      <p:sp>
        <p:nvSpPr>
          <p:cNvPr id="2" name="Title 1"/>
          <p:cNvSpPr>
            <a:spLocks noGrp="1"/>
          </p:cNvSpPr>
          <p:nvPr>
            <p:ph type="title"/>
          </p:nvPr>
        </p:nvSpPr>
        <p:spPr/>
        <p:txBody>
          <a:bodyPr/>
          <a:lstStyle/>
          <a:p>
            <a:r>
              <a:rPr lang="da-DK" dirty="0" smtClean="0"/>
              <a:t>Using  NUMA affinity</a:t>
            </a:r>
            <a:endParaRPr lang="en-US" dirty="0"/>
          </a:p>
        </p:txBody>
      </p:sp>
      <p:sp>
        <p:nvSpPr>
          <p:cNvPr id="4" name="Rectangle 3"/>
          <p:cNvSpPr/>
          <p:nvPr/>
        </p:nvSpPr>
        <p:spPr>
          <a:xfrm>
            <a:off x="533400" y="2707545"/>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0</a:t>
            </a:r>
            <a:endParaRPr lang="da-DK" dirty="0"/>
          </a:p>
        </p:txBody>
      </p:sp>
      <p:sp>
        <p:nvSpPr>
          <p:cNvPr id="5" name="Rectangle 4"/>
          <p:cNvSpPr/>
          <p:nvPr/>
        </p:nvSpPr>
        <p:spPr>
          <a:xfrm>
            <a:off x="533400" y="3510862"/>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1</a:t>
            </a:r>
            <a:endParaRPr lang="da-DK" dirty="0"/>
          </a:p>
        </p:txBody>
      </p:sp>
      <p:sp>
        <p:nvSpPr>
          <p:cNvPr id="6" name="Rectangle 5"/>
          <p:cNvSpPr/>
          <p:nvPr/>
        </p:nvSpPr>
        <p:spPr>
          <a:xfrm>
            <a:off x="533400" y="4268067"/>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2</a:t>
            </a:r>
            <a:endParaRPr lang="da-DK" dirty="0"/>
          </a:p>
        </p:txBody>
      </p:sp>
      <p:sp>
        <p:nvSpPr>
          <p:cNvPr id="7" name="Rectangle 6"/>
          <p:cNvSpPr/>
          <p:nvPr/>
        </p:nvSpPr>
        <p:spPr>
          <a:xfrm>
            <a:off x="510822" y="5080708"/>
            <a:ext cx="2571800"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3</a:t>
            </a:r>
            <a:endParaRPr lang="da-DK" dirty="0"/>
          </a:p>
        </p:txBody>
      </p:sp>
      <p:sp>
        <p:nvSpPr>
          <p:cNvPr id="11" name="Rectangle 10"/>
          <p:cNvSpPr/>
          <p:nvPr/>
        </p:nvSpPr>
        <p:spPr>
          <a:xfrm>
            <a:off x="533400" y="2134137"/>
            <a:ext cx="257180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a-DK" sz="1600" dirty="0" smtClean="0"/>
              <a:t>ATM_ID</a:t>
            </a:r>
            <a:endParaRPr lang="da-DK" sz="1600" dirty="0"/>
          </a:p>
        </p:txBody>
      </p:sp>
      <p:cxnSp>
        <p:nvCxnSpPr>
          <p:cNvPr id="12" name="Straight Connector 11"/>
          <p:cNvCxnSpPr/>
          <p:nvPr/>
        </p:nvCxnSpPr>
        <p:spPr>
          <a:xfrm>
            <a:off x="1524000" y="2134137"/>
            <a:ext cx="0" cy="3232323"/>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3886200" y="2634977"/>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2" name="Rectangle 21"/>
          <p:cNvSpPr/>
          <p:nvPr/>
        </p:nvSpPr>
        <p:spPr>
          <a:xfrm>
            <a:off x="4007556" y="3485376"/>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4" name="Rectangle 23"/>
          <p:cNvSpPr/>
          <p:nvPr/>
        </p:nvSpPr>
        <p:spPr>
          <a:xfrm>
            <a:off x="4062583" y="4218076"/>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sp>
        <p:nvSpPr>
          <p:cNvPr id="25" name="Rectangle 24"/>
          <p:cNvSpPr/>
          <p:nvPr/>
        </p:nvSpPr>
        <p:spPr>
          <a:xfrm>
            <a:off x="4071051" y="4985562"/>
            <a:ext cx="3146779" cy="430887"/>
          </a:xfrm>
          <a:prstGeom prst="rect">
            <a:avLst/>
          </a:prstGeom>
        </p:spPr>
        <p:txBody>
          <a:bodyPr wrap="square">
            <a:spAutoFit/>
          </a:bodyPr>
          <a:lstStyle/>
          <a:p>
            <a:r>
              <a:rPr lang="da-DK" sz="1100" b="1" dirty="0">
                <a:solidFill>
                  <a:schemeClr val="bg1"/>
                </a:solidFill>
                <a:latin typeface="Courier" pitchFamily="49" charset="0"/>
              </a:rPr>
              <a:t>UPDATE ATM</a:t>
            </a:r>
          </a:p>
          <a:p>
            <a:r>
              <a:rPr lang="da-DK" sz="1100" b="1" dirty="0">
                <a:solidFill>
                  <a:schemeClr val="bg1"/>
                </a:solidFill>
                <a:latin typeface="Courier" pitchFamily="49" charset="0"/>
              </a:rPr>
              <a:t>SET LastTransaction_ID </a:t>
            </a:r>
            <a:endParaRPr lang="en-US" sz="1100" dirty="0"/>
          </a:p>
        </p:txBody>
      </p:sp>
      <p:cxnSp>
        <p:nvCxnSpPr>
          <p:cNvPr id="35" name="Straight Connector 34"/>
          <p:cNvCxnSpPr>
            <a:stCxn id="22" idx="1"/>
            <a:endCxn id="5" idx="3"/>
          </p:cNvCxnSpPr>
          <p:nvPr/>
        </p:nvCxnSpPr>
        <p:spPr bwMode="auto">
          <a:xfrm flipH="1" flipV="1">
            <a:off x="3105200" y="3653738"/>
            <a:ext cx="902356" cy="4708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flipH="1">
            <a:off x="3105200" y="2851495"/>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Straight Connector 38"/>
          <p:cNvCxnSpPr>
            <a:stCxn id="25" idx="1"/>
          </p:cNvCxnSpPr>
          <p:nvPr/>
        </p:nvCxnSpPr>
        <p:spPr bwMode="auto">
          <a:xfrm flipH="1">
            <a:off x="3082622" y="5201006"/>
            <a:ext cx="988429" cy="2517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flipH="1">
            <a:off x="3105200" y="4410943"/>
            <a:ext cx="90235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7" name="Straight Connector 76"/>
          <p:cNvCxnSpPr>
            <a:stCxn id="10" idx="1"/>
            <a:endCxn id="14" idx="3"/>
          </p:cNvCxnSpPr>
          <p:nvPr/>
        </p:nvCxnSpPr>
        <p:spPr bwMode="auto">
          <a:xfrm flipH="1" flipV="1">
            <a:off x="6629400" y="2847821"/>
            <a:ext cx="1209898" cy="1454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Connector 78"/>
          <p:cNvCxnSpPr>
            <a:endCxn id="16" idx="3"/>
          </p:cNvCxnSpPr>
          <p:nvPr/>
        </p:nvCxnSpPr>
        <p:spPr bwMode="auto">
          <a:xfrm flipH="1" flipV="1">
            <a:off x="6629400" y="3650104"/>
            <a:ext cx="1143000" cy="21907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Connector 81"/>
          <p:cNvCxnSpPr>
            <a:stCxn id="8" idx="1"/>
            <a:endCxn id="17" idx="3"/>
          </p:cNvCxnSpPr>
          <p:nvPr/>
        </p:nvCxnSpPr>
        <p:spPr bwMode="auto">
          <a:xfrm flipH="1" flipV="1">
            <a:off x="6629400" y="4410944"/>
            <a:ext cx="1209898" cy="13320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 name="Straight Connector 86"/>
          <p:cNvCxnSpPr>
            <a:stCxn id="3" idx="1"/>
            <a:endCxn id="18" idx="3"/>
          </p:cNvCxnSpPr>
          <p:nvPr/>
        </p:nvCxnSpPr>
        <p:spPr bwMode="auto">
          <a:xfrm flipH="1" flipV="1">
            <a:off x="6629400" y="5219117"/>
            <a:ext cx="1209898" cy="8364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2002780163"/>
              </p:ext>
            </p:extLst>
          </p:nvPr>
        </p:nvGraphicFramePr>
        <p:xfrm>
          <a:off x="7839298" y="4682847"/>
          <a:ext cx="920750" cy="1239837"/>
        </p:xfrm>
        <a:graphic>
          <a:graphicData uri="http://schemas.openxmlformats.org/presentationml/2006/ole">
            <mc:AlternateContent xmlns:mc="http://schemas.openxmlformats.org/markup-compatibility/2006">
              <mc:Choice xmlns:v="urn:schemas-microsoft-com:vml" Requires="v">
                <p:oleObj spid="_x0000_s2070" name="Visio" r:id="rId3" imgW="919976" imgH="1240174" progId="Visio.Drawing.11">
                  <p:embed/>
                </p:oleObj>
              </mc:Choice>
              <mc:Fallback>
                <p:oleObj name="Visio" r:id="rId3" imgW="919976" imgH="1240174" progId="Visio.Drawing.11">
                  <p:embed/>
                  <p:pic>
                    <p:nvPicPr>
                      <p:cNvPr id="0" name="Object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298" y="4682847"/>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80822327"/>
              </p:ext>
            </p:extLst>
          </p:nvPr>
        </p:nvGraphicFramePr>
        <p:xfrm>
          <a:off x="7839298" y="3924229"/>
          <a:ext cx="920750" cy="1239838"/>
        </p:xfrm>
        <a:graphic>
          <a:graphicData uri="http://schemas.openxmlformats.org/presentationml/2006/ole">
            <mc:AlternateContent xmlns:mc="http://schemas.openxmlformats.org/markup-compatibility/2006">
              <mc:Choice xmlns:v="urn:schemas-microsoft-com:vml" Requires="v">
                <p:oleObj spid="_x0000_s2071" name="Visio" r:id="rId5" imgW="919976" imgH="1240174" progId="Visio.Drawing.11">
                  <p:embed/>
                </p:oleObj>
              </mc:Choice>
              <mc:Fallback>
                <p:oleObj name="Visio" r:id="rId5" imgW="919976" imgH="1240174"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298" y="3924229"/>
                        <a:ext cx="9207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02801405"/>
              </p:ext>
            </p:extLst>
          </p:nvPr>
        </p:nvGraphicFramePr>
        <p:xfrm>
          <a:off x="7839298" y="3144498"/>
          <a:ext cx="920750" cy="1239838"/>
        </p:xfrm>
        <a:graphic>
          <a:graphicData uri="http://schemas.openxmlformats.org/presentationml/2006/ole">
            <mc:AlternateContent xmlns:mc="http://schemas.openxmlformats.org/markup-compatibility/2006">
              <mc:Choice xmlns:v="urn:schemas-microsoft-com:vml" Requires="v">
                <p:oleObj spid="_x0000_s2072" name="Visio" r:id="rId6" imgW="919976" imgH="1240174" progId="Visio.Drawing.11">
                  <p:embed/>
                </p:oleObj>
              </mc:Choice>
              <mc:Fallback>
                <p:oleObj name="Visio" r:id="rId6" imgW="919976" imgH="1240174"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298" y="3144498"/>
                        <a:ext cx="9207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0764029"/>
              </p:ext>
            </p:extLst>
          </p:nvPr>
        </p:nvGraphicFramePr>
        <p:xfrm>
          <a:off x="7839298" y="2373378"/>
          <a:ext cx="920750" cy="1239837"/>
        </p:xfrm>
        <a:graphic>
          <a:graphicData uri="http://schemas.openxmlformats.org/presentationml/2006/ole">
            <mc:AlternateContent xmlns:mc="http://schemas.openxmlformats.org/markup-compatibility/2006">
              <mc:Choice xmlns:v="urn:schemas-microsoft-com:vml" Requires="v">
                <p:oleObj spid="_x0000_s2073" name="Visio" r:id="rId7" imgW="919976" imgH="1240174" progId="Visio.Drawing.11">
                  <p:embed/>
                </p:oleObj>
              </mc:Choice>
              <mc:Fallback>
                <p:oleObj name="Visio" r:id="rId7" imgW="919976" imgH="1240174"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298" y="2373378"/>
                        <a:ext cx="92075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mc:Ignorable=""/>
                              </a:outerShdw>
                            </a:effectLst>
                          </a14:hiddenEffects>
                        </a:ext>
                      </a:extLst>
                    </p:spPr>
                  </p:pic>
                </p:oleObj>
              </mc:Fallback>
            </mc:AlternateContent>
          </a:graphicData>
        </a:graphic>
      </p:graphicFrame>
      <p:sp>
        <p:nvSpPr>
          <p:cNvPr id="23" name="TextBox 22"/>
          <p:cNvSpPr txBox="1"/>
          <p:nvPr/>
        </p:nvSpPr>
        <p:spPr>
          <a:xfrm>
            <a:off x="6678789" y="2444477"/>
            <a:ext cx="1044221" cy="307777"/>
          </a:xfrm>
          <a:prstGeom prst="rect">
            <a:avLst/>
          </a:prstGeom>
          <a:noFill/>
        </p:spPr>
        <p:txBody>
          <a:bodyPr wrap="square" rtlCol="0">
            <a:spAutoFit/>
          </a:bodyPr>
          <a:lstStyle/>
          <a:p>
            <a:r>
              <a:rPr lang="da-DK" sz="1400" dirty="0" smtClean="0">
                <a:solidFill>
                  <a:schemeClr val="bg2"/>
                </a:solidFill>
              </a:rPr>
              <a:t>Port: 8000</a:t>
            </a:r>
            <a:endParaRPr lang="en-US" sz="1400" dirty="0">
              <a:solidFill>
                <a:schemeClr val="bg2"/>
              </a:solidFill>
            </a:endParaRPr>
          </a:p>
        </p:txBody>
      </p:sp>
      <p:sp>
        <p:nvSpPr>
          <p:cNvPr id="55" name="TextBox 54"/>
          <p:cNvSpPr txBox="1"/>
          <p:nvPr/>
        </p:nvSpPr>
        <p:spPr>
          <a:xfrm>
            <a:off x="6695719" y="3342326"/>
            <a:ext cx="1044221" cy="307777"/>
          </a:xfrm>
          <a:prstGeom prst="rect">
            <a:avLst/>
          </a:prstGeom>
          <a:noFill/>
        </p:spPr>
        <p:txBody>
          <a:bodyPr wrap="square" rtlCol="0">
            <a:spAutoFit/>
          </a:bodyPr>
          <a:lstStyle/>
          <a:p>
            <a:r>
              <a:rPr lang="da-DK" sz="1400" dirty="0" smtClean="0">
                <a:solidFill>
                  <a:schemeClr val="bg2"/>
                </a:solidFill>
              </a:rPr>
              <a:t>Port: 8001</a:t>
            </a:r>
            <a:endParaRPr lang="en-US" sz="1400" dirty="0">
              <a:solidFill>
                <a:schemeClr val="bg2"/>
              </a:solidFill>
            </a:endParaRPr>
          </a:p>
        </p:txBody>
      </p:sp>
      <p:sp>
        <p:nvSpPr>
          <p:cNvPr id="56" name="TextBox 55"/>
          <p:cNvSpPr txBox="1"/>
          <p:nvPr/>
        </p:nvSpPr>
        <p:spPr>
          <a:xfrm>
            <a:off x="6728179" y="4114178"/>
            <a:ext cx="1044221" cy="307777"/>
          </a:xfrm>
          <a:prstGeom prst="rect">
            <a:avLst/>
          </a:prstGeom>
          <a:noFill/>
        </p:spPr>
        <p:txBody>
          <a:bodyPr wrap="square" rtlCol="0">
            <a:spAutoFit/>
          </a:bodyPr>
          <a:lstStyle/>
          <a:p>
            <a:r>
              <a:rPr lang="da-DK" sz="1400" dirty="0" smtClean="0">
                <a:solidFill>
                  <a:schemeClr val="bg2"/>
                </a:solidFill>
              </a:rPr>
              <a:t>Port: 8002</a:t>
            </a:r>
            <a:endParaRPr lang="en-US" sz="1400" dirty="0">
              <a:solidFill>
                <a:schemeClr val="bg2"/>
              </a:solidFill>
            </a:endParaRPr>
          </a:p>
        </p:txBody>
      </p:sp>
      <p:sp>
        <p:nvSpPr>
          <p:cNvPr id="58" name="TextBox 57"/>
          <p:cNvSpPr txBox="1"/>
          <p:nvPr/>
        </p:nvSpPr>
        <p:spPr>
          <a:xfrm>
            <a:off x="6629400" y="4911339"/>
            <a:ext cx="1044221" cy="307777"/>
          </a:xfrm>
          <a:prstGeom prst="rect">
            <a:avLst/>
          </a:prstGeom>
          <a:noFill/>
        </p:spPr>
        <p:txBody>
          <a:bodyPr wrap="square" rtlCol="0">
            <a:spAutoFit/>
          </a:bodyPr>
          <a:lstStyle/>
          <a:p>
            <a:r>
              <a:rPr lang="da-DK" sz="1400" dirty="0" smtClean="0">
                <a:solidFill>
                  <a:schemeClr val="bg2"/>
                </a:solidFill>
              </a:rPr>
              <a:t>Port: 8003</a:t>
            </a:r>
            <a:endParaRPr lang="en-US" sz="1400" dirty="0">
              <a:solidFill>
                <a:schemeClr val="bg2"/>
              </a:solidFill>
            </a:endParaRPr>
          </a:p>
        </p:txBody>
      </p:sp>
      <p:sp>
        <p:nvSpPr>
          <p:cNvPr id="28" name="Rectangle 27"/>
          <p:cNvSpPr/>
          <p:nvPr/>
        </p:nvSpPr>
        <p:spPr>
          <a:xfrm>
            <a:off x="369710" y="5853499"/>
            <a:ext cx="4600683" cy="369332"/>
          </a:xfrm>
          <a:prstGeom prst="rect">
            <a:avLst/>
          </a:prstGeom>
        </p:spPr>
        <p:txBody>
          <a:bodyPr wrap="none">
            <a:spAutoFit/>
          </a:bodyPr>
          <a:lstStyle/>
          <a:p>
            <a:r>
              <a:rPr lang="en-US" dirty="0">
                <a:solidFill>
                  <a:schemeClr val="bg2"/>
                </a:solidFill>
                <a:hlinkClick r:id="rId8"/>
              </a:rPr>
              <a:t>How to: Map TCP/IP Ports to NUMA Nodes</a:t>
            </a:r>
            <a:endParaRPr lang="en-US" dirty="0">
              <a:solidFill>
                <a:schemeClr val="bg2"/>
              </a:solidFill>
            </a:endParaRPr>
          </a:p>
        </p:txBody>
      </p:sp>
    </p:spTree>
    <p:extLst>
      <p:ext uri="{BB962C8B-B14F-4D97-AF65-F5344CB8AC3E}">
        <p14:creationId xmlns:p14="http://schemas.microsoft.com/office/powerpoint/2010/main" val="1108869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Final Results and thoughts</a:t>
            </a:r>
            <a:endParaRPr lang="en-US" dirty="0"/>
          </a:p>
        </p:txBody>
      </p:sp>
      <p:sp>
        <p:nvSpPr>
          <p:cNvPr id="3" name="Content Placeholder 2"/>
          <p:cNvSpPr>
            <a:spLocks noGrp="1"/>
          </p:cNvSpPr>
          <p:nvPr>
            <p:ph idx="1"/>
          </p:nvPr>
        </p:nvSpPr>
        <p:spPr>
          <a:xfrm>
            <a:off x="467544" y="1143000"/>
            <a:ext cx="8320088" cy="4972130"/>
          </a:xfrm>
        </p:spPr>
        <p:txBody>
          <a:bodyPr/>
          <a:lstStyle/>
          <a:p>
            <a:r>
              <a:rPr lang="da-DK" b="1" dirty="0" smtClean="0"/>
              <a:t>120.000</a:t>
            </a:r>
            <a:r>
              <a:rPr lang="da-DK" dirty="0" smtClean="0"/>
              <a:t> Batch Requests / sec</a:t>
            </a:r>
          </a:p>
          <a:p>
            <a:r>
              <a:rPr lang="da-DK" b="1" dirty="0" smtClean="0"/>
              <a:t>100.000</a:t>
            </a:r>
            <a:r>
              <a:rPr lang="da-DK" dirty="0" smtClean="0"/>
              <a:t> SQL Transactions / sec</a:t>
            </a:r>
          </a:p>
          <a:p>
            <a:r>
              <a:rPr lang="da-DK" b="1" dirty="0"/>
              <a:t>50.000</a:t>
            </a:r>
            <a:r>
              <a:rPr lang="da-DK" dirty="0"/>
              <a:t> </a:t>
            </a:r>
            <a:r>
              <a:rPr lang="da-DK" dirty="0" smtClean="0"/>
              <a:t>SQL Write Transactions / sec</a:t>
            </a:r>
          </a:p>
          <a:p>
            <a:endParaRPr lang="da-DK" dirty="0" smtClean="0"/>
          </a:p>
          <a:p>
            <a:r>
              <a:rPr lang="da-DK" b="1" dirty="0" smtClean="0"/>
              <a:t>12.500</a:t>
            </a:r>
            <a:r>
              <a:rPr lang="da-DK" dirty="0" smtClean="0"/>
              <a:t> Business Transactions / sec</a:t>
            </a:r>
          </a:p>
          <a:p>
            <a:endParaRPr lang="da-DK" dirty="0"/>
          </a:p>
          <a:p>
            <a:r>
              <a:rPr lang="da-DK" dirty="0" smtClean="0"/>
              <a:t>CPU Load: 34 CPU cores busy</a:t>
            </a:r>
          </a:p>
          <a:p>
            <a:pPr lvl="1"/>
            <a:r>
              <a:rPr lang="da-DK" dirty="0" smtClean="0"/>
              <a:t>We ran out of time...</a:t>
            </a:r>
          </a:p>
          <a:p>
            <a:pPr lvl="1"/>
            <a:r>
              <a:rPr lang="da-DK" dirty="0" smtClean="0"/>
              <a:t>And of NIC, we only had two and they were loading two CPU at 100%</a:t>
            </a:r>
          </a:p>
          <a:p>
            <a:endParaRPr lang="en-US" dirty="0"/>
          </a:p>
        </p:txBody>
      </p:sp>
    </p:spTree>
    <p:extLst>
      <p:ext uri="{BB962C8B-B14F-4D97-AF65-F5344CB8AC3E}">
        <p14:creationId xmlns:p14="http://schemas.microsoft.com/office/powerpoint/2010/main" val="12656531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Path to the Sockets</a:t>
            </a:r>
            <a:endParaRPr lang="en-US" dirty="0"/>
          </a:p>
        </p:txBody>
      </p:sp>
      <p:sp>
        <p:nvSpPr>
          <p:cNvPr id="6" name="Rectangle 5"/>
          <p:cNvSpPr/>
          <p:nvPr/>
        </p:nvSpPr>
        <p:spPr bwMode="auto">
          <a:xfrm>
            <a:off x="74265" y="1295400"/>
            <a:ext cx="4648200" cy="48768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Windows OS</a:t>
            </a:r>
            <a:endParaRPr kumimoji="0" lang="en-US" sz="1800" b="1"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02865" y="2107225"/>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0</a:t>
            </a:r>
            <a:endParaRPr kumimoji="0" lang="en-US" sz="16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443932" y="21943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0</a:t>
            </a:r>
            <a:endParaRPr kumimoji="0" lang="en-US" sz="1050" b="1" i="0" u="none" strike="noStrike" cap="none" normalizeH="0" baseline="0" dirty="0" smtClean="0">
              <a:ln>
                <a:noFill/>
              </a:ln>
              <a:solidFill>
                <a:schemeClr val="bg2"/>
              </a:solidFill>
              <a:effectLst/>
              <a:latin typeface="Arial" charset="0"/>
            </a:endParaRPr>
          </a:p>
        </p:txBody>
      </p:sp>
      <p:sp>
        <p:nvSpPr>
          <p:cNvPr id="13" name="Rectangle 12"/>
          <p:cNvSpPr/>
          <p:nvPr/>
        </p:nvSpPr>
        <p:spPr bwMode="auto">
          <a:xfrm>
            <a:off x="1443931"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a:t>
            </a:r>
            <a:endParaRPr kumimoji="0" lang="en-US" sz="1050" b="1" i="0" u="none" strike="noStrike" cap="none" normalizeH="0" baseline="0" dirty="0" smtClean="0">
              <a:ln>
                <a:noFill/>
              </a:ln>
              <a:solidFill>
                <a:schemeClr val="bg2"/>
              </a:solidFill>
              <a:effectLst/>
              <a:latin typeface="Arial" charset="0"/>
            </a:endParaRPr>
          </a:p>
        </p:txBody>
      </p:sp>
      <p:sp>
        <p:nvSpPr>
          <p:cNvPr id="14" name="Rectangle 13"/>
          <p:cNvSpPr/>
          <p:nvPr/>
        </p:nvSpPr>
        <p:spPr bwMode="auto">
          <a:xfrm>
            <a:off x="2170515" y="21943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a:t>
            </a:r>
            <a:endParaRPr kumimoji="0" lang="en-US" sz="1050" b="1" i="0" u="none" strike="noStrike" cap="none" normalizeH="0" baseline="0" dirty="0" smtClean="0">
              <a:ln>
                <a:noFill/>
              </a:ln>
              <a:solidFill>
                <a:schemeClr val="bg2"/>
              </a:solidFill>
              <a:effectLst/>
              <a:latin typeface="Arial" charset="0"/>
            </a:endParaRPr>
          </a:p>
        </p:txBody>
      </p:sp>
      <p:sp>
        <p:nvSpPr>
          <p:cNvPr id="15" name="Rectangle 14"/>
          <p:cNvSpPr/>
          <p:nvPr/>
        </p:nvSpPr>
        <p:spPr bwMode="auto">
          <a:xfrm>
            <a:off x="2170515"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3</a:t>
            </a:r>
            <a:endParaRPr kumimoji="0" lang="en-US" sz="1050" b="1"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2893665" y="21943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4</a:t>
            </a:r>
            <a:endParaRPr kumimoji="0" lang="en-US" sz="1050" b="1"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2899031"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5</a:t>
            </a:r>
            <a:endParaRPr kumimoji="0" lang="en-US" sz="1050" b="1" i="0" u="none" strike="noStrike" cap="none" normalizeH="0" baseline="0" dirty="0" smtClean="0">
              <a:ln>
                <a:noFill/>
              </a:ln>
              <a:solidFill>
                <a:schemeClr val="bg2"/>
              </a:solidFill>
              <a:effectLst/>
              <a:latin typeface="Arial" charset="0"/>
            </a:endParaRPr>
          </a:p>
        </p:txBody>
      </p:sp>
      <p:sp>
        <p:nvSpPr>
          <p:cNvPr id="18" name="Rectangle 17"/>
          <p:cNvSpPr/>
          <p:nvPr/>
        </p:nvSpPr>
        <p:spPr bwMode="auto">
          <a:xfrm>
            <a:off x="3613808" y="2194372"/>
            <a:ext cx="685799" cy="289560"/>
          </a:xfrm>
          <a:prstGeom prst="rect">
            <a:avLst/>
          </a:prstGeom>
          <a:ln w="31750" cmpd="sng">
            <a:solidFill>
              <a:schemeClr val="bg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6</a:t>
            </a:r>
            <a:endParaRPr kumimoji="0" lang="en-US" sz="1050" b="1" i="0" u="none" strike="noStrike" cap="none" normalizeH="0" baseline="0" dirty="0" smtClean="0">
              <a:ln>
                <a:noFill/>
              </a:ln>
              <a:solidFill>
                <a:schemeClr val="bg2"/>
              </a:solidFill>
              <a:effectLst/>
              <a:latin typeface="Arial" charset="0"/>
            </a:endParaRPr>
          </a:p>
        </p:txBody>
      </p:sp>
      <p:sp>
        <p:nvSpPr>
          <p:cNvPr id="19" name="Rectangle 18"/>
          <p:cNvSpPr/>
          <p:nvPr/>
        </p:nvSpPr>
        <p:spPr bwMode="auto">
          <a:xfrm>
            <a:off x="3613807" y="25584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7</a:t>
            </a:r>
            <a:endParaRPr kumimoji="0" lang="en-US" sz="1050" b="1" i="0" u="none" strike="noStrike" cap="none" normalizeH="0" baseline="0" dirty="0" smtClean="0">
              <a:ln>
                <a:noFill/>
              </a:ln>
              <a:solidFill>
                <a:schemeClr val="bg2"/>
              </a:solidFill>
              <a:effectLst/>
              <a:latin typeface="Arial" charset="0"/>
            </a:endParaRPr>
          </a:p>
        </p:txBody>
      </p:sp>
      <p:sp>
        <p:nvSpPr>
          <p:cNvPr id="20" name="Rectangle 19"/>
          <p:cNvSpPr/>
          <p:nvPr/>
        </p:nvSpPr>
        <p:spPr bwMode="auto">
          <a:xfrm>
            <a:off x="302865" y="3059725"/>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1</a:t>
            </a:r>
            <a:endParaRPr kumimoji="0" lang="en-US" sz="1600" b="1"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1443932"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8</a:t>
            </a:r>
            <a:endParaRPr kumimoji="0" lang="en-US" sz="1050" b="1" i="0" u="none" strike="noStrike" cap="none" normalizeH="0" baseline="0" dirty="0" smtClean="0">
              <a:ln>
                <a:noFill/>
              </a:ln>
              <a:solidFill>
                <a:schemeClr val="bg2"/>
              </a:solidFill>
              <a:effectLst/>
              <a:latin typeface="Arial" charset="0"/>
            </a:endParaRPr>
          </a:p>
        </p:txBody>
      </p:sp>
      <p:sp>
        <p:nvSpPr>
          <p:cNvPr id="22" name="Rectangle 21"/>
          <p:cNvSpPr/>
          <p:nvPr/>
        </p:nvSpPr>
        <p:spPr bwMode="auto">
          <a:xfrm>
            <a:off x="1443931"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9</a:t>
            </a:r>
            <a:endParaRPr kumimoji="0" lang="en-US" sz="1050" b="1" i="0" u="none" strike="noStrike" cap="none" normalizeH="0" baseline="0" dirty="0" smtClean="0">
              <a:ln>
                <a:noFill/>
              </a:ln>
              <a:solidFill>
                <a:schemeClr val="bg2"/>
              </a:solidFill>
              <a:effectLst/>
              <a:latin typeface="Arial" charset="0"/>
            </a:endParaRPr>
          </a:p>
        </p:txBody>
      </p:sp>
      <p:sp>
        <p:nvSpPr>
          <p:cNvPr id="23" name="Rectangle 22"/>
          <p:cNvSpPr/>
          <p:nvPr/>
        </p:nvSpPr>
        <p:spPr bwMode="auto">
          <a:xfrm>
            <a:off x="2170515"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10</a:t>
            </a:r>
            <a:endParaRPr kumimoji="0" lang="en-US" sz="1050" b="1" i="0" u="none" strike="noStrike" cap="none" normalizeH="0" baseline="0" dirty="0" smtClean="0">
              <a:ln>
                <a:noFill/>
              </a:ln>
              <a:solidFill>
                <a:schemeClr val="bg2"/>
              </a:solidFill>
              <a:effectLst/>
              <a:latin typeface="Arial" charset="0"/>
            </a:endParaRPr>
          </a:p>
        </p:txBody>
      </p:sp>
      <p:sp>
        <p:nvSpPr>
          <p:cNvPr id="24" name="Rectangle 23"/>
          <p:cNvSpPr/>
          <p:nvPr/>
        </p:nvSpPr>
        <p:spPr bwMode="auto">
          <a:xfrm>
            <a:off x="2170515"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11</a:t>
            </a:r>
            <a:endParaRPr kumimoji="0" lang="en-US" sz="1050" b="1" i="0" u="none" strike="noStrike" cap="none" normalizeH="0" baseline="0" dirty="0" smtClean="0">
              <a:ln>
                <a:noFill/>
              </a:ln>
              <a:solidFill>
                <a:schemeClr val="bg2"/>
              </a:solidFill>
              <a:effectLst/>
              <a:latin typeface="Arial" charset="0"/>
            </a:endParaRPr>
          </a:p>
        </p:txBody>
      </p:sp>
      <p:sp>
        <p:nvSpPr>
          <p:cNvPr id="25" name="Rectangle 24"/>
          <p:cNvSpPr/>
          <p:nvPr/>
        </p:nvSpPr>
        <p:spPr bwMode="auto">
          <a:xfrm>
            <a:off x="2893665"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12</a:t>
            </a:r>
            <a:endParaRPr kumimoji="0" lang="en-US" sz="1050" b="1" i="0" u="none" strike="noStrike" cap="none" normalizeH="0" baseline="0" dirty="0" smtClean="0">
              <a:ln>
                <a:noFill/>
              </a:ln>
              <a:solidFill>
                <a:schemeClr val="bg2"/>
              </a:solidFill>
              <a:effectLst/>
              <a:latin typeface="Arial" charset="0"/>
            </a:endParaRPr>
          </a:p>
        </p:txBody>
      </p:sp>
      <p:sp>
        <p:nvSpPr>
          <p:cNvPr id="26" name="Rectangle 25"/>
          <p:cNvSpPr/>
          <p:nvPr/>
        </p:nvSpPr>
        <p:spPr bwMode="auto">
          <a:xfrm>
            <a:off x="2899031"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13</a:t>
            </a:r>
            <a:endParaRPr kumimoji="0" lang="en-US" sz="1050" b="1" i="0" u="none" strike="noStrike" cap="none" normalizeH="0" baseline="0" dirty="0" smtClean="0">
              <a:ln>
                <a:noFill/>
              </a:ln>
              <a:solidFill>
                <a:schemeClr val="bg2"/>
              </a:solidFill>
              <a:effectLst/>
              <a:latin typeface="Arial" charset="0"/>
            </a:endParaRPr>
          </a:p>
        </p:txBody>
      </p:sp>
      <p:sp>
        <p:nvSpPr>
          <p:cNvPr id="27" name="Rectangle 26"/>
          <p:cNvSpPr/>
          <p:nvPr/>
        </p:nvSpPr>
        <p:spPr bwMode="auto">
          <a:xfrm>
            <a:off x="3613808" y="31468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14</a:t>
            </a:r>
            <a:endParaRPr kumimoji="0" lang="en-US" sz="1050" b="1" i="0" u="none" strike="noStrike" cap="none" normalizeH="0" baseline="0" dirty="0" smtClean="0">
              <a:ln>
                <a:noFill/>
              </a:ln>
              <a:solidFill>
                <a:schemeClr val="bg2"/>
              </a:solidFill>
              <a:effectLst/>
              <a:latin typeface="Arial" charset="0"/>
            </a:endParaRPr>
          </a:p>
        </p:txBody>
      </p:sp>
      <p:sp>
        <p:nvSpPr>
          <p:cNvPr id="28" name="Rectangle 27"/>
          <p:cNvSpPr/>
          <p:nvPr/>
        </p:nvSpPr>
        <p:spPr bwMode="auto">
          <a:xfrm>
            <a:off x="3613807" y="35109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15</a:t>
            </a:r>
            <a:endParaRPr kumimoji="0" lang="en-US" sz="1050" b="1" i="0" u="none" strike="noStrike" cap="none" normalizeH="0" baseline="0" dirty="0" smtClean="0">
              <a:ln>
                <a:noFill/>
              </a:ln>
              <a:solidFill>
                <a:schemeClr val="bg2"/>
              </a:solidFill>
              <a:effectLst/>
              <a:latin typeface="Arial" charset="0"/>
            </a:endParaRPr>
          </a:p>
        </p:txBody>
      </p:sp>
      <p:sp>
        <p:nvSpPr>
          <p:cNvPr id="29" name="Rectangle 28"/>
          <p:cNvSpPr/>
          <p:nvPr/>
        </p:nvSpPr>
        <p:spPr bwMode="auto">
          <a:xfrm>
            <a:off x="302865" y="3974125"/>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2</a:t>
            </a:r>
            <a:endParaRPr kumimoji="0" lang="en-US" sz="1600" b="1"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1443932"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16</a:t>
            </a:r>
            <a:endParaRPr kumimoji="0" lang="en-US" sz="1050" b="1" i="0" u="none" strike="noStrike" cap="none" normalizeH="0" baseline="0" dirty="0" smtClean="0">
              <a:ln>
                <a:noFill/>
              </a:ln>
              <a:solidFill>
                <a:schemeClr val="bg2"/>
              </a:solidFill>
              <a:effectLst/>
              <a:latin typeface="Arial" charset="0"/>
            </a:endParaRPr>
          </a:p>
        </p:txBody>
      </p:sp>
      <p:sp>
        <p:nvSpPr>
          <p:cNvPr id="31" name="Rectangle 30"/>
          <p:cNvSpPr/>
          <p:nvPr/>
        </p:nvSpPr>
        <p:spPr bwMode="auto">
          <a:xfrm>
            <a:off x="1443931"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17</a:t>
            </a:r>
            <a:endParaRPr kumimoji="0" lang="en-US" sz="1050" b="1" i="0" u="none" strike="noStrike" cap="none" normalizeH="0" baseline="0" dirty="0" smtClean="0">
              <a:ln>
                <a:noFill/>
              </a:ln>
              <a:solidFill>
                <a:schemeClr val="bg2"/>
              </a:solidFill>
              <a:effectLst/>
              <a:latin typeface="Arial" charset="0"/>
            </a:endParaRPr>
          </a:p>
        </p:txBody>
      </p:sp>
      <p:sp>
        <p:nvSpPr>
          <p:cNvPr id="32" name="Rectangle 31"/>
          <p:cNvSpPr/>
          <p:nvPr/>
        </p:nvSpPr>
        <p:spPr bwMode="auto">
          <a:xfrm>
            <a:off x="2170515"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18</a:t>
            </a:r>
            <a:endParaRPr kumimoji="0" lang="en-US" sz="1050" b="1" i="0" u="none" strike="noStrike" cap="none" normalizeH="0" baseline="0" dirty="0" smtClean="0">
              <a:ln>
                <a:noFill/>
              </a:ln>
              <a:solidFill>
                <a:schemeClr val="bg2"/>
              </a:solidFill>
              <a:effectLst/>
              <a:latin typeface="Arial" charset="0"/>
            </a:endParaRPr>
          </a:p>
        </p:txBody>
      </p:sp>
      <p:sp>
        <p:nvSpPr>
          <p:cNvPr id="33" name="Rectangle 32"/>
          <p:cNvSpPr/>
          <p:nvPr/>
        </p:nvSpPr>
        <p:spPr bwMode="auto">
          <a:xfrm>
            <a:off x="2170515"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19</a:t>
            </a:r>
            <a:endParaRPr kumimoji="0" lang="en-US" sz="1050" b="1" i="0" u="none" strike="noStrike" cap="none" normalizeH="0" baseline="0" dirty="0" smtClean="0">
              <a:ln>
                <a:noFill/>
              </a:ln>
              <a:solidFill>
                <a:schemeClr val="bg2"/>
              </a:solidFill>
              <a:effectLst/>
              <a:latin typeface="Arial" charset="0"/>
            </a:endParaRPr>
          </a:p>
        </p:txBody>
      </p:sp>
      <p:sp>
        <p:nvSpPr>
          <p:cNvPr id="34" name="Rectangle 33"/>
          <p:cNvSpPr/>
          <p:nvPr/>
        </p:nvSpPr>
        <p:spPr bwMode="auto">
          <a:xfrm>
            <a:off x="2893665"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20</a:t>
            </a:r>
            <a:endParaRPr kumimoji="0" lang="en-US" sz="1050" b="1" i="0" u="none" strike="noStrike" cap="none" normalizeH="0" baseline="0" dirty="0" smtClean="0">
              <a:ln>
                <a:noFill/>
              </a:ln>
              <a:solidFill>
                <a:schemeClr val="bg2"/>
              </a:solidFill>
              <a:effectLst/>
              <a:latin typeface="Arial" charset="0"/>
            </a:endParaRPr>
          </a:p>
        </p:txBody>
      </p:sp>
      <p:sp>
        <p:nvSpPr>
          <p:cNvPr id="35" name="Rectangle 34"/>
          <p:cNvSpPr/>
          <p:nvPr/>
        </p:nvSpPr>
        <p:spPr bwMode="auto">
          <a:xfrm>
            <a:off x="2899031"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21</a:t>
            </a:r>
            <a:endParaRPr kumimoji="0" lang="en-US" sz="1050" b="1" i="0" u="none" strike="noStrike" cap="none" normalizeH="0" baseline="0" dirty="0" smtClean="0">
              <a:ln>
                <a:noFill/>
              </a:ln>
              <a:solidFill>
                <a:schemeClr val="bg2"/>
              </a:solidFill>
              <a:effectLst/>
              <a:latin typeface="Arial" charset="0"/>
            </a:endParaRPr>
          </a:p>
        </p:txBody>
      </p:sp>
      <p:sp>
        <p:nvSpPr>
          <p:cNvPr id="36" name="Rectangle 35"/>
          <p:cNvSpPr/>
          <p:nvPr/>
        </p:nvSpPr>
        <p:spPr bwMode="auto">
          <a:xfrm>
            <a:off x="3613808" y="4061272"/>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22</a:t>
            </a:r>
            <a:endParaRPr kumimoji="0" lang="en-US" sz="1050" b="1" i="0" u="none" strike="noStrike" cap="none" normalizeH="0" baseline="0" dirty="0" smtClean="0">
              <a:ln>
                <a:noFill/>
              </a:ln>
              <a:solidFill>
                <a:schemeClr val="bg2"/>
              </a:solidFill>
              <a:effectLst/>
              <a:latin typeface="Arial" charset="0"/>
            </a:endParaRPr>
          </a:p>
        </p:txBody>
      </p:sp>
      <p:sp>
        <p:nvSpPr>
          <p:cNvPr id="37" name="Rectangle 36"/>
          <p:cNvSpPr/>
          <p:nvPr/>
        </p:nvSpPr>
        <p:spPr bwMode="auto">
          <a:xfrm>
            <a:off x="3613807" y="4425315"/>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23</a:t>
            </a:r>
            <a:endParaRPr kumimoji="0" lang="en-US" sz="1050" b="1" i="0" u="none" strike="noStrike" cap="none" normalizeH="0" baseline="0" dirty="0" smtClean="0">
              <a:ln>
                <a:noFill/>
              </a:ln>
              <a:solidFill>
                <a:schemeClr val="bg2"/>
              </a:solidFill>
              <a:effectLst/>
              <a:latin typeface="Arial" charset="0"/>
            </a:endParaRPr>
          </a:p>
        </p:txBody>
      </p:sp>
      <p:sp>
        <p:nvSpPr>
          <p:cNvPr id="38" name="Rectangle 37"/>
          <p:cNvSpPr/>
          <p:nvPr/>
        </p:nvSpPr>
        <p:spPr bwMode="auto">
          <a:xfrm>
            <a:off x="302865" y="4846347"/>
            <a:ext cx="4191000"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Kernel</a:t>
            </a:r>
            <a:r>
              <a:rPr kumimoji="0" lang="da-DK" sz="1600" b="1" i="0" u="none" strike="noStrike" cap="none" normalizeH="0" dirty="0" smtClean="0">
                <a:ln>
                  <a:noFill/>
                </a:ln>
                <a:solidFill>
                  <a:schemeClr val="tx1"/>
                </a:solidFill>
                <a:effectLst/>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dirty="0" smtClean="0">
                <a:ln>
                  <a:noFill/>
                </a:ln>
                <a:solidFill>
                  <a:schemeClr val="tx1"/>
                </a:solidFill>
                <a:effectLst/>
                <a:latin typeface="Arial" charset="0"/>
              </a:rPr>
              <a:t> Group 3</a:t>
            </a:r>
            <a:endParaRPr kumimoji="0" lang="en-US" sz="1600" b="1"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1443932"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24</a:t>
            </a:r>
            <a:endParaRPr kumimoji="0" lang="en-US" sz="1050" b="1" i="0" u="none" strike="noStrike" cap="none" normalizeH="0" baseline="0" dirty="0" smtClean="0">
              <a:ln>
                <a:noFill/>
              </a:ln>
              <a:solidFill>
                <a:schemeClr val="bg2"/>
              </a:solidFill>
              <a:effectLst/>
              <a:latin typeface="Arial" charset="0"/>
            </a:endParaRPr>
          </a:p>
        </p:txBody>
      </p:sp>
      <p:sp>
        <p:nvSpPr>
          <p:cNvPr id="40" name="Rectangle 39"/>
          <p:cNvSpPr/>
          <p:nvPr/>
        </p:nvSpPr>
        <p:spPr bwMode="auto">
          <a:xfrm>
            <a:off x="1443931"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25</a:t>
            </a:r>
            <a:endParaRPr kumimoji="0" lang="en-US" sz="1050" b="1" i="0" u="none" strike="noStrike" cap="none" normalizeH="0" baseline="0" dirty="0" smtClean="0">
              <a:ln>
                <a:noFill/>
              </a:ln>
              <a:solidFill>
                <a:schemeClr val="bg2"/>
              </a:solidFill>
              <a:effectLst/>
              <a:latin typeface="Arial" charset="0"/>
            </a:endParaRPr>
          </a:p>
        </p:txBody>
      </p:sp>
      <p:sp>
        <p:nvSpPr>
          <p:cNvPr id="41" name="Rectangle 40"/>
          <p:cNvSpPr/>
          <p:nvPr/>
        </p:nvSpPr>
        <p:spPr bwMode="auto">
          <a:xfrm>
            <a:off x="2170515"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26</a:t>
            </a:r>
            <a:endParaRPr kumimoji="0" lang="en-US" sz="1050" b="1" i="0" u="none" strike="noStrike" cap="none" normalizeH="0" baseline="0" dirty="0" smtClean="0">
              <a:ln>
                <a:noFill/>
              </a:ln>
              <a:solidFill>
                <a:schemeClr val="bg2"/>
              </a:solidFill>
              <a:effectLst/>
              <a:latin typeface="Arial" charset="0"/>
            </a:endParaRPr>
          </a:p>
        </p:txBody>
      </p:sp>
      <p:sp>
        <p:nvSpPr>
          <p:cNvPr id="42" name="Rectangle 41"/>
          <p:cNvSpPr/>
          <p:nvPr/>
        </p:nvSpPr>
        <p:spPr bwMode="auto">
          <a:xfrm>
            <a:off x="2170515"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27</a:t>
            </a:r>
            <a:endParaRPr kumimoji="0" lang="en-US" sz="1050" b="1" i="0" u="none" strike="noStrike" cap="none" normalizeH="0" baseline="0" dirty="0" smtClean="0">
              <a:ln>
                <a:noFill/>
              </a:ln>
              <a:solidFill>
                <a:schemeClr val="bg2"/>
              </a:solidFill>
              <a:effectLst/>
              <a:latin typeface="Arial" charset="0"/>
            </a:endParaRPr>
          </a:p>
        </p:txBody>
      </p:sp>
      <p:sp>
        <p:nvSpPr>
          <p:cNvPr id="43" name="Rectangle 42"/>
          <p:cNvSpPr/>
          <p:nvPr/>
        </p:nvSpPr>
        <p:spPr bwMode="auto">
          <a:xfrm>
            <a:off x="2893665"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28</a:t>
            </a:r>
            <a:endParaRPr kumimoji="0" lang="en-US" sz="1050" b="1" i="0" u="none" strike="noStrike" cap="none" normalizeH="0" baseline="0" dirty="0" smtClean="0">
              <a:ln>
                <a:noFill/>
              </a:ln>
              <a:solidFill>
                <a:schemeClr val="bg2"/>
              </a:solidFill>
              <a:effectLst/>
              <a:latin typeface="Arial" charset="0"/>
            </a:endParaRPr>
          </a:p>
        </p:txBody>
      </p:sp>
      <p:sp>
        <p:nvSpPr>
          <p:cNvPr id="44" name="Rectangle 43"/>
          <p:cNvSpPr/>
          <p:nvPr/>
        </p:nvSpPr>
        <p:spPr bwMode="auto">
          <a:xfrm>
            <a:off x="2899031"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29</a:t>
            </a:r>
            <a:endParaRPr kumimoji="0" lang="en-US" sz="1050" b="1" i="0" u="none" strike="noStrike" cap="none" normalizeH="0" baseline="0" dirty="0" smtClean="0">
              <a:ln>
                <a:noFill/>
              </a:ln>
              <a:solidFill>
                <a:schemeClr val="bg2"/>
              </a:solidFill>
              <a:effectLst/>
              <a:latin typeface="Arial" charset="0"/>
            </a:endParaRPr>
          </a:p>
        </p:txBody>
      </p:sp>
      <p:sp>
        <p:nvSpPr>
          <p:cNvPr id="45" name="Rectangle 44"/>
          <p:cNvSpPr/>
          <p:nvPr/>
        </p:nvSpPr>
        <p:spPr bwMode="auto">
          <a:xfrm>
            <a:off x="3613808" y="4933494"/>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30</a:t>
            </a:r>
            <a:endParaRPr kumimoji="0" lang="en-US" sz="1050" b="1" i="0" u="none" strike="noStrike" cap="none" normalizeH="0" baseline="0" dirty="0" smtClean="0">
              <a:ln>
                <a:noFill/>
              </a:ln>
              <a:solidFill>
                <a:schemeClr val="bg2"/>
              </a:solidFill>
              <a:effectLst/>
              <a:latin typeface="Arial" charset="0"/>
            </a:endParaRPr>
          </a:p>
        </p:txBody>
      </p:sp>
      <p:sp>
        <p:nvSpPr>
          <p:cNvPr id="46" name="Rectangle 45"/>
          <p:cNvSpPr/>
          <p:nvPr/>
        </p:nvSpPr>
        <p:spPr bwMode="auto">
          <a:xfrm>
            <a:off x="3613807" y="5297537"/>
            <a:ext cx="685799" cy="28956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31</a:t>
            </a:r>
            <a:endParaRPr kumimoji="0" lang="en-US" sz="1050" b="1" i="0" u="none" strike="noStrike" cap="none" normalizeH="0" baseline="0" dirty="0" smtClean="0">
              <a:ln>
                <a:noFill/>
              </a:ln>
              <a:solidFill>
                <a:schemeClr val="bg2"/>
              </a:solidFill>
              <a:effectLst/>
              <a:latin typeface="Arial" charset="0"/>
            </a:endParaRPr>
          </a:p>
        </p:txBody>
      </p:sp>
      <p:sp>
        <p:nvSpPr>
          <p:cNvPr id="47" name="Rectangle 46"/>
          <p:cNvSpPr/>
          <p:nvPr/>
        </p:nvSpPr>
        <p:spPr bwMode="auto">
          <a:xfrm>
            <a:off x="4953000" y="1295400"/>
            <a:ext cx="4038600" cy="487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tx1"/>
                </a:solidFill>
                <a:effectLst/>
                <a:latin typeface="Arial" charset="0"/>
              </a:rPr>
              <a:t>Hardware</a:t>
            </a:r>
            <a:endParaRPr kumimoji="0" lang="en-US" sz="1800" b="1" i="0" u="none" strike="noStrike" cap="none" normalizeH="0" baseline="0" dirty="0" smtClean="0">
              <a:ln>
                <a:noFill/>
              </a:ln>
              <a:solidFill>
                <a:schemeClr val="tx1"/>
              </a:solidFill>
              <a:effectLst/>
              <a:latin typeface="Arial" charset="0"/>
            </a:endParaRPr>
          </a:p>
        </p:txBody>
      </p:sp>
      <p:sp>
        <p:nvSpPr>
          <p:cNvPr id="48" name="Rectangle 47"/>
          <p:cNvSpPr/>
          <p:nvPr/>
        </p:nvSpPr>
        <p:spPr bwMode="auto">
          <a:xfrm>
            <a:off x="5105400" y="1681739"/>
            <a:ext cx="3733800" cy="2065208"/>
          </a:xfrm>
          <a:prstGeom prst="rect">
            <a:avLst/>
          </a:prstGeom>
          <a:ln w="34925">
            <a:solidFill>
              <a:schemeClr val="bg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6</a:t>
            </a:r>
            <a:endParaRPr kumimoji="0" lang="en-US" sz="1050" b="1" i="0" u="none" strike="noStrike" cap="none" normalizeH="0" baseline="0" dirty="0" smtClean="0">
              <a:ln>
                <a:noFill/>
              </a:ln>
              <a:solidFill>
                <a:schemeClr val="bg2"/>
              </a:solidFill>
              <a:effectLst/>
              <a:latin typeface="Arial" charset="0"/>
            </a:endParaRPr>
          </a:p>
        </p:txBody>
      </p:sp>
      <p:sp>
        <p:nvSpPr>
          <p:cNvPr id="49" name="Rectangle 48"/>
          <p:cNvSpPr/>
          <p:nvPr/>
        </p:nvSpPr>
        <p:spPr bwMode="auto">
          <a:xfrm>
            <a:off x="5257800" y="2022733"/>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6096000" y="214655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54" name="Rectangle 53"/>
          <p:cNvSpPr/>
          <p:nvPr/>
        </p:nvSpPr>
        <p:spPr bwMode="auto">
          <a:xfrm>
            <a:off x="62674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5" name="Rectangle 54"/>
          <p:cNvSpPr/>
          <p:nvPr/>
        </p:nvSpPr>
        <p:spPr bwMode="auto">
          <a:xfrm>
            <a:off x="66484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6" name="Rectangle 55"/>
          <p:cNvSpPr/>
          <p:nvPr/>
        </p:nvSpPr>
        <p:spPr bwMode="auto">
          <a:xfrm>
            <a:off x="7315200" y="214655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57" name="Rectangle 56"/>
          <p:cNvSpPr/>
          <p:nvPr/>
        </p:nvSpPr>
        <p:spPr bwMode="auto">
          <a:xfrm>
            <a:off x="74866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8" name="Rectangle 57"/>
          <p:cNvSpPr/>
          <p:nvPr/>
        </p:nvSpPr>
        <p:spPr bwMode="auto">
          <a:xfrm>
            <a:off x="7867650" y="233783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59" name="Rectangle 58"/>
          <p:cNvSpPr/>
          <p:nvPr/>
        </p:nvSpPr>
        <p:spPr bwMode="auto">
          <a:xfrm>
            <a:off x="5257800" y="2857311"/>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60" name="Rectangle 59"/>
          <p:cNvSpPr/>
          <p:nvPr/>
        </p:nvSpPr>
        <p:spPr bwMode="auto">
          <a:xfrm>
            <a:off x="6096000" y="2981136"/>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61" name="Rectangle 60"/>
          <p:cNvSpPr/>
          <p:nvPr/>
        </p:nvSpPr>
        <p:spPr bwMode="auto">
          <a:xfrm>
            <a:off x="62674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2" name="Rectangle 61"/>
          <p:cNvSpPr/>
          <p:nvPr/>
        </p:nvSpPr>
        <p:spPr bwMode="auto">
          <a:xfrm>
            <a:off x="66484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3" name="Rectangle 62"/>
          <p:cNvSpPr/>
          <p:nvPr/>
        </p:nvSpPr>
        <p:spPr bwMode="auto">
          <a:xfrm>
            <a:off x="7315200" y="2981136"/>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64" name="Rectangle 63"/>
          <p:cNvSpPr/>
          <p:nvPr/>
        </p:nvSpPr>
        <p:spPr bwMode="auto">
          <a:xfrm>
            <a:off x="74866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5" name="Rectangle 64"/>
          <p:cNvSpPr/>
          <p:nvPr/>
        </p:nvSpPr>
        <p:spPr bwMode="auto">
          <a:xfrm>
            <a:off x="7867650" y="3172414"/>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66" name="Rectangle 65"/>
          <p:cNvSpPr/>
          <p:nvPr/>
        </p:nvSpPr>
        <p:spPr bwMode="auto">
          <a:xfrm>
            <a:off x="5105400" y="3838011"/>
            <a:ext cx="3733800" cy="206520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050" b="1" i="0" u="none" strike="noStrike" cap="none" normalizeH="0" baseline="0" dirty="0" smtClean="0">
                <a:ln>
                  <a:noFill/>
                </a:ln>
                <a:solidFill>
                  <a:schemeClr val="bg2"/>
                </a:solidFill>
                <a:effectLst/>
                <a:latin typeface="Arial" charset="0"/>
              </a:rPr>
              <a:t>NUMA 6</a:t>
            </a:r>
            <a:endParaRPr kumimoji="0" lang="en-US" sz="1050" b="1" i="0" u="none" strike="noStrike" cap="none" normalizeH="0" baseline="0" dirty="0" smtClean="0">
              <a:ln>
                <a:noFill/>
              </a:ln>
              <a:solidFill>
                <a:schemeClr val="bg2"/>
              </a:solidFill>
              <a:effectLst/>
              <a:latin typeface="Arial" charset="0"/>
            </a:endParaRPr>
          </a:p>
        </p:txBody>
      </p:sp>
      <p:sp>
        <p:nvSpPr>
          <p:cNvPr id="67" name="Rectangle 66"/>
          <p:cNvSpPr/>
          <p:nvPr/>
        </p:nvSpPr>
        <p:spPr bwMode="auto">
          <a:xfrm>
            <a:off x="5257800" y="4179005"/>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68" name="Rectangle 67"/>
          <p:cNvSpPr/>
          <p:nvPr/>
        </p:nvSpPr>
        <p:spPr bwMode="auto">
          <a:xfrm>
            <a:off x="6096000" y="4302830"/>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69" name="Rectangle 68"/>
          <p:cNvSpPr/>
          <p:nvPr/>
        </p:nvSpPr>
        <p:spPr bwMode="auto">
          <a:xfrm>
            <a:off x="62674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0" name="Rectangle 69"/>
          <p:cNvSpPr/>
          <p:nvPr/>
        </p:nvSpPr>
        <p:spPr bwMode="auto">
          <a:xfrm>
            <a:off x="66484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1" name="Rectangle 70"/>
          <p:cNvSpPr/>
          <p:nvPr/>
        </p:nvSpPr>
        <p:spPr bwMode="auto">
          <a:xfrm>
            <a:off x="7315200" y="4302830"/>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72" name="Rectangle 71"/>
          <p:cNvSpPr/>
          <p:nvPr/>
        </p:nvSpPr>
        <p:spPr bwMode="auto">
          <a:xfrm>
            <a:off x="74866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3" name="Rectangle 72"/>
          <p:cNvSpPr/>
          <p:nvPr/>
        </p:nvSpPr>
        <p:spPr bwMode="auto">
          <a:xfrm>
            <a:off x="7867650" y="4494108"/>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4" name="Rectangle 73"/>
          <p:cNvSpPr/>
          <p:nvPr/>
        </p:nvSpPr>
        <p:spPr bwMode="auto">
          <a:xfrm>
            <a:off x="5257800" y="5013583"/>
            <a:ext cx="3429000" cy="762000"/>
          </a:xfrm>
          <a:prstGeom prst="rect">
            <a:avLst/>
          </a:prstGeom>
          <a:ln>
            <a:headEnd type="none" w="med" len="med"/>
            <a:tailEnd type="none" w="med" len="med"/>
          </a:ln>
        </p:spPr>
        <p:style>
          <a:lnRef idx="1">
            <a:schemeClr val="accent1"/>
          </a:lnRef>
          <a:fillRef idx="1002">
            <a:schemeClr val="dk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Arial" charset="0"/>
              </a:rPr>
              <a:t> CPU </a:t>
            </a:r>
          </a:p>
          <a:p>
            <a:pPr marL="0" marR="0" indent="0" defTabSz="914400" rtl="0" eaLnBrk="1" fontAlgn="base" latinLnBrk="0" hangingPunct="1">
              <a:lnSpc>
                <a:spcPct val="100000"/>
              </a:lnSpc>
              <a:spcBef>
                <a:spcPct val="0"/>
              </a:spcBef>
              <a:spcAft>
                <a:spcPct val="0"/>
              </a:spcAft>
              <a:buClrTx/>
              <a:buSzTx/>
              <a:buFontTx/>
              <a:buNone/>
              <a:tabLst/>
            </a:pPr>
            <a:r>
              <a:rPr lang="da-DK" sz="1600" b="1" dirty="0">
                <a:solidFill>
                  <a:schemeClr val="tx1"/>
                </a:solidFill>
                <a:latin typeface="Arial" charset="0"/>
              </a:rPr>
              <a:t> </a:t>
            </a:r>
            <a:r>
              <a:rPr kumimoji="0" lang="da-DK" sz="1600" b="1" i="0" u="none" strike="noStrike" cap="none" normalizeH="0" baseline="0" dirty="0" smtClean="0">
                <a:ln>
                  <a:noFill/>
                </a:ln>
                <a:solidFill>
                  <a:schemeClr val="tx1"/>
                </a:solidFill>
                <a:effectLst/>
                <a:latin typeface="Arial" charset="0"/>
              </a:rPr>
              <a:t>Socket</a:t>
            </a:r>
            <a:endParaRPr kumimoji="0" lang="en-US" sz="1600" b="1" i="0" u="none" strike="noStrike" cap="none" normalizeH="0" baseline="0" dirty="0" smtClean="0">
              <a:ln>
                <a:noFill/>
              </a:ln>
              <a:solidFill>
                <a:schemeClr val="tx1"/>
              </a:solidFill>
              <a:effectLst/>
              <a:latin typeface="Arial" charset="0"/>
            </a:endParaRPr>
          </a:p>
        </p:txBody>
      </p:sp>
      <p:sp>
        <p:nvSpPr>
          <p:cNvPr id="75" name="Rectangle 74"/>
          <p:cNvSpPr/>
          <p:nvPr/>
        </p:nvSpPr>
        <p:spPr bwMode="auto">
          <a:xfrm>
            <a:off x="6096000" y="513740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76" name="Rectangle 75"/>
          <p:cNvSpPr/>
          <p:nvPr/>
        </p:nvSpPr>
        <p:spPr bwMode="auto">
          <a:xfrm>
            <a:off x="62674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7" name="Rectangle 76"/>
          <p:cNvSpPr/>
          <p:nvPr/>
        </p:nvSpPr>
        <p:spPr bwMode="auto">
          <a:xfrm>
            <a:off x="66484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78" name="Rectangle 77"/>
          <p:cNvSpPr/>
          <p:nvPr/>
        </p:nvSpPr>
        <p:spPr bwMode="auto">
          <a:xfrm>
            <a:off x="7315200" y="5137408"/>
            <a:ext cx="1066800" cy="541208"/>
          </a:xfrm>
          <a:prstGeom prst="rect">
            <a:avLst/>
          </a:prstGeom>
          <a:ln>
            <a:headEnd type="none" w="med" len="med"/>
            <a:tailEnd type="none" w="med" len="med"/>
          </a:ln>
        </p:spPr>
        <p:style>
          <a:lnRef idx="1">
            <a:schemeClr val="accent1"/>
          </a:lnRef>
          <a:fillRef idx="1002">
            <a:schemeClr val="dk1"/>
          </a:fillRef>
          <a:effectRef idx="2">
            <a:schemeClr val="accent1"/>
          </a:effectRef>
          <a:fontRef idx="minor">
            <a:schemeClr val="lt1"/>
          </a:fontRef>
        </p:style>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tx1"/>
                </a:solidFill>
                <a:effectLst/>
                <a:latin typeface="Arial" charset="0"/>
              </a:rPr>
              <a:t> </a:t>
            </a:r>
            <a:r>
              <a:rPr kumimoji="0" lang="da-DK" sz="1200" b="1" i="0" u="none" strike="noStrike" cap="none" normalizeH="0" baseline="0" dirty="0" smtClean="0">
                <a:ln>
                  <a:noFill/>
                </a:ln>
                <a:solidFill>
                  <a:schemeClr val="tx1"/>
                </a:solidFill>
                <a:effectLst/>
                <a:latin typeface="Arial" charset="0"/>
              </a:rPr>
              <a:t>CPU</a:t>
            </a:r>
            <a:r>
              <a:rPr kumimoji="0" lang="da-DK" sz="1200" b="1" i="0" u="none" strike="noStrike" cap="none" normalizeH="0" dirty="0" smtClean="0">
                <a:ln>
                  <a:noFill/>
                </a:ln>
                <a:solidFill>
                  <a:schemeClr val="tx1"/>
                </a:solidFill>
                <a:effectLst/>
                <a:latin typeface="Arial" charset="0"/>
              </a:rPr>
              <a:t> Core</a:t>
            </a:r>
            <a:endParaRPr kumimoji="0" lang="en-US" sz="1200" b="1" i="0" u="none" strike="noStrike" cap="none" normalizeH="0" baseline="0" dirty="0" smtClean="0">
              <a:ln>
                <a:noFill/>
              </a:ln>
              <a:solidFill>
                <a:schemeClr val="tx1"/>
              </a:solidFill>
              <a:effectLst/>
              <a:latin typeface="Arial" charset="0"/>
            </a:endParaRPr>
          </a:p>
        </p:txBody>
      </p:sp>
      <p:sp>
        <p:nvSpPr>
          <p:cNvPr id="79" name="Rectangle 78"/>
          <p:cNvSpPr/>
          <p:nvPr/>
        </p:nvSpPr>
        <p:spPr bwMode="auto">
          <a:xfrm>
            <a:off x="74866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sp>
        <p:nvSpPr>
          <p:cNvPr id="80" name="Rectangle 79"/>
          <p:cNvSpPr/>
          <p:nvPr/>
        </p:nvSpPr>
        <p:spPr bwMode="auto">
          <a:xfrm>
            <a:off x="7867650" y="5328686"/>
            <a:ext cx="323850" cy="270604"/>
          </a:xfrm>
          <a:prstGeom prst="rect">
            <a:avLst/>
          </a:prstGeom>
          <a:ln>
            <a:headEnd type="none" w="med" len="med"/>
            <a:tailEnd type="none" w="med" len="med"/>
          </a:ln>
        </p:spPr>
        <p:style>
          <a:lnRef idx="1">
            <a:schemeClr val="accent1"/>
          </a:lnRef>
          <a:fillRef idx="1002">
            <a:schemeClr val="lt2"/>
          </a:fillRef>
          <a:effectRef idx="2">
            <a:schemeClr val="accent1"/>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charset="0"/>
              </a:rPr>
              <a:t> </a:t>
            </a:r>
            <a:r>
              <a:rPr kumimoji="0" lang="da-DK" sz="1200" b="1" i="0" u="none" strike="noStrike" cap="none" normalizeH="0" dirty="0" smtClean="0">
                <a:ln>
                  <a:noFill/>
                </a:ln>
                <a:solidFill>
                  <a:schemeClr val="bg2"/>
                </a:solidFill>
                <a:effectLst/>
                <a:latin typeface="Arial" charset="0"/>
              </a:rPr>
              <a:t>HT</a:t>
            </a:r>
            <a:endParaRPr kumimoji="0" lang="en-US" sz="1200" b="1" i="0" u="none" strike="noStrike" cap="none" normalizeH="0" baseline="0" dirty="0" smtClean="0">
              <a:ln>
                <a:noFill/>
              </a:ln>
              <a:solidFill>
                <a:schemeClr val="bg2"/>
              </a:solidFill>
              <a:effectLst/>
              <a:latin typeface="Arial" charset="0"/>
            </a:endParaRPr>
          </a:p>
        </p:txBody>
      </p:sp>
      <p:cxnSp>
        <p:nvCxnSpPr>
          <p:cNvPr id="82" name="Straight Connector 81"/>
          <p:cNvCxnSpPr/>
          <p:nvPr/>
        </p:nvCxnSpPr>
        <p:spPr bwMode="auto">
          <a:xfrm flipV="1">
            <a:off x="4493865" y="1681739"/>
            <a:ext cx="611535" cy="425486"/>
          </a:xfrm>
          <a:prstGeom prst="line">
            <a:avLst/>
          </a:prstGeom>
          <a:noFill/>
          <a:ln w="9525" cap="flat" cmpd="sng" algn="ctr">
            <a:noFill/>
            <a:prstDash val="solid"/>
            <a:round/>
            <a:headEnd type="none" w="med" len="med"/>
            <a:tailEnd type="none" w="med" len="med"/>
          </a:ln>
          <a:effectLst/>
        </p:spPr>
      </p:cxnSp>
      <p:cxnSp>
        <p:nvCxnSpPr>
          <p:cNvPr id="84" name="Straight Connector 83"/>
          <p:cNvCxnSpPr/>
          <p:nvPr/>
        </p:nvCxnSpPr>
        <p:spPr bwMode="auto">
          <a:xfrm flipH="1">
            <a:off x="4299606" y="1681739"/>
            <a:ext cx="805794" cy="51263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bwMode="auto">
          <a:xfrm flipH="1" flipV="1">
            <a:off x="4299607" y="2473138"/>
            <a:ext cx="805793" cy="127381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8524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667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2321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it Looks Like This...</a:t>
            </a:r>
            <a:endParaRPr lang="en-US" dirty="0"/>
          </a:p>
        </p:txBody>
      </p:sp>
      <p:pic>
        <p:nvPicPr>
          <p:cNvPr id="1026" name="Picture 2" descr="C:\Users\tkejser\Desktop\Pictures\Scale Screenshots\256hp-hpsuperdome.jpg"/>
          <p:cNvPicPr>
            <a:picLocks noChangeAspect="1" noChangeArrowheads="1"/>
          </p:cNvPicPr>
          <p:nvPr/>
        </p:nvPicPr>
        <p:blipFill rotWithShape="1">
          <a:blip r:embed="rId2">
            <a:extLst>
              <a:ext uri="{28A0092B-C50C-407E-A947-70E740481C1C}">
                <a14:useLocalDpi xmlns:a14="http://schemas.microsoft.com/office/drawing/2010/main" val="0"/>
              </a:ext>
            </a:extLst>
          </a:blip>
          <a:srcRect l="1133"/>
          <a:stretch/>
        </p:blipFill>
        <p:spPr bwMode="auto">
          <a:xfrm>
            <a:off x="1143000" y="914400"/>
            <a:ext cx="6648450" cy="547759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535153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Customer Requirement</a:t>
            </a:r>
            <a:endParaRPr lang="en-US" dirty="0"/>
          </a:p>
        </p:txBody>
      </p:sp>
      <p:sp>
        <p:nvSpPr>
          <p:cNvPr id="3" name="Content Placeholder 2"/>
          <p:cNvSpPr>
            <a:spLocks noGrp="1"/>
          </p:cNvSpPr>
          <p:nvPr>
            <p:ph idx="1"/>
          </p:nvPr>
        </p:nvSpPr>
        <p:spPr>
          <a:xfrm>
            <a:off x="467544" y="1143000"/>
            <a:ext cx="8320088" cy="2793072"/>
          </a:xfrm>
        </p:spPr>
        <p:txBody>
          <a:bodyPr/>
          <a:lstStyle/>
          <a:p>
            <a:r>
              <a:rPr lang="da-DK" dirty="0" smtClean="0"/>
              <a:t>Building core banking application</a:t>
            </a:r>
          </a:p>
          <a:p>
            <a:r>
              <a:rPr lang="da-DK" dirty="0" smtClean="0"/>
              <a:t>Load simulation test harness</a:t>
            </a:r>
          </a:p>
          <a:p>
            <a:pPr lvl="1"/>
            <a:r>
              <a:rPr lang="da-DK" dirty="0" smtClean="0"/>
              <a:t>Credit Card transactions from ATM and Branches</a:t>
            </a:r>
          </a:p>
          <a:p>
            <a:r>
              <a:rPr lang="da-DK" dirty="0" smtClean="0"/>
              <a:t>Requirement: 10.000 Business Transactions / sec</a:t>
            </a:r>
          </a:p>
          <a:p>
            <a:r>
              <a:rPr lang="da-DK" dirty="0" smtClean="0"/>
              <a:t>Application Servers to be build in .NET 3.5</a:t>
            </a:r>
          </a:p>
          <a:p>
            <a:endParaRPr lang="en-US" dirty="0"/>
          </a:p>
        </p:txBody>
      </p:sp>
    </p:spTree>
    <p:extLst>
      <p:ext uri="{BB962C8B-B14F-4D97-AF65-F5344CB8AC3E}">
        <p14:creationId xmlns:p14="http://schemas.microsoft.com/office/powerpoint/2010/main" val="5782024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Hardware Setup – Database files</a:t>
            </a:r>
            <a:endParaRPr lang="en-US" dirty="0"/>
          </a:p>
        </p:txBody>
      </p:sp>
      <p:sp>
        <p:nvSpPr>
          <p:cNvPr id="3" name="Content Placeholder 2"/>
          <p:cNvSpPr>
            <a:spLocks noGrp="1"/>
          </p:cNvSpPr>
          <p:nvPr>
            <p:ph idx="1"/>
          </p:nvPr>
        </p:nvSpPr>
        <p:spPr>
          <a:xfrm>
            <a:off x="467544" y="1143000"/>
            <a:ext cx="8320088" cy="4801314"/>
          </a:xfrm>
        </p:spPr>
        <p:txBody>
          <a:bodyPr/>
          <a:lstStyle/>
          <a:p>
            <a:r>
              <a:rPr lang="da-DK" sz="1800" dirty="0" smtClean="0"/>
              <a:t>Database Files </a:t>
            </a:r>
          </a:p>
          <a:p>
            <a:pPr lvl="1"/>
            <a:r>
              <a:rPr lang="da-DK" sz="1400" dirty="0" smtClean="0"/>
              <a:t># should be at least 25% of CPU threads</a:t>
            </a:r>
          </a:p>
          <a:p>
            <a:pPr lvl="1"/>
            <a:r>
              <a:rPr lang="da-DK" sz="1400" dirty="0" smtClean="0"/>
              <a:t>In our setup: 128 Data Files</a:t>
            </a:r>
          </a:p>
          <a:p>
            <a:pPr lvl="1"/>
            <a:r>
              <a:rPr lang="da-DK" sz="1400" dirty="0" smtClean="0"/>
              <a:t>There is no signficant point of diminishing returns up to 100% oif CPU threads</a:t>
            </a:r>
          </a:p>
          <a:p>
            <a:pPr lvl="2"/>
            <a:r>
              <a:rPr lang="da-DK" sz="1400" dirty="0" smtClean="0"/>
              <a:t>But manageability, is an issue...</a:t>
            </a:r>
          </a:p>
          <a:p>
            <a:pPr lvl="2"/>
            <a:r>
              <a:rPr lang="da-DK" sz="1400" dirty="0" smtClean="0"/>
              <a:t>Though Windows 2008R2 is much easier</a:t>
            </a:r>
            <a:endParaRPr lang="en-US" sz="1400" dirty="0" smtClean="0"/>
          </a:p>
          <a:p>
            <a:r>
              <a:rPr lang="da-DK" sz="1800" dirty="0" smtClean="0"/>
              <a:t>TempDb</a:t>
            </a:r>
          </a:p>
          <a:p>
            <a:pPr lvl="1"/>
            <a:r>
              <a:rPr lang="da-DK" sz="1400" dirty="0" smtClean="0"/>
              <a:t># files shoudl be exactly 100% of CPU Threads</a:t>
            </a:r>
          </a:p>
          <a:p>
            <a:pPr lvl="1"/>
            <a:r>
              <a:rPr lang="da-DK" sz="1400" dirty="0" smtClean="0"/>
              <a:t>Presize at 2 x Physical Memory</a:t>
            </a:r>
          </a:p>
          <a:p>
            <a:r>
              <a:rPr lang="da-DK" sz="1800" dirty="0" smtClean="0"/>
              <a:t>Data files and TempDb on same LUNs</a:t>
            </a:r>
          </a:p>
          <a:p>
            <a:pPr lvl="1"/>
            <a:r>
              <a:rPr lang="da-DK" sz="1400" dirty="0" smtClean="0"/>
              <a:t>It’s all random anyway</a:t>
            </a:r>
          </a:p>
          <a:p>
            <a:r>
              <a:rPr lang="da-DK" sz="1800" dirty="0" smtClean="0"/>
              <a:t>For our use: Dedicated XP24K SAN</a:t>
            </a:r>
          </a:p>
          <a:p>
            <a:pPr lvl="1"/>
            <a:r>
              <a:rPr lang="da-DK" sz="1400" dirty="0" smtClean="0"/>
              <a:t>Around 500 spindles in 128 LUN (RAID5)</a:t>
            </a:r>
          </a:p>
          <a:p>
            <a:pPr lvl="1"/>
            <a:r>
              <a:rPr lang="da-DK" sz="1400" dirty="0"/>
              <a:t>No more than 4 HBA per LUN via MPIO</a:t>
            </a:r>
            <a:endParaRPr lang="da-DK" sz="1400" dirty="0" smtClean="0"/>
          </a:p>
          <a:p>
            <a:r>
              <a:rPr lang="da-DK" sz="1800" b="1" dirty="0" smtClean="0">
                <a:solidFill>
                  <a:srgbClr xmlns:mc="http://schemas.openxmlformats.org/markup-compatibility/2006" xmlns:a14="http://schemas.microsoft.com/office/drawing/2010/main" val="FF0000" mc:Ignorable=""/>
                </a:solidFill>
              </a:rPr>
              <a:t>Key Takeaway:</a:t>
            </a:r>
            <a:r>
              <a:rPr lang="da-DK" sz="1800" dirty="0" smtClean="0"/>
              <a:t> Script it! At this scale, manual work WILL drive you insane</a:t>
            </a:r>
          </a:p>
        </p:txBody>
      </p:sp>
    </p:spTree>
    <p:extLst>
      <p:ext uri="{BB962C8B-B14F-4D97-AF65-F5344CB8AC3E}">
        <p14:creationId xmlns:p14="http://schemas.microsoft.com/office/powerpoint/2010/main" val="260783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dirty="0" smtClean="0"/>
              <a:t>Special Consideration: Transaction Log</a:t>
            </a:r>
            <a:endParaRPr lang="en-US" sz="3600" dirty="0"/>
          </a:p>
        </p:txBody>
      </p:sp>
      <p:sp>
        <p:nvSpPr>
          <p:cNvPr id="3" name="Content Placeholder 2"/>
          <p:cNvSpPr>
            <a:spLocks noGrp="1"/>
          </p:cNvSpPr>
          <p:nvPr>
            <p:ph idx="1"/>
          </p:nvPr>
        </p:nvSpPr>
        <p:spPr>
          <a:xfrm>
            <a:off x="467544" y="1143000"/>
            <a:ext cx="8320088" cy="4912114"/>
          </a:xfrm>
        </p:spPr>
        <p:txBody>
          <a:bodyPr/>
          <a:lstStyle/>
          <a:p>
            <a:r>
              <a:rPr lang="da-DK" dirty="0" smtClean="0"/>
              <a:t>Transaction log is a set of 32 linked buffers</a:t>
            </a:r>
          </a:p>
          <a:p>
            <a:r>
              <a:rPr lang="da-DK" dirty="0" smtClean="0"/>
              <a:t>Each buffer is 60KB</a:t>
            </a:r>
          </a:p>
          <a:p>
            <a:pPr lvl="1"/>
            <a:r>
              <a:rPr lang="da-DK" dirty="0" smtClean="0"/>
              <a:t>Multiple transactions can fit in one buffer</a:t>
            </a:r>
          </a:p>
          <a:p>
            <a:pPr lvl="1"/>
            <a:r>
              <a:rPr lang="da-DK" b="1" dirty="0"/>
              <a:t>BUT: </a:t>
            </a:r>
            <a:r>
              <a:rPr lang="da-DK" dirty="0" smtClean="0"/>
              <a:t>Buffer must flush before log manager can signal a commit OK</a:t>
            </a:r>
          </a:p>
          <a:p>
            <a:r>
              <a:rPr lang="da-DK" dirty="0" smtClean="0"/>
              <a:t>Transaction log through was only around 80MB/sec</a:t>
            </a:r>
          </a:p>
          <a:p>
            <a:pPr lvl="1"/>
            <a:r>
              <a:rPr lang="da-DK" dirty="0" smtClean="0"/>
              <a:t>But we consistently got </a:t>
            </a:r>
            <a:r>
              <a:rPr lang="en-US" dirty="0" smtClean="0"/>
              <a:t>&lt;1ms latency, no spikes!</a:t>
            </a:r>
          </a:p>
          <a:p>
            <a:pPr lvl="1"/>
            <a:r>
              <a:rPr lang="en-US" dirty="0" smtClean="0"/>
              <a:t>Initial Setup: 2 x HBA on dedicated storage port on RAID10 with 4+4</a:t>
            </a:r>
          </a:p>
          <a:p>
            <a:pPr lvl="1"/>
            <a:r>
              <a:rPr lang="en-US" dirty="0" smtClean="0"/>
              <a:t>When tuning for peak: SSD on internal PCI bus (latency: a few µs)</a:t>
            </a:r>
            <a:endParaRPr lang="da-DK" dirty="0"/>
          </a:p>
          <a:p>
            <a:r>
              <a:rPr lang="da-DK" b="1" dirty="0" smtClean="0">
                <a:solidFill>
                  <a:srgbClr xmlns:mc="http://schemas.openxmlformats.org/markup-compatibility/2006" xmlns:a14="http://schemas.microsoft.com/office/drawing/2010/main" val="FF0000" mc:Ignorable=""/>
                </a:solidFill>
              </a:rPr>
              <a:t>Key Takeway: </a:t>
            </a:r>
            <a:r>
              <a:rPr lang="da-DK" dirty="0" smtClean="0"/>
              <a:t>For Transaction Log, dedicate storage components and optimize for low latency</a:t>
            </a:r>
            <a:endParaRPr lang="en-US" dirty="0"/>
          </a:p>
        </p:txBody>
      </p:sp>
    </p:spTree>
    <p:extLst>
      <p:ext uri="{BB962C8B-B14F-4D97-AF65-F5344CB8AC3E}">
        <p14:creationId xmlns:p14="http://schemas.microsoft.com/office/powerpoint/2010/main" val="14858724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Cards – Rule of Thumb</a:t>
            </a:r>
            <a:endParaRPr lang="en-US" dirty="0"/>
          </a:p>
        </p:txBody>
      </p:sp>
      <p:sp>
        <p:nvSpPr>
          <p:cNvPr id="3" name="Content Placeholder 2"/>
          <p:cNvSpPr>
            <a:spLocks noGrp="1"/>
          </p:cNvSpPr>
          <p:nvPr>
            <p:ph idx="1"/>
          </p:nvPr>
        </p:nvSpPr>
        <p:spPr>
          <a:xfrm>
            <a:off x="467544" y="1143000"/>
            <a:ext cx="8320088" cy="2959272"/>
          </a:xfrm>
        </p:spPr>
        <p:txBody>
          <a:bodyPr/>
          <a:lstStyle/>
          <a:p>
            <a:r>
              <a:rPr lang="en-US" dirty="0" smtClean="0"/>
              <a:t>At scale, network traffic will generate a LOT of interrupts for the CPU</a:t>
            </a:r>
          </a:p>
          <a:p>
            <a:r>
              <a:rPr lang="en-US" dirty="0" smtClean="0"/>
              <a:t>These must be handled by CPU Cores</a:t>
            </a:r>
          </a:p>
          <a:p>
            <a:pPr lvl="1"/>
            <a:r>
              <a:rPr lang="en-US" dirty="0" smtClean="0"/>
              <a:t>Must distribute packets to cores for processing</a:t>
            </a:r>
          </a:p>
          <a:p>
            <a:r>
              <a:rPr lang="en-US" dirty="0" smtClean="0"/>
              <a:t>Rule of thumb (OTLP): 1 NIC / 16 Cores</a:t>
            </a:r>
          </a:p>
          <a:p>
            <a:pPr lvl="1"/>
            <a:r>
              <a:rPr lang="en-US" dirty="0" smtClean="0"/>
              <a:t>Watch the DPC activity in </a:t>
            </a:r>
            <a:r>
              <a:rPr lang="en-US" dirty="0" err="1" smtClean="0"/>
              <a:t>Taskmanager</a:t>
            </a:r>
            <a:endParaRPr lang="en-US" dirty="0" smtClean="0"/>
          </a:p>
          <a:p>
            <a:pPr lvl="1"/>
            <a:r>
              <a:rPr lang="en-US" dirty="0" smtClean="0"/>
              <a:t>Remove SQL Server (with affinity mask) from the NIC cores</a:t>
            </a:r>
            <a:endParaRPr lang="en-US" dirty="0"/>
          </a:p>
        </p:txBody>
      </p:sp>
      <p:pic>
        <p:nvPicPr>
          <p:cNvPr id="4" name="Picture 5"/>
          <p:cNvPicPr>
            <a:picLocks noChangeAspect="1" noChangeArrowheads="1"/>
          </p:cNvPicPr>
          <p:nvPr/>
        </p:nvPicPr>
        <p:blipFill>
          <a:blip r:embed="rId2"/>
          <a:srcRect/>
          <a:stretch>
            <a:fillRect/>
          </a:stretch>
        </p:blipFill>
        <p:spPr bwMode="auto">
          <a:xfrm>
            <a:off x="1219200" y="4343400"/>
            <a:ext cx="6429375" cy="3333750"/>
          </a:xfrm>
          <a:prstGeom prst="rect">
            <a:avLst/>
          </a:prstGeom>
          <a:noFill/>
          <a:ln w="9525">
            <a:noFill/>
            <a:miter lim="800000"/>
            <a:headEnd/>
            <a:tailEnd/>
          </a:ln>
          <a:effectLst/>
        </p:spPr>
      </p:pic>
    </p:spTree>
    <p:extLst>
      <p:ext uri="{BB962C8B-B14F-4D97-AF65-F5344CB8AC3E}">
        <p14:creationId xmlns:p14="http://schemas.microsoft.com/office/powerpoint/2010/main" val="1959897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QLCAT">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_Visual Blue template_Arial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FFB601" mc:Ignorable=""/>
        </a:lt2>
        <a:accent1>
          <a:srgbClr xmlns:mc="http://schemas.openxmlformats.org/markup-compatibility/2006" xmlns:a14="http://schemas.microsoft.com/office/drawing/2010/main" val="F6DA8A" mc:Ignorable=""/>
        </a:accent1>
        <a:accent2>
          <a:srgbClr xmlns:mc="http://schemas.openxmlformats.org/markup-compatibility/2006" xmlns:a14="http://schemas.microsoft.com/office/drawing/2010/main" val="25BB42"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FAEAC4" mc:Ignorable=""/>
        </a:accent5>
        <a:accent6>
          <a:srgbClr xmlns:mc="http://schemas.openxmlformats.org/markup-compatibility/2006" xmlns:a14="http://schemas.microsoft.com/office/drawing/2010/main" val="20A93B" mc:Ignorable=""/>
        </a:accent6>
        <a:hlink>
          <a:srgbClr xmlns:mc="http://schemas.openxmlformats.org/markup-compatibility/2006" xmlns:a14="http://schemas.microsoft.com/office/drawing/2010/main" val="1E89E2" mc:Ignorable=""/>
        </a:hlink>
        <a:folHlink>
          <a:srgbClr xmlns:mc="http://schemas.openxmlformats.org/markup-compatibility/2006" xmlns:a14="http://schemas.microsoft.com/office/drawing/2010/main" val="ED7803" mc:Ignorabl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SQLCAT</Template>
  <TotalTime>1282</TotalTime>
  <Words>2724</Words>
  <Application>Microsoft Office PowerPoint</Application>
  <PresentationFormat>On-screen Show (4:3)</PresentationFormat>
  <Paragraphs>606</Paragraphs>
  <Slides>41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SQLCAT</vt:lpstr>
      <vt:lpstr>Visio</vt:lpstr>
      <vt:lpstr>Designing Highly Scalable OLTP Systems</vt:lpstr>
      <vt:lpstr>Agenda</vt:lpstr>
      <vt:lpstr>Upping the Limits</vt:lpstr>
      <vt:lpstr>The Path to the Sockets</vt:lpstr>
      <vt:lpstr>And it Looks Like This...</vt:lpstr>
      <vt:lpstr>Customer Requirement</vt:lpstr>
      <vt:lpstr>Hardware Setup – Database files</vt:lpstr>
      <vt:lpstr>Special Consideration: Transaction Log</vt:lpstr>
      <vt:lpstr>Network Cards – Rule of Thumb</vt:lpstr>
      <vt:lpstr>SQL Server Memory Setup</vt:lpstr>
      <vt:lpstr>SQL Server Configuration Changes</vt:lpstr>
      <vt:lpstr>Getting the Code Right</vt:lpstr>
      <vt:lpstr>Remote Calling from WCF</vt:lpstr>
      <vt:lpstr>Things to Double Check</vt:lpstr>
      <vt:lpstr>Database Schema – Credit Cards</vt:lpstr>
      <vt:lpstr>Summary of Concerns</vt:lpstr>
      <vt:lpstr>Tuning Data Modification</vt:lpstr>
      <vt:lpstr>Generating a Unique ID</vt:lpstr>
      <vt:lpstr>Concurrency is Fun</vt:lpstr>
      <vt:lpstr>Generating a Unique ID – The Right way</vt:lpstr>
      <vt:lpstr>Hot rows in ATM</vt:lpstr>
      <vt:lpstr>Spinning around</vt:lpstr>
      <vt:lpstr>LOCK_HASH – what is it?</vt:lpstr>
      <vt:lpstr>Locking at Scale</vt:lpstr>
      <vt:lpstr>Hot rows in Account</vt:lpstr>
      <vt:lpstr>Hot Latches!</vt:lpstr>
      <vt:lpstr>Row Padding</vt:lpstr>
      <vt:lpstr>INSERT throughput</vt:lpstr>
      <vt:lpstr>Hot page at the end of B-tree with increasing index</vt:lpstr>
      <vt:lpstr>Waits &amp; Latches</vt:lpstr>
      <vt:lpstr>How to Solve INSERT hotspot</vt:lpstr>
      <vt:lpstr>Design Pattern: Table “Hash” Partitioning </vt:lpstr>
      <vt:lpstr>Pick The Right Number of Buckets</vt:lpstr>
      <vt:lpstr>B-Tree Page Split</vt:lpstr>
      <vt:lpstr>NUMA and What to do</vt:lpstr>
      <vt:lpstr>How does NUMA work in SQL Server?</vt:lpstr>
      <vt:lpstr>Effect of UPDATE on NUMA traffic</vt:lpstr>
      <vt:lpstr>Using  NUMA affinity</vt:lpstr>
      <vt:lpstr>Final Results and thoughts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Highly Scalable OLTP Systems</dc:title>
  <dc:creator>Thomas Kejser</dc:creator>
  <cp:lastModifiedBy>Thomas Kejser</cp:lastModifiedBy>
  <cp:revision>46</cp:revision>
  <dcterms:created xsi:type="dcterms:W3CDTF">2006-08-16T00:00:00Z</dcterms:created>
  <dcterms:modified xsi:type="dcterms:W3CDTF">2010-04-16T14:02:26Z</dcterms:modified>
</cp:coreProperties>
</file>