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26"/>
  </p:notesMasterIdLst>
  <p:handoutMasterIdLst>
    <p:handoutMasterId r:id="rId27"/>
  </p:handoutMasterIdLst>
  <p:sldIdLst>
    <p:sldId id="256" r:id="rId2"/>
    <p:sldId id="354" r:id="rId3"/>
    <p:sldId id="353" r:id="rId4"/>
    <p:sldId id="312" r:id="rId5"/>
    <p:sldId id="357" r:id="rId6"/>
    <p:sldId id="352" r:id="rId7"/>
    <p:sldId id="331" r:id="rId8"/>
    <p:sldId id="332" r:id="rId9"/>
    <p:sldId id="348" r:id="rId10"/>
    <p:sldId id="335" r:id="rId11"/>
    <p:sldId id="333" r:id="rId12"/>
    <p:sldId id="337" r:id="rId13"/>
    <p:sldId id="338" r:id="rId14"/>
    <p:sldId id="345" r:id="rId15"/>
    <p:sldId id="346" r:id="rId16"/>
    <p:sldId id="343" r:id="rId17"/>
    <p:sldId id="349" r:id="rId18"/>
    <p:sldId id="358" r:id="rId19"/>
    <p:sldId id="359" r:id="rId20"/>
    <p:sldId id="350" r:id="rId21"/>
    <p:sldId id="351" r:id="rId22"/>
    <p:sldId id="271" r:id="rId23"/>
    <p:sldId id="324" r:id="rId24"/>
    <p:sldId id="326" r:id="rId2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94660"/>
  </p:normalViewPr>
  <p:slideViewPr>
    <p:cSldViewPr>
      <p:cViewPr varScale="1">
        <p:scale>
          <a:sx n="65" d="100"/>
          <a:sy n="65" d="100"/>
        </p:scale>
        <p:origin x="-5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0615A7A5-654D-4F40-8E12-4F9F0718C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F78BD65D-F459-4B69-9684-569CC8162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5F62DF9-2490-41C0-BA79-DBDA3EA216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1862EA-A61F-426B-A3DA-B873C1721A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06D48E2-8DD7-4AB0-854C-612EBEE270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B314A43-9047-43D9-89E1-90D3760CC4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4AD4C06-A2F9-480F-AEC1-AF1BC35EB0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57A78F4-A551-4B2F-9667-84E9FDA175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A48F05-958A-4A6B-8C82-A929D70D81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D6A46F2-FB79-47A2-9283-7903EBC36B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76D6FD-61C0-4752-ADEB-C876C56ACF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E370DFD-CCF9-45BD-8E26-86217E2848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609BEED-2C2C-45B2-877B-590CA2A040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D5612722-509B-44F0-B801-060835271A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blogs.msdn.com/queryoptteam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Query Optimizer Overview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Conor Cunningham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Principal Architect, SQL Server Query Processor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B6F3D3-5D96-435B-B782-6CE1657F8AB0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4431792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Plans are explored using “Rules” that transform the tree from one form to another</a:t>
            </a:r>
          </a:p>
          <a:p>
            <a:r>
              <a:rPr lang="en-US" dirty="0" smtClean="0"/>
              <a:t>Rules match </a:t>
            </a:r>
            <a:r>
              <a:rPr lang="en-US" b="1" dirty="0" smtClean="0"/>
              <a:t>patterns</a:t>
            </a:r>
            <a:r>
              <a:rPr lang="en-US" dirty="0" smtClean="0"/>
              <a:t> in the tree and create new patterns.  Patterns describe top-down tree fragments but not complete query trees</a:t>
            </a:r>
          </a:p>
          <a:p>
            <a:r>
              <a:rPr lang="en-US" dirty="0" smtClean="0"/>
              <a:t>Rules can go logical -&gt; logical or logical -&gt; physical</a:t>
            </a:r>
          </a:p>
          <a:p>
            <a:r>
              <a:rPr lang="en-US" dirty="0" smtClean="0"/>
              <a:t>We have many, many rules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14A43-9047-43D9-89E1-90D3760CC43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6553200" y="2438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</a:rPr>
              <a:t>b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5791200" y="243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a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6019800" y="1676400"/>
            <a:ext cx="657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</a:rPr>
              <a:t>join</a:t>
            </a:r>
          </a:p>
        </p:txBody>
      </p:sp>
      <p:sp>
        <p:nvSpPr>
          <p:cNvPr id="8" name="Line 14"/>
          <p:cNvSpPr>
            <a:spLocks noChangeShapeType="1"/>
          </p:cNvSpPr>
          <p:nvPr/>
        </p:nvSpPr>
        <p:spPr bwMode="auto">
          <a:xfrm flipH="1">
            <a:off x="6019800" y="20574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15"/>
          <p:cNvSpPr>
            <a:spLocks noChangeShapeType="1"/>
          </p:cNvSpPr>
          <p:nvPr/>
        </p:nvSpPr>
        <p:spPr bwMode="auto">
          <a:xfrm>
            <a:off x="6400800" y="20574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8382000" y="2438400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</a:rPr>
              <a:t>a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7620000" y="24384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</a:rPr>
              <a:t>b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7848600" y="1676400"/>
            <a:ext cx="657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</a:rPr>
              <a:t>join</a:t>
            </a: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flipH="1">
            <a:off x="7848600" y="20574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8229600" y="20574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6324600" y="990600"/>
            <a:ext cx="1981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</a:rPr>
              <a:t>Join Commute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8229600" y="4876800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</a:rPr>
              <a:t>a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7467600" y="48768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</a:rPr>
              <a:t>b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7315200" y="4114800"/>
            <a:ext cx="14077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</a:rPr>
              <a:t>Hash Join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2" name="Line 14"/>
          <p:cNvSpPr>
            <a:spLocks noChangeShapeType="1"/>
          </p:cNvSpPr>
          <p:nvPr/>
        </p:nvSpPr>
        <p:spPr bwMode="auto">
          <a:xfrm flipH="1">
            <a:off x="7696200" y="4495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5"/>
          <p:cNvSpPr>
            <a:spLocks noChangeShapeType="1"/>
          </p:cNvSpPr>
          <p:nvPr/>
        </p:nvSpPr>
        <p:spPr bwMode="auto">
          <a:xfrm>
            <a:off x="8077200" y="4495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5867400" y="3581400"/>
            <a:ext cx="2438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</a:rPr>
              <a:t>Join to Hash Join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6324600" y="4953000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</a:rPr>
              <a:t>a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5562600" y="4953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</a:rPr>
              <a:t>b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5791200" y="4191000"/>
            <a:ext cx="657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</a:rPr>
              <a:t>join</a:t>
            </a: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 flipH="1">
            <a:off x="5791200" y="45720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15"/>
          <p:cNvSpPr>
            <a:spLocks noChangeShapeType="1"/>
          </p:cNvSpPr>
          <p:nvPr/>
        </p:nvSpPr>
        <p:spPr bwMode="auto">
          <a:xfrm>
            <a:off x="6172200" y="4572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Optimizer does not fully materialize every single alternative.  </a:t>
            </a:r>
          </a:p>
          <a:p>
            <a:r>
              <a:rPr lang="en-US" dirty="0" smtClean="0"/>
              <a:t>The Memo quickly identifies and stores equivalent sub-trees</a:t>
            </a:r>
          </a:p>
          <a:p>
            <a:pPr lvl="1"/>
            <a:r>
              <a:rPr lang="en-US" dirty="0" smtClean="0"/>
              <a:t>Stored in “groups”</a:t>
            </a:r>
          </a:p>
          <a:p>
            <a:pPr lvl="1"/>
            <a:r>
              <a:rPr lang="en-US" dirty="0" smtClean="0"/>
              <a:t>Groups point to other groups so we can share trees</a:t>
            </a:r>
          </a:p>
          <a:p>
            <a:pPr lvl="1"/>
            <a:r>
              <a:rPr lang="en-US" dirty="0" smtClean="0"/>
              <a:t>The top-down rule framework makes this “easy” to do</a:t>
            </a:r>
          </a:p>
          <a:p>
            <a:r>
              <a:rPr lang="en-US" dirty="0" smtClean="0"/>
              <a:t>This allows us to search many more plans in the same amount of time/space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14A43-9047-43D9-89E1-90D3760CC43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Encoding of alternatives</a:t>
            </a:r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67159-FC55-4BCD-9A9E-9CC5509D494E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762000" y="1905000"/>
            <a:ext cx="1981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0 – 1 join 4</a:t>
            </a:r>
          </a:p>
          <a:p>
            <a:r>
              <a:rPr lang="en-US" sz="2400">
                <a:latin typeface="Arial" charset="0"/>
              </a:rPr>
              <a:t>1 – 2 join 3</a:t>
            </a:r>
          </a:p>
          <a:p>
            <a:r>
              <a:rPr lang="en-US" sz="2400">
                <a:latin typeface="Arial" charset="0"/>
              </a:rPr>
              <a:t>2 – {a}</a:t>
            </a:r>
          </a:p>
          <a:p>
            <a:r>
              <a:rPr lang="en-US" sz="2400">
                <a:latin typeface="Arial" charset="0"/>
              </a:rPr>
              <a:t>3 – {b}</a:t>
            </a:r>
          </a:p>
          <a:p>
            <a:r>
              <a:rPr lang="en-US" sz="2400">
                <a:latin typeface="Arial" charset="0"/>
              </a:rPr>
              <a:t>4 – {c}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381000" y="1295400"/>
            <a:ext cx="406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table of alternatives (MEMO)</a:t>
            </a:r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>
            <a:off x="3429000" y="2438400"/>
            <a:ext cx="1600200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3657600" y="259080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charset="0"/>
              </a:rPr>
              <a:t>insert</a:t>
            </a: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6705600" y="1981200"/>
            <a:ext cx="657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join</a:t>
            </a:r>
          </a:p>
        </p:txBody>
      </p:sp>
      <p:sp>
        <p:nvSpPr>
          <p:cNvPr id="17417" name="Text Box 8"/>
          <p:cNvSpPr txBox="1">
            <a:spLocks noChangeArrowheads="1"/>
          </p:cNvSpPr>
          <p:nvPr/>
        </p:nvSpPr>
        <p:spPr bwMode="auto">
          <a:xfrm>
            <a:off x="6858000" y="3581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b</a:t>
            </a:r>
          </a:p>
        </p:txBody>
      </p:sp>
      <p:sp>
        <p:nvSpPr>
          <p:cNvPr id="17418" name="Text Box 9"/>
          <p:cNvSpPr txBox="1">
            <a:spLocks noChangeArrowheads="1"/>
          </p:cNvSpPr>
          <p:nvPr/>
        </p:nvSpPr>
        <p:spPr bwMode="auto">
          <a:xfrm>
            <a:off x="5715000" y="3581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a</a:t>
            </a:r>
          </a:p>
        </p:txBody>
      </p:sp>
      <p:sp>
        <p:nvSpPr>
          <p:cNvPr id="17419" name="Line 10"/>
          <p:cNvSpPr>
            <a:spLocks noChangeShapeType="1"/>
          </p:cNvSpPr>
          <p:nvPr/>
        </p:nvSpPr>
        <p:spPr bwMode="auto">
          <a:xfrm flipH="1">
            <a:off x="6477000" y="2438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11"/>
          <p:cNvSpPr>
            <a:spLocks noChangeShapeType="1"/>
          </p:cNvSpPr>
          <p:nvPr/>
        </p:nvSpPr>
        <p:spPr bwMode="auto">
          <a:xfrm>
            <a:off x="7086600" y="2438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Text Box 12"/>
          <p:cNvSpPr txBox="1">
            <a:spLocks noChangeArrowheads="1"/>
          </p:cNvSpPr>
          <p:nvPr/>
        </p:nvSpPr>
        <p:spPr bwMode="auto">
          <a:xfrm>
            <a:off x="6248400" y="2819400"/>
            <a:ext cx="657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join</a:t>
            </a:r>
          </a:p>
        </p:txBody>
      </p:sp>
      <p:sp>
        <p:nvSpPr>
          <p:cNvPr id="17422" name="Text Box 13"/>
          <p:cNvSpPr txBox="1">
            <a:spLocks noChangeArrowheads="1"/>
          </p:cNvSpPr>
          <p:nvPr/>
        </p:nvSpPr>
        <p:spPr bwMode="auto">
          <a:xfrm>
            <a:off x="7239000" y="28194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c</a:t>
            </a:r>
          </a:p>
        </p:txBody>
      </p:sp>
      <p:sp>
        <p:nvSpPr>
          <p:cNvPr id="17423" name="Line 14"/>
          <p:cNvSpPr>
            <a:spLocks noChangeShapeType="1"/>
          </p:cNvSpPr>
          <p:nvPr/>
        </p:nvSpPr>
        <p:spPr bwMode="auto">
          <a:xfrm flipH="1">
            <a:off x="5943600" y="3200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Line 15"/>
          <p:cNvSpPr>
            <a:spLocks noChangeShapeType="1"/>
          </p:cNvSpPr>
          <p:nvPr/>
        </p:nvSpPr>
        <p:spPr bwMode="auto">
          <a:xfrm>
            <a:off x="6629400" y="3200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Text Box 16"/>
          <p:cNvSpPr txBox="1">
            <a:spLocks noChangeArrowheads="1"/>
          </p:cNvSpPr>
          <p:nvPr/>
        </p:nvSpPr>
        <p:spPr bwMode="auto">
          <a:xfrm>
            <a:off x="6019800" y="1295400"/>
            <a:ext cx="1455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input tree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5486400" y="4267200"/>
            <a:ext cx="2743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SELECT * FROM A INNER JOIN B ON A.a=B.b INNER JOIN C on A.a = C.c;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 smtClean="0"/>
              <a:t>Example Rule Transformation</a:t>
            </a:r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F5EFDE-0935-4EAF-9A9A-FB098D999052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762000" y="1905000"/>
            <a:ext cx="1981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0 – </a:t>
            </a:r>
            <a:r>
              <a:rPr lang="en-US" sz="2400">
                <a:solidFill>
                  <a:schemeClr val="folHlink"/>
                </a:solidFill>
                <a:latin typeface="Arial" charset="0"/>
              </a:rPr>
              <a:t>1 join 4</a:t>
            </a:r>
          </a:p>
          <a:p>
            <a:r>
              <a:rPr lang="en-US" sz="2400">
                <a:latin typeface="Arial" charset="0"/>
              </a:rPr>
              <a:t>1 – 2 join 3</a:t>
            </a:r>
          </a:p>
          <a:p>
            <a:r>
              <a:rPr lang="en-US" sz="2400">
                <a:latin typeface="Arial" charset="0"/>
              </a:rPr>
              <a:t>2 – {a}</a:t>
            </a:r>
          </a:p>
          <a:p>
            <a:r>
              <a:rPr lang="en-US" sz="2400">
                <a:latin typeface="Arial" charset="0"/>
              </a:rPr>
              <a:t>3 – {b}</a:t>
            </a:r>
          </a:p>
          <a:p>
            <a:r>
              <a:rPr lang="en-US" sz="2400">
                <a:latin typeface="Arial" charset="0"/>
              </a:rPr>
              <a:t>4 – {c}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381000" y="1295400"/>
            <a:ext cx="282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table of alternatives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762000" y="4114800"/>
            <a:ext cx="3048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0 – 1 join 4; </a:t>
            </a:r>
            <a:r>
              <a:rPr lang="en-US" sz="2400">
                <a:solidFill>
                  <a:srgbClr val="009900"/>
                </a:solidFill>
                <a:latin typeface="Arial" charset="0"/>
              </a:rPr>
              <a:t>4 join 1</a:t>
            </a:r>
          </a:p>
          <a:p>
            <a:r>
              <a:rPr lang="en-US" sz="2400">
                <a:latin typeface="Arial" charset="0"/>
              </a:rPr>
              <a:t>1 – 2 join 3</a:t>
            </a:r>
          </a:p>
          <a:p>
            <a:r>
              <a:rPr lang="en-US" sz="2400">
                <a:latin typeface="Arial" charset="0"/>
              </a:rPr>
              <a:t>2 – {a}</a:t>
            </a:r>
          </a:p>
          <a:p>
            <a:r>
              <a:rPr lang="en-US" sz="2400">
                <a:latin typeface="Arial" charset="0"/>
              </a:rPr>
              <a:t>3 – {b}</a:t>
            </a:r>
          </a:p>
          <a:p>
            <a:r>
              <a:rPr lang="en-US" sz="2400">
                <a:latin typeface="Arial" charset="0"/>
              </a:rPr>
              <a:t>4 – {c}</a:t>
            </a:r>
            <a:endParaRPr lang="en-US" sz="2400">
              <a:solidFill>
                <a:srgbClr val="009900"/>
              </a:solidFill>
              <a:latin typeface="Arial" charset="0"/>
            </a:endParaRPr>
          </a:p>
        </p:txBody>
      </p:sp>
      <p:sp>
        <p:nvSpPr>
          <p:cNvPr id="18439" name="Line 6"/>
          <p:cNvSpPr>
            <a:spLocks noChangeShapeType="1"/>
          </p:cNvSpPr>
          <p:nvPr/>
        </p:nvSpPr>
        <p:spPr bwMode="auto">
          <a:xfrm>
            <a:off x="3429000" y="2438400"/>
            <a:ext cx="1600200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3657600" y="25908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charset="0"/>
              </a:rPr>
              <a:t>extract</a:t>
            </a:r>
          </a:p>
        </p:txBody>
      </p:sp>
      <p:sp>
        <p:nvSpPr>
          <p:cNvPr id="104456" name="Line 8"/>
          <p:cNvSpPr>
            <a:spLocks noChangeShapeType="1"/>
          </p:cNvSpPr>
          <p:nvPr/>
        </p:nvSpPr>
        <p:spPr bwMode="auto">
          <a:xfrm flipH="1">
            <a:off x="3352800" y="5181600"/>
            <a:ext cx="1600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3733800" y="533400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charset="0"/>
              </a:rPr>
              <a:t>insert</a:t>
            </a:r>
          </a:p>
        </p:txBody>
      </p:sp>
      <p:sp>
        <p:nvSpPr>
          <p:cNvPr id="18443" name="Text Box 10"/>
          <p:cNvSpPr txBox="1">
            <a:spLocks noChangeArrowheads="1"/>
          </p:cNvSpPr>
          <p:nvPr/>
        </p:nvSpPr>
        <p:spPr bwMode="auto">
          <a:xfrm>
            <a:off x="6629400" y="1752600"/>
            <a:ext cx="657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join</a:t>
            </a:r>
          </a:p>
        </p:txBody>
      </p:sp>
      <p:sp>
        <p:nvSpPr>
          <p:cNvPr id="18444" name="Line 11"/>
          <p:cNvSpPr>
            <a:spLocks noChangeShapeType="1"/>
          </p:cNvSpPr>
          <p:nvPr/>
        </p:nvSpPr>
        <p:spPr bwMode="auto">
          <a:xfrm flipH="1">
            <a:off x="6400800" y="22098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Line 12"/>
          <p:cNvSpPr>
            <a:spLocks noChangeShapeType="1"/>
          </p:cNvSpPr>
          <p:nvPr/>
        </p:nvSpPr>
        <p:spPr bwMode="auto">
          <a:xfrm>
            <a:off x="7010400" y="22098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Text Box 13"/>
          <p:cNvSpPr txBox="1">
            <a:spLocks noChangeArrowheads="1"/>
          </p:cNvSpPr>
          <p:nvPr/>
        </p:nvSpPr>
        <p:spPr bwMode="auto">
          <a:xfrm>
            <a:off x="6172200" y="259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1</a:t>
            </a:r>
          </a:p>
        </p:txBody>
      </p:sp>
      <p:sp>
        <p:nvSpPr>
          <p:cNvPr id="18447" name="Text Box 14"/>
          <p:cNvSpPr txBox="1">
            <a:spLocks noChangeArrowheads="1"/>
          </p:cNvSpPr>
          <p:nvPr/>
        </p:nvSpPr>
        <p:spPr bwMode="auto">
          <a:xfrm>
            <a:off x="7162800" y="259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4</a:t>
            </a:r>
          </a:p>
        </p:txBody>
      </p:sp>
      <p:sp>
        <p:nvSpPr>
          <p:cNvPr id="104463" name="Line 15"/>
          <p:cNvSpPr>
            <a:spLocks noChangeShapeType="1"/>
          </p:cNvSpPr>
          <p:nvPr/>
        </p:nvSpPr>
        <p:spPr bwMode="auto">
          <a:xfrm rot="16200000" flipH="1">
            <a:off x="6706394" y="3885406"/>
            <a:ext cx="609600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464" name="Text Box 16"/>
          <p:cNvSpPr txBox="1">
            <a:spLocks noChangeArrowheads="1"/>
          </p:cNvSpPr>
          <p:nvPr/>
        </p:nvSpPr>
        <p:spPr bwMode="auto">
          <a:xfrm>
            <a:off x="5486400" y="3581400"/>
            <a:ext cx="1471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charset="0"/>
              </a:rPr>
              <a:t>transform</a:t>
            </a:r>
          </a:p>
        </p:txBody>
      </p:sp>
      <p:sp>
        <p:nvSpPr>
          <p:cNvPr id="104465" name="Text Box 17"/>
          <p:cNvSpPr txBox="1">
            <a:spLocks noChangeArrowheads="1"/>
          </p:cNvSpPr>
          <p:nvPr/>
        </p:nvSpPr>
        <p:spPr bwMode="auto">
          <a:xfrm>
            <a:off x="6781800" y="4648200"/>
            <a:ext cx="657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join</a:t>
            </a:r>
          </a:p>
        </p:txBody>
      </p:sp>
      <p:sp>
        <p:nvSpPr>
          <p:cNvPr id="104466" name="Line 18"/>
          <p:cNvSpPr>
            <a:spLocks noChangeShapeType="1"/>
          </p:cNvSpPr>
          <p:nvPr/>
        </p:nvSpPr>
        <p:spPr bwMode="auto">
          <a:xfrm flipH="1">
            <a:off x="6553200" y="5105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467" name="Line 19"/>
          <p:cNvSpPr>
            <a:spLocks noChangeShapeType="1"/>
          </p:cNvSpPr>
          <p:nvPr/>
        </p:nvSpPr>
        <p:spPr bwMode="auto">
          <a:xfrm>
            <a:off x="7162800" y="5105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468" name="Text Box 20"/>
          <p:cNvSpPr txBox="1">
            <a:spLocks noChangeArrowheads="1"/>
          </p:cNvSpPr>
          <p:nvPr/>
        </p:nvSpPr>
        <p:spPr bwMode="auto">
          <a:xfrm>
            <a:off x="6324600" y="5486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4</a:t>
            </a:r>
          </a:p>
        </p:txBody>
      </p:sp>
      <p:sp>
        <p:nvSpPr>
          <p:cNvPr id="104469" name="Text Box 21"/>
          <p:cNvSpPr txBox="1">
            <a:spLocks noChangeArrowheads="1"/>
          </p:cNvSpPr>
          <p:nvPr/>
        </p:nvSpPr>
        <p:spPr bwMode="auto">
          <a:xfrm>
            <a:off x="7315200" y="5486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4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4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4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4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4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4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0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3" grpId="0"/>
      <p:bldP spid="104456" grpId="0" animBg="1"/>
      <p:bldP spid="104457" grpId="0"/>
      <p:bldP spid="104463" grpId="0" animBg="1"/>
      <p:bldP spid="104464" grpId="0"/>
      <p:bldP spid="104465" grpId="0"/>
      <p:bldP spid="104466" grpId="0" animBg="1"/>
      <p:bldP spid="104467" grpId="0" animBg="1"/>
      <p:bldP spid="104468" grpId="0"/>
      <p:bldP spid="10446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Cardinality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Statistics objects + table cardinalities feed the cardinality estimation process.  They include:</a:t>
            </a:r>
          </a:p>
          <a:p>
            <a:pPr lvl="1"/>
            <a:r>
              <a:rPr lang="en-US" dirty="0" smtClean="0"/>
              <a:t>Histograms</a:t>
            </a:r>
          </a:p>
          <a:p>
            <a:pPr lvl="1"/>
            <a:r>
              <a:rPr lang="en-US" dirty="0" smtClean="0"/>
              <a:t>Multi-column frequencies/densities</a:t>
            </a:r>
          </a:p>
          <a:p>
            <a:pPr lvl="1"/>
            <a:r>
              <a:rPr lang="en-US" dirty="0" err="1" smtClean="0"/>
              <a:t>Trie</a:t>
            </a:r>
            <a:r>
              <a:rPr lang="en-US" dirty="0" smtClean="0"/>
              <a:t> trees for LIKE estimation</a:t>
            </a:r>
          </a:p>
          <a:p>
            <a:r>
              <a:rPr lang="en-US" dirty="0" smtClean="0"/>
              <a:t>Cardinality derived “bottom-up” for each operator</a:t>
            </a:r>
          </a:p>
          <a:p>
            <a:r>
              <a:rPr lang="en-US" dirty="0" smtClean="0"/>
              <a:t>There are many very hard problems in this space</a:t>
            </a:r>
          </a:p>
          <a:p>
            <a:pPr lvl="1"/>
            <a:r>
              <a:rPr lang="en-US" dirty="0" smtClean="0"/>
              <a:t>Example: cross-table predicates with highly correlated data</a:t>
            </a:r>
          </a:p>
          <a:p>
            <a:r>
              <a:rPr lang="en-US" dirty="0" smtClean="0"/>
              <a:t>Simplifying assumptions</a:t>
            </a:r>
          </a:p>
          <a:p>
            <a:pPr lvl="1"/>
            <a:r>
              <a:rPr lang="en-US" dirty="0" smtClean="0"/>
              <a:t>Statistical independence</a:t>
            </a:r>
          </a:p>
          <a:p>
            <a:pPr lvl="1"/>
            <a:r>
              <a:rPr lang="en-US" dirty="0" smtClean="0"/>
              <a:t>Uniform data distributions within ranges</a:t>
            </a:r>
          </a:p>
          <a:p>
            <a:pPr lvl="1"/>
            <a:r>
              <a:rPr lang="en-US" dirty="0" smtClean="0"/>
              <a:t>Containment – if you query something in a range, it is likely in that range.</a:t>
            </a:r>
          </a:p>
          <a:p>
            <a:r>
              <a:rPr lang="en-US" dirty="0" smtClean="0"/>
              <a:t>Try SET STATISTICS PROFILE ON – I start with this for most query performance issues to determine if the cardinality estimates are good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14A43-9047-43D9-89E1-90D3760CC43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Based on Cardinality Estimation (so, that needs to be right for this to make sense)</a:t>
            </a:r>
          </a:p>
          <a:p>
            <a:r>
              <a:rPr lang="en-US" dirty="0" smtClean="0"/>
              <a:t>We do costing for each _physical_ tree</a:t>
            </a:r>
          </a:p>
          <a:p>
            <a:r>
              <a:rPr lang="en-US" dirty="0" smtClean="0"/>
              <a:t>Things we include in costing:</a:t>
            </a:r>
          </a:p>
          <a:p>
            <a:pPr lvl="1"/>
            <a:r>
              <a:rPr lang="en-US" dirty="0" smtClean="0"/>
              <a:t>How much IO (sequential, random), CPU, space in memory for buffer pages</a:t>
            </a:r>
          </a:p>
          <a:p>
            <a:pPr lvl="1"/>
            <a:r>
              <a:rPr lang="en-US" dirty="0" smtClean="0"/>
              <a:t>DOP/Partitioning data</a:t>
            </a:r>
          </a:p>
          <a:p>
            <a:r>
              <a:rPr lang="en-US" dirty="0" smtClean="0"/>
              <a:t>Things we do NOT include in costing:</a:t>
            </a:r>
          </a:p>
          <a:p>
            <a:pPr lvl="1"/>
            <a:r>
              <a:rPr lang="en-US" dirty="0" smtClean="0"/>
              <a:t>CPU Speed,  IO Subsystem Speed</a:t>
            </a:r>
          </a:p>
          <a:p>
            <a:r>
              <a:rPr lang="en-US" dirty="0" smtClean="0"/>
              <a:t>The costing formulas were originally the # of seconds on Nick’s machine</a:t>
            </a:r>
          </a:p>
          <a:p>
            <a:r>
              <a:rPr lang="en-US" dirty="0" smtClean="0"/>
              <a:t>Assumptions:</a:t>
            </a:r>
          </a:p>
          <a:p>
            <a:pPr lvl="1"/>
            <a:r>
              <a:rPr lang="en-US" dirty="0" smtClean="0"/>
              <a:t>We didn’t cost CPU/IO separately for each installation </a:t>
            </a:r>
            <a:r>
              <a:rPr lang="en-US" smtClean="0"/>
              <a:t>to simplify </a:t>
            </a:r>
            <a:r>
              <a:rPr lang="en-US" dirty="0" smtClean="0"/>
              <a:t>debugging queries</a:t>
            </a:r>
          </a:p>
          <a:p>
            <a:pPr lvl="1"/>
            <a:r>
              <a:rPr lang="en-US" dirty="0" smtClean="0"/>
              <a:t>Cold buffer pool cache – we assume rows are not in the buffer pool when the query starts</a:t>
            </a:r>
          </a:p>
          <a:p>
            <a:pPr lvl="1"/>
            <a:r>
              <a:rPr lang="en-US" dirty="0" smtClean="0"/>
              <a:t>Uniformity – IO from a series of seeks are distributed randomly across a B-Tree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14A43-9047-43D9-89E1-90D3760CC43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 Search/Stages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optimizer does fancy things to reduce compilation time</a:t>
            </a:r>
          </a:p>
          <a:p>
            <a:pPr marL="596646" indent="-514350">
              <a:buAutoNum type="arabicPeriod"/>
            </a:pPr>
            <a:r>
              <a:rPr lang="en-US" dirty="0" smtClean="0"/>
              <a:t>We stop looking at alternatives that we know cost more than our best solution found so far</a:t>
            </a:r>
          </a:p>
          <a:p>
            <a:pPr marL="596646" indent="-514350">
              <a:buAutoNum type="arabicPeriod"/>
            </a:pPr>
            <a:r>
              <a:rPr lang="en-US" dirty="0" smtClean="0"/>
              <a:t>We split rules into groups based on cost vs. reward (Expensive or domain-specific rules are run in later stages).  We end optimization if we’ve found a “good enough” plan</a:t>
            </a:r>
          </a:p>
          <a:p>
            <a:pPr marL="596646" indent="-514350">
              <a:buAutoNum type="arabicPeriod"/>
            </a:pPr>
            <a:r>
              <a:rPr lang="en-US" dirty="0" smtClean="0"/>
              <a:t>We limit the optimizer to stop optimization after a certain number of rules</a:t>
            </a:r>
          </a:p>
          <a:p>
            <a:pPr marL="119063" indent="-38100">
              <a:buNone/>
            </a:pPr>
            <a:r>
              <a:rPr lang="en-US" dirty="0" smtClean="0"/>
              <a:t>(You can see some of this information in XML </a:t>
            </a:r>
            <a:r>
              <a:rPr lang="en-US" dirty="0" err="1" smtClean="0"/>
              <a:t>Showplan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14A43-9047-43D9-89E1-90D3760CC43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SQL converts predicates into Index operations (Seeks).  These predicates are called “</a:t>
            </a:r>
            <a:r>
              <a:rPr lang="en-US" dirty="0" err="1" smtClean="0"/>
              <a:t>SARGable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Some predicates can’t be converted – Non-</a:t>
            </a:r>
            <a:r>
              <a:rPr lang="en-US" dirty="0" err="1" smtClean="0"/>
              <a:t>SARGable</a:t>
            </a:r>
            <a:endParaRPr lang="en-US" dirty="0" smtClean="0"/>
          </a:p>
          <a:p>
            <a:r>
              <a:rPr lang="en-US" dirty="0" smtClean="0"/>
              <a:t>Some Non-SARG predicates are evaluated within the Storage Engine for Speed.  (“Pushed Non-SARG Predicates”)</a:t>
            </a:r>
          </a:p>
          <a:p>
            <a:pPr lvl="1"/>
            <a:r>
              <a:rPr lang="en-US" dirty="0" smtClean="0"/>
              <a:t>This optimization reduces instruction counts by evaluating some expressions within the Storage Engine while holding the latch on the page</a:t>
            </a:r>
          </a:p>
          <a:p>
            <a:pPr lvl="1"/>
            <a:r>
              <a:rPr lang="en-US" dirty="0" smtClean="0"/>
              <a:t>Only “cheap” expressions can be done this way</a:t>
            </a:r>
          </a:p>
          <a:p>
            <a:r>
              <a:rPr lang="en-US" dirty="0" smtClean="0"/>
              <a:t>We do rewrite rules to move operations as close as possible towards the leaves of the tree to allow index matching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err="1" smtClean="0"/>
              <a:t>SARGable</a:t>
            </a:r>
            <a:r>
              <a:rPr lang="en-US" dirty="0" smtClean="0"/>
              <a:t>:  WHERE </a:t>
            </a:r>
            <a:r>
              <a:rPr lang="en-US" dirty="0" err="1" smtClean="0"/>
              <a:t>col</a:t>
            </a:r>
            <a:r>
              <a:rPr lang="en-US" dirty="0" smtClean="0"/>
              <a:t> = 5</a:t>
            </a:r>
          </a:p>
          <a:p>
            <a:pPr lvl="1"/>
            <a:r>
              <a:rPr lang="en-US" dirty="0" smtClean="0"/>
              <a:t>Non-</a:t>
            </a:r>
            <a:r>
              <a:rPr lang="en-US" dirty="0" err="1" smtClean="0"/>
              <a:t>SARGable</a:t>
            </a:r>
            <a:r>
              <a:rPr lang="en-US" dirty="0" smtClean="0"/>
              <a:t>:  WHERE convert(</a:t>
            </a:r>
            <a:r>
              <a:rPr lang="en-US" dirty="0" err="1" smtClean="0"/>
              <a:t>col</a:t>
            </a:r>
            <a:r>
              <a:rPr lang="en-US" dirty="0" smtClean="0"/>
              <a:t>, string) = ‘5’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14A43-9047-43D9-89E1-90D3760CC43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Index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Just indexing is usually insufficient – you also want to evaluate whether an index is “covering”.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CREATE INDEX i1 on T(col1)</a:t>
            </a:r>
          </a:p>
          <a:p>
            <a:pPr lvl="1"/>
            <a:r>
              <a:rPr lang="en-US" dirty="0" smtClean="0"/>
              <a:t>SELECT col1, col2 FROM T</a:t>
            </a:r>
          </a:p>
          <a:p>
            <a:pPr lvl="1"/>
            <a:r>
              <a:rPr lang="en-US" dirty="0" smtClean="0"/>
              <a:t>(Index i1 is not covering </a:t>
            </a:r>
            <a:r>
              <a:rPr lang="en-US" dirty="0" smtClean="0">
                <a:sym typeface="Wingdings" pitchFamily="2" charset="2"/>
              </a:rPr>
              <a:t> scan)</a:t>
            </a:r>
          </a:p>
          <a:p>
            <a:r>
              <a:rPr lang="en-US" dirty="0" smtClean="0">
                <a:sym typeface="Wingdings" pitchFamily="2" charset="2"/>
              </a:rPr>
              <a:t>Non-covering indexes typically need to do fetches to the base table (random IO is slow)</a:t>
            </a:r>
            <a:endParaRPr lang="en-US" dirty="0" smtClean="0"/>
          </a:p>
          <a:p>
            <a:r>
              <a:rPr lang="en-US" dirty="0" smtClean="0"/>
              <a:t>SQL 2005 added INCLUDE clause to allow you to add columns to make indexes covering</a:t>
            </a:r>
          </a:p>
          <a:p>
            <a:r>
              <a:rPr lang="en-US" dirty="0" smtClean="0"/>
              <a:t>To avoid/reduce this cost, the Optimizer considers strategies like this when picking indexes for plans:</a:t>
            </a:r>
          </a:p>
          <a:p>
            <a:pPr lvl="1"/>
            <a:r>
              <a:rPr lang="en-US" dirty="0" smtClean="0"/>
              <a:t>1. Seek the Clustered Index</a:t>
            </a:r>
          </a:p>
          <a:p>
            <a:pPr lvl="1"/>
            <a:r>
              <a:rPr lang="en-US" dirty="0" smtClean="0"/>
              <a:t>2. Seek NC1 and join with other NCIs</a:t>
            </a:r>
          </a:p>
          <a:p>
            <a:pPr lvl="1"/>
            <a:r>
              <a:rPr lang="en-US" dirty="0" smtClean="0"/>
              <a:t>3. Do 2 and then fetch back to the Heap/CI to get the rest of the needed columns (so, fetch last)</a:t>
            </a:r>
          </a:p>
          <a:p>
            <a:r>
              <a:rPr lang="en-US" dirty="0" smtClean="0"/>
              <a:t>Missing Index DMVs can help suggest covering indexes (best for repeated OLTP-like workloads)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14A43-9047-43D9-89E1-90D3760CC43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Matching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14A43-9047-43D9-89E1-90D3760CC43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447800"/>
            <a:ext cx="409575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3810000"/>
            <a:ext cx="437197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3352800" cy="1905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First Example – Basic </a:t>
            </a:r>
            <a:r>
              <a:rPr lang="en-US" dirty="0" err="1" smtClean="0"/>
              <a:t>SARGable</a:t>
            </a:r>
            <a:r>
              <a:rPr lang="en-US" dirty="0" smtClean="0"/>
              <a:t> Seek + Fetch to get columns from Heap</a:t>
            </a:r>
          </a:p>
          <a:p>
            <a:r>
              <a:rPr lang="en-US" dirty="0" smtClean="0"/>
              <a:t>Second case – NOT </a:t>
            </a:r>
            <a:r>
              <a:rPr lang="en-US" dirty="0" err="1" smtClean="0"/>
              <a:t>SARGable</a:t>
            </a:r>
            <a:r>
              <a:rPr lang="en-US" dirty="0" smtClean="0"/>
              <a:t> – notice the pushed predicate </a:t>
            </a:r>
            <a:r>
              <a:rPr lang="en-US" dirty="0" smtClean="0">
                <a:sym typeface="Wingdings" pitchFamily="2" charset="2"/>
              </a:rPr>
              <a:t> Scan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3124200"/>
            <a:ext cx="30099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This Guy?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 work on the SQL Server Query Processor team</a:t>
            </a:r>
          </a:p>
          <a:p>
            <a:pPr lvl="1"/>
            <a:r>
              <a:rPr lang="en-US" dirty="0" smtClean="0"/>
              <a:t>Most of my time was spent working on the Optimizer</a:t>
            </a:r>
          </a:p>
          <a:p>
            <a:pPr lvl="1"/>
            <a:r>
              <a:rPr lang="en-US" dirty="0" smtClean="0"/>
              <a:t>12+ years at Microsoft in various positions</a:t>
            </a:r>
          </a:p>
          <a:p>
            <a:r>
              <a:rPr lang="en-US" dirty="0" smtClean="0"/>
              <a:t>My current role is “architect”</a:t>
            </a:r>
          </a:p>
          <a:p>
            <a:pPr lvl="1"/>
            <a:r>
              <a:rPr lang="en-US" dirty="0" smtClean="0"/>
              <a:t>I’ve also been development lead, individual contributor, and I even went outside the company for awhile and played with startups.  I also had my own SQL consulting business</a:t>
            </a:r>
          </a:p>
          <a:p>
            <a:pPr lvl="1"/>
            <a:r>
              <a:rPr lang="en-US" dirty="0" smtClean="0"/>
              <a:t>I know a fair amount about a lot of areas and how they fit</a:t>
            </a:r>
          </a:p>
          <a:p>
            <a:r>
              <a:rPr lang="en-US" dirty="0" smtClean="0"/>
              <a:t>I spend a lot of time talking with customers to see how to improve the product</a:t>
            </a:r>
          </a:p>
          <a:p>
            <a:pPr lvl="1"/>
            <a:r>
              <a:rPr lang="en-US" dirty="0" smtClean="0"/>
              <a:t>I like coming to conferences like </a:t>
            </a:r>
            <a:r>
              <a:rPr lang="en-US" dirty="0" err="1" smtClean="0"/>
              <a:t>SQLBits</a:t>
            </a:r>
            <a:r>
              <a:rPr lang="en-US" dirty="0" smtClean="0"/>
              <a:t> because the audience knows where our product needs improvement.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14A43-9047-43D9-89E1-90D3760CC43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Considered for “expensive” queries (&gt; 5 cost units)</a:t>
            </a:r>
          </a:p>
          <a:p>
            <a:r>
              <a:rPr lang="en-US" dirty="0" smtClean="0"/>
              <a:t>Implemented as a property (top-down requirement in our engine)</a:t>
            </a:r>
          </a:p>
          <a:p>
            <a:r>
              <a:rPr lang="en-US" dirty="0" smtClean="0"/>
              <a:t>Considered in later optimization phases</a:t>
            </a:r>
          </a:p>
          <a:p>
            <a:pPr lvl="1"/>
            <a:r>
              <a:rPr lang="en-US" dirty="0" smtClean="0"/>
              <a:t>We generate the best serial and best parallel plan and take lowest cost result in 2</a:t>
            </a:r>
            <a:r>
              <a:rPr lang="en-US" baseline="30000" dirty="0" smtClean="0"/>
              <a:t>nd</a:t>
            </a:r>
            <a:r>
              <a:rPr lang="en-US" dirty="0" smtClean="0"/>
              <a:t> Stage</a:t>
            </a:r>
          </a:p>
          <a:p>
            <a:r>
              <a:rPr lang="en-US" dirty="0" smtClean="0"/>
              <a:t>Not all operators support parallelism</a:t>
            </a:r>
          </a:p>
          <a:p>
            <a:pPr lvl="1"/>
            <a:r>
              <a:rPr lang="en-US" dirty="0" smtClean="0"/>
              <a:t>Ex: GROUP BY supports parallelism only on GB cols</a:t>
            </a:r>
          </a:p>
          <a:p>
            <a:pPr lvl="1"/>
            <a:r>
              <a:rPr lang="en-US" dirty="0" smtClean="0"/>
              <a:t>Not all scalar functions support parallelism</a:t>
            </a:r>
          </a:p>
          <a:p>
            <a:pPr lvl="2"/>
            <a:r>
              <a:rPr lang="en-US" dirty="0" smtClean="0"/>
              <a:t>If you see that a query is not parallel that should be, try compiling it in slight variations until you find out if any of the predicates are causing the plan to go non-parallel.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14A43-9047-43D9-89E1-90D3760CC43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Updates do:</a:t>
            </a:r>
          </a:p>
          <a:p>
            <a:pPr marL="596646" indent="-514350">
              <a:buAutoNum type="arabicPeriod"/>
            </a:pPr>
            <a:r>
              <a:rPr lang="en-US" dirty="0" smtClean="0"/>
              <a:t>Read/Qualify source data</a:t>
            </a:r>
          </a:p>
          <a:p>
            <a:pPr marL="596646" indent="-514350">
              <a:buAutoNum type="arabicPeriod"/>
            </a:pPr>
            <a:r>
              <a:rPr lang="en-US" dirty="0" smtClean="0"/>
              <a:t>Compute new values (</a:t>
            </a:r>
            <a:r>
              <a:rPr lang="en-US" dirty="0" err="1" smtClean="0"/>
              <a:t>ComputeScalar</a:t>
            </a:r>
            <a:r>
              <a:rPr lang="en-US" dirty="0" smtClean="0"/>
              <a:t>)</a:t>
            </a:r>
          </a:p>
          <a:p>
            <a:pPr marL="596646" indent="-514350">
              <a:buAutoNum type="arabicPeriod"/>
            </a:pPr>
            <a:r>
              <a:rPr lang="en-US" dirty="0" smtClean="0"/>
              <a:t>Apply Changes</a:t>
            </a:r>
          </a:p>
          <a:p>
            <a:pPr marL="596646" indent="-514350">
              <a:buNone/>
            </a:pPr>
            <a:endParaRPr lang="en-US" dirty="0" smtClean="0"/>
          </a:p>
          <a:p>
            <a:pPr marL="596646" indent="-514350">
              <a:buNone/>
            </a:pPr>
            <a:r>
              <a:rPr lang="en-US" dirty="0" smtClean="0"/>
              <a:t>There are two patterns of Update Plan:</a:t>
            </a:r>
          </a:p>
          <a:p>
            <a:pPr marL="596646" indent="-514350">
              <a:buAutoNum type="arabicPeriod"/>
            </a:pPr>
            <a:r>
              <a:rPr lang="en-US" dirty="0" smtClean="0"/>
              <a:t>Narrow/Per-Row (apply changes for a row to each index, then do next row)</a:t>
            </a:r>
          </a:p>
          <a:p>
            <a:pPr marL="596646" indent="-514350">
              <a:buAutoNum type="arabicPeriod"/>
            </a:pPr>
            <a:r>
              <a:rPr lang="en-US" dirty="0" smtClean="0"/>
              <a:t>Wide/Per-Index (apply all changes to each index, then do the next index)</a:t>
            </a:r>
          </a:p>
          <a:p>
            <a:pPr marL="0" indent="0">
              <a:buNone/>
            </a:pPr>
            <a:r>
              <a:rPr lang="en-US" dirty="0" smtClean="0"/>
              <a:t>Narrow works better for small updates.  Wide is the general form.</a:t>
            </a:r>
          </a:p>
          <a:p>
            <a:pPr marL="0" indent="0">
              <a:buNone/>
            </a:pPr>
            <a:r>
              <a:rPr lang="en-US" dirty="0" smtClean="0"/>
              <a:t>(There are physical optimizations on each model so you might not see only two plans)</a:t>
            </a:r>
          </a:p>
          <a:p>
            <a:pPr marL="596646" indent="-514350">
              <a:buFont typeface="Arial" charset="0"/>
              <a:buChar char="•"/>
            </a:pPr>
            <a:endParaRPr lang="en-US" dirty="0" smtClean="0"/>
          </a:p>
          <a:p>
            <a:pPr marL="596646" indent="-514350">
              <a:buNone/>
            </a:pPr>
            <a:endParaRPr lang="en-US" dirty="0" smtClean="0"/>
          </a:p>
          <a:p>
            <a:pPr marL="596646" indent="-514350"/>
            <a:endParaRPr lang="en-US" dirty="0" smtClean="0"/>
          </a:p>
          <a:p>
            <a:pPr marL="596646" indent="-514350">
              <a:buAutoNum type="arabicPeriod"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14A43-9047-43D9-89E1-90D3760CC43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Updates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96646" indent="-514350">
              <a:buNone/>
            </a:pPr>
            <a:r>
              <a:rPr lang="en-US" sz="2800" dirty="0" smtClean="0"/>
              <a:t>For “Wide” (Per-Index) Plans, we often use this pattern:</a:t>
            </a:r>
          </a:p>
          <a:p>
            <a:pPr marL="596646" indent="-514350">
              <a:buAutoNum type="arabicPeriod"/>
            </a:pPr>
            <a:r>
              <a:rPr lang="en-US" sz="2800" b="1" dirty="0" smtClean="0"/>
              <a:t>Split</a:t>
            </a:r>
            <a:r>
              <a:rPr lang="en-US" sz="2800" dirty="0" smtClean="0"/>
              <a:t> Updates into Delete, Insert</a:t>
            </a:r>
          </a:p>
          <a:p>
            <a:pPr marL="596646" indent="-514350">
              <a:buAutoNum type="arabicPeriod"/>
            </a:pPr>
            <a:r>
              <a:rPr lang="en-US" sz="2800" b="1" dirty="0" smtClean="0"/>
              <a:t>Sort</a:t>
            </a:r>
            <a:r>
              <a:rPr lang="en-US" sz="2800" dirty="0" smtClean="0"/>
              <a:t> by key, operation code</a:t>
            </a:r>
          </a:p>
          <a:p>
            <a:pPr marL="596646" indent="-514350">
              <a:buAutoNum type="arabicPeriod"/>
            </a:pPr>
            <a:r>
              <a:rPr lang="en-US" sz="2800" b="1" dirty="0" smtClean="0"/>
              <a:t>Collapse</a:t>
            </a:r>
            <a:r>
              <a:rPr lang="en-US" sz="2800" dirty="0" smtClean="0"/>
              <a:t> the result to remove no-ops</a:t>
            </a:r>
            <a:endParaRPr lang="en-US" sz="2800" b="1" dirty="0" smtClean="0"/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US" sz="2400" dirty="0" smtClean="0"/>
              <a:t>This shape is useful because it: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2400" dirty="0" smtClean="0"/>
              <a:t>Puts changes in the order of each index (sequential IO instead of random IO)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2400" dirty="0" smtClean="0"/>
              <a:t>Can find cases where some changes are not needed and (greatly) reduce the IO + Log needed to complete a query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I cover Update plan generation in my book chapter (SQL 2008 Internals) – that’s probably the best place to learn about this.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D3D84-956F-4219-B418-91B18E5CA4B3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Where to Learn More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>
                <a:hlinkClick r:id="rId2"/>
              </a:rPr>
              <a:t>SQL Server 2008 Internals – Query Optimizer chapter</a:t>
            </a:r>
          </a:p>
          <a:p>
            <a:pPr lvl="1">
              <a:defRPr/>
            </a:pPr>
            <a:r>
              <a:rPr lang="en-US" sz="2400" dirty="0" smtClean="0">
                <a:hlinkClick r:id="rId2"/>
              </a:rPr>
              <a:t>I wrote a chapter on the Optimizer, but there are lots of great things in that book from the other authors</a:t>
            </a:r>
          </a:p>
          <a:p>
            <a:pPr>
              <a:defRPr/>
            </a:pPr>
            <a:r>
              <a:rPr lang="en-US" sz="2800" dirty="0" smtClean="0">
                <a:hlinkClick r:id="rId2"/>
              </a:rPr>
              <a:t>My Blog:</a:t>
            </a:r>
          </a:p>
          <a:p>
            <a:pPr lvl="1">
              <a:defRPr/>
            </a:pPr>
            <a:r>
              <a:rPr lang="en-US" sz="2400" dirty="0" smtClean="0">
                <a:hlinkClick r:id="rId2"/>
              </a:rPr>
              <a:t>http://blogs.msdn.com/conor_cunningham_msft/default.aspx    “Conor vs. SQL”</a:t>
            </a:r>
          </a:p>
          <a:p>
            <a:pPr>
              <a:defRPr/>
            </a:pPr>
            <a:endParaRPr lang="en-US" sz="2800" dirty="0" smtClean="0">
              <a:hlinkClick r:id="rId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2289D-DF1D-4D0B-A8C1-DB6FF7B8C19F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Conclusion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Thank you very much for attending the talk</a:t>
            </a:r>
          </a:p>
          <a:p>
            <a:pPr eaLnBrk="1" hangingPunct="1">
              <a:defRPr/>
            </a:pPr>
            <a:r>
              <a:rPr lang="en-US" dirty="0" smtClean="0"/>
              <a:t>Any questions?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78C850-D0B3-47C7-AC6B-358CF71275D1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Disclaimers</a:t>
            </a:r>
          </a:p>
          <a:p>
            <a:pPr lvl="1"/>
            <a:r>
              <a:rPr lang="en-US" dirty="0" smtClean="0"/>
              <a:t>We change the QP each release.  </a:t>
            </a:r>
          </a:p>
          <a:p>
            <a:pPr lvl="1"/>
            <a:r>
              <a:rPr lang="en-US" dirty="0" smtClean="0"/>
              <a:t>That includes most of the topics covered in this talk</a:t>
            </a:r>
          </a:p>
          <a:p>
            <a:pPr lvl="1"/>
            <a:r>
              <a:rPr lang="en-US" dirty="0" smtClean="0"/>
              <a:t>So, please understand that I am talking beyond the documented/supported portion of the product.</a:t>
            </a:r>
          </a:p>
          <a:p>
            <a:pPr lvl="1"/>
            <a:r>
              <a:rPr lang="en-US" dirty="0" smtClean="0"/>
              <a:t>All of the information in this talk is “public”, but that does not mean “fully supported” as far as CSS is concerned</a:t>
            </a:r>
          </a:p>
          <a:p>
            <a:r>
              <a:rPr lang="en-US" dirty="0" smtClean="0"/>
              <a:t>Questions</a:t>
            </a:r>
          </a:p>
          <a:p>
            <a:pPr lvl="1"/>
            <a:r>
              <a:rPr lang="en-US" dirty="0" smtClean="0"/>
              <a:t>If you are completely lost, ask a question right away.</a:t>
            </a:r>
          </a:p>
          <a:p>
            <a:pPr lvl="1"/>
            <a:r>
              <a:rPr lang="en-US" dirty="0" smtClean="0"/>
              <a:t>If you have more specific questions that won’t apply to everyone,  please hold them to the end – time is short and the topic is large</a:t>
            </a:r>
          </a:p>
          <a:p>
            <a:pPr lvl="1"/>
            <a:r>
              <a:rPr lang="en-US" dirty="0" smtClean="0"/>
              <a:t>I promise to stay as long as necessary to answer your questions, even if I have to stand in the hallway to do it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14A43-9047-43D9-89E1-90D3760CC43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smtClean="0"/>
              <a:t>Query Optimization In A Nutshell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1B4525-ABFE-4E78-8A17-237AD17BF780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2743200" y="2743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9749" name="Cloud"/>
          <p:cNvSpPr>
            <a:spLocks noChangeAspect="1" noEditPoints="1" noChangeArrowheads="1"/>
          </p:cNvSpPr>
          <p:nvPr/>
        </p:nvSpPr>
        <p:spPr bwMode="auto">
          <a:xfrm>
            <a:off x="3429000" y="1676400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324600" y="2743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295400" y="2362200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SQL Statement</a:t>
            </a:r>
            <a:endParaRPr lang="en-US" dirty="0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267200" y="2286000"/>
            <a:ext cx="106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Magic Happens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086600" y="24384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Awesome Query Plan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95400" y="4114800"/>
            <a:ext cx="6858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Commercial Query Optimizers do not try to find the “best” plan.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Instead, they try to find a “good enough” plan quickly.  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Most of the time, SQL Server does this well.  Most of the time…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An hour isn’t enough time to completely learn this topic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This talk is a practical overview of an academic topic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I will show you enough details to hopefully ask the right questions when you are working on your next SQL plan problem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Level of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276600"/>
            <a:ext cx="7498080" cy="2743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“Optimize” takes a valid query tree and generates a valid query plan</a:t>
            </a:r>
          </a:p>
          <a:p>
            <a:r>
              <a:rPr lang="en-US" dirty="0" smtClean="0"/>
              <a:t>If compilation takes awhile, this is almost always the place where it happens</a:t>
            </a:r>
          </a:p>
          <a:p>
            <a:r>
              <a:rPr lang="en-US" dirty="0" smtClean="0"/>
              <a:t>Different plans are considered and the one thought to be the best is returned</a:t>
            </a:r>
          </a:p>
          <a:p>
            <a:r>
              <a:rPr lang="en-US" dirty="0" smtClean="0"/>
              <a:t>Heuristics guide that search so keep the time as small as is reasonably possible.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14A43-9047-43D9-89E1-90D3760CC43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057400" y="2590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5562600" y="2590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295400" y="23622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SQL</a:t>
            </a:r>
            <a:endParaRPr lang="en-US" dirty="0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124200" y="23622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Tree</a:t>
            </a:r>
            <a:endParaRPr lang="en-US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400800" y="2438400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Query </a:t>
            </a:r>
            <a:r>
              <a:rPr lang="en-US" dirty="0"/>
              <a:t>Plan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2057400" y="20574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Parse</a:t>
            </a:r>
            <a:endParaRPr lang="en-US" dirty="0"/>
          </a:p>
        </p:txBody>
      </p:sp>
      <p:sp>
        <p:nvSpPr>
          <p:cNvPr id="14" name="Line 4"/>
          <p:cNvSpPr>
            <a:spLocks noChangeShapeType="1"/>
          </p:cNvSpPr>
          <p:nvPr/>
        </p:nvSpPr>
        <p:spPr bwMode="auto">
          <a:xfrm>
            <a:off x="3733800" y="2590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3733800" y="20574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Bind</a:t>
            </a:r>
            <a:endParaRPr lang="en-US" dirty="0"/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4648200" y="2362200"/>
            <a:ext cx="83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Bound Tree</a:t>
            </a:r>
            <a:endParaRPr lang="en-US" dirty="0"/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5410200" y="2057400"/>
            <a:ext cx="114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Optimize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 Query Tree?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590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output query plan is a tree</a:t>
            </a:r>
          </a:p>
          <a:p>
            <a:r>
              <a:rPr lang="en-US" dirty="0" smtClean="0"/>
              <a:t>Inside the optimizer, there are logical and physical trees.  </a:t>
            </a:r>
          </a:p>
          <a:p>
            <a:r>
              <a:rPr lang="en-US" dirty="0" smtClean="0"/>
              <a:t>Logical Tree Concepts:</a:t>
            </a:r>
          </a:p>
          <a:p>
            <a:pPr lvl="1"/>
            <a:r>
              <a:rPr lang="en-US" dirty="0" smtClean="0"/>
              <a:t>JOIN, WHERE, GROUP BY</a:t>
            </a:r>
          </a:p>
          <a:p>
            <a:r>
              <a:rPr lang="en-US" dirty="0" smtClean="0"/>
              <a:t>Physical Tree Concepts:</a:t>
            </a:r>
          </a:p>
          <a:p>
            <a:pPr lvl="1"/>
            <a:r>
              <a:rPr lang="en-US" dirty="0" smtClean="0"/>
              <a:t>Hash/Loop/Merge Join, Filter,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14A43-9047-43D9-89E1-90D3760CC43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191000" y="6172200"/>
            <a:ext cx="389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</a:rPr>
              <a:t>B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429000" y="6172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</a:rPr>
              <a:t>A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2667000" y="5410200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</a:rPr>
              <a:t>JOIN (</a:t>
            </a:r>
            <a:r>
              <a:rPr lang="en-US" sz="2400" dirty="0" err="1" smtClean="0">
                <a:latin typeface="Times New Roman" pitchFamily="18" charset="0"/>
              </a:rPr>
              <a:t>A.a</a:t>
            </a:r>
            <a:r>
              <a:rPr lang="en-US" sz="2400" dirty="0" smtClean="0">
                <a:latin typeface="Times New Roman" pitchFamily="18" charset="0"/>
              </a:rPr>
              <a:t> = </a:t>
            </a:r>
            <a:r>
              <a:rPr lang="en-US" sz="2400" dirty="0" err="1" smtClean="0">
                <a:latin typeface="Times New Roman" pitchFamily="18" charset="0"/>
              </a:rPr>
              <a:t>B.b</a:t>
            </a:r>
            <a:r>
              <a:rPr lang="en-US" sz="2400" dirty="0" smtClean="0">
                <a:latin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8" name="Line 14"/>
          <p:cNvSpPr>
            <a:spLocks noChangeShapeType="1"/>
          </p:cNvSpPr>
          <p:nvPr/>
        </p:nvSpPr>
        <p:spPr bwMode="auto">
          <a:xfrm flipH="1">
            <a:off x="3657600" y="57912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15"/>
          <p:cNvSpPr>
            <a:spLocks noChangeShapeType="1"/>
          </p:cNvSpPr>
          <p:nvPr/>
        </p:nvSpPr>
        <p:spPr bwMode="auto">
          <a:xfrm>
            <a:off x="4038600" y="57912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2819400" y="4724400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</a:rPr>
              <a:t>WHERE (</a:t>
            </a:r>
            <a:r>
              <a:rPr lang="en-US" sz="2400" dirty="0" err="1" smtClean="0">
                <a:latin typeface="Times New Roman" pitchFamily="18" charset="0"/>
              </a:rPr>
              <a:t>A.c</a:t>
            </a:r>
            <a:r>
              <a:rPr lang="en-US" sz="2400" dirty="0" smtClean="0">
                <a:latin typeface="Times New Roman" pitchFamily="18" charset="0"/>
              </a:rPr>
              <a:t> = 5)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39624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2819400" y="4114800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</a:rPr>
              <a:t>GROUP BY (</a:t>
            </a:r>
            <a:r>
              <a:rPr lang="en-US" sz="2400" dirty="0" err="1" smtClean="0">
                <a:latin typeface="Times New Roman" pitchFamily="18" charset="0"/>
              </a:rPr>
              <a:t>B.d</a:t>
            </a:r>
            <a:r>
              <a:rPr lang="en-US" sz="2400" dirty="0" smtClean="0">
                <a:latin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9" name="Line 14"/>
          <p:cNvSpPr>
            <a:spLocks noChangeShapeType="1"/>
          </p:cNvSpPr>
          <p:nvPr/>
        </p:nvSpPr>
        <p:spPr bwMode="auto">
          <a:xfrm flipH="1">
            <a:off x="3962400" y="4419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Another Level Deeper…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14A43-9047-43D9-89E1-90D3760CC43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697" name="Object 1"/>
          <p:cNvGraphicFramePr>
            <a:graphicFrameLocks noChangeAspect="1"/>
          </p:cNvGraphicFramePr>
          <p:nvPr/>
        </p:nvGraphicFramePr>
        <p:xfrm>
          <a:off x="2057400" y="1295400"/>
          <a:ext cx="5486400" cy="2771775"/>
        </p:xfrm>
        <a:graphic>
          <a:graphicData uri="http://schemas.openxmlformats.org/presentationml/2006/ole">
            <p:oleObj spid="_x0000_s29697" name="Visio" r:id="rId3" imgW="6345481" imgH="3213104" progId="Visio.Drawing.11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52600" y="3962400"/>
            <a:ext cx="6324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(This is simplified)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We perform operations in a specific order to reduce complexity and runtime cost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“Simplification” scrubs the tree based on rules into a shape we prefer.  (Predicate Pushdown, Contradiction Detection)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Cardinality and Costing provide ranking for each plan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“Exploration” examines many plans at once to find the least-cost 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Optimizer actually derives a LOT of information over each node in the tree</a:t>
            </a:r>
          </a:p>
          <a:p>
            <a:r>
              <a:rPr lang="en-US" dirty="0" smtClean="0"/>
              <a:t>We call these “Properties”.  </a:t>
            </a:r>
          </a:p>
          <a:p>
            <a:r>
              <a:rPr lang="en-US" dirty="0" smtClean="0"/>
              <a:t>This is done over both logical and physical trees</a:t>
            </a:r>
          </a:p>
          <a:p>
            <a:pPr lvl="1"/>
            <a:r>
              <a:rPr lang="en-US" dirty="0" smtClean="0"/>
              <a:t>Example Logical Property: Key columns, valid ranges for each column used in a query</a:t>
            </a:r>
          </a:p>
          <a:p>
            <a:pPr lvl="1"/>
            <a:r>
              <a:rPr lang="en-US" dirty="0" smtClean="0"/>
              <a:t>Example Physical Property: Sort columns</a:t>
            </a:r>
          </a:p>
          <a:p>
            <a:pPr lvl="1"/>
            <a:r>
              <a:rPr lang="en-US" dirty="0" smtClean="0"/>
              <a:t>There are properties for almost everything of interest (partitioning, distributed query, Halloween protection)</a:t>
            </a:r>
          </a:p>
          <a:p>
            <a:r>
              <a:rPr lang="en-US" dirty="0" smtClean="0"/>
              <a:t>Properties help drive which transformations are considered to search the set of possible plans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14A43-9047-43D9-89E1-90D3760CC43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Contradiction Detection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86000"/>
            <a:ext cx="7498080" cy="3048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SQL derives domain constraint properties on each column in each query at each node</a:t>
            </a:r>
          </a:p>
          <a:p>
            <a:r>
              <a:rPr lang="en-US" dirty="0" smtClean="0"/>
              <a:t>When you do a join, we do a join of </a:t>
            </a:r>
            <a:r>
              <a:rPr lang="en-US" dirty="0" smtClean="0"/>
              <a:t>the </a:t>
            </a:r>
            <a:r>
              <a:rPr lang="en-US" smtClean="0"/>
              <a:t>valid domains</a:t>
            </a:r>
            <a:endParaRPr lang="en-US" dirty="0" smtClean="0"/>
          </a:p>
          <a:p>
            <a:r>
              <a:rPr lang="en-US" dirty="0" smtClean="0"/>
              <a:t>We can detect when conditions are always false and then convert that whole tree to a zero-row fake table.</a:t>
            </a:r>
          </a:p>
          <a:p>
            <a:r>
              <a:rPr lang="en-US" dirty="0" smtClean="0"/>
              <a:t>(Note – no row locks are needed to run this query)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14A43-9047-43D9-89E1-90D3760CC43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5562600"/>
            <a:ext cx="69151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371600"/>
            <a:ext cx="368617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1938</Words>
  <Application>Microsoft Office PowerPoint</Application>
  <PresentationFormat>On-screen Show (4:3)</PresentationFormat>
  <Paragraphs>261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Solstice</vt:lpstr>
      <vt:lpstr>Visio</vt:lpstr>
      <vt:lpstr>Query Optimizer Overview</vt:lpstr>
      <vt:lpstr>Who Is This Guy?</vt:lpstr>
      <vt:lpstr>Administration</vt:lpstr>
      <vt:lpstr>Query Optimization In A Nutshell</vt:lpstr>
      <vt:lpstr>Next Level of Detail</vt:lpstr>
      <vt:lpstr>What’s a Query Tree?</vt:lpstr>
      <vt:lpstr>Another Level Deeper…</vt:lpstr>
      <vt:lpstr>Properties</vt:lpstr>
      <vt:lpstr>Contradiction Detection Example</vt:lpstr>
      <vt:lpstr>Rules</vt:lpstr>
      <vt:lpstr>Memo</vt:lpstr>
      <vt:lpstr>Encoding of alternatives</vt:lpstr>
      <vt:lpstr>Example Rule Transformation</vt:lpstr>
      <vt:lpstr>Cardinality Estimation</vt:lpstr>
      <vt:lpstr>Costing</vt:lpstr>
      <vt:lpstr>Dynamic Search/Stages</vt:lpstr>
      <vt:lpstr>Index Matching</vt:lpstr>
      <vt:lpstr>More Index Matching</vt:lpstr>
      <vt:lpstr>Index Matching Examples</vt:lpstr>
      <vt:lpstr>Parallel Queries</vt:lpstr>
      <vt:lpstr>Update Processing</vt:lpstr>
      <vt:lpstr>Updates</vt:lpstr>
      <vt:lpstr>Where to Learn More</vt:lpstr>
      <vt:lpstr>Conclusion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QO ’04 – ’05 summary</dc:title>
  <dc:creator>Cesar Galindo-Legaria</dc:creator>
  <cp:lastModifiedBy>Conor Cunningham</cp:lastModifiedBy>
  <cp:revision>383</cp:revision>
  <dcterms:created xsi:type="dcterms:W3CDTF">2005-08-18T18:16:01Z</dcterms:created>
  <dcterms:modified xsi:type="dcterms:W3CDTF">2010-04-16T08:06:31Z</dcterms:modified>
</cp:coreProperties>
</file>