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300" r:id="rId3"/>
    <p:sldId id="261" r:id="rId4"/>
    <p:sldId id="274" r:id="rId5"/>
    <p:sldId id="260" r:id="rId6"/>
    <p:sldId id="279" r:id="rId7"/>
    <p:sldId id="282" r:id="rId8"/>
    <p:sldId id="270" r:id="rId9"/>
    <p:sldId id="273" r:id="rId10"/>
    <p:sldId id="272" r:id="rId11"/>
    <p:sldId id="271" r:id="rId12"/>
    <p:sldId id="278" r:id="rId13"/>
    <p:sldId id="264" r:id="rId14"/>
    <p:sldId id="268" r:id="rId15"/>
    <p:sldId id="265" r:id="rId16"/>
    <p:sldId id="269" r:id="rId17"/>
    <p:sldId id="277" r:id="rId18"/>
    <p:sldId id="266" r:id="rId19"/>
    <p:sldId id="285" r:id="rId20"/>
    <p:sldId id="283" r:id="rId21"/>
    <p:sldId id="284" r:id="rId22"/>
    <p:sldId id="288" r:id="rId23"/>
    <p:sldId id="289" r:id="rId24"/>
    <p:sldId id="290" r:id="rId25"/>
    <p:sldId id="296" r:id="rId26"/>
    <p:sldId id="291" r:id="rId27"/>
    <p:sldId id="297" r:id="rId28"/>
    <p:sldId id="281" r:id="rId29"/>
    <p:sldId id="267" r:id="rId30"/>
    <p:sldId id="292" r:id="rId31"/>
    <p:sldId id="280" r:id="rId32"/>
    <p:sldId id="298" r:id="rId33"/>
    <p:sldId id="293" r:id="rId34"/>
    <p:sldId id="262" r:id="rId35"/>
    <p:sldId id="299" r:id="rId36"/>
    <p:sldId id="294" r:id="rId37"/>
    <p:sldId id="295" r:id="rId38"/>
  </p:sldIdLst>
  <p:sldSz cx="9144000" cy="6858000" type="screen4x3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74975" autoAdjust="0"/>
  </p:normalViewPr>
  <p:slideViewPr>
    <p:cSldViewPr snapToGrid="0">
      <p:cViewPr varScale="1">
        <p:scale>
          <a:sx n="99" d="100"/>
          <a:sy n="99" d="100"/>
        </p:scale>
        <p:origin x="-19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00CD4-EEF0-4ABC-B4F3-559505ACACCA}" type="datetimeFigureOut">
              <a:rPr lang="en-GB" smtClean="0"/>
              <a:t>16/04/2010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2737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D58D7-CA02-4EB0-8E65-56D95EA1F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5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 it wrong leads to:</a:t>
            </a:r>
          </a:p>
          <a:p>
            <a:r>
              <a:rPr lang="en-GB" dirty="0" smtClean="0"/>
              <a:t>	Blocking</a:t>
            </a:r>
          </a:p>
          <a:p>
            <a:r>
              <a:rPr lang="en-GB" dirty="0" smtClean="0"/>
              <a:t>	High</a:t>
            </a:r>
            <a:r>
              <a:rPr lang="en-GB" baseline="0" dirty="0" smtClean="0"/>
              <a:t> IO</a:t>
            </a:r>
          </a:p>
          <a:p>
            <a:r>
              <a:rPr lang="en-GB" baseline="0" dirty="0" smtClean="0"/>
              <a:t>	Inconsistencies in Data</a:t>
            </a:r>
          </a:p>
          <a:p>
            <a:r>
              <a:rPr lang="en-GB" baseline="0" dirty="0" smtClean="0"/>
              <a:t>	Higher learning curve to query the database</a:t>
            </a:r>
          </a:p>
          <a:p>
            <a:r>
              <a:rPr lang="en-GB" baseline="0" dirty="0" smtClean="0"/>
              <a:t>	Higher maintenance costs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8D7-CA02-4EB0-8E65-56D95EA1F0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0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Describe</a:t>
            </a:r>
            <a:r>
              <a:rPr lang="en-GB" baseline="0" dirty="0" smtClean="0"/>
              <a:t> test method</a:t>
            </a:r>
          </a:p>
          <a:p>
            <a:r>
              <a:rPr lang="en-GB" baseline="0" dirty="0" smtClean="0"/>
              <a:t>Show results using Reports in SSMS</a:t>
            </a:r>
          </a:p>
          <a:p>
            <a:r>
              <a:rPr lang="en-GB" baseline="0" dirty="0" smtClean="0"/>
              <a:t>Discuss </a:t>
            </a:r>
            <a:r>
              <a:rPr lang="en-GB" baseline="0" dirty="0" err="1" smtClean="0"/>
              <a:t>Fragmenation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8D7-CA02-4EB0-8E65-56D95EA1F07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026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8D7-CA02-4EB0-8E65-56D95EA1F07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59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Describe what an RVA 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D58D7-CA02-4EB0-8E65-56D95EA1F07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43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xmlns:mc="http://schemas.openxmlformats.org/markup-compatibility/2006" xmlns:a14="http://schemas.microsoft.com/office/drawing/2010/main" val="FFFFFF" mc:Ignorable="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rosie@rabbits.com" TargetMode="External"/><Relationship Id="rId2" Type="http://schemas.openxmlformats.org/officeDocument/2006/relationships/hyperlink" Target="http://sqlserverfaq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ppy@toast.co.uk" TargetMode="External"/><Relationship Id="rId5" Type="http://schemas.openxmlformats.org/officeDocument/2006/relationships/hyperlink" Target="http://sqlbits.com/" TargetMode="External"/><Relationship Id="rId4" Type="http://schemas.openxmlformats.org/officeDocument/2006/relationships/hyperlink" Target="mailto:ester@carrots.co.uk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sqlserverfaq.com/" TargetMode="External"/><Relationship Id="rId2" Type="http://schemas.openxmlformats.org/officeDocument/2006/relationships/hyperlink" Target="http://www.justsql.co.uk/chris_date/cjd_edin_may_2010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Non-Functional Dependencies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Sets, Surrogates, Normalisation, Referential Integrity - the Theory with example Scaling considerations in SQL Server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13301" y="1889255"/>
            <a:ext cx="4420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+mj-lt"/>
              </a:rPr>
              <a:t>Tony Rogerson, SQL Server MVP</a:t>
            </a:r>
            <a:br>
              <a:rPr lang="en-GB" i="1" dirty="0" smtClean="0">
                <a:latin typeface="+mj-lt"/>
              </a:rPr>
            </a:br>
            <a:r>
              <a:rPr lang="en-GB" sz="900" dirty="0" smtClean="0">
                <a:latin typeface="Lucida Console" pitchFamily="49" charset="0"/>
              </a:rPr>
              <a:t>Tech Articles:   http://sqlblogcasts.com/blogs/tonyrogerson</a:t>
            </a:r>
          </a:p>
          <a:p>
            <a:r>
              <a:rPr lang="en-GB" sz="900" dirty="0" smtClean="0">
                <a:latin typeface="Lucida Console" pitchFamily="49" charset="0"/>
              </a:rPr>
              <a:t>Commentary:      http://twitter.com/tonyrogerson</a:t>
            </a:r>
          </a:p>
          <a:p>
            <a:r>
              <a:rPr lang="en-GB" sz="900" dirty="0" smtClean="0">
                <a:latin typeface="Lucida Console" pitchFamily="49" charset="0"/>
              </a:rPr>
              <a:t>SQL User Group:  http://sqlserverfaq.com</a:t>
            </a:r>
          </a:p>
          <a:p>
            <a:r>
              <a:rPr lang="en-GB" sz="900" dirty="0" smtClean="0">
                <a:latin typeface="Lucida Console" pitchFamily="49" charset="0"/>
              </a:rPr>
              <a:t>Hire Me:         http://www.sql-server.co.uk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Modelled Relationally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852" y="1934887"/>
            <a:ext cx="6214354" cy="203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52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a </a:t>
            </a:r>
            <a:r>
              <a:rPr lang="en-GB" dirty="0" smtClean="0"/>
              <a:t>Relation (Table)?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47368"/>
              </p:ext>
            </p:extLst>
          </p:nvPr>
        </p:nvGraphicFramePr>
        <p:xfrm>
          <a:off x="1712925" y="213003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Attribute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Attribute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Attribute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Atomic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9718" y="1314925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Header</a:t>
            </a:r>
            <a:endParaRPr lang="en-GB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4613084" y="-1213381"/>
            <a:ext cx="303242" cy="60985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07579" y="2495081"/>
            <a:ext cx="708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Tuple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8839" y="2859077"/>
            <a:ext cx="708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Tuple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632317" y="2495080"/>
            <a:ext cx="6279888" cy="93930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B0F0" mc:Ignorable="">
              <a:alpha val="31000"/>
            </a:srgbClr>
          </a:solidFill>
          <a:ln w="31750">
            <a:solidFill>
              <a:srgbClr xmlns:mc="http://schemas.openxmlformats.org/markup-compatibility/2006" xmlns:a14="http://schemas.microsoft.com/office/drawing/2010/main" val="0070C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114545" y="396145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Body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29702" y="3434388"/>
            <a:ext cx="0" cy="5763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15703"/>
              </p:ext>
            </p:extLst>
          </p:nvPr>
        </p:nvGraphicFramePr>
        <p:xfrm>
          <a:off x="3757521" y="4293426"/>
          <a:ext cx="40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Attribute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Attribute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Atomic Value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69036" y="3663064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Projection</a:t>
            </a:r>
            <a:endParaRPr lang="en-GB" dirty="0"/>
          </a:p>
        </p:txBody>
      </p:sp>
      <p:sp>
        <p:nvSpPr>
          <p:cNvPr id="19" name="Down Arrow 18"/>
          <p:cNvSpPr/>
          <p:nvPr/>
        </p:nvSpPr>
        <p:spPr>
          <a:xfrm>
            <a:off x="5471286" y="3635961"/>
            <a:ext cx="544106" cy="423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08839" y="5660211"/>
            <a:ext cx="7587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To be a table it must have at least one candidate key (a key being an attribute that is unique)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Attribute we know as a Column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Tuple we know as a Row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Projection we know as the SELECT clause (the columns you’ve chosen)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4124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they are</a:t>
            </a:r>
          </a:p>
          <a:p>
            <a:r>
              <a:rPr lang="en-GB" dirty="0" smtClean="0"/>
              <a:t>Comparison NEWID, NEWSEQUENTIALID, IDENTITY</a:t>
            </a:r>
          </a:p>
          <a:p>
            <a:r>
              <a:rPr lang="en-GB" dirty="0" smtClean="0"/>
              <a:t>Fragmentation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Surrogate Keys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99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Surrogate Keys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 Generated value used as the primary key.</a:t>
            </a:r>
          </a:p>
          <a:p>
            <a:r>
              <a:rPr lang="en-GB" dirty="0" smtClean="0"/>
              <a:t>NOT a replacement for natural candidate keys.</a:t>
            </a:r>
          </a:p>
          <a:p>
            <a:r>
              <a:rPr lang="en-GB" dirty="0" smtClean="0"/>
              <a:t>Value of not exposed outside the system boundary – so the user doesn’t see it because of validation.</a:t>
            </a:r>
          </a:p>
          <a:p>
            <a:r>
              <a:rPr lang="en-GB" dirty="0" smtClean="0"/>
              <a:t>Aids Concurrency with Key updates.</a:t>
            </a:r>
          </a:p>
          <a:p>
            <a:r>
              <a:rPr lang="en-GB" dirty="0" smtClean="0"/>
              <a:t>Removes overhead with composite key joins.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9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Surrogate Key Scope (Verification!)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87114"/>
            <a:ext cx="7772400" cy="1768446"/>
          </a:xfrm>
        </p:spPr>
        <p:txBody>
          <a:bodyPr/>
          <a:lstStyle/>
          <a:p>
            <a:r>
              <a:rPr lang="en-GB" dirty="0" smtClean="0"/>
              <a:t>Surrogate key scope: Application Plumbing</a:t>
            </a:r>
          </a:p>
          <a:p>
            <a:r>
              <a:rPr lang="en-GB" dirty="0" smtClean="0"/>
              <a:t>Natural key scope: External World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961141" y="1595790"/>
            <a:ext cx="4345290" cy="2448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GB" dirty="0" smtClean="0"/>
              <a:t>Surrogate Usage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08764" y="1981197"/>
            <a:ext cx="1148668" cy="3476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Web Server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4310024" y="2587017"/>
            <a:ext cx="1148668" cy="3476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Web Server</a:t>
            </a:r>
          </a:p>
        </p:txBody>
      </p:sp>
      <p:sp>
        <p:nvSpPr>
          <p:cNvPr id="8" name="Can 7"/>
          <p:cNvSpPr/>
          <p:nvPr/>
        </p:nvSpPr>
        <p:spPr>
          <a:xfrm>
            <a:off x="6371832" y="2056767"/>
            <a:ext cx="989970" cy="1624761"/>
          </a:xfrm>
          <a:prstGeom prst="ca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SQL</a:t>
            </a:r>
            <a:br>
              <a:rPr lang="en-GB" dirty="0" smtClean="0"/>
            </a:br>
            <a:r>
              <a:rPr lang="en-GB" dirty="0" smtClean="0"/>
              <a:t>Server</a:t>
            </a:r>
            <a:endParaRPr lang="en-GB" dirty="0"/>
          </a:p>
        </p:txBody>
      </p:sp>
      <p:pic>
        <p:nvPicPr>
          <p:cNvPr id="102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441" y="1350427"/>
            <a:ext cx="497149" cy="49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0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722" y="1909645"/>
            <a:ext cx="497149" cy="49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stCxn id="1026" idx="3"/>
          </p:cNvCxnSpPr>
          <p:nvPr/>
        </p:nvCxnSpPr>
        <p:spPr>
          <a:xfrm>
            <a:off x="2463590" y="1595790"/>
            <a:ext cx="1497551" cy="285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>
            <a:off x="2003871" y="2155008"/>
            <a:ext cx="19572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921" y="3398526"/>
            <a:ext cx="658143" cy="56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15" name="Straight Arrow Connector 14"/>
          <p:cNvCxnSpPr>
            <a:stCxn id="1027" idx="3"/>
          </p:cNvCxnSpPr>
          <p:nvPr/>
        </p:nvCxnSpPr>
        <p:spPr>
          <a:xfrm flipV="1">
            <a:off x="2427064" y="3400661"/>
            <a:ext cx="1534077" cy="280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57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Surrogate Keys -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Random</a:t>
            </a:r>
          </a:p>
          <a:p>
            <a:pPr lvl="1"/>
            <a:r>
              <a:rPr lang="en-GB" dirty="0" smtClean="0"/>
              <a:t>NEWID</a:t>
            </a:r>
          </a:p>
          <a:p>
            <a:pPr lvl="1"/>
            <a:r>
              <a:rPr lang="en-GB" dirty="0" smtClean="0"/>
              <a:t>Application generated GUID</a:t>
            </a:r>
          </a:p>
          <a:p>
            <a:r>
              <a:rPr lang="en-GB" dirty="0" smtClean="0"/>
              <a:t>Sequential</a:t>
            </a:r>
          </a:p>
          <a:p>
            <a:pPr lvl="1"/>
            <a:r>
              <a:rPr lang="en-GB" dirty="0" smtClean="0"/>
              <a:t>IDENTITY, MAX(</a:t>
            </a:r>
            <a:r>
              <a:rPr lang="en-GB" i="1" dirty="0" smtClean="0"/>
              <a:t>x</a:t>
            </a:r>
            <a:r>
              <a:rPr lang="en-GB" dirty="0" smtClean="0"/>
              <a:t>)+1</a:t>
            </a:r>
          </a:p>
          <a:p>
            <a:pPr lvl="1"/>
            <a:r>
              <a:rPr lang="en-GB" dirty="0" smtClean="0"/>
              <a:t>NEWSEQUENTIALID</a:t>
            </a:r>
          </a:p>
          <a:p>
            <a:r>
              <a:rPr lang="en-GB" dirty="0" smtClean="0"/>
              <a:t>Random causes poor performance because of disk latency – 8KB reads; yes – index nodes probably in buffer pool but leaf probably isn’t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4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INSERT comparison</a:t>
            </a:r>
          </a:p>
          <a:p>
            <a:pPr lvl="1"/>
            <a:r>
              <a:rPr lang="en-GB" dirty="0" smtClean="0"/>
              <a:t>NEWID</a:t>
            </a:r>
          </a:p>
          <a:p>
            <a:pPr lvl="1"/>
            <a:r>
              <a:rPr lang="en-GB" dirty="0" smtClean="0"/>
              <a:t>NEWSEQUENTIALID</a:t>
            </a:r>
          </a:p>
          <a:p>
            <a:pPr lvl="1"/>
            <a:r>
              <a:rPr lang="en-GB" dirty="0" smtClean="0"/>
              <a:t>IDENTITY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61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 Introduction – what is it? Why use it?</a:t>
            </a:r>
          </a:p>
          <a:p>
            <a:r>
              <a:rPr lang="en-GB" dirty="0" smtClean="0"/>
              <a:t>Joins – Pre-filter problems, index intersection</a:t>
            </a:r>
          </a:p>
          <a:p>
            <a:r>
              <a:rPr lang="en-GB" dirty="0" err="1" smtClean="0"/>
              <a:t>Fragmenation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Normalisation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62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Normalisation (Dependency Theory)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Removes redundancy – reduces size of stored data</a:t>
            </a:r>
          </a:p>
          <a:p>
            <a:r>
              <a:rPr lang="en-GB" dirty="0" smtClean="0"/>
              <a:t>Joins, Joins and more dam joins!</a:t>
            </a:r>
          </a:p>
          <a:p>
            <a:r>
              <a:rPr lang="en-GB" dirty="0" smtClean="0"/>
              <a:t>Referential Integrity – more tables, more FK’s that helps the Optimiser – slows INSERTS/UPDATES, causes fragmentation</a:t>
            </a:r>
          </a:p>
          <a:p>
            <a:r>
              <a:rPr lang="en-GB" dirty="0" smtClean="0"/>
              <a:t>The Join (lookup) problem – filter then Join (try and get it to Merge Join)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72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 table it needs a key to make the </a:t>
            </a:r>
            <a:r>
              <a:rPr lang="en-GB" dirty="0" err="1" smtClean="0"/>
              <a:t>tuples</a:t>
            </a:r>
            <a:r>
              <a:rPr lang="en-GB" dirty="0" smtClean="0"/>
              <a:t> (rows) unique</a:t>
            </a:r>
          </a:p>
          <a:p>
            <a:r>
              <a:rPr lang="en-GB" dirty="0" smtClean="0"/>
              <a:t>All attributes (column) names need to be unique</a:t>
            </a:r>
          </a:p>
          <a:p>
            <a:r>
              <a:rPr lang="en-GB" dirty="0" smtClean="0"/>
              <a:t>The row/column intersection value needs to be Atomic</a:t>
            </a:r>
          </a:p>
          <a:p>
            <a:r>
              <a:rPr lang="en-GB" dirty="0" smtClean="0"/>
              <a:t>Get rid of Repeating </a:t>
            </a:r>
            <a:r>
              <a:rPr lang="en-GB" dirty="0"/>
              <a:t>G</a:t>
            </a:r>
            <a:r>
              <a:rPr lang="en-GB" dirty="0" smtClean="0"/>
              <a:t>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40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July 86 started in IT on IBM mainframe – nearly 24 years – was 40 last Sat (10</a:t>
            </a:r>
            <a:r>
              <a:rPr lang="en-GB" baseline="30000" dirty="0" smtClean="0"/>
              <a:t>th</a:t>
            </a:r>
            <a:r>
              <a:rPr lang="en-GB" dirty="0" smtClean="0"/>
              <a:t>!)</a:t>
            </a:r>
          </a:p>
          <a:p>
            <a:r>
              <a:rPr lang="en-GB" dirty="0" smtClean="0"/>
              <a:t>Went freelance in 98</a:t>
            </a:r>
          </a:p>
          <a:p>
            <a:r>
              <a:rPr lang="en-GB" dirty="0" smtClean="0"/>
              <a:t>PL/1, CICS, System W, VB, VB.NET, C++, Application System</a:t>
            </a:r>
          </a:p>
          <a:p>
            <a:r>
              <a:rPr lang="en-GB" dirty="0" smtClean="0"/>
              <a:t>DB2, SQL Server since 4.21</a:t>
            </a:r>
            <a:endParaRPr lang="en-GB" dirty="0"/>
          </a:p>
          <a:p>
            <a:r>
              <a:rPr lang="en-GB" dirty="0" smtClean="0"/>
              <a:t>Studying on the MSC Business Intelligence course at Dundee </a:t>
            </a:r>
            <a:r>
              <a:rPr lang="en-GB" dirty="0" err="1" smtClean="0"/>
              <a:t>Uni</a:t>
            </a:r>
            <a:r>
              <a:rPr lang="en-GB" dirty="0" smtClean="0"/>
              <a:t> (see Mark W ;))</a:t>
            </a:r>
          </a:p>
        </p:txBody>
      </p:sp>
    </p:spTree>
    <p:extLst>
      <p:ext uri="{BB962C8B-B14F-4D97-AF65-F5344CB8AC3E}">
        <p14:creationId xmlns:p14="http://schemas.microsoft.com/office/powerpoint/2010/main" val="2077794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a Repeating Group?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/>
              <a:t>The same Attribute (column) has the same Domain (set of values) and occurs multiple times in the table but the instance of a domain can appear in any of the occurrences.</a:t>
            </a:r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32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Repeating Group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095620"/>
              </p:ext>
            </p:extLst>
          </p:nvPr>
        </p:nvGraphicFramePr>
        <p:xfrm>
          <a:off x="891728" y="2545672"/>
          <a:ext cx="76552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244"/>
                <a:gridCol w="1254466"/>
                <a:gridCol w="1292252"/>
                <a:gridCol w="1163781"/>
                <a:gridCol w="212352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Attendee1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Attendee2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Atendee3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Attendee4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NonFuncDepend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Rosie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Hazel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DeNormalisation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Hazel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6387" y="1322480"/>
            <a:ext cx="7787474" cy="958707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GB" dirty="0" smtClean="0"/>
              <a:t>The attendee Ester in session </a:t>
            </a:r>
            <a:r>
              <a:rPr lang="en-GB" dirty="0" err="1" smtClean="0"/>
              <a:t>NonFuncDepend</a:t>
            </a:r>
            <a:r>
              <a:rPr lang="en-GB" dirty="0" smtClean="0"/>
              <a:t> can be recorded in Attendee1 to 4 – it don’t matter which one</a:t>
            </a: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48535"/>
              </p:ext>
            </p:extLst>
          </p:nvPr>
        </p:nvGraphicFramePr>
        <p:xfrm>
          <a:off x="959743" y="5069653"/>
          <a:ext cx="32849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244"/>
                <a:gridCol w="146375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Attendee#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NonFuncDepend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Rosie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NonFuncDepend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DeNormalisation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1027755" y="3786069"/>
            <a:ext cx="294724" cy="1027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14424" y="3786070"/>
            <a:ext cx="7440818" cy="102775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"/>
              <a:buNone/>
            </a:pPr>
            <a:r>
              <a:rPr lang="en-GB" dirty="0" smtClean="0"/>
              <a:t>Collapse the repeated attributes (the group) into its own table.</a:t>
            </a:r>
          </a:p>
          <a:p>
            <a:pPr marL="68580" indent="0">
              <a:buFont typeface="Wingdings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78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Repeating Group?? / RVA??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126408"/>
              </p:ext>
            </p:extLst>
          </p:nvPr>
        </p:nvGraphicFramePr>
        <p:xfrm>
          <a:off x="891728" y="2911432"/>
          <a:ext cx="76552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244"/>
                <a:gridCol w="1254466"/>
                <a:gridCol w="1292252"/>
                <a:gridCol w="1163781"/>
                <a:gridCol w="212352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DBA’s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Developer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Analyst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</a:t>
                      </a:r>
                      <a:r>
                        <a:rPr lang="en-GB" baseline="0" dirty="0" smtClean="0"/>
                        <a:t> Manager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NonFuncDepend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Rosie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Hazel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DeNormalisation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Hazel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6387" y="1322480"/>
            <a:ext cx="7723279" cy="155787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dirty="0" smtClean="0"/>
              <a:t>The Attributes modelled are </a:t>
            </a:r>
            <a:r>
              <a:rPr lang="en-GB" i="1" dirty="0" smtClean="0"/>
              <a:t>Attendees</a:t>
            </a:r>
            <a:r>
              <a:rPr lang="en-GB" dirty="0" smtClean="0"/>
              <a:t> and </a:t>
            </a:r>
            <a:r>
              <a:rPr lang="en-GB" i="1" dirty="0" smtClean="0"/>
              <a:t>Job Roles</a:t>
            </a:r>
            <a:r>
              <a:rPr lang="en-GB" dirty="0" smtClean="0"/>
              <a:t>; domain values exist (attendees) and (job roles)  each Session has {</a:t>
            </a:r>
            <a:r>
              <a:rPr lang="en-GB" dirty="0" err="1" smtClean="0"/>
              <a:t>JobRole</a:t>
            </a:r>
            <a:r>
              <a:rPr lang="en-GB" dirty="0" smtClean="0"/>
              <a:t>, Attendee}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675699"/>
              </p:ext>
            </p:extLst>
          </p:nvPr>
        </p:nvGraphicFramePr>
        <p:xfrm>
          <a:off x="959742" y="4973403"/>
          <a:ext cx="56602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585"/>
                <a:gridCol w="1277137"/>
                <a:gridCol w="251648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Attendee#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NonFuncDepend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DBA’s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Rosie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NonFuncDepend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Developer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DeNormalisation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DBA’s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1027754" y="4130039"/>
            <a:ext cx="298125" cy="6837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14424" y="4218884"/>
            <a:ext cx="6585947" cy="420493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Clr>
                <a:srgbClr xmlns:mc="http://schemas.openxmlformats.org/markup-compatibility/2006" xmlns:a14="http://schemas.microsoft.com/office/drawing/2010/main" val="D6ECFF" mc:Ignorable=""/>
              </a:buClr>
              <a:buFont typeface="Wingdings"/>
              <a:buNone/>
            </a:pPr>
            <a:r>
              <a:rPr lang="en-GB" dirty="0" smtClean="0">
                <a:solidFill>
                  <a:prstClr val="white"/>
                </a:solidFill>
              </a:rPr>
              <a:t>Collapse into its own table.</a:t>
            </a:r>
          </a:p>
          <a:p>
            <a:pPr marL="68580" indent="0">
              <a:buClr>
                <a:srgbClr xmlns:mc="http://schemas.openxmlformats.org/markup-compatibility/2006" xmlns:a14="http://schemas.microsoft.com/office/drawing/2010/main" val="D6ECFF" mc:Ignorable=""/>
              </a:buClr>
              <a:buFont typeface="Wingdings"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0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a Repeating Group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60116"/>
              </p:ext>
            </p:extLst>
          </p:nvPr>
        </p:nvGraphicFramePr>
        <p:xfrm>
          <a:off x="891728" y="2545672"/>
          <a:ext cx="76552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244"/>
                <a:gridCol w="1254466"/>
                <a:gridCol w="1292252"/>
                <a:gridCol w="1163781"/>
                <a:gridCol w="212352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Attendee#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Address1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Address2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Address3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Town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Rosie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Torver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26 </a:t>
                      </a:r>
                      <a:r>
                        <a:rPr lang="en-GB" dirty="0" err="1" smtClean="0"/>
                        <a:t>Moorla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Harpenden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Torver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26 </a:t>
                      </a:r>
                      <a:r>
                        <a:rPr lang="en-GB" dirty="0" err="1" smtClean="0"/>
                        <a:t>Moorla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Harpenden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6387" y="1322480"/>
            <a:ext cx="7739348" cy="115622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dirty="0" smtClean="0"/>
              <a:t>Address 1 – 3 are separate domains with a completely different set of values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06139"/>
              </p:ext>
            </p:extLst>
          </p:nvPr>
        </p:nvGraphicFramePr>
        <p:xfrm>
          <a:off x="959742" y="4973403"/>
          <a:ext cx="548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694"/>
                <a:gridCol w="2260187"/>
                <a:gridCol w="194151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Attendee#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AddressLineNumb</a:t>
                      </a:r>
                      <a:r>
                        <a:rPr lang="en-GB" dirty="0" smtClean="0"/>
                        <a:t>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AddressLine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Rosie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Torver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Rosie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26 </a:t>
                      </a:r>
                      <a:r>
                        <a:rPr lang="en-GB" dirty="0" err="1" smtClean="0"/>
                        <a:t>Moorla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Torver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1027755" y="3786069"/>
            <a:ext cx="294724" cy="1027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14424" y="3786069"/>
            <a:ext cx="7286814" cy="974857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Clr>
                <a:srgbClr xmlns:mc="http://schemas.openxmlformats.org/markup-compatibility/2006" xmlns:a14="http://schemas.microsoft.com/office/drawing/2010/main" val="D6ECFF" mc:Ignorable=""/>
              </a:buClr>
              <a:buFont typeface="Wingdings"/>
              <a:buNone/>
            </a:pPr>
            <a:r>
              <a:rPr lang="en-GB" dirty="0" smtClean="0">
                <a:solidFill>
                  <a:prstClr val="white"/>
                </a:solidFill>
              </a:rPr>
              <a:t>Collapse the repeated attributes (the group) into its own table???</a:t>
            </a:r>
          </a:p>
          <a:p>
            <a:pPr marL="68580" indent="0">
              <a:buClr>
                <a:srgbClr xmlns:mc="http://schemas.openxmlformats.org/markup-compatibility/2006" xmlns:a14="http://schemas.microsoft.com/office/drawing/2010/main" val="D6ECFF" mc:Ignorable=""/>
              </a:buClr>
              <a:buFont typeface="Wingdings"/>
              <a:buNone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2NF – Sort the Keys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Remove </a:t>
            </a:r>
            <a:r>
              <a:rPr lang="en-GB" u="sng" dirty="0" smtClean="0"/>
              <a:t>non-key</a:t>
            </a:r>
            <a:r>
              <a:rPr lang="en-GB" dirty="0" smtClean="0"/>
              <a:t> columns not related to the </a:t>
            </a:r>
            <a:r>
              <a:rPr lang="en-GB" u="sng" dirty="0" smtClean="0"/>
              <a:t>entire</a:t>
            </a:r>
            <a:r>
              <a:rPr lang="en-GB" dirty="0" smtClean="0"/>
              <a:t> primary key</a:t>
            </a:r>
          </a:p>
          <a:p>
            <a:r>
              <a:rPr lang="en-GB" dirty="0" smtClean="0"/>
              <a:t>Check </a:t>
            </a:r>
            <a:r>
              <a:rPr lang="en-GB" i="1" dirty="0" smtClean="0"/>
              <a:t>Functional Dependencies</a:t>
            </a:r>
            <a:r>
              <a:rPr lang="en-GB" dirty="0" smtClean="0"/>
              <a:t> to find columns to decompose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95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GB" dirty="0" smtClean="0"/>
              <a:t>2NF - Example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03979"/>
              </p:ext>
            </p:extLst>
          </p:nvPr>
        </p:nvGraphicFramePr>
        <p:xfrm>
          <a:off x="1046369" y="1392806"/>
          <a:ext cx="711585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835"/>
                <a:gridCol w="1366788"/>
                <a:gridCol w="1405288"/>
                <a:gridCol w="249294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Presenter#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Attendee#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SessionRoom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NonFuncDepend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Rosie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DogAndDuck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NonFuncDepend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DogAndDuck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DeNormalisation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RabbitAndCarrot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863580"/>
              </p:ext>
            </p:extLst>
          </p:nvPr>
        </p:nvGraphicFramePr>
        <p:xfrm>
          <a:off x="1035140" y="3614638"/>
          <a:ext cx="363311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177"/>
                <a:gridCol w="1155032"/>
                <a:gridCol w="1029904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GB" sz="1400" dirty="0" smtClean="0"/>
                        <a:t>Table: </a:t>
                      </a:r>
                      <a:r>
                        <a:rPr lang="en-GB" sz="1400" dirty="0" err="1" smtClean="0"/>
                        <a:t>SessionJobRoles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Session#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Presenter#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Attendee#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NonFuncDepend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DBA’s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Rosie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NonFuncDepend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Developer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Ester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DeNormalisation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DBA’s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Ester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47432"/>
              </p:ext>
            </p:extLst>
          </p:nvPr>
        </p:nvGraphicFramePr>
        <p:xfrm>
          <a:off x="4966636" y="3614638"/>
          <a:ext cx="34458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16"/>
                <a:gridCol w="195392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Table: Session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Session#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SessionRoom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NonFuncDepend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DogAndDuck</a:t>
                      </a:r>
                      <a:endParaRPr lang="en-GB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DeNormalisation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RabbitAndCarrot</a:t>
                      </a:r>
                      <a:endParaRPr lang="en-GB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659654" y="1116531"/>
            <a:ext cx="1703671" cy="827772"/>
          </a:xfrm>
          <a:prstGeom prst="ellipse">
            <a:avLst/>
          </a:prstGeom>
          <a:solidFill>
            <a:schemeClr val="accent1">
              <a:alpha val="37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20028" y="1116531"/>
            <a:ext cx="1422657" cy="827772"/>
          </a:xfrm>
          <a:prstGeom prst="ellipse">
            <a:avLst/>
          </a:prstGeom>
          <a:solidFill>
            <a:schemeClr val="accent1">
              <a:alpha val="37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2136808" y="1237755"/>
            <a:ext cx="3772343" cy="80906"/>
          </a:xfrm>
          <a:prstGeom prst="straightConnector1">
            <a:avLst/>
          </a:prstGeom>
          <a:ln w="25400">
            <a:solidFill>
              <a:srgbClr xmlns:mc="http://schemas.openxmlformats.org/markup-compatibility/2006" xmlns:a14="http://schemas.microsoft.com/office/drawing/2010/main" val="0070C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468" y="5746832"/>
            <a:ext cx="7587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Session# has functional dependency on </a:t>
            </a:r>
            <a:r>
              <a:rPr lang="en-GB" sz="1400" dirty="0" err="1" smtClean="0"/>
              <a:t>SessionRoom</a:t>
            </a:r>
            <a:endParaRPr lang="en-GB" sz="1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3NF/BCNF – Sort the Body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Columns must be dependant on the </a:t>
            </a:r>
            <a:r>
              <a:rPr lang="en-GB" u="sng" dirty="0" smtClean="0"/>
              <a:t>whole</a:t>
            </a:r>
            <a:r>
              <a:rPr lang="en-GB" dirty="0" smtClean="0"/>
              <a:t> key and nothing but the key </a:t>
            </a:r>
            <a:r>
              <a:rPr lang="en-GB" i="1" dirty="0" smtClean="0"/>
              <a:t>so help me </a:t>
            </a:r>
            <a:r>
              <a:rPr lang="en-GB" i="1" dirty="0" err="1" smtClean="0"/>
              <a:t>Codd</a:t>
            </a:r>
            <a:r>
              <a:rPr lang="en-GB" i="1" dirty="0" smtClean="0"/>
              <a:t>.</a:t>
            </a:r>
          </a:p>
          <a:p>
            <a:r>
              <a:rPr lang="en-GB" dirty="0" smtClean="0"/>
              <a:t>Decompose FD’s in the table Body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95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NF - Example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25479"/>
              </p:ext>
            </p:extLst>
          </p:nvPr>
        </p:nvGraphicFramePr>
        <p:xfrm>
          <a:off x="1046368" y="1392806"/>
          <a:ext cx="7491239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40"/>
                <a:gridCol w="1029904"/>
                <a:gridCol w="914400"/>
                <a:gridCol w="2204185"/>
                <a:gridCol w="225231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Attendee#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Registered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From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URL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Email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Rosie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2010-04-01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SQLUG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hlinkClick r:id="rId2"/>
                        </a:rPr>
                        <a:t>http://sqlserverfaq.com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hlinkClick r:id="rId3"/>
                        </a:rPr>
                        <a:t>rosie@rabbits.com</a:t>
                      </a:r>
                      <a:endParaRPr lang="en-GB" sz="1400" dirty="0" smtClean="0"/>
                    </a:p>
                  </a:txBody>
                  <a:tcPr/>
                </a:tc>
              </a:tr>
              <a:tr h="223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2010-03-21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SQLUG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hlinkClick r:id="rId2"/>
                        </a:rPr>
                        <a:t>http://sqlserverfaq.com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hlinkClick r:id="rId4"/>
                        </a:rPr>
                        <a:t>ester@carrots.co.uk</a:t>
                      </a:r>
                      <a:endParaRPr lang="en-GB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Poppy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2010-04-10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SQLBITS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hlinkClick r:id="rId5"/>
                        </a:rPr>
                        <a:t>http://sqlbits.com</a:t>
                      </a:r>
                      <a:r>
                        <a:rPr lang="en-GB" sz="1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hlinkClick r:id="rId6"/>
                        </a:rPr>
                        <a:t>poppy@toast.co.uk</a:t>
                      </a:r>
                      <a:r>
                        <a:rPr lang="en-GB" sz="14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52979"/>
              </p:ext>
            </p:extLst>
          </p:nvPr>
        </p:nvGraphicFramePr>
        <p:xfrm>
          <a:off x="5838146" y="3518386"/>
          <a:ext cx="271871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302"/>
                <a:gridCol w="1687411"/>
              </a:tblGrid>
              <a:tr h="24211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From#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URL</a:t>
                      </a:r>
                      <a:endParaRPr lang="en-GB" sz="1200" dirty="0"/>
                    </a:p>
                  </a:txBody>
                  <a:tcPr/>
                </a:tc>
              </a:tr>
              <a:tr h="24211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SQLUG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hlinkClick r:id="rId2"/>
                        </a:rPr>
                        <a:t>http://sqlserverfaq.com</a:t>
                      </a:r>
                      <a:endParaRPr lang="en-GB" sz="1200" dirty="0" smtClean="0"/>
                    </a:p>
                  </a:txBody>
                  <a:tcPr/>
                </a:tc>
              </a:tr>
              <a:tr h="242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SQLBITS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hlinkClick r:id="rId5"/>
                        </a:rPr>
                        <a:t>http://sqlbits.com</a:t>
                      </a:r>
                      <a:r>
                        <a:rPr lang="en-GB" sz="12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076526" y="1237755"/>
            <a:ext cx="543600" cy="465917"/>
          </a:xfrm>
          <a:prstGeom prst="ellipse">
            <a:avLst/>
          </a:prstGeom>
          <a:solidFill>
            <a:schemeClr val="accent1">
              <a:alpha val="37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198797" y="1302376"/>
            <a:ext cx="490202" cy="449421"/>
          </a:xfrm>
          <a:prstGeom prst="ellipse">
            <a:avLst/>
          </a:prstGeom>
          <a:solidFill>
            <a:schemeClr val="accent1">
              <a:alpha val="37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>
            <a:stCxn id="8" idx="1"/>
            <a:endCxn id="9" idx="7"/>
          </p:cNvCxnSpPr>
          <p:nvPr/>
        </p:nvCxnSpPr>
        <p:spPr>
          <a:xfrm flipH="1">
            <a:off x="3617211" y="1305987"/>
            <a:ext cx="538923" cy="62205"/>
          </a:xfrm>
          <a:prstGeom prst="straightConnector1">
            <a:avLst/>
          </a:prstGeom>
          <a:ln w="25400">
            <a:solidFill>
              <a:srgbClr xmlns:mc="http://schemas.openxmlformats.org/markup-compatibility/2006" xmlns:a14="http://schemas.microsoft.com/office/drawing/2010/main" val="0070C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468" y="5506207"/>
            <a:ext cx="758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Attendee# -&gt; {Registered, From, URL, Email}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From -&gt; {URL}</a:t>
            </a:r>
            <a:endParaRPr lang="en-GB" sz="14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27190"/>
              </p:ext>
            </p:extLst>
          </p:nvPr>
        </p:nvGraphicFramePr>
        <p:xfrm>
          <a:off x="1152751" y="3499134"/>
          <a:ext cx="4092091" cy="13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85"/>
                <a:gridCol w="895149"/>
                <a:gridCol w="770021"/>
                <a:gridCol w="1508836"/>
              </a:tblGrid>
              <a:tr h="3380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Attendee#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Registered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From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Email</a:t>
                      </a:r>
                      <a:endParaRPr lang="en-GB" sz="1200" dirty="0"/>
                    </a:p>
                  </a:txBody>
                  <a:tcPr/>
                </a:tc>
              </a:tr>
              <a:tr h="3380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Rosie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2010-04-01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SQLUG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hlinkClick r:id="rId3"/>
                        </a:rPr>
                        <a:t>rosie@rabbits.com</a:t>
                      </a:r>
                      <a:endParaRPr lang="en-GB" sz="1200" dirty="0" smtClean="0"/>
                    </a:p>
                  </a:txBody>
                  <a:tcPr/>
                </a:tc>
              </a:tr>
              <a:tr h="33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2010-03-21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SQLUG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hlinkClick r:id="rId4"/>
                        </a:rPr>
                        <a:t>ester@carrots.co.uk</a:t>
                      </a:r>
                      <a:endParaRPr lang="en-GB" sz="1200" dirty="0" smtClean="0"/>
                    </a:p>
                  </a:txBody>
                  <a:tcPr/>
                </a:tc>
              </a:tr>
              <a:tr h="33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Poppy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2010-04-10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SQLBITS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hlinkClick r:id="rId6"/>
                        </a:rPr>
                        <a:t>poppy@toast.co.uk</a:t>
                      </a:r>
                      <a:r>
                        <a:rPr lang="en-GB" sz="12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Denormalisation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672856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200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Denormalisation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11918" y="1365154"/>
            <a:ext cx="71022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Deliberately left NULL</a:t>
            </a:r>
          </a:p>
          <a:p>
            <a:endParaRPr lang="en-GB" sz="3200" dirty="0"/>
          </a:p>
          <a:p>
            <a:r>
              <a:rPr lang="en-GB" sz="3200" dirty="0" smtClean="0"/>
              <a:t>See Mark Whitehorn and </a:t>
            </a:r>
            <a:r>
              <a:rPr lang="en-GB" sz="3200" dirty="0" err="1" smtClean="0"/>
              <a:t>Yasmin</a:t>
            </a:r>
            <a:r>
              <a:rPr lang="en-GB" sz="3200" dirty="0" smtClean="0"/>
              <a:t> Ahmad session “Denormalisation – having your cake and eating it”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This room after lunch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4974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GB" dirty="0"/>
              <a:t>Bad performance is often systemic of poor queries which are systemic of bad schema design which is systemic of non-relational thinking which is systemic of project time constraints and lack of understanding of Database Design. In this talk/tutorial I'll work my way through Normalisation, we'll look at the Relation Model and how to think in sets - it's very important; throughout I'll be referring to </a:t>
            </a:r>
            <a:r>
              <a:rPr lang="en-GB" dirty="0" err="1"/>
              <a:t>Codd</a:t>
            </a:r>
            <a:r>
              <a:rPr lang="en-GB" dirty="0"/>
              <a:t> and Date's teachings. Theory aside I'll do all my demonstrations in SQL Server - concurrency, indexing, good T-SQL practices and advice.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75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Joins</a:t>
            </a:r>
          </a:p>
          <a:p>
            <a:pPr lvl="1"/>
            <a:r>
              <a:rPr lang="en-GB" dirty="0" smtClean="0"/>
              <a:t>Pre-Filter problem</a:t>
            </a:r>
          </a:p>
          <a:p>
            <a:pPr lvl="1"/>
            <a:r>
              <a:rPr lang="en-GB" dirty="0" smtClean="0"/>
              <a:t>Index intersection</a:t>
            </a:r>
          </a:p>
        </p:txBody>
      </p:sp>
    </p:spTree>
    <p:extLst>
      <p:ext uri="{BB962C8B-B14F-4D97-AF65-F5344CB8AC3E}">
        <p14:creationId xmlns:p14="http://schemas.microsoft.com/office/powerpoint/2010/main" val="90156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901" y="1351672"/>
            <a:ext cx="8165045" cy="97748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Optimiser : Query Rewrite</a:t>
            </a:r>
          </a:p>
          <a:p>
            <a:r>
              <a:rPr lang="en-GB" dirty="0" smtClean="0"/>
              <a:t>Locking Considerations around Foreign Keys and Declarative RI (using Triggers).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Referential Integrity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50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Referential Integrity Is..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Declarative RI: </a:t>
            </a:r>
            <a:br>
              <a:rPr lang="en-GB" dirty="0" smtClean="0"/>
            </a:br>
            <a:r>
              <a:rPr lang="en-GB" dirty="0" smtClean="0"/>
              <a:t>Done with CONSTRAINTS </a:t>
            </a:r>
            <a:r>
              <a:rPr lang="en-GB" dirty="0" err="1" smtClean="0"/>
              <a:t>eg</a:t>
            </a:r>
            <a:r>
              <a:rPr lang="en-GB" dirty="0" smtClean="0"/>
              <a:t>. FK, CHECK</a:t>
            </a:r>
          </a:p>
          <a:p>
            <a:r>
              <a:rPr lang="en-GB" dirty="0" smtClean="0"/>
              <a:t>Procedural RI:</a:t>
            </a:r>
            <a:br>
              <a:rPr lang="en-GB" dirty="0" smtClean="0"/>
            </a:br>
            <a:r>
              <a:rPr lang="en-GB" dirty="0" smtClean="0"/>
              <a:t>Done with Triggers (coded in a procedure)</a:t>
            </a:r>
          </a:p>
          <a:p>
            <a:r>
              <a:rPr lang="en-GB" dirty="0" smtClean="0"/>
              <a:t>DRI gives information to the optimiser like permitted values (CHECK CONSTRAINT), if a row exists in another table (FK CONSTRAINT)</a:t>
            </a:r>
          </a:p>
        </p:txBody>
      </p:sp>
    </p:spTree>
    <p:extLst>
      <p:ext uri="{BB962C8B-B14F-4D97-AF65-F5344CB8AC3E}">
        <p14:creationId xmlns:p14="http://schemas.microsoft.com/office/powerpoint/2010/main" val="167216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</a:t>
            </a:r>
          </a:p>
          <a:p>
            <a:pPr lvl="1"/>
            <a:r>
              <a:rPr lang="en-GB" dirty="0" smtClean="0"/>
              <a:t>Optimiser rewrite</a:t>
            </a:r>
          </a:p>
          <a:p>
            <a:pPr lvl="1"/>
            <a:r>
              <a:rPr lang="en-GB" dirty="0" smtClean="0"/>
              <a:t>Foreign Keys and Locking</a:t>
            </a:r>
          </a:p>
          <a:p>
            <a:pPr lvl="1"/>
            <a:r>
              <a:rPr lang="en-GB" dirty="0" smtClean="0"/>
              <a:t>Triggers and Locking – using for RI and READ_COMMITTED_SNAPSHOT</a:t>
            </a:r>
          </a:p>
        </p:txBody>
      </p:sp>
    </p:spTree>
    <p:extLst>
      <p:ext uri="{BB962C8B-B14F-4D97-AF65-F5344CB8AC3E}">
        <p14:creationId xmlns:p14="http://schemas.microsoft.com/office/powerpoint/2010/main" val="399452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 (FK’s) - Locking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141251"/>
            <a:ext cx="7772400" cy="221431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Be wary of blocking from FK’s look ups</a:t>
            </a:r>
          </a:p>
          <a:p>
            <a:r>
              <a:rPr lang="en-GB" dirty="0" smtClean="0"/>
              <a:t>Unaffected by READ_COMMITTED_SNAPSHOT</a:t>
            </a:r>
          </a:p>
          <a:p>
            <a:r>
              <a:rPr lang="en-GB" dirty="0" smtClean="0"/>
              <a:t>Uses </a:t>
            </a:r>
            <a:r>
              <a:rPr lang="en-GB" dirty="0" err="1" smtClean="0"/>
              <a:t>Serialisable</a:t>
            </a:r>
            <a:r>
              <a:rPr lang="en-GB" dirty="0" smtClean="0"/>
              <a:t> ISOLATION</a:t>
            </a:r>
          </a:p>
          <a:p>
            <a:r>
              <a:rPr lang="en-GB" dirty="0" smtClean="0"/>
              <a:t>FK’s have a benefit - Optimiser can use them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7" y="1924524"/>
            <a:ext cx="370174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141" y="1924525"/>
            <a:ext cx="375465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3067524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95800" y="2724939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1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 (Triggers) - Locking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per the rest of your queries – affected by the default isolation level for your database</a:t>
            </a:r>
          </a:p>
          <a:p>
            <a:r>
              <a:rPr lang="en-GB" dirty="0" smtClean="0"/>
              <a:t>READ_COMMITTED_SNAPSHOT causes a problem</a:t>
            </a:r>
          </a:p>
          <a:p>
            <a:pPr lvl="1"/>
            <a:r>
              <a:rPr lang="en-GB" i="1" dirty="0" smtClean="0"/>
              <a:t>Remember: Last good committed value returned rather than reader being blocked by the writer.</a:t>
            </a:r>
          </a:p>
          <a:p>
            <a:r>
              <a:rPr lang="en-GB" dirty="0" smtClean="0"/>
              <a:t>DRI is somewhat limited when faced with today’s more complex business data relationship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811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Where are we with this then?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78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 Whitehorn and </a:t>
            </a:r>
            <a:r>
              <a:rPr lang="en-GB" dirty="0" err="1" smtClean="0"/>
              <a:t>Yasmin</a:t>
            </a:r>
            <a:r>
              <a:rPr lang="en-GB" dirty="0" smtClean="0"/>
              <a:t> Ahmad session after lunch</a:t>
            </a:r>
          </a:p>
          <a:p>
            <a:r>
              <a:rPr lang="en-GB" dirty="0" smtClean="0"/>
              <a:t>C J Date Edinburgh seminar on 13</a:t>
            </a:r>
            <a:r>
              <a:rPr lang="en-GB" baseline="30000" dirty="0" smtClean="0"/>
              <a:t>th</a:t>
            </a:r>
            <a:r>
              <a:rPr lang="en-GB" dirty="0" smtClean="0"/>
              <a:t>/14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May</a:t>
            </a:r>
          </a:p>
          <a:p>
            <a:pPr lvl="1"/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www.justsql.co.uk/chris_date/cjd_edin_may_2010.htm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Live Meetings starting </a:t>
            </a:r>
            <a:r>
              <a:rPr lang="en-GB" dirty="0" smtClean="0"/>
              <a:t>May – see </a:t>
            </a:r>
            <a:r>
              <a:rPr lang="en-GB" dirty="0" smtClean="0">
                <a:hlinkClick r:id="rId3"/>
              </a:rPr>
              <a:t>http://sqlserverfaq.com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40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What I </a:t>
            </a:r>
            <a:r>
              <a:rPr lang="en-GB" u="sng" dirty="0" smtClean="0"/>
              <a:t>wanted</a:t>
            </a:r>
            <a:r>
              <a:rPr lang="en-GB" dirty="0" smtClean="0"/>
              <a:t> to cover</a:t>
            </a:r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numCol="3">
            <a:normAutofit fontScale="62500" lnSpcReduction="2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/>
              <a:t>Surrogates</a:t>
            </a:r>
          </a:p>
          <a:p>
            <a:r>
              <a:rPr lang="en-GB" dirty="0" smtClean="0"/>
              <a:t>Repeating Groups</a:t>
            </a:r>
          </a:p>
          <a:p>
            <a:r>
              <a:rPr lang="en-GB" dirty="0" smtClean="0"/>
              <a:t>Relation Valued Attributes</a:t>
            </a:r>
          </a:p>
          <a:p>
            <a:r>
              <a:rPr lang="en-GB" dirty="0" smtClean="0"/>
              <a:t>Multi Valued Groups</a:t>
            </a:r>
          </a:p>
          <a:p>
            <a:r>
              <a:rPr lang="en-GB" dirty="0" smtClean="0"/>
              <a:t>Normalisation</a:t>
            </a:r>
          </a:p>
          <a:p>
            <a:r>
              <a:rPr lang="en-GB" dirty="0" smtClean="0"/>
              <a:t>1NF</a:t>
            </a:r>
          </a:p>
          <a:p>
            <a:r>
              <a:rPr lang="en-GB" dirty="0" smtClean="0"/>
              <a:t>2NF</a:t>
            </a:r>
          </a:p>
          <a:p>
            <a:r>
              <a:rPr lang="en-GB" dirty="0" smtClean="0"/>
              <a:t>3NF / BCNF</a:t>
            </a:r>
          </a:p>
          <a:p>
            <a:r>
              <a:rPr lang="en-GB" dirty="0" smtClean="0"/>
              <a:t>4NF</a:t>
            </a:r>
          </a:p>
          <a:p>
            <a:r>
              <a:rPr lang="en-GB" dirty="0" smtClean="0"/>
              <a:t>Relations (Tables)</a:t>
            </a:r>
          </a:p>
          <a:p>
            <a:r>
              <a:rPr lang="en-GB" dirty="0" smtClean="0"/>
              <a:t>Set Theory</a:t>
            </a:r>
          </a:p>
          <a:p>
            <a:r>
              <a:rPr lang="en-GB" dirty="0" smtClean="0"/>
              <a:t>Functional Dependencies</a:t>
            </a:r>
          </a:p>
          <a:p>
            <a:r>
              <a:rPr lang="en-GB" dirty="0" smtClean="0"/>
              <a:t>Join Dependencies</a:t>
            </a:r>
          </a:p>
          <a:p>
            <a:r>
              <a:rPr lang="en-GB" dirty="0" smtClean="0"/>
              <a:t>Candidate Keys</a:t>
            </a:r>
          </a:p>
          <a:p>
            <a:r>
              <a:rPr lang="en-GB" dirty="0" smtClean="0"/>
              <a:t>Row by Row processing</a:t>
            </a:r>
          </a:p>
          <a:p>
            <a:r>
              <a:rPr lang="en-GB" dirty="0" smtClean="0"/>
              <a:t>Sub Queries</a:t>
            </a:r>
          </a:p>
          <a:p>
            <a:r>
              <a:rPr lang="en-GB" dirty="0" smtClean="0"/>
              <a:t>Indexing</a:t>
            </a:r>
          </a:p>
          <a:p>
            <a:r>
              <a:rPr lang="en-GB" dirty="0" smtClean="0"/>
              <a:t>Index Intersection</a:t>
            </a:r>
          </a:p>
          <a:p>
            <a:r>
              <a:rPr lang="en-GB" dirty="0" smtClean="0"/>
              <a:t>Indexing the FACT schema</a:t>
            </a:r>
          </a:p>
          <a:p>
            <a:r>
              <a:rPr lang="en-GB" dirty="0" smtClean="0"/>
              <a:t>Indexing the Relational schema</a:t>
            </a:r>
          </a:p>
          <a:p>
            <a:r>
              <a:rPr lang="en-GB" dirty="0" smtClean="0"/>
              <a:t>NULLs</a:t>
            </a:r>
          </a:p>
          <a:p>
            <a:r>
              <a:rPr lang="en-GB" dirty="0" smtClean="0"/>
              <a:t>Referential Integrity (Declarative and Procedural)</a:t>
            </a:r>
          </a:p>
          <a:p>
            <a:r>
              <a:rPr lang="en-GB" dirty="0" smtClean="0"/>
              <a:t>Foreign Keys</a:t>
            </a:r>
          </a:p>
          <a:p>
            <a:r>
              <a:rPr lang="en-GB" dirty="0" smtClean="0"/>
              <a:t>INSTEAD OF triggers</a:t>
            </a:r>
          </a:p>
          <a:p>
            <a:r>
              <a:rPr lang="en-GB" dirty="0" smtClean="0"/>
              <a:t>Inserting into Views</a:t>
            </a:r>
          </a:p>
          <a:p>
            <a:r>
              <a:rPr lang="en-GB" dirty="0" smtClean="0"/>
              <a:t>Relationships</a:t>
            </a:r>
          </a:p>
          <a:p>
            <a:r>
              <a:rPr lang="en-GB" dirty="0" smtClean="0"/>
              <a:t>Decompose</a:t>
            </a:r>
          </a:p>
          <a:p>
            <a:r>
              <a:rPr lang="en-GB" dirty="0" smtClean="0"/>
              <a:t>Domains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5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50 </a:t>
            </a:r>
            <a:r>
              <a:rPr lang="en-GB" dirty="0" err="1" smtClean="0"/>
              <a:t>mins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Thinking in Sets</a:t>
            </a:r>
          </a:p>
          <a:p>
            <a:r>
              <a:rPr lang="en-GB" dirty="0" smtClean="0"/>
              <a:t>Surrogate Keys </a:t>
            </a:r>
          </a:p>
          <a:p>
            <a:pPr lvl="1"/>
            <a:r>
              <a:rPr lang="en-GB" dirty="0" smtClean="0"/>
              <a:t>What they are</a:t>
            </a:r>
          </a:p>
          <a:p>
            <a:pPr lvl="1"/>
            <a:r>
              <a:rPr lang="en-GB" dirty="0" smtClean="0"/>
              <a:t>Comparison NEWID, NEWSEQUENTIALID, IDENTITY</a:t>
            </a:r>
          </a:p>
          <a:p>
            <a:pPr lvl="1"/>
            <a:r>
              <a:rPr lang="en-GB" dirty="0" err="1" smtClean="0"/>
              <a:t>Fragmenation</a:t>
            </a:r>
            <a:endParaRPr lang="en-GB" dirty="0" smtClean="0"/>
          </a:p>
          <a:p>
            <a:r>
              <a:rPr lang="en-GB" dirty="0" smtClean="0"/>
              <a:t>Normalisation</a:t>
            </a:r>
          </a:p>
          <a:p>
            <a:pPr lvl="1"/>
            <a:r>
              <a:rPr lang="en-GB" dirty="0" smtClean="0"/>
              <a:t>An introduction – what is it? Why use it?</a:t>
            </a:r>
          </a:p>
          <a:p>
            <a:pPr lvl="1"/>
            <a:r>
              <a:rPr lang="en-GB" dirty="0" smtClean="0"/>
              <a:t>Joins – Pre-filter problems, index intersection</a:t>
            </a:r>
          </a:p>
          <a:p>
            <a:pPr lvl="1"/>
            <a:r>
              <a:rPr lang="en-GB" dirty="0" smtClean="0"/>
              <a:t>Fragmentation again</a:t>
            </a:r>
          </a:p>
          <a:p>
            <a:r>
              <a:rPr lang="en-GB" dirty="0" smtClean="0"/>
              <a:t>Referential Integrity</a:t>
            </a:r>
          </a:p>
          <a:p>
            <a:pPr lvl="1"/>
            <a:r>
              <a:rPr lang="en-GB" dirty="0" smtClean="0"/>
              <a:t>Optimiser -&gt; Query rewrite</a:t>
            </a:r>
          </a:p>
          <a:p>
            <a:pPr lvl="1"/>
            <a:r>
              <a:rPr lang="en-GB" dirty="0" smtClean="0"/>
              <a:t>Locking considerations around Foreign Keys and Declarative RI (using Triggers)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I think you need to know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in Sets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74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tIns="64008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0" kern="1200" cap="none" spc="-15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mtClean="0"/>
              <a:t>Functional Dependencies for Performance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57699" y="5715000"/>
            <a:ext cx="193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Thinking in Sets</a:t>
            </a:r>
            <a:br>
              <a:rPr lang="en-GB" dirty="0" smtClean="0"/>
            </a:br>
            <a:r>
              <a:rPr lang="en-GB" dirty="0" smtClean="0"/>
              <a:t>(Relational Model)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57699" y="4800600"/>
            <a:ext cx="4421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Correct Database</a:t>
            </a:r>
            <a:br>
              <a:rPr lang="en-GB" dirty="0" smtClean="0"/>
            </a:br>
            <a:r>
              <a:rPr lang="en-GB" dirty="0" smtClean="0"/>
              <a:t>Design (Normalisation and Denormalisation)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57699" y="3962400"/>
            <a:ext cx="187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Indexing Strategy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57699" y="3048000"/>
            <a:ext cx="169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Thinking in Sets</a:t>
            </a:r>
            <a:br>
              <a:rPr lang="en-GB" dirty="0" smtClean="0"/>
            </a:br>
            <a:r>
              <a:rPr lang="en-GB" dirty="0" smtClean="0"/>
              <a:t>(SQL)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57699" y="2133600"/>
            <a:ext cx="2258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Hardware </a:t>
            </a:r>
            <a:br>
              <a:rPr lang="en-GB" dirty="0" smtClean="0"/>
            </a:br>
            <a:r>
              <a:rPr lang="en-GB" dirty="0" smtClean="0"/>
              <a:t>(Less IO’s cheaper kit)</a:t>
            </a:r>
            <a:endParaRPr lang="en-GB" dirty="0"/>
          </a:p>
        </p:txBody>
      </p:sp>
      <p:sp>
        <p:nvSpPr>
          <p:cNvPr id="10" name="Down Arrow 9"/>
          <p:cNvSpPr/>
          <p:nvPr/>
        </p:nvSpPr>
        <p:spPr>
          <a:xfrm flipV="1">
            <a:off x="2385435" y="2209800"/>
            <a:ext cx="762000" cy="396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U-Turn Arrow 10"/>
          <p:cNvSpPr/>
          <p:nvPr/>
        </p:nvSpPr>
        <p:spPr>
          <a:xfrm flipH="1">
            <a:off x="1242435" y="3276600"/>
            <a:ext cx="1143000" cy="2895600"/>
          </a:xfrm>
          <a:prstGeom prst="uturnArrow">
            <a:avLst>
              <a:gd name="adj1" fmla="val 25000"/>
              <a:gd name="adj2" fmla="val 18007"/>
              <a:gd name="adj3" fmla="val 67828"/>
              <a:gd name="adj4" fmla="val 47247"/>
              <a:gd name="adj5" fmla="val 70534"/>
            </a:avLst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9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Relational Theory V Objects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GB" sz="2400" dirty="0" smtClean="0"/>
              <a:t>Real World has Objects which have Attributes, Attributes themselves can be Objects which may themselves have Attributes (which may be Objects etc…)</a:t>
            </a:r>
            <a:endParaRPr lang="en-GB" dirty="0" smtClean="0"/>
          </a:p>
          <a:p>
            <a:pPr marL="68580" indent="0"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Pub</a:t>
            </a:r>
            <a:br>
              <a:rPr lang="en-GB" sz="2000" dirty="0" smtClean="0"/>
            </a:br>
            <a:r>
              <a:rPr lang="en-GB" sz="2000" dirty="0" smtClean="0"/>
              <a:t>    has </a:t>
            </a:r>
            <a:r>
              <a:rPr lang="en-GB" sz="2000" dirty="0" err="1" smtClean="0"/>
              <a:t>SaleItems</a:t>
            </a:r>
            <a:endParaRPr lang="en-GB" sz="2000" dirty="0" smtClean="0"/>
          </a:p>
          <a:p>
            <a:pPr marL="6858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Drinks</a:t>
            </a:r>
            <a:br>
              <a:rPr lang="en-GB" sz="2000" dirty="0" smtClean="0"/>
            </a:br>
            <a:r>
              <a:rPr lang="en-GB" sz="2000" dirty="0" smtClean="0"/>
              <a:t>		has Type (Lager, Wine, Spirit), Price</a:t>
            </a:r>
            <a:br>
              <a:rPr lang="en-GB" sz="2000" dirty="0" smtClean="0"/>
            </a:br>
            <a:r>
              <a:rPr lang="en-GB" sz="2000" dirty="0" smtClean="0"/>
              <a:t>	Food</a:t>
            </a:r>
            <a:br>
              <a:rPr lang="en-GB" sz="2000" dirty="0" smtClean="0"/>
            </a:br>
            <a:r>
              <a:rPr lang="en-GB" sz="2000" dirty="0" smtClean="0"/>
              <a:t>		has Type (Snacks, Starter, Main), Price</a:t>
            </a:r>
          </a:p>
          <a:p>
            <a:pPr marL="68580" indent="0">
              <a:buNone/>
            </a:pPr>
            <a:r>
              <a:rPr lang="en-GB" sz="2000" dirty="0" smtClean="0"/>
              <a:t>    has Identity</a:t>
            </a:r>
            <a:br>
              <a:rPr lang="en-GB" sz="2000" dirty="0" smtClean="0"/>
            </a:br>
            <a:r>
              <a:rPr lang="en-GB" sz="2000" dirty="0" smtClean="0"/>
              <a:t>	Location … Address … Town etc…</a:t>
            </a:r>
            <a:br>
              <a:rPr lang="en-GB" sz="2000" dirty="0" smtClean="0"/>
            </a:br>
            <a:r>
              <a:rPr lang="en-GB" sz="2000" dirty="0" smtClean="0"/>
              <a:t>	Name</a:t>
            </a:r>
            <a:br>
              <a:rPr lang="en-GB" sz="2000" dirty="0" smtClean="0"/>
            </a:br>
            <a:r>
              <a:rPr lang="en-GB" sz="2000" dirty="0" smtClean="0"/>
              <a:t>	Operator (Tenant, Owner, Licensee etc…)</a:t>
            </a:r>
          </a:p>
        </p:txBody>
      </p:sp>
    </p:spTree>
    <p:extLst>
      <p:ext uri="{BB962C8B-B14F-4D97-AF65-F5344CB8AC3E}">
        <p14:creationId xmlns:p14="http://schemas.microsoft.com/office/powerpoint/2010/main" val="84044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Modelled in .NET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03064" y="1627543"/>
            <a:ext cx="72509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Public </a:t>
            </a:r>
            <a:r>
              <a:rPr lang="en-GB" dirty="0"/>
              <a:t>Class </a:t>
            </a:r>
            <a:r>
              <a:rPr lang="en-GB" dirty="0" smtClean="0"/>
              <a:t>Pub</a:t>
            </a:r>
            <a:br>
              <a:rPr lang="en-GB" dirty="0" smtClean="0"/>
            </a:br>
            <a:r>
              <a:rPr lang="en-GB" dirty="0" smtClean="0"/>
              <a:t>	Dim </a:t>
            </a:r>
            <a:r>
              <a:rPr lang="en-GB" dirty="0" err="1" smtClean="0"/>
              <a:t>PubID</a:t>
            </a:r>
            <a:r>
              <a:rPr lang="en-GB" dirty="0" smtClean="0"/>
              <a:t> as Integer</a:t>
            </a:r>
            <a:br>
              <a:rPr lang="en-GB" dirty="0" smtClean="0"/>
            </a:br>
            <a:r>
              <a:rPr lang="en-GB" dirty="0" smtClean="0"/>
              <a:t>	Dim </a:t>
            </a:r>
            <a:r>
              <a:rPr lang="en-GB" dirty="0" err="1" smtClean="0"/>
              <a:t>PubName</a:t>
            </a:r>
            <a:r>
              <a:rPr lang="en-GB" dirty="0" smtClean="0"/>
              <a:t> as String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Dim </a:t>
            </a:r>
            <a:r>
              <a:rPr lang="en-GB" dirty="0" err="1"/>
              <a:t>PubSales</a:t>
            </a:r>
            <a:r>
              <a:rPr lang="en-GB" dirty="0"/>
              <a:t>() As </a:t>
            </a:r>
            <a:r>
              <a:rPr lang="en-GB" dirty="0" err="1"/>
              <a:t>SaleItem</a:t>
            </a:r>
            <a:endParaRPr lang="en-GB" dirty="0"/>
          </a:p>
          <a:p>
            <a:endParaRPr lang="en-GB" dirty="0"/>
          </a:p>
          <a:p>
            <a:r>
              <a:rPr lang="en-GB" dirty="0"/>
              <a:t>Public Class </a:t>
            </a:r>
            <a:r>
              <a:rPr lang="en-GB" dirty="0" err="1"/>
              <a:t>SaleItem</a:t>
            </a:r>
            <a:endParaRPr lang="en-GB" dirty="0"/>
          </a:p>
          <a:p>
            <a:r>
              <a:rPr lang="en-GB" dirty="0" smtClean="0"/>
              <a:t>	Dim </a:t>
            </a:r>
            <a:r>
              <a:rPr lang="en-GB" dirty="0" err="1"/>
              <a:t>priv_ItemSold</a:t>
            </a:r>
            <a:r>
              <a:rPr lang="en-GB" dirty="0"/>
              <a:t> As New </a:t>
            </a:r>
            <a:r>
              <a:rPr lang="en-GB" dirty="0" smtClean="0"/>
              <a:t>Object	‘ Drink or Food</a:t>
            </a:r>
            <a:endParaRPr lang="en-GB" dirty="0"/>
          </a:p>
          <a:p>
            <a:endParaRPr lang="en-GB" dirty="0"/>
          </a:p>
          <a:p>
            <a:r>
              <a:rPr lang="en-GB" dirty="0"/>
              <a:t>Public Class Drink</a:t>
            </a:r>
          </a:p>
          <a:p>
            <a:r>
              <a:rPr lang="en-GB" dirty="0"/>
              <a:t>Public Class Food</a:t>
            </a:r>
          </a:p>
        </p:txBody>
      </p:sp>
    </p:spTree>
    <p:extLst>
      <p:ext uri="{BB962C8B-B14F-4D97-AF65-F5344CB8AC3E}">
        <p14:creationId xmlns:p14="http://schemas.microsoft.com/office/powerpoint/2010/main" val="5276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E5B6F" mc:Ignorable=""/>
      </a:dk2>
      <a:lt2>
        <a:srgbClr xmlns:mc="http://schemas.openxmlformats.org/markup-compatibility/2006" xmlns:a14="http://schemas.microsoft.com/office/drawing/2010/main" val="D6ECFF" mc:Ignorable=""/>
      </a:lt2>
      <a:accent1>
        <a:srgbClr xmlns:mc="http://schemas.openxmlformats.org/markup-compatibility/2006" xmlns:a14="http://schemas.microsoft.com/office/drawing/2010/main" val="7FD13B" mc:Ignorable=""/>
      </a:accent1>
      <a:accent2>
        <a:srgbClr xmlns:mc="http://schemas.openxmlformats.org/markup-compatibility/2006" xmlns:a14="http://schemas.microsoft.com/office/drawing/2010/main" val="EA157A" mc:Ignorable=""/>
      </a:accent2>
      <a:accent3>
        <a:srgbClr xmlns:mc="http://schemas.openxmlformats.org/markup-compatibility/2006" xmlns:a14="http://schemas.microsoft.com/office/drawing/2010/main" val="FEB80A" mc:Ignorable=""/>
      </a:accent3>
      <a:accent4>
        <a:srgbClr xmlns:mc="http://schemas.openxmlformats.org/markup-compatibility/2006" xmlns:a14="http://schemas.microsoft.com/office/drawing/2010/main" val="00ADDC" mc:Ignorable=""/>
      </a:accent4>
      <a:accent5>
        <a:srgbClr xmlns:mc="http://schemas.openxmlformats.org/markup-compatibility/2006" xmlns:a14="http://schemas.microsoft.com/office/drawing/2010/main" val="738AC8" mc:Ignorable=""/>
      </a:accent5>
      <a:accent6>
        <a:srgbClr xmlns:mc="http://schemas.openxmlformats.org/markup-compatibility/2006" xmlns:a14="http://schemas.microsoft.com/office/drawing/2010/main" val="1AB39F" mc:Ignorable=""/>
      </a:accent6>
      <a:hlink>
        <a:srgbClr xmlns:mc="http://schemas.openxmlformats.org/markup-compatibility/2006" xmlns:a14="http://schemas.microsoft.com/office/drawing/2010/main" val="EB8803" mc:Ignorable=""/>
      </a:hlink>
      <a:folHlink>
        <a:srgbClr xmlns:mc="http://schemas.openxmlformats.org/markup-compatibility/2006" xmlns:a14="http://schemas.microsoft.com/office/drawing/2010/main" val="5F7791" mc:Ignorable="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4071</TotalTime>
  <Words>1354</Words>
  <Application>Microsoft Office PowerPoint</Application>
  <PresentationFormat>On-screen Show (4:3)</PresentationFormat>
  <Paragraphs>377</Paragraphs>
  <Slides>37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Metro</vt:lpstr>
      <vt:lpstr>Non-Functional Dependencies</vt:lpstr>
      <vt:lpstr>Who Am I?</vt:lpstr>
      <vt:lpstr>PowerPoint Presentation</vt:lpstr>
      <vt:lpstr>PowerPoint Presentation</vt:lpstr>
      <vt:lpstr>This 50 mins…</vt:lpstr>
      <vt:lpstr>Thinking in Sets</vt:lpstr>
      <vt:lpstr>PowerPoint Presentation</vt:lpstr>
      <vt:lpstr>Relational Theory V Objects</vt:lpstr>
      <vt:lpstr>Modelled in .NET</vt:lpstr>
      <vt:lpstr>Modelled Relationally</vt:lpstr>
      <vt:lpstr>What’s a Relation (Table)?</vt:lpstr>
      <vt:lpstr>Surrogate Keys</vt:lpstr>
      <vt:lpstr>Surrogate Keys</vt:lpstr>
      <vt:lpstr>Surrogate Key Scope (Verification!)</vt:lpstr>
      <vt:lpstr>Surrogate Keys - Choices</vt:lpstr>
      <vt:lpstr>Demo</vt:lpstr>
      <vt:lpstr>Normalisation</vt:lpstr>
      <vt:lpstr>Normalisation (Dependency Theory)</vt:lpstr>
      <vt:lpstr>1NF</vt:lpstr>
      <vt:lpstr>What’s a Repeating Group?</vt:lpstr>
      <vt:lpstr>Example of Repeating Group</vt:lpstr>
      <vt:lpstr>Repeating Group?? / RVA??</vt:lpstr>
      <vt:lpstr>NOT a Repeating Group</vt:lpstr>
      <vt:lpstr>2NF – Sort the Keys out</vt:lpstr>
      <vt:lpstr>2NF - Example</vt:lpstr>
      <vt:lpstr>3NF/BCNF – Sort the Body out</vt:lpstr>
      <vt:lpstr>3NF - Example</vt:lpstr>
      <vt:lpstr>Denormalisation</vt:lpstr>
      <vt:lpstr>Denormalisation</vt:lpstr>
      <vt:lpstr>Demo</vt:lpstr>
      <vt:lpstr>Referential Integrity</vt:lpstr>
      <vt:lpstr>Referential Integrity Is..</vt:lpstr>
      <vt:lpstr>Demo</vt:lpstr>
      <vt:lpstr>DRI (FK’s) - Locking</vt:lpstr>
      <vt:lpstr>PRI (Triggers) - Locking</vt:lpstr>
      <vt:lpstr>Summary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Rogerson</dc:creator>
  <cp:lastModifiedBy>Tony Rogerson</cp:lastModifiedBy>
  <cp:revision>260</cp:revision>
  <cp:lastPrinted>2010-04-14T19:27:12Z</cp:lastPrinted>
  <dcterms:created xsi:type="dcterms:W3CDTF">2006-08-16T00:00:00Z</dcterms:created>
  <dcterms:modified xsi:type="dcterms:W3CDTF">2010-04-16T12:53:41Z</dcterms:modified>
</cp:coreProperties>
</file>