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Default Extension="wav" ContentType="audio/wav"/>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84" r:id="rId3"/>
    <p:sldId id="285" r:id="rId4"/>
    <p:sldId id="286" r:id="rId5"/>
    <p:sldId id="287" r:id="rId6"/>
    <p:sldId id="311" r:id="rId7"/>
    <p:sldId id="288" r:id="rId8"/>
    <p:sldId id="289" r:id="rId9"/>
    <p:sldId id="312" r:id="rId10"/>
    <p:sldId id="290" r:id="rId11"/>
    <p:sldId id="291" r:id="rId12"/>
    <p:sldId id="306" r:id="rId13"/>
    <p:sldId id="293" r:id="rId14"/>
    <p:sldId id="294" r:id="rId15"/>
    <p:sldId id="295" r:id="rId16"/>
    <p:sldId id="296" r:id="rId17"/>
    <p:sldId id="297" r:id="rId18"/>
    <p:sldId id="298" r:id="rId19"/>
    <p:sldId id="316" r:id="rId20"/>
    <p:sldId id="318" r:id="rId21"/>
    <p:sldId id="313" r:id="rId22"/>
    <p:sldId id="320" r:id="rId23"/>
    <p:sldId id="319" r:id="rId24"/>
    <p:sldId id="314" r:id="rId25"/>
    <p:sldId id="315" r:id="rId26"/>
    <p:sldId id="302" r:id="rId27"/>
    <p:sldId id="303" r:id="rId28"/>
  </p:sldIdLst>
  <p:sldSz cx="9144000" cy="6858000" type="screen4x3"/>
  <p:notesSz cx="6743700" cy="9880600"/>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55143" autoAdjust="0"/>
  </p:normalViewPr>
  <p:slideViewPr>
    <p:cSldViewPr>
      <p:cViewPr varScale="1">
        <p:scale>
          <a:sx n="49" d="100"/>
          <a:sy n="49" d="100"/>
        </p:scale>
        <p:origin x="-2160" y="-102"/>
      </p:cViewPr>
      <p:guideLst>
        <p:guide orient="horz" pos="2160"/>
        <p:guide pos="2880"/>
      </p:guideLst>
    </p:cSldViewPr>
  </p:slideViewPr>
  <p:outlineViewPr>
    <p:cViewPr>
      <p:scale>
        <a:sx n="33" d="100"/>
        <a:sy n="33" d="100"/>
      </p:scale>
      <p:origin x="0" y="8772"/>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2588" cy="493713"/>
          </a:xfrm>
          <a:prstGeom prst="rect">
            <a:avLst/>
          </a:prstGeom>
        </p:spPr>
        <p:txBody>
          <a:bodyPr vert="horz" lIns="91440" tIns="45720" rIns="91440" bIns="45720" rtlCol="0"/>
          <a:lstStyle>
            <a:lvl1pPr algn="l">
              <a:defRPr sz="1200"/>
            </a:lvl1pPr>
          </a:lstStyle>
          <a:p>
            <a:pPr>
              <a:defRPr/>
            </a:pPr>
            <a:endParaRPr lang="en-GB"/>
          </a:p>
        </p:txBody>
      </p:sp>
      <p:sp>
        <p:nvSpPr>
          <p:cNvPr id="3" name="Date Placeholder 2"/>
          <p:cNvSpPr>
            <a:spLocks noGrp="1"/>
          </p:cNvSpPr>
          <p:nvPr>
            <p:ph type="dt" idx="1"/>
          </p:nvPr>
        </p:nvSpPr>
        <p:spPr>
          <a:xfrm>
            <a:off x="3819525" y="0"/>
            <a:ext cx="2922588" cy="493713"/>
          </a:xfrm>
          <a:prstGeom prst="rect">
            <a:avLst/>
          </a:prstGeom>
        </p:spPr>
        <p:txBody>
          <a:bodyPr vert="horz" lIns="91440" tIns="45720" rIns="91440" bIns="45720" rtlCol="0"/>
          <a:lstStyle>
            <a:lvl1pPr algn="r">
              <a:defRPr sz="1200"/>
            </a:lvl1pPr>
          </a:lstStyle>
          <a:p>
            <a:pPr>
              <a:defRPr/>
            </a:pPr>
            <a:fld id="{C329C76A-3F45-457F-A00A-50F6B10B9003}" type="datetimeFigureOut">
              <a:rPr lang="en-US"/>
              <a:pPr>
                <a:defRPr/>
              </a:pPr>
              <a:t>4/16/2010</a:t>
            </a:fld>
            <a:endParaRPr lang="en-GB"/>
          </a:p>
        </p:txBody>
      </p:sp>
      <p:sp>
        <p:nvSpPr>
          <p:cNvPr id="4" name="Slide Image Placeholder 3"/>
          <p:cNvSpPr>
            <a:spLocks noGrp="1" noRot="1" noChangeAspect="1"/>
          </p:cNvSpPr>
          <p:nvPr>
            <p:ph type="sldImg" idx="2"/>
          </p:nvPr>
        </p:nvSpPr>
        <p:spPr>
          <a:xfrm>
            <a:off x="901700" y="741363"/>
            <a:ext cx="4940300" cy="3705225"/>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74688" y="4692650"/>
            <a:ext cx="5394325" cy="4446588"/>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9385300"/>
            <a:ext cx="2922588" cy="493713"/>
          </a:xfrm>
          <a:prstGeom prst="rect">
            <a:avLst/>
          </a:prstGeom>
        </p:spPr>
        <p:txBody>
          <a:bodyPr vert="horz" lIns="91440" tIns="45720" rIns="91440" bIns="45720" rtlCol="0" anchor="b"/>
          <a:lstStyle>
            <a:lvl1pPr algn="l">
              <a:defRPr sz="1200"/>
            </a:lvl1pPr>
          </a:lstStyle>
          <a:p>
            <a:pPr>
              <a:defRPr/>
            </a:pPr>
            <a:endParaRPr lang="en-GB"/>
          </a:p>
        </p:txBody>
      </p:sp>
      <p:sp>
        <p:nvSpPr>
          <p:cNvPr id="7" name="Slide Number Placeholder 6"/>
          <p:cNvSpPr>
            <a:spLocks noGrp="1"/>
          </p:cNvSpPr>
          <p:nvPr>
            <p:ph type="sldNum" sz="quarter" idx="5"/>
          </p:nvPr>
        </p:nvSpPr>
        <p:spPr>
          <a:xfrm>
            <a:off x="3819525" y="9385300"/>
            <a:ext cx="2922588" cy="493713"/>
          </a:xfrm>
          <a:prstGeom prst="rect">
            <a:avLst/>
          </a:prstGeom>
        </p:spPr>
        <p:txBody>
          <a:bodyPr vert="horz" lIns="91440" tIns="45720" rIns="91440" bIns="45720" rtlCol="0" anchor="b"/>
          <a:lstStyle>
            <a:lvl1pPr algn="r">
              <a:defRPr sz="1200"/>
            </a:lvl1pPr>
          </a:lstStyle>
          <a:p>
            <a:pPr>
              <a:defRPr/>
            </a:pPr>
            <a:fld id="{3AECD7AD-DAE2-494A-AFA1-2A837604B6EE}"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358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9597DED-4560-4F66-935E-E2FBF36FC595}" type="slidenum">
              <a:rPr lang="en-GB" smtClean="0"/>
              <a:pPr/>
              <a:t>1</a:t>
            </a:fld>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GB" sz="1200" kern="1200" dirty="0" smtClean="0">
                <a:solidFill>
                  <a:schemeClr val="tx1"/>
                </a:solidFill>
                <a:latin typeface="+mn-lt"/>
                <a:ea typeface="+mn-ea"/>
                <a:cs typeface="+mn-cs"/>
              </a:rPr>
              <a:t>----------------</a:t>
            </a:r>
          </a:p>
          <a:p>
            <a:r>
              <a:rPr lang="en-GB" sz="1200" kern="1200" dirty="0" smtClean="0">
                <a:solidFill>
                  <a:schemeClr val="tx1"/>
                </a:solidFill>
                <a:latin typeface="+mn-lt"/>
                <a:ea typeface="+mn-ea"/>
                <a:cs typeface="+mn-cs"/>
              </a:rPr>
              <a:t>Show Cache Insert there</a:t>
            </a:r>
          </a:p>
          <a:p>
            <a:r>
              <a:rPr lang="en-GB" sz="1200" kern="1200" dirty="0" smtClean="0">
                <a:solidFill>
                  <a:schemeClr val="tx1"/>
                </a:solidFill>
                <a:latin typeface="+mn-lt"/>
                <a:ea typeface="+mn-ea"/>
                <a:cs typeface="+mn-cs"/>
              </a:rPr>
              <a:t>----------------</a:t>
            </a:r>
          </a:p>
          <a:p>
            <a:r>
              <a:rPr lang="en-GB" sz="1200" kern="1200" dirty="0" smtClean="0">
                <a:solidFill>
                  <a:schemeClr val="tx1"/>
                </a:solidFill>
                <a:latin typeface="+mn-lt"/>
                <a:ea typeface="+mn-ea"/>
                <a:cs typeface="+mn-cs"/>
              </a:rPr>
              <a:t>WITH </a:t>
            </a:r>
          </a:p>
          <a:p>
            <a:r>
              <a:rPr lang="en-GB" sz="1200" kern="1200" dirty="0" smtClean="0">
                <a:solidFill>
                  <a:schemeClr val="tx1"/>
                </a:solidFill>
                <a:latin typeface="+mn-lt"/>
                <a:ea typeface="+mn-ea"/>
                <a:cs typeface="+mn-cs"/>
              </a:rPr>
              <a:t>  MEMBER [Measures].</a:t>
            </a:r>
            <a:r>
              <a:rPr lang="en-GB" sz="1200" kern="1200" dirty="0" err="1" smtClean="0">
                <a:solidFill>
                  <a:schemeClr val="tx1"/>
                </a:solidFill>
                <a:latin typeface="+mn-lt"/>
                <a:ea typeface="+mn-ea"/>
                <a:cs typeface="+mn-cs"/>
              </a:rPr>
              <a:t>RunMonthSales</a:t>
            </a:r>
            <a:r>
              <a:rPr lang="en-GB" sz="1200" kern="1200" dirty="0" smtClean="0">
                <a:solidFill>
                  <a:schemeClr val="tx1"/>
                </a:solidFill>
                <a:latin typeface="+mn-lt"/>
                <a:ea typeface="+mn-ea"/>
                <a:cs typeface="+mn-cs"/>
              </a:rPr>
              <a:t> AS</a:t>
            </a:r>
          </a:p>
          <a:p>
            <a:r>
              <a:rPr lang="en-GB" sz="1200" kern="1200" dirty="0" smtClean="0">
                <a:solidFill>
                  <a:schemeClr val="tx1"/>
                </a:solidFill>
                <a:latin typeface="+mn-lt"/>
                <a:ea typeface="+mn-ea"/>
                <a:cs typeface="+mn-cs"/>
              </a:rPr>
              <a:t>      Sum</a:t>
            </a: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        NULL : [Date].[Calendar].</a:t>
            </a:r>
            <a:r>
              <a:rPr lang="en-GB" sz="1200" kern="1200" dirty="0" err="1" smtClean="0">
                <a:solidFill>
                  <a:schemeClr val="tx1"/>
                </a:solidFill>
                <a:latin typeface="+mn-lt"/>
                <a:ea typeface="+mn-ea"/>
                <a:cs typeface="+mn-cs"/>
              </a:rPr>
              <a:t>CurrentMember</a:t>
            </a:r>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       ,[Measures].[Sales Amount]</a:t>
            </a: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  MEMBER [Measures].</a:t>
            </a:r>
            <a:r>
              <a:rPr lang="en-GB" sz="1200" kern="1200" dirty="0" err="1" smtClean="0">
                <a:solidFill>
                  <a:schemeClr val="tx1"/>
                </a:solidFill>
                <a:latin typeface="+mn-lt"/>
                <a:ea typeface="+mn-ea"/>
                <a:cs typeface="+mn-cs"/>
              </a:rPr>
              <a:t>RunSales</a:t>
            </a:r>
            <a:r>
              <a:rPr lang="en-GB" sz="1200" kern="1200" dirty="0" smtClean="0">
                <a:solidFill>
                  <a:schemeClr val="tx1"/>
                </a:solidFill>
                <a:latin typeface="+mn-lt"/>
                <a:ea typeface="+mn-ea"/>
                <a:cs typeface="+mn-cs"/>
              </a:rPr>
              <a:t> AS </a:t>
            </a:r>
          </a:p>
          <a:p>
            <a:r>
              <a:rPr lang="en-GB" sz="1200" kern="1200" dirty="0" smtClean="0">
                <a:solidFill>
                  <a:schemeClr val="tx1"/>
                </a:solidFill>
                <a:latin typeface="+mn-lt"/>
                <a:ea typeface="+mn-ea"/>
                <a:cs typeface="+mn-cs"/>
              </a:rPr>
              <a:t>      ([Measures].</a:t>
            </a:r>
            <a:r>
              <a:rPr lang="en-GB" sz="1200" kern="1200" dirty="0" err="1" smtClean="0">
                <a:solidFill>
                  <a:schemeClr val="tx1"/>
                </a:solidFill>
                <a:latin typeface="+mn-lt"/>
                <a:ea typeface="+mn-ea"/>
                <a:cs typeface="+mn-cs"/>
              </a:rPr>
              <a:t>RunMonthSales</a:t>
            </a:r>
            <a:r>
              <a:rPr lang="en-GB" sz="1200" kern="1200" dirty="0" smtClean="0">
                <a:solidFill>
                  <a:schemeClr val="tx1"/>
                </a:solidFill>
                <a:latin typeface="+mn-lt"/>
                <a:ea typeface="+mn-ea"/>
                <a:cs typeface="+mn-cs"/>
              </a:rPr>
              <a:t>, [Date].[Calendar].</a:t>
            </a:r>
            <a:r>
              <a:rPr lang="en-GB" sz="1200" kern="1200" dirty="0" err="1" smtClean="0">
                <a:solidFill>
                  <a:schemeClr val="tx1"/>
                </a:solidFill>
                <a:latin typeface="+mn-lt"/>
                <a:ea typeface="+mn-ea"/>
                <a:cs typeface="+mn-cs"/>
              </a:rPr>
              <a:t>Parent.PrevMember</a:t>
            </a:r>
            <a:r>
              <a:rPr lang="en-GB" sz="1200" kern="1200" dirty="0" smtClean="0">
                <a:solidFill>
                  <a:schemeClr val="tx1"/>
                </a:solidFill>
                <a:latin typeface="+mn-lt"/>
                <a:ea typeface="+mn-ea"/>
                <a:cs typeface="+mn-cs"/>
              </a:rPr>
              <a:t>)</a:t>
            </a:r>
          </a:p>
          <a:p>
            <a:r>
              <a:rPr lang="en-GB" sz="1200" kern="1200" dirty="0" smtClean="0">
                <a:solidFill>
                  <a:schemeClr val="tx1"/>
                </a:solidFill>
                <a:latin typeface="+mn-lt"/>
                <a:ea typeface="+mn-ea"/>
                <a:cs typeface="+mn-cs"/>
              </a:rPr>
              <a:t>    + </a:t>
            </a:r>
          </a:p>
          <a:p>
            <a:r>
              <a:rPr lang="en-GB" sz="1200" kern="1200" dirty="0" smtClean="0">
                <a:solidFill>
                  <a:schemeClr val="tx1"/>
                </a:solidFill>
                <a:latin typeface="+mn-lt"/>
                <a:ea typeface="+mn-ea"/>
                <a:cs typeface="+mn-cs"/>
              </a:rPr>
              <a:t>      Sum</a:t>
            </a: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        [Date].[Calendar].</a:t>
            </a:r>
            <a:r>
              <a:rPr lang="en-GB" sz="1200" kern="1200" dirty="0" err="1" smtClean="0">
                <a:solidFill>
                  <a:schemeClr val="tx1"/>
                </a:solidFill>
                <a:latin typeface="+mn-lt"/>
                <a:ea typeface="+mn-ea"/>
                <a:cs typeface="+mn-cs"/>
              </a:rPr>
              <a:t>FirstSibling</a:t>
            </a:r>
            <a:r>
              <a:rPr lang="en-GB" sz="1200" kern="1200" dirty="0" smtClean="0">
                <a:solidFill>
                  <a:schemeClr val="tx1"/>
                </a:solidFill>
                <a:latin typeface="+mn-lt"/>
                <a:ea typeface="+mn-ea"/>
                <a:cs typeface="+mn-cs"/>
              </a:rPr>
              <a:t> : [Date].[Calendar].</a:t>
            </a:r>
            <a:r>
              <a:rPr lang="en-GB" sz="1200" kern="1200" dirty="0" err="1" smtClean="0">
                <a:solidFill>
                  <a:schemeClr val="tx1"/>
                </a:solidFill>
                <a:latin typeface="+mn-lt"/>
                <a:ea typeface="+mn-ea"/>
                <a:cs typeface="+mn-cs"/>
              </a:rPr>
              <a:t>CurrentMember</a:t>
            </a:r>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       ,[Measures].[Sales Amount]</a:t>
            </a:r>
          </a:p>
          <a:p>
            <a:r>
              <a:rPr lang="en-GB" sz="1200" kern="1200" dirty="0" smtClean="0">
                <a:solidFill>
                  <a:schemeClr val="tx1"/>
                </a:solidFill>
                <a:latin typeface="+mn-lt"/>
                <a:ea typeface="+mn-ea"/>
                <a:cs typeface="+mn-cs"/>
              </a:rPr>
              <a:t>      ) </a:t>
            </a:r>
          </a:p>
          <a:p>
            <a:r>
              <a:rPr lang="en-GB" sz="1200" kern="1200" dirty="0" smtClean="0">
                <a:solidFill>
                  <a:schemeClr val="tx1"/>
                </a:solidFill>
                <a:latin typeface="+mn-lt"/>
                <a:ea typeface="+mn-ea"/>
                <a:cs typeface="+mn-cs"/>
              </a:rPr>
              <a:t>SELECT </a:t>
            </a:r>
          </a:p>
          <a:p>
            <a:r>
              <a:rPr lang="en-GB" sz="1200" kern="1200" dirty="0" smtClean="0">
                <a:solidFill>
                  <a:schemeClr val="tx1"/>
                </a:solidFill>
                <a:latin typeface="+mn-lt"/>
                <a:ea typeface="+mn-ea"/>
                <a:cs typeface="+mn-cs"/>
              </a:rPr>
              <a:t>  [Measures].</a:t>
            </a:r>
            <a:r>
              <a:rPr lang="en-GB" sz="1200" kern="1200" dirty="0" err="1" smtClean="0">
                <a:solidFill>
                  <a:schemeClr val="tx1"/>
                </a:solidFill>
                <a:latin typeface="+mn-lt"/>
                <a:ea typeface="+mn-ea"/>
                <a:cs typeface="+mn-cs"/>
              </a:rPr>
              <a:t>RunSales</a:t>
            </a:r>
            <a:r>
              <a:rPr lang="en-GB" sz="1200" kern="1200" dirty="0" smtClean="0">
                <a:solidFill>
                  <a:schemeClr val="tx1"/>
                </a:solidFill>
                <a:latin typeface="+mn-lt"/>
                <a:ea typeface="+mn-ea"/>
                <a:cs typeface="+mn-cs"/>
              </a:rPr>
              <a:t> ON 0</a:t>
            </a:r>
          </a:p>
          <a:p>
            <a:r>
              <a:rPr lang="en-GB" sz="1200" kern="1200" dirty="0" smtClean="0">
                <a:solidFill>
                  <a:schemeClr val="tx1"/>
                </a:solidFill>
                <a:latin typeface="+mn-lt"/>
                <a:ea typeface="+mn-ea"/>
                <a:cs typeface="+mn-cs"/>
              </a:rPr>
              <a:t> ,[Date].[Date].[Date].MEMBERS ON 1</a:t>
            </a:r>
          </a:p>
          <a:p>
            <a:r>
              <a:rPr lang="en-GB" sz="1200" kern="1200" dirty="0" smtClean="0">
                <a:solidFill>
                  <a:schemeClr val="tx1"/>
                </a:solidFill>
                <a:latin typeface="+mn-lt"/>
                <a:ea typeface="+mn-ea"/>
                <a:cs typeface="+mn-cs"/>
              </a:rPr>
              <a:t>FROM [Adventure Works];</a:t>
            </a:r>
          </a:p>
          <a:p>
            <a:endParaRPr lang="en-GB" dirty="0" smtClean="0"/>
          </a:p>
          <a:p>
            <a:endParaRPr lang="en-GB" dirty="0"/>
          </a:p>
        </p:txBody>
      </p:sp>
      <p:sp>
        <p:nvSpPr>
          <p:cNvPr id="4" name="Slide Number Placeholder 3"/>
          <p:cNvSpPr>
            <a:spLocks noGrp="1"/>
          </p:cNvSpPr>
          <p:nvPr>
            <p:ph type="sldNum" sz="quarter" idx="10"/>
          </p:nvPr>
        </p:nvSpPr>
        <p:spPr/>
        <p:txBody>
          <a:bodyPr/>
          <a:lstStyle/>
          <a:p>
            <a:pPr>
              <a:defRPr/>
            </a:pPr>
            <a:fld id="{3AECD7AD-DAE2-494A-AFA1-2A837604B6EE}" type="slidenum">
              <a:rPr lang="en-GB" smtClean="0"/>
              <a:pPr>
                <a:defRPr/>
              </a:pPr>
              <a:t>22</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GB" sz="1200" kern="1200" dirty="0" smtClean="0">
                <a:solidFill>
                  <a:schemeClr val="tx1"/>
                </a:solidFill>
                <a:latin typeface="+mn-lt"/>
                <a:ea typeface="+mn-ea"/>
                <a:cs typeface="+mn-cs"/>
              </a:rPr>
              <a:t>WITH </a:t>
            </a:r>
          </a:p>
          <a:p>
            <a:r>
              <a:rPr lang="en-GB" sz="1200" kern="1200" dirty="0" smtClean="0">
                <a:solidFill>
                  <a:schemeClr val="tx1"/>
                </a:solidFill>
                <a:latin typeface="+mn-lt"/>
                <a:ea typeface="+mn-ea"/>
                <a:cs typeface="+mn-cs"/>
              </a:rPr>
              <a:t>  MEMBER Measures.[Total Number Of Products] AS </a:t>
            </a:r>
          </a:p>
          <a:p>
            <a:r>
              <a:rPr lang="en-GB" sz="1200" kern="1200" dirty="0" smtClean="0">
                <a:solidFill>
                  <a:schemeClr val="tx1"/>
                </a:solidFill>
                <a:latin typeface="+mn-lt"/>
                <a:ea typeface="+mn-ea"/>
                <a:cs typeface="+mn-cs"/>
              </a:rPr>
              <a:t>    Count(</a:t>
            </a:r>
          </a:p>
          <a:p>
            <a:r>
              <a:rPr lang="en-GB" sz="1200" kern="1200" dirty="0" smtClean="0">
                <a:solidFill>
                  <a:schemeClr val="tx1"/>
                </a:solidFill>
                <a:latin typeface="+mn-lt"/>
                <a:ea typeface="+mn-ea"/>
                <a:cs typeface="+mn-cs"/>
              </a:rPr>
              <a:t>      Descendants(</a:t>
            </a:r>
          </a:p>
          <a:p>
            <a:r>
              <a:rPr lang="en-GB" sz="1200" kern="1200" dirty="0" smtClean="0">
                <a:solidFill>
                  <a:schemeClr val="tx1"/>
                </a:solidFill>
                <a:latin typeface="+mn-lt"/>
                <a:ea typeface="+mn-ea"/>
                <a:cs typeface="+mn-cs"/>
              </a:rPr>
              <a:t>        [Product].[Product Categories].</a:t>
            </a:r>
            <a:r>
              <a:rPr lang="en-GB" sz="1200" kern="1200" dirty="0" err="1" smtClean="0">
                <a:solidFill>
                  <a:schemeClr val="tx1"/>
                </a:solidFill>
                <a:latin typeface="+mn-lt"/>
                <a:ea typeface="+mn-ea"/>
                <a:cs typeface="+mn-cs"/>
              </a:rPr>
              <a:t>CurrentMember</a:t>
            </a:r>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       ,[Product].[Product Categories].[Product])) </a:t>
            </a:r>
          </a:p>
          <a:p>
            <a:r>
              <a:rPr lang="en-GB" sz="1200" kern="1200" dirty="0" smtClean="0">
                <a:solidFill>
                  <a:schemeClr val="tx1"/>
                </a:solidFill>
                <a:latin typeface="+mn-lt"/>
                <a:ea typeface="+mn-ea"/>
                <a:cs typeface="+mn-cs"/>
              </a:rPr>
              <a:t>  MEMBER Measures.[Number Of Sold Products Increasing] AS </a:t>
            </a:r>
          </a:p>
          <a:p>
            <a:r>
              <a:rPr lang="en-GB" sz="1200" kern="1200" dirty="0" smtClean="0">
                <a:solidFill>
                  <a:schemeClr val="tx1"/>
                </a:solidFill>
                <a:latin typeface="+mn-lt"/>
                <a:ea typeface="+mn-ea"/>
                <a:cs typeface="+mn-cs"/>
              </a:rPr>
              <a:t>    Count(</a:t>
            </a:r>
          </a:p>
          <a:p>
            <a:r>
              <a:rPr lang="en-GB" sz="1200" kern="1200" dirty="0" smtClean="0">
                <a:solidFill>
                  <a:schemeClr val="tx1"/>
                </a:solidFill>
                <a:latin typeface="+mn-lt"/>
                <a:ea typeface="+mn-ea"/>
                <a:cs typeface="+mn-cs"/>
              </a:rPr>
              <a:t>      Filter(</a:t>
            </a:r>
          </a:p>
          <a:p>
            <a:r>
              <a:rPr lang="en-GB" sz="1200" kern="1200" dirty="0" smtClean="0">
                <a:solidFill>
                  <a:schemeClr val="tx1"/>
                </a:solidFill>
                <a:latin typeface="+mn-lt"/>
                <a:ea typeface="+mn-ea"/>
                <a:cs typeface="+mn-cs"/>
              </a:rPr>
              <a:t>        </a:t>
            </a:r>
            <a:r>
              <a:rPr lang="en-GB" sz="1200" kern="1200" dirty="0" err="1" smtClean="0">
                <a:solidFill>
                  <a:schemeClr val="tx1"/>
                </a:solidFill>
                <a:latin typeface="+mn-lt"/>
                <a:ea typeface="+mn-ea"/>
                <a:cs typeface="+mn-cs"/>
              </a:rPr>
              <a:t>NonEmpty</a:t>
            </a:r>
            <a:r>
              <a:rPr lang="en-GB" sz="1200" kern="1200" dirty="0" smtClean="0">
                <a:solidFill>
                  <a:schemeClr val="tx1"/>
                </a:solidFill>
                <a:latin typeface="+mn-lt"/>
                <a:ea typeface="+mn-ea"/>
                <a:cs typeface="+mn-cs"/>
              </a:rPr>
              <a:t>(</a:t>
            </a:r>
          </a:p>
          <a:p>
            <a:r>
              <a:rPr lang="en-GB" sz="1200" kern="1200" dirty="0" smtClean="0">
                <a:solidFill>
                  <a:schemeClr val="tx1"/>
                </a:solidFill>
                <a:latin typeface="+mn-lt"/>
                <a:ea typeface="+mn-ea"/>
                <a:cs typeface="+mn-cs"/>
              </a:rPr>
              <a:t>          Descendants(</a:t>
            </a:r>
          </a:p>
          <a:p>
            <a:r>
              <a:rPr lang="en-GB" sz="1200" kern="1200" dirty="0" smtClean="0">
                <a:solidFill>
                  <a:schemeClr val="tx1"/>
                </a:solidFill>
                <a:latin typeface="+mn-lt"/>
                <a:ea typeface="+mn-ea"/>
                <a:cs typeface="+mn-cs"/>
              </a:rPr>
              <a:t>             [Product].[Product Categories].</a:t>
            </a:r>
            <a:r>
              <a:rPr lang="en-GB" sz="1200" kern="1200" dirty="0" err="1" smtClean="0">
                <a:solidFill>
                  <a:schemeClr val="tx1"/>
                </a:solidFill>
                <a:latin typeface="+mn-lt"/>
                <a:ea typeface="+mn-ea"/>
                <a:cs typeface="+mn-cs"/>
              </a:rPr>
              <a:t>CurrentMember</a:t>
            </a:r>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            ,[Product].[Product Categories].[Product])</a:t>
            </a:r>
          </a:p>
          <a:p>
            <a:r>
              <a:rPr lang="en-GB" sz="1200" kern="1200" dirty="0" smtClean="0">
                <a:solidFill>
                  <a:schemeClr val="tx1"/>
                </a:solidFill>
                <a:latin typeface="+mn-lt"/>
                <a:ea typeface="+mn-ea"/>
                <a:cs typeface="+mn-cs"/>
              </a:rPr>
              <a:t>         ,[Measures].[Internet Sales Amount])</a:t>
            </a: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            ([Date].[Calendar].</a:t>
            </a:r>
            <a:r>
              <a:rPr lang="en-GB" sz="1200" kern="1200" dirty="0" err="1" smtClean="0">
                <a:solidFill>
                  <a:schemeClr val="tx1"/>
                </a:solidFill>
                <a:latin typeface="+mn-lt"/>
                <a:ea typeface="+mn-ea"/>
                <a:cs typeface="+mn-cs"/>
              </a:rPr>
              <a:t>CurrentMember</a:t>
            </a:r>
            <a:r>
              <a:rPr lang="en-GB" sz="1200" kern="1200" dirty="0" smtClean="0">
                <a:solidFill>
                  <a:schemeClr val="tx1"/>
                </a:solidFill>
                <a:latin typeface="+mn-lt"/>
                <a:ea typeface="+mn-ea"/>
                <a:cs typeface="+mn-cs"/>
              </a:rPr>
              <a:t> ,[Measures].[Internet Sales Amount])</a:t>
            </a:r>
          </a:p>
          <a:p>
            <a:r>
              <a:rPr lang="en-GB" sz="1200" kern="1200" dirty="0" smtClean="0">
                <a:solidFill>
                  <a:schemeClr val="tx1"/>
                </a:solidFill>
                <a:latin typeface="+mn-lt"/>
                <a:ea typeface="+mn-ea"/>
                <a:cs typeface="+mn-cs"/>
              </a:rPr>
              <a:t>          - ([Date].[Calendar].</a:t>
            </a:r>
            <a:r>
              <a:rPr lang="en-GB" sz="1200" kern="1200" dirty="0" err="1" smtClean="0">
                <a:solidFill>
                  <a:schemeClr val="tx1"/>
                </a:solidFill>
                <a:latin typeface="+mn-lt"/>
                <a:ea typeface="+mn-ea"/>
                <a:cs typeface="+mn-cs"/>
              </a:rPr>
              <a:t>PrevMember</a:t>
            </a:r>
            <a:r>
              <a:rPr lang="en-GB" sz="1200" kern="1200" dirty="0" smtClean="0">
                <a:solidFill>
                  <a:schemeClr val="tx1"/>
                </a:solidFill>
                <a:latin typeface="+mn-lt"/>
                <a:ea typeface="+mn-ea"/>
                <a:cs typeface="+mn-cs"/>
              </a:rPr>
              <a:t>    ,[Measures].[Internet Sales Amount])</a:t>
            </a:r>
          </a:p>
          <a:p>
            <a:r>
              <a:rPr lang="en-GB" sz="1200" kern="1200" dirty="0" smtClean="0">
                <a:solidFill>
                  <a:schemeClr val="tx1"/>
                </a:solidFill>
                <a:latin typeface="+mn-lt"/>
                <a:ea typeface="+mn-ea"/>
                <a:cs typeface="+mn-cs"/>
              </a:rPr>
              <a:t>        &gt; 0</a:t>
            </a: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    ) </a:t>
            </a:r>
          </a:p>
          <a:p>
            <a:r>
              <a:rPr lang="en-GB" sz="1200" kern="1200" dirty="0" smtClean="0">
                <a:solidFill>
                  <a:schemeClr val="tx1"/>
                </a:solidFill>
                <a:latin typeface="+mn-lt"/>
                <a:ea typeface="+mn-ea"/>
                <a:cs typeface="+mn-cs"/>
              </a:rPr>
              <a:t>SELECT</a:t>
            </a:r>
          </a:p>
          <a:p>
            <a:r>
              <a:rPr lang="en-GB" sz="1200" kern="1200" dirty="0" smtClean="0">
                <a:solidFill>
                  <a:schemeClr val="tx1"/>
                </a:solidFill>
                <a:latin typeface="+mn-lt"/>
                <a:ea typeface="+mn-ea"/>
                <a:cs typeface="+mn-cs"/>
              </a:rPr>
              <a:t>  { [Measures].[Total Number Of Products] ,[Measures].[Number Of Sold Products Increasing]} ON 0</a:t>
            </a:r>
          </a:p>
          <a:p>
            <a:r>
              <a:rPr lang="en-GB" sz="1200" kern="1200" dirty="0" smtClean="0">
                <a:solidFill>
                  <a:schemeClr val="tx1"/>
                </a:solidFill>
                <a:latin typeface="+mn-lt"/>
                <a:ea typeface="+mn-ea"/>
                <a:cs typeface="+mn-cs"/>
              </a:rPr>
              <a:t> ,[Date].[Calendar].[Month].MEMBERS ON 1</a:t>
            </a:r>
          </a:p>
          <a:p>
            <a:r>
              <a:rPr lang="en-GB" sz="1200" kern="1200" dirty="0" smtClean="0">
                <a:solidFill>
                  <a:schemeClr val="tx1"/>
                </a:solidFill>
                <a:latin typeface="+mn-lt"/>
                <a:ea typeface="+mn-ea"/>
                <a:cs typeface="+mn-cs"/>
              </a:rPr>
              <a:t>FROM [Adventure Works];</a:t>
            </a:r>
          </a:p>
          <a:p>
            <a:endParaRPr lang="en-GB" sz="1200" kern="1200" dirty="0" smtClean="0">
              <a:solidFill>
                <a:schemeClr val="tx1"/>
              </a:solidFill>
              <a:latin typeface="+mn-lt"/>
              <a:ea typeface="+mn-ea"/>
              <a:cs typeface="+mn-cs"/>
            </a:endParaRPr>
          </a:p>
          <a:p>
            <a:endParaRPr lang="en-GB"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3AECD7AD-DAE2-494A-AFA1-2A837604B6EE}" type="slidenum">
              <a:rPr lang="en-GB" smtClean="0"/>
              <a:pPr>
                <a:defRPr/>
              </a:pPr>
              <a:t>23</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7500" lnSpcReduction="20000"/>
          </a:bodyPr>
          <a:lstStyle/>
          <a:p>
            <a:r>
              <a:rPr lang="en-US" sz="1200" b="1" kern="1200" dirty="0" smtClean="0">
                <a:solidFill>
                  <a:schemeClr val="tx1"/>
                </a:solidFill>
                <a:latin typeface="+mn-lt"/>
                <a:ea typeface="+mn-ea"/>
                <a:cs typeface="+mn-cs"/>
              </a:rPr>
              <a:t>Total </a:t>
            </a:r>
            <a:r>
              <a:rPr lang="en-US" sz="1200" b="1" kern="1200" dirty="0" err="1" smtClean="0">
                <a:solidFill>
                  <a:schemeClr val="tx1"/>
                </a:solidFill>
                <a:latin typeface="+mn-lt"/>
                <a:ea typeface="+mn-ea"/>
                <a:cs typeface="+mn-cs"/>
              </a:rPr>
              <a:t>autoexist</a:t>
            </a:r>
            <a:endParaRPr lang="en-GB" sz="1200" kern="1200" dirty="0" smtClean="0">
              <a:solidFill>
                <a:schemeClr val="tx1"/>
              </a:solidFill>
              <a:latin typeface="+mn-lt"/>
              <a:ea typeface="+mn-ea"/>
              <a:cs typeface="+mn-cs"/>
            </a:endParaRPr>
          </a:p>
          <a:p>
            <a:r>
              <a:rPr lang="en-US" sz="1200" b="0" kern="1200" dirty="0" smtClean="0">
                <a:solidFill>
                  <a:schemeClr val="tx1"/>
                </a:solidFill>
                <a:latin typeface="+mn-lt"/>
                <a:ea typeface="+mn-ea"/>
                <a:cs typeface="+mn-cs"/>
              </a:rPr>
              <a:t>This counter reports the total number of times that </a:t>
            </a:r>
            <a:r>
              <a:rPr lang="en-US" sz="1200" b="0" kern="1200" dirty="0" err="1" smtClean="0">
                <a:solidFill>
                  <a:schemeClr val="tx1"/>
                </a:solidFill>
                <a:latin typeface="+mn-lt"/>
                <a:ea typeface="+mn-ea"/>
                <a:cs typeface="+mn-cs"/>
              </a:rPr>
              <a:t>autoexist</a:t>
            </a:r>
            <a:r>
              <a:rPr lang="en-US" sz="1200" b="0" kern="1200" dirty="0" smtClean="0">
                <a:solidFill>
                  <a:schemeClr val="tx1"/>
                </a:solidFill>
                <a:latin typeface="+mn-lt"/>
                <a:ea typeface="+mn-ea"/>
                <a:cs typeface="+mn-cs"/>
              </a:rPr>
              <a:t> is performed.</a:t>
            </a:r>
            <a:endParaRPr lang="en-GB"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Total calculation cache registered</a:t>
            </a:r>
            <a:endParaRPr lang="en-GB" sz="1200" kern="1200" dirty="0" smtClean="0">
              <a:solidFill>
                <a:schemeClr val="tx1"/>
              </a:solidFill>
              <a:latin typeface="+mn-lt"/>
              <a:ea typeface="+mn-ea"/>
              <a:cs typeface="+mn-cs"/>
            </a:endParaRPr>
          </a:p>
          <a:p>
            <a:r>
              <a:rPr lang="en-US" sz="1200" b="0" kern="1200" dirty="0" smtClean="0">
                <a:solidFill>
                  <a:schemeClr val="tx1"/>
                </a:solidFill>
                <a:latin typeface="+mn-lt"/>
                <a:ea typeface="+mn-ea"/>
                <a:cs typeface="+mn-cs"/>
              </a:rPr>
              <a:t>This counter reports the total number of calculation caches registered. A calculation cache is registered for each calculated member resolved in a query.</a:t>
            </a:r>
            <a:endParaRPr lang="en-GB"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Total Calculation covers</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This counter reports the total number of calculation covers generated by the query execution engine. A calculation cover is a </a:t>
            </a:r>
            <a:r>
              <a:rPr lang="en-US" sz="1200" kern="1200" dirty="0" err="1" smtClean="0">
                <a:solidFill>
                  <a:schemeClr val="tx1"/>
                </a:solidFill>
                <a:latin typeface="+mn-lt"/>
                <a:ea typeface="+mn-ea"/>
                <a:cs typeface="+mn-cs"/>
              </a:rPr>
              <a:t>subcube</a:t>
            </a:r>
            <a:r>
              <a:rPr lang="en-US" sz="1200" kern="1200" dirty="0" smtClean="0">
                <a:solidFill>
                  <a:schemeClr val="tx1"/>
                </a:solidFill>
                <a:latin typeface="+mn-lt"/>
                <a:ea typeface="+mn-ea"/>
                <a:cs typeface="+mn-cs"/>
              </a:rPr>
              <a:t> for which a common set of calculations can be applied. An MDX query may cover a large </a:t>
            </a:r>
            <a:r>
              <a:rPr lang="en-US" sz="1200" kern="1200" dirty="0" err="1" smtClean="0">
                <a:solidFill>
                  <a:schemeClr val="tx1"/>
                </a:solidFill>
                <a:latin typeface="+mn-lt"/>
                <a:ea typeface="+mn-ea"/>
                <a:cs typeface="+mn-cs"/>
              </a:rPr>
              <a:t>subcube</a:t>
            </a:r>
            <a:r>
              <a:rPr lang="en-US" sz="1200" kern="1200" dirty="0" smtClean="0">
                <a:solidFill>
                  <a:schemeClr val="tx1"/>
                </a:solidFill>
                <a:latin typeface="+mn-lt"/>
                <a:ea typeface="+mn-ea"/>
                <a:cs typeface="+mn-cs"/>
              </a:rPr>
              <a:t>, with a wide range of calculations applying to different areas of the </a:t>
            </a:r>
            <a:r>
              <a:rPr lang="en-US" sz="1200" kern="1200" dirty="0" err="1" smtClean="0">
                <a:solidFill>
                  <a:schemeClr val="tx1"/>
                </a:solidFill>
                <a:latin typeface="+mn-lt"/>
                <a:ea typeface="+mn-ea"/>
                <a:cs typeface="+mn-cs"/>
              </a:rPr>
              <a:t>subcube</a:t>
            </a:r>
            <a:r>
              <a:rPr lang="en-US" sz="1200" kern="1200" dirty="0" smtClean="0">
                <a:solidFill>
                  <a:schemeClr val="tx1"/>
                </a:solidFill>
                <a:latin typeface="+mn-lt"/>
                <a:ea typeface="+mn-ea"/>
                <a:cs typeface="+mn-cs"/>
              </a:rPr>
              <a:t>. As a result, the formula engine may require that many calculation covers be generated in order to properly compute all of the calculations that are required by the MDX query. </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A high value for this counter for a single query indicates that the formula engine resolved cell values for the query on a cell-by-cell basis rather than performing block-oriented evaluation. </a:t>
            </a:r>
            <a:endParaRPr lang="en-GB"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Total cells calculated</a:t>
            </a:r>
            <a:endParaRPr lang="en-GB" sz="1200" kern="1200" dirty="0" smtClean="0">
              <a:solidFill>
                <a:schemeClr val="tx1"/>
              </a:solidFill>
              <a:latin typeface="+mn-lt"/>
              <a:ea typeface="+mn-ea"/>
              <a:cs typeface="+mn-cs"/>
            </a:endParaRPr>
          </a:p>
          <a:p>
            <a:r>
              <a:rPr lang="en-US" sz="1200" b="0" kern="1200" dirty="0" smtClean="0">
                <a:solidFill>
                  <a:schemeClr val="tx1"/>
                </a:solidFill>
                <a:latin typeface="+mn-lt"/>
                <a:ea typeface="+mn-ea"/>
                <a:cs typeface="+mn-cs"/>
              </a:rPr>
              <a:t>This counter reports the total number of cells calculated. </a:t>
            </a:r>
            <a:r>
              <a:rPr lang="en-US" sz="1200" kern="1200" dirty="0" smtClean="0">
                <a:solidFill>
                  <a:schemeClr val="tx1"/>
                </a:solidFill>
                <a:latin typeface="+mn-lt"/>
                <a:ea typeface="+mn-ea"/>
                <a:cs typeface="+mn-cs"/>
              </a:rPr>
              <a:t>A high value for this counter for a single query indicates that the formula engine resolved cell values for the query on a cell-by-cell basis rather than performing block-oriented evaluation.</a:t>
            </a:r>
            <a:endParaRPr lang="en-GB"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Total EXISTING</a:t>
            </a:r>
            <a:endParaRPr lang="en-GB" sz="1200" kern="1200" dirty="0" smtClean="0">
              <a:solidFill>
                <a:schemeClr val="tx1"/>
              </a:solidFill>
              <a:latin typeface="+mn-lt"/>
              <a:ea typeface="+mn-ea"/>
              <a:cs typeface="+mn-cs"/>
            </a:endParaRPr>
          </a:p>
          <a:p>
            <a:r>
              <a:rPr lang="en-US" sz="1200" b="0" kern="1200" dirty="0" smtClean="0">
                <a:solidFill>
                  <a:schemeClr val="tx1"/>
                </a:solidFill>
                <a:latin typeface="+mn-lt"/>
                <a:ea typeface="+mn-ea"/>
                <a:cs typeface="+mn-cs"/>
              </a:rPr>
              <a:t>This counter reports the total number of times the EXISTING set operator executed.</a:t>
            </a:r>
            <a:endParaRPr lang="en-GB"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Total Flat Cache Inserts</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This counter reports the total number of cell values inserted into the flat calculation cache. Formula engine caches use either flat space or </a:t>
            </a:r>
            <a:r>
              <a:rPr lang="en-US" sz="1200" kern="1200" dirty="0" err="1" smtClean="0">
                <a:solidFill>
                  <a:schemeClr val="tx1"/>
                </a:solidFill>
                <a:latin typeface="+mn-lt"/>
                <a:ea typeface="+mn-ea"/>
                <a:cs typeface="+mn-cs"/>
              </a:rPr>
              <a:t>subcubes</a:t>
            </a:r>
            <a:r>
              <a:rPr lang="en-US" sz="1200" kern="1200" dirty="0" smtClean="0">
                <a:solidFill>
                  <a:schemeClr val="tx1"/>
                </a:solidFill>
                <a:latin typeface="+mn-lt"/>
                <a:ea typeface="+mn-ea"/>
                <a:cs typeface="+mn-cs"/>
              </a:rPr>
              <a:t> to store data and calculations during query execution. A high value for this counter indicates that cell-by-cell evaluation was used to calculate cell values and that these cell values were inserted into the flat cache on a cell-by-cell basis. </a:t>
            </a:r>
            <a:endParaRPr lang="en-GB"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Total NON EMPTY</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This counter reports the total number of NON EMPTY operations performed. To determine the total number of fast NON EMPTY operations for a given MDX query, subtract the values for Total NON EMPTY </a:t>
            </a:r>
            <a:r>
              <a:rPr lang="en-US" sz="1200" kern="1200" dirty="0" err="1" smtClean="0">
                <a:solidFill>
                  <a:schemeClr val="tx1"/>
                </a:solidFill>
                <a:latin typeface="+mn-lt"/>
                <a:ea typeface="+mn-ea"/>
                <a:cs typeface="+mn-cs"/>
              </a:rPr>
              <a:t>unoptimized</a:t>
            </a:r>
            <a:r>
              <a:rPr lang="en-US" sz="1200" kern="1200" dirty="0" smtClean="0">
                <a:solidFill>
                  <a:schemeClr val="tx1"/>
                </a:solidFill>
                <a:latin typeface="+mn-lt"/>
                <a:ea typeface="+mn-ea"/>
                <a:cs typeface="+mn-cs"/>
              </a:rPr>
              <a:t> and Total NON EMPTY for calculated members from the value for this counter.</a:t>
            </a:r>
            <a:endParaRPr lang="en-GB"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Total NON EMPTY for calculated members</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This counter reports the total number of times the NON EMPTY algorithm is looping over calculated members. The slow NON EMPTY code path is used for calculated members, while a fast code path is used for members that are not calculated.</a:t>
            </a:r>
            <a:endParaRPr lang="en-GB"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Total NON EMPTY </a:t>
            </a:r>
            <a:r>
              <a:rPr lang="en-US" sz="1200" b="1" kern="1200" dirty="0" err="1" smtClean="0">
                <a:solidFill>
                  <a:schemeClr val="tx1"/>
                </a:solidFill>
                <a:latin typeface="+mn-lt"/>
                <a:ea typeface="+mn-ea"/>
                <a:cs typeface="+mn-cs"/>
              </a:rPr>
              <a:t>unoptimized</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This counter reports the total number of times the </a:t>
            </a:r>
            <a:r>
              <a:rPr lang="en-US" sz="1200" kern="1200" dirty="0" err="1" smtClean="0">
                <a:solidFill>
                  <a:schemeClr val="tx1"/>
                </a:solidFill>
                <a:latin typeface="+mn-lt"/>
                <a:ea typeface="+mn-ea"/>
                <a:cs typeface="+mn-cs"/>
              </a:rPr>
              <a:t>unoptimized</a:t>
            </a:r>
            <a:r>
              <a:rPr lang="en-US" sz="1200" kern="1200" dirty="0" smtClean="0">
                <a:solidFill>
                  <a:schemeClr val="tx1"/>
                </a:solidFill>
                <a:latin typeface="+mn-lt"/>
                <a:ea typeface="+mn-ea"/>
                <a:cs typeface="+mn-cs"/>
              </a:rPr>
              <a:t> NON EMPTY algorithm is used. A high value for this counter indicates that the slow NON EMPTY code path is used to evaluate nonempty cells on a cell-by-cell basis.</a:t>
            </a:r>
            <a:endParaRPr lang="en-GB"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Total </a:t>
            </a:r>
            <a:r>
              <a:rPr lang="en-US" sz="1200" b="1" kern="1200" dirty="0" err="1" smtClean="0">
                <a:solidFill>
                  <a:schemeClr val="tx1"/>
                </a:solidFill>
                <a:latin typeface="+mn-lt"/>
                <a:ea typeface="+mn-ea"/>
                <a:cs typeface="+mn-cs"/>
              </a:rPr>
              <a:t>recomputes</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This counter reports the total number of cells recomputed due to cell errors in an MDX expression or calculation, or from recursion errors.</a:t>
            </a:r>
            <a:endParaRPr lang="en-GB"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Total Sonar </a:t>
            </a:r>
            <a:r>
              <a:rPr lang="en-US" sz="1200" b="1" kern="1200" dirty="0" err="1" smtClean="0">
                <a:solidFill>
                  <a:schemeClr val="tx1"/>
                </a:solidFill>
                <a:latin typeface="+mn-lt"/>
                <a:ea typeface="+mn-ea"/>
                <a:cs typeface="+mn-cs"/>
              </a:rPr>
              <a:t>subcube</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This counter reports the total number of </a:t>
            </a:r>
            <a:r>
              <a:rPr lang="en-US" sz="1200" kern="1200" dirty="0" err="1" smtClean="0">
                <a:solidFill>
                  <a:schemeClr val="tx1"/>
                </a:solidFill>
                <a:latin typeface="+mn-lt"/>
                <a:ea typeface="+mn-ea"/>
                <a:cs typeface="+mn-cs"/>
              </a:rPr>
              <a:t>subcubes</a:t>
            </a:r>
            <a:r>
              <a:rPr lang="en-US" sz="1200" kern="1200" dirty="0" smtClean="0">
                <a:solidFill>
                  <a:schemeClr val="tx1"/>
                </a:solidFill>
                <a:latin typeface="+mn-lt"/>
                <a:ea typeface="+mn-ea"/>
                <a:cs typeface="+mn-cs"/>
              </a:rPr>
              <a:t> generated by the formula engine (also called the </a:t>
            </a:r>
            <a:r>
              <a:rPr lang="en-US" sz="1200" i="1" kern="1200" dirty="0" smtClean="0">
                <a:solidFill>
                  <a:schemeClr val="tx1"/>
                </a:solidFill>
                <a:latin typeface="+mn-lt"/>
                <a:ea typeface="+mn-ea"/>
                <a:cs typeface="+mn-cs"/>
              </a:rPr>
              <a:t>query optimizer</a:t>
            </a:r>
            <a:r>
              <a:rPr lang="en-US" sz="1200" kern="1200" dirty="0" smtClean="0">
                <a:solidFill>
                  <a:schemeClr val="tx1"/>
                </a:solidFill>
                <a:latin typeface="+mn-lt"/>
                <a:ea typeface="+mn-ea"/>
                <a:cs typeface="+mn-cs"/>
              </a:rPr>
              <a:t> or the </a:t>
            </a:r>
            <a:r>
              <a:rPr lang="en-US" sz="1200" i="1" kern="1200" dirty="0" smtClean="0">
                <a:solidFill>
                  <a:schemeClr val="tx1"/>
                </a:solidFill>
                <a:latin typeface="+mn-lt"/>
                <a:ea typeface="+mn-ea"/>
                <a:cs typeface="+mn-cs"/>
              </a:rPr>
              <a:t>Sonar algorithm</a:t>
            </a:r>
            <a:r>
              <a:rPr lang="en-US" sz="1200" kern="1200" dirty="0" smtClean="0">
                <a:solidFill>
                  <a:schemeClr val="tx1"/>
                </a:solidFill>
                <a:latin typeface="+mn-lt"/>
                <a:ea typeface="+mn-ea"/>
                <a:cs typeface="+mn-cs"/>
              </a:rPr>
              <a:t> within the formula engine). </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A high number for this counter indicates that the formula engine resolved cell values for the query on a cell-by-cell basis rather than performing block-oriented evaluation or that an excessive number of </a:t>
            </a:r>
            <a:r>
              <a:rPr lang="en-US" sz="1200" kern="1200" dirty="0" err="1" smtClean="0">
                <a:solidFill>
                  <a:schemeClr val="tx1"/>
                </a:solidFill>
                <a:latin typeface="+mn-lt"/>
                <a:ea typeface="+mn-ea"/>
                <a:cs typeface="+mn-cs"/>
              </a:rPr>
              <a:t>subcube</a:t>
            </a:r>
            <a:r>
              <a:rPr lang="en-US" sz="1200" kern="1200" dirty="0" smtClean="0">
                <a:solidFill>
                  <a:schemeClr val="tx1"/>
                </a:solidFill>
                <a:latin typeface="+mn-lt"/>
                <a:ea typeface="+mn-ea"/>
                <a:cs typeface="+mn-cs"/>
              </a:rPr>
              <a:t> requests were generated even though block-oriented evaluation was used. The number of Sonar </a:t>
            </a:r>
            <a:r>
              <a:rPr lang="en-US" sz="1200" kern="1200" dirty="0" err="1" smtClean="0">
                <a:solidFill>
                  <a:schemeClr val="tx1"/>
                </a:solidFill>
                <a:latin typeface="+mn-lt"/>
                <a:ea typeface="+mn-ea"/>
                <a:cs typeface="+mn-cs"/>
              </a:rPr>
              <a:t>subcubes</a:t>
            </a:r>
            <a:r>
              <a:rPr lang="en-US" sz="1200" kern="1200" dirty="0" smtClean="0">
                <a:solidFill>
                  <a:schemeClr val="tx1"/>
                </a:solidFill>
                <a:latin typeface="+mn-lt"/>
                <a:ea typeface="+mn-ea"/>
                <a:cs typeface="+mn-cs"/>
              </a:rPr>
              <a:t> is smaller when the formula engine is able to retrieve data from the caches rather than from disk. </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smaller number of Sonar </a:t>
            </a:r>
            <a:r>
              <a:rPr lang="en-US" sz="1200" kern="1200" dirty="0" err="1" smtClean="0">
                <a:solidFill>
                  <a:schemeClr val="tx1"/>
                </a:solidFill>
                <a:latin typeface="+mn-lt"/>
                <a:ea typeface="+mn-ea"/>
                <a:cs typeface="+mn-cs"/>
              </a:rPr>
              <a:t>subcubes</a:t>
            </a:r>
            <a:r>
              <a:rPr lang="en-US" sz="1200" kern="1200" dirty="0" smtClean="0">
                <a:solidFill>
                  <a:schemeClr val="tx1"/>
                </a:solidFill>
                <a:latin typeface="+mn-lt"/>
                <a:ea typeface="+mn-ea"/>
                <a:cs typeface="+mn-cs"/>
              </a:rPr>
              <a:t> when the formula engine is able to retrieve the necessary data from cache represents the optimum number of Sonar </a:t>
            </a:r>
            <a:r>
              <a:rPr lang="en-US" sz="1200" kern="1200" dirty="0" err="1" smtClean="0">
                <a:solidFill>
                  <a:schemeClr val="tx1"/>
                </a:solidFill>
                <a:latin typeface="+mn-lt"/>
                <a:ea typeface="+mn-ea"/>
                <a:cs typeface="+mn-cs"/>
              </a:rPr>
              <a:t>subcubes</a:t>
            </a:r>
            <a:r>
              <a:rPr lang="en-US" sz="1200" kern="1200" dirty="0" smtClean="0">
                <a:solidFill>
                  <a:schemeClr val="tx1"/>
                </a:solidFill>
                <a:latin typeface="+mn-lt"/>
                <a:ea typeface="+mn-ea"/>
                <a:cs typeface="+mn-cs"/>
              </a:rPr>
              <a:t> required to resolve a query; however, the formula engine cannot always read far enough ahead in the query to generate the optimum number of </a:t>
            </a:r>
            <a:r>
              <a:rPr lang="en-US" sz="1200" kern="1200" dirty="0" err="1" smtClean="0">
                <a:solidFill>
                  <a:schemeClr val="tx1"/>
                </a:solidFill>
                <a:latin typeface="+mn-lt"/>
                <a:ea typeface="+mn-ea"/>
                <a:cs typeface="+mn-cs"/>
              </a:rPr>
              <a:t>subcubes</a:t>
            </a:r>
            <a:r>
              <a:rPr lang="en-US" sz="1200" kern="1200" dirty="0" smtClean="0">
                <a:solidFill>
                  <a:schemeClr val="tx1"/>
                </a:solidFill>
                <a:latin typeface="+mn-lt"/>
                <a:ea typeface="+mn-ea"/>
                <a:cs typeface="+mn-cs"/>
              </a:rPr>
              <a:t> when data is not in cache. The number of </a:t>
            </a:r>
            <a:r>
              <a:rPr lang="en-US" sz="1200" kern="1200" dirty="0" err="1" smtClean="0">
                <a:solidFill>
                  <a:schemeClr val="tx1"/>
                </a:solidFill>
                <a:latin typeface="+mn-lt"/>
                <a:ea typeface="+mn-ea"/>
                <a:cs typeface="+mn-cs"/>
              </a:rPr>
              <a:t>subcubes</a:t>
            </a:r>
            <a:r>
              <a:rPr lang="en-US" sz="1200" kern="1200" dirty="0" smtClean="0">
                <a:solidFill>
                  <a:schemeClr val="tx1"/>
                </a:solidFill>
                <a:latin typeface="+mn-lt"/>
                <a:ea typeface="+mn-ea"/>
                <a:cs typeface="+mn-cs"/>
              </a:rPr>
              <a:t> depends upon the complexity of the MDX query and the state of the data cache.</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----------------------------------STORAGE</a:t>
            </a:r>
            <a:r>
              <a:rPr lang="en-US" sz="1200" kern="1200" baseline="0" dirty="0" smtClean="0">
                <a:solidFill>
                  <a:schemeClr val="tx1"/>
                </a:solidFill>
                <a:latin typeface="+mn-lt"/>
                <a:ea typeface="+mn-ea"/>
                <a:cs typeface="+mn-cs"/>
              </a:rPr>
              <a:t> ENGINE------------------</a:t>
            </a:r>
          </a:p>
          <a:p>
            <a:r>
              <a:rPr lang="en-US" sz="1200" b="1" kern="1200" dirty="0" smtClean="0">
                <a:solidFill>
                  <a:schemeClr val="tx1"/>
                </a:solidFill>
                <a:latin typeface="+mn-lt"/>
                <a:ea typeface="+mn-ea"/>
                <a:cs typeface="+mn-cs"/>
              </a:rPr>
              <a:t>Total bytes sent</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This counter reports the total bytes returned to clients, including bytes used to populate trace information. For example, when using the </a:t>
            </a:r>
            <a:r>
              <a:rPr lang="en-US" sz="1200" b="1" kern="1200" dirty="0" smtClean="0">
                <a:solidFill>
                  <a:schemeClr val="tx1"/>
                </a:solidFill>
                <a:latin typeface="+mn-lt"/>
                <a:ea typeface="+mn-ea"/>
                <a:cs typeface="+mn-cs"/>
              </a:rPr>
              <a:t>Query </a:t>
            </a:r>
            <a:r>
              <a:rPr lang="en-US" sz="1200" b="1" kern="1200" dirty="0" err="1" smtClean="0">
                <a:solidFill>
                  <a:schemeClr val="tx1"/>
                </a:solidFill>
                <a:latin typeface="+mn-lt"/>
                <a:ea typeface="+mn-ea"/>
                <a:cs typeface="+mn-cs"/>
              </a:rPr>
              <a:t>Subcube</a:t>
            </a:r>
            <a:r>
              <a:rPr lang="en-US" sz="1200" b="1" kern="1200" dirty="0" smtClean="0">
                <a:solidFill>
                  <a:schemeClr val="tx1"/>
                </a:solidFill>
                <a:latin typeface="+mn-lt"/>
                <a:ea typeface="+mn-ea"/>
                <a:cs typeface="+mn-cs"/>
              </a:rPr>
              <a:t> Verbose</a:t>
            </a:r>
            <a:r>
              <a:rPr lang="en-US" sz="1200" kern="1200" dirty="0" smtClean="0">
                <a:solidFill>
                  <a:schemeClr val="tx1"/>
                </a:solidFill>
                <a:latin typeface="+mn-lt"/>
                <a:ea typeface="+mn-ea"/>
                <a:cs typeface="+mn-cs"/>
              </a:rPr>
              <a:t> event in a SQL Server Profiler trace, the number of bytes may increase significantly.</a:t>
            </a:r>
            <a:endParaRPr lang="en-GB"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Total dimension queries</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This counter reports the total number of dimension queries answered by the storage engine. This number does not necessarily match the number of dimension queries reported by the Query Dimension event in SQL Server Profiler.</a:t>
            </a:r>
            <a:endParaRPr lang="en-GB"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Total measure group queries</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This counter reports the total number of queries to a measure group answered by the storage engine.</a:t>
            </a:r>
            <a:endParaRPr lang="en-GB"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Total queries answered</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This counter reports the total number of number of queries answered by the storage engine.</a:t>
            </a:r>
            <a:endParaRPr lang="en-GB"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Total queries from cache direct</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This counter reports the total number of queries derived directly from the measure group cache by the storage engine.</a:t>
            </a:r>
            <a:endParaRPr lang="en-GB"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Total queries from cache filtered</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This counter reports the total number of queries answered by filtering existing measure group cache entries by the storage engine.</a:t>
            </a:r>
            <a:endParaRPr lang="en-GB"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Total queries from file</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This counter reports the total number of queries answered from disk (either aggregations or fact level data) by the storage engine.</a:t>
            </a:r>
            <a:endParaRPr lang="en-GB"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Total rows sent</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This counter reports the total number of rows returned to the client (ignoring any rows returned in a trace).</a:t>
            </a:r>
            <a:endParaRPr lang="en-GB" sz="1200" kern="1200" dirty="0" smtClean="0">
              <a:solidFill>
                <a:schemeClr val="tx1"/>
              </a:solidFill>
              <a:latin typeface="+mn-lt"/>
              <a:ea typeface="+mn-ea"/>
              <a:cs typeface="+mn-cs"/>
            </a:endParaRPr>
          </a:p>
          <a:p>
            <a:endParaRPr lang="en-GB" sz="1200" kern="120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pPr>
              <a:defRPr/>
            </a:pPr>
            <a:fld id="{3AECD7AD-DAE2-494A-AFA1-2A837604B6EE}" type="slidenum">
              <a:rPr lang="en-GB" smtClean="0"/>
              <a:pPr>
                <a:defRPr/>
              </a:pPr>
              <a:t>25</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63ED61E-E36A-4DF3-9F10-51BA5544D362}" type="slidenum">
              <a:rPr lang="en-GB" smtClean="0"/>
              <a:pPr/>
              <a:t>4</a:t>
            </a:fld>
            <a:endParaRPr lang="en-GB"/>
          </a:p>
        </p:txBody>
      </p:sp>
    </p:spTree>
    <p:extLst>
      <p:ext uri="{BB962C8B-B14F-4D97-AF65-F5344CB8AC3E}">
        <p14:creationId xmlns:p14="http://schemas.microsoft.com/office/powerpoint/2010/main" xmlns="" val="30783556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63ED61E-E36A-4DF3-9F10-51BA5544D362}" type="slidenum">
              <a:rPr lang="en-GB" smtClean="0"/>
              <a:pPr/>
              <a:t>7</a:t>
            </a:fld>
            <a:endParaRPr lang="en-GB"/>
          </a:p>
        </p:txBody>
      </p:sp>
    </p:spTree>
    <p:extLst>
      <p:ext uri="{BB962C8B-B14F-4D97-AF65-F5344CB8AC3E}">
        <p14:creationId xmlns:p14="http://schemas.microsoft.com/office/powerpoint/2010/main" xmlns="" val="21418441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FORMAT</a:t>
            </a:r>
            <a:r>
              <a:rPr lang="en-GB" baseline="0" dirty="0" smtClean="0"/>
              <a:t> THIS and PARSE and SHOW the PARSE TREE</a:t>
            </a:r>
          </a:p>
          <a:p>
            <a:r>
              <a:rPr lang="en-GB" baseline="0" dirty="0" smtClean="0"/>
              <a:t>---------------------</a:t>
            </a:r>
          </a:p>
          <a:p>
            <a:r>
              <a:rPr lang="en-GB" sz="1200" kern="1200" dirty="0" smtClean="0">
                <a:solidFill>
                  <a:schemeClr val="tx1"/>
                </a:solidFill>
                <a:latin typeface="+mn-lt"/>
                <a:ea typeface="+mn-ea"/>
                <a:cs typeface="+mn-cs"/>
              </a:rPr>
              <a:t>WITH </a:t>
            </a:r>
          </a:p>
          <a:p>
            <a:r>
              <a:rPr lang="en-GB" sz="1200" kern="1200" dirty="0" smtClean="0">
                <a:solidFill>
                  <a:schemeClr val="tx1"/>
                </a:solidFill>
                <a:latin typeface="+mn-lt"/>
                <a:ea typeface="+mn-ea"/>
                <a:cs typeface="+mn-cs"/>
              </a:rPr>
              <a:t>  MEMBER </a:t>
            </a:r>
            <a:r>
              <a:rPr lang="en-GB" sz="1200" kern="1200" dirty="0" err="1" smtClean="0">
                <a:solidFill>
                  <a:schemeClr val="tx1"/>
                </a:solidFill>
                <a:latin typeface="+mn-lt"/>
                <a:ea typeface="+mn-ea"/>
                <a:cs typeface="+mn-cs"/>
              </a:rPr>
              <a:t>Measures.VisualSum</a:t>
            </a:r>
            <a:r>
              <a:rPr lang="en-GB" sz="1200" kern="1200" dirty="0" smtClean="0">
                <a:solidFill>
                  <a:schemeClr val="tx1"/>
                </a:solidFill>
                <a:latin typeface="+mn-lt"/>
                <a:ea typeface="+mn-ea"/>
                <a:cs typeface="+mn-cs"/>
              </a:rPr>
              <a:t> AS </a:t>
            </a:r>
          </a:p>
          <a:p>
            <a:r>
              <a:rPr lang="en-GB" sz="1200" kern="1200" dirty="0" smtClean="0">
                <a:solidFill>
                  <a:schemeClr val="tx1"/>
                </a:solidFill>
                <a:latin typeface="+mn-lt"/>
                <a:ea typeface="+mn-ea"/>
                <a:cs typeface="+mn-cs"/>
              </a:rPr>
              <a:t>    ( [Product].[Product Categories].[Category].&amp;[4],[Measures].[Internet Sales Amount])+ ( [Product].[Product Categories].[Category].&amp;[3],[Measures].[Reseller Sales Amount]) </a:t>
            </a:r>
          </a:p>
          <a:p>
            <a:r>
              <a:rPr lang="en-GB" sz="1200" kern="1200" dirty="0" smtClean="0">
                <a:solidFill>
                  <a:schemeClr val="tx1"/>
                </a:solidFill>
                <a:latin typeface="+mn-lt"/>
                <a:ea typeface="+mn-ea"/>
                <a:cs typeface="+mn-cs"/>
              </a:rPr>
              <a:t>SELECT {[Measures].[Reseller Sales Amount],</a:t>
            </a:r>
            <a:r>
              <a:rPr lang="en-GB" sz="1200" kern="1200" dirty="0" err="1" smtClean="0">
                <a:solidFill>
                  <a:schemeClr val="tx1"/>
                </a:solidFill>
                <a:latin typeface="+mn-lt"/>
                <a:ea typeface="+mn-ea"/>
                <a:cs typeface="+mn-cs"/>
              </a:rPr>
              <a:t>Measures.VisualSum</a:t>
            </a:r>
            <a:r>
              <a:rPr lang="en-GB" sz="1200" kern="1200" dirty="0" smtClean="0">
                <a:solidFill>
                  <a:schemeClr val="tx1"/>
                </a:solidFill>
                <a:latin typeface="+mn-lt"/>
                <a:ea typeface="+mn-ea"/>
                <a:cs typeface="+mn-cs"/>
              </a:rPr>
              <a:t>} ON 0,[Business Type].MEMBERS ON 1  FROM [Adventure Works] WHERE [Product].[Product Categories].[Category].MEMBERS;</a:t>
            </a:r>
            <a:endParaRPr lang="en-GB" dirty="0" smtClean="0"/>
          </a:p>
          <a:p>
            <a:endParaRPr lang="en-GB" dirty="0" smtClean="0"/>
          </a:p>
          <a:p>
            <a:endParaRPr lang="en-GB" dirty="0" smtClean="0"/>
          </a:p>
          <a:p>
            <a:endParaRPr lang="en-GB" dirty="0"/>
          </a:p>
        </p:txBody>
      </p:sp>
      <p:sp>
        <p:nvSpPr>
          <p:cNvPr id="4" name="Slide Number Placeholder 3"/>
          <p:cNvSpPr>
            <a:spLocks noGrp="1"/>
          </p:cNvSpPr>
          <p:nvPr>
            <p:ph type="sldNum" sz="quarter" idx="10"/>
          </p:nvPr>
        </p:nvSpPr>
        <p:spPr/>
        <p:txBody>
          <a:bodyPr/>
          <a:lstStyle/>
          <a:p>
            <a:fld id="{563ED61E-E36A-4DF3-9F10-51BA5544D362}" type="slidenum">
              <a:rPr lang="en-GB" smtClean="0"/>
              <a:pPr/>
              <a:t>8</a:t>
            </a:fld>
            <a:endParaRPr lang="en-GB"/>
          </a:p>
        </p:txBody>
      </p:sp>
    </p:spTree>
    <p:extLst>
      <p:ext uri="{BB962C8B-B14F-4D97-AF65-F5344CB8AC3E}">
        <p14:creationId xmlns:p14="http://schemas.microsoft.com/office/powerpoint/2010/main" xmlns="" val="23306217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latin typeface="+mn-lt"/>
                <a:ea typeface="+mn-ea"/>
                <a:cs typeface="+mn-cs"/>
              </a:rPr>
              <a:t>MOVE THE CALCULATION</a:t>
            </a:r>
            <a:r>
              <a:rPr lang="en-GB" sz="1200" kern="1200" baseline="0" dirty="0" smtClean="0">
                <a:solidFill>
                  <a:schemeClr val="tx1"/>
                </a:solidFill>
                <a:latin typeface="+mn-lt"/>
                <a:ea typeface="+mn-ea"/>
                <a:cs typeface="+mn-cs"/>
              </a:rPr>
              <a:t> TO DENIMINATOR</a:t>
            </a:r>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a:t>
            </a:r>
          </a:p>
          <a:p>
            <a:r>
              <a:rPr lang="en-GB" sz="1200" kern="1200" dirty="0" smtClean="0">
                <a:solidFill>
                  <a:schemeClr val="tx1"/>
                </a:solidFill>
                <a:latin typeface="+mn-lt"/>
                <a:ea typeface="+mn-ea"/>
                <a:cs typeface="+mn-cs"/>
              </a:rPr>
              <a:t>WITH </a:t>
            </a:r>
          </a:p>
          <a:p>
            <a:r>
              <a:rPr lang="en-GB" sz="1200" kern="1200" dirty="0" smtClean="0">
                <a:solidFill>
                  <a:schemeClr val="tx1"/>
                </a:solidFill>
                <a:latin typeface="+mn-lt"/>
                <a:ea typeface="+mn-ea"/>
                <a:cs typeface="+mn-cs"/>
              </a:rPr>
              <a:t>  MEMBER [Measures].CALCULATION0 AS </a:t>
            </a:r>
          </a:p>
          <a:p>
            <a:r>
              <a:rPr lang="en-GB" sz="1200" kern="1200" dirty="0" smtClean="0">
                <a:solidFill>
                  <a:schemeClr val="tx1"/>
                </a:solidFill>
                <a:latin typeface="+mn-lt"/>
                <a:ea typeface="+mn-ea"/>
                <a:cs typeface="+mn-cs"/>
              </a:rPr>
              <a:t>    Count</a:t>
            </a: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      </a:t>
            </a:r>
            <a:r>
              <a:rPr lang="en-GB" sz="1200" kern="1200" dirty="0" err="1" smtClean="0">
                <a:solidFill>
                  <a:schemeClr val="tx1"/>
                </a:solidFill>
                <a:latin typeface="+mn-lt"/>
                <a:ea typeface="+mn-ea"/>
                <a:cs typeface="+mn-cs"/>
              </a:rPr>
              <a:t>BottomSum</a:t>
            </a:r>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        [Account].[Account].[Account].MEMBERS * [Date].[Date].[Date].MEMBERS</a:t>
            </a:r>
          </a:p>
          <a:p>
            <a:r>
              <a:rPr lang="en-GB" sz="1200" kern="1200" dirty="0" smtClean="0">
                <a:solidFill>
                  <a:schemeClr val="tx1"/>
                </a:solidFill>
                <a:latin typeface="+mn-lt"/>
                <a:ea typeface="+mn-ea"/>
                <a:cs typeface="+mn-cs"/>
              </a:rPr>
              <a:t>       ,10</a:t>
            </a:r>
          </a:p>
          <a:p>
            <a:r>
              <a:rPr lang="en-GB" sz="1200" kern="1200" dirty="0" smtClean="0">
                <a:solidFill>
                  <a:schemeClr val="tx1"/>
                </a:solidFill>
                <a:latin typeface="+mn-lt"/>
                <a:ea typeface="+mn-ea"/>
                <a:cs typeface="+mn-cs"/>
              </a:rPr>
              <a:t>       ,[Measures].[Internet Sales Amount]</a:t>
            </a: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    ) </a:t>
            </a:r>
          </a:p>
          <a:p>
            <a:r>
              <a:rPr lang="en-GB" sz="1200" kern="1200" dirty="0" smtClean="0">
                <a:solidFill>
                  <a:schemeClr val="tx1"/>
                </a:solidFill>
                <a:latin typeface="+mn-lt"/>
                <a:ea typeface="+mn-ea"/>
                <a:cs typeface="+mn-cs"/>
              </a:rPr>
              <a:t>  MEMBER [Measures].CALCULATION1 AS </a:t>
            </a:r>
          </a:p>
          <a:p>
            <a:r>
              <a:rPr lang="en-GB" sz="1200" kern="1200" dirty="0" smtClean="0">
                <a:solidFill>
                  <a:schemeClr val="tx1"/>
                </a:solidFill>
                <a:latin typeface="+mn-lt"/>
                <a:ea typeface="+mn-ea"/>
                <a:cs typeface="+mn-cs"/>
              </a:rPr>
              <a:t>    [Measures].[Internet Sales Amount] / [Measures].CALCULATION0 </a:t>
            </a:r>
          </a:p>
          <a:p>
            <a:r>
              <a:rPr lang="en-GB" sz="1200" kern="1200" dirty="0" smtClean="0">
                <a:solidFill>
                  <a:schemeClr val="tx1"/>
                </a:solidFill>
                <a:latin typeface="+mn-lt"/>
                <a:ea typeface="+mn-ea"/>
                <a:cs typeface="+mn-cs"/>
              </a:rPr>
              <a:t>  MEMBER [Measures].CALCULATION2 AS </a:t>
            </a:r>
          </a:p>
          <a:p>
            <a:r>
              <a:rPr lang="en-GB" sz="1200" kern="1200" dirty="0" smtClean="0">
                <a:solidFill>
                  <a:schemeClr val="tx1"/>
                </a:solidFill>
                <a:latin typeface="+mn-lt"/>
                <a:ea typeface="+mn-ea"/>
                <a:cs typeface="+mn-cs"/>
              </a:rPr>
              <a:t>    [Measures].[Internet Tax Amount] / [Measures].CALCULATION0 </a:t>
            </a:r>
          </a:p>
          <a:p>
            <a:r>
              <a:rPr lang="en-GB" sz="1200" kern="1200" dirty="0" smtClean="0">
                <a:solidFill>
                  <a:schemeClr val="tx1"/>
                </a:solidFill>
                <a:latin typeface="+mn-lt"/>
                <a:ea typeface="+mn-ea"/>
                <a:cs typeface="+mn-cs"/>
              </a:rPr>
              <a:t>SELECT </a:t>
            </a: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    [Measures].CALCULATION1</a:t>
            </a:r>
          </a:p>
          <a:p>
            <a:r>
              <a:rPr lang="en-GB" sz="1200" kern="1200" dirty="0" smtClean="0">
                <a:solidFill>
                  <a:schemeClr val="tx1"/>
                </a:solidFill>
                <a:latin typeface="+mn-lt"/>
                <a:ea typeface="+mn-ea"/>
                <a:cs typeface="+mn-cs"/>
              </a:rPr>
              <a:t>   ,[Measures].CALCULATION2</a:t>
            </a:r>
          </a:p>
          <a:p>
            <a:r>
              <a:rPr lang="en-GB" sz="1200" kern="1200" dirty="0" smtClean="0">
                <a:solidFill>
                  <a:schemeClr val="tx1"/>
                </a:solidFill>
                <a:latin typeface="+mn-lt"/>
                <a:ea typeface="+mn-ea"/>
                <a:cs typeface="+mn-cs"/>
              </a:rPr>
              <a:t>  } ON 0</a:t>
            </a:r>
          </a:p>
          <a:p>
            <a:r>
              <a:rPr lang="en-GB" sz="1200" kern="1200" dirty="0" smtClean="0">
                <a:solidFill>
                  <a:schemeClr val="tx1"/>
                </a:solidFill>
                <a:latin typeface="+mn-lt"/>
                <a:ea typeface="+mn-ea"/>
                <a:cs typeface="+mn-cs"/>
              </a:rPr>
              <a:t> ,[Customer].[Gender].[Gender].MEMBERS ON 1</a:t>
            </a:r>
          </a:p>
          <a:p>
            <a:r>
              <a:rPr lang="en-GB" sz="1200" kern="1200" dirty="0" smtClean="0">
                <a:solidFill>
                  <a:schemeClr val="tx1"/>
                </a:solidFill>
                <a:latin typeface="+mn-lt"/>
                <a:ea typeface="+mn-ea"/>
                <a:cs typeface="+mn-cs"/>
              </a:rPr>
              <a:t>FROM [Adventure Works];</a:t>
            </a:r>
            <a:endParaRPr lang="en-GB" dirty="0"/>
          </a:p>
        </p:txBody>
      </p:sp>
      <p:sp>
        <p:nvSpPr>
          <p:cNvPr id="4" name="Slide Number Placeholder 3"/>
          <p:cNvSpPr>
            <a:spLocks noGrp="1"/>
          </p:cNvSpPr>
          <p:nvPr>
            <p:ph type="sldNum" sz="quarter" idx="10"/>
          </p:nvPr>
        </p:nvSpPr>
        <p:spPr/>
        <p:txBody>
          <a:bodyPr/>
          <a:lstStyle/>
          <a:p>
            <a:fld id="{563ED61E-E36A-4DF3-9F10-51BA5544D362}" type="slidenum">
              <a:rPr lang="en-GB" smtClean="0"/>
              <a:pPr/>
              <a:t>15</a:t>
            </a:fld>
            <a:endParaRPr lang="en-GB"/>
          </a:p>
        </p:txBody>
      </p:sp>
    </p:spTree>
    <p:extLst>
      <p:ext uri="{BB962C8B-B14F-4D97-AF65-F5344CB8AC3E}">
        <p14:creationId xmlns:p14="http://schemas.microsoft.com/office/powerpoint/2010/main" xmlns="" val="6240743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800" kern="1200" dirty="0" smtClean="0">
                <a:solidFill>
                  <a:schemeClr val="tx1"/>
                </a:solidFill>
                <a:latin typeface="+mn-lt"/>
                <a:ea typeface="+mn-ea"/>
                <a:cs typeface="+mn-cs"/>
              </a:rPr>
              <a:t>TUNED With Dynamic SETS</a:t>
            </a:r>
          </a:p>
          <a:p>
            <a:r>
              <a:rPr lang="en-GB" sz="800" kern="1200" dirty="0" smtClean="0">
                <a:solidFill>
                  <a:schemeClr val="tx1"/>
                </a:solidFill>
                <a:latin typeface="+mn-lt"/>
                <a:ea typeface="+mn-ea"/>
                <a:cs typeface="+mn-cs"/>
              </a:rPr>
              <a:t>---------------------------</a:t>
            </a:r>
          </a:p>
          <a:p>
            <a:r>
              <a:rPr lang="en-GB" sz="800" kern="1200" dirty="0" smtClean="0">
                <a:solidFill>
                  <a:schemeClr val="tx1"/>
                </a:solidFill>
                <a:latin typeface="+mn-lt"/>
                <a:ea typeface="+mn-ea"/>
                <a:cs typeface="+mn-cs"/>
              </a:rPr>
              <a:t>WITH </a:t>
            </a:r>
          </a:p>
          <a:p>
            <a:r>
              <a:rPr lang="en-GB" sz="800" kern="1200" dirty="0" smtClean="0">
                <a:solidFill>
                  <a:schemeClr val="tx1"/>
                </a:solidFill>
                <a:latin typeface="+mn-lt"/>
                <a:ea typeface="+mn-ea"/>
                <a:cs typeface="+mn-cs"/>
              </a:rPr>
              <a:t>	SET MYSET AS Order</a:t>
            </a:r>
          </a:p>
          <a:p>
            <a:r>
              <a:rPr lang="en-GB" sz="800" kern="1200" dirty="0" smtClean="0">
                <a:solidFill>
                  <a:schemeClr val="tx1"/>
                </a:solidFill>
                <a:latin typeface="+mn-lt"/>
                <a:ea typeface="+mn-ea"/>
                <a:cs typeface="+mn-cs"/>
              </a:rPr>
              <a:t>      (</a:t>
            </a:r>
          </a:p>
          <a:p>
            <a:r>
              <a:rPr lang="en-GB" sz="800" kern="1200" dirty="0" smtClean="0">
                <a:solidFill>
                  <a:schemeClr val="tx1"/>
                </a:solidFill>
                <a:latin typeface="+mn-lt"/>
                <a:ea typeface="+mn-ea"/>
                <a:cs typeface="+mn-cs"/>
              </a:rPr>
              <a:t>        [Date].[Date].[Date].MEMBERSS</a:t>
            </a:r>
          </a:p>
          <a:p>
            <a:r>
              <a:rPr lang="en-GB" sz="800" kern="1200" dirty="0" smtClean="0">
                <a:solidFill>
                  <a:schemeClr val="tx1"/>
                </a:solidFill>
                <a:latin typeface="+mn-lt"/>
                <a:ea typeface="+mn-ea"/>
                <a:cs typeface="+mn-cs"/>
              </a:rPr>
              <a:t>       ,[Measures].[Internet Sales Amount]</a:t>
            </a:r>
          </a:p>
          <a:p>
            <a:r>
              <a:rPr lang="en-GB" sz="800" kern="1200" dirty="0" smtClean="0">
                <a:solidFill>
                  <a:schemeClr val="tx1"/>
                </a:solidFill>
                <a:latin typeface="+mn-lt"/>
                <a:ea typeface="+mn-ea"/>
                <a:cs typeface="+mn-cs"/>
              </a:rPr>
              <a:t>       ,BDESC</a:t>
            </a:r>
          </a:p>
          <a:p>
            <a:r>
              <a:rPr lang="en-GB" sz="800" kern="1200" dirty="0" smtClean="0">
                <a:solidFill>
                  <a:schemeClr val="tx1"/>
                </a:solidFill>
                <a:latin typeface="+mn-lt"/>
                <a:ea typeface="+mn-ea"/>
                <a:cs typeface="+mn-cs"/>
              </a:rPr>
              <a:t>      )</a:t>
            </a:r>
          </a:p>
          <a:p>
            <a:r>
              <a:rPr lang="en-GB" sz="800" kern="1200" dirty="0" smtClean="0">
                <a:solidFill>
                  <a:schemeClr val="tx1"/>
                </a:solidFill>
                <a:latin typeface="+mn-lt"/>
                <a:ea typeface="+mn-ea"/>
                <a:cs typeface="+mn-cs"/>
              </a:rPr>
              <a:t>  MEMBER MEASURES.MYRANK AS </a:t>
            </a:r>
          </a:p>
          <a:p>
            <a:r>
              <a:rPr lang="en-GB" sz="800" kern="1200" dirty="0" smtClean="0">
                <a:solidFill>
                  <a:schemeClr val="tx1"/>
                </a:solidFill>
                <a:latin typeface="+mn-lt"/>
                <a:ea typeface="+mn-ea"/>
                <a:cs typeface="+mn-cs"/>
              </a:rPr>
              <a:t>    Rank</a:t>
            </a:r>
          </a:p>
          <a:p>
            <a:r>
              <a:rPr lang="en-GB" sz="800" kern="1200" dirty="0" smtClean="0">
                <a:solidFill>
                  <a:schemeClr val="tx1"/>
                </a:solidFill>
                <a:latin typeface="+mn-lt"/>
                <a:ea typeface="+mn-ea"/>
                <a:cs typeface="+mn-cs"/>
              </a:rPr>
              <a:t>    (</a:t>
            </a:r>
          </a:p>
          <a:p>
            <a:r>
              <a:rPr lang="en-GB" sz="800" kern="1200" dirty="0" smtClean="0">
                <a:solidFill>
                  <a:schemeClr val="tx1"/>
                </a:solidFill>
                <a:latin typeface="+mn-lt"/>
                <a:ea typeface="+mn-ea"/>
                <a:cs typeface="+mn-cs"/>
              </a:rPr>
              <a:t>      [Date].[Date].</a:t>
            </a:r>
            <a:r>
              <a:rPr lang="en-GB" sz="800" kern="1200" dirty="0" err="1" smtClean="0">
                <a:solidFill>
                  <a:schemeClr val="tx1"/>
                </a:solidFill>
                <a:latin typeface="+mn-lt"/>
                <a:ea typeface="+mn-ea"/>
                <a:cs typeface="+mn-cs"/>
              </a:rPr>
              <a:t>CurrentMember</a:t>
            </a:r>
            <a:endParaRPr lang="en-GB" sz="800" kern="1200" dirty="0" smtClean="0">
              <a:solidFill>
                <a:schemeClr val="tx1"/>
              </a:solidFill>
              <a:latin typeface="+mn-lt"/>
              <a:ea typeface="+mn-ea"/>
              <a:cs typeface="+mn-cs"/>
            </a:endParaRPr>
          </a:p>
          <a:p>
            <a:r>
              <a:rPr lang="en-GB" sz="800" kern="1200" dirty="0" smtClean="0">
                <a:solidFill>
                  <a:schemeClr val="tx1"/>
                </a:solidFill>
                <a:latin typeface="+mn-lt"/>
                <a:ea typeface="+mn-ea"/>
                <a:cs typeface="+mn-cs"/>
              </a:rPr>
              <a:t>	,MYSET</a:t>
            </a:r>
          </a:p>
          <a:p>
            <a:r>
              <a:rPr lang="en-GB" sz="800" kern="1200" dirty="0" smtClean="0">
                <a:solidFill>
                  <a:schemeClr val="tx1"/>
                </a:solidFill>
                <a:latin typeface="+mn-lt"/>
                <a:ea typeface="+mn-ea"/>
                <a:cs typeface="+mn-cs"/>
              </a:rPr>
              <a:t>     </a:t>
            </a:r>
          </a:p>
          <a:p>
            <a:r>
              <a:rPr lang="en-GB" sz="800" kern="1200" dirty="0" smtClean="0">
                <a:solidFill>
                  <a:schemeClr val="tx1"/>
                </a:solidFill>
                <a:latin typeface="+mn-lt"/>
                <a:ea typeface="+mn-ea"/>
                <a:cs typeface="+mn-cs"/>
              </a:rPr>
              <a:t>    ) </a:t>
            </a:r>
          </a:p>
          <a:p>
            <a:r>
              <a:rPr lang="en-GB" sz="800" kern="1200" dirty="0" smtClean="0">
                <a:solidFill>
                  <a:schemeClr val="tx1"/>
                </a:solidFill>
                <a:latin typeface="+mn-lt"/>
                <a:ea typeface="+mn-ea"/>
                <a:cs typeface="+mn-cs"/>
              </a:rPr>
              <a:t>SELECT </a:t>
            </a:r>
          </a:p>
          <a:p>
            <a:r>
              <a:rPr lang="en-GB" sz="800" kern="1200" dirty="0" smtClean="0">
                <a:solidFill>
                  <a:schemeClr val="tx1"/>
                </a:solidFill>
                <a:latin typeface="+mn-lt"/>
                <a:ea typeface="+mn-ea"/>
                <a:cs typeface="+mn-cs"/>
              </a:rPr>
              <a:t>  MEASURES.MYRANK ON 0</a:t>
            </a:r>
          </a:p>
          <a:p>
            <a:r>
              <a:rPr lang="en-GB" sz="800" kern="1200" dirty="0" smtClean="0">
                <a:solidFill>
                  <a:schemeClr val="tx1"/>
                </a:solidFill>
                <a:latin typeface="+mn-lt"/>
                <a:ea typeface="+mn-ea"/>
                <a:cs typeface="+mn-cs"/>
              </a:rPr>
              <a:t> ,[Date].[Date].[Date].MEMBERS ON 1</a:t>
            </a:r>
          </a:p>
          <a:p>
            <a:r>
              <a:rPr lang="en-GB" sz="800" kern="1200" dirty="0" smtClean="0">
                <a:solidFill>
                  <a:schemeClr val="tx1"/>
                </a:solidFill>
                <a:latin typeface="+mn-lt"/>
                <a:ea typeface="+mn-ea"/>
                <a:cs typeface="+mn-cs"/>
              </a:rPr>
              <a:t>FROM [Adventure Works];</a:t>
            </a:r>
            <a:endParaRPr lang="en-GB" sz="800" dirty="0"/>
          </a:p>
        </p:txBody>
      </p:sp>
      <p:sp>
        <p:nvSpPr>
          <p:cNvPr id="4" name="Slide Number Placeholder 3"/>
          <p:cNvSpPr>
            <a:spLocks noGrp="1"/>
          </p:cNvSpPr>
          <p:nvPr>
            <p:ph type="sldNum" sz="quarter" idx="10"/>
          </p:nvPr>
        </p:nvSpPr>
        <p:spPr/>
        <p:txBody>
          <a:bodyPr/>
          <a:lstStyle/>
          <a:p>
            <a:fld id="{563ED61E-E36A-4DF3-9F10-51BA5544D362}" type="slidenum">
              <a:rPr lang="en-GB" smtClean="0"/>
              <a:pPr/>
              <a:t>16</a:t>
            </a:fld>
            <a:endParaRPr lang="en-GB"/>
          </a:p>
        </p:txBody>
      </p:sp>
    </p:spTree>
    <p:extLst>
      <p:ext uri="{BB962C8B-B14F-4D97-AF65-F5344CB8AC3E}">
        <p14:creationId xmlns:p14="http://schemas.microsoft.com/office/powerpoint/2010/main" xmlns="" val="18728890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OPTIMIZED CODE</a:t>
            </a:r>
          </a:p>
          <a:p>
            <a:r>
              <a:rPr lang="en-GB" dirty="0" smtClean="0"/>
              <a:t>----------------------------------</a:t>
            </a:r>
          </a:p>
          <a:p>
            <a:r>
              <a:rPr lang="en-GB" sz="1200" kern="1200" dirty="0" smtClean="0">
                <a:solidFill>
                  <a:schemeClr val="tx1"/>
                </a:solidFill>
                <a:latin typeface="+mn-lt"/>
                <a:ea typeface="+mn-ea"/>
                <a:cs typeface="+mn-cs"/>
              </a:rPr>
              <a:t>WITH </a:t>
            </a:r>
          </a:p>
          <a:p>
            <a:r>
              <a:rPr lang="en-GB" sz="1200" kern="1200" dirty="0" smtClean="0">
                <a:solidFill>
                  <a:schemeClr val="tx1"/>
                </a:solidFill>
                <a:latin typeface="+mn-lt"/>
                <a:ea typeface="+mn-ea"/>
                <a:cs typeface="+mn-cs"/>
              </a:rPr>
              <a:t>  MEMBER [Measures].[</a:t>
            </a:r>
            <a:r>
              <a:rPr lang="en-GB" sz="1200" kern="1200" dirty="0" err="1" smtClean="0">
                <a:solidFill>
                  <a:schemeClr val="tx1"/>
                </a:solidFill>
                <a:latin typeface="+mn-lt"/>
                <a:ea typeface="+mn-ea"/>
                <a:cs typeface="+mn-cs"/>
              </a:rPr>
              <a:t>ProductsONInternet</a:t>
            </a:r>
            <a:r>
              <a:rPr lang="en-GB" sz="1200" kern="1200" dirty="0" smtClean="0">
                <a:solidFill>
                  <a:schemeClr val="tx1"/>
                </a:solidFill>
                <a:latin typeface="+mn-lt"/>
                <a:ea typeface="+mn-ea"/>
                <a:cs typeface="+mn-cs"/>
              </a:rPr>
              <a:t>] AS </a:t>
            </a:r>
          </a:p>
          <a:p>
            <a:r>
              <a:rPr lang="en-GB" sz="1200" kern="1200" dirty="0" smtClean="0">
                <a:solidFill>
                  <a:schemeClr val="tx1"/>
                </a:solidFill>
                <a:latin typeface="+mn-lt"/>
                <a:ea typeface="+mn-ea"/>
                <a:cs typeface="+mn-cs"/>
              </a:rPr>
              <a:t>    IIF</a:t>
            </a: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      [Measures].[Internet Order Quantity] &gt; 0</a:t>
            </a:r>
          </a:p>
          <a:p>
            <a:r>
              <a:rPr lang="en-GB" sz="1200" kern="1200" dirty="0" smtClean="0">
                <a:solidFill>
                  <a:schemeClr val="tx1"/>
                </a:solidFill>
                <a:latin typeface="+mn-lt"/>
                <a:ea typeface="+mn-ea"/>
                <a:cs typeface="+mn-cs"/>
              </a:rPr>
              <a:t>     ,1</a:t>
            </a:r>
          </a:p>
          <a:p>
            <a:r>
              <a:rPr lang="en-GB" sz="1200" kern="1200" dirty="0" smtClean="0">
                <a:solidFill>
                  <a:schemeClr val="tx1"/>
                </a:solidFill>
                <a:latin typeface="+mn-lt"/>
                <a:ea typeface="+mn-ea"/>
                <a:cs typeface="+mn-cs"/>
              </a:rPr>
              <a:t>     ,0</a:t>
            </a:r>
          </a:p>
          <a:p>
            <a:r>
              <a:rPr lang="en-GB" sz="1200" kern="1200" dirty="0" smtClean="0">
                <a:solidFill>
                  <a:schemeClr val="tx1"/>
                </a:solidFill>
                <a:latin typeface="+mn-lt"/>
                <a:ea typeface="+mn-ea"/>
                <a:cs typeface="+mn-cs"/>
              </a:rPr>
              <a:t>    ) </a:t>
            </a:r>
          </a:p>
          <a:p>
            <a:r>
              <a:rPr lang="en-GB" sz="1200" kern="1200" dirty="0" smtClean="0">
                <a:solidFill>
                  <a:schemeClr val="tx1"/>
                </a:solidFill>
                <a:latin typeface="+mn-lt"/>
                <a:ea typeface="+mn-ea"/>
                <a:cs typeface="+mn-cs"/>
              </a:rPr>
              <a:t>SELECT </a:t>
            </a:r>
          </a:p>
          <a:p>
            <a:r>
              <a:rPr lang="en-GB" sz="1200" kern="1200" dirty="0" smtClean="0">
                <a:solidFill>
                  <a:schemeClr val="tx1"/>
                </a:solidFill>
                <a:latin typeface="+mn-lt"/>
                <a:ea typeface="+mn-ea"/>
                <a:cs typeface="+mn-cs"/>
              </a:rPr>
              <a:t>  //Geographically</a:t>
            </a:r>
          </a:p>
          <a:p>
            <a:r>
              <a:rPr lang="en-GB" sz="1200" kern="1200" dirty="0" smtClean="0">
                <a:solidFill>
                  <a:schemeClr val="tx1"/>
                </a:solidFill>
                <a:latin typeface="+mn-lt"/>
                <a:ea typeface="+mn-ea"/>
                <a:cs typeface="+mn-cs"/>
              </a:rPr>
              <a:t>  [Customer].[Customer Geography].[Country].MEMBERS ON 0</a:t>
            </a:r>
          </a:p>
          <a:p>
            <a:r>
              <a:rPr lang="en-GB" sz="1200" kern="1200" dirty="0" smtClean="0">
                <a:solidFill>
                  <a:schemeClr val="tx1"/>
                </a:solidFill>
                <a:latin typeface="+mn-lt"/>
                <a:ea typeface="+mn-ea"/>
                <a:cs typeface="+mn-cs"/>
              </a:rPr>
              <a:t> ,[Date].[Calendar].[Date].MEMBERS ON 1</a:t>
            </a:r>
          </a:p>
          <a:p>
            <a:r>
              <a:rPr lang="en-GB" sz="1200" kern="1200" dirty="0" smtClean="0">
                <a:solidFill>
                  <a:schemeClr val="tx1"/>
                </a:solidFill>
                <a:latin typeface="+mn-lt"/>
                <a:ea typeface="+mn-ea"/>
                <a:cs typeface="+mn-cs"/>
              </a:rPr>
              <a:t>FROM [Adventure Works]</a:t>
            </a:r>
          </a:p>
          <a:p>
            <a:r>
              <a:rPr lang="en-GB" sz="1200" kern="1200" dirty="0" smtClean="0">
                <a:solidFill>
                  <a:schemeClr val="tx1"/>
                </a:solidFill>
                <a:latin typeface="+mn-lt"/>
                <a:ea typeface="+mn-ea"/>
                <a:cs typeface="+mn-cs"/>
              </a:rPr>
              <a:t>WHERE </a:t>
            </a:r>
          </a:p>
          <a:p>
            <a:r>
              <a:rPr lang="en-GB" sz="1200" kern="1200" dirty="0" smtClean="0">
                <a:solidFill>
                  <a:schemeClr val="tx1"/>
                </a:solidFill>
                <a:latin typeface="+mn-lt"/>
                <a:ea typeface="+mn-ea"/>
                <a:cs typeface="+mn-cs"/>
              </a:rPr>
              <a:t>  [Measures].[</a:t>
            </a:r>
            <a:r>
              <a:rPr lang="en-GB" sz="1200" kern="1200" dirty="0" err="1" smtClean="0">
                <a:solidFill>
                  <a:schemeClr val="tx1"/>
                </a:solidFill>
                <a:latin typeface="+mn-lt"/>
                <a:ea typeface="+mn-ea"/>
                <a:cs typeface="+mn-cs"/>
              </a:rPr>
              <a:t>ProductsONInternet</a:t>
            </a:r>
            <a:r>
              <a:rPr lang="en-GB" sz="1200" kern="1200" dirty="0" smtClean="0">
                <a:solidFill>
                  <a:schemeClr val="tx1"/>
                </a:solidFill>
                <a:latin typeface="+mn-lt"/>
                <a:ea typeface="+mn-ea"/>
                <a:cs typeface="+mn-cs"/>
              </a:rPr>
              <a:t>];</a:t>
            </a:r>
            <a:endParaRPr lang="en-GB" dirty="0"/>
          </a:p>
        </p:txBody>
      </p:sp>
      <p:sp>
        <p:nvSpPr>
          <p:cNvPr id="4" name="Slide Number Placeholder 3"/>
          <p:cNvSpPr>
            <a:spLocks noGrp="1"/>
          </p:cNvSpPr>
          <p:nvPr>
            <p:ph type="sldNum" sz="quarter" idx="10"/>
          </p:nvPr>
        </p:nvSpPr>
        <p:spPr/>
        <p:txBody>
          <a:bodyPr/>
          <a:lstStyle/>
          <a:p>
            <a:fld id="{563ED61E-E36A-4DF3-9F10-51BA5544D362}" type="slidenum">
              <a:rPr lang="en-GB" smtClean="0"/>
              <a:pPr/>
              <a:t>18</a:t>
            </a:fld>
            <a:endParaRPr lang="en-GB"/>
          </a:p>
        </p:txBody>
      </p:sp>
    </p:spTree>
    <p:extLst>
      <p:ext uri="{BB962C8B-B14F-4D97-AF65-F5344CB8AC3E}">
        <p14:creationId xmlns:p14="http://schemas.microsoft.com/office/powerpoint/2010/main" xmlns="" val="34529039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25000" lnSpcReduction="20000"/>
          </a:bodyPr>
          <a:lstStyle/>
          <a:p>
            <a:r>
              <a:rPr lang="en-GB" dirty="0" smtClean="0"/>
              <a:t>TUNE THIS</a:t>
            </a:r>
          </a:p>
          <a:p>
            <a:r>
              <a:rPr lang="en-GB" dirty="0" smtClean="0"/>
              <a:t>--------------</a:t>
            </a:r>
          </a:p>
          <a:p>
            <a:r>
              <a:rPr lang="en-GB" sz="1200" kern="1200" dirty="0" smtClean="0">
                <a:solidFill>
                  <a:schemeClr val="tx1"/>
                </a:solidFill>
                <a:latin typeface="+mn-lt"/>
                <a:ea typeface="+mn-ea"/>
                <a:cs typeface="+mn-cs"/>
              </a:rPr>
              <a:t>WITH </a:t>
            </a:r>
          </a:p>
          <a:p>
            <a:r>
              <a:rPr lang="en-GB" sz="1200" kern="1200" dirty="0" smtClean="0">
                <a:solidFill>
                  <a:schemeClr val="tx1"/>
                </a:solidFill>
                <a:latin typeface="+mn-lt"/>
                <a:ea typeface="+mn-ea"/>
                <a:cs typeface="+mn-cs"/>
              </a:rPr>
              <a:t>  MEMBER [Measures].</a:t>
            </a:r>
            <a:r>
              <a:rPr lang="en-GB" sz="1200" kern="1200" dirty="0" err="1" smtClean="0">
                <a:solidFill>
                  <a:schemeClr val="tx1"/>
                </a:solidFill>
                <a:latin typeface="+mn-lt"/>
                <a:ea typeface="+mn-ea"/>
                <a:cs typeface="+mn-cs"/>
              </a:rPr>
              <a:t>AvgProductSales</a:t>
            </a:r>
            <a:r>
              <a:rPr lang="en-GB" sz="1200" kern="1200" dirty="0" smtClean="0">
                <a:solidFill>
                  <a:schemeClr val="tx1"/>
                </a:solidFill>
                <a:latin typeface="+mn-lt"/>
                <a:ea typeface="+mn-ea"/>
                <a:cs typeface="+mn-cs"/>
              </a:rPr>
              <a:t> AS </a:t>
            </a:r>
          </a:p>
          <a:p>
            <a:r>
              <a:rPr lang="en-GB" sz="1200" kern="1200" dirty="0" smtClean="0">
                <a:solidFill>
                  <a:schemeClr val="tx1"/>
                </a:solidFill>
                <a:latin typeface="+mn-lt"/>
                <a:ea typeface="+mn-ea"/>
                <a:cs typeface="+mn-cs"/>
              </a:rPr>
              <a:t>    </a:t>
            </a:r>
            <a:r>
              <a:rPr lang="en-GB" sz="1200" kern="1200" dirty="0" err="1" smtClean="0">
                <a:solidFill>
                  <a:schemeClr val="tx1"/>
                </a:solidFill>
                <a:latin typeface="+mn-lt"/>
                <a:ea typeface="+mn-ea"/>
                <a:cs typeface="+mn-cs"/>
              </a:rPr>
              <a:t>Avg</a:t>
            </a:r>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      </a:t>
            </a:r>
            <a:r>
              <a:rPr lang="en-GB" sz="1200" kern="1200" dirty="0" err="1" smtClean="0">
                <a:solidFill>
                  <a:schemeClr val="tx1"/>
                </a:solidFill>
                <a:latin typeface="+mn-lt"/>
                <a:ea typeface="+mn-ea"/>
                <a:cs typeface="+mn-cs"/>
              </a:rPr>
              <a:t>NonEmpty</a:t>
            </a:r>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        [Product].[Product].[Product].MEMBERS</a:t>
            </a:r>
          </a:p>
          <a:p>
            <a:r>
              <a:rPr lang="en-GB" sz="1200" kern="1200" dirty="0" smtClean="0">
                <a:solidFill>
                  <a:schemeClr val="tx1"/>
                </a:solidFill>
                <a:latin typeface="+mn-lt"/>
                <a:ea typeface="+mn-ea"/>
                <a:cs typeface="+mn-cs"/>
              </a:rPr>
              <a:t>       ,[Measures].[Sales Amount]</a:t>
            </a: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     ,[Measures].[Sales Amount]</a:t>
            </a:r>
          </a:p>
          <a:p>
            <a:r>
              <a:rPr lang="en-GB" sz="1200" kern="1200" dirty="0" smtClean="0">
                <a:solidFill>
                  <a:schemeClr val="tx1"/>
                </a:solidFill>
                <a:latin typeface="+mn-lt"/>
                <a:ea typeface="+mn-ea"/>
                <a:cs typeface="+mn-cs"/>
              </a:rPr>
              <a:t>    ) </a:t>
            </a:r>
          </a:p>
          <a:p>
            <a:r>
              <a:rPr lang="en-GB" sz="1200" kern="1200" dirty="0" smtClean="0">
                <a:solidFill>
                  <a:schemeClr val="tx1"/>
                </a:solidFill>
                <a:latin typeface="+mn-lt"/>
                <a:ea typeface="+mn-ea"/>
                <a:cs typeface="+mn-cs"/>
              </a:rPr>
              <a:t>SELECT </a:t>
            </a:r>
          </a:p>
          <a:p>
            <a:r>
              <a:rPr lang="en-GB" sz="1200" kern="1200" dirty="0" smtClean="0">
                <a:solidFill>
                  <a:schemeClr val="tx1"/>
                </a:solidFill>
                <a:latin typeface="+mn-lt"/>
                <a:ea typeface="+mn-ea"/>
                <a:cs typeface="+mn-cs"/>
              </a:rPr>
              <a:t>  [Measures].</a:t>
            </a:r>
            <a:r>
              <a:rPr lang="en-GB" sz="1200" kern="1200" dirty="0" err="1" smtClean="0">
                <a:solidFill>
                  <a:schemeClr val="tx1"/>
                </a:solidFill>
                <a:latin typeface="+mn-lt"/>
                <a:ea typeface="+mn-ea"/>
                <a:cs typeface="+mn-cs"/>
              </a:rPr>
              <a:t>AvgProductSales</a:t>
            </a:r>
            <a:r>
              <a:rPr lang="en-GB" sz="1200" kern="1200" dirty="0" smtClean="0">
                <a:solidFill>
                  <a:schemeClr val="tx1"/>
                </a:solidFill>
                <a:latin typeface="+mn-lt"/>
                <a:ea typeface="+mn-ea"/>
                <a:cs typeface="+mn-cs"/>
              </a:rPr>
              <a:t> ON 0</a:t>
            </a:r>
          </a:p>
          <a:p>
            <a:r>
              <a:rPr lang="en-GB" sz="1200" kern="1200" dirty="0" smtClean="0">
                <a:solidFill>
                  <a:schemeClr val="tx1"/>
                </a:solidFill>
                <a:latin typeface="+mn-lt"/>
                <a:ea typeface="+mn-ea"/>
                <a:cs typeface="+mn-cs"/>
              </a:rPr>
              <a:t> ,[Date].[Date].[Date].MEMBERS ON 1</a:t>
            </a:r>
          </a:p>
          <a:p>
            <a:r>
              <a:rPr lang="en-GB" sz="1200" kern="1200" dirty="0" smtClean="0">
                <a:solidFill>
                  <a:schemeClr val="tx1"/>
                </a:solidFill>
                <a:latin typeface="+mn-lt"/>
                <a:ea typeface="+mn-ea"/>
                <a:cs typeface="+mn-cs"/>
              </a:rPr>
              <a:t>FROM [Adventure Works];</a:t>
            </a:r>
          </a:p>
          <a:p>
            <a:endParaRPr lang="en-GB" dirty="0"/>
          </a:p>
        </p:txBody>
      </p:sp>
      <p:sp>
        <p:nvSpPr>
          <p:cNvPr id="4" name="Slide Number Placeholder 3"/>
          <p:cNvSpPr>
            <a:spLocks noGrp="1"/>
          </p:cNvSpPr>
          <p:nvPr>
            <p:ph type="sldNum" sz="quarter" idx="10"/>
          </p:nvPr>
        </p:nvSpPr>
        <p:spPr/>
        <p:txBody>
          <a:bodyPr/>
          <a:lstStyle/>
          <a:p>
            <a:pPr>
              <a:defRPr/>
            </a:pPr>
            <a:fld id="{3AECD7AD-DAE2-494A-AFA1-2A837604B6EE}" type="slidenum">
              <a:rPr lang="en-GB" smtClean="0"/>
              <a:pPr>
                <a:defRPr/>
              </a:pPr>
              <a:t>19</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25000" lnSpcReduction="20000"/>
          </a:bodyPr>
          <a:lstStyle/>
          <a:p>
            <a:r>
              <a:rPr lang="en-GB" dirty="0" smtClean="0"/>
              <a:t>TUNE THIS</a:t>
            </a:r>
          </a:p>
          <a:p>
            <a:r>
              <a:rPr lang="en-GB" dirty="0" smtClean="0"/>
              <a:t>--------------</a:t>
            </a:r>
          </a:p>
          <a:p>
            <a:r>
              <a:rPr lang="en-GB" sz="1200" kern="1200" dirty="0" smtClean="0">
                <a:solidFill>
                  <a:schemeClr val="tx1"/>
                </a:solidFill>
                <a:latin typeface="+mn-lt"/>
                <a:ea typeface="+mn-ea"/>
                <a:cs typeface="+mn-cs"/>
              </a:rPr>
              <a:t>WITH </a:t>
            </a:r>
          </a:p>
          <a:p>
            <a:r>
              <a:rPr lang="en-GB" sz="1200" kern="1200" dirty="0" smtClean="0">
                <a:solidFill>
                  <a:schemeClr val="tx1"/>
                </a:solidFill>
                <a:latin typeface="+mn-lt"/>
                <a:ea typeface="+mn-ea"/>
                <a:cs typeface="+mn-cs"/>
              </a:rPr>
              <a:t>  MEMBER [Measures].[</a:t>
            </a:r>
            <a:r>
              <a:rPr lang="en-GB" sz="1200" kern="1200" dirty="0" err="1" smtClean="0">
                <a:solidFill>
                  <a:schemeClr val="tx1"/>
                </a:solidFill>
                <a:latin typeface="+mn-lt"/>
                <a:ea typeface="+mn-ea"/>
                <a:cs typeface="+mn-cs"/>
              </a:rPr>
              <a:t>SalesGrowth</a:t>
            </a:r>
            <a:r>
              <a:rPr lang="en-GB" sz="1200" kern="1200" dirty="0" smtClean="0">
                <a:solidFill>
                  <a:schemeClr val="tx1"/>
                </a:solidFill>
                <a:latin typeface="+mn-lt"/>
                <a:ea typeface="+mn-ea"/>
                <a:cs typeface="+mn-cs"/>
              </a:rPr>
              <a:t>] AS </a:t>
            </a:r>
          </a:p>
          <a:p>
            <a:r>
              <a:rPr lang="en-GB" sz="1200" kern="1200" dirty="0" smtClean="0">
                <a:solidFill>
                  <a:schemeClr val="tx1"/>
                </a:solidFill>
                <a:latin typeface="+mn-lt"/>
                <a:ea typeface="+mn-ea"/>
                <a:cs typeface="+mn-cs"/>
              </a:rPr>
              <a:t>    IIF</a:t>
            </a: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        Measures.[Sales Amount]</a:t>
            </a:r>
          </a:p>
          <a:p>
            <a:r>
              <a:rPr lang="en-GB" sz="1200" kern="1200" dirty="0" smtClean="0">
                <a:solidFill>
                  <a:schemeClr val="tx1"/>
                </a:solidFill>
                <a:latin typeface="+mn-lt"/>
                <a:ea typeface="+mn-ea"/>
                <a:cs typeface="+mn-cs"/>
              </a:rPr>
              <a:t>      &gt; </a:t>
            </a: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          [Measures].[Sales Amount]</a:t>
            </a:r>
          </a:p>
          <a:p>
            <a:r>
              <a:rPr lang="en-GB" sz="1200" kern="1200" dirty="0" smtClean="0">
                <a:solidFill>
                  <a:schemeClr val="tx1"/>
                </a:solidFill>
                <a:latin typeface="+mn-lt"/>
                <a:ea typeface="+mn-ea"/>
                <a:cs typeface="+mn-cs"/>
              </a:rPr>
              <a:t>         ,</a:t>
            </a:r>
            <a:r>
              <a:rPr lang="en-GB" sz="1200" kern="1200" dirty="0" err="1" smtClean="0">
                <a:solidFill>
                  <a:schemeClr val="tx1"/>
                </a:solidFill>
                <a:latin typeface="+mn-lt"/>
                <a:ea typeface="+mn-ea"/>
                <a:cs typeface="+mn-cs"/>
              </a:rPr>
              <a:t>ParallelPeriod</a:t>
            </a:r>
            <a:r>
              <a:rPr lang="en-GB" sz="1200" kern="1200" dirty="0" smtClean="0">
                <a:solidFill>
                  <a:schemeClr val="tx1"/>
                </a:solidFill>
                <a:latin typeface="+mn-lt"/>
                <a:ea typeface="+mn-ea"/>
                <a:cs typeface="+mn-cs"/>
              </a:rPr>
              <a:t>([Date].[Calendar].[Month])</a:t>
            </a: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     ,[Measures].[Sales Amount]</a:t>
            </a:r>
          </a:p>
          <a:p>
            <a:r>
              <a:rPr lang="en-GB" sz="1200" kern="1200" dirty="0" smtClean="0">
                <a:solidFill>
                  <a:schemeClr val="tx1"/>
                </a:solidFill>
                <a:latin typeface="+mn-lt"/>
                <a:ea typeface="+mn-ea"/>
                <a:cs typeface="+mn-cs"/>
              </a:rPr>
              <a:t>     ,NULL</a:t>
            </a:r>
          </a:p>
          <a:p>
            <a:r>
              <a:rPr lang="en-GB" sz="1200" kern="1200" dirty="0" smtClean="0">
                <a:solidFill>
                  <a:schemeClr val="tx1"/>
                </a:solidFill>
                <a:latin typeface="+mn-lt"/>
                <a:ea typeface="+mn-ea"/>
                <a:cs typeface="+mn-cs"/>
              </a:rPr>
              <a:t>    ) </a:t>
            </a:r>
          </a:p>
          <a:p>
            <a:r>
              <a:rPr lang="en-GB" sz="1200" kern="1200" dirty="0" smtClean="0">
                <a:solidFill>
                  <a:schemeClr val="tx1"/>
                </a:solidFill>
                <a:latin typeface="+mn-lt"/>
                <a:ea typeface="+mn-ea"/>
                <a:cs typeface="+mn-cs"/>
              </a:rPr>
              <a:t>  MEMBER [Measures].</a:t>
            </a:r>
            <a:r>
              <a:rPr lang="en-GB" sz="1200" kern="1200" dirty="0" err="1" smtClean="0">
                <a:solidFill>
                  <a:schemeClr val="tx1"/>
                </a:solidFill>
                <a:latin typeface="+mn-lt"/>
                <a:ea typeface="+mn-ea"/>
                <a:cs typeface="+mn-cs"/>
              </a:rPr>
              <a:t>AvgGrowingProducts</a:t>
            </a:r>
            <a:r>
              <a:rPr lang="en-GB" sz="1200" kern="1200" dirty="0" smtClean="0">
                <a:solidFill>
                  <a:schemeClr val="tx1"/>
                </a:solidFill>
                <a:latin typeface="+mn-lt"/>
                <a:ea typeface="+mn-ea"/>
                <a:cs typeface="+mn-cs"/>
              </a:rPr>
              <a:t> AS </a:t>
            </a:r>
          </a:p>
          <a:p>
            <a:r>
              <a:rPr lang="en-GB" sz="1200" kern="1200" dirty="0" smtClean="0">
                <a:solidFill>
                  <a:schemeClr val="tx1"/>
                </a:solidFill>
                <a:latin typeface="+mn-lt"/>
                <a:ea typeface="+mn-ea"/>
                <a:cs typeface="+mn-cs"/>
              </a:rPr>
              <a:t>    </a:t>
            </a:r>
            <a:r>
              <a:rPr lang="en-GB" sz="1200" kern="1200" dirty="0" err="1" smtClean="0">
                <a:solidFill>
                  <a:schemeClr val="tx1"/>
                </a:solidFill>
                <a:latin typeface="+mn-lt"/>
                <a:ea typeface="+mn-ea"/>
                <a:cs typeface="+mn-cs"/>
              </a:rPr>
              <a:t>Avg</a:t>
            </a:r>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      [Product].[Product].[Product].MEMBERS</a:t>
            </a:r>
          </a:p>
          <a:p>
            <a:r>
              <a:rPr lang="en-GB" sz="1200" kern="1200" dirty="0" smtClean="0">
                <a:solidFill>
                  <a:schemeClr val="tx1"/>
                </a:solidFill>
                <a:latin typeface="+mn-lt"/>
                <a:ea typeface="+mn-ea"/>
                <a:cs typeface="+mn-cs"/>
              </a:rPr>
              <a:t>     ,[Measures].[</a:t>
            </a:r>
            <a:r>
              <a:rPr lang="en-GB" sz="1200" kern="1200" dirty="0" err="1" smtClean="0">
                <a:solidFill>
                  <a:schemeClr val="tx1"/>
                </a:solidFill>
                <a:latin typeface="+mn-lt"/>
                <a:ea typeface="+mn-ea"/>
                <a:cs typeface="+mn-cs"/>
              </a:rPr>
              <a:t>SalesGrowth</a:t>
            </a:r>
            <a:r>
              <a:rPr lang="en-GB" sz="1200" kern="1200" dirty="0" smtClean="0">
                <a:solidFill>
                  <a:schemeClr val="tx1"/>
                </a:solidFill>
                <a:latin typeface="+mn-lt"/>
                <a:ea typeface="+mn-ea"/>
                <a:cs typeface="+mn-cs"/>
              </a:rPr>
              <a:t>]</a:t>
            </a:r>
          </a:p>
          <a:p>
            <a:r>
              <a:rPr lang="en-GB" sz="1200" kern="1200" dirty="0" smtClean="0">
                <a:solidFill>
                  <a:schemeClr val="tx1"/>
                </a:solidFill>
                <a:latin typeface="+mn-lt"/>
                <a:ea typeface="+mn-ea"/>
                <a:cs typeface="+mn-cs"/>
              </a:rPr>
              <a:t>    ) </a:t>
            </a:r>
          </a:p>
          <a:p>
            <a:r>
              <a:rPr lang="en-GB" sz="1200" kern="1200" dirty="0" smtClean="0">
                <a:solidFill>
                  <a:schemeClr val="tx1"/>
                </a:solidFill>
                <a:latin typeface="+mn-lt"/>
                <a:ea typeface="+mn-ea"/>
                <a:cs typeface="+mn-cs"/>
              </a:rPr>
              <a:t>SELECT </a:t>
            </a:r>
          </a:p>
          <a:p>
            <a:r>
              <a:rPr lang="en-GB" sz="1200" kern="1200" dirty="0" smtClean="0">
                <a:solidFill>
                  <a:schemeClr val="tx1"/>
                </a:solidFill>
                <a:latin typeface="+mn-lt"/>
                <a:ea typeface="+mn-ea"/>
                <a:cs typeface="+mn-cs"/>
              </a:rPr>
              <a:t>  [Measures].</a:t>
            </a:r>
            <a:r>
              <a:rPr lang="en-GB" sz="1200" kern="1200" dirty="0" err="1" smtClean="0">
                <a:solidFill>
                  <a:schemeClr val="tx1"/>
                </a:solidFill>
                <a:latin typeface="+mn-lt"/>
                <a:ea typeface="+mn-ea"/>
                <a:cs typeface="+mn-cs"/>
              </a:rPr>
              <a:t>AvgGrowingProducts</a:t>
            </a:r>
            <a:r>
              <a:rPr lang="en-GB" sz="1200" kern="1200" dirty="0" smtClean="0">
                <a:solidFill>
                  <a:schemeClr val="tx1"/>
                </a:solidFill>
                <a:latin typeface="+mn-lt"/>
                <a:ea typeface="+mn-ea"/>
                <a:cs typeface="+mn-cs"/>
              </a:rPr>
              <a:t> ON 0</a:t>
            </a:r>
          </a:p>
          <a:p>
            <a:r>
              <a:rPr lang="en-GB" sz="1200" kern="1200" dirty="0" smtClean="0">
                <a:solidFill>
                  <a:schemeClr val="tx1"/>
                </a:solidFill>
                <a:latin typeface="+mn-lt"/>
                <a:ea typeface="+mn-ea"/>
                <a:cs typeface="+mn-cs"/>
              </a:rPr>
              <a:t> ,Descendants</a:t>
            </a: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    [Date].[Calendar].[Calendar Year].&amp;[2003]</a:t>
            </a:r>
          </a:p>
          <a:p>
            <a:r>
              <a:rPr lang="en-GB" sz="1200" kern="1200" dirty="0" smtClean="0">
                <a:solidFill>
                  <a:schemeClr val="tx1"/>
                </a:solidFill>
                <a:latin typeface="+mn-lt"/>
                <a:ea typeface="+mn-ea"/>
                <a:cs typeface="+mn-cs"/>
              </a:rPr>
              <a:t>   ,[Date].[Calendar].[Date]</a:t>
            </a:r>
          </a:p>
          <a:p>
            <a:r>
              <a:rPr lang="en-GB" sz="1200" kern="1200" dirty="0" smtClean="0">
                <a:solidFill>
                  <a:schemeClr val="tx1"/>
                </a:solidFill>
                <a:latin typeface="+mn-lt"/>
                <a:ea typeface="+mn-ea"/>
                <a:cs typeface="+mn-cs"/>
              </a:rPr>
              <a:t>  ) ON 1</a:t>
            </a:r>
          </a:p>
          <a:p>
            <a:r>
              <a:rPr lang="en-GB" sz="1200" kern="1200" dirty="0" smtClean="0">
                <a:solidFill>
                  <a:schemeClr val="tx1"/>
                </a:solidFill>
                <a:latin typeface="+mn-lt"/>
                <a:ea typeface="+mn-ea"/>
                <a:cs typeface="+mn-cs"/>
              </a:rPr>
              <a:t>FROM [Adventure Works];</a:t>
            </a:r>
            <a:endParaRPr lang="en-GB" dirty="0"/>
          </a:p>
        </p:txBody>
      </p:sp>
      <p:sp>
        <p:nvSpPr>
          <p:cNvPr id="4" name="Slide Number Placeholder 3"/>
          <p:cNvSpPr>
            <a:spLocks noGrp="1"/>
          </p:cNvSpPr>
          <p:nvPr>
            <p:ph type="sldNum" sz="quarter" idx="10"/>
          </p:nvPr>
        </p:nvSpPr>
        <p:spPr/>
        <p:txBody>
          <a:bodyPr/>
          <a:lstStyle/>
          <a:p>
            <a:pPr>
              <a:defRPr/>
            </a:pPr>
            <a:fld id="{3AECD7AD-DAE2-494A-AFA1-2A837604B6EE}" type="slidenum">
              <a:rPr lang="en-GB" smtClean="0"/>
              <a:pPr>
                <a:defRPr/>
              </a:pPr>
              <a:t>20</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7.jpeg"/><Relationship Id="rId2" Type="http://schemas.openxmlformats.org/officeDocument/2006/relationships/image" Target="../media/image4.jpeg"/><Relationship Id="rId1" Type="http://schemas.openxmlformats.org/officeDocument/2006/relationships/slideMaster" Target="../slideMasters/slideMaster1.xml"/><Relationship Id="rId6" Type="http://schemas.openxmlformats.org/officeDocument/2006/relationships/image" Target="../media/image2.gif"/><Relationship Id="rId5" Type="http://schemas.openxmlformats.org/officeDocument/2006/relationships/image" Target="../media/image6.jpeg"/><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p:cNvSpPr/>
          <p:nvPr/>
        </p:nvSpPr>
        <p:spPr>
          <a:xfrm>
            <a:off x="0" y="6286500"/>
            <a:ext cx="9144000" cy="571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5" name="Rectangle 3075"/>
          <p:cNvSpPr>
            <a:spLocks noChangeArrowheads="1"/>
          </p:cNvSpPr>
          <p:nvPr/>
        </p:nvSpPr>
        <p:spPr bwMode="auto">
          <a:xfrm>
            <a:off x="0" y="0"/>
            <a:ext cx="9144000" cy="3500438"/>
          </a:xfrm>
          <a:prstGeom prst="rect">
            <a:avLst/>
          </a:prstGeom>
          <a:gradFill flip="none" rotWithShape="1">
            <a:gsLst>
              <a:gs pos="0">
                <a:srgbClr val="013668">
                  <a:shade val="30000"/>
                  <a:satMod val="115000"/>
                </a:srgbClr>
              </a:gs>
              <a:gs pos="50000">
                <a:srgbClr val="013668">
                  <a:shade val="67500"/>
                  <a:satMod val="115000"/>
                </a:srgbClr>
              </a:gs>
              <a:gs pos="100000">
                <a:srgbClr val="013668">
                  <a:shade val="100000"/>
                  <a:satMod val="115000"/>
                </a:srgbClr>
              </a:gs>
            </a:gsLst>
            <a:lin ang="5400000" scaled="1"/>
            <a:tileRect/>
          </a:gradFill>
          <a:ln w="9525">
            <a:noFill/>
            <a:miter lim="800000"/>
            <a:headEnd/>
            <a:tailEnd/>
          </a:ln>
        </p:spPr>
        <p:txBody>
          <a:bodyPr wrap="none" anchor="ctr"/>
          <a:lstStyle/>
          <a:p>
            <a:pPr fontAlgn="auto">
              <a:spcBef>
                <a:spcPts val="0"/>
              </a:spcBef>
              <a:spcAft>
                <a:spcPts val="0"/>
              </a:spcAft>
              <a:defRPr/>
            </a:pPr>
            <a:endParaRPr lang="en-US">
              <a:solidFill>
                <a:srgbClr val="000000"/>
              </a:solidFill>
              <a:latin typeface="Trebuchet MS" pitchFamily="34" charset="0"/>
              <a:cs typeface="+mn-cs"/>
            </a:endParaRPr>
          </a:p>
        </p:txBody>
      </p:sp>
      <p:grpSp>
        <p:nvGrpSpPr>
          <p:cNvPr id="6" name="Group 16"/>
          <p:cNvGrpSpPr>
            <a:grpSpLocks/>
          </p:cNvGrpSpPr>
          <p:nvPr/>
        </p:nvGrpSpPr>
        <p:grpSpPr bwMode="auto">
          <a:xfrm>
            <a:off x="142875" y="3857625"/>
            <a:ext cx="2368550" cy="1722438"/>
            <a:chOff x="131499" y="4206950"/>
            <a:chExt cx="2368799" cy="1722380"/>
          </a:xfrm>
        </p:grpSpPr>
        <p:pic>
          <p:nvPicPr>
            <p:cNvPr id="7" name="Picture 19" descr="BusIntTIPOYWin_Gold.jpg"/>
            <p:cNvPicPr>
              <a:picLocks noChangeAspect="1"/>
            </p:cNvPicPr>
            <p:nvPr/>
          </p:nvPicPr>
          <p:blipFill>
            <a:blip r:embed="rId2" cstate="print"/>
            <a:srcRect/>
            <a:stretch>
              <a:fillRect/>
            </a:stretch>
          </p:blipFill>
          <p:spPr bwMode="auto">
            <a:xfrm>
              <a:off x="142844" y="4206950"/>
              <a:ext cx="2201806" cy="432000"/>
            </a:xfrm>
            <a:prstGeom prst="rect">
              <a:avLst/>
            </a:prstGeom>
            <a:noFill/>
            <a:ln w="9525">
              <a:noFill/>
              <a:miter lim="800000"/>
              <a:headEnd/>
              <a:tailEnd/>
            </a:ln>
          </p:spPr>
        </p:pic>
        <p:pic>
          <p:nvPicPr>
            <p:cNvPr id="8" name="Picture 22" descr="DataMgmtSolTIPOYWin_Gold.jpg"/>
            <p:cNvPicPr>
              <a:picLocks noChangeAspect="1"/>
            </p:cNvPicPr>
            <p:nvPr/>
          </p:nvPicPr>
          <p:blipFill>
            <a:blip r:embed="rId3" cstate="print"/>
            <a:srcRect/>
            <a:stretch>
              <a:fillRect/>
            </a:stretch>
          </p:blipFill>
          <p:spPr bwMode="auto">
            <a:xfrm>
              <a:off x="142844" y="4853826"/>
              <a:ext cx="2201806" cy="432000"/>
            </a:xfrm>
            <a:prstGeom prst="rect">
              <a:avLst/>
            </a:prstGeom>
            <a:noFill/>
            <a:ln w="9525">
              <a:noFill/>
              <a:miter lim="800000"/>
              <a:headEnd/>
              <a:tailEnd/>
            </a:ln>
          </p:spPr>
        </p:pic>
        <p:pic>
          <p:nvPicPr>
            <p:cNvPr id="9" name="Picture 23" descr="DMS_BizIntel_Win_Gold.jpg"/>
            <p:cNvPicPr>
              <a:picLocks noChangeAspect="1"/>
            </p:cNvPicPr>
            <p:nvPr/>
          </p:nvPicPr>
          <p:blipFill>
            <a:blip r:embed="rId4" cstate="print"/>
            <a:srcRect l="16370" t="20833" r="13690" b="27083"/>
            <a:stretch>
              <a:fillRect/>
            </a:stretch>
          </p:blipFill>
          <p:spPr bwMode="auto">
            <a:xfrm>
              <a:off x="131499" y="5425330"/>
              <a:ext cx="2368799" cy="504000"/>
            </a:xfrm>
            <a:prstGeom prst="rect">
              <a:avLst/>
            </a:prstGeom>
            <a:noFill/>
            <a:ln w="9525">
              <a:noFill/>
              <a:miter lim="800000"/>
              <a:headEnd/>
              <a:tailEnd/>
            </a:ln>
          </p:spPr>
        </p:pic>
      </p:grpSp>
      <p:sp>
        <p:nvSpPr>
          <p:cNvPr id="10" name="Rectangle 9"/>
          <p:cNvSpPr/>
          <p:nvPr/>
        </p:nvSpPr>
        <p:spPr>
          <a:xfrm>
            <a:off x="6643688" y="714375"/>
            <a:ext cx="2357437" cy="2071688"/>
          </a:xfrm>
          <a:prstGeom prst="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pic>
        <p:nvPicPr>
          <p:cNvPr id="11" name="Picture 26" descr="IM-Group_BrandID_Spec_V2.jpg"/>
          <p:cNvPicPr>
            <a:picLocks noChangeAspect="1"/>
          </p:cNvPicPr>
          <p:nvPr/>
        </p:nvPicPr>
        <p:blipFill>
          <a:blip r:embed="rId5" cstate="print"/>
          <a:srcRect/>
          <a:stretch>
            <a:fillRect/>
          </a:stretch>
        </p:blipFill>
        <p:spPr bwMode="auto">
          <a:xfrm>
            <a:off x="6889750" y="2214563"/>
            <a:ext cx="1968500" cy="431800"/>
          </a:xfrm>
          <a:prstGeom prst="rect">
            <a:avLst/>
          </a:prstGeom>
          <a:noFill/>
          <a:ln w="9525">
            <a:noFill/>
            <a:miter lim="800000"/>
            <a:headEnd/>
            <a:tailEnd/>
          </a:ln>
        </p:spPr>
      </p:pic>
      <p:sp>
        <p:nvSpPr>
          <p:cNvPr id="12" name="Rectangle 11"/>
          <p:cNvSpPr/>
          <p:nvPr/>
        </p:nvSpPr>
        <p:spPr>
          <a:xfrm>
            <a:off x="0" y="6715125"/>
            <a:ext cx="9144000" cy="14287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pic>
        <p:nvPicPr>
          <p:cNvPr id="13" name="Picture 12" descr="WPC_07_StaticBnnr_Winner.gif"/>
          <p:cNvPicPr>
            <a:picLocks noChangeAspect="1"/>
          </p:cNvPicPr>
          <p:nvPr/>
        </p:nvPicPr>
        <p:blipFill>
          <a:blip r:embed="rId6" cstate="print">
            <a:duotone>
              <a:schemeClr val="accent1">
                <a:shade val="45000"/>
                <a:satMod val="135000"/>
              </a:schemeClr>
              <a:prstClr val="white"/>
            </a:duotone>
          </a:blip>
          <a:stretch>
            <a:fillRect/>
          </a:stretch>
        </p:blipFill>
        <p:spPr>
          <a:xfrm>
            <a:off x="6858016" y="928670"/>
            <a:ext cx="1963636" cy="360000"/>
          </a:xfrm>
          <a:prstGeom prst="rect">
            <a:avLst/>
          </a:prstGeom>
        </p:spPr>
      </p:pic>
      <p:sp>
        <p:nvSpPr>
          <p:cNvPr id="14" name="Rectangle 13"/>
          <p:cNvSpPr/>
          <p:nvPr/>
        </p:nvSpPr>
        <p:spPr>
          <a:xfrm>
            <a:off x="0" y="3500438"/>
            <a:ext cx="9144000" cy="14287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pic>
        <p:nvPicPr>
          <p:cNvPr id="15" name="Picture 31" descr="winninginnovation.jpg"/>
          <p:cNvPicPr>
            <a:picLocks noChangeAspect="1"/>
          </p:cNvPicPr>
          <p:nvPr/>
        </p:nvPicPr>
        <p:blipFill>
          <a:blip r:embed="rId7" cstate="print"/>
          <a:srcRect/>
          <a:stretch>
            <a:fillRect/>
          </a:stretch>
        </p:blipFill>
        <p:spPr bwMode="auto">
          <a:xfrm>
            <a:off x="0" y="0"/>
            <a:ext cx="9144000" cy="3506788"/>
          </a:xfrm>
          <a:prstGeom prst="rect">
            <a:avLst/>
          </a:prstGeom>
          <a:noFill/>
          <a:ln w="9525">
            <a:noFill/>
            <a:miter lim="800000"/>
            <a:headEnd/>
            <a:tailEnd/>
          </a:ln>
        </p:spPr>
      </p:pic>
      <p:sp>
        <p:nvSpPr>
          <p:cNvPr id="3" name="Subtitle 2"/>
          <p:cNvSpPr>
            <a:spLocks noGrp="1"/>
          </p:cNvSpPr>
          <p:nvPr>
            <p:ph type="subTitle" idx="1"/>
          </p:nvPr>
        </p:nvSpPr>
        <p:spPr>
          <a:xfrm>
            <a:off x="4500562" y="4429132"/>
            <a:ext cx="4543412" cy="500066"/>
          </a:xfrm>
        </p:spPr>
        <p:txBody>
          <a:bodyPr>
            <a:normAutofit/>
          </a:bodyPr>
          <a:lstStyle>
            <a:lvl1pPr marL="0" indent="0" algn="r">
              <a:buNone/>
              <a:defRPr sz="2000">
                <a:solidFill>
                  <a:schemeClr val="tx1">
                    <a:tint val="75000"/>
                  </a:schemeClr>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
        <p:nvSpPr>
          <p:cNvPr id="25" name="Title 1"/>
          <p:cNvSpPr>
            <a:spLocks noGrp="1"/>
          </p:cNvSpPr>
          <p:nvPr>
            <p:ph type="title"/>
          </p:nvPr>
        </p:nvSpPr>
        <p:spPr>
          <a:xfrm>
            <a:off x="3000364" y="3786190"/>
            <a:ext cx="6015022" cy="571504"/>
          </a:xfrm>
          <a:prstGeom prst="rect">
            <a:avLst/>
          </a:prstGeom>
        </p:spPr>
        <p:txBody>
          <a:bodyPr/>
          <a:lstStyle>
            <a:lvl1pPr>
              <a:defRPr>
                <a:solidFill>
                  <a:schemeClr val="tx1">
                    <a:lumMod val="65000"/>
                    <a:lumOff val="35000"/>
                  </a:schemeClr>
                </a:solidFill>
              </a:defRPr>
            </a:lvl1pPr>
          </a:lstStyle>
          <a:p>
            <a:r>
              <a:rPr lang="en-US" smtClean="0"/>
              <a:t>Click to edit Master title style</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42910" y="1142984"/>
            <a:ext cx="8358246" cy="5143536"/>
          </a:xfrm>
        </p:spPr>
        <p:txBody>
          <a:bodyPr/>
          <a:lstStyle>
            <a:lvl1pPr>
              <a:buClr>
                <a:srgbClr val="737D9C"/>
              </a:buClr>
              <a:buFont typeface="Arial" pitchFamily="34" charset="0"/>
              <a:buChar char="•"/>
              <a:defRPr/>
            </a:lvl1pPr>
            <a:lvl2pPr>
              <a:buClr>
                <a:srgbClr val="737D9C"/>
              </a:buClr>
              <a:buFont typeface="Arial" pitchFamily="34" charset="0"/>
              <a:buChar char="•"/>
              <a:defRPr/>
            </a:lvl2pPr>
            <a:lvl3pPr>
              <a:buClr>
                <a:srgbClr val="737D9C"/>
              </a:buClr>
              <a:buFont typeface="Arial" pitchFamily="34" charset="0"/>
              <a:buChar char="•"/>
              <a:defRPr/>
            </a:lvl3pPr>
            <a:lvl4pPr>
              <a:buClr>
                <a:srgbClr val="737D9C"/>
              </a:buClr>
              <a:buFont typeface="Arial" pitchFamily="34" charset="0"/>
              <a:buChar char="•"/>
              <a:defRPr/>
            </a:lvl4pPr>
            <a:lvl5pPr>
              <a:buClr>
                <a:srgbClr val="737D9C"/>
              </a:buClr>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itle Placeholder 12"/>
          <p:cNvSpPr>
            <a:spLocks noGrp="1"/>
          </p:cNvSpPr>
          <p:nvPr>
            <p:ph type="title"/>
          </p:nvPr>
        </p:nvSpPr>
        <p:spPr>
          <a:xfrm>
            <a:off x="3143240" y="71462"/>
            <a:ext cx="5929354" cy="571456"/>
          </a:xfrm>
          <a:prstGeom prst="rect">
            <a:avLst/>
          </a:prstGeom>
        </p:spPr>
        <p:txBody>
          <a:bodyPr rtlCol="0">
            <a:normAutofit/>
          </a:bodyPr>
          <a:lstStyle/>
          <a:p>
            <a:r>
              <a:rPr lang="en-US" smtClean="0"/>
              <a:t>Click to edit Master title style</a:t>
            </a:r>
            <a:endParaRPr lang="en-GB" dirty="0"/>
          </a:p>
        </p:txBody>
      </p:sp>
      <p:sp>
        <p:nvSpPr>
          <p:cNvPr id="4" name="Text Placeholder 3"/>
          <p:cNvSpPr>
            <a:spLocks noGrp="1"/>
          </p:cNvSpPr>
          <p:nvPr>
            <p:ph type="body" sz="quarter" idx="10"/>
          </p:nvPr>
        </p:nvSpPr>
        <p:spPr>
          <a:xfrm>
            <a:off x="3571894" y="642918"/>
            <a:ext cx="5500700" cy="428628"/>
          </a:xfrm>
        </p:spPr>
        <p:txBody>
          <a:bodyPr>
            <a:normAutofit/>
          </a:bodyPr>
          <a:lstStyle>
            <a:lvl1pPr algn="r">
              <a:buNone/>
              <a:defRPr sz="2000"/>
            </a:lvl1pPr>
          </a:lstStyle>
          <a:p>
            <a:pPr lvl="0"/>
            <a:r>
              <a:rPr lang="en-US" smtClean="0"/>
              <a:t>Click to 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solidFill>
                  <a:srgbClr val="737D9C"/>
                </a:solidFill>
              </a:defRPr>
            </a:lvl1pPr>
          </a:lstStyle>
          <a:p>
            <a:r>
              <a:rPr lang="en-US" smtClean="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buClr>
                <a:srgbClr val="737D9C"/>
              </a:buClr>
              <a:buFont typeface="Arial" pitchFamily="34" charset="0"/>
              <a:buChar char="•"/>
              <a:defRPr sz="2800"/>
            </a:lvl1pPr>
            <a:lvl2pPr>
              <a:buClr>
                <a:srgbClr val="737D9C"/>
              </a:buClr>
              <a:buFont typeface="Arial" pitchFamily="34" charset="0"/>
              <a:buChar char="•"/>
              <a:defRPr sz="2400"/>
            </a:lvl2pPr>
            <a:lvl3pPr>
              <a:buClr>
                <a:srgbClr val="737D9C"/>
              </a:buClr>
              <a:buFont typeface="Arial" pitchFamily="34" charset="0"/>
              <a:buChar char="•"/>
              <a:defRPr sz="2000"/>
            </a:lvl3pPr>
            <a:lvl4pPr>
              <a:buClr>
                <a:srgbClr val="737D9C"/>
              </a:buClr>
              <a:buFont typeface="Arial" pitchFamily="34" charset="0"/>
              <a:buChar char="•"/>
              <a:defRPr sz="1800"/>
            </a:lvl4pPr>
            <a:lvl5pPr>
              <a:buClr>
                <a:srgbClr val="737D9C"/>
              </a:buClr>
              <a:buFont typeface="Arial" pitchFamily="34" charset="0"/>
              <a:buChar cha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648200" y="1600200"/>
            <a:ext cx="4038600" cy="4525963"/>
          </a:xfrm>
        </p:spPr>
        <p:txBody>
          <a:bodyPr/>
          <a:lstStyle>
            <a:lvl1pPr>
              <a:buClr>
                <a:srgbClr val="737D9C"/>
              </a:buClr>
              <a:buFont typeface="Arial" pitchFamily="34" charset="0"/>
              <a:buChar char="•"/>
              <a:defRPr sz="2800"/>
            </a:lvl1pPr>
            <a:lvl2pPr>
              <a:buClr>
                <a:srgbClr val="737D9C"/>
              </a:buClr>
              <a:buFont typeface="Arial" pitchFamily="34" charset="0"/>
              <a:buChar char="•"/>
              <a:defRPr sz="2400"/>
            </a:lvl2pPr>
            <a:lvl3pPr>
              <a:buClr>
                <a:srgbClr val="737D9C"/>
              </a:buClr>
              <a:buFont typeface="Arial" pitchFamily="34" charset="0"/>
              <a:buChar char="•"/>
              <a:defRPr sz="2000"/>
            </a:lvl3pPr>
            <a:lvl4pPr>
              <a:buClr>
                <a:srgbClr val="737D9C"/>
              </a:buClr>
              <a:buFont typeface="Arial" pitchFamily="34" charset="0"/>
              <a:buChar char="•"/>
              <a:defRPr sz="1800"/>
            </a:lvl4pPr>
            <a:lvl5pPr>
              <a:buClr>
                <a:srgbClr val="737D9C"/>
              </a:buClr>
              <a:buFont typeface="Arial" pitchFamily="34" charset="0"/>
              <a:buChar cha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itle Placeholder 12"/>
          <p:cNvSpPr>
            <a:spLocks noGrp="1"/>
          </p:cNvSpPr>
          <p:nvPr>
            <p:ph type="title"/>
          </p:nvPr>
        </p:nvSpPr>
        <p:spPr>
          <a:xfrm>
            <a:off x="3143240" y="71462"/>
            <a:ext cx="5929354" cy="571456"/>
          </a:xfrm>
          <a:prstGeom prst="rect">
            <a:avLst/>
          </a:prstGeom>
        </p:spPr>
        <p:txBody>
          <a:bodyPr rtlCol="0">
            <a:normAutofit/>
          </a:bodyPr>
          <a:lstStyle/>
          <a:p>
            <a:r>
              <a:rPr lang="en-US" smtClean="0"/>
              <a:t>Click to edit Master title style</a:t>
            </a:r>
            <a:endParaRPr lang="en-GB"/>
          </a:p>
        </p:txBody>
      </p:sp>
      <p:sp>
        <p:nvSpPr>
          <p:cNvPr id="6" name="Text Placeholder 3"/>
          <p:cNvSpPr>
            <a:spLocks noGrp="1"/>
          </p:cNvSpPr>
          <p:nvPr>
            <p:ph type="body" sz="quarter" idx="10"/>
          </p:nvPr>
        </p:nvSpPr>
        <p:spPr>
          <a:xfrm>
            <a:off x="3571894" y="642918"/>
            <a:ext cx="5500700" cy="428628"/>
          </a:xfrm>
        </p:spPr>
        <p:txBody>
          <a:bodyPr>
            <a:normAutofit/>
          </a:bodyPr>
          <a:lstStyle>
            <a:lvl1pPr algn="r">
              <a:buNone/>
              <a:defRPr sz="2000"/>
            </a:lvl1pPr>
          </a:lstStyle>
          <a:p>
            <a:pPr lvl="0"/>
            <a:r>
              <a:rPr lang="en-US"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buClr>
                <a:srgbClr val="737D9C"/>
              </a:buClr>
              <a:buFont typeface="Arial" pitchFamily="34" charset="0"/>
              <a:buChar char="•"/>
              <a:defRPr sz="2400"/>
            </a:lvl1pPr>
            <a:lvl2pPr>
              <a:buClr>
                <a:srgbClr val="737D9C"/>
              </a:buClr>
              <a:buFont typeface="Arial" pitchFamily="34" charset="0"/>
              <a:buChar char="•"/>
              <a:defRPr sz="2000"/>
            </a:lvl2pPr>
            <a:lvl3pPr>
              <a:buClr>
                <a:srgbClr val="737D9C"/>
              </a:buClr>
              <a:buFont typeface="Arial" pitchFamily="34" charset="0"/>
              <a:buChar char="•"/>
              <a:defRPr sz="1800"/>
            </a:lvl3pPr>
            <a:lvl4pPr>
              <a:buClr>
                <a:srgbClr val="737D9C"/>
              </a:buClr>
              <a:buFont typeface="Arial" pitchFamily="34" charset="0"/>
              <a:buChar char="•"/>
              <a:defRPr sz="1600"/>
            </a:lvl4pPr>
            <a:lvl5pPr>
              <a:buClr>
                <a:srgbClr val="737D9C"/>
              </a:buClr>
              <a:buFont typeface="Arial" pitchFamily="34" charset="0"/>
              <a:buChar cha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buClr>
                <a:srgbClr val="737D9C"/>
              </a:buClr>
              <a:buFont typeface="Arial" pitchFamily="34" charset="0"/>
              <a:buChar char="•"/>
              <a:defRPr sz="2400"/>
            </a:lvl1pPr>
            <a:lvl2pPr>
              <a:buClr>
                <a:srgbClr val="737D9C"/>
              </a:buClr>
              <a:buFont typeface="Arial" pitchFamily="34" charset="0"/>
              <a:buChar char="•"/>
              <a:defRPr sz="2000"/>
            </a:lvl2pPr>
            <a:lvl3pPr>
              <a:buClr>
                <a:srgbClr val="737D9C"/>
              </a:buClr>
              <a:buFont typeface="Arial" pitchFamily="34" charset="0"/>
              <a:buChar char="•"/>
              <a:defRPr sz="1800"/>
            </a:lvl3pPr>
            <a:lvl4pPr>
              <a:buClr>
                <a:srgbClr val="737D9C"/>
              </a:buClr>
              <a:buFont typeface="Arial" pitchFamily="34" charset="0"/>
              <a:buChar char="•"/>
              <a:defRPr sz="1600"/>
            </a:lvl4pPr>
            <a:lvl5pPr>
              <a:buClr>
                <a:srgbClr val="737D9C"/>
              </a:buClr>
              <a:buFont typeface="Arial" pitchFamily="34" charset="0"/>
              <a:buChar cha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Title Placeholder 12"/>
          <p:cNvSpPr>
            <a:spLocks noGrp="1"/>
          </p:cNvSpPr>
          <p:nvPr>
            <p:ph type="title"/>
          </p:nvPr>
        </p:nvSpPr>
        <p:spPr>
          <a:xfrm>
            <a:off x="3143240" y="71462"/>
            <a:ext cx="5929354" cy="571456"/>
          </a:xfrm>
          <a:prstGeom prst="rect">
            <a:avLst/>
          </a:prstGeom>
        </p:spPr>
        <p:txBody>
          <a:bodyPr rtlCol="0">
            <a:normAutofit/>
          </a:bodyPr>
          <a:lstStyle/>
          <a:p>
            <a:r>
              <a:rPr lang="en-US" smtClean="0"/>
              <a:t>Click to edit Master title style</a:t>
            </a:r>
            <a:endParaRPr lang="en-GB" dirty="0"/>
          </a:p>
        </p:txBody>
      </p:sp>
      <p:sp>
        <p:nvSpPr>
          <p:cNvPr id="8" name="Text Placeholder 3"/>
          <p:cNvSpPr>
            <a:spLocks noGrp="1"/>
          </p:cNvSpPr>
          <p:nvPr>
            <p:ph type="body" sz="quarter" idx="10"/>
          </p:nvPr>
        </p:nvSpPr>
        <p:spPr>
          <a:xfrm>
            <a:off x="3571894" y="642918"/>
            <a:ext cx="5500700" cy="428628"/>
          </a:xfrm>
        </p:spPr>
        <p:txBody>
          <a:bodyPr>
            <a:normAutofit/>
          </a:bodyPr>
          <a:lstStyle>
            <a:lvl1pPr algn="r">
              <a:buNone/>
              <a:defRPr sz="2000"/>
            </a:lvl1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Placeholder 12"/>
          <p:cNvSpPr>
            <a:spLocks noGrp="1"/>
          </p:cNvSpPr>
          <p:nvPr>
            <p:ph type="title"/>
          </p:nvPr>
        </p:nvSpPr>
        <p:spPr>
          <a:xfrm>
            <a:off x="3143240" y="0"/>
            <a:ext cx="5929354" cy="642894"/>
          </a:xfrm>
          <a:prstGeom prst="rect">
            <a:avLst/>
          </a:prstGeom>
        </p:spPr>
        <p:txBody>
          <a:bodyPr rtlCol="0">
            <a:normAutofit/>
          </a:bodyPr>
          <a:lstStyle/>
          <a:p>
            <a:r>
              <a:rPr lang="en-US" smtClean="0"/>
              <a:t>Click to edit Master title style</a:t>
            </a:r>
            <a:endParaRPr lang="en-GB"/>
          </a:p>
        </p:txBody>
      </p:sp>
      <p:sp>
        <p:nvSpPr>
          <p:cNvPr id="4" name="Text Placeholder 3"/>
          <p:cNvSpPr>
            <a:spLocks noGrp="1"/>
          </p:cNvSpPr>
          <p:nvPr>
            <p:ph type="body" sz="quarter" idx="10"/>
          </p:nvPr>
        </p:nvSpPr>
        <p:spPr>
          <a:xfrm>
            <a:off x="3571894" y="642918"/>
            <a:ext cx="5500700" cy="428628"/>
          </a:xfrm>
        </p:spPr>
        <p:txBody>
          <a:bodyPr>
            <a:normAutofit/>
          </a:bodyPr>
          <a:lstStyle>
            <a:lvl1pPr algn="r">
              <a:buNone/>
              <a:defRPr sz="2000"/>
            </a:lvl1pPr>
          </a:lstStyle>
          <a:p>
            <a:pPr lvl="0"/>
            <a:r>
              <a:rPr lang="en-US" smtClean="0"/>
              <a:t>Click to edit Master text styles</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57200" y="6476999"/>
            <a:ext cx="2133600" cy="274320"/>
          </a:xfrm>
          <a:prstGeom prst="rect">
            <a:avLst/>
          </a:prstGeom>
        </p:spPr>
        <p:txBody>
          <a:bodyPr/>
          <a:lstStyle/>
          <a:p>
            <a:fld id="{4EADF917-673E-48CD-99D0-D8F7B7E5899B}" type="datetimeFigureOut">
              <a:rPr lang="en-GB" smtClean="0"/>
              <a:pPr/>
              <a:t>16/04/2010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a:xfrm>
            <a:off x="8204396" y="6476999"/>
            <a:ext cx="733864" cy="274320"/>
          </a:xfrm>
          <a:prstGeom prst="rect">
            <a:avLst/>
          </a:prstGeom>
        </p:spPr>
        <p:txBody>
          <a:bodyPr/>
          <a:lstStyle/>
          <a:p>
            <a:fld id="{A82134B1-416E-4815-B29B-B80DBE976BFC}"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gif"/><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Rectangle 3075"/>
          <p:cNvSpPr>
            <a:spLocks noChangeArrowheads="1"/>
          </p:cNvSpPr>
          <p:nvPr/>
        </p:nvSpPr>
        <p:spPr bwMode="auto">
          <a:xfrm>
            <a:off x="1785918" y="71414"/>
            <a:ext cx="7286676" cy="571504"/>
          </a:xfrm>
          <a:prstGeom prst="rect">
            <a:avLst/>
          </a:prstGeom>
          <a:gradFill flip="none" rotWithShape="1">
            <a:gsLst>
              <a:gs pos="0">
                <a:srgbClr val="013668">
                  <a:shade val="30000"/>
                  <a:satMod val="115000"/>
                </a:srgbClr>
              </a:gs>
              <a:gs pos="50000">
                <a:srgbClr val="013668">
                  <a:shade val="67500"/>
                  <a:satMod val="115000"/>
                  <a:alpha val="90000"/>
                </a:srgbClr>
              </a:gs>
              <a:gs pos="100000">
                <a:srgbClr val="013668">
                  <a:shade val="100000"/>
                  <a:satMod val="115000"/>
                  <a:alpha val="80000"/>
                </a:srgbClr>
              </a:gs>
            </a:gsLst>
            <a:lin ang="16200000" scaled="1"/>
            <a:tileRect/>
          </a:gradFill>
          <a:ln w="9525">
            <a:noFill/>
            <a:miter lim="800000"/>
            <a:headEnd/>
            <a:tailEnd/>
          </a:ln>
        </p:spPr>
        <p:txBody>
          <a:bodyPr wrap="none" anchor="ctr"/>
          <a:lstStyle/>
          <a:p>
            <a:pPr fontAlgn="auto">
              <a:spcBef>
                <a:spcPts val="0"/>
              </a:spcBef>
              <a:spcAft>
                <a:spcPts val="0"/>
              </a:spcAft>
              <a:defRPr/>
            </a:pPr>
            <a:endParaRPr lang="en-US" dirty="0">
              <a:solidFill>
                <a:schemeClr val="bg1">
                  <a:lumMod val="95000"/>
                </a:schemeClr>
              </a:solidFill>
              <a:latin typeface="Trebuchet MS" pitchFamily="34" charset="0"/>
              <a:cs typeface="+mn-cs"/>
            </a:endParaRPr>
          </a:p>
        </p:txBody>
      </p:sp>
      <p:sp>
        <p:nvSpPr>
          <p:cNvPr id="1029" name="Text Placeholder 2"/>
          <p:cNvSpPr>
            <a:spLocks noGrp="1"/>
          </p:cNvSpPr>
          <p:nvPr>
            <p:ph type="body" idx="1"/>
          </p:nvPr>
        </p:nvSpPr>
        <p:spPr bwMode="auto">
          <a:xfrm>
            <a:off x="642938" y="1143000"/>
            <a:ext cx="7929562" cy="51435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pic>
        <p:nvPicPr>
          <p:cNvPr id="1030" name="Picture 10" descr="IM-Group_BrandID_Spec_V2.jpg"/>
          <p:cNvPicPr>
            <a:picLocks noChangeAspect="1"/>
          </p:cNvPicPr>
          <p:nvPr/>
        </p:nvPicPr>
        <p:blipFill>
          <a:blip r:embed="rId10" cstate="print"/>
          <a:srcRect/>
          <a:stretch>
            <a:fillRect/>
          </a:stretch>
        </p:blipFill>
        <p:spPr bwMode="auto">
          <a:xfrm>
            <a:off x="214313" y="214313"/>
            <a:ext cx="1477962" cy="323850"/>
          </a:xfrm>
          <a:prstGeom prst="rect">
            <a:avLst/>
          </a:prstGeom>
          <a:noFill/>
          <a:ln w="9525">
            <a:noFill/>
            <a:miter lim="800000"/>
            <a:headEnd/>
            <a:tailEnd/>
          </a:ln>
        </p:spPr>
      </p:pic>
      <p:sp>
        <p:nvSpPr>
          <p:cNvPr id="18" name="Rectangle 17"/>
          <p:cNvSpPr/>
          <p:nvPr/>
        </p:nvSpPr>
        <p:spPr>
          <a:xfrm>
            <a:off x="71438" y="71438"/>
            <a:ext cx="9001125" cy="5715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9" name="Rectangle 18"/>
          <p:cNvSpPr/>
          <p:nvPr/>
        </p:nvSpPr>
        <p:spPr>
          <a:xfrm>
            <a:off x="71438" y="642938"/>
            <a:ext cx="9001125" cy="428625"/>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cxnSp>
        <p:nvCxnSpPr>
          <p:cNvPr id="21" name="Straight Connector 20"/>
          <p:cNvCxnSpPr/>
          <p:nvPr/>
        </p:nvCxnSpPr>
        <p:spPr>
          <a:xfrm rot="16200000" flipH="1">
            <a:off x="1285875" y="571501"/>
            <a:ext cx="1000125" cy="0"/>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pic>
        <p:nvPicPr>
          <p:cNvPr id="12" name="Picture 11" descr="WPC_07_StaticBnnr_Winner.gif"/>
          <p:cNvPicPr>
            <a:picLocks noChangeAspect="1"/>
          </p:cNvPicPr>
          <p:nvPr/>
        </p:nvPicPr>
        <p:blipFill>
          <a:blip r:embed="rId11" cstate="print">
            <a:duotone>
              <a:schemeClr val="accent1">
                <a:shade val="45000"/>
                <a:satMod val="135000"/>
              </a:schemeClr>
              <a:prstClr val="white"/>
            </a:duotone>
          </a:blip>
          <a:stretch>
            <a:fillRect/>
          </a:stretch>
        </p:blipFill>
        <p:spPr>
          <a:xfrm>
            <a:off x="143572" y="712108"/>
            <a:ext cx="1570908" cy="288000"/>
          </a:xfrm>
          <a:prstGeom prst="rect">
            <a:avLst/>
          </a:prstGeom>
        </p:spPr>
      </p:pic>
      <p:sp>
        <p:nvSpPr>
          <p:cNvPr id="25" name="Rectangle 24"/>
          <p:cNvSpPr/>
          <p:nvPr/>
        </p:nvSpPr>
        <p:spPr>
          <a:xfrm>
            <a:off x="71438" y="6357938"/>
            <a:ext cx="9001125" cy="428625"/>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pic>
        <p:nvPicPr>
          <p:cNvPr id="1036" name="Picture 29" descr="DMS_BizIntel_Win_Gold.jpg"/>
          <p:cNvPicPr>
            <a:picLocks noChangeAspect="1"/>
          </p:cNvPicPr>
          <p:nvPr/>
        </p:nvPicPr>
        <p:blipFill>
          <a:blip r:embed="rId12" cstate="print"/>
          <a:srcRect l="16370" t="20833" r="13690" b="27083"/>
          <a:stretch>
            <a:fillRect/>
          </a:stretch>
        </p:blipFill>
        <p:spPr bwMode="auto">
          <a:xfrm>
            <a:off x="7500938" y="6429375"/>
            <a:ext cx="1522412" cy="323850"/>
          </a:xfrm>
          <a:prstGeom prst="rect">
            <a:avLst/>
          </a:prstGeom>
          <a:noFill/>
          <a:ln w="9525">
            <a:noFill/>
            <a:miter lim="800000"/>
            <a:headEnd/>
            <a:tailEnd/>
          </a:ln>
        </p:spPr>
      </p:pic>
      <p:sp>
        <p:nvSpPr>
          <p:cNvPr id="1037" name="Title Placeholder 12"/>
          <p:cNvSpPr>
            <a:spLocks noGrp="1"/>
          </p:cNvSpPr>
          <p:nvPr>
            <p:ph type="title"/>
          </p:nvPr>
        </p:nvSpPr>
        <p:spPr bwMode="auto">
          <a:xfrm>
            <a:off x="3143250" y="71438"/>
            <a:ext cx="5929313" cy="571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5" name="Footer Placeholder 14"/>
          <p:cNvSpPr>
            <a:spLocks noGrp="1"/>
          </p:cNvSpPr>
          <p:nvPr>
            <p:ph type="ftr" sz="quarter" idx="3"/>
          </p:nvPr>
        </p:nvSpPr>
        <p:spPr>
          <a:xfrm>
            <a:off x="4286250" y="706438"/>
            <a:ext cx="4643438"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r>
              <a:rPr lang="en-GB"/>
              <a:t>copyright IMGROUP 2008</a:t>
            </a:r>
            <a:endParaRPr lang="en-GB" dirty="0"/>
          </a:p>
        </p:txBody>
      </p:sp>
    </p:spTree>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8" r:id="rId8"/>
  </p:sldLayoutIdLst>
  <p:hf sldNum="0" hdr="0" dt="0"/>
  <p:txStyles>
    <p:titleStyle>
      <a:lvl1pPr algn="r" rtl="0" eaLnBrk="0" fontAlgn="base" hangingPunct="0">
        <a:spcBef>
          <a:spcPct val="0"/>
        </a:spcBef>
        <a:spcAft>
          <a:spcPct val="0"/>
        </a:spcAft>
        <a:defRPr sz="3200" kern="1200">
          <a:solidFill>
            <a:srgbClr val="F2F2F2"/>
          </a:solidFill>
          <a:latin typeface="+mj-lt"/>
          <a:ea typeface="+mj-ea"/>
          <a:cs typeface="+mj-cs"/>
        </a:defRPr>
      </a:lvl1pPr>
      <a:lvl2pPr algn="r" rtl="0" eaLnBrk="0" fontAlgn="base" hangingPunct="0">
        <a:spcBef>
          <a:spcPct val="0"/>
        </a:spcBef>
        <a:spcAft>
          <a:spcPct val="0"/>
        </a:spcAft>
        <a:defRPr sz="3200">
          <a:solidFill>
            <a:srgbClr val="F2F2F2"/>
          </a:solidFill>
          <a:latin typeface="Calibri" pitchFamily="34" charset="0"/>
        </a:defRPr>
      </a:lvl2pPr>
      <a:lvl3pPr algn="r" rtl="0" eaLnBrk="0" fontAlgn="base" hangingPunct="0">
        <a:spcBef>
          <a:spcPct val="0"/>
        </a:spcBef>
        <a:spcAft>
          <a:spcPct val="0"/>
        </a:spcAft>
        <a:defRPr sz="3200">
          <a:solidFill>
            <a:srgbClr val="F2F2F2"/>
          </a:solidFill>
          <a:latin typeface="Calibri" pitchFamily="34" charset="0"/>
        </a:defRPr>
      </a:lvl3pPr>
      <a:lvl4pPr algn="r" rtl="0" eaLnBrk="0" fontAlgn="base" hangingPunct="0">
        <a:spcBef>
          <a:spcPct val="0"/>
        </a:spcBef>
        <a:spcAft>
          <a:spcPct val="0"/>
        </a:spcAft>
        <a:defRPr sz="3200">
          <a:solidFill>
            <a:srgbClr val="F2F2F2"/>
          </a:solidFill>
          <a:latin typeface="Calibri" pitchFamily="34" charset="0"/>
        </a:defRPr>
      </a:lvl4pPr>
      <a:lvl5pPr algn="r" rtl="0" eaLnBrk="0" fontAlgn="base" hangingPunct="0">
        <a:spcBef>
          <a:spcPct val="0"/>
        </a:spcBef>
        <a:spcAft>
          <a:spcPct val="0"/>
        </a:spcAft>
        <a:defRPr sz="3200">
          <a:solidFill>
            <a:srgbClr val="F2F2F2"/>
          </a:solidFill>
          <a:latin typeface="Calibri" pitchFamily="34" charset="0"/>
        </a:defRPr>
      </a:lvl5pPr>
      <a:lvl6pPr marL="457200" algn="r" rtl="0" eaLnBrk="1" fontAlgn="base" hangingPunct="1">
        <a:spcBef>
          <a:spcPct val="0"/>
        </a:spcBef>
        <a:spcAft>
          <a:spcPct val="0"/>
        </a:spcAft>
        <a:defRPr sz="3200">
          <a:solidFill>
            <a:srgbClr val="F2F2F2"/>
          </a:solidFill>
          <a:latin typeface="Calibri" pitchFamily="34" charset="0"/>
        </a:defRPr>
      </a:lvl6pPr>
      <a:lvl7pPr marL="914400" algn="r" rtl="0" eaLnBrk="1" fontAlgn="base" hangingPunct="1">
        <a:spcBef>
          <a:spcPct val="0"/>
        </a:spcBef>
        <a:spcAft>
          <a:spcPct val="0"/>
        </a:spcAft>
        <a:defRPr sz="3200">
          <a:solidFill>
            <a:srgbClr val="F2F2F2"/>
          </a:solidFill>
          <a:latin typeface="Calibri" pitchFamily="34" charset="0"/>
        </a:defRPr>
      </a:lvl7pPr>
      <a:lvl8pPr marL="1371600" algn="r" rtl="0" eaLnBrk="1" fontAlgn="base" hangingPunct="1">
        <a:spcBef>
          <a:spcPct val="0"/>
        </a:spcBef>
        <a:spcAft>
          <a:spcPct val="0"/>
        </a:spcAft>
        <a:defRPr sz="3200">
          <a:solidFill>
            <a:srgbClr val="F2F2F2"/>
          </a:solidFill>
          <a:latin typeface="Calibri" pitchFamily="34" charset="0"/>
        </a:defRPr>
      </a:lvl8pPr>
      <a:lvl9pPr marL="1828800" algn="r" rtl="0" eaLnBrk="1" fontAlgn="base" hangingPunct="1">
        <a:spcBef>
          <a:spcPct val="0"/>
        </a:spcBef>
        <a:spcAft>
          <a:spcPct val="0"/>
        </a:spcAft>
        <a:defRPr sz="3200">
          <a:solidFill>
            <a:srgbClr val="F2F2F2"/>
          </a:solidFill>
          <a:latin typeface="Calibri" pitchFamily="34" charset="0"/>
        </a:defRPr>
      </a:lvl9pPr>
    </p:titleStyle>
    <p:bodyStyle>
      <a:lvl1pPr marL="342900" indent="-342900" algn="l" rtl="0" eaLnBrk="0" fontAlgn="base" hangingPunct="0">
        <a:spcBef>
          <a:spcPct val="20000"/>
        </a:spcBef>
        <a:spcAft>
          <a:spcPct val="0"/>
        </a:spcAft>
        <a:buClr>
          <a:srgbClr val="737D9C"/>
        </a:buClr>
        <a:buSzPct val="90000"/>
        <a:buFont typeface="Arial" charset="0"/>
        <a:buChar char="•"/>
        <a:defRPr sz="3200" kern="1200">
          <a:solidFill>
            <a:srgbClr val="595959"/>
          </a:solidFill>
          <a:latin typeface="+mn-lt"/>
          <a:ea typeface="+mn-ea"/>
          <a:cs typeface="+mn-cs"/>
        </a:defRPr>
      </a:lvl1pPr>
      <a:lvl2pPr marL="742950" indent="-285750" algn="l" rtl="0" eaLnBrk="0" fontAlgn="base" hangingPunct="0">
        <a:spcBef>
          <a:spcPct val="20000"/>
        </a:spcBef>
        <a:spcAft>
          <a:spcPct val="0"/>
        </a:spcAft>
        <a:buClr>
          <a:srgbClr val="737D9C"/>
        </a:buClr>
        <a:buSzPct val="80000"/>
        <a:buFont typeface="Arial" charset="0"/>
        <a:buChar char="•"/>
        <a:defRPr sz="2800" kern="1200">
          <a:solidFill>
            <a:srgbClr val="595959"/>
          </a:solidFill>
          <a:latin typeface="+mn-lt"/>
          <a:ea typeface="+mn-ea"/>
          <a:cs typeface="+mn-cs"/>
        </a:defRPr>
      </a:lvl2pPr>
      <a:lvl3pPr marL="1143000" indent="-228600" algn="l" rtl="0" eaLnBrk="0" fontAlgn="base" hangingPunct="0">
        <a:spcBef>
          <a:spcPct val="20000"/>
        </a:spcBef>
        <a:spcAft>
          <a:spcPct val="0"/>
        </a:spcAft>
        <a:buClr>
          <a:srgbClr val="737D9C"/>
        </a:buClr>
        <a:buSzPct val="75000"/>
        <a:buFont typeface="Arial" charset="0"/>
        <a:buChar char="•"/>
        <a:defRPr sz="2400" kern="1200">
          <a:solidFill>
            <a:srgbClr val="595959"/>
          </a:solidFill>
          <a:latin typeface="+mn-lt"/>
          <a:ea typeface="+mn-ea"/>
          <a:cs typeface="+mn-cs"/>
        </a:defRPr>
      </a:lvl3pPr>
      <a:lvl4pPr marL="1600200" indent="-228600" algn="l" rtl="0" eaLnBrk="0" fontAlgn="base" hangingPunct="0">
        <a:spcBef>
          <a:spcPct val="20000"/>
        </a:spcBef>
        <a:spcAft>
          <a:spcPct val="0"/>
        </a:spcAft>
        <a:buClr>
          <a:srgbClr val="737D9C"/>
        </a:buClr>
        <a:buFont typeface="Arial" charset="0"/>
        <a:buChar char="•"/>
        <a:defRPr sz="2000" kern="1200">
          <a:solidFill>
            <a:srgbClr val="595959"/>
          </a:solidFill>
          <a:latin typeface="+mn-lt"/>
          <a:ea typeface="+mn-ea"/>
          <a:cs typeface="+mn-cs"/>
        </a:defRPr>
      </a:lvl4pPr>
      <a:lvl5pPr marL="2057400" indent="-228600" algn="l" rtl="0" eaLnBrk="0" fontAlgn="base" hangingPunct="0">
        <a:spcBef>
          <a:spcPct val="20000"/>
        </a:spcBef>
        <a:spcAft>
          <a:spcPct val="0"/>
        </a:spcAft>
        <a:buClr>
          <a:srgbClr val="737D9C"/>
        </a:buClr>
        <a:buFont typeface="Arial" charset="0"/>
        <a:buChar char="•"/>
        <a:defRPr sz="20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hyperlink" Target="http://www.sqlbits.com/" TargetMode="External"/><Relationship Id="rId7" Type="http://schemas.openxmlformats.org/officeDocument/2006/relationships/hyperlink" Target="http://twitter.com/ashwani_roy" TargetMode="External"/><Relationship Id="rId2" Type="http://schemas.openxmlformats.org/officeDocument/2006/relationships/hyperlink" Target="http://www.imgroup.com/" TargetMode="External"/><Relationship Id="rId1" Type="http://schemas.openxmlformats.org/officeDocument/2006/relationships/slideLayout" Target="../slideLayouts/slideLayout8.xml"/><Relationship Id="rId6" Type="http://schemas.openxmlformats.org/officeDocument/2006/relationships/hyperlink" Target="http://ashwaniroy.spaces.live.com/" TargetMode="External"/><Relationship Id="rId5" Type="http://schemas.openxmlformats.org/officeDocument/2006/relationships/hyperlink" Target="http://www.csentities.wordpress.com/" TargetMode="External"/><Relationship Id="rId4" Type="http://schemas.openxmlformats.org/officeDocument/2006/relationships/hyperlink" Target="http://social.msdn.microsoft.com/Forums/en-US/sqlanalysisservices"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hyperlink" Target="http://www.ssas-info.com/forum/3-mdx-studio/" TargetMode="Externa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9.png"/><Relationship Id="rId2" Type="http://schemas.openxmlformats.org/officeDocument/2006/relationships/slideLayout" Target="../slideLayouts/slideLayout8.xml"/><Relationship Id="rId1" Type="http://schemas.openxmlformats.org/officeDocument/2006/relationships/audio" Target="../media/media3.wav"/><Relationship Id="rId6" Type="http://schemas.microsoft.com/office/2007/relationships/media" Target="../media/media3.wav"/><Relationship Id="rId5" Type="http://schemas.openxmlformats.org/officeDocument/2006/relationships/hyperlink" Target="http://cid-74f04d1ea28ece4e.skydrive.live.com/browse.aspx/MDXStudio/v0.4.14" TargetMode="External"/><Relationship Id="rId4" Type="http://schemas.openxmlformats.org/officeDocument/2006/relationships/hyperlink" Target="http://mdx.mosha.com/"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4419600" y="5105400"/>
            <a:ext cx="4543425" cy="685800"/>
          </a:xfrm>
        </p:spPr>
        <p:txBody>
          <a:bodyPr>
            <a:normAutofit fontScale="32500" lnSpcReduction="20000"/>
          </a:bodyPr>
          <a:lstStyle/>
          <a:p>
            <a:pPr eaLnBrk="1" hangingPunct="1">
              <a:defRPr/>
            </a:pPr>
            <a:r>
              <a:rPr lang="en-GB" sz="5000" dirty="0" smtClean="0">
                <a:solidFill>
                  <a:schemeClr val="tx1"/>
                </a:solidFill>
              </a:rPr>
              <a:t>Ashwani Roy</a:t>
            </a:r>
          </a:p>
          <a:p>
            <a:pPr eaLnBrk="1" hangingPunct="1">
              <a:defRPr/>
            </a:pPr>
            <a:r>
              <a:rPr lang="en-GB" sz="5000" dirty="0" smtClean="0">
                <a:solidFill>
                  <a:schemeClr val="tx1"/>
                </a:solidFill>
              </a:rPr>
              <a:t>Senior Consultant –Information Management Group</a:t>
            </a:r>
          </a:p>
          <a:p>
            <a:pPr eaLnBrk="1" hangingPunct="1">
              <a:defRPr/>
            </a:pPr>
            <a:endParaRPr lang="en-GB" sz="5000" dirty="0" smtClean="0">
              <a:solidFill>
                <a:schemeClr val="tx1"/>
              </a:solidFill>
            </a:endParaRPr>
          </a:p>
        </p:txBody>
      </p:sp>
      <p:sp>
        <p:nvSpPr>
          <p:cNvPr id="3" name="Title 2"/>
          <p:cNvSpPr>
            <a:spLocks noGrp="1"/>
          </p:cNvSpPr>
          <p:nvPr>
            <p:ph type="title"/>
          </p:nvPr>
        </p:nvSpPr>
        <p:spPr>
          <a:xfrm>
            <a:off x="2209800" y="3962400"/>
            <a:ext cx="6705600" cy="1066800"/>
          </a:xfrm>
        </p:spPr>
        <p:txBody>
          <a:bodyPr/>
          <a:lstStyle/>
          <a:p>
            <a:pPr eaLnBrk="1" hangingPunct="1">
              <a:defRPr/>
            </a:pPr>
            <a:r>
              <a:rPr lang="en-GB" sz="2500" dirty="0" smtClean="0"/>
              <a:t/>
            </a:r>
            <a:br>
              <a:rPr lang="en-GB" sz="2500" dirty="0" smtClean="0"/>
            </a:br>
            <a:r>
              <a:rPr lang="en-GB" sz="2500" dirty="0" smtClean="0"/>
              <a:t/>
            </a:r>
            <a:br>
              <a:rPr lang="en-GB" sz="2500" dirty="0" smtClean="0"/>
            </a:br>
            <a:r>
              <a:rPr lang="en-GB" sz="2500" dirty="0" smtClean="0"/>
              <a:t/>
            </a:r>
            <a:br>
              <a:rPr lang="en-GB" sz="2500" dirty="0" smtClean="0"/>
            </a:br>
            <a:r>
              <a:rPr lang="en-GB" sz="2800" dirty="0" smtClean="0"/>
              <a:t> Supercharge MDX Using MDX Studio </a:t>
            </a:r>
            <a:br>
              <a:rPr lang="en-GB" sz="2800" dirty="0" smtClean="0"/>
            </a:br>
            <a:r>
              <a:rPr lang="en-GB" sz="1800" dirty="0" smtClean="0"/>
              <a:t>Level 300</a:t>
            </a:r>
            <a:br>
              <a:rPr lang="en-GB" sz="1800" dirty="0" smtClean="0"/>
            </a:br>
            <a:r>
              <a:rPr lang="en-GB" sz="2500" dirty="0" smtClean="0"/>
              <a:t/>
            </a:r>
            <a:br>
              <a:rPr lang="en-GB" sz="2500" dirty="0" smtClean="0"/>
            </a:br>
            <a:endParaRPr lang="en-GB" sz="2500" dirty="0"/>
          </a:p>
        </p:txBody>
      </p:sp>
      <p:pic>
        <p:nvPicPr>
          <p:cNvPr id="1026" name="Picture 2" descr="C:\Users\ashwanir\Pictures\thumbnailCATNT3XH.jpg"/>
          <p:cNvPicPr>
            <a:picLocks noChangeAspect="1" noChangeArrowheads="1"/>
          </p:cNvPicPr>
          <p:nvPr/>
        </p:nvPicPr>
        <p:blipFill>
          <a:blip r:embed="rId3" cstate="print"/>
          <a:srcRect/>
          <a:stretch>
            <a:fillRect/>
          </a:stretch>
        </p:blipFill>
        <p:spPr bwMode="auto">
          <a:xfrm>
            <a:off x="6553200" y="5638800"/>
            <a:ext cx="2286000" cy="838200"/>
          </a:xfrm>
          <a:prstGeom prst="rect">
            <a:avLst/>
          </a:prstGeom>
          <a:noFill/>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454152"/>
          </a:xfrm>
        </p:spPr>
        <p:txBody>
          <a:bodyPr>
            <a:normAutofit fontScale="90000"/>
          </a:bodyPr>
          <a:lstStyle/>
          <a:p>
            <a:r>
              <a:rPr lang="en-GB" dirty="0" smtClean="0"/>
              <a:t>Performance Tuning –</a:t>
            </a:r>
            <a:r>
              <a:rPr lang="en-GB" i="1" dirty="0" smtClean="0"/>
              <a:t>Analyse and Tune</a:t>
            </a:r>
            <a:endParaRPr lang="en-GB" dirty="0"/>
          </a:p>
        </p:txBody>
      </p:sp>
      <p:pic>
        <p:nvPicPr>
          <p:cNvPr id="2051" name="Picture 3"/>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611560" y="1700808"/>
            <a:ext cx="7920880" cy="136815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39552" y="4149080"/>
            <a:ext cx="8064896" cy="14401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286952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51"/>
                                        </p:tgtEl>
                                        <p:attrNameLst>
                                          <p:attrName>style.visibility</p:attrName>
                                        </p:attrNameLst>
                                      </p:cBhvr>
                                      <p:to>
                                        <p:strVal val="visible"/>
                                      </p:to>
                                    </p:set>
                                    <p:anim calcmode="lin" valueType="num">
                                      <p:cBhvr additive="base">
                                        <p:cTn id="7" dur="500" fill="hold"/>
                                        <p:tgtEl>
                                          <p:spTgt spid="2051"/>
                                        </p:tgtEl>
                                        <p:attrNameLst>
                                          <p:attrName>ppt_x</p:attrName>
                                        </p:attrNameLst>
                                      </p:cBhvr>
                                      <p:tavLst>
                                        <p:tav tm="0">
                                          <p:val>
                                            <p:strVal val="#ppt_x"/>
                                          </p:val>
                                        </p:tav>
                                        <p:tav tm="100000">
                                          <p:val>
                                            <p:strVal val="#ppt_x"/>
                                          </p:val>
                                        </p:tav>
                                      </p:tavLst>
                                    </p:anim>
                                    <p:anim calcmode="lin" valueType="num">
                                      <p:cBhvr additive="base">
                                        <p:cTn id="8" dur="500" fill="hold"/>
                                        <p:tgtEl>
                                          <p:spTgt spid="205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053"/>
                                        </p:tgtEl>
                                        <p:attrNameLst>
                                          <p:attrName>style.visibility</p:attrName>
                                        </p:attrNameLst>
                                      </p:cBhvr>
                                      <p:to>
                                        <p:strVal val="visible"/>
                                      </p:to>
                                    </p:set>
                                    <p:anim calcmode="lin" valueType="num">
                                      <p:cBhvr additive="base">
                                        <p:cTn id="13" dur="500" fill="hold"/>
                                        <p:tgtEl>
                                          <p:spTgt spid="2053"/>
                                        </p:tgtEl>
                                        <p:attrNameLst>
                                          <p:attrName>ppt_x</p:attrName>
                                        </p:attrNameLst>
                                      </p:cBhvr>
                                      <p:tavLst>
                                        <p:tav tm="0">
                                          <p:val>
                                            <p:strVal val="#ppt_x"/>
                                          </p:val>
                                        </p:tav>
                                        <p:tav tm="100000">
                                          <p:val>
                                            <p:strVal val="#ppt_x"/>
                                          </p:val>
                                        </p:tav>
                                      </p:tavLst>
                                    </p:anim>
                                    <p:anim calcmode="lin" valueType="num">
                                      <p:cBhvr additive="base">
                                        <p:cTn id="14" dur="500" fill="hold"/>
                                        <p:tgtEl>
                                          <p:spTgt spid="205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GB" dirty="0"/>
          </a:p>
        </p:txBody>
      </p:sp>
      <p:sp>
        <p:nvSpPr>
          <p:cNvPr id="4" name="Rounded Rectangle 3"/>
          <p:cNvSpPr/>
          <p:nvPr/>
        </p:nvSpPr>
        <p:spPr>
          <a:xfrm>
            <a:off x="838200" y="1828800"/>
            <a:ext cx="4724400" cy="2971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ounded Rectangle 4"/>
          <p:cNvSpPr/>
          <p:nvPr/>
        </p:nvSpPr>
        <p:spPr>
          <a:xfrm>
            <a:off x="1219200" y="4800600"/>
            <a:ext cx="3657600" cy="15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1828800" y="2209800"/>
            <a:ext cx="2286000" cy="8382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FE Query plan</a:t>
            </a:r>
            <a:endParaRPr lang="en-US" dirty="0"/>
          </a:p>
        </p:txBody>
      </p:sp>
      <p:sp>
        <p:nvSpPr>
          <p:cNvPr id="7" name="Rectangle 6"/>
          <p:cNvSpPr/>
          <p:nvPr/>
        </p:nvSpPr>
        <p:spPr>
          <a:xfrm>
            <a:off x="1981200" y="3505200"/>
            <a:ext cx="1524000" cy="8382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FE Cache</a:t>
            </a:r>
            <a:endParaRPr lang="en-US" dirty="0"/>
          </a:p>
        </p:txBody>
      </p:sp>
      <p:sp>
        <p:nvSpPr>
          <p:cNvPr id="8" name="Rectangle 7"/>
          <p:cNvSpPr/>
          <p:nvPr/>
        </p:nvSpPr>
        <p:spPr>
          <a:xfrm>
            <a:off x="3505200" y="5181600"/>
            <a:ext cx="1219200" cy="3810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SE Cache</a:t>
            </a:r>
            <a:endParaRPr lang="en-US" dirty="0"/>
          </a:p>
        </p:txBody>
      </p:sp>
      <p:sp>
        <p:nvSpPr>
          <p:cNvPr id="9" name="Rectangle 8"/>
          <p:cNvSpPr/>
          <p:nvPr/>
        </p:nvSpPr>
        <p:spPr>
          <a:xfrm>
            <a:off x="2514600" y="5715000"/>
            <a:ext cx="1752600" cy="533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SE Query plan</a:t>
            </a:r>
            <a:endParaRPr lang="en-US" dirty="0"/>
          </a:p>
        </p:txBody>
      </p:sp>
      <p:cxnSp>
        <p:nvCxnSpPr>
          <p:cNvPr id="10" name="Straight Arrow Connector 9"/>
          <p:cNvCxnSpPr/>
          <p:nvPr/>
        </p:nvCxnSpPr>
        <p:spPr>
          <a:xfrm rot="5400000">
            <a:off x="2477294" y="3313906"/>
            <a:ext cx="381000" cy="1588"/>
          </a:xfrm>
          <a:prstGeom prst="straightConnector1">
            <a:avLst/>
          </a:prstGeom>
          <a:ln w="38100">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5400000">
            <a:off x="2934494" y="4075906"/>
            <a:ext cx="2057400" cy="1588"/>
          </a:xfrm>
          <a:prstGeom prst="straightConnector1">
            <a:avLst/>
          </a:prstGeom>
          <a:ln w="38100">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5400000">
            <a:off x="3734594" y="5638006"/>
            <a:ext cx="304800" cy="1588"/>
          </a:xfrm>
          <a:prstGeom prst="straightConnector1">
            <a:avLst/>
          </a:prstGeom>
          <a:ln w="38100">
            <a:solidFill>
              <a:srgbClr val="92D050"/>
            </a:solidFill>
            <a:tailEnd type="arrow"/>
          </a:ln>
        </p:spPr>
        <p:style>
          <a:lnRef idx="1">
            <a:schemeClr val="accent1"/>
          </a:lnRef>
          <a:fillRef idx="0">
            <a:schemeClr val="accent1"/>
          </a:fillRef>
          <a:effectRef idx="0">
            <a:schemeClr val="accent1"/>
          </a:effectRef>
          <a:fontRef idx="minor">
            <a:schemeClr val="tx1"/>
          </a:fontRef>
        </p:style>
      </p:cxnSp>
      <p:sp>
        <p:nvSpPr>
          <p:cNvPr id="13" name="Title 12"/>
          <p:cNvSpPr>
            <a:spLocks noGrp="1"/>
          </p:cNvSpPr>
          <p:nvPr>
            <p:ph type="title"/>
          </p:nvPr>
        </p:nvSpPr>
        <p:spPr>
          <a:xfrm>
            <a:off x="914400" y="0"/>
            <a:ext cx="8229600" cy="609600"/>
          </a:xfrm>
        </p:spPr>
        <p:txBody>
          <a:bodyPr/>
          <a:lstStyle/>
          <a:p>
            <a:r>
              <a:rPr lang="en-GB" dirty="0" smtClean="0"/>
              <a:t>Under the Hood</a:t>
            </a:r>
            <a:endParaRPr lang="en-GB" dirty="0"/>
          </a:p>
        </p:txBody>
      </p:sp>
      <p:sp>
        <p:nvSpPr>
          <p:cNvPr id="14" name="TextBox 13"/>
          <p:cNvSpPr txBox="1"/>
          <p:nvPr/>
        </p:nvSpPr>
        <p:spPr>
          <a:xfrm>
            <a:off x="5791200" y="2514600"/>
            <a:ext cx="2514600" cy="369332"/>
          </a:xfrm>
          <a:prstGeom prst="rect">
            <a:avLst/>
          </a:prstGeom>
          <a:noFill/>
        </p:spPr>
        <p:txBody>
          <a:bodyPr wrap="square" rtlCol="0">
            <a:spAutoFit/>
          </a:bodyPr>
          <a:lstStyle/>
          <a:p>
            <a:r>
              <a:rPr lang="en-GB" dirty="0" smtClean="0"/>
              <a:t>Formula Engine</a:t>
            </a:r>
            <a:endParaRPr lang="en-GB" dirty="0"/>
          </a:p>
        </p:txBody>
      </p:sp>
      <p:sp>
        <p:nvSpPr>
          <p:cNvPr id="16" name="TextBox 15"/>
          <p:cNvSpPr txBox="1"/>
          <p:nvPr/>
        </p:nvSpPr>
        <p:spPr>
          <a:xfrm>
            <a:off x="14554200" y="3124200"/>
            <a:ext cx="184731" cy="369332"/>
          </a:xfrm>
          <a:prstGeom prst="rect">
            <a:avLst/>
          </a:prstGeom>
          <a:noFill/>
        </p:spPr>
        <p:txBody>
          <a:bodyPr wrap="none" rtlCol="0">
            <a:spAutoFit/>
          </a:bodyPr>
          <a:lstStyle/>
          <a:p>
            <a:endParaRPr lang="en-GB" dirty="0"/>
          </a:p>
        </p:txBody>
      </p:sp>
      <p:sp>
        <p:nvSpPr>
          <p:cNvPr id="18" name="TextBox 17"/>
          <p:cNvSpPr txBox="1"/>
          <p:nvPr/>
        </p:nvSpPr>
        <p:spPr>
          <a:xfrm>
            <a:off x="5410200" y="5257800"/>
            <a:ext cx="2667000" cy="369332"/>
          </a:xfrm>
          <a:prstGeom prst="rect">
            <a:avLst/>
          </a:prstGeom>
          <a:noFill/>
        </p:spPr>
        <p:txBody>
          <a:bodyPr wrap="square" rtlCol="0">
            <a:spAutoFit/>
          </a:bodyPr>
          <a:lstStyle/>
          <a:p>
            <a:r>
              <a:rPr lang="en-GB" dirty="0" smtClean="0"/>
              <a:t>Storage Engine</a:t>
            </a:r>
            <a:endParaRPr lang="en-GB" dirty="0"/>
          </a:p>
        </p:txBody>
      </p:sp>
    </p:spTree>
    <p:extLst>
      <p:ext uri="{BB962C8B-B14F-4D97-AF65-F5344CB8AC3E}">
        <p14:creationId xmlns:p14="http://schemas.microsoft.com/office/powerpoint/2010/main" xmlns="" val="17695343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454152"/>
          </a:xfrm>
        </p:spPr>
        <p:txBody>
          <a:bodyPr/>
          <a:lstStyle/>
          <a:p>
            <a:r>
              <a:rPr lang="en-GB" dirty="0" smtClean="0"/>
              <a:t>Steroids for MDX </a:t>
            </a:r>
            <a:endParaRPr lang="en-GB" dirty="0"/>
          </a:p>
        </p:txBody>
      </p:sp>
      <p:sp>
        <p:nvSpPr>
          <p:cNvPr id="3" name="Content Placeholder 2"/>
          <p:cNvSpPr>
            <a:spLocks noGrp="1"/>
          </p:cNvSpPr>
          <p:nvPr>
            <p:ph idx="1"/>
          </p:nvPr>
        </p:nvSpPr>
        <p:spPr/>
        <p:txBody>
          <a:bodyPr/>
          <a:lstStyle/>
          <a:p>
            <a:pPr>
              <a:lnSpc>
                <a:spcPct val="150000"/>
              </a:lnSpc>
            </a:pPr>
            <a:r>
              <a:rPr lang="en-GB" sz="2400" dirty="0" smtClean="0"/>
              <a:t>Formula engine Caching</a:t>
            </a:r>
          </a:p>
          <a:p>
            <a:pPr>
              <a:lnSpc>
                <a:spcPct val="150000"/>
              </a:lnSpc>
            </a:pPr>
            <a:r>
              <a:rPr lang="en-GB" sz="2400" dirty="0" smtClean="0"/>
              <a:t>Dynamic Sets</a:t>
            </a:r>
          </a:p>
          <a:p>
            <a:pPr>
              <a:lnSpc>
                <a:spcPct val="150000"/>
              </a:lnSpc>
            </a:pPr>
            <a:r>
              <a:rPr lang="en-GB" sz="2400" dirty="0" smtClean="0"/>
              <a:t>Bulk Evaluation Mode </a:t>
            </a:r>
            <a:endParaRPr lang="en-GB" sz="2400" i="1" dirty="0" smtClean="0"/>
          </a:p>
          <a:p>
            <a:pPr>
              <a:lnSpc>
                <a:spcPct val="150000"/>
              </a:lnSpc>
              <a:buNone/>
            </a:pPr>
            <a:r>
              <a:rPr lang="en-GB" sz="2400" i="1" dirty="0" smtClean="0"/>
              <a:t>Not Discussed in this Session</a:t>
            </a:r>
          </a:p>
          <a:p>
            <a:pPr>
              <a:lnSpc>
                <a:spcPct val="150000"/>
              </a:lnSpc>
            </a:pPr>
            <a:r>
              <a:rPr lang="en-GB" sz="2400" dirty="0" smtClean="0"/>
              <a:t>Aggregations</a:t>
            </a:r>
          </a:p>
          <a:p>
            <a:pPr>
              <a:lnSpc>
                <a:spcPct val="150000"/>
              </a:lnSpc>
            </a:pPr>
            <a:r>
              <a:rPr lang="en-GB" sz="2400" dirty="0" smtClean="0"/>
              <a:t>Attribute Relationships</a:t>
            </a:r>
          </a:p>
          <a:p>
            <a:pPr>
              <a:lnSpc>
                <a:spcPct val="150000"/>
              </a:lnSpc>
            </a:pPr>
            <a:r>
              <a:rPr lang="en-GB" sz="2400" dirty="0" smtClean="0"/>
              <a:t>Cache Warming</a:t>
            </a:r>
          </a:p>
          <a:p>
            <a:pPr>
              <a:lnSpc>
                <a:spcPct val="150000"/>
              </a:lnSpc>
            </a:pPr>
            <a:r>
              <a:rPr lang="en-GB" sz="2400" dirty="0" smtClean="0"/>
              <a:t>Many More (Refer the SSAS performance Whitepaper)</a:t>
            </a:r>
          </a:p>
          <a:p>
            <a:pPr>
              <a:lnSpc>
                <a:spcPct val="150000"/>
              </a:lnSpc>
            </a:pPr>
            <a:endParaRPr lang="en-GB" sz="2400" dirty="0" smtClean="0"/>
          </a:p>
        </p:txBody>
      </p:sp>
      <p:sp>
        <p:nvSpPr>
          <p:cNvPr id="4" name="Footer Placeholder 3"/>
          <p:cNvSpPr>
            <a:spLocks noGrp="1"/>
          </p:cNvSpPr>
          <p:nvPr>
            <p:ph type="ftr" sz="quarter" idx="11"/>
          </p:nvPr>
        </p:nvSpPr>
        <p:spPr/>
        <p:txBody>
          <a:bodyPr/>
          <a:lstStyle/>
          <a:p>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530352"/>
          </a:xfrm>
        </p:spPr>
        <p:txBody>
          <a:bodyPr/>
          <a:lstStyle/>
          <a:p>
            <a:r>
              <a:rPr lang="en-GB" dirty="0" smtClean="0"/>
              <a:t>What is formula engine caching</a:t>
            </a:r>
            <a:endParaRPr lang="en-GB" dirty="0"/>
          </a:p>
        </p:txBody>
      </p:sp>
      <p:sp>
        <p:nvSpPr>
          <p:cNvPr id="3" name="Content Placeholder 2"/>
          <p:cNvSpPr>
            <a:spLocks noGrp="1"/>
          </p:cNvSpPr>
          <p:nvPr>
            <p:ph idx="1"/>
          </p:nvPr>
        </p:nvSpPr>
        <p:spPr/>
        <p:txBody>
          <a:bodyPr/>
          <a:lstStyle/>
          <a:p>
            <a:pPr marL="118872" indent="0">
              <a:buNone/>
            </a:pPr>
            <a:r>
              <a:rPr lang="en-GB" dirty="0" smtClean="0"/>
              <a:t>A Scenario</a:t>
            </a:r>
          </a:p>
          <a:p>
            <a:pPr marL="118872" indent="0">
              <a:buNone/>
            </a:pPr>
            <a:endParaRPr lang="en-GB" dirty="0" smtClean="0"/>
          </a:p>
          <a:p>
            <a:pPr marL="118872" indent="0">
              <a:buNone/>
            </a:pPr>
            <a:r>
              <a:rPr lang="en-GB" dirty="0" smtClean="0"/>
              <a:t>Calculation </a:t>
            </a:r>
            <a:r>
              <a:rPr lang="en-GB" dirty="0"/>
              <a:t>1 - {f(x)}/{g(x)}</a:t>
            </a:r>
          </a:p>
          <a:p>
            <a:pPr marL="118872" indent="0">
              <a:buNone/>
            </a:pPr>
            <a:r>
              <a:rPr lang="en-GB" dirty="0"/>
              <a:t>Calculation </a:t>
            </a:r>
            <a:r>
              <a:rPr lang="en-GB" dirty="0" smtClean="0"/>
              <a:t>2 </a:t>
            </a:r>
            <a:r>
              <a:rPr lang="en-GB" dirty="0"/>
              <a:t>- </a:t>
            </a:r>
            <a:r>
              <a:rPr lang="en-GB" dirty="0" smtClean="0"/>
              <a:t>{h(x</a:t>
            </a:r>
            <a:r>
              <a:rPr lang="en-GB" dirty="0"/>
              <a:t>)}/{g(x)}</a:t>
            </a:r>
          </a:p>
          <a:p>
            <a:pPr marL="118872" indent="0">
              <a:buNone/>
            </a:pPr>
            <a:endParaRPr lang="en-GB" dirty="0" smtClean="0"/>
          </a:p>
          <a:p>
            <a:pPr marL="118872" indent="0">
              <a:buNone/>
            </a:pPr>
            <a:r>
              <a:rPr lang="en-GB" dirty="0" smtClean="0"/>
              <a:t>g(x) is being computed in both times</a:t>
            </a:r>
            <a:endParaRPr lang="en-GB" dirty="0"/>
          </a:p>
        </p:txBody>
      </p:sp>
    </p:spTree>
    <p:extLst>
      <p:ext uri="{BB962C8B-B14F-4D97-AF65-F5344CB8AC3E}">
        <p14:creationId xmlns:p14="http://schemas.microsoft.com/office/powerpoint/2010/main" xmlns="" val="30351838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55448"/>
            <a:ext cx="6705600" cy="454152"/>
          </a:xfrm>
        </p:spPr>
        <p:txBody>
          <a:bodyPr/>
          <a:lstStyle/>
          <a:p>
            <a:r>
              <a:rPr lang="en-GB" dirty="0" smtClean="0"/>
              <a:t>What is formula engine caching</a:t>
            </a:r>
            <a:endParaRPr lang="en-GB" dirty="0"/>
          </a:p>
        </p:txBody>
      </p:sp>
      <p:sp>
        <p:nvSpPr>
          <p:cNvPr id="3" name="Content Placeholder 2"/>
          <p:cNvSpPr>
            <a:spLocks noGrp="1"/>
          </p:cNvSpPr>
          <p:nvPr>
            <p:ph idx="1"/>
          </p:nvPr>
        </p:nvSpPr>
        <p:spPr/>
        <p:txBody>
          <a:bodyPr/>
          <a:lstStyle/>
          <a:p>
            <a:pPr marL="118872" indent="0">
              <a:buNone/>
            </a:pPr>
            <a:r>
              <a:rPr lang="en-GB" dirty="0" smtClean="0"/>
              <a:t>Can be Optimized to</a:t>
            </a:r>
          </a:p>
          <a:p>
            <a:pPr marL="118872" indent="0">
              <a:buNone/>
            </a:pPr>
            <a:r>
              <a:rPr lang="en-GB" dirty="0" smtClean="0"/>
              <a:t>Calculation 0- {g(x)}</a:t>
            </a:r>
          </a:p>
          <a:p>
            <a:pPr marL="118872" indent="0">
              <a:buNone/>
            </a:pPr>
            <a:endParaRPr lang="en-GB" dirty="0" smtClean="0"/>
          </a:p>
          <a:p>
            <a:pPr marL="118872" indent="0">
              <a:buNone/>
            </a:pPr>
            <a:endParaRPr lang="en-GB" dirty="0" smtClean="0"/>
          </a:p>
          <a:p>
            <a:pPr marL="118872" indent="0">
              <a:buNone/>
            </a:pPr>
            <a:endParaRPr lang="en-GB" dirty="0" smtClean="0"/>
          </a:p>
          <a:p>
            <a:pPr marL="118872" indent="0">
              <a:buNone/>
            </a:pPr>
            <a:endParaRPr lang="en-GB" dirty="0" smtClean="0"/>
          </a:p>
          <a:p>
            <a:pPr marL="118872" indent="0">
              <a:buNone/>
            </a:pPr>
            <a:endParaRPr lang="en-GB" dirty="0" smtClean="0"/>
          </a:p>
          <a:p>
            <a:pPr marL="118872" indent="0">
              <a:buNone/>
            </a:pPr>
            <a:endParaRPr lang="en-GB"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11560" y="2996952"/>
            <a:ext cx="7056783" cy="136815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23528" y="4149080"/>
            <a:ext cx="7496175" cy="158417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112231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ppt_x"/>
                                          </p:val>
                                        </p:tav>
                                        <p:tav tm="100000">
                                          <p:val>
                                            <p:strVal val="#ppt_x"/>
                                          </p:val>
                                        </p:tav>
                                      </p:tavLst>
                                    </p:anim>
                                    <p:anim calcmode="lin" valueType="num">
                                      <p:cBhvr additive="base">
                                        <p:cTn id="8"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7"/>
                                        </p:tgtEl>
                                        <p:attrNameLst>
                                          <p:attrName>style.visibility</p:attrName>
                                        </p:attrNameLst>
                                      </p:cBhvr>
                                      <p:to>
                                        <p:strVal val="visible"/>
                                      </p:to>
                                    </p:set>
                                    <p:anim calcmode="lin" valueType="num">
                                      <p:cBhvr additive="base">
                                        <p:cTn id="13" dur="500" fill="hold"/>
                                        <p:tgtEl>
                                          <p:spTgt spid="1027"/>
                                        </p:tgtEl>
                                        <p:attrNameLst>
                                          <p:attrName>ppt_x</p:attrName>
                                        </p:attrNameLst>
                                      </p:cBhvr>
                                      <p:tavLst>
                                        <p:tav tm="0">
                                          <p:val>
                                            <p:strVal val="#ppt_x"/>
                                          </p:val>
                                        </p:tav>
                                        <p:tav tm="100000">
                                          <p:val>
                                            <p:strVal val="#ppt_x"/>
                                          </p:val>
                                        </p:tav>
                                      </p:tavLst>
                                    </p:anim>
                                    <p:anim calcmode="lin" valueType="num">
                                      <p:cBhvr additive="base">
                                        <p:cTn id="14" dur="500" fill="hold"/>
                                        <p:tgtEl>
                                          <p:spTgt spid="10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454152"/>
          </a:xfrm>
        </p:spPr>
        <p:txBody>
          <a:bodyPr/>
          <a:lstStyle/>
          <a:p>
            <a:r>
              <a:rPr lang="en-GB" dirty="0" smtClean="0"/>
              <a:t>DEMO 2:- </a:t>
            </a:r>
            <a:r>
              <a:rPr lang="en-GB" dirty="0"/>
              <a:t>FE caching </a:t>
            </a:r>
          </a:p>
        </p:txBody>
      </p:sp>
      <p:sp>
        <p:nvSpPr>
          <p:cNvPr id="3" name="Content Placeholder 2"/>
          <p:cNvSpPr>
            <a:spLocks noGrp="1"/>
          </p:cNvSpPr>
          <p:nvPr>
            <p:ph idx="1"/>
          </p:nvPr>
        </p:nvSpPr>
        <p:spPr>
          <a:xfrm>
            <a:off x="304800" y="1143000"/>
            <a:ext cx="4081462" cy="5143500"/>
          </a:xfrm>
          <a:ln>
            <a:solidFill>
              <a:srgbClr val="00B050"/>
            </a:solidFill>
          </a:ln>
        </p:spPr>
        <p:txBody>
          <a:bodyPr>
            <a:normAutofit/>
          </a:bodyPr>
          <a:lstStyle/>
          <a:p>
            <a:pPr marL="118872" indent="0">
              <a:buNone/>
            </a:pPr>
            <a:r>
              <a:rPr lang="en-GB" sz="800" dirty="0">
                <a:solidFill>
                  <a:srgbClr val="0000FF"/>
                </a:solidFill>
                <a:latin typeface="Courier New"/>
              </a:rPr>
              <a:t>WITH</a:t>
            </a:r>
            <a:r>
              <a:rPr lang="en-GB" sz="800" dirty="0">
                <a:solidFill>
                  <a:prstClr val="black"/>
                </a:solidFill>
                <a:latin typeface="Courier New"/>
              </a:rPr>
              <a:t> </a:t>
            </a:r>
          </a:p>
          <a:p>
            <a:pPr marL="118872" indent="0">
              <a:buNone/>
            </a:pPr>
            <a:r>
              <a:rPr lang="en-GB" sz="800" dirty="0">
                <a:solidFill>
                  <a:prstClr val="black"/>
                </a:solidFill>
                <a:latin typeface="Courier New"/>
              </a:rPr>
              <a:t>  </a:t>
            </a:r>
            <a:r>
              <a:rPr lang="en-GB" sz="800" dirty="0">
                <a:solidFill>
                  <a:srgbClr val="0000FF"/>
                </a:solidFill>
                <a:latin typeface="Courier New"/>
              </a:rPr>
              <a:t>MEMBER</a:t>
            </a:r>
            <a:r>
              <a:rPr lang="en-GB" sz="800" dirty="0">
                <a:solidFill>
                  <a:prstClr val="black"/>
                </a:solidFill>
                <a:latin typeface="Courier New"/>
              </a:rPr>
              <a:t> [Measures].CALCULATION1 </a:t>
            </a:r>
            <a:r>
              <a:rPr lang="en-GB" sz="800" dirty="0">
                <a:solidFill>
                  <a:srgbClr val="0000FF"/>
                </a:solidFill>
                <a:latin typeface="Courier New"/>
              </a:rPr>
              <a:t>AS</a:t>
            </a:r>
            <a:r>
              <a:rPr lang="en-GB" sz="800" dirty="0">
                <a:solidFill>
                  <a:prstClr val="black"/>
                </a:solidFill>
                <a:latin typeface="Courier New"/>
              </a:rPr>
              <a:t> </a:t>
            </a:r>
          </a:p>
          <a:p>
            <a:pPr marL="118872" indent="0">
              <a:buNone/>
            </a:pPr>
            <a:r>
              <a:rPr lang="en-GB" sz="800" dirty="0">
                <a:solidFill>
                  <a:prstClr val="black"/>
                </a:solidFill>
                <a:latin typeface="Courier New"/>
              </a:rPr>
              <a:t>      </a:t>
            </a:r>
            <a:r>
              <a:rPr lang="en-GB" sz="800" dirty="0">
                <a:solidFill>
                  <a:srgbClr val="000080"/>
                </a:solidFill>
                <a:latin typeface="Courier New"/>
              </a:rPr>
              <a:t>[Measures]</a:t>
            </a:r>
            <a:r>
              <a:rPr lang="en-GB" sz="800" dirty="0">
                <a:solidFill>
                  <a:prstClr val="black"/>
                </a:solidFill>
                <a:latin typeface="Courier New"/>
              </a:rPr>
              <a:t>.</a:t>
            </a:r>
            <a:r>
              <a:rPr lang="en-GB" sz="800" dirty="0">
                <a:solidFill>
                  <a:srgbClr val="000080"/>
                </a:solidFill>
                <a:latin typeface="Courier New"/>
              </a:rPr>
              <a:t>[Internet Sales Amount]</a:t>
            </a:r>
            <a:endParaRPr lang="en-GB" sz="800" dirty="0">
              <a:solidFill>
                <a:prstClr val="black"/>
              </a:solidFill>
              <a:latin typeface="Courier New"/>
            </a:endParaRPr>
          </a:p>
          <a:p>
            <a:pPr marL="118872" indent="0">
              <a:buNone/>
            </a:pPr>
            <a:r>
              <a:rPr lang="en-GB" sz="800" dirty="0">
                <a:solidFill>
                  <a:prstClr val="black"/>
                </a:solidFill>
                <a:latin typeface="Courier New"/>
              </a:rPr>
              <a:t>    / </a:t>
            </a:r>
          </a:p>
          <a:p>
            <a:pPr marL="118872" indent="0">
              <a:buNone/>
            </a:pPr>
            <a:r>
              <a:rPr lang="en-GB" sz="800" dirty="0">
                <a:solidFill>
                  <a:prstClr val="black"/>
                </a:solidFill>
                <a:latin typeface="Courier New"/>
              </a:rPr>
              <a:t>      </a:t>
            </a:r>
            <a:r>
              <a:rPr lang="en-GB" sz="800" dirty="0">
                <a:solidFill>
                  <a:srgbClr val="0000FF"/>
                </a:solidFill>
                <a:latin typeface="Courier New"/>
              </a:rPr>
              <a:t>Count</a:t>
            </a:r>
            <a:endParaRPr lang="en-GB" sz="800" dirty="0">
              <a:solidFill>
                <a:prstClr val="black"/>
              </a:solidFill>
              <a:latin typeface="Courier New"/>
            </a:endParaRPr>
          </a:p>
          <a:p>
            <a:pPr marL="118872" indent="0">
              <a:buNone/>
            </a:pPr>
            <a:r>
              <a:rPr lang="en-GB" sz="800" dirty="0">
                <a:solidFill>
                  <a:prstClr val="black"/>
                </a:solidFill>
                <a:latin typeface="Courier New"/>
              </a:rPr>
              <a:t>      (</a:t>
            </a:r>
          </a:p>
          <a:p>
            <a:pPr marL="118872" indent="0">
              <a:buNone/>
            </a:pPr>
            <a:r>
              <a:rPr lang="en-GB" sz="800" dirty="0">
                <a:solidFill>
                  <a:prstClr val="black"/>
                </a:solidFill>
                <a:latin typeface="Courier New"/>
              </a:rPr>
              <a:t>        </a:t>
            </a:r>
            <a:r>
              <a:rPr lang="en-GB" sz="800" dirty="0" err="1">
                <a:solidFill>
                  <a:prstClr val="black"/>
                </a:solidFill>
                <a:latin typeface="Courier New"/>
              </a:rPr>
              <a:t>BottomSum</a:t>
            </a:r>
            <a:r>
              <a:rPr lang="en-GB" sz="800" dirty="0">
                <a:solidFill>
                  <a:prstClr val="black"/>
                </a:solidFill>
                <a:latin typeface="Courier New"/>
              </a:rPr>
              <a:t> </a:t>
            </a:r>
          </a:p>
          <a:p>
            <a:pPr marL="118872" indent="0">
              <a:buNone/>
            </a:pPr>
            <a:r>
              <a:rPr lang="en-GB" sz="800" dirty="0">
                <a:solidFill>
                  <a:prstClr val="black"/>
                </a:solidFill>
                <a:latin typeface="Courier New"/>
              </a:rPr>
              <a:t>        (</a:t>
            </a:r>
          </a:p>
          <a:p>
            <a:pPr marL="118872" indent="0">
              <a:buNone/>
            </a:pPr>
            <a:r>
              <a:rPr lang="en-GB" sz="800" dirty="0">
                <a:solidFill>
                  <a:prstClr val="black"/>
                </a:solidFill>
                <a:latin typeface="Courier New"/>
              </a:rPr>
              <a:t>            </a:t>
            </a:r>
            <a:r>
              <a:rPr lang="en-GB" sz="800" dirty="0">
                <a:solidFill>
                  <a:srgbClr val="000080"/>
                </a:solidFill>
                <a:latin typeface="Courier New"/>
              </a:rPr>
              <a:t>[Account]</a:t>
            </a:r>
            <a:r>
              <a:rPr lang="en-GB" sz="800" dirty="0">
                <a:solidFill>
                  <a:prstClr val="black"/>
                </a:solidFill>
                <a:latin typeface="Courier New"/>
              </a:rPr>
              <a:t>.</a:t>
            </a:r>
            <a:r>
              <a:rPr lang="en-GB" sz="800" dirty="0">
                <a:solidFill>
                  <a:srgbClr val="000080"/>
                </a:solidFill>
                <a:latin typeface="Courier New"/>
              </a:rPr>
              <a:t>[Account]</a:t>
            </a:r>
            <a:r>
              <a:rPr lang="en-GB" sz="800" dirty="0">
                <a:solidFill>
                  <a:prstClr val="black"/>
                </a:solidFill>
                <a:latin typeface="Courier New"/>
              </a:rPr>
              <a:t>.</a:t>
            </a:r>
            <a:r>
              <a:rPr lang="en-GB" sz="800" dirty="0">
                <a:solidFill>
                  <a:srgbClr val="000080"/>
                </a:solidFill>
                <a:latin typeface="Courier New"/>
              </a:rPr>
              <a:t>[Account]</a:t>
            </a:r>
            <a:r>
              <a:rPr lang="en-GB" sz="800" dirty="0">
                <a:solidFill>
                  <a:prstClr val="black"/>
                </a:solidFill>
                <a:latin typeface="Courier New"/>
              </a:rPr>
              <a:t>.</a:t>
            </a:r>
            <a:r>
              <a:rPr lang="en-GB" sz="800" dirty="0">
                <a:solidFill>
                  <a:srgbClr val="0000FF"/>
                </a:solidFill>
                <a:latin typeface="Courier New"/>
              </a:rPr>
              <a:t>MEMBERS</a:t>
            </a:r>
            <a:r>
              <a:rPr lang="en-GB" sz="800" dirty="0">
                <a:solidFill>
                  <a:prstClr val="black"/>
                </a:solidFill>
                <a:latin typeface="Courier New"/>
              </a:rPr>
              <a:t>*</a:t>
            </a:r>
          </a:p>
          <a:p>
            <a:pPr marL="118872" indent="0">
              <a:buNone/>
            </a:pPr>
            <a:r>
              <a:rPr lang="en-GB" sz="800" dirty="0">
                <a:solidFill>
                  <a:prstClr val="black"/>
                </a:solidFill>
                <a:latin typeface="Courier New"/>
              </a:rPr>
              <a:t>            </a:t>
            </a:r>
            <a:r>
              <a:rPr lang="en-GB" sz="800" dirty="0">
                <a:solidFill>
                  <a:srgbClr val="000080"/>
                </a:solidFill>
                <a:latin typeface="Courier New"/>
              </a:rPr>
              <a:t>[Date]</a:t>
            </a:r>
            <a:r>
              <a:rPr lang="en-GB" sz="800" dirty="0">
                <a:solidFill>
                  <a:prstClr val="black"/>
                </a:solidFill>
                <a:latin typeface="Courier New"/>
              </a:rPr>
              <a:t>.</a:t>
            </a:r>
            <a:r>
              <a:rPr lang="en-GB" sz="800" dirty="0">
                <a:solidFill>
                  <a:srgbClr val="000080"/>
                </a:solidFill>
                <a:latin typeface="Courier New"/>
              </a:rPr>
              <a:t>[Date]</a:t>
            </a:r>
            <a:r>
              <a:rPr lang="en-GB" sz="800" dirty="0">
                <a:solidFill>
                  <a:prstClr val="black"/>
                </a:solidFill>
                <a:latin typeface="Courier New"/>
              </a:rPr>
              <a:t>.</a:t>
            </a:r>
            <a:r>
              <a:rPr lang="en-GB" sz="800" dirty="0">
                <a:solidFill>
                  <a:srgbClr val="000080"/>
                </a:solidFill>
                <a:latin typeface="Courier New"/>
              </a:rPr>
              <a:t>[Date]</a:t>
            </a:r>
            <a:r>
              <a:rPr lang="en-GB" sz="800" dirty="0">
                <a:solidFill>
                  <a:prstClr val="black"/>
                </a:solidFill>
                <a:latin typeface="Courier New"/>
              </a:rPr>
              <a:t>.</a:t>
            </a:r>
            <a:r>
              <a:rPr lang="en-GB" sz="800" dirty="0">
                <a:solidFill>
                  <a:srgbClr val="0000FF"/>
                </a:solidFill>
                <a:latin typeface="Courier New"/>
              </a:rPr>
              <a:t>MEMBERS</a:t>
            </a:r>
            <a:endParaRPr lang="en-GB" sz="800" dirty="0">
              <a:solidFill>
                <a:prstClr val="black"/>
              </a:solidFill>
              <a:latin typeface="Courier New"/>
            </a:endParaRPr>
          </a:p>
          <a:p>
            <a:pPr marL="118872" indent="0">
              <a:buNone/>
            </a:pPr>
            <a:r>
              <a:rPr lang="en-GB" sz="800" dirty="0">
                <a:solidFill>
                  <a:prstClr val="black"/>
                </a:solidFill>
                <a:latin typeface="Courier New"/>
              </a:rPr>
              <a:t>         ,</a:t>
            </a:r>
            <a:r>
              <a:rPr lang="en-GB" sz="800" dirty="0">
                <a:solidFill>
                  <a:srgbClr val="C0C0C0"/>
                </a:solidFill>
                <a:latin typeface="Courier New"/>
              </a:rPr>
              <a:t>10</a:t>
            </a:r>
            <a:endParaRPr lang="en-GB" sz="800" dirty="0">
              <a:solidFill>
                <a:prstClr val="black"/>
              </a:solidFill>
              <a:latin typeface="Courier New"/>
            </a:endParaRPr>
          </a:p>
          <a:p>
            <a:pPr marL="118872" indent="0">
              <a:buNone/>
            </a:pPr>
            <a:r>
              <a:rPr lang="en-GB" sz="800" dirty="0">
                <a:solidFill>
                  <a:prstClr val="black"/>
                </a:solidFill>
                <a:latin typeface="Courier New"/>
              </a:rPr>
              <a:t>         ,</a:t>
            </a:r>
            <a:r>
              <a:rPr lang="en-GB" sz="800" dirty="0">
                <a:solidFill>
                  <a:srgbClr val="000080"/>
                </a:solidFill>
                <a:latin typeface="Courier New"/>
              </a:rPr>
              <a:t>[Measures]</a:t>
            </a:r>
            <a:r>
              <a:rPr lang="en-GB" sz="800" dirty="0">
                <a:solidFill>
                  <a:prstClr val="black"/>
                </a:solidFill>
                <a:latin typeface="Courier New"/>
              </a:rPr>
              <a:t>.</a:t>
            </a:r>
            <a:r>
              <a:rPr lang="en-GB" sz="800" dirty="0">
                <a:solidFill>
                  <a:srgbClr val="000080"/>
                </a:solidFill>
                <a:latin typeface="Courier New"/>
              </a:rPr>
              <a:t>[Internet Sales Amount]</a:t>
            </a:r>
            <a:r>
              <a:rPr lang="en-GB" sz="800" dirty="0">
                <a:solidFill>
                  <a:prstClr val="black"/>
                </a:solidFill>
                <a:latin typeface="Courier New"/>
              </a:rPr>
              <a:t>)</a:t>
            </a:r>
          </a:p>
          <a:p>
            <a:pPr marL="118872" indent="0">
              <a:buNone/>
            </a:pPr>
            <a:r>
              <a:rPr lang="en-GB" sz="800" dirty="0">
                <a:solidFill>
                  <a:prstClr val="black"/>
                </a:solidFill>
                <a:latin typeface="Courier New"/>
              </a:rPr>
              <a:t>      ) </a:t>
            </a:r>
          </a:p>
          <a:p>
            <a:pPr marL="118872" indent="0">
              <a:buNone/>
            </a:pPr>
            <a:r>
              <a:rPr lang="en-GB" sz="800" dirty="0">
                <a:solidFill>
                  <a:prstClr val="black"/>
                </a:solidFill>
                <a:latin typeface="Courier New"/>
              </a:rPr>
              <a:t>  </a:t>
            </a:r>
            <a:r>
              <a:rPr lang="en-GB" sz="800" dirty="0">
                <a:solidFill>
                  <a:srgbClr val="0000FF"/>
                </a:solidFill>
                <a:latin typeface="Courier New"/>
              </a:rPr>
              <a:t>MEMBER</a:t>
            </a:r>
            <a:r>
              <a:rPr lang="en-GB" sz="800" dirty="0">
                <a:solidFill>
                  <a:prstClr val="black"/>
                </a:solidFill>
                <a:latin typeface="Courier New"/>
              </a:rPr>
              <a:t> [Measures].CALCULATION2 </a:t>
            </a:r>
            <a:r>
              <a:rPr lang="en-GB" sz="800" dirty="0">
                <a:solidFill>
                  <a:srgbClr val="0000FF"/>
                </a:solidFill>
                <a:latin typeface="Courier New"/>
              </a:rPr>
              <a:t>AS</a:t>
            </a:r>
            <a:r>
              <a:rPr lang="en-GB" sz="800" dirty="0">
                <a:solidFill>
                  <a:prstClr val="black"/>
                </a:solidFill>
                <a:latin typeface="Courier New"/>
              </a:rPr>
              <a:t> </a:t>
            </a:r>
          </a:p>
          <a:p>
            <a:pPr marL="118872" indent="0">
              <a:buNone/>
            </a:pPr>
            <a:r>
              <a:rPr lang="en-GB" sz="800" dirty="0">
                <a:solidFill>
                  <a:prstClr val="black"/>
                </a:solidFill>
                <a:latin typeface="Courier New"/>
              </a:rPr>
              <a:t>      </a:t>
            </a:r>
            <a:r>
              <a:rPr lang="en-GB" sz="800" dirty="0">
                <a:solidFill>
                  <a:srgbClr val="000080"/>
                </a:solidFill>
                <a:latin typeface="Courier New"/>
              </a:rPr>
              <a:t>[Measures]</a:t>
            </a:r>
            <a:r>
              <a:rPr lang="en-GB" sz="800" dirty="0">
                <a:solidFill>
                  <a:prstClr val="black"/>
                </a:solidFill>
                <a:latin typeface="Courier New"/>
              </a:rPr>
              <a:t>.</a:t>
            </a:r>
            <a:r>
              <a:rPr lang="en-GB" sz="800" dirty="0">
                <a:solidFill>
                  <a:srgbClr val="000080"/>
                </a:solidFill>
                <a:latin typeface="Courier New"/>
              </a:rPr>
              <a:t>[Internet Tax Amount]</a:t>
            </a:r>
            <a:endParaRPr lang="en-GB" sz="800" dirty="0">
              <a:solidFill>
                <a:prstClr val="black"/>
              </a:solidFill>
              <a:latin typeface="Courier New"/>
            </a:endParaRPr>
          </a:p>
          <a:p>
            <a:pPr marL="118872" indent="0">
              <a:buNone/>
            </a:pPr>
            <a:r>
              <a:rPr lang="en-GB" sz="800" dirty="0">
                <a:solidFill>
                  <a:prstClr val="black"/>
                </a:solidFill>
                <a:latin typeface="Courier New"/>
              </a:rPr>
              <a:t>    / </a:t>
            </a:r>
          </a:p>
          <a:p>
            <a:pPr marL="118872" indent="0">
              <a:buNone/>
            </a:pPr>
            <a:r>
              <a:rPr lang="en-GB" sz="800" dirty="0">
                <a:solidFill>
                  <a:prstClr val="black"/>
                </a:solidFill>
                <a:latin typeface="Courier New"/>
              </a:rPr>
              <a:t>      </a:t>
            </a:r>
            <a:r>
              <a:rPr lang="en-GB" sz="800" dirty="0">
                <a:solidFill>
                  <a:srgbClr val="0000FF"/>
                </a:solidFill>
                <a:latin typeface="Courier New"/>
              </a:rPr>
              <a:t>Count</a:t>
            </a:r>
            <a:endParaRPr lang="en-GB" sz="800" dirty="0">
              <a:solidFill>
                <a:prstClr val="black"/>
              </a:solidFill>
              <a:latin typeface="Courier New"/>
            </a:endParaRPr>
          </a:p>
          <a:p>
            <a:pPr marL="118872" indent="0">
              <a:buNone/>
            </a:pPr>
            <a:r>
              <a:rPr lang="en-GB" sz="800" dirty="0">
                <a:solidFill>
                  <a:prstClr val="black"/>
                </a:solidFill>
                <a:latin typeface="Courier New"/>
              </a:rPr>
              <a:t>      (</a:t>
            </a:r>
          </a:p>
          <a:p>
            <a:pPr marL="118872" indent="0">
              <a:buNone/>
            </a:pPr>
            <a:r>
              <a:rPr lang="en-GB" sz="800" dirty="0">
                <a:solidFill>
                  <a:prstClr val="black"/>
                </a:solidFill>
                <a:latin typeface="Courier New"/>
              </a:rPr>
              <a:t>        </a:t>
            </a:r>
            <a:r>
              <a:rPr lang="en-GB" sz="800" dirty="0" err="1">
                <a:solidFill>
                  <a:prstClr val="black"/>
                </a:solidFill>
                <a:latin typeface="Courier New"/>
              </a:rPr>
              <a:t>BottomSum</a:t>
            </a:r>
            <a:r>
              <a:rPr lang="en-GB" sz="800" dirty="0">
                <a:solidFill>
                  <a:prstClr val="black"/>
                </a:solidFill>
                <a:latin typeface="Courier New"/>
              </a:rPr>
              <a:t> </a:t>
            </a:r>
          </a:p>
          <a:p>
            <a:pPr marL="118872" indent="0">
              <a:buNone/>
            </a:pPr>
            <a:r>
              <a:rPr lang="en-GB" sz="800" dirty="0">
                <a:solidFill>
                  <a:prstClr val="black"/>
                </a:solidFill>
                <a:latin typeface="Courier New"/>
              </a:rPr>
              <a:t>        (</a:t>
            </a:r>
          </a:p>
          <a:p>
            <a:pPr marL="118872" indent="0">
              <a:buNone/>
            </a:pPr>
            <a:r>
              <a:rPr lang="en-GB" sz="800" dirty="0">
                <a:solidFill>
                  <a:prstClr val="black"/>
                </a:solidFill>
                <a:latin typeface="Courier New"/>
              </a:rPr>
              <a:t>            </a:t>
            </a:r>
            <a:r>
              <a:rPr lang="en-GB" sz="800" dirty="0">
                <a:solidFill>
                  <a:srgbClr val="000080"/>
                </a:solidFill>
                <a:latin typeface="Courier New"/>
              </a:rPr>
              <a:t>[Account]</a:t>
            </a:r>
            <a:r>
              <a:rPr lang="en-GB" sz="800" dirty="0">
                <a:solidFill>
                  <a:prstClr val="black"/>
                </a:solidFill>
                <a:latin typeface="Courier New"/>
              </a:rPr>
              <a:t>.</a:t>
            </a:r>
            <a:r>
              <a:rPr lang="en-GB" sz="800" dirty="0">
                <a:solidFill>
                  <a:srgbClr val="000080"/>
                </a:solidFill>
                <a:latin typeface="Courier New"/>
              </a:rPr>
              <a:t>[Account]</a:t>
            </a:r>
            <a:r>
              <a:rPr lang="en-GB" sz="800" dirty="0">
                <a:solidFill>
                  <a:prstClr val="black"/>
                </a:solidFill>
                <a:latin typeface="Courier New"/>
              </a:rPr>
              <a:t>.</a:t>
            </a:r>
            <a:r>
              <a:rPr lang="en-GB" sz="800" dirty="0">
                <a:solidFill>
                  <a:srgbClr val="000080"/>
                </a:solidFill>
                <a:latin typeface="Courier New"/>
              </a:rPr>
              <a:t>[Account]</a:t>
            </a:r>
            <a:r>
              <a:rPr lang="en-GB" sz="800" dirty="0">
                <a:solidFill>
                  <a:prstClr val="black"/>
                </a:solidFill>
                <a:latin typeface="Courier New"/>
              </a:rPr>
              <a:t>.</a:t>
            </a:r>
            <a:r>
              <a:rPr lang="en-GB" sz="800" dirty="0">
                <a:solidFill>
                  <a:srgbClr val="0000FF"/>
                </a:solidFill>
                <a:latin typeface="Courier New"/>
              </a:rPr>
              <a:t>MEMBERS</a:t>
            </a:r>
            <a:r>
              <a:rPr lang="en-GB" sz="800" dirty="0">
                <a:solidFill>
                  <a:prstClr val="black"/>
                </a:solidFill>
                <a:latin typeface="Courier New"/>
              </a:rPr>
              <a:t>*</a:t>
            </a:r>
          </a:p>
          <a:p>
            <a:pPr marL="118872" indent="0">
              <a:buNone/>
            </a:pPr>
            <a:r>
              <a:rPr lang="en-GB" sz="800" dirty="0">
                <a:solidFill>
                  <a:prstClr val="black"/>
                </a:solidFill>
                <a:latin typeface="Courier New"/>
              </a:rPr>
              <a:t>            </a:t>
            </a:r>
            <a:r>
              <a:rPr lang="en-GB" sz="800" dirty="0">
                <a:solidFill>
                  <a:srgbClr val="000080"/>
                </a:solidFill>
                <a:latin typeface="Courier New"/>
              </a:rPr>
              <a:t>[Date]</a:t>
            </a:r>
            <a:r>
              <a:rPr lang="en-GB" sz="800" dirty="0">
                <a:solidFill>
                  <a:prstClr val="black"/>
                </a:solidFill>
                <a:latin typeface="Courier New"/>
              </a:rPr>
              <a:t>.</a:t>
            </a:r>
            <a:r>
              <a:rPr lang="en-GB" sz="800" dirty="0">
                <a:solidFill>
                  <a:srgbClr val="000080"/>
                </a:solidFill>
                <a:latin typeface="Courier New"/>
              </a:rPr>
              <a:t>[Date]</a:t>
            </a:r>
            <a:r>
              <a:rPr lang="en-GB" sz="800" dirty="0">
                <a:solidFill>
                  <a:prstClr val="black"/>
                </a:solidFill>
                <a:latin typeface="Courier New"/>
              </a:rPr>
              <a:t>.</a:t>
            </a:r>
            <a:r>
              <a:rPr lang="en-GB" sz="800" dirty="0">
                <a:solidFill>
                  <a:srgbClr val="000080"/>
                </a:solidFill>
                <a:latin typeface="Courier New"/>
              </a:rPr>
              <a:t>[Date]</a:t>
            </a:r>
            <a:r>
              <a:rPr lang="en-GB" sz="800" dirty="0">
                <a:solidFill>
                  <a:prstClr val="black"/>
                </a:solidFill>
                <a:latin typeface="Courier New"/>
              </a:rPr>
              <a:t>.</a:t>
            </a:r>
            <a:r>
              <a:rPr lang="en-GB" sz="800" dirty="0">
                <a:solidFill>
                  <a:srgbClr val="0000FF"/>
                </a:solidFill>
                <a:latin typeface="Courier New"/>
              </a:rPr>
              <a:t>MEMBERS</a:t>
            </a:r>
            <a:endParaRPr lang="en-GB" sz="800" dirty="0">
              <a:solidFill>
                <a:prstClr val="black"/>
              </a:solidFill>
              <a:latin typeface="Courier New"/>
            </a:endParaRPr>
          </a:p>
          <a:p>
            <a:pPr marL="118872" indent="0">
              <a:buNone/>
            </a:pPr>
            <a:r>
              <a:rPr lang="en-GB" sz="800" dirty="0">
                <a:solidFill>
                  <a:prstClr val="black"/>
                </a:solidFill>
                <a:latin typeface="Courier New"/>
              </a:rPr>
              <a:t>         ,</a:t>
            </a:r>
            <a:r>
              <a:rPr lang="en-GB" sz="800" dirty="0">
                <a:solidFill>
                  <a:srgbClr val="C0C0C0"/>
                </a:solidFill>
                <a:latin typeface="Courier New"/>
              </a:rPr>
              <a:t>10</a:t>
            </a:r>
            <a:endParaRPr lang="en-GB" sz="800" dirty="0">
              <a:solidFill>
                <a:prstClr val="black"/>
              </a:solidFill>
              <a:latin typeface="Courier New"/>
            </a:endParaRPr>
          </a:p>
          <a:p>
            <a:pPr marL="118872" indent="0">
              <a:buNone/>
            </a:pPr>
            <a:r>
              <a:rPr lang="en-GB" sz="800" dirty="0">
                <a:solidFill>
                  <a:prstClr val="black"/>
                </a:solidFill>
                <a:latin typeface="Courier New"/>
              </a:rPr>
              <a:t>         ,</a:t>
            </a:r>
            <a:r>
              <a:rPr lang="en-GB" sz="800" dirty="0">
                <a:solidFill>
                  <a:srgbClr val="000080"/>
                </a:solidFill>
                <a:latin typeface="Courier New"/>
              </a:rPr>
              <a:t>[Measures]</a:t>
            </a:r>
            <a:r>
              <a:rPr lang="en-GB" sz="800" dirty="0">
                <a:solidFill>
                  <a:prstClr val="black"/>
                </a:solidFill>
                <a:latin typeface="Courier New"/>
              </a:rPr>
              <a:t>.</a:t>
            </a:r>
            <a:r>
              <a:rPr lang="en-GB" sz="800" dirty="0">
                <a:solidFill>
                  <a:srgbClr val="000080"/>
                </a:solidFill>
                <a:latin typeface="Courier New"/>
              </a:rPr>
              <a:t>[Internet Sales Amount]</a:t>
            </a:r>
            <a:r>
              <a:rPr lang="en-GB" sz="800" dirty="0">
                <a:solidFill>
                  <a:prstClr val="black"/>
                </a:solidFill>
                <a:latin typeface="Courier New"/>
              </a:rPr>
              <a:t>)</a:t>
            </a:r>
          </a:p>
          <a:p>
            <a:pPr marL="118872" indent="0">
              <a:buNone/>
            </a:pPr>
            <a:r>
              <a:rPr lang="en-GB" sz="800" dirty="0">
                <a:solidFill>
                  <a:prstClr val="black"/>
                </a:solidFill>
                <a:latin typeface="Courier New"/>
              </a:rPr>
              <a:t>        </a:t>
            </a:r>
          </a:p>
          <a:p>
            <a:pPr marL="118872" indent="0">
              <a:buNone/>
            </a:pPr>
            <a:r>
              <a:rPr lang="en-GB" sz="800" dirty="0">
                <a:solidFill>
                  <a:prstClr val="black"/>
                </a:solidFill>
                <a:latin typeface="Courier New"/>
              </a:rPr>
              <a:t>      ) </a:t>
            </a:r>
          </a:p>
          <a:p>
            <a:pPr marL="118872" indent="0">
              <a:buNone/>
            </a:pPr>
            <a:r>
              <a:rPr lang="en-GB" sz="800" dirty="0">
                <a:solidFill>
                  <a:srgbClr val="0000FF"/>
                </a:solidFill>
                <a:latin typeface="Courier New"/>
              </a:rPr>
              <a:t>SELECT</a:t>
            </a:r>
            <a:r>
              <a:rPr lang="en-GB" sz="800" dirty="0">
                <a:solidFill>
                  <a:prstClr val="black"/>
                </a:solidFill>
                <a:latin typeface="Courier New"/>
              </a:rPr>
              <a:t> </a:t>
            </a:r>
          </a:p>
          <a:p>
            <a:pPr marL="118872" indent="0">
              <a:buNone/>
            </a:pPr>
            <a:r>
              <a:rPr lang="en-GB" sz="800" dirty="0">
                <a:solidFill>
                  <a:prstClr val="black"/>
                </a:solidFill>
                <a:latin typeface="Courier New"/>
              </a:rPr>
              <a:t>  {</a:t>
            </a:r>
          </a:p>
          <a:p>
            <a:pPr marL="118872" indent="0">
              <a:buNone/>
            </a:pPr>
            <a:r>
              <a:rPr lang="en-GB" sz="800" dirty="0">
                <a:solidFill>
                  <a:prstClr val="black"/>
                </a:solidFill>
                <a:latin typeface="Courier New"/>
              </a:rPr>
              <a:t>    </a:t>
            </a:r>
            <a:r>
              <a:rPr lang="en-GB" sz="800" dirty="0">
                <a:solidFill>
                  <a:srgbClr val="000080"/>
                </a:solidFill>
                <a:latin typeface="Courier New"/>
              </a:rPr>
              <a:t>[Measures]</a:t>
            </a:r>
            <a:r>
              <a:rPr lang="en-GB" sz="800" dirty="0">
                <a:solidFill>
                  <a:prstClr val="black"/>
                </a:solidFill>
                <a:latin typeface="Courier New"/>
              </a:rPr>
              <a:t>.CALCULATION1</a:t>
            </a:r>
          </a:p>
          <a:p>
            <a:pPr marL="118872" indent="0">
              <a:buNone/>
            </a:pPr>
            <a:r>
              <a:rPr lang="en-GB" sz="800" dirty="0">
                <a:solidFill>
                  <a:prstClr val="black"/>
                </a:solidFill>
                <a:latin typeface="Courier New"/>
              </a:rPr>
              <a:t>   ,</a:t>
            </a:r>
            <a:r>
              <a:rPr lang="en-GB" sz="800" dirty="0">
                <a:solidFill>
                  <a:srgbClr val="000080"/>
                </a:solidFill>
                <a:latin typeface="Courier New"/>
              </a:rPr>
              <a:t>[Measures]</a:t>
            </a:r>
            <a:r>
              <a:rPr lang="en-GB" sz="800" dirty="0">
                <a:solidFill>
                  <a:prstClr val="black"/>
                </a:solidFill>
                <a:latin typeface="Courier New"/>
              </a:rPr>
              <a:t>.CALCULATION2</a:t>
            </a:r>
          </a:p>
          <a:p>
            <a:pPr marL="118872" indent="0">
              <a:buNone/>
            </a:pPr>
            <a:r>
              <a:rPr lang="en-GB" sz="800" dirty="0">
                <a:solidFill>
                  <a:prstClr val="black"/>
                </a:solidFill>
                <a:latin typeface="Courier New"/>
              </a:rPr>
              <a:t>  } </a:t>
            </a:r>
            <a:r>
              <a:rPr lang="en-GB" sz="800" dirty="0">
                <a:solidFill>
                  <a:srgbClr val="0000FF"/>
                </a:solidFill>
                <a:latin typeface="Courier New"/>
              </a:rPr>
              <a:t>ON</a:t>
            </a:r>
            <a:r>
              <a:rPr lang="en-GB" sz="800" dirty="0">
                <a:solidFill>
                  <a:prstClr val="black"/>
                </a:solidFill>
                <a:latin typeface="Courier New"/>
              </a:rPr>
              <a:t> </a:t>
            </a:r>
            <a:r>
              <a:rPr lang="en-GB" sz="800" dirty="0">
                <a:solidFill>
                  <a:srgbClr val="C0C0C0"/>
                </a:solidFill>
                <a:latin typeface="Courier New"/>
              </a:rPr>
              <a:t>0</a:t>
            </a:r>
            <a:endParaRPr lang="en-GB" sz="800" dirty="0">
              <a:solidFill>
                <a:prstClr val="black"/>
              </a:solidFill>
              <a:latin typeface="Courier New"/>
            </a:endParaRPr>
          </a:p>
          <a:p>
            <a:pPr marL="118872" indent="0">
              <a:buNone/>
            </a:pPr>
            <a:r>
              <a:rPr lang="en-GB" sz="800" dirty="0">
                <a:solidFill>
                  <a:prstClr val="black"/>
                </a:solidFill>
                <a:latin typeface="Courier New"/>
              </a:rPr>
              <a:t> ,</a:t>
            </a:r>
            <a:r>
              <a:rPr lang="en-GB" sz="800" dirty="0">
                <a:solidFill>
                  <a:srgbClr val="000080"/>
                </a:solidFill>
                <a:latin typeface="Courier New"/>
              </a:rPr>
              <a:t>[Customer]</a:t>
            </a:r>
            <a:r>
              <a:rPr lang="en-GB" sz="800" dirty="0">
                <a:solidFill>
                  <a:prstClr val="black"/>
                </a:solidFill>
                <a:latin typeface="Courier New"/>
              </a:rPr>
              <a:t>.</a:t>
            </a:r>
            <a:r>
              <a:rPr lang="en-GB" sz="800" dirty="0">
                <a:solidFill>
                  <a:srgbClr val="000080"/>
                </a:solidFill>
                <a:latin typeface="Courier New"/>
              </a:rPr>
              <a:t>[Gender]</a:t>
            </a:r>
            <a:r>
              <a:rPr lang="en-GB" sz="800" dirty="0">
                <a:solidFill>
                  <a:prstClr val="black"/>
                </a:solidFill>
                <a:latin typeface="Courier New"/>
              </a:rPr>
              <a:t>.</a:t>
            </a:r>
            <a:r>
              <a:rPr lang="en-GB" sz="800" dirty="0">
                <a:solidFill>
                  <a:srgbClr val="000080"/>
                </a:solidFill>
                <a:latin typeface="Courier New"/>
              </a:rPr>
              <a:t>[Gender]</a:t>
            </a:r>
            <a:r>
              <a:rPr lang="en-GB" sz="800" dirty="0">
                <a:solidFill>
                  <a:prstClr val="black"/>
                </a:solidFill>
                <a:latin typeface="Courier New"/>
              </a:rPr>
              <a:t>.</a:t>
            </a:r>
            <a:r>
              <a:rPr lang="en-GB" sz="800" dirty="0">
                <a:solidFill>
                  <a:srgbClr val="0000FF"/>
                </a:solidFill>
                <a:latin typeface="Courier New"/>
              </a:rPr>
              <a:t>MEMBERS</a:t>
            </a:r>
            <a:r>
              <a:rPr lang="en-GB" sz="800" dirty="0">
                <a:solidFill>
                  <a:prstClr val="black"/>
                </a:solidFill>
                <a:latin typeface="Courier New"/>
              </a:rPr>
              <a:t> </a:t>
            </a:r>
            <a:r>
              <a:rPr lang="en-GB" sz="800" dirty="0">
                <a:solidFill>
                  <a:srgbClr val="0000FF"/>
                </a:solidFill>
                <a:latin typeface="Courier New"/>
              </a:rPr>
              <a:t>ON</a:t>
            </a:r>
            <a:r>
              <a:rPr lang="en-GB" sz="800" dirty="0">
                <a:solidFill>
                  <a:prstClr val="black"/>
                </a:solidFill>
                <a:latin typeface="Courier New"/>
              </a:rPr>
              <a:t> </a:t>
            </a:r>
            <a:r>
              <a:rPr lang="en-GB" sz="800" dirty="0">
                <a:solidFill>
                  <a:srgbClr val="C0C0C0"/>
                </a:solidFill>
                <a:latin typeface="Courier New"/>
              </a:rPr>
              <a:t>1</a:t>
            </a:r>
            <a:endParaRPr lang="en-GB" sz="800" dirty="0">
              <a:solidFill>
                <a:prstClr val="black"/>
              </a:solidFill>
              <a:latin typeface="Courier New"/>
            </a:endParaRPr>
          </a:p>
          <a:p>
            <a:pPr marL="118872" indent="0">
              <a:buNone/>
            </a:pPr>
            <a:r>
              <a:rPr lang="en-GB" sz="800" dirty="0">
                <a:solidFill>
                  <a:srgbClr val="0000FF"/>
                </a:solidFill>
                <a:latin typeface="Courier New"/>
              </a:rPr>
              <a:t>FROM</a:t>
            </a:r>
            <a:r>
              <a:rPr lang="en-GB" sz="800" dirty="0">
                <a:solidFill>
                  <a:prstClr val="black"/>
                </a:solidFill>
                <a:latin typeface="Courier New"/>
              </a:rPr>
              <a:t> </a:t>
            </a:r>
            <a:r>
              <a:rPr lang="en-GB" sz="800" dirty="0">
                <a:solidFill>
                  <a:srgbClr val="000080"/>
                </a:solidFill>
                <a:latin typeface="Courier New"/>
              </a:rPr>
              <a:t>[Adventure Works]</a:t>
            </a:r>
            <a:r>
              <a:rPr lang="en-GB" sz="800" dirty="0">
                <a:solidFill>
                  <a:prstClr val="black"/>
                </a:solidFill>
                <a:latin typeface="Courier New"/>
              </a:rPr>
              <a:t>;</a:t>
            </a:r>
            <a:endParaRPr lang="en-GB" sz="800" dirty="0"/>
          </a:p>
        </p:txBody>
      </p:sp>
      <p:sp>
        <p:nvSpPr>
          <p:cNvPr id="4" name="Content Placeholder 2"/>
          <p:cNvSpPr txBox="1">
            <a:spLocks/>
          </p:cNvSpPr>
          <p:nvPr/>
        </p:nvSpPr>
        <p:spPr bwMode="auto">
          <a:xfrm>
            <a:off x="4648200" y="1143000"/>
            <a:ext cx="4081462" cy="5143500"/>
          </a:xfrm>
          <a:prstGeom prst="rect">
            <a:avLst/>
          </a:prstGeom>
          <a:noFill/>
          <a:ln w="9525">
            <a:solidFill>
              <a:srgbClr val="00B050"/>
            </a:solidFill>
            <a:miter lim="800000"/>
            <a:headEnd/>
            <a:tailEnd/>
          </a:ln>
        </p:spPr>
        <p:txBody>
          <a:bodyPr vert="horz" wrap="square" lIns="91440" tIns="45720" rIns="91440" bIns="45720" numCol="1" anchor="t" anchorCtr="0" compatLnSpc="1">
            <a:prstTxWarp prst="textNoShape">
              <a:avLst/>
            </a:prstTxWarp>
            <a:noAutofit/>
          </a:bodyPr>
          <a:lstStyle/>
          <a:p>
            <a:r>
              <a:rPr lang="en-GB" sz="1100" dirty="0" smtClean="0">
                <a:solidFill>
                  <a:srgbClr val="0000FF"/>
                </a:solidFill>
                <a:latin typeface="Courier New"/>
              </a:rPr>
              <a:t>WITH </a:t>
            </a:r>
          </a:p>
          <a:p>
            <a:r>
              <a:rPr lang="en-GB" sz="1100" dirty="0" smtClean="0">
                <a:solidFill>
                  <a:srgbClr val="0000FF"/>
                </a:solidFill>
                <a:latin typeface="Courier New"/>
              </a:rPr>
              <a:t>  MEMBER [Measures].CALCULATION0 AS </a:t>
            </a:r>
          </a:p>
          <a:p>
            <a:r>
              <a:rPr lang="en-GB" sz="1100" dirty="0" smtClean="0">
                <a:solidFill>
                  <a:srgbClr val="0000FF"/>
                </a:solidFill>
                <a:latin typeface="Courier New"/>
              </a:rPr>
              <a:t>    Count</a:t>
            </a:r>
          </a:p>
          <a:p>
            <a:r>
              <a:rPr lang="en-GB" sz="1100" dirty="0" smtClean="0">
                <a:solidFill>
                  <a:srgbClr val="0000FF"/>
                </a:solidFill>
                <a:latin typeface="Courier New"/>
              </a:rPr>
              <a:t>    (</a:t>
            </a:r>
          </a:p>
          <a:p>
            <a:r>
              <a:rPr lang="en-GB" sz="1100" dirty="0" smtClean="0">
                <a:solidFill>
                  <a:srgbClr val="0000FF"/>
                </a:solidFill>
                <a:latin typeface="Courier New"/>
              </a:rPr>
              <a:t>      </a:t>
            </a:r>
            <a:r>
              <a:rPr lang="en-GB" sz="1100" dirty="0" err="1" smtClean="0">
                <a:solidFill>
                  <a:srgbClr val="0000FF"/>
                </a:solidFill>
                <a:latin typeface="Courier New"/>
              </a:rPr>
              <a:t>BottomSum</a:t>
            </a:r>
            <a:endParaRPr lang="en-GB" sz="1100" dirty="0" smtClean="0">
              <a:solidFill>
                <a:srgbClr val="0000FF"/>
              </a:solidFill>
              <a:latin typeface="Courier New"/>
            </a:endParaRPr>
          </a:p>
          <a:p>
            <a:r>
              <a:rPr lang="en-GB" sz="1100" dirty="0" smtClean="0">
                <a:solidFill>
                  <a:srgbClr val="0000FF"/>
                </a:solidFill>
                <a:latin typeface="Courier New"/>
              </a:rPr>
              <a:t>      (</a:t>
            </a:r>
          </a:p>
          <a:p>
            <a:r>
              <a:rPr lang="en-GB" sz="1100" dirty="0" smtClean="0">
                <a:solidFill>
                  <a:srgbClr val="0000FF"/>
                </a:solidFill>
                <a:latin typeface="Courier New"/>
              </a:rPr>
              <a:t>        </a:t>
            </a:r>
            <a:r>
              <a:rPr lang="en-GB" sz="1100" dirty="0" smtClean="0">
                <a:solidFill>
                  <a:srgbClr val="000080"/>
                </a:solidFill>
                <a:latin typeface="Courier New"/>
              </a:rPr>
              <a:t>[Account].[Account].[Account].</a:t>
            </a:r>
            <a:r>
              <a:rPr lang="en-GB" sz="1100" dirty="0" smtClean="0">
                <a:solidFill>
                  <a:srgbClr val="0000FF"/>
                </a:solidFill>
                <a:latin typeface="Courier New"/>
              </a:rPr>
              <a:t>MEMBERS * </a:t>
            </a:r>
            <a:r>
              <a:rPr lang="en-GB" sz="1100" dirty="0" smtClean="0">
                <a:solidFill>
                  <a:srgbClr val="000080"/>
                </a:solidFill>
                <a:latin typeface="Courier New"/>
              </a:rPr>
              <a:t>[Date].[Date].[Date].</a:t>
            </a:r>
            <a:r>
              <a:rPr lang="en-GB" sz="1100" dirty="0" smtClean="0">
                <a:solidFill>
                  <a:srgbClr val="0000FF"/>
                </a:solidFill>
                <a:latin typeface="Courier New"/>
              </a:rPr>
              <a:t>MEMBERS</a:t>
            </a:r>
          </a:p>
          <a:p>
            <a:r>
              <a:rPr lang="en-GB" sz="1100" dirty="0" smtClean="0">
                <a:solidFill>
                  <a:srgbClr val="0000FF"/>
                </a:solidFill>
                <a:latin typeface="Courier New"/>
              </a:rPr>
              <a:t>       ,</a:t>
            </a:r>
            <a:r>
              <a:rPr lang="en-GB" sz="1100" dirty="0" smtClean="0">
                <a:solidFill>
                  <a:srgbClr val="C0C0C0"/>
                </a:solidFill>
                <a:latin typeface="Courier New"/>
              </a:rPr>
              <a:t>10</a:t>
            </a:r>
          </a:p>
          <a:p>
            <a:r>
              <a:rPr lang="en-GB" sz="1100" dirty="0" smtClean="0">
                <a:solidFill>
                  <a:srgbClr val="C0C0C0"/>
                </a:solidFill>
                <a:latin typeface="Courier New"/>
              </a:rPr>
              <a:t>       ,</a:t>
            </a:r>
            <a:r>
              <a:rPr lang="en-GB" sz="1100" dirty="0" smtClean="0">
                <a:solidFill>
                  <a:srgbClr val="000080"/>
                </a:solidFill>
                <a:latin typeface="Courier New"/>
              </a:rPr>
              <a:t>[Measures].[Internet Sales Amount]</a:t>
            </a:r>
          </a:p>
          <a:p>
            <a:r>
              <a:rPr lang="en-GB" sz="1100" dirty="0" smtClean="0">
                <a:solidFill>
                  <a:srgbClr val="000080"/>
                </a:solidFill>
                <a:latin typeface="Courier New"/>
              </a:rPr>
              <a:t>      )</a:t>
            </a:r>
          </a:p>
          <a:p>
            <a:r>
              <a:rPr lang="en-GB" sz="1100" dirty="0" smtClean="0">
                <a:solidFill>
                  <a:srgbClr val="000080"/>
                </a:solidFill>
                <a:latin typeface="Courier New"/>
              </a:rPr>
              <a:t>    ) </a:t>
            </a:r>
          </a:p>
          <a:p>
            <a:r>
              <a:rPr lang="en-GB" sz="1100" dirty="0" smtClean="0">
                <a:solidFill>
                  <a:srgbClr val="000080"/>
                </a:solidFill>
                <a:latin typeface="Courier New"/>
              </a:rPr>
              <a:t>  </a:t>
            </a:r>
            <a:r>
              <a:rPr lang="en-GB" sz="1100" dirty="0" smtClean="0">
                <a:solidFill>
                  <a:srgbClr val="0000FF"/>
                </a:solidFill>
                <a:latin typeface="Courier New"/>
              </a:rPr>
              <a:t>MEMBER [Measures].CALCULATION1 AS </a:t>
            </a:r>
          </a:p>
          <a:p>
            <a:r>
              <a:rPr lang="en-GB" sz="1100" dirty="0" smtClean="0">
                <a:solidFill>
                  <a:srgbClr val="0000FF"/>
                </a:solidFill>
                <a:latin typeface="Courier New"/>
              </a:rPr>
              <a:t>    </a:t>
            </a:r>
            <a:r>
              <a:rPr lang="en-GB" sz="1100" dirty="0" smtClean="0">
                <a:solidFill>
                  <a:srgbClr val="000080"/>
                </a:solidFill>
                <a:latin typeface="Courier New"/>
              </a:rPr>
              <a:t>[Measures].[Internet Sales Amount] / [Measures].CALCULATION0 </a:t>
            </a:r>
          </a:p>
          <a:p>
            <a:r>
              <a:rPr lang="en-GB" sz="1100" dirty="0" smtClean="0">
                <a:solidFill>
                  <a:srgbClr val="000080"/>
                </a:solidFill>
                <a:latin typeface="Courier New"/>
              </a:rPr>
              <a:t>  </a:t>
            </a:r>
            <a:r>
              <a:rPr lang="en-GB" sz="1100" dirty="0" smtClean="0">
                <a:solidFill>
                  <a:srgbClr val="0000FF"/>
                </a:solidFill>
                <a:latin typeface="Courier New"/>
              </a:rPr>
              <a:t>MEMBER [Measures].CALCULATION2 AS </a:t>
            </a:r>
          </a:p>
          <a:p>
            <a:r>
              <a:rPr lang="en-GB" sz="1100" dirty="0" smtClean="0">
                <a:solidFill>
                  <a:srgbClr val="0000FF"/>
                </a:solidFill>
                <a:latin typeface="Courier New"/>
              </a:rPr>
              <a:t>    </a:t>
            </a:r>
            <a:r>
              <a:rPr lang="en-GB" sz="1100" dirty="0" smtClean="0">
                <a:solidFill>
                  <a:srgbClr val="000080"/>
                </a:solidFill>
                <a:latin typeface="Courier New"/>
              </a:rPr>
              <a:t>[Measures].[Internet Tax Amount] / [Measures].CALCULATION0 </a:t>
            </a:r>
          </a:p>
          <a:p>
            <a:r>
              <a:rPr lang="en-GB" sz="1100" dirty="0" smtClean="0">
                <a:solidFill>
                  <a:srgbClr val="0000FF"/>
                </a:solidFill>
                <a:latin typeface="Courier New"/>
              </a:rPr>
              <a:t>SELECT </a:t>
            </a:r>
          </a:p>
          <a:p>
            <a:r>
              <a:rPr lang="en-GB" sz="1100" dirty="0" smtClean="0">
                <a:solidFill>
                  <a:srgbClr val="0000FF"/>
                </a:solidFill>
                <a:latin typeface="Courier New"/>
              </a:rPr>
              <a:t>  {</a:t>
            </a:r>
          </a:p>
          <a:p>
            <a:r>
              <a:rPr lang="en-GB" sz="1100" dirty="0" smtClean="0">
                <a:solidFill>
                  <a:srgbClr val="0000FF"/>
                </a:solidFill>
                <a:latin typeface="Courier New"/>
              </a:rPr>
              <a:t>    </a:t>
            </a:r>
            <a:r>
              <a:rPr lang="en-GB" sz="1100" dirty="0" smtClean="0">
                <a:solidFill>
                  <a:srgbClr val="000080"/>
                </a:solidFill>
                <a:latin typeface="Courier New"/>
              </a:rPr>
              <a:t>[Measures].CALCULATION1</a:t>
            </a:r>
          </a:p>
          <a:p>
            <a:r>
              <a:rPr lang="en-GB" sz="1100" dirty="0" smtClean="0">
                <a:solidFill>
                  <a:srgbClr val="000080"/>
                </a:solidFill>
                <a:latin typeface="Courier New"/>
              </a:rPr>
              <a:t>   ,[Measures].CALCULATION2</a:t>
            </a:r>
          </a:p>
          <a:p>
            <a:r>
              <a:rPr lang="en-GB" sz="1100" dirty="0" smtClean="0">
                <a:solidFill>
                  <a:srgbClr val="000080"/>
                </a:solidFill>
                <a:latin typeface="Courier New"/>
              </a:rPr>
              <a:t>  } </a:t>
            </a:r>
            <a:r>
              <a:rPr lang="en-GB" sz="1100" dirty="0" smtClean="0">
                <a:solidFill>
                  <a:srgbClr val="0000FF"/>
                </a:solidFill>
                <a:latin typeface="Courier New"/>
              </a:rPr>
              <a:t>ON </a:t>
            </a:r>
            <a:r>
              <a:rPr lang="en-GB" sz="1100" dirty="0" smtClean="0">
                <a:solidFill>
                  <a:srgbClr val="C0C0C0"/>
                </a:solidFill>
                <a:latin typeface="Courier New"/>
              </a:rPr>
              <a:t>0</a:t>
            </a:r>
          </a:p>
          <a:p>
            <a:r>
              <a:rPr lang="en-GB" sz="1100" dirty="0" smtClean="0">
                <a:solidFill>
                  <a:srgbClr val="C0C0C0"/>
                </a:solidFill>
                <a:latin typeface="Courier New"/>
              </a:rPr>
              <a:t> ,</a:t>
            </a:r>
            <a:r>
              <a:rPr lang="en-GB" sz="1100" dirty="0" smtClean="0">
                <a:solidFill>
                  <a:srgbClr val="000080"/>
                </a:solidFill>
                <a:latin typeface="Courier New"/>
              </a:rPr>
              <a:t>[Customer].[Gender].[Gender].</a:t>
            </a:r>
            <a:r>
              <a:rPr lang="en-GB" sz="1100" dirty="0" smtClean="0">
                <a:solidFill>
                  <a:srgbClr val="0000FF"/>
                </a:solidFill>
                <a:latin typeface="Courier New"/>
              </a:rPr>
              <a:t>MEMBERS ON </a:t>
            </a:r>
            <a:r>
              <a:rPr lang="en-GB" sz="1100" dirty="0" smtClean="0">
                <a:solidFill>
                  <a:srgbClr val="C0C0C0"/>
                </a:solidFill>
                <a:latin typeface="Courier New"/>
              </a:rPr>
              <a:t>1</a:t>
            </a:r>
          </a:p>
          <a:p>
            <a:r>
              <a:rPr lang="en-GB" sz="1100" dirty="0" smtClean="0">
                <a:solidFill>
                  <a:srgbClr val="0000FF"/>
                </a:solidFill>
                <a:latin typeface="Courier New"/>
              </a:rPr>
              <a:t>FROM </a:t>
            </a:r>
            <a:r>
              <a:rPr lang="en-GB" sz="1100" dirty="0" smtClean="0">
                <a:solidFill>
                  <a:srgbClr val="000080"/>
                </a:solidFill>
                <a:latin typeface="Courier New"/>
              </a:rPr>
              <a:t>[Adventure Works];</a:t>
            </a:r>
            <a:endParaRPr kumimoji="0" lang="en-GB" sz="1100" b="0" i="0" u="none" strike="noStrike" kern="1200" cap="none" spc="0" normalizeH="0" baseline="0" noProof="0" dirty="0">
              <a:ln>
                <a:noFill/>
              </a:ln>
              <a:solidFill>
                <a:srgbClr val="595959"/>
              </a:solidFill>
              <a:effectLst/>
              <a:uLnTx/>
              <a:uFillTx/>
              <a:latin typeface="+mn-lt"/>
              <a:ea typeface="+mn-ea"/>
              <a:cs typeface="+mn-cs"/>
            </a:endParaRPr>
          </a:p>
        </p:txBody>
      </p:sp>
    </p:spTree>
    <p:extLst>
      <p:ext uri="{BB962C8B-B14F-4D97-AF65-F5344CB8AC3E}">
        <p14:creationId xmlns:p14="http://schemas.microsoft.com/office/powerpoint/2010/main" xmlns="" val="21379324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454152"/>
          </a:xfrm>
        </p:spPr>
        <p:txBody>
          <a:bodyPr/>
          <a:lstStyle/>
          <a:p>
            <a:r>
              <a:rPr lang="en-GB" dirty="0" smtClean="0"/>
              <a:t>DEMO 3 :- Dynamic Sets !!</a:t>
            </a:r>
            <a:endParaRPr lang="en-GB" dirty="0"/>
          </a:p>
        </p:txBody>
      </p:sp>
      <p:sp>
        <p:nvSpPr>
          <p:cNvPr id="3" name="Content Placeholder 2"/>
          <p:cNvSpPr>
            <a:spLocks noGrp="1"/>
          </p:cNvSpPr>
          <p:nvPr>
            <p:ph idx="1"/>
          </p:nvPr>
        </p:nvSpPr>
        <p:spPr>
          <a:xfrm>
            <a:off x="642938" y="1143000"/>
            <a:ext cx="4157662" cy="5143500"/>
          </a:xfrm>
          <a:ln>
            <a:solidFill>
              <a:srgbClr val="00B050"/>
            </a:solidFill>
          </a:ln>
        </p:spPr>
        <p:txBody>
          <a:bodyPr>
            <a:normAutofit/>
          </a:bodyPr>
          <a:lstStyle/>
          <a:p>
            <a:pPr>
              <a:buNone/>
            </a:pPr>
            <a:r>
              <a:rPr lang="en-GB" sz="1400" dirty="0" smtClean="0">
                <a:solidFill>
                  <a:srgbClr val="0000FF"/>
                </a:solidFill>
                <a:latin typeface="Courier New"/>
              </a:rPr>
              <a:t>WITH </a:t>
            </a:r>
          </a:p>
          <a:p>
            <a:pPr>
              <a:buNone/>
            </a:pPr>
            <a:r>
              <a:rPr lang="en-GB" sz="1400" dirty="0" smtClean="0">
                <a:solidFill>
                  <a:srgbClr val="0000FF"/>
                </a:solidFill>
                <a:latin typeface="Courier New"/>
              </a:rPr>
              <a:t>  MEMBER MEASURES.MYRANK AS </a:t>
            </a:r>
          </a:p>
          <a:p>
            <a:pPr>
              <a:buNone/>
            </a:pPr>
            <a:r>
              <a:rPr lang="en-GB" sz="1400" dirty="0" smtClean="0">
                <a:solidFill>
                  <a:srgbClr val="0000FF"/>
                </a:solidFill>
                <a:latin typeface="Courier New"/>
              </a:rPr>
              <a:t>    Rank</a:t>
            </a:r>
          </a:p>
          <a:p>
            <a:pPr>
              <a:buNone/>
            </a:pPr>
            <a:r>
              <a:rPr lang="en-GB" sz="1400" dirty="0" smtClean="0">
                <a:solidFill>
                  <a:srgbClr val="0000FF"/>
                </a:solidFill>
                <a:latin typeface="Courier New"/>
              </a:rPr>
              <a:t>    (</a:t>
            </a:r>
          </a:p>
          <a:p>
            <a:pPr>
              <a:buNone/>
            </a:pPr>
            <a:r>
              <a:rPr lang="en-GB" sz="1400" dirty="0" smtClean="0">
                <a:solidFill>
                  <a:srgbClr val="0000FF"/>
                </a:solidFill>
                <a:latin typeface="Courier New"/>
              </a:rPr>
              <a:t>      </a:t>
            </a:r>
            <a:r>
              <a:rPr lang="en-GB" sz="1400" dirty="0" smtClean="0">
                <a:solidFill>
                  <a:srgbClr val="000080"/>
                </a:solidFill>
                <a:latin typeface="Courier New"/>
              </a:rPr>
              <a:t>[Date].[Date].</a:t>
            </a:r>
            <a:r>
              <a:rPr lang="en-GB" sz="1400" dirty="0" err="1" smtClean="0">
                <a:solidFill>
                  <a:srgbClr val="0000FF"/>
                </a:solidFill>
                <a:latin typeface="Courier New"/>
              </a:rPr>
              <a:t>CurrentMember</a:t>
            </a:r>
            <a:endParaRPr lang="en-GB" sz="1400" dirty="0" smtClean="0">
              <a:solidFill>
                <a:srgbClr val="0000FF"/>
              </a:solidFill>
              <a:latin typeface="Courier New"/>
            </a:endParaRPr>
          </a:p>
          <a:p>
            <a:pPr>
              <a:buNone/>
            </a:pPr>
            <a:r>
              <a:rPr lang="en-GB" sz="1400" b="1" dirty="0" smtClean="0">
                <a:solidFill>
                  <a:srgbClr val="FF0000"/>
                </a:solidFill>
                <a:latin typeface="Courier New"/>
              </a:rPr>
              <a:t>     ,Order</a:t>
            </a:r>
          </a:p>
          <a:p>
            <a:pPr>
              <a:buNone/>
            </a:pPr>
            <a:r>
              <a:rPr lang="en-GB" sz="1400" b="1" dirty="0" smtClean="0">
                <a:solidFill>
                  <a:srgbClr val="FF0000"/>
                </a:solidFill>
                <a:latin typeface="Courier New"/>
              </a:rPr>
              <a:t>      (</a:t>
            </a:r>
          </a:p>
          <a:p>
            <a:pPr>
              <a:buNone/>
            </a:pPr>
            <a:r>
              <a:rPr lang="en-GB" sz="1400" b="1" dirty="0" smtClean="0">
                <a:solidFill>
                  <a:srgbClr val="FF0000"/>
                </a:solidFill>
                <a:latin typeface="Courier New"/>
              </a:rPr>
              <a:t>        [Date].[Date].[Date].MEMBERS</a:t>
            </a:r>
          </a:p>
          <a:p>
            <a:pPr>
              <a:buNone/>
            </a:pPr>
            <a:r>
              <a:rPr lang="en-GB" sz="1400" b="1" dirty="0" smtClean="0">
                <a:solidFill>
                  <a:srgbClr val="FF0000"/>
                </a:solidFill>
                <a:latin typeface="Courier New"/>
              </a:rPr>
              <a:t>       ,[Measures].[Internet Sales Amount]</a:t>
            </a:r>
          </a:p>
          <a:p>
            <a:pPr>
              <a:buNone/>
            </a:pPr>
            <a:r>
              <a:rPr lang="en-GB" sz="1400" b="1" dirty="0" smtClean="0">
                <a:solidFill>
                  <a:srgbClr val="FF0000"/>
                </a:solidFill>
                <a:latin typeface="Courier New"/>
              </a:rPr>
              <a:t>       ,BDESC</a:t>
            </a:r>
          </a:p>
          <a:p>
            <a:pPr>
              <a:buNone/>
            </a:pPr>
            <a:r>
              <a:rPr lang="en-GB" sz="1400" b="1" dirty="0" smtClean="0">
                <a:solidFill>
                  <a:srgbClr val="FF0000"/>
                </a:solidFill>
                <a:latin typeface="Courier New"/>
              </a:rPr>
              <a:t>      )</a:t>
            </a:r>
          </a:p>
          <a:p>
            <a:pPr>
              <a:buNone/>
            </a:pPr>
            <a:r>
              <a:rPr lang="en-GB" sz="1400" dirty="0" smtClean="0">
                <a:solidFill>
                  <a:srgbClr val="0000FF"/>
                </a:solidFill>
                <a:latin typeface="Courier New"/>
              </a:rPr>
              <a:t>    ) </a:t>
            </a:r>
          </a:p>
          <a:p>
            <a:pPr>
              <a:buNone/>
            </a:pPr>
            <a:r>
              <a:rPr lang="en-GB" sz="1400" dirty="0" smtClean="0">
                <a:solidFill>
                  <a:srgbClr val="0000FF"/>
                </a:solidFill>
                <a:latin typeface="Courier New"/>
              </a:rPr>
              <a:t>SELECT </a:t>
            </a:r>
          </a:p>
          <a:p>
            <a:pPr>
              <a:buNone/>
            </a:pPr>
            <a:r>
              <a:rPr lang="en-GB" sz="1400" dirty="0" smtClean="0">
                <a:solidFill>
                  <a:srgbClr val="0000FF"/>
                </a:solidFill>
                <a:latin typeface="Courier New"/>
              </a:rPr>
              <a:t>  MEASURES.MYRANK ON </a:t>
            </a:r>
            <a:r>
              <a:rPr lang="en-GB" sz="1400" dirty="0" smtClean="0">
                <a:solidFill>
                  <a:srgbClr val="C0C0C0"/>
                </a:solidFill>
                <a:latin typeface="Courier New"/>
              </a:rPr>
              <a:t>0</a:t>
            </a:r>
          </a:p>
          <a:p>
            <a:pPr>
              <a:buNone/>
            </a:pPr>
            <a:r>
              <a:rPr lang="en-GB" sz="1400" dirty="0" smtClean="0">
                <a:solidFill>
                  <a:srgbClr val="C0C0C0"/>
                </a:solidFill>
                <a:latin typeface="Courier New"/>
              </a:rPr>
              <a:t> ,</a:t>
            </a:r>
            <a:r>
              <a:rPr lang="en-GB" sz="1400" dirty="0" smtClean="0">
                <a:solidFill>
                  <a:srgbClr val="000080"/>
                </a:solidFill>
                <a:latin typeface="Courier New"/>
              </a:rPr>
              <a:t>[Date].[Date].[Date].</a:t>
            </a:r>
            <a:r>
              <a:rPr lang="en-GB" sz="1400" dirty="0" smtClean="0">
                <a:solidFill>
                  <a:srgbClr val="0000FF"/>
                </a:solidFill>
                <a:latin typeface="Courier New"/>
              </a:rPr>
              <a:t>MEMBERS ON </a:t>
            </a:r>
            <a:r>
              <a:rPr lang="en-GB" sz="1400" dirty="0" smtClean="0">
                <a:solidFill>
                  <a:srgbClr val="C0C0C0"/>
                </a:solidFill>
                <a:latin typeface="Courier New"/>
              </a:rPr>
              <a:t>1</a:t>
            </a:r>
          </a:p>
          <a:p>
            <a:pPr>
              <a:buNone/>
            </a:pPr>
            <a:r>
              <a:rPr lang="en-GB" sz="1400" dirty="0" smtClean="0">
                <a:solidFill>
                  <a:srgbClr val="0000FF"/>
                </a:solidFill>
                <a:latin typeface="Courier New"/>
              </a:rPr>
              <a:t>FROM </a:t>
            </a:r>
            <a:r>
              <a:rPr lang="en-GB" sz="1400" dirty="0" smtClean="0">
                <a:solidFill>
                  <a:srgbClr val="000080"/>
                </a:solidFill>
                <a:latin typeface="Courier New"/>
              </a:rPr>
              <a:t>[Adventure Works];</a:t>
            </a:r>
            <a:endParaRPr lang="en-GB" sz="1400" dirty="0"/>
          </a:p>
        </p:txBody>
      </p:sp>
      <p:sp>
        <p:nvSpPr>
          <p:cNvPr id="4" name="Content Placeholder 2"/>
          <p:cNvSpPr txBox="1">
            <a:spLocks/>
          </p:cNvSpPr>
          <p:nvPr/>
        </p:nvSpPr>
        <p:spPr bwMode="auto">
          <a:xfrm>
            <a:off x="4724400" y="1143000"/>
            <a:ext cx="3929062" cy="5143500"/>
          </a:xfrm>
          <a:prstGeom prst="rect">
            <a:avLst/>
          </a:prstGeom>
          <a:noFill/>
          <a:ln w="9525">
            <a:solidFill>
              <a:srgbClr val="00B050"/>
            </a:solidFill>
            <a:miter lim="800000"/>
            <a:headEnd/>
            <a:tailEnd/>
          </a:ln>
        </p:spPr>
        <p:txBody>
          <a:bodyPr vert="horz" wrap="square" lIns="91440" tIns="45720" rIns="91440" bIns="45720" numCol="1" anchor="t" anchorCtr="0" compatLnSpc="1">
            <a:prstTxWarp prst="textNoShape">
              <a:avLst/>
            </a:prstTxWarp>
            <a:normAutofit/>
          </a:bodyPr>
          <a:lstStyle/>
          <a:p>
            <a:r>
              <a:rPr lang="en-GB" sz="1500" dirty="0" smtClean="0">
                <a:solidFill>
                  <a:srgbClr val="0000FF"/>
                </a:solidFill>
                <a:latin typeface="Courier New"/>
              </a:rPr>
              <a:t>WITH </a:t>
            </a:r>
          </a:p>
          <a:p>
            <a:r>
              <a:rPr lang="en-GB" sz="1500" dirty="0" smtClean="0">
                <a:solidFill>
                  <a:srgbClr val="0000FF"/>
                </a:solidFill>
                <a:latin typeface="Courier New"/>
              </a:rPr>
              <a:t>  SET MYSET AS </a:t>
            </a:r>
          </a:p>
          <a:p>
            <a:r>
              <a:rPr lang="en-GB" sz="1500" b="1" dirty="0" smtClean="0">
                <a:solidFill>
                  <a:srgbClr val="FF0000"/>
                </a:solidFill>
                <a:latin typeface="Courier New"/>
              </a:rPr>
              <a:t>    Order</a:t>
            </a:r>
          </a:p>
          <a:p>
            <a:r>
              <a:rPr lang="en-GB" sz="1500" b="1" dirty="0" smtClean="0">
                <a:solidFill>
                  <a:srgbClr val="FF0000"/>
                </a:solidFill>
                <a:latin typeface="Courier New"/>
              </a:rPr>
              <a:t>    (</a:t>
            </a:r>
          </a:p>
          <a:p>
            <a:r>
              <a:rPr lang="en-GB" sz="1500" b="1" dirty="0" smtClean="0">
                <a:solidFill>
                  <a:srgbClr val="FF0000"/>
                </a:solidFill>
                <a:latin typeface="Courier New"/>
              </a:rPr>
              <a:t>      [Date].[Date].[Date].MEMBERS</a:t>
            </a:r>
          </a:p>
          <a:p>
            <a:r>
              <a:rPr lang="en-GB" sz="1500" b="1" dirty="0" smtClean="0">
                <a:solidFill>
                  <a:srgbClr val="FF0000"/>
                </a:solidFill>
                <a:latin typeface="Courier New"/>
              </a:rPr>
              <a:t>     ,[Measures].[Internet Sales Amount]</a:t>
            </a:r>
          </a:p>
          <a:p>
            <a:r>
              <a:rPr lang="en-GB" sz="1500" b="1" dirty="0" smtClean="0">
                <a:solidFill>
                  <a:srgbClr val="FF0000"/>
                </a:solidFill>
                <a:latin typeface="Courier New"/>
              </a:rPr>
              <a:t>     ,BDESC</a:t>
            </a:r>
          </a:p>
          <a:p>
            <a:r>
              <a:rPr lang="en-GB" sz="1500" b="1" dirty="0" smtClean="0">
                <a:solidFill>
                  <a:srgbClr val="FF0000"/>
                </a:solidFill>
                <a:latin typeface="Courier New"/>
              </a:rPr>
              <a:t>    ) </a:t>
            </a:r>
          </a:p>
          <a:p>
            <a:r>
              <a:rPr lang="en-GB" sz="1500" dirty="0" smtClean="0">
                <a:solidFill>
                  <a:srgbClr val="0000FF"/>
                </a:solidFill>
                <a:latin typeface="Courier New"/>
              </a:rPr>
              <a:t>  MEMBER MEASURES.MYRANK AS </a:t>
            </a:r>
          </a:p>
          <a:p>
            <a:r>
              <a:rPr lang="en-GB" sz="1500" dirty="0" smtClean="0">
                <a:solidFill>
                  <a:srgbClr val="0000FF"/>
                </a:solidFill>
                <a:latin typeface="Courier New"/>
              </a:rPr>
              <a:t>    Rank</a:t>
            </a:r>
          </a:p>
          <a:p>
            <a:r>
              <a:rPr lang="en-GB" sz="1500" dirty="0" smtClean="0">
                <a:solidFill>
                  <a:srgbClr val="0000FF"/>
                </a:solidFill>
                <a:latin typeface="Courier New"/>
              </a:rPr>
              <a:t>    (</a:t>
            </a:r>
          </a:p>
          <a:p>
            <a:r>
              <a:rPr lang="en-GB" sz="1500" dirty="0" smtClean="0">
                <a:solidFill>
                  <a:srgbClr val="0000FF"/>
                </a:solidFill>
                <a:latin typeface="Courier New"/>
              </a:rPr>
              <a:t>      </a:t>
            </a:r>
            <a:r>
              <a:rPr lang="en-GB" sz="1500" dirty="0" smtClean="0">
                <a:solidFill>
                  <a:srgbClr val="000080"/>
                </a:solidFill>
                <a:latin typeface="Courier New"/>
              </a:rPr>
              <a:t>[Date].[Date].</a:t>
            </a:r>
            <a:r>
              <a:rPr lang="en-GB" sz="1500" dirty="0" err="1" smtClean="0">
                <a:solidFill>
                  <a:srgbClr val="0000FF"/>
                </a:solidFill>
                <a:latin typeface="Courier New"/>
              </a:rPr>
              <a:t>CurrentMember</a:t>
            </a:r>
            <a:endParaRPr lang="en-GB" sz="1500" dirty="0" smtClean="0">
              <a:solidFill>
                <a:srgbClr val="0000FF"/>
              </a:solidFill>
              <a:latin typeface="Courier New"/>
            </a:endParaRPr>
          </a:p>
          <a:p>
            <a:r>
              <a:rPr lang="en-GB" sz="1500" dirty="0" smtClean="0">
                <a:solidFill>
                  <a:srgbClr val="0000FF"/>
                </a:solidFill>
                <a:latin typeface="Courier New"/>
              </a:rPr>
              <a:t>     ,MYSET</a:t>
            </a:r>
          </a:p>
          <a:p>
            <a:r>
              <a:rPr lang="en-GB" sz="1500" dirty="0" smtClean="0">
                <a:solidFill>
                  <a:srgbClr val="0000FF"/>
                </a:solidFill>
                <a:latin typeface="Courier New"/>
              </a:rPr>
              <a:t>    ) </a:t>
            </a:r>
          </a:p>
          <a:p>
            <a:r>
              <a:rPr lang="en-GB" sz="1500" dirty="0" smtClean="0">
                <a:solidFill>
                  <a:srgbClr val="0000FF"/>
                </a:solidFill>
                <a:latin typeface="Courier New"/>
              </a:rPr>
              <a:t>SELECT </a:t>
            </a:r>
          </a:p>
          <a:p>
            <a:r>
              <a:rPr lang="en-GB" sz="1500" dirty="0" smtClean="0">
                <a:solidFill>
                  <a:srgbClr val="0000FF"/>
                </a:solidFill>
                <a:latin typeface="Courier New"/>
              </a:rPr>
              <a:t>  MEASURES.MYRANK ON </a:t>
            </a:r>
            <a:r>
              <a:rPr lang="en-GB" sz="1500" dirty="0" smtClean="0">
                <a:solidFill>
                  <a:srgbClr val="C0C0C0"/>
                </a:solidFill>
                <a:latin typeface="Courier New"/>
              </a:rPr>
              <a:t>0</a:t>
            </a:r>
          </a:p>
          <a:p>
            <a:r>
              <a:rPr lang="en-GB" sz="1500" dirty="0" smtClean="0">
                <a:solidFill>
                  <a:srgbClr val="C0C0C0"/>
                </a:solidFill>
                <a:latin typeface="Courier New"/>
              </a:rPr>
              <a:t> ,</a:t>
            </a:r>
            <a:r>
              <a:rPr lang="en-GB" sz="1500" dirty="0" smtClean="0">
                <a:solidFill>
                  <a:srgbClr val="000080"/>
                </a:solidFill>
                <a:latin typeface="Courier New"/>
              </a:rPr>
              <a:t>[Date].[Date].[Date].</a:t>
            </a:r>
            <a:r>
              <a:rPr lang="en-GB" sz="1500" dirty="0" smtClean="0">
                <a:solidFill>
                  <a:srgbClr val="0000FF"/>
                </a:solidFill>
                <a:latin typeface="Courier New"/>
              </a:rPr>
              <a:t>MEMBERS ON </a:t>
            </a:r>
            <a:r>
              <a:rPr lang="en-GB" sz="1500" dirty="0" smtClean="0">
                <a:solidFill>
                  <a:srgbClr val="C0C0C0"/>
                </a:solidFill>
                <a:latin typeface="Courier New"/>
              </a:rPr>
              <a:t>1</a:t>
            </a:r>
          </a:p>
          <a:p>
            <a:r>
              <a:rPr lang="en-GB" sz="1500" dirty="0" smtClean="0">
                <a:solidFill>
                  <a:srgbClr val="0000FF"/>
                </a:solidFill>
                <a:latin typeface="Courier New"/>
              </a:rPr>
              <a:t>FROM </a:t>
            </a:r>
            <a:r>
              <a:rPr lang="en-GB" sz="1500" dirty="0" smtClean="0">
                <a:solidFill>
                  <a:srgbClr val="000080"/>
                </a:solidFill>
                <a:latin typeface="Courier New"/>
              </a:rPr>
              <a:t>[Adventure Works];</a:t>
            </a:r>
            <a:endParaRPr lang="en-GB" sz="1500" dirty="0" smtClean="0"/>
          </a:p>
          <a:p>
            <a:pPr marL="342900" marR="0" lvl="0" indent="-342900" algn="l" defTabSz="914400" rtl="0" eaLnBrk="0" fontAlgn="base" latinLnBrk="0" hangingPunct="0">
              <a:lnSpc>
                <a:spcPct val="100000"/>
              </a:lnSpc>
              <a:spcBef>
                <a:spcPct val="20000"/>
              </a:spcBef>
              <a:spcAft>
                <a:spcPct val="0"/>
              </a:spcAft>
              <a:buClr>
                <a:srgbClr val="737D9C"/>
              </a:buClr>
              <a:buSzPct val="90000"/>
              <a:buFont typeface="Arial" charset="0"/>
              <a:buChar char="•"/>
              <a:tabLst/>
              <a:defRPr/>
            </a:pPr>
            <a:endParaRPr kumimoji="0" lang="en-GB" sz="3200" b="0" i="0" u="none" strike="noStrike" kern="1200" cap="none" spc="0" normalizeH="0" baseline="0" noProof="0" dirty="0">
              <a:ln>
                <a:noFill/>
              </a:ln>
              <a:solidFill>
                <a:srgbClr val="595959"/>
              </a:solidFill>
              <a:effectLst/>
              <a:uLnTx/>
              <a:uFillTx/>
              <a:latin typeface="+mn-lt"/>
              <a:ea typeface="+mn-ea"/>
              <a:cs typeface="+mn-cs"/>
            </a:endParaRPr>
          </a:p>
        </p:txBody>
      </p:sp>
    </p:spTree>
    <p:extLst>
      <p:ext uri="{BB962C8B-B14F-4D97-AF65-F5344CB8AC3E}">
        <p14:creationId xmlns:p14="http://schemas.microsoft.com/office/powerpoint/2010/main" xmlns="" val="40125508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31648"/>
            <a:ext cx="6781800" cy="606552"/>
          </a:xfrm>
        </p:spPr>
        <p:txBody>
          <a:bodyPr>
            <a:normAutofit/>
          </a:bodyPr>
          <a:lstStyle/>
          <a:p>
            <a:r>
              <a:rPr lang="en-GB" sz="2000" dirty="0" smtClean="0"/>
              <a:t>Bulk Computation</a:t>
            </a:r>
            <a:r>
              <a:rPr lang="en-GB" sz="900" dirty="0" smtClean="0"/>
              <a:t/>
            </a:r>
            <a:br>
              <a:rPr lang="en-GB" sz="900" dirty="0" smtClean="0"/>
            </a:br>
            <a:endParaRPr lang="en-GB" sz="900" dirty="0"/>
          </a:p>
        </p:txBody>
      </p:sp>
      <p:sp>
        <p:nvSpPr>
          <p:cNvPr id="3" name="Content Placeholder 2"/>
          <p:cNvSpPr>
            <a:spLocks noGrp="1"/>
          </p:cNvSpPr>
          <p:nvPr>
            <p:ph idx="1"/>
          </p:nvPr>
        </p:nvSpPr>
        <p:spPr/>
        <p:txBody>
          <a:bodyPr/>
          <a:lstStyle/>
          <a:p>
            <a:r>
              <a:rPr lang="en-GB" sz="1400" b="1" dirty="0" smtClean="0">
                <a:solidFill>
                  <a:schemeClr val="tx1"/>
                </a:solidFill>
              </a:rPr>
              <a:t>Most important optimization technique with MDX in Analysis Services is to rewrite MDX in such a way that makes block computations possible. …Mosha</a:t>
            </a:r>
            <a:endParaRPr lang="en-GB" sz="1400" b="1" dirty="0">
              <a:solidFill>
                <a:schemeClr val="tx1"/>
              </a:solidFill>
            </a:endParaRPr>
          </a:p>
        </p:txBody>
      </p:sp>
      <p:graphicFrame>
        <p:nvGraphicFramePr>
          <p:cNvPr id="4" name="Table 3"/>
          <p:cNvGraphicFramePr>
            <a:graphicFrameLocks noGrp="1"/>
          </p:cNvGraphicFramePr>
          <p:nvPr>
            <p:extLst>
              <p:ext uri="{D42A27DB-BD31-4B8C-83A1-F6EECF244321}">
                <p14:modId xmlns:p14="http://schemas.microsoft.com/office/powerpoint/2010/main" xmlns="" val="92939684"/>
              </p:ext>
            </p:extLst>
          </p:nvPr>
        </p:nvGraphicFramePr>
        <p:xfrm>
          <a:off x="2194560" y="3246327"/>
          <a:ext cx="2082800" cy="1066800"/>
        </p:xfrm>
        <a:graphic>
          <a:graphicData uri="http://schemas.openxmlformats.org/drawingml/2006/table">
            <a:tbl>
              <a:tblPr firstRow="1" bandRow="1">
                <a:tableStyleId>{5940675A-B579-460E-94D1-54222C63F5DA}</a:tableStyleId>
              </a:tblPr>
              <a:tblGrid>
                <a:gridCol w="208280"/>
                <a:gridCol w="208280"/>
                <a:gridCol w="208280"/>
                <a:gridCol w="208280"/>
                <a:gridCol w="208280"/>
                <a:gridCol w="208280"/>
                <a:gridCol w="208280"/>
                <a:gridCol w="208280"/>
                <a:gridCol w="208280"/>
                <a:gridCol w="208280"/>
              </a:tblGrid>
              <a:tr h="0">
                <a:tc>
                  <a:txBody>
                    <a:bodyPr/>
                    <a:lstStyle/>
                    <a:p>
                      <a:endParaRPr lang="en-US" sz="400" dirty="0"/>
                    </a:p>
                  </a:txBody>
                  <a:tcPr/>
                </a:tc>
                <a:tc>
                  <a:txBody>
                    <a:bodyPr/>
                    <a:lstStyle/>
                    <a:p>
                      <a:endParaRPr lang="en-US" sz="400" dirty="0"/>
                    </a:p>
                  </a:txBody>
                  <a:tcPr/>
                </a:tc>
                <a:tc>
                  <a:txBody>
                    <a:bodyPr/>
                    <a:lstStyle/>
                    <a:p>
                      <a:endParaRPr lang="en-US" sz="400" dirty="0"/>
                    </a:p>
                  </a:txBody>
                  <a:tcPr/>
                </a:tc>
                <a:tc>
                  <a:txBody>
                    <a:bodyPr/>
                    <a:lstStyle/>
                    <a:p>
                      <a:endParaRPr lang="en-US" sz="400" dirty="0"/>
                    </a:p>
                  </a:txBody>
                  <a:tcPr/>
                </a:tc>
                <a:tc>
                  <a:txBody>
                    <a:bodyPr/>
                    <a:lstStyle/>
                    <a:p>
                      <a:endParaRPr lang="en-US" sz="400" dirty="0"/>
                    </a:p>
                  </a:txBody>
                  <a:tcPr/>
                </a:tc>
                <a:tc>
                  <a:txBody>
                    <a:bodyPr/>
                    <a:lstStyle/>
                    <a:p>
                      <a:endParaRPr lang="en-US" sz="400" dirty="0"/>
                    </a:p>
                  </a:txBody>
                  <a:tcPr/>
                </a:tc>
                <a:tc>
                  <a:txBody>
                    <a:bodyPr/>
                    <a:lstStyle/>
                    <a:p>
                      <a:endParaRPr lang="en-US" sz="400" dirty="0"/>
                    </a:p>
                  </a:txBody>
                  <a:tcPr/>
                </a:tc>
                <a:tc>
                  <a:txBody>
                    <a:bodyPr/>
                    <a:lstStyle/>
                    <a:p>
                      <a:endParaRPr lang="en-US" sz="400" dirty="0"/>
                    </a:p>
                  </a:txBody>
                  <a:tcPr/>
                </a:tc>
                <a:tc>
                  <a:txBody>
                    <a:bodyPr/>
                    <a:lstStyle/>
                    <a:p>
                      <a:endParaRPr lang="en-US" sz="400" dirty="0"/>
                    </a:p>
                  </a:txBody>
                  <a:tcPr/>
                </a:tc>
                <a:tc>
                  <a:txBody>
                    <a:bodyPr/>
                    <a:lstStyle/>
                    <a:p>
                      <a:endParaRPr lang="en-US" sz="400" dirty="0"/>
                    </a:p>
                  </a:txBody>
                  <a:tcPr/>
                </a:tc>
              </a:tr>
              <a:tr h="0">
                <a:tc>
                  <a:txBody>
                    <a:bodyPr/>
                    <a:lstStyle/>
                    <a:p>
                      <a:endParaRPr lang="en-US" sz="400"/>
                    </a:p>
                  </a:txBody>
                  <a:tcPr/>
                </a:tc>
                <a:tc>
                  <a:txBody>
                    <a:bodyPr/>
                    <a:lstStyle/>
                    <a:p>
                      <a:endParaRPr lang="en-US" sz="400"/>
                    </a:p>
                  </a:txBody>
                  <a:tcPr/>
                </a:tc>
                <a:tc>
                  <a:txBody>
                    <a:bodyPr/>
                    <a:lstStyle/>
                    <a:p>
                      <a:endParaRPr lang="en-US" sz="400" dirty="0"/>
                    </a:p>
                  </a:txBody>
                  <a:tcPr>
                    <a:solidFill>
                      <a:srgbClr val="FF0000"/>
                    </a:solidFill>
                  </a:tcPr>
                </a:tc>
                <a:tc>
                  <a:txBody>
                    <a:bodyPr/>
                    <a:lstStyle/>
                    <a:p>
                      <a:endParaRPr lang="en-US" sz="400" dirty="0"/>
                    </a:p>
                  </a:txBody>
                  <a:tcPr/>
                </a:tc>
                <a:tc>
                  <a:txBody>
                    <a:bodyPr/>
                    <a:lstStyle/>
                    <a:p>
                      <a:endParaRPr lang="en-US" sz="400" dirty="0"/>
                    </a:p>
                  </a:txBody>
                  <a:tcPr/>
                </a:tc>
                <a:tc>
                  <a:txBody>
                    <a:bodyPr/>
                    <a:lstStyle/>
                    <a:p>
                      <a:endParaRPr lang="en-US" sz="400" dirty="0"/>
                    </a:p>
                  </a:txBody>
                  <a:tcPr/>
                </a:tc>
                <a:tc>
                  <a:txBody>
                    <a:bodyPr/>
                    <a:lstStyle/>
                    <a:p>
                      <a:endParaRPr lang="en-US" sz="400"/>
                    </a:p>
                  </a:txBody>
                  <a:tcPr/>
                </a:tc>
                <a:tc>
                  <a:txBody>
                    <a:bodyPr/>
                    <a:lstStyle/>
                    <a:p>
                      <a:endParaRPr lang="en-US" sz="400"/>
                    </a:p>
                  </a:txBody>
                  <a:tcPr/>
                </a:tc>
                <a:tc>
                  <a:txBody>
                    <a:bodyPr/>
                    <a:lstStyle/>
                    <a:p>
                      <a:endParaRPr lang="en-US" sz="400" dirty="0"/>
                    </a:p>
                  </a:txBody>
                  <a:tcPr/>
                </a:tc>
                <a:tc>
                  <a:txBody>
                    <a:bodyPr/>
                    <a:lstStyle/>
                    <a:p>
                      <a:endParaRPr lang="en-US" sz="400"/>
                    </a:p>
                  </a:txBody>
                  <a:tcPr/>
                </a:tc>
              </a:tr>
              <a:tr h="0">
                <a:tc>
                  <a:txBody>
                    <a:bodyPr/>
                    <a:lstStyle/>
                    <a:p>
                      <a:endParaRPr lang="en-US" sz="400"/>
                    </a:p>
                  </a:txBody>
                  <a:tcPr/>
                </a:tc>
                <a:tc>
                  <a:txBody>
                    <a:bodyPr/>
                    <a:lstStyle/>
                    <a:p>
                      <a:endParaRPr lang="en-US" sz="400"/>
                    </a:p>
                  </a:txBody>
                  <a:tcPr/>
                </a:tc>
                <a:tc>
                  <a:txBody>
                    <a:bodyPr/>
                    <a:lstStyle/>
                    <a:p>
                      <a:endParaRPr lang="en-US" sz="400"/>
                    </a:p>
                  </a:txBody>
                  <a:tcPr/>
                </a:tc>
                <a:tc>
                  <a:txBody>
                    <a:bodyPr/>
                    <a:lstStyle/>
                    <a:p>
                      <a:endParaRPr lang="en-US" sz="400" dirty="0"/>
                    </a:p>
                  </a:txBody>
                  <a:tcPr/>
                </a:tc>
                <a:tc>
                  <a:txBody>
                    <a:bodyPr/>
                    <a:lstStyle/>
                    <a:p>
                      <a:endParaRPr lang="en-US" sz="400"/>
                    </a:p>
                  </a:txBody>
                  <a:tcPr/>
                </a:tc>
                <a:tc>
                  <a:txBody>
                    <a:bodyPr/>
                    <a:lstStyle/>
                    <a:p>
                      <a:endParaRPr lang="en-US" sz="400" baseline="0" dirty="0"/>
                    </a:p>
                  </a:txBody>
                  <a:tcPr/>
                </a:tc>
                <a:tc>
                  <a:txBody>
                    <a:bodyPr/>
                    <a:lstStyle/>
                    <a:p>
                      <a:endParaRPr lang="en-US" sz="400" dirty="0"/>
                    </a:p>
                  </a:txBody>
                  <a:tcPr/>
                </a:tc>
                <a:tc>
                  <a:txBody>
                    <a:bodyPr/>
                    <a:lstStyle/>
                    <a:p>
                      <a:endParaRPr lang="en-US" sz="400" dirty="0"/>
                    </a:p>
                  </a:txBody>
                  <a:tcPr/>
                </a:tc>
                <a:tc>
                  <a:txBody>
                    <a:bodyPr/>
                    <a:lstStyle/>
                    <a:p>
                      <a:endParaRPr lang="en-US" sz="400" dirty="0"/>
                    </a:p>
                  </a:txBody>
                  <a:tcPr/>
                </a:tc>
                <a:tc>
                  <a:txBody>
                    <a:bodyPr/>
                    <a:lstStyle/>
                    <a:p>
                      <a:endParaRPr lang="en-US" sz="400"/>
                    </a:p>
                  </a:txBody>
                  <a:tcPr/>
                </a:tc>
              </a:tr>
              <a:tr h="0">
                <a:tc>
                  <a:txBody>
                    <a:bodyPr/>
                    <a:lstStyle/>
                    <a:p>
                      <a:endParaRPr lang="en-US" sz="400" dirty="0"/>
                    </a:p>
                  </a:txBody>
                  <a:tcPr/>
                </a:tc>
                <a:tc>
                  <a:txBody>
                    <a:bodyPr/>
                    <a:lstStyle/>
                    <a:p>
                      <a:endParaRPr lang="en-US" sz="400" dirty="0"/>
                    </a:p>
                  </a:txBody>
                  <a:tcPr/>
                </a:tc>
                <a:tc>
                  <a:txBody>
                    <a:bodyPr/>
                    <a:lstStyle/>
                    <a:p>
                      <a:endParaRPr lang="en-US" sz="400" dirty="0"/>
                    </a:p>
                  </a:txBody>
                  <a:tcPr/>
                </a:tc>
                <a:tc>
                  <a:txBody>
                    <a:bodyPr/>
                    <a:lstStyle/>
                    <a:p>
                      <a:endParaRPr lang="en-US" sz="400" dirty="0"/>
                    </a:p>
                  </a:txBody>
                  <a:tcPr/>
                </a:tc>
                <a:tc>
                  <a:txBody>
                    <a:bodyPr/>
                    <a:lstStyle/>
                    <a:p>
                      <a:endParaRPr lang="en-US" sz="400" dirty="0"/>
                    </a:p>
                  </a:txBody>
                  <a:tcPr/>
                </a:tc>
                <a:tc>
                  <a:txBody>
                    <a:bodyPr/>
                    <a:lstStyle/>
                    <a:p>
                      <a:endParaRPr lang="en-US" sz="400" dirty="0"/>
                    </a:p>
                  </a:txBody>
                  <a:tcPr/>
                </a:tc>
                <a:tc>
                  <a:txBody>
                    <a:bodyPr/>
                    <a:lstStyle/>
                    <a:p>
                      <a:endParaRPr lang="en-US" sz="400" dirty="0"/>
                    </a:p>
                  </a:txBody>
                  <a:tcPr/>
                </a:tc>
                <a:tc>
                  <a:txBody>
                    <a:bodyPr/>
                    <a:lstStyle/>
                    <a:p>
                      <a:endParaRPr lang="en-US" sz="400" dirty="0"/>
                    </a:p>
                  </a:txBody>
                  <a:tcPr>
                    <a:solidFill>
                      <a:srgbClr val="FF0000"/>
                    </a:solidFill>
                  </a:tcPr>
                </a:tc>
                <a:tc>
                  <a:txBody>
                    <a:bodyPr/>
                    <a:lstStyle/>
                    <a:p>
                      <a:endParaRPr lang="en-US" sz="400" dirty="0"/>
                    </a:p>
                  </a:txBody>
                  <a:tcPr/>
                </a:tc>
                <a:tc>
                  <a:txBody>
                    <a:bodyPr/>
                    <a:lstStyle/>
                    <a:p>
                      <a:endParaRPr lang="en-US" sz="400" dirty="0"/>
                    </a:p>
                  </a:txBody>
                  <a:tcPr/>
                </a:tc>
              </a:tr>
              <a:tr h="0">
                <a:tc>
                  <a:txBody>
                    <a:bodyPr/>
                    <a:lstStyle/>
                    <a:p>
                      <a:endParaRPr lang="en-US" sz="400" dirty="0"/>
                    </a:p>
                  </a:txBody>
                  <a:tcPr/>
                </a:tc>
                <a:tc>
                  <a:txBody>
                    <a:bodyPr/>
                    <a:lstStyle/>
                    <a:p>
                      <a:endParaRPr lang="en-US" sz="400"/>
                    </a:p>
                  </a:txBody>
                  <a:tcPr/>
                </a:tc>
                <a:tc>
                  <a:txBody>
                    <a:bodyPr/>
                    <a:lstStyle/>
                    <a:p>
                      <a:endParaRPr lang="en-US" sz="400"/>
                    </a:p>
                  </a:txBody>
                  <a:tcPr/>
                </a:tc>
                <a:tc>
                  <a:txBody>
                    <a:bodyPr/>
                    <a:lstStyle/>
                    <a:p>
                      <a:endParaRPr lang="en-US" sz="400"/>
                    </a:p>
                  </a:txBody>
                  <a:tcPr/>
                </a:tc>
                <a:tc>
                  <a:txBody>
                    <a:bodyPr/>
                    <a:lstStyle/>
                    <a:p>
                      <a:endParaRPr lang="en-US" sz="400"/>
                    </a:p>
                  </a:txBody>
                  <a:tcPr/>
                </a:tc>
                <a:tc>
                  <a:txBody>
                    <a:bodyPr/>
                    <a:lstStyle/>
                    <a:p>
                      <a:endParaRPr lang="en-US" sz="400"/>
                    </a:p>
                  </a:txBody>
                  <a:tcPr/>
                </a:tc>
                <a:tc>
                  <a:txBody>
                    <a:bodyPr/>
                    <a:lstStyle/>
                    <a:p>
                      <a:endParaRPr lang="en-US" sz="400" dirty="0"/>
                    </a:p>
                  </a:txBody>
                  <a:tcPr/>
                </a:tc>
                <a:tc>
                  <a:txBody>
                    <a:bodyPr/>
                    <a:lstStyle/>
                    <a:p>
                      <a:endParaRPr lang="en-US" sz="400" dirty="0"/>
                    </a:p>
                  </a:txBody>
                  <a:tcPr/>
                </a:tc>
                <a:tc>
                  <a:txBody>
                    <a:bodyPr/>
                    <a:lstStyle/>
                    <a:p>
                      <a:endParaRPr lang="en-US" sz="400" dirty="0"/>
                    </a:p>
                  </a:txBody>
                  <a:tcPr/>
                </a:tc>
                <a:tc>
                  <a:txBody>
                    <a:bodyPr/>
                    <a:lstStyle/>
                    <a:p>
                      <a:endParaRPr lang="en-US" sz="400" dirty="0"/>
                    </a:p>
                  </a:txBody>
                  <a:tcPr/>
                </a:tc>
              </a:tr>
              <a:tr h="0">
                <a:tc>
                  <a:txBody>
                    <a:bodyPr/>
                    <a:lstStyle/>
                    <a:p>
                      <a:endParaRPr lang="en-US" sz="400"/>
                    </a:p>
                  </a:txBody>
                  <a:tcPr/>
                </a:tc>
                <a:tc>
                  <a:txBody>
                    <a:bodyPr/>
                    <a:lstStyle/>
                    <a:p>
                      <a:endParaRPr lang="en-US" sz="400"/>
                    </a:p>
                  </a:txBody>
                  <a:tcPr/>
                </a:tc>
                <a:tc>
                  <a:txBody>
                    <a:bodyPr/>
                    <a:lstStyle/>
                    <a:p>
                      <a:endParaRPr lang="en-US" sz="400"/>
                    </a:p>
                  </a:txBody>
                  <a:tcPr/>
                </a:tc>
                <a:tc>
                  <a:txBody>
                    <a:bodyPr/>
                    <a:lstStyle/>
                    <a:p>
                      <a:endParaRPr lang="en-US" sz="400" dirty="0"/>
                    </a:p>
                  </a:txBody>
                  <a:tcPr>
                    <a:solidFill>
                      <a:srgbClr val="FF0000"/>
                    </a:solidFill>
                  </a:tcPr>
                </a:tc>
                <a:tc>
                  <a:txBody>
                    <a:bodyPr/>
                    <a:lstStyle/>
                    <a:p>
                      <a:endParaRPr lang="en-US" sz="400" dirty="0"/>
                    </a:p>
                  </a:txBody>
                  <a:tcPr/>
                </a:tc>
                <a:tc>
                  <a:txBody>
                    <a:bodyPr/>
                    <a:lstStyle/>
                    <a:p>
                      <a:endParaRPr lang="en-US" sz="400" dirty="0"/>
                    </a:p>
                  </a:txBody>
                  <a:tcPr/>
                </a:tc>
                <a:tc>
                  <a:txBody>
                    <a:bodyPr/>
                    <a:lstStyle/>
                    <a:p>
                      <a:endParaRPr lang="en-US" sz="400" dirty="0"/>
                    </a:p>
                  </a:txBody>
                  <a:tcPr/>
                </a:tc>
                <a:tc>
                  <a:txBody>
                    <a:bodyPr/>
                    <a:lstStyle/>
                    <a:p>
                      <a:endParaRPr lang="en-US" sz="400" dirty="0"/>
                    </a:p>
                  </a:txBody>
                  <a:tcPr/>
                </a:tc>
                <a:tc>
                  <a:txBody>
                    <a:bodyPr/>
                    <a:lstStyle/>
                    <a:p>
                      <a:endParaRPr lang="en-US" sz="400"/>
                    </a:p>
                  </a:txBody>
                  <a:tcPr/>
                </a:tc>
                <a:tc>
                  <a:txBody>
                    <a:bodyPr/>
                    <a:lstStyle/>
                    <a:p>
                      <a:endParaRPr lang="en-US" sz="400" dirty="0"/>
                    </a:p>
                  </a:txBody>
                  <a:tcPr/>
                </a:tc>
              </a:tr>
              <a:tr h="0">
                <a:tc>
                  <a:txBody>
                    <a:bodyPr/>
                    <a:lstStyle/>
                    <a:p>
                      <a:endParaRPr lang="en-US" sz="400"/>
                    </a:p>
                  </a:txBody>
                  <a:tcPr/>
                </a:tc>
                <a:tc>
                  <a:txBody>
                    <a:bodyPr/>
                    <a:lstStyle/>
                    <a:p>
                      <a:endParaRPr lang="en-US" sz="400"/>
                    </a:p>
                  </a:txBody>
                  <a:tcPr/>
                </a:tc>
                <a:tc>
                  <a:txBody>
                    <a:bodyPr/>
                    <a:lstStyle/>
                    <a:p>
                      <a:endParaRPr lang="en-US" sz="400"/>
                    </a:p>
                  </a:txBody>
                  <a:tcPr/>
                </a:tc>
                <a:tc>
                  <a:txBody>
                    <a:bodyPr/>
                    <a:lstStyle/>
                    <a:p>
                      <a:endParaRPr lang="en-US" sz="400"/>
                    </a:p>
                  </a:txBody>
                  <a:tcPr/>
                </a:tc>
                <a:tc>
                  <a:txBody>
                    <a:bodyPr/>
                    <a:lstStyle/>
                    <a:p>
                      <a:endParaRPr lang="en-US" sz="400"/>
                    </a:p>
                  </a:txBody>
                  <a:tcPr/>
                </a:tc>
                <a:tc>
                  <a:txBody>
                    <a:bodyPr/>
                    <a:lstStyle/>
                    <a:p>
                      <a:endParaRPr lang="en-US" sz="400"/>
                    </a:p>
                  </a:txBody>
                  <a:tcPr/>
                </a:tc>
                <a:tc>
                  <a:txBody>
                    <a:bodyPr/>
                    <a:lstStyle/>
                    <a:p>
                      <a:endParaRPr lang="en-US" sz="400" dirty="0"/>
                    </a:p>
                  </a:txBody>
                  <a:tcPr/>
                </a:tc>
                <a:tc>
                  <a:txBody>
                    <a:bodyPr/>
                    <a:lstStyle/>
                    <a:p>
                      <a:endParaRPr lang="en-US" sz="400" dirty="0"/>
                    </a:p>
                  </a:txBody>
                  <a:tcPr/>
                </a:tc>
                <a:tc>
                  <a:txBody>
                    <a:bodyPr/>
                    <a:lstStyle/>
                    <a:p>
                      <a:endParaRPr lang="en-US" sz="400" dirty="0"/>
                    </a:p>
                  </a:txBody>
                  <a:tcPr/>
                </a:tc>
                <a:tc>
                  <a:txBody>
                    <a:bodyPr/>
                    <a:lstStyle/>
                    <a:p>
                      <a:endParaRPr lang="en-US" sz="400" dirty="0"/>
                    </a:p>
                  </a:txBody>
                  <a:tcPr/>
                </a:tc>
              </a:tr>
            </a:tbl>
          </a:graphicData>
        </a:graphic>
      </p:graphicFrame>
      <p:sp>
        <p:nvSpPr>
          <p:cNvPr id="5" name="Down Arrow 4"/>
          <p:cNvSpPr/>
          <p:nvPr/>
        </p:nvSpPr>
        <p:spPr>
          <a:xfrm>
            <a:off x="3185160" y="4389327"/>
            <a:ext cx="304800" cy="304800"/>
          </a:xfrm>
          <a:prstGeom prst="downArrow">
            <a:avLst/>
          </a:prstGeom>
          <a:solidFill>
            <a:schemeClr val="accent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Left Arrow 5"/>
          <p:cNvSpPr/>
          <p:nvPr/>
        </p:nvSpPr>
        <p:spPr>
          <a:xfrm>
            <a:off x="2362200" y="5227527"/>
            <a:ext cx="304800" cy="304800"/>
          </a:xfrm>
          <a:prstGeom prst="leftArrow">
            <a:avLst/>
          </a:prstGeom>
          <a:solidFill>
            <a:schemeClr val="accent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Down Arrow 6"/>
          <p:cNvSpPr/>
          <p:nvPr/>
        </p:nvSpPr>
        <p:spPr>
          <a:xfrm>
            <a:off x="7891088" y="3902107"/>
            <a:ext cx="304800" cy="304800"/>
          </a:xfrm>
          <a:prstGeom prst="downArrow">
            <a:avLst/>
          </a:prstGeom>
          <a:solidFill>
            <a:schemeClr val="accent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Left Arrow 7"/>
          <p:cNvSpPr/>
          <p:nvPr/>
        </p:nvSpPr>
        <p:spPr>
          <a:xfrm>
            <a:off x="6981305" y="4617927"/>
            <a:ext cx="304800" cy="304800"/>
          </a:xfrm>
          <a:prstGeom prst="leftArrow">
            <a:avLst/>
          </a:prstGeom>
          <a:solidFill>
            <a:schemeClr val="accent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aphicFrame>
        <p:nvGraphicFramePr>
          <p:cNvPr id="9" name="Table 8"/>
          <p:cNvGraphicFramePr>
            <a:graphicFrameLocks noGrp="1"/>
          </p:cNvGraphicFramePr>
          <p:nvPr>
            <p:extLst>
              <p:ext uri="{D42A27DB-BD31-4B8C-83A1-F6EECF244321}">
                <p14:modId xmlns:p14="http://schemas.microsoft.com/office/powerpoint/2010/main" xmlns="" val="3800474913"/>
              </p:ext>
            </p:extLst>
          </p:nvPr>
        </p:nvGraphicFramePr>
        <p:xfrm>
          <a:off x="5166360" y="3246327"/>
          <a:ext cx="2082800" cy="1066800"/>
        </p:xfrm>
        <a:graphic>
          <a:graphicData uri="http://schemas.openxmlformats.org/drawingml/2006/table">
            <a:tbl>
              <a:tblPr firstRow="1" bandRow="1">
                <a:tableStyleId>{5940675A-B579-460E-94D1-54222C63F5DA}</a:tableStyleId>
              </a:tblPr>
              <a:tblGrid>
                <a:gridCol w="208280"/>
                <a:gridCol w="208280"/>
                <a:gridCol w="208280"/>
                <a:gridCol w="208280"/>
                <a:gridCol w="208280"/>
                <a:gridCol w="208280"/>
                <a:gridCol w="208280"/>
                <a:gridCol w="208280"/>
                <a:gridCol w="208280"/>
                <a:gridCol w="208280"/>
              </a:tblGrid>
              <a:tr h="0">
                <a:tc>
                  <a:txBody>
                    <a:bodyPr/>
                    <a:lstStyle/>
                    <a:p>
                      <a:endParaRPr lang="en-US" sz="400" dirty="0"/>
                    </a:p>
                  </a:txBody>
                  <a:tcPr/>
                </a:tc>
                <a:tc>
                  <a:txBody>
                    <a:bodyPr/>
                    <a:lstStyle/>
                    <a:p>
                      <a:endParaRPr lang="en-US" sz="400" dirty="0"/>
                    </a:p>
                  </a:txBody>
                  <a:tcPr/>
                </a:tc>
                <a:tc>
                  <a:txBody>
                    <a:bodyPr/>
                    <a:lstStyle/>
                    <a:p>
                      <a:endParaRPr lang="en-US" sz="400" dirty="0"/>
                    </a:p>
                  </a:txBody>
                  <a:tcPr/>
                </a:tc>
                <a:tc>
                  <a:txBody>
                    <a:bodyPr/>
                    <a:lstStyle/>
                    <a:p>
                      <a:endParaRPr lang="en-US" sz="400" dirty="0"/>
                    </a:p>
                  </a:txBody>
                  <a:tcPr/>
                </a:tc>
                <a:tc>
                  <a:txBody>
                    <a:bodyPr/>
                    <a:lstStyle/>
                    <a:p>
                      <a:endParaRPr lang="en-US" sz="400" dirty="0"/>
                    </a:p>
                  </a:txBody>
                  <a:tcPr/>
                </a:tc>
                <a:tc>
                  <a:txBody>
                    <a:bodyPr/>
                    <a:lstStyle/>
                    <a:p>
                      <a:endParaRPr lang="en-US" sz="400" dirty="0"/>
                    </a:p>
                  </a:txBody>
                  <a:tcPr/>
                </a:tc>
                <a:tc>
                  <a:txBody>
                    <a:bodyPr/>
                    <a:lstStyle/>
                    <a:p>
                      <a:endParaRPr lang="en-US" sz="400" dirty="0"/>
                    </a:p>
                  </a:txBody>
                  <a:tcPr/>
                </a:tc>
                <a:tc>
                  <a:txBody>
                    <a:bodyPr/>
                    <a:lstStyle/>
                    <a:p>
                      <a:endParaRPr lang="en-US" sz="400" dirty="0"/>
                    </a:p>
                  </a:txBody>
                  <a:tcPr/>
                </a:tc>
                <a:tc>
                  <a:txBody>
                    <a:bodyPr/>
                    <a:lstStyle/>
                    <a:p>
                      <a:endParaRPr lang="en-US" sz="400" dirty="0"/>
                    </a:p>
                  </a:txBody>
                  <a:tcPr/>
                </a:tc>
                <a:tc>
                  <a:txBody>
                    <a:bodyPr/>
                    <a:lstStyle/>
                    <a:p>
                      <a:endParaRPr lang="en-US" sz="400" dirty="0"/>
                    </a:p>
                  </a:txBody>
                  <a:tcPr/>
                </a:tc>
              </a:tr>
              <a:tr h="0">
                <a:tc>
                  <a:txBody>
                    <a:bodyPr/>
                    <a:lstStyle/>
                    <a:p>
                      <a:endParaRPr lang="en-US" sz="400" dirty="0"/>
                    </a:p>
                  </a:txBody>
                  <a:tcPr/>
                </a:tc>
                <a:tc>
                  <a:txBody>
                    <a:bodyPr/>
                    <a:lstStyle/>
                    <a:p>
                      <a:endParaRPr lang="en-US" sz="400"/>
                    </a:p>
                  </a:txBody>
                  <a:tcPr/>
                </a:tc>
                <a:tc>
                  <a:txBody>
                    <a:bodyPr/>
                    <a:lstStyle/>
                    <a:p>
                      <a:endParaRPr lang="en-US" sz="400" dirty="0"/>
                    </a:p>
                  </a:txBody>
                  <a:tcPr>
                    <a:solidFill>
                      <a:srgbClr val="FF0000"/>
                    </a:solidFill>
                  </a:tcPr>
                </a:tc>
                <a:tc>
                  <a:txBody>
                    <a:bodyPr/>
                    <a:lstStyle/>
                    <a:p>
                      <a:endParaRPr lang="en-US" sz="400" dirty="0"/>
                    </a:p>
                  </a:txBody>
                  <a:tcPr/>
                </a:tc>
                <a:tc>
                  <a:txBody>
                    <a:bodyPr/>
                    <a:lstStyle/>
                    <a:p>
                      <a:endParaRPr lang="en-US" sz="400" dirty="0"/>
                    </a:p>
                  </a:txBody>
                  <a:tcPr/>
                </a:tc>
                <a:tc>
                  <a:txBody>
                    <a:bodyPr/>
                    <a:lstStyle/>
                    <a:p>
                      <a:endParaRPr lang="en-US" sz="400" dirty="0"/>
                    </a:p>
                  </a:txBody>
                  <a:tcPr/>
                </a:tc>
                <a:tc>
                  <a:txBody>
                    <a:bodyPr/>
                    <a:lstStyle/>
                    <a:p>
                      <a:endParaRPr lang="en-US" sz="400"/>
                    </a:p>
                  </a:txBody>
                  <a:tcPr/>
                </a:tc>
                <a:tc>
                  <a:txBody>
                    <a:bodyPr/>
                    <a:lstStyle/>
                    <a:p>
                      <a:endParaRPr lang="en-US" sz="400"/>
                    </a:p>
                  </a:txBody>
                  <a:tcPr/>
                </a:tc>
                <a:tc>
                  <a:txBody>
                    <a:bodyPr/>
                    <a:lstStyle/>
                    <a:p>
                      <a:endParaRPr lang="en-US" sz="400" dirty="0"/>
                    </a:p>
                  </a:txBody>
                  <a:tcPr/>
                </a:tc>
                <a:tc>
                  <a:txBody>
                    <a:bodyPr/>
                    <a:lstStyle/>
                    <a:p>
                      <a:endParaRPr lang="en-US" sz="400"/>
                    </a:p>
                  </a:txBody>
                  <a:tcPr/>
                </a:tc>
              </a:tr>
              <a:tr h="0">
                <a:tc>
                  <a:txBody>
                    <a:bodyPr/>
                    <a:lstStyle/>
                    <a:p>
                      <a:endParaRPr lang="en-US" sz="400"/>
                    </a:p>
                  </a:txBody>
                  <a:tcPr/>
                </a:tc>
                <a:tc>
                  <a:txBody>
                    <a:bodyPr/>
                    <a:lstStyle/>
                    <a:p>
                      <a:endParaRPr lang="en-US" sz="400"/>
                    </a:p>
                  </a:txBody>
                  <a:tcPr/>
                </a:tc>
                <a:tc>
                  <a:txBody>
                    <a:bodyPr/>
                    <a:lstStyle/>
                    <a:p>
                      <a:endParaRPr lang="en-US" sz="400"/>
                    </a:p>
                  </a:txBody>
                  <a:tcPr/>
                </a:tc>
                <a:tc>
                  <a:txBody>
                    <a:bodyPr/>
                    <a:lstStyle/>
                    <a:p>
                      <a:endParaRPr lang="en-US" sz="400" dirty="0"/>
                    </a:p>
                  </a:txBody>
                  <a:tcPr/>
                </a:tc>
                <a:tc>
                  <a:txBody>
                    <a:bodyPr/>
                    <a:lstStyle/>
                    <a:p>
                      <a:endParaRPr lang="en-US" sz="400"/>
                    </a:p>
                  </a:txBody>
                  <a:tcPr/>
                </a:tc>
                <a:tc>
                  <a:txBody>
                    <a:bodyPr/>
                    <a:lstStyle/>
                    <a:p>
                      <a:endParaRPr lang="en-US" sz="400" baseline="0" dirty="0"/>
                    </a:p>
                  </a:txBody>
                  <a:tcPr/>
                </a:tc>
                <a:tc>
                  <a:txBody>
                    <a:bodyPr/>
                    <a:lstStyle/>
                    <a:p>
                      <a:endParaRPr lang="en-US" sz="400" dirty="0"/>
                    </a:p>
                  </a:txBody>
                  <a:tcPr/>
                </a:tc>
                <a:tc>
                  <a:txBody>
                    <a:bodyPr/>
                    <a:lstStyle/>
                    <a:p>
                      <a:endParaRPr lang="en-US" sz="400" dirty="0"/>
                    </a:p>
                  </a:txBody>
                  <a:tcPr/>
                </a:tc>
                <a:tc>
                  <a:txBody>
                    <a:bodyPr/>
                    <a:lstStyle/>
                    <a:p>
                      <a:endParaRPr lang="en-US" sz="400" dirty="0"/>
                    </a:p>
                  </a:txBody>
                  <a:tcPr/>
                </a:tc>
                <a:tc>
                  <a:txBody>
                    <a:bodyPr/>
                    <a:lstStyle/>
                    <a:p>
                      <a:endParaRPr lang="en-US" sz="400"/>
                    </a:p>
                  </a:txBody>
                  <a:tcPr/>
                </a:tc>
              </a:tr>
              <a:tr h="0">
                <a:tc>
                  <a:txBody>
                    <a:bodyPr/>
                    <a:lstStyle/>
                    <a:p>
                      <a:endParaRPr lang="en-US" sz="400" dirty="0"/>
                    </a:p>
                  </a:txBody>
                  <a:tcPr/>
                </a:tc>
                <a:tc>
                  <a:txBody>
                    <a:bodyPr/>
                    <a:lstStyle/>
                    <a:p>
                      <a:endParaRPr lang="en-US" sz="400" dirty="0"/>
                    </a:p>
                  </a:txBody>
                  <a:tcPr/>
                </a:tc>
                <a:tc>
                  <a:txBody>
                    <a:bodyPr/>
                    <a:lstStyle/>
                    <a:p>
                      <a:endParaRPr lang="en-US" sz="400" dirty="0"/>
                    </a:p>
                  </a:txBody>
                  <a:tcPr/>
                </a:tc>
                <a:tc>
                  <a:txBody>
                    <a:bodyPr/>
                    <a:lstStyle/>
                    <a:p>
                      <a:endParaRPr lang="en-US" sz="400" dirty="0"/>
                    </a:p>
                  </a:txBody>
                  <a:tcPr/>
                </a:tc>
                <a:tc>
                  <a:txBody>
                    <a:bodyPr/>
                    <a:lstStyle/>
                    <a:p>
                      <a:endParaRPr lang="en-US" sz="400" dirty="0"/>
                    </a:p>
                  </a:txBody>
                  <a:tcPr/>
                </a:tc>
                <a:tc>
                  <a:txBody>
                    <a:bodyPr/>
                    <a:lstStyle/>
                    <a:p>
                      <a:endParaRPr lang="en-US" sz="400" dirty="0"/>
                    </a:p>
                  </a:txBody>
                  <a:tcPr/>
                </a:tc>
                <a:tc>
                  <a:txBody>
                    <a:bodyPr/>
                    <a:lstStyle/>
                    <a:p>
                      <a:endParaRPr lang="en-US" sz="400" dirty="0"/>
                    </a:p>
                  </a:txBody>
                  <a:tcPr/>
                </a:tc>
                <a:tc>
                  <a:txBody>
                    <a:bodyPr/>
                    <a:lstStyle/>
                    <a:p>
                      <a:endParaRPr lang="en-US" sz="400" dirty="0"/>
                    </a:p>
                  </a:txBody>
                  <a:tcPr>
                    <a:solidFill>
                      <a:srgbClr val="FF0000"/>
                    </a:solidFill>
                  </a:tcPr>
                </a:tc>
                <a:tc>
                  <a:txBody>
                    <a:bodyPr/>
                    <a:lstStyle/>
                    <a:p>
                      <a:endParaRPr lang="en-US" sz="400" dirty="0"/>
                    </a:p>
                  </a:txBody>
                  <a:tcPr/>
                </a:tc>
                <a:tc>
                  <a:txBody>
                    <a:bodyPr/>
                    <a:lstStyle/>
                    <a:p>
                      <a:endParaRPr lang="en-US" sz="400" dirty="0"/>
                    </a:p>
                  </a:txBody>
                  <a:tcPr/>
                </a:tc>
              </a:tr>
              <a:tr h="0">
                <a:tc>
                  <a:txBody>
                    <a:bodyPr/>
                    <a:lstStyle/>
                    <a:p>
                      <a:endParaRPr lang="en-US" sz="400" dirty="0"/>
                    </a:p>
                  </a:txBody>
                  <a:tcPr/>
                </a:tc>
                <a:tc>
                  <a:txBody>
                    <a:bodyPr/>
                    <a:lstStyle/>
                    <a:p>
                      <a:endParaRPr lang="en-US" sz="400"/>
                    </a:p>
                  </a:txBody>
                  <a:tcPr/>
                </a:tc>
                <a:tc>
                  <a:txBody>
                    <a:bodyPr/>
                    <a:lstStyle/>
                    <a:p>
                      <a:endParaRPr lang="en-US" sz="400"/>
                    </a:p>
                  </a:txBody>
                  <a:tcPr/>
                </a:tc>
                <a:tc>
                  <a:txBody>
                    <a:bodyPr/>
                    <a:lstStyle/>
                    <a:p>
                      <a:endParaRPr lang="en-US" sz="400"/>
                    </a:p>
                  </a:txBody>
                  <a:tcPr/>
                </a:tc>
                <a:tc>
                  <a:txBody>
                    <a:bodyPr/>
                    <a:lstStyle/>
                    <a:p>
                      <a:endParaRPr lang="en-US" sz="400"/>
                    </a:p>
                  </a:txBody>
                  <a:tcPr/>
                </a:tc>
                <a:tc>
                  <a:txBody>
                    <a:bodyPr/>
                    <a:lstStyle/>
                    <a:p>
                      <a:endParaRPr lang="en-US" sz="400"/>
                    </a:p>
                  </a:txBody>
                  <a:tcPr/>
                </a:tc>
                <a:tc>
                  <a:txBody>
                    <a:bodyPr/>
                    <a:lstStyle/>
                    <a:p>
                      <a:endParaRPr lang="en-US" sz="400" dirty="0"/>
                    </a:p>
                  </a:txBody>
                  <a:tcPr/>
                </a:tc>
                <a:tc>
                  <a:txBody>
                    <a:bodyPr/>
                    <a:lstStyle/>
                    <a:p>
                      <a:endParaRPr lang="en-US" sz="400" dirty="0"/>
                    </a:p>
                  </a:txBody>
                  <a:tcPr/>
                </a:tc>
                <a:tc>
                  <a:txBody>
                    <a:bodyPr/>
                    <a:lstStyle/>
                    <a:p>
                      <a:endParaRPr lang="en-US" sz="400" dirty="0"/>
                    </a:p>
                  </a:txBody>
                  <a:tcPr/>
                </a:tc>
                <a:tc>
                  <a:txBody>
                    <a:bodyPr/>
                    <a:lstStyle/>
                    <a:p>
                      <a:endParaRPr lang="en-US" sz="400" dirty="0"/>
                    </a:p>
                  </a:txBody>
                  <a:tcPr/>
                </a:tc>
              </a:tr>
              <a:tr h="0">
                <a:tc>
                  <a:txBody>
                    <a:bodyPr/>
                    <a:lstStyle/>
                    <a:p>
                      <a:endParaRPr lang="en-US" sz="400"/>
                    </a:p>
                  </a:txBody>
                  <a:tcPr/>
                </a:tc>
                <a:tc>
                  <a:txBody>
                    <a:bodyPr/>
                    <a:lstStyle/>
                    <a:p>
                      <a:endParaRPr lang="en-US" sz="400"/>
                    </a:p>
                  </a:txBody>
                  <a:tcPr/>
                </a:tc>
                <a:tc>
                  <a:txBody>
                    <a:bodyPr/>
                    <a:lstStyle/>
                    <a:p>
                      <a:endParaRPr lang="en-US" sz="400"/>
                    </a:p>
                  </a:txBody>
                  <a:tcPr/>
                </a:tc>
                <a:tc>
                  <a:txBody>
                    <a:bodyPr/>
                    <a:lstStyle/>
                    <a:p>
                      <a:endParaRPr lang="en-US" sz="400" dirty="0"/>
                    </a:p>
                  </a:txBody>
                  <a:tcPr>
                    <a:solidFill>
                      <a:srgbClr val="FF0000"/>
                    </a:solidFill>
                  </a:tcPr>
                </a:tc>
                <a:tc>
                  <a:txBody>
                    <a:bodyPr/>
                    <a:lstStyle/>
                    <a:p>
                      <a:endParaRPr lang="en-US" sz="400" dirty="0"/>
                    </a:p>
                  </a:txBody>
                  <a:tcPr/>
                </a:tc>
                <a:tc>
                  <a:txBody>
                    <a:bodyPr/>
                    <a:lstStyle/>
                    <a:p>
                      <a:endParaRPr lang="en-US" sz="400" dirty="0"/>
                    </a:p>
                  </a:txBody>
                  <a:tcPr/>
                </a:tc>
                <a:tc>
                  <a:txBody>
                    <a:bodyPr/>
                    <a:lstStyle/>
                    <a:p>
                      <a:endParaRPr lang="en-US" sz="400" dirty="0"/>
                    </a:p>
                  </a:txBody>
                  <a:tcPr/>
                </a:tc>
                <a:tc>
                  <a:txBody>
                    <a:bodyPr/>
                    <a:lstStyle/>
                    <a:p>
                      <a:endParaRPr lang="en-US" sz="400" dirty="0"/>
                    </a:p>
                  </a:txBody>
                  <a:tcPr/>
                </a:tc>
                <a:tc>
                  <a:txBody>
                    <a:bodyPr/>
                    <a:lstStyle/>
                    <a:p>
                      <a:endParaRPr lang="en-US" sz="400"/>
                    </a:p>
                  </a:txBody>
                  <a:tcPr/>
                </a:tc>
                <a:tc>
                  <a:txBody>
                    <a:bodyPr/>
                    <a:lstStyle/>
                    <a:p>
                      <a:endParaRPr lang="en-US" sz="400" dirty="0"/>
                    </a:p>
                  </a:txBody>
                  <a:tcPr/>
                </a:tc>
              </a:tr>
              <a:tr h="0">
                <a:tc>
                  <a:txBody>
                    <a:bodyPr/>
                    <a:lstStyle/>
                    <a:p>
                      <a:endParaRPr lang="en-US" sz="400"/>
                    </a:p>
                  </a:txBody>
                  <a:tcPr/>
                </a:tc>
                <a:tc>
                  <a:txBody>
                    <a:bodyPr/>
                    <a:lstStyle/>
                    <a:p>
                      <a:endParaRPr lang="en-US" sz="400" dirty="0"/>
                    </a:p>
                  </a:txBody>
                  <a:tcPr/>
                </a:tc>
                <a:tc>
                  <a:txBody>
                    <a:bodyPr/>
                    <a:lstStyle/>
                    <a:p>
                      <a:endParaRPr lang="en-US" sz="400"/>
                    </a:p>
                  </a:txBody>
                  <a:tcPr/>
                </a:tc>
                <a:tc>
                  <a:txBody>
                    <a:bodyPr/>
                    <a:lstStyle/>
                    <a:p>
                      <a:endParaRPr lang="en-US" sz="400"/>
                    </a:p>
                  </a:txBody>
                  <a:tcPr/>
                </a:tc>
                <a:tc>
                  <a:txBody>
                    <a:bodyPr/>
                    <a:lstStyle/>
                    <a:p>
                      <a:endParaRPr lang="en-US" sz="400"/>
                    </a:p>
                  </a:txBody>
                  <a:tcPr/>
                </a:tc>
                <a:tc>
                  <a:txBody>
                    <a:bodyPr/>
                    <a:lstStyle/>
                    <a:p>
                      <a:endParaRPr lang="en-US" sz="400" dirty="0"/>
                    </a:p>
                  </a:txBody>
                  <a:tcPr/>
                </a:tc>
                <a:tc>
                  <a:txBody>
                    <a:bodyPr/>
                    <a:lstStyle/>
                    <a:p>
                      <a:endParaRPr lang="en-US" sz="400" dirty="0"/>
                    </a:p>
                  </a:txBody>
                  <a:tcPr/>
                </a:tc>
                <a:tc>
                  <a:txBody>
                    <a:bodyPr/>
                    <a:lstStyle/>
                    <a:p>
                      <a:endParaRPr lang="en-US" sz="400" dirty="0"/>
                    </a:p>
                  </a:txBody>
                  <a:tcPr/>
                </a:tc>
                <a:tc>
                  <a:txBody>
                    <a:bodyPr/>
                    <a:lstStyle/>
                    <a:p>
                      <a:endParaRPr lang="en-US" sz="400" dirty="0"/>
                    </a:p>
                  </a:txBody>
                  <a:tcPr/>
                </a:tc>
                <a:tc>
                  <a:txBody>
                    <a:bodyPr/>
                    <a:lstStyle/>
                    <a:p>
                      <a:endParaRPr lang="en-US" sz="400" dirty="0"/>
                    </a:p>
                  </a:txBody>
                  <a:tcPr/>
                </a:tc>
              </a:tr>
            </a:tbl>
          </a:graphicData>
        </a:graphic>
      </p:graphicFrame>
      <p:sp>
        <p:nvSpPr>
          <p:cNvPr id="10" name="Left Arrow 9"/>
          <p:cNvSpPr/>
          <p:nvPr/>
        </p:nvSpPr>
        <p:spPr>
          <a:xfrm flipH="1">
            <a:off x="7376160" y="3504945"/>
            <a:ext cx="304800" cy="304800"/>
          </a:xfrm>
          <a:prstGeom prst="leftArrow">
            <a:avLst/>
          </a:prstGeom>
          <a:solidFill>
            <a:schemeClr val="accent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Down Arrow 10"/>
          <p:cNvSpPr/>
          <p:nvPr/>
        </p:nvSpPr>
        <p:spPr>
          <a:xfrm>
            <a:off x="6251633" y="5135163"/>
            <a:ext cx="304800" cy="304800"/>
          </a:xfrm>
          <a:prstGeom prst="downArrow">
            <a:avLst/>
          </a:prstGeom>
          <a:solidFill>
            <a:schemeClr val="accent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TextBox 25"/>
          <p:cNvSpPr txBox="1">
            <a:spLocks noChangeArrowheads="1"/>
          </p:cNvSpPr>
          <p:nvPr/>
        </p:nvSpPr>
        <p:spPr bwMode="auto">
          <a:xfrm>
            <a:off x="4480560" y="4313127"/>
            <a:ext cx="685800" cy="461665"/>
          </a:xfrm>
          <a:prstGeom prst="rect">
            <a:avLst/>
          </a:prstGeom>
          <a:noFill/>
          <a:ln w="9525">
            <a:noFill/>
            <a:miter lim="800000"/>
            <a:headEnd/>
            <a:tailEnd/>
          </a:ln>
        </p:spPr>
        <p:txBody>
          <a:bodyPr>
            <a:spAutoFit/>
          </a:bodyPr>
          <a:lstStyle/>
          <a:p>
            <a:r>
              <a:rPr lang="en-US" sz="2400" dirty="0" smtClean="0">
                <a:latin typeface="Segoe"/>
              </a:rPr>
              <a:t>vs.</a:t>
            </a:r>
            <a:endParaRPr lang="en-US" sz="2400" dirty="0">
              <a:latin typeface="Segoe"/>
            </a:endParaRPr>
          </a:p>
        </p:txBody>
      </p:sp>
      <p:graphicFrame>
        <p:nvGraphicFramePr>
          <p:cNvPr id="13" name="Table 12"/>
          <p:cNvGraphicFramePr>
            <a:graphicFrameLocks noGrp="1"/>
          </p:cNvGraphicFramePr>
          <p:nvPr>
            <p:extLst>
              <p:ext uri="{D42A27DB-BD31-4B8C-83A1-F6EECF244321}">
                <p14:modId xmlns:p14="http://schemas.microsoft.com/office/powerpoint/2010/main" xmlns="" val="1383476604"/>
              </p:ext>
            </p:extLst>
          </p:nvPr>
        </p:nvGraphicFramePr>
        <p:xfrm>
          <a:off x="152400" y="4846527"/>
          <a:ext cx="2082800" cy="1066800"/>
        </p:xfrm>
        <a:graphic>
          <a:graphicData uri="http://schemas.openxmlformats.org/drawingml/2006/table">
            <a:tbl>
              <a:tblPr firstRow="1" bandRow="1">
                <a:tableStyleId>{5940675A-B579-460E-94D1-54222C63F5DA}</a:tableStyleId>
              </a:tblPr>
              <a:tblGrid>
                <a:gridCol w="208280"/>
                <a:gridCol w="208280"/>
                <a:gridCol w="208280"/>
                <a:gridCol w="208280"/>
                <a:gridCol w="208280"/>
                <a:gridCol w="208280"/>
                <a:gridCol w="208280"/>
                <a:gridCol w="208280"/>
                <a:gridCol w="208280"/>
                <a:gridCol w="208280"/>
              </a:tblGrid>
              <a:tr h="0">
                <a:tc>
                  <a:txBody>
                    <a:bodyPr/>
                    <a:lstStyle/>
                    <a:p>
                      <a:endParaRPr lang="en-US" sz="400" dirty="0"/>
                    </a:p>
                  </a:txBody>
                  <a:tcPr/>
                </a:tc>
                <a:tc>
                  <a:txBody>
                    <a:bodyPr/>
                    <a:lstStyle/>
                    <a:p>
                      <a:endParaRPr lang="en-US" sz="400" dirty="0"/>
                    </a:p>
                  </a:txBody>
                  <a:tcPr/>
                </a:tc>
                <a:tc>
                  <a:txBody>
                    <a:bodyPr/>
                    <a:lstStyle/>
                    <a:p>
                      <a:endParaRPr lang="en-US" sz="400" dirty="0"/>
                    </a:p>
                  </a:txBody>
                  <a:tcPr/>
                </a:tc>
                <a:tc>
                  <a:txBody>
                    <a:bodyPr/>
                    <a:lstStyle/>
                    <a:p>
                      <a:endParaRPr lang="en-US" sz="400" dirty="0"/>
                    </a:p>
                  </a:txBody>
                  <a:tcPr/>
                </a:tc>
                <a:tc>
                  <a:txBody>
                    <a:bodyPr/>
                    <a:lstStyle/>
                    <a:p>
                      <a:endParaRPr lang="en-US" sz="400" dirty="0"/>
                    </a:p>
                  </a:txBody>
                  <a:tcPr/>
                </a:tc>
                <a:tc>
                  <a:txBody>
                    <a:bodyPr/>
                    <a:lstStyle/>
                    <a:p>
                      <a:endParaRPr lang="en-US" sz="400" dirty="0"/>
                    </a:p>
                  </a:txBody>
                  <a:tcPr/>
                </a:tc>
                <a:tc>
                  <a:txBody>
                    <a:bodyPr/>
                    <a:lstStyle/>
                    <a:p>
                      <a:endParaRPr lang="en-US" sz="400" dirty="0"/>
                    </a:p>
                  </a:txBody>
                  <a:tcPr/>
                </a:tc>
                <a:tc>
                  <a:txBody>
                    <a:bodyPr/>
                    <a:lstStyle/>
                    <a:p>
                      <a:endParaRPr lang="en-US" sz="400" dirty="0"/>
                    </a:p>
                  </a:txBody>
                  <a:tcPr/>
                </a:tc>
                <a:tc>
                  <a:txBody>
                    <a:bodyPr/>
                    <a:lstStyle/>
                    <a:p>
                      <a:endParaRPr lang="en-US" sz="400" dirty="0"/>
                    </a:p>
                  </a:txBody>
                  <a:tcPr/>
                </a:tc>
                <a:tc>
                  <a:txBody>
                    <a:bodyPr/>
                    <a:lstStyle/>
                    <a:p>
                      <a:endParaRPr lang="en-US" sz="400" dirty="0"/>
                    </a:p>
                  </a:txBody>
                  <a:tcPr/>
                </a:tc>
              </a:tr>
              <a:tr h="0">
                <a:tc>
                  <a:txBody>
                    <a:bodyPr/>
                    <a:lstStyle/>
                    <a:p>
                      <a:endParaRPr lang="en-US" sz="400"/>
                    </a:p>
                  </a:txBody>
                  <a:tcPr/>
                </a:tc>
                <a:tc>
                  <a:txBody>
                    <a:bodyPr/>
                    <a:lstStyle/>
                    <a:p>
                      <a:endParaRPr lang="en-US" sz="400"/>
                    </a:p>
                  </a:txBody>
                  <a:tcPr/>
                </a:tc>
                <a:tc>
                  <a:txBody>
                    <a:bodyPr/>
                    <a:lstStyle/>
                    <a:p>
                      <a:endParaRPr lang="en-US" sz="400" dirty="0"/>
                    </a:p>
                  </a:txBody>
                  <a:tcPr>
                    <a:solidFill>
                      <a:srgbClr val="00B050"/>
                    </a:solidFill>
                  </a:tcPr>
                </a:tc>
                <a:tc>
                  <a:txBody>
                    <a:bodyPr/>
                    <a:lstStyle/>
                    <a:p>
                      <a:endParaRPr lang="en-US" sz="400" dirty="0"/>
                    </a:p>
                  </a:txBody>
                  <a:tcPr/>
                </a:tc>
                <a:tc>
                  <a:txBody>
                    <a:bodyPr/>
                    <a:lstStyle/>
                    <a:p>
                      <a:endParaRPr lang="en-US" sz="400" dirty="0"/>
                    </a:p>
                  </a:txBody>
                  <a:tcPr/>
                </a:tc>
                <a:tc>
                  <a:txBody>
                    <a:bodyPr/>
                    <a:lstStyle/>
                    <a:p>
                      <a:endParaRPr lang="en-US" sz="400" dirty="0"/>
                    </a:p>
                  </a:txBody>
                  <a:tcPr/>
                </a:tc>
                <a:tc>
                  <a:txBody>
                    <a:bodyPr/>
                    <a:lstStyle/>
                    <a:p>
                      <a:endParaRPr lang="en-US" sz="400"/>
                    </a:p>
                  </a:txBody>
                  <a:tcPr/>
                </a:tc>
                <a:tc>
                  <a:txBody>
                    <a:bodyPr/>
                    <a:lstStyle/>
                    <a:p>
                      <a:endParaRPr lang="en-US" sz="400"/>
                    </a:p>
                  </a:txBody>
                  <a:tcPr/>
                </a:tc>
                <a:tc>
                  <a:txBody>
                    <a:bodyPr/>
                    <a:lstStyle/>
                    <a:p>
                      <a:endParaRPr lang="en-US" sz="400" dirty="0"/>
                    </a:p>
                  </a:txBody>
                  <a:tcPr/>
                </a:tc>
                <a:tc>
                  <a:txBody>
                    <a:bodyPr/>
                    <a:lstStyle/>
                    <a:p>
                      <a:endParaRPr lang="en-US" sz="400"/>
                    </a:p>
                  </a:txBody>
                  <a:tcPr/>
                </a:tc>
              </a:tr>
              <a:tr h="0">
                <a:tc>
                  <a:txBody>
                    <a:bodyPr/>
                    <a:lstStyle/>
                    <a:p>
                      <a:endParaRPr lang="en-US" sz="400"/>
                    </a:p>
                  </a:txBody>
                  <a:tcPr/>
                </a:tc>
                <a:tc>
                  <a:txBody>
                    <a:bodyPr/>
                    <a:lstStyle/>
                    <a:p>
                      <a:endParaRPr lang="en-US" sz="400"/>
                    </a:p>
                  </a:txBody>
                  <a:tcPr/>
                </a:tc>
                <a:tc>
                  <a:txBody>
                    <a:bodyPr/>
                    <a:lstStyle/>
                    <a:p>
                      <a:endParaRPr lang="en-US" sz="400"/>
                    </a:p>
                  </a:txBody>
                  <a:tcPr/>
                </a:tc>
                <a:tc>
                  <a:txBody>
                    <a:bodyPr/>
                    <a:lstStyle/>
                    <a:p>
                      <a:endParaRPr lang="en-US" sz="400" dirty="0"/>
                    </a:p>
                  </a:txBody>
                  <a:tcPr/>
                </a:tc>
                <a:tc>
                  <a:txBody>
                    <a:bodyPr/>
                    <a:lstStyle/>
                    <a:p>
                      <a:endParaRPr lang="en-US" sz="400"/>
                    </a:p>
                  </a:txBody>
                  <a:tcPr/>
                </a:tc>
                <a:tc>
                  <a:txBody>
                    <a:bodyPr/>
                    <a:lstStyle/>
                    <a:p>
                      <a:endParaRPr lang="en-US" sz="400" baseline="0" dirty="0"/>
                    </a:p>
                  </a:txBody>
                  <a:tcPr/>
                </a:tc>
                <a:tc>
                  <a:txBody>
                    <a:bodyPr/>
                    <a:lstStyle/>
                    <a:p>
                      <a:endParaRPr lang="en-US" sz="400" dirty="0"/>
                    </a:p>
                  </a:txBody>
                  <a:tcPr/>
                </a:tc>
                <a:tc>
                  <a:txBody>
                    <a:bodyPr/>
                    <a:lstStyle/>
                    <a:p>
                      <a:endParaRPr lang="en-US" sz="400" dirty="0"/>
                    </a:p>
                  </a:txBody>
                  <a:tcPr/>
                </a:tc>
                <a:tc>
                  <a:txBody>
                    <a:bodyPr/>
                    <a:lstStyle/>
                    <a:p>
                      <a:endParaRPr lang="en-US" sz="400" dirty="0"/>
                    </a:p>
                  </a:txBody>
                  <a:tcPr/>
                </a:tc>
                <a:tc>
                  <a:txBody>
                    <a:bodyPr/>
                    <a:lstStyle/>
                    <a:p>
                      <a:endParaRPr lang="en-US" sz="400" dirty="0"/>
                    </a:p>
                  </a:txBody>
                  <a:tcPr/>
                </a:tc>
              </a:tr>
              <a:tr h="0">
                <a:tc>
                  <a:txBody>
                    <a:bodyPr/>
                    <a:lstStyle/>
                    <a:p>
                      <a:endParaRPr lang="en-US" sz="400"/>
                    </a:p>
                  </a:txBody>
                  <a:tcPr/>
                </a:tc>
                <a:tc>
                  <a:txBody>
                    <a:bodyPr/>
                    <a:lstStyle/>
                    <a:p>
                      <a:endParaRPr lang="en-US" sz="400"/>
                    </a:p>
                  </a:txBody>
                  <a:tcPr/>
                </a:tc>
                <a:tc>
                  <a:txBody>
                    <a:bodyPr/>
                    <a:lstStyle/>
                    <a:p>
                      <a:endParaRPr lang="en-US" sz="400"/>
                    </a:p>
                  </a:txBody>
                  <a:tcPr/>
                </a:tc>
                <a:tc>
                  <a:txBody>
                    <a:bodyPr/>
                    <a:lstStyle/>
                    <a:p>
                      <a:endParaRPr lang="en-US" sz="400"/>
                    </a:p>
                  </a:txBody>
                  <a:tcPr/>
                </a:tc>
                <a:tc>
                  <a:txBody>
                    <a:bodyPr/>
                    <a:lstStyle/>
                    <a:p>
                      <a:endParaRPr lang="en-US" sz="400"/>
                    </a:p>
                  </a:txBody>
                  <a:tcPr/>
                </a:tc>
                <a:tc>
                  <a:txBody>
                    <a:bodyPr/>
                    <a:lstStyle/>
                    <a:p>
                      <a:endParaRPr lang="en-US" sz="400" dirty="0"/>
                    </a:p>
                  </a:txBody>
                  <a:tcPr/>
                </a:tc>
                <a:tc>
                  <a:txBody>
                    <a:bodyPr/>
                    <a:lstStyle/>
                    <a:p>
                      <a:endParaRPr lang="en-US" sz="400" dirty="0"/>
                    </a:p>
                  </a:txBody>
                  <a:tcPr/>
                </a:tc>
                <a:tc>
                  <a:txBody>
                    <a:bodyPr/>
                    <a:lstStyle/>
                    <a:p>
                      <a:endParaRPr lang="en-US" sz="400" dirty="0"/>
                    </a:p>
                  </a:txBody>
                  <a:tcPr>
                    <a:solidFill>
                      <a:srgbClr val="00B050"/>
                    </a:solidFill>
                  </a:tcPr>
                </a:tc>
                <a:tc>
                  <a:txBody>
                    <a:bodyPr/>
                    <a:lstStyle/>
                    <a:p>
                      <a:endParaRPr lang="en-US" sz="400" dirty="0"/>
                    </a:p>
                  </a:txBody>
                  <a:tcPr/>
                </a:tc>
                <a:tc>
                  <a:txBody>
                    <a:bodyPr/>
                    <a:lstStyle/>
                    <a:p>
                      <a:endParaRPr lang="en-US" sz="400"/>
                    </a:p>
                  </a:txBody>
                  <a:tcPr/>
                </a:tc>
              </a:tr>
              <a:tr h="0">
                <a:tc>
                  <a:txBody>
                    <a:bodyPr/>
                    <a:lstStyle/>
                    <a:p>
                      <a:endParaRPr lang="en-US" sz="400" dirty="0"/>
                    </a:p>
                  </a:txBody>
                  <a:tcPr/>
                </a:tc>
                <a:tc>
                  <a:txBody>
                    <a:bodyPr/>
                    <a:lstStyle/>
                    <a:p>
                      <a:endParaRPr lang="en-US" sz="400"/>
                    </a:p>
                  </a:txBody>
                  <a:tcPr/>
                </a:tc>
                <a:tc>
                  <a:txBody>
                    <a:bodyPr/>
                    <a:lstStyle/>
                    <a:p>
                      <a:endParaRPr lang="en-US" sz="400"/>
                    </a:p>
                  </a:txBody>
                  <a:tcPr/>
                </a:tc>
                <a:tc>
                  <a:txBody>
                    <a:bodyPr/>
                    <a:lstStyle/>
                    <a:p>
                      <a:endParaRPr lang="en-US" sz="400"/>
                    </a:p>
                  </a:txBody>
                  <a:tcPr/>
                </a:tc>
                <a:tc>
                  <a:txBody>
                    <a:bodyPr/>
                    <a:lstStyle/>
                    <a:p>
                      <a:endParaRPr lang="en-US" sz="400"/>
                    </a:p>
                  </a:txBody>
                  <a:tcPr/>
                </a:tc>
                <a:tc>
                  <a:txBody>
                    <a:bodyPr/>
                    <a:lstStyle/>
                    <a:p>
                      <a:endParaRPr lang="en-US" sz="400"/>
                    </a:p>
                  </a:txBody>
                  <a:tcPr/>
                </a:tc>
                <a:tc>
                  <a:txBody>
                    <a:bodyPr/>
                    <a:lstStyle/>
                    <a:p>
                      <a:endParaRPr lang="en-US" sz="400" dirty="0"/>
                    </a:p>
                  </a:txBody>
                  <a:tcPr/>
                </a:tc>
                <a:tc>
                  <a:txBody>
                    <a:bodyPr/>
                    <a:lstStyle/>
                    <a:p>
                      <a:endParaRPr lang="en-US" sz="400" dirty="0"/>
                    </a:p>
                  </a:txBody>
                  <a:tcPr/>
                </a:tc>
                <a:tc>
                  <a:txBody>
                    <a:bodyPr/>
                    <a:lstStyle/>
                    <a:p>
                      <a:endParaRPr lang="en-US" sz="400" dirty="0"/>
                    </a:p>
                  </a:txBody>
                  <a:tcPr/>
                </a:tc>
                <a:tc>
                  <a:txBody>
                    <a:bodyPr/>
                    <a:lstStyle/>
                    <a:p>
                      <a:endParaRPr lang="en-US" sz="400" dirty="0"/>
                    </a:p>
                  </a:txBody>
                  <a:tcPr/>
                </a:tc>
              </a:tr>
              <a:tr h="0">
                <a:tc>
                  <a:txBody>
                    <a:bodyPr/>
                    <a:lstStyle/>
                    <a:p>
                      <a:endParaRPr lang="en-US" sz="400"/>
                    </a:p>
                  </a:txBody>
                  <a:tcPr/>
                </a:tc>
                <a:tc>
                  <a:txBody>
                    <a:bodyPr/>
                    <a:lstStyle/>
                    <a:p>
                      <a:endParaRPr lang="en-US" sz="400"/>
                    </a:p>
                  </a:txBody>
                  <a:tcPr/>
                </a:tc>
                <a:tc>
                  <a:txBody>
                    <a:bodyPr/>
                    <a:lstStyle/>
                    <a:p>
                      <a:endParaRPr lang="en-US" sz="400"/>
                    </a:p>
                  </a:txBody>
                  <a:tcPr/>
                </a:tc>
                <a:tc>
                  <a:txBody>
                    <a:bodyPr/>
                    <a:lstStyle/>
                    <a:p>
                      <a:endParaRPr lang="en-US" sz="400" dirty="0"/>
                    </a:p>
                  </a:txBody>
                  <a:tcPr>
                    <a:solidFill>
                      <a:srgbClr val="00B050"/>
                    </a:solidFill>
                  </a:tcPr>
                </a:tc>
                <a:tc>
                  <a:txBody>
                    <a:bodyPr/>
                    <a:lstStyle/>
                    <a:p>
                      <a:endParaRPr lang="en-US" sz="400" dirty="0"/>
                    </a:p>
                  </a:txBody>
                  <a:tcPr/>
                </a:tc>
                <a:tc>
                  <a:txBody>
                    <a:bodyPr/>
                    <a:lstStyle/>
                    <a:p>
                      <a:endParaRPr lang="en-US" sz="400" dirty="0"/>
                    </a:p>
                  </a:txBody>
                  <a:tcPr/>
                </a:tc>
                <a:tc>
                  <a:txBody>
                    <a:bodyPr/>
                    <a:lstStyle/>
                    <a:p>
                      <a:endParaRPr lang="en-US" sz="400" dirty="0"/>
                    </a:p>
                  </a:txBody>
                  <a:tcPr/>
                </a:tc>
                <a:tc>
                  <a:txBody>
                    <a:bodyPr/>
                    <a:lstStyle/>
                    <a:p>
                      <a:endParaRPr lang="en-US" sz="400" dirty="0"/>
                    </a:p>
                  </a:txBody>
                  <a:tcPr/>
                </a:tc>
                <a:tc>
                  <a:txBody>
                    <a:bodyPr/>
                    <a:lstStyle/>
                    <a:p>
                      <a:endParaRPr lang="en-US" sz="400"/>
                    </a:p>
                  </a:txBody>
                  <a:tcPr/>
                </a:tc>
                <a:tc>
                  <a:txBody>
                    <a:bodyPr/>
                    <a:lstStyle/>
                    <a:p>
                      <a:endParaRPr lang="en-US" sz="400" dirty="0"/>
                    </a:p>
                  </a:txBody>
                  <a:tcPr/>
                </a:tc>
              </a:tr>
              <a:tr h="0">
                <a:tc>
                  <a:txBody>
                    <a:bodyPr/>
                    <a:lstStyle/>
                    <a:p>
                      <a:endParaRPr lang="en-US" sz="400"/>
                    </a:p>
                  </a:txBody>
                  <a:tcPr/>
                </a:tc>
                <a:tc>
                  <a:txBody>
                    <a:bodyPr/>
                    <a:lstStyle/>
                    <a:p>
                      <a:endParaRPr lang="en-US" sz="400"/>
                    </a:p>
                  </a:txBody>
                  <a:tcPr/>
                </a:tc>
                <a:tc>
                  <a:txBody>
                    <a:bodyPr/>
                    <a:lstStyle/>
                    <a:p>
                      <a:endParaRPr lang="en-US" sz="400"/>
                    </a:p>
                  </a:txBody>
                  <a:tcPr/>
                </a:tc>
                <a:tc>
                  <a:txBody>
                    <a:bodyPr/>
                    <a:lstStyle/>
                    <a:p>
                      <a:endParaRPr lang="en-US" sz="400"/>
                    </a:p>
                  </a:txBody>
                  <a:tcPr/>
                </a:tc>
                <a:tc>
                  <a:txBody>
                    <a:bodyPr/>
                    <a:lstStyle/>
                    <a:p>
                      <a:endParaRPr lang="en-US" sz="400"/>
                    </a:p>
                  </a:txBody>
                  <a:tcPr/>
                </a:tc>
                <a:tc>
                  <a:txBody>
                    <a:bodyPr/>
                    <a:lstStyle/>
                    <a:p>
                      <a:endParaRPr lang="en-US" sz="400" dirty="0"/>
                    </a:p>
                  </a:txBody>
                  <a:tcPr/>
                </a:tc>
                <a:tc>
                  <a:txBody>
                    <a:bodyPr/>
                    <a:lstStyle/>
                    <a:p>
                      <a:endParaRPr lang="en-US" sz="400" dirty="0"/>
                    </a:p>
                  </a:txBody>
                  <a:tcPr/>
                </a:tc>
                <a:tc>
                  <a:txBody>
                    <a:bodyPr/>
                    <a:lstStyle/>
                    <a:p>
                      <a:endParaRPr lang="en-US" sz="400" dirty="0"/>
                    </a:p>
                  </a:txBody>
                  <a:tcPr/>
                </a:tc>
                <a:tc>
                  <a:txBody>
                    <a:bodyPr/>
                    <a:lstStyle/>
                    <a:p>
                      <a:endParaRPr lang="en-US" sz="400" dirty="0"/>
                    </a:p>
                  </a:txBody>
                  <a:tcPr/>
                </a:tc>
                <a:tc>
                  <a:txBody>
                    <a:bodyPr/>
                    <a:lstStyle/>
                    <a:p>
                      <a:endParaRPr lang="en-US" sz="400" dirty="0"/>
                    </a:p>
                  </a:txBody>
                  <a:tcPr/>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xmlns="" val="2426981468"/>
              </p:ext>
            </p:extLst>
          </p:nvPr>
        </p:nvGraphicFramePr>
        <p:xfrm>
          <a:off x="5334000" y="5608527"/>
          <a:ext cx="2082800" cy="1066800"/>
        </p:xfrm>
        <a:graphic>
          <a:graphicData uri="http://schemas.openxmlformats.org/drawingml/2006/table">
            <a:tbl>
              <a:tblPr firstRow="1" bandRow="1">
                <a:tableStyleId>{5940675A-B579-460E-94D1-54222C63F5DA}</a:tableStyleId>
              </a:tblPr>
              <a:tblGrid>
                <a:gridCol w="208280"/>
                <a:gridCol w="208280"/>
                <a:gridCol w="208280"/>
                <a:gridCol w="208280"/>
                <a:gridCol w="208280"/>
                <a:gridCol w="208280"/>
                <a:gridCol w="208280"/>
                <a:gridCol w="208280"/>
                <a:gridCol w="208280"/>
                <a:gridCol w="208280"/>
              </a:tblGrid>
              <a:tr h="0">
                <a:tc>
                  <a:txBody>
                    <a:bodyPr/>
                    <a:lstStyle/>
                    <a:p>
                      <a:endParaRPr lang="en-US" sz="400" dirty="0"/>
                    </a:p>
                  </a:txBody>
                  <a:tcPr/>
                </a:tc>
                <a:tc>
                  <a:txBody>
                    <a:bodyPr/>
                    <a:lstStyle/>
                    <a:p>
                      <a:endParaRPr lang="en-US" sz="400" dirty="0"/>
                    </a:p>
                  </a:txBody>
                  <a:tcPr/>
                </a:tc>
                <a:tc>
                  <a:txBody>
                    <a:bodyPr/>
                    <a:lstStyle/>
                    <a:p>
                      <a:endParaRPr lang="en-US" sz="400" dirty="0"/>
                    </a:p>
                  </a:txBody>
                  <a:tcPr/>
                </a:tc>
                <a:tc>
                  <a:txBody>
                    <a:bodyPr/>
                    <a:lstStyle/>
                    <a:p>
                      <a:endParaRPr lang="en-US" sz="400" dirty="0"/>
                    </a:p>
                  </a:txBody>
                  <a:tcPr/>
                </a:tc>
                <a:tc>
                  <a:txBody>
                    <a:bodyPr/>
                    <a:lstStyle/>
                    <a:p>
                      <a:endParaRPr lang="en-US" sz="400" dirty="0"/>
                    </a:p>
                  </a:txBody>
                  <a:tcPr/>
                </a:tc>
                <a:tc>
                  <a:txBody>
                    <a:bodyPr/>
                    <a:lstStyle/>
                    <a:p>
                      <a:endParaRPr lang="en-US" sz="400" dirty="0"/>
                    </a:p>
                  </a:txBody>
                  <a:tcPr/>
                </a:tc>
                <a:tc>
                  <a:txBody>
                    <a:bodyPr/>
                    <a:lstStyle/>
                    <a:p>
                      <a:endParaRPr lang="en-US" sz="400" dirty="0"/>
                    </a:p>
                  </a:txBody>
                  <a:tcPr/>
                </a:tc>
                <a:tc>
                  <a:txBody>
                    <a:bodyPr/>
                    <a:lstStyle/>
                    <a:p>
                      <a:endParaRPr lang="en-US" sz="400" dirty="0"/>
                    </a:p>
                  </a:txBody>
                  <a:tcPr/>
                </a:tc>
                <a:tc>
                  <a:txBody>
                    <a:bodyPr/>
                    <a:lstStyle/>
                    <a:p>
                      <a:endParaRPr lang="en-US" sz="400" dirty="0"/>
                    </a:p>
                  </a:txBody>
                  <a:tcPr/>
                </a:tc>
                <a:tc>
                  <a:txBody>
                    <a:bodyPr/>
                    <a:lstStyle/>
                    <a:p>
                      <a:endParaRPr lang="en-US" sz="400" dirty="0"/>
                    </a:p>
                  </a:txBody>
                  <a:tcPr/>
                </a:tc>
              </a:tr>
              <a:tr h="0">
                <a:tc>
                  <a:txBody>
                    <a:bodyPr/>
                    <a:lstStyle/>
                    <a:p>
                      <a:endParaRPr lang="en-US" sz="400"/>
                    </a:p>
                  </a:txBody>
                  <a:tcPr/>
                </a:tc>
                <a:tc>
                  <a:txBody>
                    <a:bodyPr/>
                    <a:lstStyle/>
                    <a:p>
                      <a:endParaRPr lang="en-US" sz="400"/>
                    </a:p>
                  </a:txBody>
                  <a:tcPr/>
                </a:tc>
                <a:tc>
                  <a:txBody>
                    <a:bodyPr/>
                    <a:lstStyle/>
                    <a:p>
                      <a:endParaRPr lang="en-US" sz="400" dirty="0"/>
                    </a:p>
                  </a:txBody>
                  <a:tcPr>
                    <a:solidFill>
                      <a:srgbClr val="00B050"/>
                    </a:solidFill>
                  </a:tcPr>
                </a:tc>
                <a:tc>
                  <a:txBody>
                    <a:bodyPr/>
                    <a:lstStyle/>
                    <a:p>
                      <a:endParaRPr lang="en-US" sz="400" dirty="0"/>
                    </a:p>
                  </a:txBody>
                  <a:tcPr/>
                </a:tc>
                <a:tc>
                  <a:txBody>
                    <a:bodyPr/>
                    <a:lstStyle/>
                    <a:p>
                      <a:endParaRPr lang="en-US" sz="400" dirty="0"/>
                    </a:p>
                  </a:txBody>
                  <a:tcPr/>
                </a:tc>
                <a:tc>
                  <a:txBody>
                    <a:bodyPr/>
                    <a:lstStyle/>
                    <a:p>
                      <a:endParaRPr lang="en-US" sz="400" dirty="0"/>
                    </a:p>
                  </a:txBody>
                  <a:tcPr/>
                </a:tc>
                <a:tc>
                  <a:txBody>
                    <a:bodyPr/>
                    <a:lstStyle/>
                    <a:p>
                      <a:endParaRPr lang="en-US" sz="400"/>
                    </a:p>
                  </a:txBody>
                  <a:tcPr/>
                </a:tc>
                <a:tc>
                  <a:txBody>
                    <a:bodyPr/>
                    <a:lstStyle/>
                    <a:p>
                      <a:endParaRPr lang="en-US" sz="400"/>
                    </a:p>
                  </a:txBody>
                  <a:tcPr/>
                </a:tc>
                <a:tc>
                  <a:txBody>
                    <a:bodyPr/>
                    <a:lstStyle/>
                    <a:p>
                      <a:endParaRPr lang="en-US" sz="400" dirty="0"/>
                    </a:p>
                  </a:txBody>
                  <a:tcPr/>
                </a:tc>
                <a:tc>
                  <a:txBody>
                    <a:bodyPr/>
                    <a:lstStyle/>
                    <a:p>
                      <a:endParaRPr lang="en-US" sz="400"/>
                    </a:p>
                  </a:txBody>
                  <a:tcPr/>
                </a:tc>
              </a:tr>
              <a:tr h="0">
                <a:tc>
                  <a:txBody>
                    <a:bodyPr/>
                    <a:lstStyle/>
                    <a:p>
                      <a:endParaRPr lang="en-US" sz="400"/>
                    </a:p>
                  </a:txBody>
                  <a:tcPr/>
                </a:tc>
                <a:tc>
                  <a:txBody>
                    <a:bodyPr/>
                    <a:lstStyle/>
                    <a:p>
                      <a:endParaRPr lang="en-US" sz="400"/>
                    </a:p>
                  </a:txBody>
                  <a:tcPr/>
                </a:tc>
                <a:tc>
                  <a:txBody>
                    <a:bodyPr/>
                    <a:lstStyle/>
                    <a:p>
                      <a:endParaRPr lang="en-US" sz="400"/>
                    </a:p>
                  </a:txBody>
                  <a:tcPr/>
                </a:tc>
                <a:tc>
                  <a:txBody>
                    <a:bodyPr/>
                    <a:lstStyle/>
                    <a:p>
                      <a:endParaRPr lang="en-US" sz="400" dirty="0"/>
                    </a:p>
                  </a:txBody>
                  <a:tcPr/>
                </a:tc>
                <a:tc>
                  <a:txBody>
                    <a:bodyPr/>
                    <a:lstStyle/>
                    <a:p>
                      <a:endParaRPr lang="en-US" sz="400"/>
                    </a:p>
                  </a:txBody>
                  <a:tcPr/>
                </a:tc>
                <a:tc>
                  <a:txBody>
                    <a:bodyPr/>
                    <a:lstStyle/>
                    <a:p>
                      <a:endParaRPr lang="en-US" sz="400" baseline="0" dirty="0"/>
                    </a:p>
                  </a:txBody>
                  <a:tcPr/>
                </a:tc>
                <a:tc>
                  <a:txBody>
                    <a:bodyPr/>
                    <a:lstStyle/>
                    <a:p>
                      <a:endParaRPr lang="en-US" sz="400" dirty="0"/>
                    </a:p>
                  </a:txBody>
                  <a:tcPr/>
                </a:tc>
                <a:tc>
                  <a:txBody>
                    <a:bodyPr/>
                    <a:lstStyle/>
                    <a:p>
                      <a:endParaRPr lang="en-US" sz="400" dirty="0"/>
                    </a:p>
                  </a:txBody>
                  <a:tcPr/>
                </a:tc>
                <a:tc>
                  <a:txBody>
                    <a:bodyPr/>
                    <a:lstStyle/>
                    <a:p>
                      <a:endParaRPr lang="en-US" sz="400" dirty="0"/>
                    </a:p>
                  </a:txBody>
                  <a:tcPr/>
                </a:tc>
                <a:tc>
                  <a:txBody>
                    <a:bodyPr/>
                    <a:lstStyle/>
                    <a:p>
                      <a:endParaRPr lang="en-US" sz="400"/>
                    </a:p>
                  </a:txBody>
                  <a:tcPr/>
                </a:tc>
              </a:tr>
              <a:tr h="0">
                <a:tc>
                  <a:txBody>
                    <a:bodyPr/>
                    <a:lstStyle/>
                    <a:p>
                      <a:endParaRPr lang="en-US" sz="400"/>
                    </a:p>
                  </a:txBody>
                  <a:tcPr/>
                </a:tc>
                <a:tc>
                  <a:txBody>
                    <a:bodyPr/>
                    <a:lstStyle/>
                    <a:p>
                      <a:endParaRPr lang="en-US" sz="400"/>
                    </a:p>
                  </a:txBody>
                  <a:tcPr/>
                </a:tc>
                <a:tc>
                  <a:txBody>
                    <a:bodyPr/>
                    <a:lstStyle/>
                    <a:p>
                      <a:endParaRPr lang="en-US" sz="400"/>
                    </a:p>
                  </a:txBody>
                  <a:tcPr/>
                </a:tc>
                <a:tc>
                  <a:txBody>
                    <a:bodyPr/>
                    <a:lstStyle/>
                    <a:p>
                      <a:endParaRPr lang="en-US" sz="400"/>
                    </a:p>
                  </a:txBody>
                  <a:tcPr/>
                </a:tc>
                <a:tc>
                  <a:txBody>
                    <a:bodyPr/>
                    <a:lstStyle/>
                    <a:p>
                      <a:endParaRPr lang="en-US" sz="400"/>
                    </a:p>
                  </a:txBody>
                  <a:tcPr/>
                </a:tc>
                <a:tc>
                  <a:txBody>
                    <a:bodyPr/>
                    <a:lstStyle/>
                    <a:p>
                      <a:endParaRPr lang="en-US" sz="400" dirty="0"/>
                    </a:p>
                  </a:txBody>
                  <a:tcPr/>
                </a:tc>
                <a:tc>
                  <a:txBody>
                    <a:bodyPr/>
                    <a:lstStyle/>
                    <a:p>
                      <a:endParaRPr lang="en-US" sz="400" dirty="0"/>
                    </a:p>
                  </a:txBody>
                  <a:tcPr/>
                </a:tc>
                <a:tc>
                  <a:txBody>
                    <a:bodyPr/>
                    <a:lstStyle/>
                    <a:p>
                      <a:endParaRPr lang="en-US" sz="400" dirty="0"/>
                    </a:p>
                  </a:txBody>
                  <a:tcPr>
                    <a:solidFill>
                      <a:srgbClr val="00B050"/>
                    </a:solidFill>
                  </a:tcPr>
                </a:tc>
                <a:tc>
                  <a:txBody>
                    <a:bodyPr/>
                    <a:lstStyle/>
                    <a:p>
                      <a:endParaRPr lang="en-US" sz="400" dirty="0"/>
                    </a:p>
                  </a:txBody>
                  <a:tcPr/>
                </a:tc>
                <a:tc>
                  <a:txBody>
                    <a:bodyPr/>
                    <a:lstStyle/>
                    <a:p>
                      <a:endParaRPr lang="en-US" sz="400"/>
                    </a:p>
                  </a:txBody>
                  <a:tcPr/>
                </a:tc>
              </a:tr>
              <a:tr h="0">
                <a:tc>
                  <a:txBody>
                    <a:bodyPr/>
                    <a:lstStyle/>
                    <a:p>
                      <a:endParaRPr lang="en-US" sz="400" dirty="0"/>
                    </a:p>
                  </a:txBody>
                  <a:tcPr/>
                </a:tc>
                <a:tc>
                  <a:txBody>
                    <a:bodyPr/>
                    <a:lstStyle/>
                    <a:p>
                      <a:endParaRPr lang="en-US" sz="400"/>
                    </a:p>
                  </a:txBody>
                  <a:tcPr/>
                </a:tc>
                <a:tc>
                  <a:txBody>
                    <a:bodyPr/>
                    <a:lstStyle/>
                    <a:p>
                      <a:endParaRPr lang="en-US" sz="400"/>
                    </a:p>
                  </a:txBody>
                  <a:tcPr/>
                </a:tc>
                <a:tc>
                  <a:txBody>
                    <a:bodyPr/>
                    <a:lstStyle/>
                    <a:p>
                      <a:endParaRPr lang="en-US" sz="400"/>
                    </a:p>
                  </a:txBody>
                  <a:tcPr/>
                </a:tc>
                <a:tc>
                  <a:txBody>
                    <a:bodyPr/>
                    <a:lstStyle/>
                    <a:p>
                      <a:endParaRPr lang="en-US" sz="400"/>
                    </a:p>
                  </a:txBody>
                  <a:tcPr/>
                </a:tc>
                <a:tc>
                  <a:txBody>
                    <a:bodyPr/>
                    <a:lstStyle/>
                    <a:p>
                      <a:endParaRPr lang="en-US" sz="400"/>
                    </a:p>
                  </a:txBody>
                  <a:tcPr/>
                </a:tc>
                <a:tc>
                  <a:txBody>
                    <a:bodyPr/>
                    <a:lstStyle/>
                    <a:p>
                      <a:endParaRPr lang="en-US" sz="400" dirty="0"/>
                    </a:p>
                  </a:txBody>
                  <a:tcPr/>
                </a:tc>
                <a:tc>
                  <a:txBody>
                    <a:bodyPr/>
                    <a:lstStyle/>
                    <a:p>
                      <a:endParaRPr lang="en-US" sz="400" dirty="0"/>
                    </a:p>
                  </a:txBody>
                  <a:tcPr/>
                </a:tc>
                <a:tc>
                  <a:txBody>
                    <a:bodyPr/>
                    <a:lstStyle/>
                    <a:p>
                      <a:endParaRPr lang="en-US" sz="400" dirty="0"/>
                    </a:p>
                  </a:txBody>
                  <a:tcPr/>
                </a:tc>
                <a:tc>
                  <a:txBody>
                    <a:bodyPr/>
                    <a:lstStyle/>
                    <a:p>
                      <a:endParaRPr lang="en-US" sz="400" dirty="0"/>
                    </a:p>
                  </a:txBody>
                  <a:tcPr/>
                </a:tc>
              </a:tr>
              <a:tr h="0">
                <a:tc>
                  <a:txBody>
                    <a:bodyPr/>
                    <a:lstStyle/>
                    <a:p>
                      <a:endParaRPr lang="en-US" sz="400"/>
                    </a:p>
                  </a:txBody>
                  <a:tcPr/>
                </a:tc>
                <a:tc>
                  <a:txBody>
                    <a:bodyPr/>
                    <a:lstStyle/>
                    <a:p>
                      <a:endParaRPr lang="en-US" sz="400"/>
                    </a:p>
                  </a:txBody>
                  <a:tcPr/>
                </a:tc>
                <a:tc>
                  <a:txBody>
                    <a:bodyPr/>
                    <a:lstStyle/>
                    <a:p>
                      <a:endParaRPr lang="en-US" sz="400"/>
                    </a:p>
                  </a:txBody>
                  <a:tcPr/>
                </a:tc>
                <a:tc>
                  <a:txBody>
                    <a:bodyPr/>
                    <a:lstStyle/>
                    <a:p>
                      <a:endParaRPr lang="en-US" sz="400" dirty="0"/>
                    </a:p>
                  </a:txBody>
                  <a:tcPr>
                    <a:solidFill>
                      <a:srgbClr val="00B050"/>
                    </a:solidFill>
                  </a:tcPr>
                </a:tc>
                <a:tc>
                  <a:txBody>
                    <a:bodyPr/>
                    <a:lstStyle/>
                    <a:p>
                      <a:endParaRPr lang="en-US" sz="400" dirty="0"/>
                    </a:p>
                  </a:txBody>
                  <a:tcPr/>
                </a:tc>
                <a:tc>
                  <a:txBody>
                    <a:bodyPr/>
                    <a:lstStyle/>
                    <a:p>
                      <a:endParaRPr lang="en-US" sz="400" dirty="0"/>
                    </a:p>
                  </a:txBody>
                  <a:tcPr/>
                </a:tc>
                <a:tc>
                  <a:txBody>
                    <a:bodyPr/>
                    <a:lstStyle/>
                    <a:p>
                      <a:endParaRPr lang="en-US" sz="400" dirty="0"/>
                    </a:p>
                  </a:txBody>
                  <a:tcPr/>
                </a:tc>
                <a:tc>
                  <a:txBody>
                    <a:bodyPr/>
                    <a:lstStyle/>
                    <a:p>
                      <a:endParaRPr lang="en-US" sz="400" dirty="0"/>
                    </a:p>
                  </a:txBody>
                  <a:tcPr/>
                </a:tc>
                <a:tc>
                  <a:txBody>
                    <a:bodyPr/>
                    <a:lstStyle/>
                    <a:p>
                      <a:endParaRPr lang="en-US" sz="400"/>
                    </a:p>
                  </a:txBody>
                  <a:tcPr/>
                </a:tc>
                <a:tc>
                  <a:txBody>
                    <a:bodyPr/>
                    <a:lstStyle/>
                    <a:p>
                      <a:endParaRPr lang="en-US" sz="400" dirty="0"/>
                    </a:p>
                  </a:txBody>
                  <a:tcPr/>
                </a:tc>
              </a:tr>
              <a:tr h="0">
                <a:tc>
                  <a:txBody>
                    <a:bodyPr/>
                    <a:lstStyle/>
                    <a:p>
                      <a:endParaRPr lang="en-US" sz="400"/>
                    </a:p>
                  </a:txBody>
                  <a:tcPr/>
                </a:tc>
                <a:tc>
                  <a:txBody>
                    <a:bodyPr/>
                    <a:lstStyle/>
                    <a:p>
                      <a:endParaRPr lang="en-US" sz="400"/>
                    </a:p>
                  </a:txBody>
                  <a:tcPr/>
                </a:tc>
                <a:tc>
                  <a:txBody>
                    <a:bodyPr/>
                    <a:lstStyle/>
                    <a:p>
                      <a:endParaRPr lang="en-US" sz="400"/>
                    </a:p>
                  </a:txBody>
                  <a:tcPr/>
                </a:tc>
                <a:tc>
                  <a:txBody>
                    <a:bodyPr/>
                    <a:lstStyle/>
                    <a:p>
                      <a:endParaRPr lang="en-US" sz="400"/>
                    </a:p>
                  </a:txBody>
                  <a:tcPr/>
                </a:tc>
                <a:tc>
                  <a:txBody>
                    <a:bodyPr/>
                    <a:lstStyle/>
                    <a:p>
                      <a:endParaRPr lang="en-US" sz="400"/>
                    </a:p>
                  </a:txBody>
                  <a:tcPr/>
                </a:tc>
                <a:tc>
                  <a:txBody>
                    <a:bodyPr/>
                    <a:lstStyle/>
                    <a:p>
                      <a:endParaRPr lang="en-US" sz="400"/>
                    </a:p>
                  </a:txBody>
                  <a:tcPr/>
                </a:tc>
                <a:tc>
                  <a:txBody>
                    <a:bodyPr/>
                    <a:lstStyle/>
                    <a:p>
                      <a:endParaRPr lang="en-US" sz="400" dirty="0"/>
                    </a:p>
                  </a:txBody>
                  <a:tcPr/>
                </a:tc>
                <a:tc>
                  <a:txBody>
                    <a:bodyPr/>
                    <a:lstStyle/>
                    <a:p>
                      <a:endParaRPr lang="en-US" sz="400" dirty="0"/>
                    </a:p>
                  </a:txBody>
                  <a:tcPr/>
                </a:tc>
                <a:tc>
                  <a:txBody>
                    <a:bodyPr/>
                    <a:lstStyle/>
                    <a:p>
                      <a:endParaRPr lang="en-US" sz="400" dirty="0"/>
                    </a:p>
                  </a:txBody>
                  <a:tcPr/>
                </a:tc>
                <a:tc>
                  <a:txBody>
                    <a:bodyPr/>
                    <a:lstStyle/>
                    <a:p>
                      <a:endParaRPr lang="en-US" sz="400" dirty="0"/>
                    </a:p>
                  </a:txBody>
                  <a:tcPr/>
                </a:tc>
              </a:tr>
            </a:tbl>
          </a:graphicData>
        </a:graphic>
      </p:graphicFrame>
      <p:sp>
        <p:nvSpPr>
          <p:cNvPr id="15" name="TextBox 14"/>
          <p:cNvSpPr txBox="1"/>
          <p:nvPr/>
        </p:nvSpPr>
        <p:spPr>
          <a:xfrm>
            <a:off x="457200" y="1722327"/>
            <a:ext cx="3429000" cy="646331"/>
          </a:xfrm>
          <a:prstGeom prst="rect">
            <a:avLst/>
          </a:prstGeom>
          <a:noFill/>
        </p:spPr>
        <p:txBody>
          <a:bodyPr wrap="square" rtlCol="0">
            <a:spAutoFit/>
          </a:bodyPr>
          <a:lstStyle/>
          <a:p>
            <a:pPr algn="ctr"/>
            <a:r>
              <a:rPr lang="en-US" sz="3600" dirty="0" smtClean="0">
                <a:gradFill>
                  <a:gsLst>
                    <a:gs pos="70000">
                      <a:schemeClr val="tx1"/>
                    </a:gs>
                    <a:gs pos="100000">
                      <a:schemeClr val="tx1"/>
                    </a:gs>
                  </a:gsLst>
                  <a:lin ang="16200000" scaled="0"/>
                </a:gradFill>
                <a:effectLst>
                  <a:outerShdw blurRad="38100" dist="38100" dir="2700000" algn="tl">
                    <a:srgbClr val="000000">
                      <a:alpha val="43137"/>
                    </a:srgbClr>
                  </a:outerShdw>
                </a:effectLst>
              </a:rPr>
              <a:t>Cell-by-cell</a:t>
            </a:r>
          </a:p>
        </p:txBody>
      </p:sp>
      <p:sp>
        <p:nvSpPr>
          <p:cNvPr id="16" name="TextBox 15"/>
          <p:cNvSpPr txBox="1"/>
          <p:nvPr/>
        </p:nvSpPr>
        <p:spPr>
          <a:xfrm>
            <a:off x="4495800" y="1722327"/>
            <a:ext cx="3429000" cy="646331"/>
          </a:xfrm>
          <a:prstGeom prst="rect">
            <a:avLst/>
          </a:prstGeom>
          <a:noFill/>
        </p:spPr>
        <p:txBody>
          <a:bodyPr wrap="square" rtlCol="0">
            <a:spAutoFit/>
          </a:bodyPr>
          <a:lstStyle/>
          <a:p>
            <a:pPr algn="ctr"/>
            <a:r>
              <a:rPr lang="en-US" sz="3600" dirty="0" smtClean="0">
                <a:gradFill>
                  <a:gsLst>
                    <a:gs pos="70000">
                      <a:schemeClr val="tx1"/>
                    </a:gs>
                    <a:gs pos="100000">
                      <a:schemeClr val="tx1"/>
                    </a:gs>
                  </a:gsLst>
                  <a:lin ang="16200000" scaled="0"/>
                </a:gradFill>
                <a:effectLst>
                  <a:outerShdw blurRad="38100" dist="38100" dir="2700000" algn="tl">
                    <a:srgbClr val="000000">
                      <a:alpha val="43137"/>
                    </a:srgbClr>
                  </a:outerShdw>
                </a:effectLst>
              </a:rPr>
              <a:t>Subspace</a:t>
            </a:r>
          </a:p>
        </p:txBody>
      </p:sp>
      <p:pic>
        <p:nvPicPr>
          <p:cNvPr id="18" name="Picture 2"/>
          <p:cNvPicPr>
            <a:picLocks noChangeAspect="1" noChangeArrowheads="1"/>
          </p:cNvPicPr>
          <p:nvPr/>
        </p:nvPicPr>
        <p:blipFill>
          <a:blip r:embed="rId2" cstate="print">
            <a:duotone>
              <a:schemeClr val="accent3">
                <a:shade val="45000"/>
                <a:satMod val="135000"/>
              </a:schemeClr>
              <a:prstClr val="white"/>
            </a:duotone>
          </a:blip>
          <a:stretch>
            <a:fillRect/>
          </a:stretch>
        </p:blipFill>
        <p:spPr bwMode="auto">
          <a:xfrm>
            <a:off x="2819400" y="4770327"/>
            <a:ext cx="1261872" cy="1215327"/>
          </a:xfrm>
          <a:prstGeom prst="rect">
            <a:avLst/>
          </a:prstGeom>
          <a:noFill/>
          <a:ln>
            <a:noFill/>
          </a:ln>
        </p:spPr>
      </p:pic>
      <p:pic>
        <p:nvPicPr>
          <p:cNvPr id="19" name="Picture 2"/>
          <p:cNvPicPr>
            <a:picLocks noChangeAspect="1" noChangeArrowheads="1"/>
          </p:cNvPicPr>
          <p:nvPr/>
        </p:nvPicPr>
        <p:blipFill>
          <a:blip r:embed="rId2" cstate="print">
            <a:duotone>
              <a:schemeClr val="accent3">
                <a:shade val="45000"/>
                <a:satMod val="135000"/>
              </a:schemeClr>
              <a:prstClr val="white"/>
            </a:duotone>
          </a:blip>
          <a:stretch>
            <a:fillRect/>
          </a:stretch>
        </p:blipFill>
        <p:spPr bwMode="auto">
          <a:xfrm>
            <a:off x="7543800" y="4313127"/>
            <a:ext cx="1261872" cy="1215327"/>
          </a:xfrm>
          <a:prstGeom prst="rect">
            <a:avLst/>
          </a:prstGeom>
          <a:noFill/>
          <a:ln>
            <a:noFill/>
          </a:ln>
        </p:spPr>
      </p:pic>
      <p:graphicFrame>
        <p:nvGraphicFramePr>
          <p:cNvPr id="20" name="Table 19"/>
          <p:cNvGraphicFramePr>
            <a:graphicFrameLocks noGrp="1"/>
          </p:cNvGraphicFramePr>
          <p:nvPr>
            <p:extLst>
              <p:ext uri="{D42A27DB-BD31-4B8C-83A1-F6EECF244321}">
                <p14:modId xmlns:p14="http://schemas.microsoft.com/office/powerpoint/2010/main" xmlns="" val="3259287258"/>
              </p:ext>
            </p:extLst>
          </p:nvPr>
        </p:nvGraphicFramePr>
        <p:xfrm>
          <a:off x="7757160" y="3627327"/>
          <a:ext cx="624840" cy="152400"/>
        </p:xfrm>
        <a:graphic>
          <a:graphicData uri="http://schemas.openxmlformats.org/drawingml/2006/table">
            <a:tbl>
              <a:tblPr firstRow="1" bandRow="1">
                <a:tableStyleId>{5940675A-B579-460E-94D1-54222C63F5DA}</a:tableStyleId>
              </a:tblPr>
              <a:tblGrid>
                <a:gridCol w="208280"/>
                <a:gridCol w="208280"/>
                <a:gridCol w="208280"/>
              </a:tblGrid>
              <a:tr h="0">
                <a:tc>
                  <a:txBody>
                    <a:bodyPr/>
                    <a:lstStyle/>
                    <a:p>
                      <a:endParaRPr lang="en-US" sz="400" dirty="0"/>
                    </a:p>
                  </a:txBody>
                  <a:tcPr>
                    <a:solidFill>
                      <a:srgbClr val="FF0000"/>
                    </a:solidFill>
                  </a:tcPr>
                </a:tc>
                <a:tc>
                  <a:txBody>
                    <a:bodyPr/>
                    <a:lstStyle/>
                    <a:p>
                      <a:endParaRPr lang="en-US" sz="400" dirty="0"/>
                    </a:p>
                  </a:txBody>
                  <a:tcPr>
                    <a:solidFill>
                      <a:srgbClr val="FF0000"/>
                    </a:solidFill>
                  </a:tcPr>
                </a:tc>
                <a:tc>
                  <a:txBody>
                    <a:bodyPr/>
                    <a:lstStyle/>
                    <a:p>
                      <a:endParaRPr lang="en-US" sz="400" dirty="0"/>
                    </a:p>
                  </a:txBody>
                  <a:tcPr>
                    <a:solidFill>
                      <a:srgbClr val="FF0000"/>
                    </a:solidFill>
                  </a:tcPr>
                </a:tc>
              </a:tr>
            </a:tbl>
          </a:graphicData>
        </a:graphic>
      </p:graphicFrame>
      <p:graphicFrame>
        <p:nvGraphicFramePr>
          <p:cNvPr id="21" name="Table 20"/>
          <p:cNvGraphicFramePr>
            <a:graphicFrameLocks noGrp="1"/>
          </p:cNvGraphicFramePr>
          <p:nvPr>
            <p:extLst>
              <p:ext uri="{D42A27DB-BD31-4B8C-83A1-F6EECF244321}">
                <p14:modId xmlns:p14="http://schemas.microsoft.com/office/powerpoint/2010/main" xmlns="" val="1922102136"/>
              </p:ext>
            </p:extLst>
          </p:nvPr>
        </p:nvGraphicFramePr>
        <p:xfrm>
          <a:off x="6096000" y="4770327"/>
          <a:ext cx="624840" cy="152400"/>
        </p:xfrm>
        <a:graphic>
          <a:graphicData uri="http://schemas.openxmlformats.org/drawingml/2006/table">
            <a:tbl>
              <a:tblPr firstRow="1" bandRow="1">
                <a:tableStyleId>{5940675A-B579-460E-94D1-54222C63F5DA}</a:tableStyleId>
              </a:tblPr>
              <a:tblGrid>
                <a:gridCol w="208280"/>
                <a:gridCol w="208280"/>
                <a:gridCol w="208280"/>
              </a:tblGrid>
              <a:tr h="0">
                <a:tc>
                  <a:txBody>
                    <a:bodyPr/>
                    <a:lstStyle/>
                    <a:p>
                      <a:endParaRPr lang="en-US" sz="400" dirty="0"/>
                    </a:p>
                  </a:txBody>
                  <a:tcPr>
                    <a:solidFill>
                      <a:srgbClr val="00B050"/>
                    </a:solidFill>
                  </a:tcPr>
                </a:tc>
                <a:tc>
                  <a:txBody>
                    <a:bodyPr/>
                    <a:lstStyle/>
                    <a:p>
                      <a:endParaRPr lang="en-US" sz="400" dirty="0"/>
                    </a:p>
                  </a:txBody>
                  <a:tcPr>
                    <a:solidFill>
                      <a:srgbClr val="00B050"/>
                    </a:solidFill>
                  </a:tcPr>
                </a:tc>
                <a:tc>
                  <a:txBody>
                    <a:bodyPr/>
                    <a:lstStyle/>
                    <a:p>
                      <a:endParaRPr lang="en-US" sz="400" dirty="0"/>
                    </a:p>
                  </a:txBody>
                  <a:tcPr>
                    <a:solidFill>
                      <a:srgbClr val="00B050"/>
                    </a:solidFill>
                  </a:tcPr>
                </a:tc>
              </a:tr>
            </a:tbl>
          </a:graphicData>
        </a:graphic>
      </p:graphicFrame>
    </p:spTree>
    <p:extLst>
      <p:ext uri="{BB962C8B-B14F-4D97-AF65-F5344CB8AC3E}">
        <p14:creationId xmlns:p14="http://schemas.microsoft.com/office/powerpoint/2010/main" xmlns="" val="3023358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ppt_x"/>
                                          </p:val>
                                        </p:tav>
                                        <p:tav tm="100000">
                                          <p:val>
                                            <p:strVal val="#ppt_x"/>
                                          </p:val>
                                        </p:tav>
                                      </p:tavLst>
                                    </p:anim>
                                    <p:anim calcmode="lin" valueType="num">
                                      <p:cBhvr additive="base">
                                        <p:cTn id="24" dur="500" fill="hold"/>
                                        <p:tgtEl>
                                          <p:spTgt spid="8"/>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ppt_x"/>
                                          </p:val>
                                        </p:tav>
                                        <p:tav tm="100000">
                                          <p:val>
                                            <p:strVal val="#ppt_x"/>
                                          </p:val>
                                        </p:tav>
                                      </p:tavLst>
                                    </p:anim>
                                    <p:anim calcmode="lin" valueType="num">
                                      <p:cBhvr additive="base">
                                        <p:cTn id="28" dur="500" fill="hold"/>
                                        <p:tgtEl>
                                          <p:spTgt spid="9"/>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additive="base">
                                        <p:cTn id="35" dur="500" fill="hold"/>
                                        <p:tgtEl>
                                          <p:spTgt spid="11"/>
                                        </p:tgtEl>
                                        <p:attrNameLst>
                                          <p:attrName>ppt_x</p:attrName>
                                        </p:attrNameLst>
                                      </p:cBhvr>
                                      <p:tavLst>
                                        <p:tav tm="0">
                                          <p:val>
                                            <p:strVal val="#ppt_x"/>
                                          </p:val>
                                        </p:tav>
                                        <p:tav tm="100000">
                                          <p:val>
                                            <p:strVal val="#ppt_x"/>
                                          </p:val>
                                        </p:tav>
                                      </p:tavLst>
                                    </p:anim>
                                    <p:anim calcmode="lin" valueType="num">
                                      <p:cBhvr additive="base">
                                        <p:cTn id="36" dur="500" fill="hold"/>
                                        <p:tgtEl>
                                          <p:spTgt spid="11"/>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2"/>
                                        </p:tgtEl>
                                        <p:attrNameLst>
                                          <p:attrName>style.visibility</p:attrName>
                                        </p:attrNameLst>
                                      </p:cBhvr>
                                      <p:to>
                                        <p:strVal val="visible"/>
                                      </p:to>
                                    </p:set>
                                    <p:anim calcmode="lin" valueType="num">
                                      <p:cBhvr additive="base">
                                        <p:cTn id="39" dur="500" fill="hold"/>
                                        <p:tgtEl>
                                          <p:spTgt spid="12"/>
                                        </p:tgtEl>
                                        <p:attrNameLst>
                                          <p:attrName>ppt_x</p:attrName>
                                        </p:attrNameLst>
                                      </p:cBhvr>
                                      <p:tavLst>
                                        <p:tav tm="0">
                                          <p:val>
                                            <p:strVal val="#ppt_x"/>
                                          </p:val>
                                        </p:tav>
                                        <p:tav tm="100000">
                                          <p:val>
                                            <p:strVal val="#ppt_x"/>
                                          </p:val>
                                        </p:tav>
                                      </p:tavLst>
                                    </p:anim>
                                    <p:anim calcmode="lin" valueType="num">
                                      <p:cBhvr additive="base">
                                        <p:cTn id="40" dur="500" fill="hold"/>
                                        <p:tgtEl>
                                          <p:spTgt spid="12"/>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fill="hold"/>
                                        <p:tgtEl>
                                          <p:spTgt spid="13"/>
                                        </p:tgtEl>
                                        <p:attrNameLst>
                                          <p:attrName>ppt_x</p:attrName>
                                        </p:attrNameLst>
                                      </p:cBhvr>
                                      <p:tavLst>
                                        <p:tav tm="0">
                                          <p:val>
                                            <p:strVal val="#ppt_x"/>
                                          </p:val>
                                        </p:tav>
                                        <p:tav tm="100000">
                                          <p:val>
                                            <p:strVal val="#ppt_x"/>
                                          </p:val>
                                        </p:tav>
                                      </p:tavLst>
                                    </p:anim>
                                    <p:anim calcmode="lin" valueType="num">
                                      <p:cBhvr additive="base">
                                        <p:cTn id="44" dur="500" fill="hold"/>
                                        <p:tgtEl>
                                          <p:spTgt spid="13"/>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14"/>
                                        </p:tgtEl>
                                        <p:attrNameLst>
                                          <p:attrName>style.visibility</p:attrName>
                                        </p:attrNameLst>
                                      </p:cBhvr>
                                      <p:to>
                                        <p:strVal val="visible"/>
                                      </p:to>
                                    </p:set>
                                    <p:anim calcmode="lin" valueType="num">
                                      <p:cBhvr additive="base">
                                        <p:cTn id="47" dur="500" fill="hold"/>
                                        <p:tgtEl>
                                          <p:spTgt spid="14"/>
                                        </p:tgtEl>
                                        <p:attrNameLst>
                                          <p:attrName>ppt_x</p:attrName>
                                        </p:attrNameLst>
                                      </p:cBhvr>
                                      <p:tavLst>
                                        <p:tav tm="0">
                                          <p:val>
                                            <p:strVal val="#ppt_x"/>
                                          </p:val>
                                        </p:tav>
                                        <p:tav tm="100000">
                                          <p:val>
                                            <p:strVal val="#ppt_x"/>
                                          </p:val>
                                        </p:tav>
                                      </p:tavLst>
                                    </p:anim>
                                    <p:anim calcmode="lin" valueType="num">
                                      <p:cBhvr additive="base">
                                        <p:cTn id="48" dur="500" fill="hold"/>
                                        <p:tgtEl>
                                          <p:spTgt spid="14"/>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5"/>
                                        </p:tgtEl>
                                        <p:attrNameLst>
                                          <p:attrName>style.visibility</p:attrName>
                                        </p:attrNameLst>
                                      </p:cBhvr>
                                      <p:to>
                                        <p:strVal val="visible"/>
                                      </p:to>
                                    </p:set>
                                    <p:anim calcmode="lin" valueType="num">
                                      <p:cBhvr additive="base">
                                        <p:cTn id="51" dur="500" fill="hold"/>
                                        <p:tgtEl>
                                          <p:spTgt spid="15"/>
                                        </p:tgtEl>
                                        <p:attrNameLst>
                                          <p:attrName>ppt_x</p:attrName>
                                        </p:attrNameLst>
                                      </p:cBhvr>
                                      <p:tavLst>
                                        <p:tav tm="0">
                                          <p:val>
                                            <p:strVal val="#ppt_x"/>
                                          </p:val>
                                        </p:tav>
                                        <p:tav tm="100000">
                                          <p:val>
                                            <p:strVal val="#ppt_x"/>
                                          </p:val>
                                        </p:tav>
                                      </p:tavLst>
                                    </p:anim>
                                    <p:anim calcmode="lin" valueType="num">
                                      <p:cBhvr additive="base">
                                        <p:cTn id="52" dur="500" fill="hold"/>
                                        <p:tgtEl>
                                          <p:spTgt spid="15"/>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16"/>
                                        </p:tgtEl>
                                        <p:attrNameLst>
                                          <p:attrName>style.visibility</p:attrName>
                                        </p:attrNameLst>
                                      </p:cBhvr>
                                      <p:to>
                                        <p:strVal val="visible"/>
                                      </p:to>
                                    </p:set>
                                    <p:anim calcmode="lin" valueType="num">
                                      <p:cBhvr additive="base">
                                        <p:cTn id="55" dur="500" fill="hold"/>
                                        <p:tgtEl>
                                          <p:spTgt spid="16"/>
                                        </p:tgtEl>
                                        <p:attrNameLst>
                                          <p:attrName>ppt_x</p:attrName>
                                        </p:attrNameLst>
                                      </p:cBhvr>
                                      <p:tavLst>
                                        <p:tav tm="0">
                                          <p:val>
                                            <p:strVal val="#ppt_x"/>
                                          </p:val>
                                        </p:tav>
                                        <p:tav tm="100000">
                                          <p:val>
                                            <p:strVal val="#ppt_x"/>
                                          </p:val>
                                        </p:tav>
                                      </p:tavLst>
                                    </p:anim>
                                    <p:anim calcmode="lin" valueType="num">
                                      <p:cBhvr additive="base">
                                        <p:cTn id="56" dur="500" fill="hold"/>
                                        <p:tgtEl>
                                          <p:spTgt spid="16"/>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18"/>
                                        </p:tgtEl>
                                        <p:attrNameLst>
                                          <p:attrName>style.visibility</p:attrName>
                                        </p:attrNameLst>
                                      </p:cBhvr>
                                      <p:to>
                                        <p:strVal val="visible"/>
                                      </p:to>
                                    </p:set>
                                    <p:anim calcmode="lin" valueType="num">
                                      <p:cBhvr additive="base">
                                        <p:cTn id="59" dur="500" fill="hold"/>
                                        <p:tgtEl>
                                          <p:spTgt spid="18"/>
                                        </p:tgtEl>
                                        <p:attrNameLst>
                                          <p:attrName>ppt_x</p:attrName>
                                        </p:attrNameLst>
                                      </p:cBhvr>
                                      <p:tavLst>
                                        <p:tav tm="0">
                                          <p:val>
                                            <p:strVal val="#ppt_x"/>
                                          </p:val>
                                        </p:tav>
                                        <p:tav tm="100000">
                                          <p:val>
                                            <p:strVal val="#ppt_x"/>
                                          </p:val>
                                        </p:tav>
                                      </p:tavLst>
                                    </p:anim>
                                    <p:anim calcmode="lin" valueType="num">
                                      <p:cBhvr additive="base">
                                        <p:cTn id="60" dur="500" fill="hold"/>
                                        <p:tgtEl>
                                          <p:spTgt spid="18"/>
                                        </p:tgtEl>
                                        <p:attrNameLst>
                                          <p:attrName>ppt_y</p:attrName>
                                        </p:attrNameLst>
                                      </p:cBhvr>
                                      <p:tavLst>
                                        <p:tav tm="0">
                                          <p:val>
                                            <p:strVal val="1+#ppt_h/2"/>
                                          </p:val>
                                        </p:tav>
                                        <p:tav tm="100000">
                                          <p:val>
                                            <p:strVal val="#ppt_y"/>
                                          </p:val>
                                        </p:tav>
                                      </p:tavLst>
                                    </p:anim>
                                  </p:childTnLst>
                                </p:cTn>
                              </p:par>
                              <p:par>
                                <p:cTn id="61" presetID="2" presetClass="entr" presetSubtype="4" fill="hold" nodeType="withEffect">
                                  <p:stCondLst>
                                    <p:cond delay="0"/>
                                  </p:stCondLst>
                                  <p:childTnLst>
                                    <p:set>
                                      <p:cBhvr>
                                        <p:cTn id="62" dur="1" fill="hold">
                                          <p:stCondLst>
                                            <p:cond delay="0"/>
                                          </p:stCondLst>
                                        </p:cTn>
                                        <p:tgtEl>
                                          <p:spTgt spid="19"/>
                                        </p:tgtEl>
                                        <p:attrNameLst>
                                          <p:attrName>style.visibility</p:attrName>
                                        </p:attrNameLst>
                                      </p:cBhvr>
                                      <p:to>
                                        <p:strVal val="visible"/>
                                      </p:to>
                                    </p:set>
                                    <p:anim calcmode="lin" valueType="num">
                                      <p:cBhvr additive="base">
                                        <p:cTn id="63" dur="500" fill="hold"/>
                                        <p:tgtEl>
                                          <p:spTgt spid="19"/>
                                        </p:tgtEl>
                                        <p:attrNameLst>
                                          <p:attrName>ppt_x</p:attrName>
                                        </p:attrNameLst>
                                      </p:cBhvr>
                                      <p:tavLst>
                                        <p:tav tm="0">
                                          <p:val>
                                            <p:strVal val="#ppt_x"/>
                                          </p:val>
                                        </p:tav>
                                        <p:tav tm="100000">
                                          <p:val>
                                            <p:strVal val="#ppt_x"/>
                                          </p:val>
                                        </p:tav>
                                      </p:tavLst>
                                    </p:anim>
                                    <p:anim calcmode="lin" valueType="num">
                                      <p:cBhvr additive="base">
                                        <p:cTn id="64" dur="500" fill="hold"/>
                                        <p:tgtEl>
                                          <p:spTgt spid="19"/>
                                        </p:tgtEl>
                                        <p:attrNameLst>
                                          <p:attrName>ppt_y</p:attrName>
                                        </p:attrNameLst>
                                      </p:cBhvr>
                                      <p:tavLst>
                                        <p:tav tm="0">
                                          <p:val>
                                            <p:strVal val="1+#ppt_h/2"/>
                                          </p:val>
                                        </p:tav>
                                        <p:tav tm="100000">
                                          <p:val>
                                            <p:strVal val="#ppt_y"/>
                                          </p:val>
                                        </p:tav>
                                      </p:tavLst>
                                    </p:anim>
                                  </p:childTnLst>
                                </p:cTn>
                              </p:par>
                              <p:par>
                                <p:cTn id="65" presetID="2" presetClass="entr" presetSubtype="4" fill="hold" nodeType="withEffect">
                                  <p:stCondLst>
                                    <p:cond delay="0"/>
                                  </p:stCondLst>
                                  <p:childTnLst>
                                    <p:set>
                                      <p:cBhvr>
                                        <p:cTn id="66" dur="1" fill="hold">
                                          <p:stCondLst>
                                            <p:cond delay="0"/>
                                          </p:stCondLst>
                                        </p:cTn>
                                        <p:tgtEl>
                                          <p:spTgt spid="20"/>
                                        </p:tgtEl>
                                        <p:attrNameLst>
                                          <p:attrName>style.visibility</p:attrName>
                                        </p:attrNameLst>
                                      </p:cBhvr>
                                      <p:to>
                                        <p:strVal val="visible"/>
                                      </p:to>
                                    </p:set>
                                    <p:anim calcmode="lin" valueType="num">
                                      <p:cBhvr additive="base">
                                        <p:cTn id="67" dur="500" fill="hold"/>
                                        <p:tgtEl>
                                          <p:spTgt spid="20"/>
                                        </p:tgtEl>
                                        <p:attrNameLst>
                                          <p:attrName>ppt_x</p:attrName>
                                        </p:attrNameLst>
                                      </p:cBhvr>
                                      <p:tavLst>
                                        <p:tav tm="0">
                                          <p:val>
                                            <p:strVal val="#ppt_x"/>
                                          </p:val>
                                        </p:tav>
                                        <p:tav tm="100000">
                                          <p:val>
                                            <p:strVal val="#ppt_x"/>
                                          </p:val>
                                        </p:tav>
                                      </p:tavLst>
                                    </p:anim>
                                    <p:anim calcmode="lin" valueType="num">
                                      <p:cBhvr additive="base">
                                        <p:cTn id="68" dur="500" fill="hold"/>
                                        <p:tgtEl>
                                          <p:spTgt spid="20"/>
                                        </p:tgtEl>
                                        <p:attrNameLst>
                                          <p:attrName>ppt_y</p:attrName>
                                        </p:attrNameLst>
                                      </p:cBhvr>
                                      <p:tavLst>
                                        <p:tav tm="0">
                                          <p:val>
                                            <p:strVal val="1+#ppt_h/2"/>
                                          </p:val>
                                        </p:tav>
                                        <p:tav tm="100000">
                                          <p:val>
                                            <p:strVal val="#ppt_y"/>
                                          </p:val>
                                        </p:tav>
                                      </p:tavLst>
                                    </p:anim>
                                  </p:childTnLst>
                                </p:cTn>
                              </p:par>
                              <p:par>
                                <p:cTn id="69" presetID="2" presetClass="entr" presetSubtype="4" fill="hold" nodeType="withEffect">
                                  <p:stCondLst>
                                    <p:cond delay="0"/>
                                  </p:stCondLst>
                                  <p:childTnLst>
                                    <p:set>
                                      <p:cBhvr>
                                        <p:cTn id="70" dur="1" fill="hold">
                                          <p:stCondLst>
                                            <p:cond delay="0"/>
                                          </p:stCondLst>
                                        </p:cTn>
                                        <p:tgtEl>
                                          <p:spTgt spid="21"/>
                                        </p:tgtEl>
                                        <p:attrNameLst>
                                          <p:attrName>style.visibility</p:attrName>
                                        </p:attrNameLst>
                                      </p:cBhvr>
                                      <p:to>
                                        <p:strVal val="visible"/>
                                      </p:to>
                                    </p:set>
                                    <p:anim calcmode="lin" valueType="num">
                                      <p:cBhvr additive="base">
                                        <p:cTn id="71" dur="500" fill="hold"/>
                                        <p:tgtEl>
                                          <p:spTgt spid="21"/>
                                        </p:tgtEl>
                                        <p:attrNameLst>
                                          <p:attrName>ppt_x</p:attrName>
                                        </p:attrNameLst>
                                      </p:cBhvr>
                                      <p:tavLst>
                                        <p:tav tm="0">
                                          <p:val>
                                            <p:strVal val="#ppt_x"/>
                                          </p:val>
                                        </p:tav>
                                        <p:tav tm="100000">
                                          <p:val>
                                            <p:strVal val="#ppt_x"/>
                                          </p:val>
                                        </p:tav>
                                      </p:tavLst>
                                    </p:anim>
                                    <p:anim calcmode="lin" valueType="num">
                                      <p:cBhvr additive="base">
                                        <p:cTn id="72"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10" grpId="0" animBg="1"/>
      <p:bldP spid="11" grpId="0" animBg="1"/>
      <p:bldP spid="12" grpId="0"/>
      <p:bldP spid="15" grpId="0"/>
      <p:bldP spid="1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0"/>
            <a:ext cx="8229600" cy="530352"/>
          </a:xfrm>
        </p:spPr>
        <p:txBody>
          <a:bodyPr>
            <a:noAutofit/>
          </a:bodyPr>
          <a:lstStyle/>
          <a:p>
            <a:r>
              <a:rPr lang="en-GB" sz="1800" dirty="0" smtClean="0"/>
              <a:t/>
            </a:r>
            <a:br>
              <a:rPr lang="en-GB" sz="1800" dirty="0" smtClean="0"/>
            </a:br>
            <a:r>
              <a:rPr lang="en-GB" sz="1800" dirty="0" smtClean="0"/>
              <a:t>DEMO 4 : - Bulk Computation</a:t>
            </a:r>
            <a:br>
              <a:rPr lang="en-GB" sz="1800" dirty="0" smtClean="0"/>
            </a:br>
            <a:r>
              <a:rPr lang="en-GB" sz="1800" dirty="0" smtClean="0"/>
              <a:t>“</a:t>
            </a:r>
            <a:r>
              <a:rPr lang="en-GB" sz="1800" i="1" dirty="0" smtClean="0"/>
              <a:t>How Many”  satisfy a “condition” </a:t>
            </a:r>
            <a:endParaRPr lang="en-GB" sz="1800" dirty="0"/>
          </a:p>
        </p:txBody>
      </p:sp>
      <p:sp>
        <p:nvSpPr>
          <p:cNvPr id="7" name="TextBox 6"/>
          <p:cNvSpPr txBox="1"/>
          <p:nvPr/>
        </p:nvSpPr>
        <p:spPr>
          <a:xfrm>
            <a:off x="4724400" y="1066800"/>
            <a:ext cx="4190999" cy="5293757"/>
          </a:xfrm>
          <a:prstGeom prst="rect">
            <a:avLst/>
          </a:prstGeom>
          <a:noFill/>
          <a:ln>
            <a:solidFill>
              <a:srgbClr val="00B050"/>
            </a:solidFill>
          </a:ln>
        </p:spPr>
        <p:txBody>
          <a:bodyPr wrap="square" rtlCol="0">
            <a:spAutoFit/>
          </a:bodyPr>
          <a:lstStyle/>
          <a:p>
            <a:pPr marL="118872" indent="0">
              <a:buNone/>
            </a:pPr>
            <a:r>
              <a:rPr lang="en-GB" sz="1300" dirty="0" smtClean="0">
                <a:solidFill>
                  <a:srgbClr val="0000FF"/>
                </a:solidFill>
                <a:latin typeface="Courier New"/>
              </a:rPr>
              <a:t>WITH</a:t>
            </a:r>
            <a:r>
              <a:rPr lang="en-GB" sz="1300" dirty="0" smtClean="0">
                <a:solidFill>
                  <a:prstClr val="black"/>
                </a:solidFill>
                <a:latin typeface="Courier New"/>
              </a:rPr>
              <a:t> </a:t>
            </a:r>
          </a:p>
          <a:p>
            <a:pPr marL="118872" indent="0">
              <a:buNone/>
            </a:pPr>
            <a:r>
              <a:rPr lang="en-GB" sz="1300" dirty="0" smtClean="0">
                <a:solidFill>
                  <a:prstClr val="black"/>
                </a:solidFill>
                <a:latin typeface="Courier New"/>
              </a:rPr>
              <a:t>  </a:t>
            </a:r>
            <a:r>
              <a:rPr lang="en-GB" sz="1300" dirty="0" smtClean="0">
                <a:solidFill>
                  <a:srgbClr val="0000FF"/>
                </a:solidFill>
                <a:latin typeface="Courier New"/>
              </a:rPr>
              <a:t>MEMBER</a:t>
            </a:r>
            <a:r>
              <a:rPr lang="en-GB" sz="1300" dirty="0" smtClean="0">
                <a:solidFill>
                  <a:prstClr val="black"/>
                </a:solidFill>
                <a:latin typeface="Courier New"/>
              </a:rPr>
              <a:t> [Measures].[</a:t>
            </a:r>
            <a:r>
              <a:rPr lang="en-GB" sz="1300" dirty="0" err="1" smtClean="0">
                <a:solidFill>
                  <a:prstClr val="black"/>
                </a:solidFill>
                <a:latin typeface="Courier New"/>
              </a:rPr>
              <a:t>ProductsONInternet</a:t>
            </a:r>
            <a:r>
              <a:rPr lang="en-GB" sz="1300" dirty="0" smtClean="0">
                <a:solidFill>
                  <a:prstClr val="black"/>
                </a:solidFill>
                <a:latin typeface="Courier New"/>
              </a:rPr>
              <a:t>] </a:t>
            </a:r>
            <a:r>
              <a:rPr lang="en-GB" sz="1300" dirty="0" smtClean="0">
                <a:solidFill>
                  <a:srgbClr val="0000FF"/>
                </a:solidFill>
                <a:latin typeface="Courier New"/>
              </a:rPr>
              <a:t>AS</a:t>
            </a:r>
            <a:r>
              <a:rPr lang="en-GB" sz="1300" dirty="0" smtClean="0">
                <a:solidFill>
                  <a:prstClr val="black"/>
                </a:solidFill>
                <a:latin typeface="Courier New"/>
              </a:rPr>
              <a:t> </a:t>
            </a:r>
          </a:p>
          <a:p>
            <a:pPr marL="118872" indent="0">
              <a:buNone/>
            </a:pPr>
            <a:r>
              <a:rPr lang="en-GB" sz="1300" dirty="0" smtClean="0">
                <a:solidFill>
                  <a:prstClr val="black"/>
                </a:solidFill>
                <a:latin typeface="Courier New"/>
              </a:rPr>
              <a:t>    </a:t>
            </a:r>
            <a:r>
              <a:rPr lang="en-GB" sz="1300" dirty="0" smtClean="0">
                <a:solidFill>
                  <a:srgbClr val="0000FF"/>
                </a:solidFill>
                <a:latin typeface="Courier New"/>
              </a:rPr>
              <a:t>Count</a:t>
            </a:r>
            <a:r>
              <a:rPr lang="en-GB" sz="1300" dirty="0" smtClean="0">
                <a:solidFill>
                  <a:prstClr val="black"/>
                </a:solidFill>
                <a:latin typeface="Courier New"/>
              </a:rPr>
              <a:t> </a:t>
            </a:r>
          </a:p>
          <a:p>
            <a:pPr marL="118872" indent="0">
              <a:buNone/>
            </a:pPr>
            <a:r>
              <a:rPr lang="en-GB" sz="1300" dirty="0" smtClean="0">
                <a:solidFill>
                  <a:prstClr val="black"/>
                </a:solidFill>
                <a:latin typeface="Courier New"/>
              </a:rPr>
              <a:t>    (</a:t>
            </a:r>
          </a:p>
          <a:p>
            <a:pPr marL="118872" indent="0">
              <a:buNone/>
            </a:pPr>
            <a:r>
              <a:rPr lang="en-GB" sz="1300" dirty="0" smtClean="0">
                <a:solidFill>
                  <a:prstClr val="black"/>
                </a:solidFill>
                <a:latin typeface="Courier New"/>
              </a:rPr>
              <a:t>      Filter </a:t>
            </a:r>
            <a:r>
              <a:rPr lang="en-GB" sz="1300" dirty="0" smtClean="0">
                <a:solidFill>
                  <a:srgbClr val="008000"/>
                </a:solidFill>
                <a:latin typeface="Courier New"/>
              </a:rPr>
              <a:t>//Products Ordered On Internet </a:t>
            </a:r>
            <a:endParaRPr lang="en-GB" sz="1300" dirty="0" smtClean="0">
              <a:solidFill>
                <a:prstClr val="black"/>
              </a:solidFill>
              <a:latin typeface="Courier New"/>
            </a:endParaRPr>
          </a:p>
          <a:p>
            <a:pPr marL="118872" indent="0">
              <a:buNone/>
            </a:pPr>
            <a:r>
              <a:rPr lang="en-GB" sz="1300" dirty="0" smtClean="0">
                <a:solidFill>
                  <a:prstClr val="black"/>
                </a:solidFill>
                <a:latin typeface="Courier New"/>
              </a:rPr>
              <a:t>      (</a:t>
            </a:r>
          </a:p>
          <a:p>
            <a:pPr marL="118872" indent="0">
              <a:buNone/>
            </a:pPr>
            <a:r>
              <a:rPr lang="en-GB" sz="1300" dirty="0" smtClean="0">
                <a:solidFill>
                  <a:prstClr val="black"/>
                </a:solidFill>
                <a:latin typeface="Courier New"/>
              </a:rPr>
              <a:t>        </a:t>
            </a:r>
            <a:r>
              <a:rPr lang="en-GB" sz="1300" dirty="0" smtClean="0">
                <a:solidFill>
                  <a:srgbClr val="000080"/>
                </a:solidFill>
                <a:latin typeface="Courier New"/>
              </a:rPr>
              <a:t>[Product]</a:t>
            </a:r>
            <a:r>
              <a:rPr lang="en-GB" sz="1300" dirty="0" smtClean="0">
                <a:solidFill>
                  <a:prstClr val="black"/>
                </a:solidFill>
                <a:latin typeface="Courier New"/>
              </a:rPr>
              <a:t>.</a:t>
            </a:r>
            <a:r>
              <a:rPr lang="en-GB" sz="1300" dirty="0" smtClean="0">
                <a:solidFill>
                  <a:srgbClr val="000080"/>
                </a:solidFill>
                <a:latin typeface="Courier New"/>
              </a:rPr>
              <a:t>[Product]</a:t>
            </a:r>
            <a:r>
              <a:rPr lang="en-GB" sz="1300" dirty="0" smtClean="0">
                <a:solidFill>
                  <a:prstClr val="black"/>
                </a:solidFill>
                <a:latin typeface="Courier New"/>
              </a:rPr>
              <a:t>.</a:t>
            </a:r>
            <a:r>
              <a:rPr lang="en-GB" sz="1300" dirty="0" smtClean="0">
                <a:solidFill>
                  <a:srgbClr val="000080"/>
                </a:solidFill>
                <a:latin typeface="Courier New"/>
              </a:rPr>
              <a:t>[Product]</a:t>
            </a:r>
            <a:endParaRPr lang="en-GB" sz="1300" dirty="0" smtClean="0">
              <a:solidFill>
                <a:prstClr val="black"/>
              </a:solidFill>
              <a:latin typeface="Courier New"/>
            </a:endParaRPr>
          </a:p>
          <a:p>
            <a:pPr marL="118872" indent="0">
              <a:buNone/>
            </a:pPr>
            <a:r>
              <a:rPr lang="en-GB" sz="1300" dirty="0" smtClean="0">
                <a:solidFill>
                  <a:prstClr val="black"/>
                </a:solidFill>
                <a:latin typeface="Courier New"/>
              </a:rPr>
              <a:t>       ,</a:t>
            </a:r>
          </a:p>
          <a:p>
            <a:pPr marL="118872" indent="0">
              <a:buNone/>
            </a:pPr>
            <a:r>
              <a:rPr lang="en-GB" sz="1300" dirty="0" smtClean="0">
                <a:solidFill>
                  <a:prstClr val="black"/>
                </a:solidFill>
                <a:latin typeface="Courier New"/>
              </a:rPr>
              <a:t>        </a:t>
            </a:r>
            <a:r>
              <a:rPr lang="en-GB" sz="1300" dirty="0" smtClean="0">
                <a:solidFill>
                  <a:srgbClr val="000080"/>
                </a:solidFill>
                <a:latin typeface="Courier New"/>
              </a:rPr>
              <a:t>[Measures]</a:t>
            </a:r>
            <a:r>
              <a:rPr lang="en-GB" sz="1300" dirty="0" smtClean="0">
                <a:solidFill>
                  <a:prstClr val="black"/>
                </a:solidFill>
                <a:latin typeface="Courier New"/>
              </a:rPr>
              <a:t>.</a:t>
            </a:r>
            <a:r>
              <a:rPr lang="en-GB" sz="1300" dirty="0" smtClean="0">
                <a:solidFill>
                  <a:srgbClr val="000080"/>
                </a:solidFill>
                <a:latin typeface="Courier New"/>
              </a:rPr>
              <a:t>[Internet Order Quantity]</a:t>
            </a:r>
            <a:r>
              <a:rPr lang="en-GB" sz="1300" dirty="0" smtClean="0">
                <a:solidFill>
                  <a:prstClr val="black"/>
                </a:solidFill>
                <a:latin typeface="Courier New"/>
              </a:rPr>
              <a:t> &gt; </a:t>
            </a:r>
            <a:r>
              <a:rPr lang="en-GB" sz="1300" dirty="0" smtClean="0">
                <a:solidFill>
                  <a:srgbClr val="C0C0C0"/>
                </a:solidFill>
                <a:latin typeface="Courier New"/>
              </a:rPr>
              <a:t>0</a:t>
            </a:r>
            <a:endParaRPr lang="en-GB" sz="1300" dirty="0" smtClean="0">
              <a:solidFill>
                <a:prstClr val="black"/>
              </a:solidFill>
              <a:latin typeface="Courier New"/>
            </a:endParaRPr>
          </a:p>
          <a:p>
            <a:pPr marL="118872" indent="0">
              <a:buNone/>
            </a:pPr>
            <a:r>
              <a:rPr lang="en-GB" sz="1300" dirty="0" smtClean="0">
                <a:solidFill>
                  <a:prstClr val="black"/>
                </a:solidFill>
                <a:latin typeface="Courier New"/>
              </a:rPr>
              <a:t>      )</a:t>
            </a:r>
          </a:p>
          <a:p>
            <a:pPr marL="118872" indent="0">
              <a:buNone/>
            </a:pPr>
            <a:r>
              <a:rPr lang="en-GB" sz="1300" dirty="0" smtClean="0">
                <a:solidFill>
                  <a:prstClr val="black"/>
                </a:solidFill>
                <a:latin typeface="Courier New"/>
              </a:rPr>
              <a:t>    ) </a:t>
            </a:r>
          </a:p>
          <a:p>
            <a:pPr marL="118872" indent="0">
              <a:buNone/>
            </a:pPr>
            <a:r>
              <a:rPr lang="en-GB" sz="1300" dirty="0" smtClean="0">
                <a:solidFill>
                  <a:srgbClr val="0000FF"/>
                </a:solidFill>
                <a:latin typeface="Courier New"/>
              </a:rPr>
              <a:t>SELECT</a:t>
            </a:r>
            <a:r>
              <a:rPr lang="en-GB" sz="1300" dirty="0" smtClean="0">
                <a:solidFill>
                  <a:prstClr val="black"/>
                </a:solidFill>
                <a:latin typeface="Courier New"/>
              </a:rPr>
              <a:t> </a:t>
            </a:r>
          </a:p>
          <a:p>
            <a:pPr marL="118872" indent="0">
              <a:buNone/>
            </a:pPr>
            <a:r>
              <a:rPr lang="en-GB" sz="1300" dirty="0" smtClean="0">
                <a:solidFill>
                  <a:prstClr val="black"/>
                </a:solidFill>
                <a:latin typeface="Courier New"/>
              </a:rPr>
              <a:t>  </a:t>
            </a:r>
            <a:r>
              <a:rPr lang="en-GB" sz="1300" dirty="0" smtClean="0">
                <a:solidFill>
                  <a:srgbClr val="000080"/>
                </a:solidFill>
                <a:latin typeface="Courier New"/>
              </a:rPr>
              <a:t>[Customer]</a:t>
            </a:r>
            <a:r>
              <a:rPr lang="en-GB" sz="1300" dirty="0" smtClean="0">
                <a:solidFill>
                  <a:prstClr val="black"/>
                </a:solidFill>
                <a:latin typeface="Courier New"/>
              </a:rPr>
              <a:t>.</a:t>
            </a:r>
            <a:r>
              <a:rPr lang="en-GB" sz="1300" dirty="0" smtClean="0">
                <a:solidFill>
                  <a:srgbClr val="000080"/>
                </a:solidFill>
                <a:latin typeface="Courier New"/>
              </a:rPr>
              <a:t>[Customer Geography]</a:t>
            </a:r>
            <a:r>
              <a:rPr lang="en-GB" sz="1300" dirty="0" smtClean="0">
                <a:solidFill>
                  <a:prstClr val="black"/>
                </a:solidFill>
                <a:latin typeface="Courier New"/>
              </a:rPr>
              <a:t>.</a:t>
            </a:r>
            <a:r>
              <a:rPr lang="en-GB" sz="1300" dirty="0" smtClean="0">
                <a:solidFill>
                  <a:srgbClr val="000080"/>
                </a:solidFill>
                <a:latin typeface="Courier New"/>
              </a:rPr>
              <a:t>[Country]</a:t>
            </a:r>
            <a:r>
              <a:rPr lang="en-GB" sz="1300" dirty="0" smtClean="0">
                <a:solidFill>
                  <a:prstClr val="black"/>
                </a:solidFill>
                <a:latin typeface="Courier New"/>
              </a:rPr>
              <a:t>.</a:t>
            </a:r>
            <a:r>
              <a:rPr lang="en-GB" sz="1300" dirty="0" smtClean="0">
                <a:solidFill>
                  <a:srgbClr val="0000FF"/>
                </a:solidFill>
                <a:latin typeface="Courier New"/>
              </a:rPr>
              <a:t>MEMBERS</a:t>
            </a:r>
            <a:r>
              <a:rPr lang="en-GB" sz="1300" dirty="0" smtClean="0">
                <a:solidFill>
                  <a:prstClr val="black"/>
                </a:solidFill>
                <a:latin typeface="Courier New"/>
              </a:rPr>
              <a:t>  </a:t>
            </a:r>
            <a:r>
              <a:rPr lang="en-GB" sz="1300" dirty="0" smtClean="0">
                <a:solidFill>
                  <a:srgbClr val="0000FF"/>
                </a:solidFill>
                <a:latin typeface="Courier New"/>
              </a:rPr>
              <a:t>ON</a:t>
            </a:r>
            <a:r>
              <a:rPr lang="en-GB" sz="1300" dirty="0" smtClean="0">
                <a:solidFill>
                  <a:prstClr val="black"/>
                </a:solidFill>
                <a:latin typeface="Courier New"/>
              </a:rPr>
              <a:t> </a:t>
            </a:r>
            <a:r>
              <a:rPr lang="en-GB" sz="1300" dirty="0" smtClean="0">
                <a:solidFill>
                  <a:srgbClr val="C0C0C0"/>
                </a:solidFill>
                <a:latin typeface="Courier New"/>
              </a:rPr>
              <a:t>0</a:t>
            </a:r>
            <a:r>
              <a:rPr lang="en-GB" sz="1300" dirty="0" smtClean="0">
                <a:solidFill>
                  <a:prstClr val="black"/>
                </a:solidFill>
                <a:latin typeface="Courier New"/>
              </a:rPr>
              <a:t> </a:t>
            </a:r>
            <a:r>
              <a:rPr lang="en-GB" sz="1300" dirty="0" smtClean="0">
                <a:solidFill>
                  <a:srgbClr val="008000"/>
                </a:solidFill>
                <a:latin typeface="Courier New"/>
              </a:rPr>
              <a:t>//Geographically</a:t>
            </a:r>
            <a:endParaRPr lang="en-GB" sz="1300" dirty="0" smtClean="0">
              <a:solidFill>
                <a:prstClr val="black"/>
              </a:solidFill>
              <a:latin typeface="Courier New"/>
            </a:endParaRPr>
          </a:p>
          <a:p>
            <a:pPr marL="118872" indent="0">
              <a:buNone/>
            </a:pPr>
            <a:r>
              <a:rPr lang="en-GB" sz="1300" dirty="0" smtClean="0">
                <a:solidFill>
                  <a:prstClr val="black"/>
                </a:solidFill>
                <a:latin typeface="Courier New"/>
              </a:rPr>
              <a:t> ,</a:t>
            </a:r>
            <a:r>
              <a:rPr lang="en-GB" sz="1300" dirty="0" smtClean="0">
                <a:solidFill>
                  <a:srgbClr val="000080"/>
                </a:solidFill>
                <a:latin typeface="Courier New"/>
              </a:rPr>
              <a:t>[Date]</a:t>
            </a:r>
            <a:r>
              <a:rPr lang="en-GB" sz="1300" dirty="0" smtClean="0">
                <a:solidFill>
                  <a:prstClr val="black"/>
                </a:solidFill>
                <a:latin typeface="Courier New"/>
              </a:rPr>
              <a:t>.</a:t>
            </a:r>
            <a:r>
              <a:rPr lang="en-GB" sz="1300" dirty="0" smtClean="0">
                <a:solidFill>
                  <a:srgbClr val="000080"/>
                </a:solidFill>
                <a:latin typeface="Courier New"/>
              </a:rPr>
              <a:t>[Calendar]</a:t>
            </a:r>
            <a:r>
              <a:rPr lang="en-GB" sz="1300" dirty="0" smtClean="0">
                <a:solidFill>
                  <a:prstClr val="black"/>
                </a:solidFill>
                <a:latin typeface="Courier New"/>
              </a:rPr>
              <a:t>.</a:t>
            </a:r>
            <a:r>
              <a:rPr lang="en-GB" sz="1300" dirty="0" smtClean="0">
                <a:solidFill>
                  <a:srgbClr val="000080"/>
                </a:solidFill>
                <a:latin typeface="Courier New"/>
              </a:rPr>
              <a:t>[Date]</a:t>
            </a:r>
            <a:r>
              <a:rPr lang="en-GB" sz="1300" dirty="0" smtClean="0">
                <a:solidFill>
                  <a:prstClr val="black"/>
                </a:solidFill>
                <a:latin typeface="Courier New"/>
              </a:rPr>
              <a:t>.</a:t>
            </a:r>
            <a:r>
              <a:rPr lang="en-GB" sz="1300" dirty="0" smtClean="0">
                <a:solidFill>
                  <a:srgbClr val="0000FF"/>
                </a:solidFill>
                <a:latin typeface="Courier New"/>
              </a:rPr>
              <a:t>MEMBERS</a:t>
            </a:r>
            <a:r>
              <a:rPr lang="en-GB" sz="1300" dirty="0" smtClean="0">
                <a:solidFill>
                  <a:prstClr val="black"/>
                </a:solidFill>
                <a:latin typeface="Courier New"/>
              </a:rPr>
              <a:t>   </a:t>
            </a:r>
            <a:r>
              <a:rPr lang="en-GB" sz="1300" dirty="0" smtClean="0">
                <a:solidFill>
                  <a:srgbClr val="0000FF"/>
                </a:solidFill>
                <a:latin typeface="Courier New"/>
              </a:rPr>
              <a:t>ON</a:t>
            </a:r>
            <a:r>
              <a:rPr lang="en-GB" sz="1300" dirty="0" smtClean="0">
                <a:solidFill>
                  <a:prstClr val="black"/>
                </a:solidFill>
                <a:latin typeface="Courier New"/>
              </a:rPr>
              <a:t> </a:t>
            </a:r>
            <a:r>
              <a:rPr lang="en-GB" sz="1300" dirty="0" smtClean="0">
                <a:solidFill>
                  <a:srgbClr val="C0C0C0"/>
                </a:solidFill>
                <a:latin typeface="Courier New"/>
              </a:rPr>
              <a:t>1</a:t>
            </a:r>
            <a:endParaRPr lang="en-GB" sz="1300" dirty="0" smtClean="0">
              <a:solidFill>
                <a:prstClr val="black"/>
              </a:solidFill>
              <a:latin typeface="Courier New"/>
            </a:endParaRPr>
          </a:p>
          <a:p>
            <a:pPr marL="118872" indent="0">
              <a:buNone/>
            </a:pPr>
            <a:r>
              <a:rPr lang="en-GB" sz="1300" dirty="0" smtClean="0">
                <a:solidFill>
                  <a:srgbClr val="0000FF"/>
                </a:solidFill>
                <a:latin typeface="Courier New"/>
              </a:rPr>
              <a:t>FROM</a:t>
            </a:r>
            <a:r>
              <a:rPr lang="en-GB" sz="1300" dirty="0" smtClean="0">
                <a:solidFill>
                  <a:prstClr val="black"/>
                </a:solidFill>
                <a:latin typeface="Courier New"/>
              </a:rPr>
              <a:t> </a:t>
            </a:r>
            <a:r>
              <a:rPr lang="en-GB" sz="1300" dirty="0" smtClean="0">
                <a:solidFill>
                  <a:srgbClr val="000080"/>
                </a:solidFill>
                <a:latin typeface="Courier New"/>
              </a:rPr>
              <a:t>[Adventure Works]</a:t>
            </a:r>
            <a:endParaRPr lang="en-GB" sz="1300" dirty="0" smtClean="0">
              <a:solidFill>
                <a:prstClr val="black"/>
              </a:solidFill>
              <a:latin typeface="Courier New"/>
            </a:endParaRPr>
          </a:p>
          <a:p>
            <a:pPr marL="118872" indent="0">
              <a:buNone/>
            </a:pPr>
            <a:r>
              <a:rPr lang="en-GB" sz="1300" dirty="0" smtClean="0">
                <a:solidFill>
                  <a:srgbClr val="0000FF"/>
                </a:solidFill>
                <a:latin typeface="Courier New"/>
              </a:rPr>
              <a:t>WHERE</a:t>
            </a:r>
            <a:r>
              <a:rPr lang="en-GB" sz="1300" dirty="0" smtClean="0">
                <a:solidFill>
                  <a:prstClr val="black"/>
                </a:solidFill>
                <a:latin typeface="Courier New"/>
              </a:rPr>
              <a:t> </a:t>
            </a:r>
          </a:p>
          <a:p>
            <a:pPr marL="118872" indent="0">
              <a:buNone/>
            </a:pPr>
            <a:r>
              <a:rPr lang="en-GB" sz="1300" dirty="0" smtClean="0">
                <a:solidFill>
                  <a:prstClr val="black"/>
                </a:solidFill>
                <a:latin typeface="Courier New"/>
              </a:rPr>
              <a:t>  </a:t>
            </a:r>
            <a:r>
              <a:rPr lang="en-GB" sz="1300" dirty="0" smtClean="0">
                <a:solidFill>
                  <a:srgbClr val="000080"/>
                </a:solidFill>
                <a:latin typeface="Courier New"/>
              </a:rPr>
              <a:t>[Measures]</a:t>
            </a:r>
            <a:r>
              <a:rPr lang="en-GB" sz="1300" dirty="0" smtClean="0">
                <a:solidFill>
                  <a:prstClr val="black"/>
                </a:solidFill>
                <a:latin typeface="Courier New"/>
              </a:rPr>
              <a:t>.</a:t>
            </a:r>
            <a:r>
              <a:rPr lang="en-GB" sz="1300" dirty="0" smtClean="0">
                <a:solidFill>
                  <a:srgbClr val="000080"/>
                </a:solidFill>
                <a:latin typeface="Courier New"/>
              </a:rPr>
              <a:t>[</a:t>
            </a:r>
            <a:r>
              <a:rPr lang="en-GB" sz="1300" dirty="0" err="1" smtClean="0">
                <a:solidFill>
                  <a:srgbClr val="000080"/>
                </a:solidFill>
                <a:latin typeface="Courier New"/>
              </a:rPr>
              <a:t>ProductsONInternet</a:t>
            </a:r>
            <a:r>
              <a:rPr lang="en-GB" sz="1300" dirty="0" smtClean="0">
                <a:solidFill>
                  <a:srgbClr val="000080"/>
                </a:solidFill>
                <a:latin typeface="Courier New"/>
              </a:rPr>
              <a:t>]</a:t>
            </a:r>
            <a:r>
              <a:rPr lang="en-GB" sz="1300" dirty="0" smtClean="0">
                <a:solidFill>
                  <a:prstClr val="black"/>
                </a:solidFill>
                <a:latin typeface="Courier New"/>
              </a:rPr>
              <a:t>;</a:t>
            </a:r>
            <a:endParaRPr lang="en-GB" sz="1300" dirty="0" smtClean="0"/>
          </a:p>
          <a:p>
            <a:endParaRPr lang="en-GB" sz="1300" dirty="0" smtClean="0"/>
          </a:p>
          <a:p>
            <a:endParaRPr lang="en-GB" sz="1300" dirty="0"/>
          </a:p>
        </p:txBody>
      </p:sp>
      <p:sp>
        <p:nvSpPr>
          <p:cNvPr id="8" name="TextBox 7"/>
          <p:cNvSpPr txBox="1"/>
          <p:nvPr/>
        </p:nvSpPr>
        <p:spPr>
          <a:xfrm>
            <a:off x="228600" y="1066800"/>
            <a:ext cx="4419600" cy="5277624"/>
          </a:xfrm>
          <a:prstGeom prst="rect">
            <a:avLst/>
          </a:prstGeom>
          <a:noFill/>
          <a:ln>
            <a:solidFill>
              <a:srgbClr val="00B050"/>
            </a:solidFill>
          </a:ln>
        </p:spPr>
        <p:txBody>
          <a:bodyPr wrap="square" rtlCol="0">
            <a:spAutoFit/>
          </a:bodyPr>
          <a:lstStyle/>
          <a:p>
            <a:r>
              <a:rPr lang="en-GB" sz="1400" dirty="0" smtClean="0">
                <a:solidFill>
                  <a:srgbClr val="0000FF"/>
                </a:solidFill>
                <a:latin typeface="Courier New"/>
              </a:rPr>
              <a:t>WITH </a:t>
            </a:r>
          </a:p>
          <a:p>
            <a:r>
              <a:rPr lang="en-GB" sz="1400" dirty="0" smtClean="0">
                <a:solidFill>
                  <a:srgbClr val="0000FF"/>
                </a:solidFill>
                <a:latin typeface="Courier New"/>
              </a:rPr>
              <a:t>  MEMBER [Measures].[</a:t>
            </a:r>
            <a:r>
              <a:rPr lang="en-GB" sz="1400" dirty="0" err="1" smtClean="0">
                <a:solidFill>
                  <a:srgbClr val="0000FF"/>
                </a:solidFill>
                <a:latin typeface="Courier New"/>
              </a:rPr>
              <a:t>ProductsONInternet</a:t>
            </a:r>
            <a:r>
              <a:rPr lang="en-GB" sz="1400" dirty="0" smtClean="0">
                <a:solidFill>
                  <a:srgbClr val="0000FF"/>
                </a:solidFill>
                <a:latin typeface="Courier New"/>
              </a:rPr>
              <a:t>] AS </a:t>
            </a:r>
          </a:p>
          <a:p>
            <a:r>
              <a:rPr lang="en-GB" sz="1400" dirty="0" smtClean="0">
                <a:solidFill>
                  <a:srgbClr val="0000FF"/>
                </a:solidFill>
                <a:latin typeface="Courier New"/>
              </a:rPr>
              <a:t>    IIF</a:t>
            </a:r>
          </a:p>
          <a:p>
            <a:r>
              <a:rPr lang="en-GB" sz="1400" dirty="0" smtClean="0">
                <a:solidFill>
                  <a:srgbClr val="0000FF"/>
                </a:solidFill>
                <a:latin typeface="Courier New"/>
              </a:rPr>
              <a:t>    (</a:t>
            </a:r>
          </a:p>
          <a:p>
            <a:r>
              <a:rPr lang="en-GB" sz="1400" dirty="0" smtClean="0">
                <a:solidFill>
                  <a:srgbClr val="0000FF"/>
                </a:solidFill>
                <a:latin typeface="Courier New"/>
              </a:rPr>
              <a:t>      </a:t>
            </a:r>
            <a:r>
              <a:rPr lang="en-GB" sz="1400" dirty="0" smtClean="0">
                <a:solidFill>
                  <a:srgbClr val="000080"/>
                </a:solidFill>
                <a:latin typeface="Courier New"/>
              </a:rPr>
              <a:t>[Measures].[Internet Order Quantity] &gt; </a:t>
            </a:r>
            <a:r>
              <a:rPr lang="en-GB" sz="1400" dirty="0" smtClean="0">
                <a:solidFill>
                  <a:srgbClr val="C0C0C0"/>
                </a:solidFill>
                <a:latin typeface="Courier New"/>
              </a:rPr>
              <a:t>0</a:t>
            </a:r>
          </a:p>
          <a:p>
            <a:r>
              <a:rPr lang="en-GB" sz="1400" dirty="0" smtClean="0">
                <a:solidFill>
                  <a:srgbClr val="C0C0C0"/>
                </a:solidFill>
                <a:latin typeface="Courier New"/>
              </a:rPr>
              <a:t>     ,1</a:t>
            </a:r>
          </a:p>
          <a:p>
            <a:r>
              <a:rPr lang="en-GB" sz="1400" dirty="0" smtClean="0">
                <a:solidFill>
                  <a:srgbClr val="C0C0C0"/>
                </a:solidFill>
                <a:latin typeface="Courier New"/>
              </a:rPr>
              <a:t>     ,</a:t>
            </a:r>
            <a:r>
              <a:rPr lang="en-GB" sz="1400" dirty="0" smtClean="0">
                <a:solidFill>
                  <a:srgbClr val="0000FF"/>
                </a:solidFill>
                <a:latin typeface="Courier New"/>
              </a:rPr>
              <a:t>NULL</a:t>
            </a:r>
          </a:p>
          <a:p>
            <a:r>
              <a:rPr lang="en-GB" sz="1400" dirty="0" smtClean="0">
                <a:solidFill>
                  <a:srgbClr val="0000FF"/>
                </a:solidFill>
                <a:latin typeface="Courier New"/>
              </a:rPr>
              <a:t>    ) </a:t>
            </a:r>
          </a:p>
          <a:p>
            <a:r>
              <a:rPr lang="en-GB" sz="1400" dirty="0" smtClean="0">
                <a:solidFill>
                  <a:srgbClr val="0000FF"/>
                </a:solidFill>
                <a:latin typeface="Courier New"/>
              </a:rPr>
              <a:t>SELECT </a:t>
            </a:r>
          </a:p>
          <a:p>
            <a:r>
              <a:rPr lang="en-GB" sz="1400" dirty="0" smtClean="0">
                <a:solidFill>
                  <a:srgbClr val="0000FF"/>
                </a:solidFill>
                <a:latin typeface="Courier New"/>
              </a:rPr>
              <a:t>  </a:t>
            </a:r>
            <a:r>
              <a:rPr lang="en-GB" sz="1400" dirty="0" smtClean="0">
                <a:solidFill>
                  <a:srgbClr val="008000"/>
                </a:solidFill>
                <a:latin typeface="Courier New"/>
              </a:rPr>
              <a:t>//Geographically</a:t>
            </a:r>
          </a:p>
          <a:p>
            <a:r>
              <a:rPr lang="en-GB" sz="1400" dirty="0" smtClean="0">
                <a:solidFill>
                  <a:srgbClr val="008000"/>
                </a:solidFill>
                <a:latin typeface="Courier New"/>
              </a:rPr>
              <a:t>  </a:t>
            </a:r>
            <a:r>
              <a:rPr lang="en-GB" sz="1400" dirty="0" smtClean="0">
                <a:solidFill>
                  <a:srgbClr val="000080"/>
                </a:solidFill>
                <a:latin typeface="Courier New"/>
              </a:rPr>
              <a:t>[Customer].[Customer Geography].[Country].</a:t>
            </a:r>
            <a:r>
              <a:rPr lang="en-GB" sz="1400" dirty="0" smtClean="0">
                <a:solidFill>
                  <a:srgbClr val="0000FF"/>
                </a:solidFill>
                <a:latin typeface="Courier New"/>
              </a:rPr>
              <a:t>MEMBERS ON </a:t>
            </a:r>
            <a:r>
              <a:rPr lang="en-GB" sz="1400" dirty="0" smtClean="0">
                <a:solidFill>
                  <a:srgbClr val="C0C0C0"/>
                </a:solidFill>
                <a:latin typeface="Courier New"/>
              </a:rPr>
              <a:t>0</a:t>
            </a:r>
          </a:p>
          <a:p>
            <a:r>
              <a:rPr lang="en-GB" sz="1400" dirty="0" smtClean="0">
                <a:solidFill>
                  <a:srgbClr val="C0C0C0"/>
                </a:solidFill>
                <a:latin typeface="Courier New"/>
              </a:rPr>
              <a:t> ,</a:t>
            </a:r>
            <a:r>
              <a:rPr lang="en-GB" sz="1400" dirty="0" smtClean="0">
                <a:solidFill>
                  <a:srgbClr val="000080"/>
                </a:solidFill>
                <a:latin typeface="Courier New"/>
              </a:rPr>
              <a:t>[Date].[Calendar].[Date].</a:t>
            </a:r>
            <a:r>
              <a:rPr lang="en-GB" sz="1400" dirty="0" smtClean="0">
                <a:solidFill>
                  <a:srgbClr val="0000FF"/>
                </a:solidFill>
                <a:latin typeface="Courier New"/>
              </a:rPr>
              <a:t>MEMBERS ON </a:t>
            </a:r>
            <a:r>
              <a:rPr lang="en-GB" sz="1400" dirty="0" smtClean="0">
                <a:solidFill>
                  <a:srgbClr val="C0C0C0"/>
                </a:solidFill>
                <a:latin typeface="Courier New"/>
              </a:rPr>
              <a:t>1</a:t>
            </a:r>
          </a:p>
          <a:p>
            <a:r>
              <a:rPr lang="en-GB" sz="1400" dirty="0" smtClean="0">
                <a:solidFill>
                  <a:srgbClr val="0000FF"/>
                </a:solidFill>
                <a:latin typeface="Courier New"/>
              </a:rPr>
              <a:t>FROM </a:t>
            </a:r>
            <a:r>
              <a:rPr lang="en-GB" sz="1400" dirty="0" smtClean="0">
                <a:solidFill>
                  <a:srgbClr val="000080"/>
                </a:solidFill>
                <a:latin typeface="Courier New"/>
              </a:rPr>
              <a:t>[Adventure Works]</a:t>
            </a:r>
          </a:p>
          <a:p>
            <a:r>
              <a:rPr lang="en-GB" sz="1400" dirty="0" smtClean="0">
                <a:solidFill>
                  <a:srgbClr val="0000FF"/>
                </a:solidFill>
                <a:latin typeface="Courier New"/>
              </a:rPr>
              <a:t>WHERE </a:t>
            </a:r>
          </a:p>
          <a:p>
            <a:r>
              <a:rPr lang="en-GB" sz="1400" dirty="0" smtClean="0">
                <a:solidFill>
                  <a:srgbClr val="0000FF"/>
                </a:solidFill>
                <a:latin typeface="Courier New"/>
              </a:rPr>
              <a:t>  </a:t>
            </a:r>
            <a:r>
              <a:rPr lang="en-GB" sz="1400" dirty="0" smtClean="0">
                <a:solidFill>
                  <a:srgbClr val="000080"/>
                </a:solidFill>
                <a:latin typeface="Courier New"/>
              </a:rPr>
              <a:t>[Measures].[</a:t>
            </a:r>
            <a:r>
              <a:rPr lang="en-GB" sz="1400" dirty="0" err="1" smtClean="0">
                <a:solidFill>
                  <a:srgbClr val="000080"/>
                </a:solidFill>
                <a:latin typeface="Courier New"/>
              </a:rPr>
              <a:t>ProductsONInternet</a:t>
            </a:r>
            <a:r>
              <a:rPr lang="en-GB" sz="1400" dirty="0" smtClean="0">
                <a:solidFill>
                  <a:srgbClr val="000080"/>
                </a:solidFill>
                <a:latin typeface="Courier New"/>
              </a:rPr>
              <a:t>];</a:t>
            </a:r>
          </a:p>
          <a:p>
            <a:endParaRPr lang="en-GB" sz="1400" dirty="0" smtClean="0">
              <a:solidFill>
                <a:srgbClr val="000080"/>
              </a:solidFill>
              <a:latin typeface="Courier New"/>
            </a:endParaRPr>
          </a:p>
          <a:p>
            <a:endParaRPr lang="en-GB" sz="1400" dirty="0" smtClean="0">
              <a:solidFill>
                <a:srgbClr val="000080"/>
              </a:solidFill>
              <a:latin typeface="Courier New"/>
            </a:endParaRPr>
          </a:p>
          <a:p>
            <a:endParaRPr lang="en-GB" sz="1300" dirty="0" smtClean="0">
              <a:solidFill>
                <a:prstClr val="black"/>
              </a:solidFill>
              <a:latin typeface="Courier New"/>
            </a:endParaRPr>
          </a:p>
          <a:p>
            <a:pPr marL="118872" indent="0">
              <a:buNone/>
            </a:pPr>
            <a:endParaRPr lang="en-GB" sz="1300" dirty="0" smtClean="0"/>
          </a:p>
          <a:p>
            <a:endParaRPr lang="en-GB" sz="1300" dirty="0" smtClean="0"/>
          </a:p>
          <a:p>
            <a:endParaRPr lang="en-GB" sz="1300" dirty="0"/>
          </a:p>
        </p:txBody>
      </p:sp>
    </p:spTree>
    <p:extLst>
      <p:ext uri="{BB962C8B-B14F-4D97-AF65-F5344CB8AC3E}">
        <p14:creationId xmlns:p14="http://schemas.microsoft.com/office/powerpoint/2010/main" xmlns="" val="433638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8229600" cy="530352"/>
          </a:xfrm>
        </p:spPr>
        <p:txBody>
          <a:bodyPr/>
          <a:lstStyle/>
          <a:p>
            <a:r>
              <a:rPr lang="en-GB" dirty="0" smtClean="0"/>
              <a:t>Quiz-Spot what can go wrong </a:t>
            </a:r>
            <a:endParaRPr lang="en-GB" dirty="0"/>
          </a:p>
        </p:txBody>
      </p:sp>
      <p:sp>
        <p:nvSpPr>
          <p:cNvPr id="4" name="Footer Placeholder 3"/>
          <p:cNvSpPr>
            <a:spLocks noGrp="1"/>
          </p:cNvSpPr>
          <p:nvPr>
            <p:ph type="ftr" sz="quarter" idx="11"/>
          </p:nvPr>
        </p:nvSpPr>
        <p:spPr/>
        <p:txBody>
          <a:bodyPr/>
          <a:lstStyle/>
          <a:p>
            <a:endParaRPr lang="en-GB" dirty="0"/>
          </a:p>
        </p:txBody>
      </p:sp>
      <p:sp>
        <p:nvSpPr>
          <p:cNvPr id="8" name="TextBox 7"/>
          <p:cNvSpPr txBox="1"/>
          <p:nvPr/>
        </p:nvSpPr>
        <p:spPr>
          <a:xfrm>
            <a:off x="1752600" y="1219200"/>
            <a:ext cx="3962400" cy="4939814"/>
          </a:xfrm>
          <a:prstGeom prst="rect">
            <a:avLst/>
          </a:prstGeom>
          <a:noFill/>
          <a:ln>
            <a:solidFill>
              <a:srgbClr val="00B050"/>
            </a:solidFill>
          </a:ln>
        </p:spPr>
        <p:txBody>
          <a:bodyPr wrap="square" rtlCol="0">
            <a:spAutoFit/>
          </a:bodyPr>
          <a:lstStyle/>
          <a:p>
            <a:r>
              <a:rPr lang="en-GB" sz="1500" dirty="0" smtClean="0">
                <a:solidFill>
                  <a:srgbClr val="0000FF"/>
                </a:solidFill>
                <a:latin typeface="Courier New"/>
              </a:rPr>
              <a:t>WITH </a:t>
            </a:r>
          </a:p>
          <a:p>
            <a:r>
              <a:rPr lang="en-GB" sz="1500" dirty="0" smtClean="0">
                <a:solidFill>
                  <a:srgbClr val="0000FF"/>
                </a:solidFill>
                <a:latin typeface="Courier New"/>
              </a:rPr>
              <a:t>  MEMBER [Measures].</a:t>
            </a:r>
            <a:r>
              <a:rPr lang="en-GB" sz="1500" dirty="0" err="1" smtClean="0">
                <a:solidFill>
                  <a:srgbClr val="0000FF"/>
                </a:solidFill>
                <a:latin typeface="Courier New"/>
              </a:rPr>
              <a:t>AvgProductSales</a:t>
            </a:r>
            <a:r>
              <a:rPr lang="en-GB" sz="1500" dirty="0" smtClean="0">
                <a:solidFill>
                  <a:srgbClr val="0000FF"/>
                </a:solidFill>
                <a:latin typeface="Courier New"/>
              </a:rPr>
              <a:t> AS </a:t>
            </a:r>
          </a:p>
          <a:p>
            <a:r>
              <a:rPr lang="en-GB" sz="1500" dirty="0" smtClean="0">
                <a:solidFill>
                  <a:srgbClr val="0000FF"/>
                </a:solidFill>
                <a:latin typeface="Courier New"/>
              </a:rPr>
              <a:t>    </a:t>
            </a:r>
            <a:r>
              <a:rPr lang="en-GB" sz="1500" dirty="0" err="1" smtClean="0">
                <a:solidFill>
                  <a:srgbClr val="0000FF"/>
                </a:solidFill>
                <a:latin typeface="Courier New"/>
              </a:rPr>
              <a:t>Avg</a:t>
            </a:r>
            <a:endParaRPr lang="en-GB" sz="1500" dirty="0" smtClean="0">
              <a:solidFill>
                <a:srgbClr val="0000FF"/>
              </a:solidFill>
              <a:latin typeface="Courier New"/>
            </a:endParaRPr>
          </a:p>
          <a:p>
            <a:r>
              <a:rPr lang="en-GB" sz="1500" dirty="0" smtClean="0">
                <a:solidFill>
                  <a:srgbClr val="0000FF"/>
                </a:solidFill>
                <a:latin typeface="Courier New"/>
              </a:rPr>
              <a:t>    (</a:t>
            </a:r>
          </a:p>
          <a:p>
            <a:r>
              <a:rPr lang="en-GB" sz="1500" dirty="0" smtClean="0">
                <a:solidFill>
                  <a:srgbClr val="0000FF"/>
                </a:solidFill>
                <a:latin typeface="Courier New"/>
              </a:rPr>
              <a:t>      </a:t>
            </a:r>
            <a:r>
              <a:rPr lang="en-GB" sz="1500" dirty="0" err="1" smtClean="0">
                <a:solidFill>
                  <a:srgbClr val="0000FF"/>
                </a:solidFill>
                <a:latin typeface="Courier New"/>
              </a:rPr>
              <a:t>NonEmpty</a:t>
            </a:r>
            <a:endParaRPr lang="en-GB" sz="1500" dirty="0" smtClean="0">
              <a:solidFill>
                <a:srgbClr val="0000FF"/>
              </a:solidFill>
              <a:latin typeface="Courier New"/>
            </a:endParaRPr>
          </a:p>
          <a:p>
            <a:r>
              <a:rPr lang="en-GB" sz="1500" dirty="0" smtClean="0">
                <a:solidFill>
                  <a:srgbClr val="0000FF"/>
                </a:solidFill>
                <a:latin typeface="Courier New"/>
              </a:rPr>
              <a:t>      (</a:t>
            </a:r>
          </a:p>
          <a:p>
            <a:r>
              <a:rPr lang="en-GB" sz="1500" dirty="0" smtClean="0">
                <a:solidFill>
                  <a:srgbClr val="0000FF"/>
                </a:solidFill>
                <a:latin typeface="Courier New"/>
              </a:rPr>
              <a:t>        </a:t>
            </a:r>
            <a:r>
              <a:rPr lang="en-GB" sz="1500" dirty="0" smtClean="0">
                <a:solidFill>
                  <a:srgbClr val="000080"/>
                </a:solidFill>
                <a:latin typeface="Courier New"/>
              </a:rPr>
              <a:t>[Product].[Product].[Product].</a:t>
            </a:r>
            <a:r>
              <a:rPr lang="en-GB" sz="1500" dirty="0" smtClean="0">
                <a:solidFill>
                  <a:srgbClr val="0000FF"/>
                </a:solidFill>
                <a:latin typeface="Courier New"/>
              </a:rPr>
              <a:t>MEMBERS</a:t>
            </a:r>
          </a:p>
          <a:p>
            <a:r>
              <a:rPr lang="en-GB" sz="1500" dirty="0" smtClean="0">
                <a:solidFill>
                  <a:srgbClr val="0000FF"/>
                </a:solidFill>
                <a:latin typeface="Courier New"/>
              </a:rPr>
              <a:t>       ,</a:t>
            </a:r>
            <a:r>
              <a:rPr lang="en-GB" sz="1500" dirty="0" smtClean="0">
                <a:solidFill>
                  <a:srgbClr val="000080"/>
                </a:solidFill>
                <a:latin typeface="Courier New"/>
              </a:rPr>
              <a:t>[Measures].[Sales Amount]</a:t>
            </a:r>
          </a:p>
          <a:p>
            <a:r>
              <a:rPr lang="en-GB" sz="1500" dirty="0" smtClean="0">
                <a:solidFill>
                  <a:srgbClr val="000080"/>
                </a:solidFill>
                <a:latin typeface="Courier New"/>
              </a:rPr>
              <a:t>      )</a:t>
            </a:r>
          </a:p>
          <a:p>
            <a:r>
              <a:rPr lang="en-GB" sz="1500" dirty="0" smtClean="0">
                <a:solidFill>
                  <a:srgbClr val="000080"/>
                </a:solidFill>
                <a:latin typeface="Courier New"/>
              </a:rPr>
              <a:t>     ,[Measures].[Sales Amount]</a:t>
            </a:r>
          </a:p>
          <a:p>
            <a:r>
              <a:rPr lang="en-GB" sz="1500" dirty="0" smtClean="0">
                <a:solidFill>
                  <a:srgbClr val="000080"/>
                </a:solidFill>
                <a:latin typeface="Courier New"/>
              </a:rPr>
              <a:t>    ) </a:t>
            </a:r>
          </a:p>
          <a:p>
            <a:r>
              <a:rPr lang="en-GB" sz="1500" dirty="0" smtClean="0">
                <a:solidFill>
                  <a:srgbClr val="0000FF"/>
                </a:solidFill>
                <a:latin typeface="Courier New"/>
              </a:rPr>
              <a:t>SELECT </a:t>
            </a:r>
          </a:p>
          <a:p>
            <a:r>
              <a:rPr lang="en-GB" sz="1500" dirty="0" smtClean="0">
                <a:solidFill>
                  <a:srgbClr val="0000FF"/>
                </a:solidFill>
                <a:latin typeface="Courier New"/>
              </a:rPr>
              <a:t>  </a:t>
            </a:r>
            <a:r>
              <a:rPr lang="en-GB" sz="1500" dirty="0" smtClean="0">
                <a:solidFill>
                  <a:srgbClr val="000080"/>
                </a:solidFill>
                <a:latin typeface="Courier New"/>
              </a:rPr>
              <a:t>[Measures].</a:t>
            </a:r>
            <a:r>
              <a:rPr lang="en-GB" sz="1500" dirty="0" err="1" smtClean="0">
                <a:solidFill>
                  <a:srgbClr val="000080"/>
                </a:solidFill>
                <a:latin typeface="Courier New"/>
              </a:rPr>
              <a:t>AvgProductSales</a:t>
            </a:r>
            <a:r>
              <a:rPr lang="en-GB" sz="1500" dirty="0" smtClean="0">
                <a:solidFill>
                  <a:srgbClr val="000080"/>
                </a:solidFill>
                <a:latin typeface="Courier New"/>
              </a:rPr>
              <a:t> </a:t>
            </a:r>
            <a:r>
              <a:rPr lang="en-GB" sz="1500" dirty="0" smtClean="0">
                <a:solidFill>
                  <a:srgbClr val="0000FF"/>
                </a:solidFill>
                <a:latin typeface="Courier New"/>
              </a:rPr>
              <a:t>ON </a:t>
            </a:r>
            <a:r>
              <a:rPr lang="en-GB" sz="1500" dirty="0" smtClean="0">
                <a:solidFill>
                  <a:srgbClr val="C0C0C0"/>
                </a:solidFill>
                <a:latin typeface="Courier New"/>
              </a:rPr>
              <a:t>0</a:t>
            </a:r>
          </a:p>
          <a:p>
            <a:r>
              <a:rPr lang="en-GB" sz="1500" dirty="0" smtClean="0">
                <a:solidFill>
                  <a:srgbClr val="C0C0C0"/>
                </a:solidFill>
                <a:latin typeface="Courier New"/>
              </a:rPr>
              <a:t> ,</a:t>
            </a:r>
            <a:r>
              <a:rPr lang="en-GB" sz="1500" dirty="0" smtClean="0">
                <a:solidFill>
                  <a:srgbClr val="000080"/>
                </a:solidFill>
                <a:latin typeface="Courier New"/>
              </a:rPr>
              <a:t>[Date].[Date].[Date].</a:t>
            </a:r>
            <a:r>
              <a:rPr lang="en-GB" sz="1500" dirty="0" smtClean="0">
                <a:solidFill>
                  <a:srgbClr val="0000FF"/>
                </a:solidFill>
                <a:latin typeface="Courier New"/>
              </a:rPr>
              <a:t>MEMBERS ON </a:t>
            </a:r>
            <a:r>
              <a:rPr lang="en-GB" sz="1500" dirty="0" smtClean="0">
                <a:solidFill>
                  <a:srgbClr val="C0C0C0"/>
                </a:solidFill>
                <a:latin typeface="Courier New"/>
              </a:rPr>
              <a:t>1</a:t>
            </a:r>
          </a:p>
          <a:p>
            <a:r>
              <a:rPr lang="en-GB" sz="1500" dirty="0" smtClean="0">
                <a:solidFill>
                  <a:srgbClr val="0000FF"/>
                </a:solidFill>
                <a:latin typeface="Courier New"/>
              </a:rPr>
              <a:t>FROM </a:t>
            </a:r>
            <a:r>
              <a:rPr lang="en-GB" sz="1500" dirty="0" smtClean="0">
                <a:solidFill>
                  <a:srgbClr val="000080"/>
                </a:solidFill>
                <a:latin typeface="Courier New"/>
              </a:rPr>
              <a:t>[Adventure Works];</a:t>
            </a:r>
          </a:p>
          <a:p>
            <a:endParaRPr lang="en-GB" sz="1500" dirty="0" smtClean="0">
              <a:solidFill>
                <a:srgbClr val="000080"/>
              </a:solidFill>
              <a:latin typeface="Courier New"/>
            </a:endParaRPr>
          </a:p>
          <a:p>
            <a:endParaRPr lang="en-GB" sz="1500"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530352"/>
          </a:xfrm>
        </p:spPr>
        <p:txBody>
          <a:bodyPr/>
          <a:lstStyle/>
          <a:p>
            <a:r>
              <a:rPr lang="en-GB" dirty="0" smtClean="0"/>
              <a:t>Speaker Intro</a:t>
            </a:r>
            <a:endParaRPr lang="en-GB" dirty="0"/>
          </a:p>
        </p:txBody>
      </p:sp>
      <p:sp>
        <p:nvSpPr>
          <p:cNvPr id="3" name="Content Placeholder 2"/>
          <p:cNvSpPr>
            <a:spLocks noGrp="1"/>
          </p:cNvSpPr>
          <p:nvPr>
            <p:ph idx="1"/>
          </p:nvPr>
        </p:nvSpPr>
        <p:spPr/>
        <p:txBody>
          <a:bodyPr>
            <a:normAutofit/>
          </a:bodyPr>
          <a:lstStyle/>
          <a:p>
            <a:pPr marL="118872" lvl="0" indent="0">
              <a:buNone/>
            </a:pPr>
            <a:r>
              <a:rPr lang="en-GB" sz="1600" dirty="0" smtClean="0"/>
              <a:t>Microsoft SQL Server MVP</a:t>
            </a:r>
          </a:p>
          <a:p>
            <a:pPr marL="118872" lvl="0" indent="0">
              <a:buNone/>
            </a:pPr>
            <a:endParaRPr lang="en-GB" sz="1600" dirty="0" smtClean="0"/>
          </a:p>
          <a:p>
            <a:pPr marL="118872" lvl="0" indent="0">
              <a:buNone/>
            </a:pPr>
            <a:r>
              <a:rPr lang="en-GB" sz="1600" dirty="0" smtClean="0"/>
              <a:t>Senior Consultant </a:t>
            </a:r>
            <a:r>
              <a:rPr lang="en-GB" sz="1600" dirty="0"/>
              <a:t>with IMGROUP </a:t>
            </a:r>
            <a:r>
              <a:rPr lang="en-GB" sz="1600" u="sng" dirty="0">
                <a:hlinkClick r:id="rId2"/>
              </a:rPr>
              <a:t>www.imgroup.com</a:t>
            </a:r>
            <a:r>
              <a:rPr lang="en-GB" sz="1600" dirty="0"/>
              <a:t> </a:t>
            </a:r>
          </a:p>
          <a:p>
            <a:pPr marL="118872" lvl="0" indent="0">
              <a:buNone/>
            </a:pPr>
            <a:endParaRPr lang="en-GB" sz="1600" dirty="0"/>
          </a:p>
          <a:p>
            <a:pPr marL="118872" lvl="0" indent="0">
              <a:buNone/>
            </a:pPr>
            <a:r>
              <a:rPr lang="en-GB" sz="1600" dirty="0"/>
              <a:t>Specialising in </a:t>
            </a:r>
            <a:r>
              <a:rPr lang="en-GB" sz="1600" b="1" dirty="0"/>
              <a:t>Data Modelling </a:t>
            </a:r>
            <a:r>
              <a:rPr lang="en-GB" sz="1600" dirty="0"/>
              <a:t>, </a:t>
            </a:r>
            <a:r>
              <a:rPr lang="en-GB" sz="1600" b="1" dirty="0"/>
              <a:t>SSIS</a:t>
            </a:r>
            <a:r>
              <a:rPr lang="en-GB" sz="1600" dirty="0"/>
              <a:t> and </a:t>
            </a:r>
            <a:r>
              <a:rPr lang="en-GB" sz="1600" b="1" dirty="0"/>
              <a:t>SSAS</a:t>
            </a:r>
            <a:r>
              <a:rPr lang="en-GB" sz="1600" dirty="0"/>
              <a:t> ,</a:t>
            </a:r>
            <a:r>
              <a:rPr lang="en-GB" sz="1600" b="1" dirty="0"/>
              <a:t>Performance tuning  (SQL,MDX</a:t>
            </a:r>
            <a:r>
              <a:rPr lang="en-GB" sz="1600" b="1" dirty="0" smtClean="0"/>
              <a:t>) , C# , F# </a:t>
            </a:r>
            <a:endParaRPr lang="en-GB" sz="1600" b="1" dirty="0"/>
          </a:p>
          <a:p>
            <a:pPr marL="118872" lvl="0" indent="0">
              <a:buNone/>
            </a:pPr>
            <a:r>
              <a:rPr lang="en-GB" sz="1600" b="1" dirty="0"/>
              <a:t>			</a:t>
            </a:r>
            <a:endParaRPr lang="en-GB" sz="1600" i="1" dirty="0"/>
          </a:p>
          <a:p>
            <a:pPr marL="118872" indent="0">
              <a:buNone/>
            </a:pPr>
            <a:r>
              <a:rPr lang="en-GB" sz="1600" i="1" dirty="0"/>
              <a:t>Speaker at various Community events including SQL Bits </a:t>
            </a:r>
            <a:r>
              <a:rPr lang="en-GB" sz="1600" i="1" u="sng" dirty="0">
                <a:hlinkClick r:id="rId3"/>
              </a:rPr>
              <a:t>www.sqlbits.com</a:t>
            </a:r>
            <a:r>
              <a:rPr lang="en-GB" sz="1600" i="1" dirty="0"/>
              <a:t> </a:t>
            </a:r>
          </a:p>
          <a:p>
            <a:pPr marL="118872" lvl="0" indent="0">
              <a:buNone/>
            </a:pPr>
            <a:endParaRPr lang="en-GB" sz="1600" dirty="0"/>
          </a:p>
          <a:p>
            <a:pPr marL="118872" lvl="0" indent="0">
              <a:buNone/>
            </a:pPr>
            <a:r>
              <a:rPr lang="en-GB" sz="1600" dirty="0"/>
              <a:t>Answerer on </a:t>
            </a:r>
            <a:r>
              <a:rPr lang="en-GB" sz="1600" u="sng" dirty="0">
                <a:hlinkClick r:id="rId4"/>
              </a:rPr>
              <a:t>http://social.msdn.microsoft.com/Forums/en-US/sqlanalysisservices</a:t>
            </a:r>
            <a:r>
              <a:rPr lang="en-GB" sz="1600" dirty="0"/>
              <a:t> </a:t>
            </a:r>
          </a:p>
          <a:p>
            <a:pPr marL="118872" lvl="0" indent="0">
              <a:buNone/>
            </a:pPr>
            <a:endParaRPr lang="en-GB" sz="1600" dirty="0"/>
          </a:p>
          <a:p>
            <a:pPr marL="118872" lvl="0" indent="0">
              <a:buNone/>
            </a:pPr>
            <a:r>
              <a:rPr lang="en-GB" sz="1600" dirty="0"/>
              <a:t>Member of Authoring Team </a:t>
            </a:r>
            <a:r>
              <a:rPr lang="en-GB" sz="1600" i="1" dirty="0"/>
              <a:t> – SQL </a:t>
            </a:r>
            <a:r>
              <a:rPr lang="en-GB" sz="1600" dirty="0"/>
              <a:t>Server 2008 MCP exams 70-451 Questions</a:t>
            </a:r>
          </a:p>
          <a:p>
            <a:pPr marL="118872" lvl="0" indent="0">
              <a:buNone/>
            </a:pPr>
            <a:endParaRPr lang="en-GB" sz="1600" dirty="0"/>
          </a:p>
          <a:p>
            <a:pPr marL="118872" lvl="0" indent="0">
              <a:buNone/>
            </a:pPr>
            <a:r>
              <a:rPr lang="en-GB" sz="1600" dirty="0"/>
              <a:t>Blogger on </a:t>
            </a:r>
            <a:r>
              <a:rPr lang="en-GB" sz="1600" i="1" u="sng" dirty="0" smtClean="0">
                <a:hlinkClick r:id="rId5"/>
              </a:rPr>
              <a:t>www.csentities.wordpress.com</a:t>
            </a:r>
            <a:r>
              <a:rPr lang="en-GB" sz="1600" i="1" dirty="0" smtClean="0"/>
              <a:t>  </a:t>
            </a:r>
            <a:r>
              <a:rPr lang="en-GB" sz="1600" i="1" dirty="0"/>
              <a:t>and </a:t>
            </a:r>
            <a:r>
              <a:rPr lang="en-GB" sz="1600" i="1" u="sng" dirty="0">
                <a:hlinkClick r:id="rId6"/>
              </a:rPr>
              <a:t>http://ashwaniroy.spaces.live.com</a:t>
            </a:r>
            <a:r>
              <a:rPr lang="en-GB" sz="1600" i="1" dirty="0"/>
              <a:t> </a:t>
            </a:r>
          </a:p>
          <a:p>
            <a:pPr marL="118872" lvl="0" indent="0">
              <a:buNone/>
            </a:pPr>
            <a:endParaRPr lang="en-GB" sz="1600" dirty="0"/>
          </a:p>
          <a:p>
            <a:pPr marL="118872" lvl="0" indent="0">
              <a:buNone/>
            </a:pPr>
            <a:r>
              <a:rPr lang="en-GB" sz="1600" dirty="0"/>
              <a:t>I Tweet @ </a:t>
            </a:r>
            <a:r>
              <a:rPr lang="en-GB" sz="1600" i="1" u="sng" dirty="0">
                <a:hlinkClick r:id="rId7"/>
              </a:rPr>
              <a:t>http://twitter.com/ashwani_roy</a:t>
            </a:r>
            <a:r>
              <a:rPr lang="en-GB" sz="1600" i="1" dirty="0"/>
              <a:t> </a:t>
            </a:r>
            <a:endParaRPr lang="en-GB" sz="1600" dirty="0"/>
          </a:p>
          <a:p>
            <a:pPr marL="118872" indent="0">
              <a:buNone/>
            </a:pPr>
            <a:endParaRPr lang="en-GB" sz="1600" dirty="0"/>
          </a:p>
        </p:txBody>
      </p:sp>
    </p:spTree>
    <p:extLst>
      <p:ext uri="{BB962C8B-B14F-4D97-AF65-F5344CB8AC3E}">
        <p14:creationId xmlns:p14="http://schemas.microsoft.com/office/powerpoint/2010/main" xmlns="" val="2043792258"/>
      </p:ext>
    </p:extLst>
  </p:cSld>
  <p:clrMapOvr>
    <a:masterClrMapping/>
  </p:clrMapOvr>
  <mc:AlternateContent xmlns:mc="http://schemas.openxmlformats.org/markup-compatibility/2006">
    <mc:Choice xmlns:p14="http://schemas.microsoft.com/office/powerpoint/2010/main" xmlns="" Requires="p14">
      <p:transition spd="slow" p14:dur="2000" advTm="909"/>
    </mc:Choice>
    <mc:Fallback>
      <p:transition spd="slow" advTm="909"/>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8229600" cy="530352"/>
          </a:xfrm>
        </p:spPr>
        <p:txBody>
          <a:bodyPr/>
          <a:lstStyle/>
          <a:p>
            <a:r>
              <a:rPr lang="en-GB" dirty="0" smtClean="0"/>
              <a:t>Bulk Computation Demo </a:t>
            </a:r>
            <a:endParaRPr lang="en-GB" dirty="0"/>
          </a:p>
        </p:txBody>
      </p:sp>
      <p:sp>
        <p:nvSpPr>
          <p:cNvPr id="3" name="Content Placeholder 2"/>
          <p:cNvSpPr>
            <a:spLocks noGrp="1"/>
          </p:cNvSpPr>
          <p:nvPr>
            <p:ph idx="1"/>
          </p:nvPr>
        </p:nvSpPr>
        <p:spPr>
          <a:xfrm>
            <a:off x="4495800" y="1219200"/>
            <a:ext cx="4386262" cy="5143500"/>
          </a:xfrm>
          <a:ln>
            <a:solidFill>
              <a:srgbClr val="00B050"/>
            </a:solidFill>
          </a:ln>
        </p:spPr>
        <p:txBody>
          <a:bodyPr/>
          <a:lstStyle/>
          <a:p>
            <a:pPr>
              <a:buNone/>
            </a:pPr>
            <a:r>
              <a:rPr lang="en-GB" sz="1000" dirty="0" smtClean="0">
                <a:solidFill>
                  <a:srgbClr val="0000FF"/>
                </a:solidFill>
                <a:latin typeface="Courier New"/>
              </a:rPr>
              <a:t>WITH </a:t>
            </a:r>
          </a:p>
          <a:p>
            <a:pPr>
              <a:buNone/>
            </a:pPr>
            <a:r>
              <a:rPr lang="en-GB" sz="1000" dirty="0" smtClean="0">
                <a:solidFill>
                  <a:srgbClr val="0000FF"/>
                </a:solidFill>
                <a:latin typeface="Courier New"/>
              </a:rPr>
              <a:t>  MEMBER [Measures].[</a:t>
            </a:r>
            <a:r>
              <a:rPr lang="en-GB" sz="1000" dirty="0" err="1" smtClean="0">
                <a:solidFill>
                  <a:srgbClr val="0000FF"/>
                </a:solidFill>
                <a:latin typeface="Courier New"/>
              </a:rPr>
              <a:t>SalesGrowth</a:t>
            </a:r>
            <a:r>
              <a:rPr lang="en-GB" sz="1000" dirty="0" smtClean="0">
                <a:solidFill>
                  <a:srgbClr val="0000FF"/>
                </a:solidFill>
                <a:latin typeface="Courier New"/>
              </a:rPr>
              <a:t>] AS </a:t>
            </a:r>
          </a:p>
          <a:p>
            <a:pPr>
              <a:buNone/>
            </a:pPr>
            <a:r>
              <a:rPr lang="en-GB" sz="1000" dirty="0" smtClean="0">
                <a:solidFill>
                  <a:srgbClr val="0000FF"/>
                </a:solidFill>
                <a:latin typeface="Courier New"/>
              </a:rPr>
              <a:t>    IIF</a:t>
            </a:r>
          </a:p>
          <a:p>
            <a:pPr>
              <a:buNone/>
            </a:pPr>
            <a:r>
              <a:rPr lang="en-GB" sz="1000" dirty="0" smtClean="0">
                <a:solidFill>
                  <a:srgbClr val="0000FF"/>
                </a:solidFill>
                <a:latin typeface="Courier New"/>
              </a:rPr>
              <a:t>    (</a:t>
            </a:r>
          </a:p>
          <a:p>
            <a:pPr>
              <a:buNone/>
            </a:pPr>
            <a:r>
              <a:rPr lang="en-GB" sz="1000" dirty="0" smtClean="0">
                <a:solidFill>
                  <a:srgbClr val="0000FF"/>
                </a:solidFill>
                <a:latin typeface="Courier New"/>
              </a:rPr>
              <a:t>        Measures.</a:t>
            </a:r>
            <a:r>
              <a:rPr lang="en-GB" sz="1000" dirty="0" smtClean="0">
                <a:solidFill>
                  <a:srgbClr val="000080"/>
                </a:solidFill>
                <a:latin typeface="Courier New"/>
              </a:rPr>
              <a:t>[Sales Amount]</a:t>
            </a:r>
          </a:p>
          <a:p>
            <a:pPr>
              <a:buNone/>
            </a:pPr>
            <a:r>
              <a:rPr lang="en-GB" sz="1000" dirty="0" smtClean="0">
                <a:solidFill>
                  <a:srgbClr val="000080"/>
                </a:solidFill>
                <a:latin typeface="Courier New"/>
              </a:rPr>
              <a:t>      &gt; </a:t>
            </a:r>
          </a:p>
          <a:p>
            <a:pPr>
              <a:buNone/>
            </a:pPr>
            <a:r>
              <a:rPr lang="en-GB" sz="1000" dirty="0" smtClean="0">
                <a:solidFill>
                  <a:srgbClr val="000080"/>
                </a:solidFill>
                <a:latin typeface="Courier New"/>
              </a:rPr>
              <a:t>        (</a:t>
            </a:r>
          </a:p>
          <a:p>
            <a:pPr>
              <a:buNone/>
            </a:pPr>
            <a:r>
              <a:rPr lang="en-GB" sz="1000" dirty="0" smtClean="0">
                <a:solidFill>
                  <a:srgbClr val="000080"/>
                </a:solidFill>
                <a:latin typeface="Courier New"/>
              </a:rPr>
              <a:t>          [Measures].[Sales Amount]</a:t>
            </a:r>
          </a:p>
          <a:p>
            <a:pPr>
              <a:buNone/>
            </a:pPr>
            <a:r>
              <a:rPr lang="en-GB" sz="1000" dirty="0" smtClean="0">
                <a:solidFill>
                  <a:srgbClr val="000080"/>
                </a:solidFill>
                <a:latin typeface="Courier New"/>
              </a:rPr>
              <a:t>         ,</a:t>
            </a:r>
            <a:r>
              <a:rPr lang="en-GB" sz="1000" dirty="0" err="1" smtClean="0">
                <a:solidFill>
                  <a:srgbClr val="000080"/>
                </a:solidFill>
                <a:latin typeface="Courier New"/>
              </a:rPr>
              <a:t>ParallelPeriod</a:t>
            </a:r>
            <a:r>
              <a:rPr lang="en-GB" sz="1000" dirty="0" smtClean="0">
                <a:solidFill>
                  <a:srgbClr val="000080"/>
                </a:solidFill>
                <a:latin typeface="Courier New"/>
              </a:rPr>
              <a:t>([Date].[Calendar].[Month])</a:t>
            </a:r>
          </a:p>
          <a:p>
            <a:pPr>
              <a:buNone/>
            </a:pPr>
            <a:r>
              <a:rPr lang="en-GB" sz="1000" dirty="0" smtClean="0">
                <a:solidFill>
                  <a:srgbClr val="000080"/>
                </a:solidFill>
                <a:latin typeface="Courier New"/>
              </a:rPr>
              <a:t>        )</a:t>
            </a:r>
          </a:p>
          <a:p>
            <a:pPr>
              <a:buNone/>
            </a:pPr>
            <a:r>
              <a:rPr lang="en-GB" sz="1000" dirty="0" smtClean="0">
                <a:solidFill>
                  <a:srgbClr val="000080"/>
                </a:solidFill>
                <a:latin typeface="Courier New"/>
              </a:rPr>
              <a:t>     ,[Measures].[Sales Amount]</a:t>
            </a:r>
          </a:p>
          <a:p>
            <a:pPr>
              <a:buNone/>
            </a:pPr>
            <a:r>
              <a:rPr lang="en-GB" sz="1000" dirty="0" smtClean="0">
                <a:solidFill>
                  <a:srgbClr val="000080"/>
                </a:solidFill>
                <a:latin typeface="Courier New"/>
              </a:rPr>
              <a:t>     ,</a:t>
            </a:r>
            <a:r>
              <a:rPr lang="en-GB" sz="1000" dirty="0" smtClean="0">
                <a:solidFill>
                  <a:srgbClr val="0000FF"/>
                </a:solidFill>
                <a:latin typeface="Courier New"/>
              </a:rPr>
              <a:t>NULL</a:t>
            </a:r>
          </a:p>
          <a:p>
            <a:pPr>
              <a:buNone/>
            </a:pPr>
            <a:r>
              <a:rPr lang="en-GB" sz="1000" dirty="0" smtClean="0">
                <a:solidFill>
                  <a:srgbClr val="0000FF"/>
                </a:solidFill>
                <a:latin typeface="Courier New"/>
              </a:rPr>
              <a:t>    ) </a:t>
            </a:r>
          </a:p>
          <a:p>
            <a:pPr>
              <a:buNone/>
            </a:pPr>
            <a:r>
              <a:rPr lang="en-GB" sz="1000" dirty="0" smtClean="0">
                <a:solidFill>
                  <a:srgbClr val="0000FF"/>
                </a:solidFill>
                <a:latin typeface="Courier New"/>
              </a:rPr>
              <a:t>  MEMBER [Measures].</a:t>
            </a:r>
            <a:r>
              <a:rPr lang="en-GB" sz="1000" dirty="0" err="1" smtClean="0">
                <a:solidFill>
                  <a:srgbClr val="0000FF"/>
                </a:solidFill>
                <a:latin typeface="Courier New"/>
              </a:rPr>
              <a:t>AvgGrowingProducts</a:t>
            </a:r>
            <a:r>
              <a:rPr lang="en-GB" sz="1000" dirty="0" smtClean="0">
                <a:solidFill>
                  <a:srgbClr val="0000FF"/>
                </a:solidFill>
                <a:latin typeface="Courier New"/>
              </a:rPr>
              <a:t> AS </a:t>
            </a:r>
          </a:p>
          <a:p>
            <a:pPr>
              <a:buNone/>
            </a:pPr>
            <a:r>
              <a:rPr lang="en-GB" sz="1000" dirty="0" smtClean="0">
                <a:solidFill>
                  <a:srgbClr val="0000FF"/>
                </a:solidFill>
                <a:latin typeface="Courier New"/>
              </a:rPr>
              <a:t>    </a:t>
            </a:r>
            <a:r>
              <a:rPr lang="en-GB" sz="1000" dirty="0" err="1" smtClean="0">
                <a:solidFill>
                  <a:srgbClr val="0000FF"/>
                </a:solidFill>
                <a:latin typeface="Courier New"/>
              </a:rPr>
              <a:t>Avg</a:t>
            </a:r>
            <a:endParaRPr lang="en-GB" sz="1000" dirty="0" smtClean="0">
              <a:solidFill>
                <a:srgbClr val="0000FF"/>
              </a:solidFill>
              <a:latin typeface="Courier New"/>
            </a:endParaRPr>
          </a:p>
          <a:p>
            <a:pPr>
              <a:buNone/>
            </a:pPr>
            <a:r>
              <a:rPr lang="en-GB" sz="1000" dirty="0" smtClean="0">
                <a:solidFill>
                  <a:srgbClr val="0000FF"/>
                </a:solidFill>
                <a:latin typeface="Courier New"/>
              </a:rPr>
              <a:t>    (</a:t>
            </a:r>
          </a:p>
          <a:p>
            <a:pPr>
              <a:buNone/>
            </a:pPr>
            <a:r>
              <a:rPr lang="en-GB" sz="1000" dirty="0" smtClean="0">
                <a:solidFill>
                  <a:srgbClr val="0000FF"/>
                </a:solidFill>
                <a:latin typeface="Courier New"/>
              </a:rPr>
              <a:t>      </a:t>
            </a:r>
            <a:r>
              <a:rPr lang="en-GB" sz="1000" dirty="0" smtClean="0">
                <a:solidFill>
                  <a:srgbClr val="000080"/>
                </a:solidFill>
                <a:latin typeface="Courier New"/>
              </a:rPr>
              <a:t>[Product].[Product].[Product].</a:t>
            </a:r>
            <a:r>
              <a:rPr lang="en-GB" sz="1000" dirty="0" smtClean="0">
                <a:solidFill>
                  <a:srgbClr val="0000FF"/>
                </a:solidFill>
                <a:latin typeface="Courier New"/>
              </a:rPr>
              <a:t>MEMBERS</a:t>
            </a:r>
          </a:p>
          <a:p>
            <a:pPr>
              <a:buNone/>
            </a:pPr>
            <a:r>
              <a:rPr lang="en-GB" sz="1000" dirty="0" smtClean="0">
                <a:solidFill>
                  <a:srgbClr val="0000FF"/>
                </a:solidFill>
                <a:latin typeface="Courier New"/>
              </a:rPr>
              <a:t>     ,</a:t>
            </a:r>
            <a:r>
              <a:rPr lang="en-GB" sz="1000" dirty="0" smtClean="0">
                <a:solidFill>
                  <a:srgbClr val="000080"/>
                </a:solidFill>
                <a:latin typeface="Courier New"/>
              </a:rPr>
              <a:t>[Measures].[</a:t>
            </a:r>
            <a:r>
              <a:rPr lang="en-GB" sz="1000" dirty="0" err="1" smtClean="0">
                <a:solidFill>
                  <a:srgbClr val="000080"/>
                </a:solidFill>
                <a:latin typeface="Courier New"/>
              </a:rPr>
              <a:t>SalesGrowth</a:t>
            </a:r>
            <a:r>
              <a:rPr lang="en-GB" sz="1000" dirty="0" smtClean="0">
                <a:solidFill>
                  <a:srgbClr val="000080"/>
                </a:solidFill>
                <a:latin typeface="Courier New"/>
              </a:rPr>
              <a:t>]</a:t>
            </a:r>
          </a:p>
          <a:p>
            <a:pPr>
              <a:buNone/>
            </a:pPr>
            <a:r>
              <a:rPr lang="en-GB" sz="1000" dirty="0" smtClean="0">
                <a:solidFill>
                  <a:srgbClr val="000080"/>
                </a:solidFill>
                <a:latin typeface="Courier New"/>
              </a:rPr>
              <a:t>    ) </a:t>
            </a:r>
          </a:p>
          <a:p>
            <a:pPr>
              <a:buNone/>
            </a:pPr>
            <a:r>
              <a:rPr lang="en-GB" sz="1000" dirty="0" smtClean="0">
                <a:solidFill>
                  <a:srgbClr val="0000FF"/>
                </a:solidFill>
                <a:latin typeface="Courier New"/>
              </a:rPr>
              <a:t>SELECT </a:t>
            </a:r>
          </a:p>
          <a:p>
            <a:pPr>
              <a:buNone/>
            </a:pPr>
            <a:r>
              <a:rPr lang="en-GB" sz="1000" dirty="0" smtClean="0">
                <a:solidFill>
                  <a:srgbClr val="0000FF"/>
                </a:solidFill>
                <a:latin typeface="Courier New"/>
              </a:rPr>
              <a:t>  </a:t>
            </a:r>
            <a:r>
              <a:rPr lang="en-GB" sz="1000" dirty="0" smtClean="0">
                <a:solidFill>
                  <a:srgbClr val="000080"/>
                </a:solidFill>
                <a:latin typeface="Courier New"/>
              </a:rPr>
              <a:t>[Measures].</a:t>
            </a:r>
            <a:r>
              <a:rPr lang="en-GB" sz="1000" dirty="0" err="1" smtClean="0">
                <a:solidFill>
                  <a:srgbClr val="000080"/>
                </a:solidFill>
                <a:latin typeface="Courier New"/>
              </a:rPr>
              <a:t>AvgGrowingProducts</a:t>
            </a:r>
            <a:r>
              <a:rPr lang="en-GB" sz="1000" dirty="0" smtClean="0">
                <a:solidFill>
                  <a:srgbClr val="000080"/>
                </a:solidFill>
                <a:latin typeface="Courier New"/>
              </a:rPr>
              <a:t> </a:t>
            </a:r>
            <a:r>
              <a:rPr lang="en-GB" sz="1000" dirty="0" smtClean="0">
                <a:solidFill>
                  <a:srgbClr val="0000FF"/>
                </a:solidFill>
                <a:latin typeface="Courier New"/>
              </a:rPr>
              <a:t>ON </a:t>
            </a:r>
            <a:r>
              <a:rPr lang="en-GB" sz="1000" dirty="0" smtClean="0">
                <a:solidFill>
                  <a:srgbClr val="C0C0C0"/>
                </a:solidFill>
                <a:latin typeface="Courier New"/>
              </a:rPr>
              <a:t>0</a:t>
            </a:r>
          </a:p>
          <a:p>
            <a:pPr>
              <a:buNone/>
            </a:pPr>
            <a:r>
              <a:rPr lang="en-GB" sz="1000" dirty="0" smtClean="0">
                <a:solidFill>
                  <a:srgbClr val="C0C0C0"/>
                </a:solidFill>
                <a:latin typeface="Courier New"/>
              </a:rPr>
              <a:t> ,Descendants</a:t>
            </a:r>
          </a:p>
          <a:p>
            <a:pPr>
              <a:buNone/>
            </a:pPr>
            <a:r>
              <a:rPr lang="en-GB" sz="1000" dirty="0" smtClean="0">
                <a:solidFill>
                  <a:srgbClr val="C0C0C0"/>
                </a:solidFill>
                <a:latin typeface="Courier New"/>
              </a:rPr>
              <a:t>  (</a:t>
            </a:r>
          </a:p>
          <a:p>
            <a:pPr>
              <a:buNone/>
            </a:pPr>
            <a:r>
              <a:rPr lang="en-GB" sz="1000" dirty="0" smtClean="0">
                <a:solidFill>
                  <a:srgbClr val="C0C0C0"/>
                </a:solidFill>
                <a:latin typeface="Courier New"/>
              </a:rPr>
              <a:t>    </a:t>
            </a:r>
            <a:r>
              <a:rPr lang="en-GB" sz="1000" dirty="0" smtClean="0">
                <a:solidFill>
                  <a:srgbClr val="000080"/>
                </a:solidFill>
                <a:latin typeface="Courier New"/>
              </a:rPr>
              <a:t>[Date].[Calendar].[Calendar Year].&amp;[2003]</a:t>
            </a:r>
          </a:p>
          <a:p>
            <a:pPr>
              <a:buNone/>
            </a:pPr>
            <a:r>
              <a:rPr lang="en-GB" sz="1000" dirty="0" smtClean="0">
                <a:solidFill>
                  <a:srgbClr val="000080"/>
                </a:solidFill>
                <a:latin typeface="Courier New"/>
              </a:rPr>
              <a:t>   ,[Date].[Calendar].[Date]</a:t>
            </a:r>
          </a:p>
          <a:p>
            <a:pPr>
              <a:buNone/>
            </a:pPr>
            <a:r>
              <a:rPr lang="en-GB" sz="1000" dirty="0" smtClean="0">
                <a:solidFill>
                  <a:srgbClr val="000080"/>
                </a:solidFill>
                <a:latin typeface="Courier New"/>
              </a:rPr>
              <a:t>  ) </a:t>
            </a:r>
            <a:r>
              <a:rPr lang="en-GB" sz="1000" dirty="0" smtClean="0">
                <a:solidFill>
                  <a:srgbClr val="0000FF"/>
                </a:solidFill>
                <a:latin typeface="Courier New"/>
              </a:rPr>
              <a:t>ON </a:t>
            </a:r>
            <a:r>
              <a:rPr lang="en-GB" sz="1000" dirty="0" smtClean="0">
                <a:solidFill>
                  <a:srgbClr val="C0C0C0"/>
                </a:solidFill>
                <a:latin typeface="Courier New"/>
              </a:rPr>
              <a:t>1</a:t>
            </a:r>
          </a:p>
          <a:p>
            <a:pPr>
              <a:buNone/>
            </a:pPr>
            <a:r>
              <a:rPr lang="en-GB" sz="1000" dirty="0" smtClean="0">
                <a:solidFill>
                  <a:srgbClr val="0000FF"/>
                </a:solidFill>
                <a:latin typeface="Courier New"/>
              </a:rPr>
              <a:t>FROM </a:t>
            </a:r>
            <a:r>
              <a:rPr lang="en-GB" sz="1000" dirty="0" smtClean="0">
                <a:solidFill>
                  <a:srgbClr val="000080"/>
                </a:solidFill>
                <a:latin typeface="Courier New"/>
              </a:rPr>
              <a:t>[Adventure Works];</a:t>
            </a:r>
            <a:endParaRPr lang="en-GB" sz="1000" dirty="0"/>
          </a:p>
        </p:txBody>
      </p:sp>
      <p:sp>
        <p:nvSpPr>
          <p:cNvPr id="4" name="Footer Placeholder 3"/>
          <p:cNvSpPr>
            <a:spLocks noGrp="1"/>
          </p:cNvSpPr>
          <p:nvPr>
            <p:ph type="ftr" sz="quarter" idx="11"/>
          </p:nvPr>
        </p:nvSpPr>
        <p:spPr/>
        <p:txBody>
          <a:bodyPr/>
          <a:lstStyle/>
          <a:p>
            <a:endParaRPr lang="en-GB" dirty="0"/>
          </a:p>
        </p:txBody>
      </p:sp>
      <p:sp>
        <p:nvSpPr>
          <p:cNvPr id="5" name="Content Placeholder 2"/>
          <p:cNvSpPr txBox="1">
            <a:spLocks/>
          </p:cNvSpPr>
          <p:nvPr/>
        </p:nvSpPr>
        <p:spPr bwMode="auto">
          <a:xfrm>
            <a:off x="0" y="1219200"/>
            <a:ext cx="4386262" cy="5143500"/>
          </a:xfrm>
          <a:prstGeom prst="rect">
            <a:avLst/>
          </a:prstGeom>
          <a:noFill/>
          <a:ln w="9525">
            <a:solidFill>
              <a:srgbClr val="00B050"/>
            </a:solid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
                <a:srgbClr val="737D9C"/>
              </a:buClr>
              <a:buSzPct val="90000"/>
              <a:buFont typeface="Arial" charset="0"/>
              <a:buNone/>
              <a:tabLst/>
              <a:defRPr/>
            </a:pPr>
            <a:r>
              <a:rPr kumimoji="0" lang="en-GB" sz="1000" b="0" i="0" u="none" strike="noStrike" kern="1200" cap="none" spc="0" normalizeH="0" baseline="0" noProof="0" smtClean="0">
                <a:ln>
                  <a:noFill/>
                </a:ln>
                <a:solidFill>
                  <a:srgbClr val="0000FF"/>
                </a:solidFill>
                <a:effectLst/>
                <a:uLnTx/>
                <a:uFillTx/>
                <a:latin typeface="Courier New"/>
                <a:ea typeface="+mn-ea"/>
                <a:cs typeface="+mn-cs"/>
              </a:rPr>
              <a:t>WITH </a:t>
            </a:r>
          </a:p>
          <a:p>
            <a:pPr marL="342900" marR="0" lvl="0" indent="-342900" algn="l" defTabSz="914400" rtl="0" eaLnBrk="0" fontAlgn="base" latinLnBrk="0" hangingPunct="0">
              <a:lnSpc>
                <a:spcPct val="100000"/>
              </a:lnSpc>
              <a:spcBef>
                <a:spcPct val="20000"/>
              </a:spcBef>
              <a:spcAft>
                <a:spcPct val="0"/>
              </a:spcAft>
              <a:buClr>
                <a:srgbClr val="737D9C"/>
              </a:buClr>
              <a:buSzPct val="90000"/>
              <a:buFont typeface="Arial" charset="0"/>
              <a:buNone/>
              <a:tabLst/>
              <a:defRPr/>
            </a:pPr>
            <a:r>
              <a:rPr kumimoji="0" lang="en-GB" sz="1000" b="0" i="0" u="none" strike="noStrike" kern="1200" cap="none" spc="0" normalizeH="0" baseline="0" noProof="0" smtClean="0">
                <a:ln>
                  <a:noFill/>
                </a:ln>
                <a:solidFill>
                  <a:srgbClr val="0000FF"/>
                </a:solidFill>
                <a:effectLst/>
                <a:uLnTx/>
                <a:uFillTx/>
                <a:latin typeface="Courier New"/>
                <a:ea typeface="+mn-ea"/>
                <a:cs typeface="+mn-cs"/>
              </a:rPr>
              <a:t>  MEMBER [Measures].AvgGrowingProducts AS </a:t>
            </a:r>
          </a:p>
          <a:p>
            <a:pPr marL="342900" marR="0" lvl="0" indent="-342900" algn="l" defTabSz="914400" rtl="0" eaLnBrk="0" fontAlgn="base" latinLnBrk="0" hangingPunct="0">
              <a:lnSpc>
                <a:spcPct val="100000"/>
              </a:lnSpc>
              <a:spcBef>
                <a:spcPct val="20000"/>
              </a:spcBef>
              <a:spcAft>
                <a:spcPct val="0"/>
              </a:spcAft>
              <a:buClr>
                <a:srgbClr val="737D9C"/>
              </a:buClr>
              <a:buSzPct val="90000"/>
              <a:buFont typeface="Arial" charset="0"/>
              <a:buNone/>
              <a:tabLst/>
              <a:defRPr/>
            </a:pPr>
            <a:r>
              <a:rPr kumimoji="0" lang="en-GB" sz="1000" b="0" i="0" u="none" strike="noStrike" kern="1200" cap="none" spc="0" normalizeH="0" baseline="0" noProof="0" smtClean="0">
                <a:ln>
                  <a:noFill/>
                </a:ln>
                <a:solidFill>
                  <a:srgbClr val="0000FF"/>
                </a:solidFill>
                <a:effectLst/>
                <a:uLnTx/>
                <a:uFillTx/>
                <a:latin typeface="Courier New"/>
                <a:ea typeface="+mn-ea"/>
                <a:cs typeface="+mn-cs"/>
              </a:rPr>
              <a:t>    Avg</a:t>
            </a:r>
          </a:p>
          <a:p>
            <a:pPr marL="342900" marR="0" lvl="0" indent="-342900" algn="l" defTabSz="914400" rtl="0" eaLnBrk="0" fontAlgn="base" latinLnBrk="0" hangingPunct="0">
              <a:lnSpc>
                <a:spcPct val="100000"/>
              </a:lnSpc>
              <a:spcBef>
                <a:spcPct val="20000"/>
              </a:spcBef>
              <a:spcAft>
                <a:spcPct val="0"/>
              </a:spcAft>
              <a:buClr>
                <a:srgbClr val="737D9C"/>
              </a:buClr>
              <a:buSzPct val="90000"/>
              <a:buFont typeface="Arial" charset="0"/>
              <a:buNone/>
              <a:tabLst/>
              <a:defRPr/>
            </a:pPr>
            <a:r>
              <a:rPr kumimoji="0" lang="en-GB" sz="1000" b="0" i="0" u="none" strike="noStrike" kern="1200" cap="none" spc="0" normalizeH="0" baseline="0" noProof="0" smtClean="0">
                <a:ln>
                  <a:noFill/>
                </a:ln>
                <a:solidFill>
                  <a:srgbClr val="0000FF"/>
                </a:solidFill>
                <a:effectLst/>
                <a:uLnTx/>
                <a:uFillTx/>
                <a:latin typeface="Courier New"/>
                <a:ea typeface="+mn-ea"/>
                <a:cs typeface="+mn-cs"/>
              </a:rPr>
              <a:t>    (</a:t>
            </a:r>
          </a:p>
          <a:p>
            <a:pPr marL="342900" marR="0" lvl="0" indent="-342900" algn="l" defTabSz="914400" rtl="0" eaLnBrk="0" fontAlgn="base" latinLnBrk="0" hangingPunct="0">
              <a:lnSpc>
                <a:spcPct val="100000"/>
              </a:lnSpc>
              <a:spcBef>
                <a:spcPct val="20000"/>
              </a:spcBef>
              <a:spcAft>
                <a:spcPct val="0"/>
              </a:spcAft>
              <a:buClr>
                <a:srgbClr val="737D9C"/>
              </a:buClr>
              <a:buSzPct val="90000"/>
              <a:buFont typeface="Arial" charset="0"/>
              <a:buNone/>
              <a:tabLst/>
              <a:defRPr/>
            </a:pPr>
            <a:r>
              <a:rPr kumimoji="0" lang="en-GB" sz="1000" b="0" i="0" u="none" strike="noStrike" kern="1200" cap="none" spc="0" normalizeH="0" baseline="0" noProof="0" smtClean="0">
                <a:ln>
                  <a:noFill/>
                </a:ln>
                <a:solidFill>
                  <a:srgbClr val="0000FF"/>
                </a:solidFill>
                <a:effectLst/>
                <a:uLnTx/>
                <a:uFillTx/>
                <a:latin typeface="Courier New"/>
                <a:ea typeface="+mn-ea"/>
                <a:cs typeface="+mn-cs"/>
              </a:rPr>
              <a:t>      Filter</a:t>
            </a:r>
          </a:p>
          <a:p>
            <a:pPr marL="342900" marR="0" lvl="0" indent="-342900" algn="l" defTabSz="914400" rtl="0" eaLnBrk="0" fontAlgn="base" latinLnBrk="0" hangingPunct="0">
              <a:lnSpc>
                <a:spcPct val="100000"/>
              </a:lnSpc>
              <a:spcBef>
                <a:spcPct val="20000"/>
              </a:spcBef>
              <a:spcAft>
                <a:spcPct val="0"/>
              </a:spcAft>
              <a:buClr>
                <a:srgbClr val="737D9C"/>
              </a:buClr>
              <a:buSzPct val="90000"/>
              <a:buFont typeface="Arial" charset="0"/>
              <a:buNone/>
              <a:tabLst/>
              <a:defRPr/>
            </a:pPr>
            <a:r>
              <a:rPr kumimoji="0" lang="en-GB" sz="1000" b="0" i="0" u="none" strike="noStrike" kern="1200" cap="none" spc="0" normalizeH="0" baseline="0" noProof="0" smtClean="0">
                <a:ln>
                  <a:noFill/>
                </a:ln>
                <a:solidFill>
                  <a:srgbClr val="0000FF"/>
                </a:solidFill>
                <a:effectLst/>
                <a:uLnTx/>
                <a:uFillTx/>
                <a:latin typeface="Courier New"/>
                <a:ea typeface="+mn-ea"/>
                <a:cs typeface="+mn-cs"/>
              </a:rPr>
              <a:t>      (</a:t>
            </a:r>
          </a:p>
          <a:p>
            <a:pPr marL="342900" marR="0" lvl="0" indent="-342900" algn="l" defTabSz="914400" rtl="0" eaLnBrk="0" fontAlgn="base" latinLnBrk="0" hangingPunct="0">
              <a:lnSpc>
                <a:spcPct val="100000"/>
              </a:lnSpc>
              <a:spcBef>
                <a:spcPct val="20000"/>
              </a:spcBef>
              <a:spcAft>
                <a:spcPct val="0"/>
              </a:spcAft>
              <a:buClr>
                <a:srgbClr val="737D9C"/>
              </a:buClr>
              <a:buSzPct val="90000"/>
              <a:buFont typeface="Arial" charset="0"/>
              <a:buNone/>
              <a:tabLst/>
              <a:defRPr/>
            </a:pPr>
            <a:r>
              <a:rPr kumimoji="0" lang="en-GB" sz="1000" b="0" i="0" u="none" strike="noStrike" kern="1200" cap="none" spc="0" normalizeH="0" baseline="0" noProof="0" smtClean="0">
                <a:ln>
                  <a:noFill/>
                </a:ln>
                <a:solidFill>
                  <a:srgbClr val="0000FF"/>
                </a:solidFill>
                <a:effectLst/>
                <a:uLnTx/>
                <a:uFillTx/>
                <a:latin typeface="Courier New"/>
                <a:ea typeface="+mn-ea"/>
                <a:cs typeface="+mn-cs"/>
              </a:rPr>
              <a:t>        </a:t>
            </a:r>
            <a:r>
              <a:rPr kumimoji="0" lang="en-GB" sz="1000" b="0" i="0" u="none" strike="noStrike" kern="1200" cap="none" spc="0" normalizeH="0" baseline="0" noProof="0" smtClean="0">
                <a:ln>
                  <a:noFill/>
                </a:ln>
                <a:solidFill>
                  <a:srgbClr val="000080"/>
                </a:solidFill>
                <a:effectLst/>
                <a:uLnTx/>
                <a:uFillTx/>
                <a:latin typeface="Courier New"/>
                <a:ea typeface="+mn-ea"/>
                <a:cs typeface="+mn-cs"/>
              </a:rPr>
              <a:t>[Product].[Product].[Product].</a:t>
            </a:r>
            <a:r>
              <a:rPr kumimoji="0" lang="en-GB" sz="1000" b="0" i="0" u="none" strike="noStrike" kern="1200" cap="none" spc="0" normalizeH="0" baseline="0" noProof="0" smtClean="0">
                <a:ln>
                  <a:noFill/>
                </a:ln>
                <a:solidFill>
                  <a:srgbClr val="0000FF"/>
                </a:solidFill>
                <a:effectLst/>
                <a:uLnTx/>
                <a:uFillTx/>
                <a:latin typeface="Courier New"/>
                <a:ea typeface="+mn-ea"/>
                <a:cs typeface="+mn-cs"/>
              </a:rPr>
              <a:t>MEMBERS</a:t>
            </a:r>
          </a:p>
          <a:p>
            <a:pPr marL="342900" marR="0" lvl="0" indent="-342900" algn="l" defTabSz="914400" rtl="0" eaLnBrk="0" fontAlgn="base" latinLnBrk="0" hangingPunct="0">
              <a:lnSpc>
                <a:spcPct val="100000"/>
              </a:lnSpc>
              <a:spcBef>
                <a:spcPct val="20000"/>
              </a:spcBef>
              <a:spcAft>
                <a:spcPct val="0"/>
              </a:spcAft>
              <a:buClr>
                <a:srgbClr val="737D9C"/>
              </a:buClr>
              <a:buSzPct val="90000"/>
              <a:buFont typeface="Arial" charset="0"/>
              <a:buNone/>
              <a:tabLst/>
              <a:defRPr/>
            </a:pPr>
            <a:r>
              <a:rPr kumimoji="0" lang="en-GB" sz="1000" b="0" i="0" u="none" strike="noStrike" kern="1200" cap="none" spc="0" normalizeH="0" baseline="0" noProof="0" smtClean="0">
                <a:ln>
                  <a:noFill/>
                </a:ln>
                <a:solidFill>
                  <a:srgbClr val="0000FF"/>
                </a:solidFill>
                <a:effectLst/>
                <a:uLnTx/>
                <a:uFillTx/>
                <a:latin typeface="Courier New"/>
                <a:ea typeface="+mn-ea"/>
                <a:cs typeface="+mn-cs"/>
              </a:rPr>
              <a:t>       ,</a:t>
            </a:r>
          </a:p>
          <a:p>
            <a:pPr marL="342900" marR="0" lvl="0" indent="-342900" algn="l" defTabSz="914400" rtl="0" eaLnBrk="0" fontAlgn="base" latinLnBrk="0" hangingPunct="0">
              <a:lnSpc>
                <a:spcPct val="100000"/>
              </a:lnSpc>
              <a:spcBef>
                <a:spcPct val="20000"/>
              </a:spcBef>
              <a:spcAft>
                <a:spcPct val="0"/>
              </a:spcAft>
              <a:buClr>
                <a:srgbClr val="737D9C"/>
              </a:buClr>
              <a:buSzPct val="90000"/>
              <a:buFont typeface="Arial" charset="0"/>
              <a:buNone/>
              <a:tabLst/>
              <a:defRPr/>
            </a:pPr>
            <a:r>
              <a:rPr kumimoji="0" lang="en-GB" sz="1000" b="0" i="0" u="none" strike="noStrike" kern="1200" cap="none" spc="0" normalizeH="0" baseline="0" noProof="0" smtClean="0">
                <a:ln>
                  <a:noFill/>
                </a:ln>
                <a:solidFill>
                  <a:srgbClr val="0000FF"/>
                </a:solidFill>
                <a:effectLst/>
                <a:uLnTx/>
                <a:uFillTx/>
                <a:latin typeface="Courier New"/>
                <a:ea typeface="+mn-ea"/>
                <a:cs typeface="+mn-cs"/>
              </a:rPr>
              <a:t>          </a:t>
            </a:r>
            <a:r>
              <a:rPr kumimoji="0" lang="en-GB" sz="1000" b="0" i="0" u="none" strike="noStrike" kern="1200" cap="none" spc="0" normalizeH="0" baseline="0" noProof="0" smtClean="0">
                <a:ln>
                  <a:noFill/>
                </a:ln>
                <a:solidFill>
                  <a:srgbClr val="000080"/>
                </a:solidFill>
                <a:effectLst/>
                <a:uLnTx/>
                <a:uFillTx/>
                <a:latin typeface="Courier New"/>
                <a:ea typeface="+mn-ea"/>
                <a:cs typeface="+mn-cs"/>
              </a:rPr>
              <a:t>[Measures].[Sales Amount]</a:t>
            </a:r>
          </a:p>
          <a:p>
            <a:pPr marL="342900" marR="0" lvl="0" indent="-342900" algn="l" defTabSz="914400" rtl="0" eaLnBrk="0" fontAlgn="base" latinLnBrk="0" hangingPunct="0">
              <a:lnSpc>
                <a:spcPct val="100000"/>
              </a:lnSpc>
              <a:spcBef>
                <a:spcPct val="20000"/>
              </a:spcBef>
              <a:spcAft>
                <a:spcPct val="0"/>
              </a:spcAft>
              <a:buClr>
                <a:srgbClr val="737D9C"/>
              </a:buClr>
              <a:buSzPct val="90000"/>
              <a:buFont typeface="Arial" charset="0"/>
              <a:buNone/>
              <a:tabLst/>
              <a:defRPr/>
            </a:pPr>
            <a:r>
              <a:rPr kumimoji="0" lang="en-GB" sz="1000" b="0" i="0" u="none" strike="noStrike" kern="1200" cap="none" spc="0" normalizeH="0" baseline="0" noProof="0" smtClean="0">
                <a:ln>
                  <a:noFill/>
                </a:ln>
                <a:solidFill>
                  <a:srgbClr val="000080"/>
                </a:solidFill>
                <a:effectLst/>
                <a:uLnTx/>
                <a:uFillTx/>
                <a:latin typeface="Courier New"/>
                <a:ea typeface="+mn-ea"/>
                <a:cs typeface="+mn-cs"/>
              </a:rPr>
              <a:t>        &gt; </a:t>
            </a:r>
          </a:p>
          <a:p>
            <a:pPr marL="342900" marR="0" lvl="0" indent="-342900" algn="l" defTabSz="914400" rtl="0" eaLnBrk="0" fontAlgn="base" latinLnBrk="0" hangingPunct="0">
              <a:lnSpc>
                <a:spcPct val="100000"/>
              </a:lnSpc>
              <a:spcBef>
                <a:spcPct val="20000"/>
              </a:spcBef>
              <a:spcAft>
                <a:spcPct val="0"/>
              </a:spcAft>
              <a:buClr>
                <a:srgbClr val="737D9C"/>
              </a:buClr>
              <a:buSzPct val="90000"/>
              <a:buFont typeface="Arial" charset="0"/>
              <a:buNone/>
              <a:tabLst/>
              <a:defRPr/>
            </a:pPr>
            <a:r>
              <a:rPr kumimoji="0" lang="en-GB" sz="1000" b="0" i="0" u="none" strike="noStrike" kern="1200" cap="none" spc="0" normalizeH="0" baseline="0" noProof="0" smtClean="0">
                <a:ln>
                  <a:noFill/>
                </a:ln>
                <a:solidFill>
                  <a:srgbClr val="000080"/>
                </a:solidFill>
                <a:effectLst/>
                <a:uLnTx/>
                <a:uFillTx/>
                <a:latin typeface="Courier New"/>
                <a:ea typeface="+mn-ea"/>
                <a:cs typeface="+mn-cs"/>
              </a:rPr>
              <a:t>          (</a:t>
            </a:r>
          </a:p>
          <a:p>
            <a:pPr marL="342900" marR="0" lvl="0" indent="-342900" algn="l" defTabSz="914400" rtl="0" eaLnBrk="0" fontAlgn="base" latinLnBrk="0" hangingPunct="0">
              <a:lnSpc>
                <a:spcPct val="100000"/>
              </a:lnSpc>
              <a:spcBef>
                <a:spcPct val="20000"/>
              </a:spcBef>
              <a:spcAft>
                <a:spcPct val="0"/>
              </a:spcAft>
              <a:buClr>
                <a:srgbClr val="737D9C"/>
              </a:buClr>
              <a:buSzPct val="90000"/>
              <a:buFont typeface="Arial" charset="0"/>
              <a:buNone/>
              <a:tabLst/>
              <a:defRPr/>
            </a:pPr>
            <a:r>
              <a:rPr kumimoji="0" lang="en-GB" sz="1000" b="0" i="0" u="none" strike="noStrike" kern="1200" cap="none" spc="0" normalizeH="0" baseline="0" noProof="0" smtClean="0">
                <a:ln>
                  <a:noFill/>
                </a:ln>
                <a:solidFill>
                  <a:srgbClr val="000080"/>
                </a:solidFill>
                <a:effectLst/>
                <a:uLnTx/>
                <a:uFillTx/>
                <a:latin typeface="Courier New"/>
                <a:ea typeface="+mn-ea"/>
                <a:cs typeface="+mn-cs"/>
              </a:rPr>
              <a:t>            [Measures].[Sales Amount]</a:t>
            </a:r>
          </a:p>
          <a:p>
            <a:pPr marL="342900" marR="0" lvl="0" indent="-342900" algn="l" defTabSz="914400" rtl="0" eaLnBrk="0" fontAlgn="base" latinLnBrk="0" hangingPunct="0">
              <a:lnSpc>
                <a:spcPct val="100000"/>
              </a:lnSpc>
              <a:spcBef>
                <a:spcPct val="20000"/>
              </a:spcBef>
              <a:spcAft>
                <a:spcPct val="0"/>
              </a:spcAft>
              <a:buClr>
                <a:srgbClr val="737D9C"/>
              </a:buClr>
              <a:buSzPct val="90000"/>
              <a:buFont typeface="Arial" charset="0"/>
              <a:buNone/>
              <a:tabLst/>
              <a:defRPr/>
            </a:pPr>
            <a:r>
              <a:rPr kumimoji="0" lang="en-GB" sz="1000" b="0" i="0" u="none" strike="noStrike" kern="1200" cap="none" spc="0" normalizeH="0" baseline="0" noProof="0" smtClean="0">
                <a:ln>
                  <a:noFill/>
                </a:ln>
                <a:solidFill>
                  <a:srgbClr val="000080"/>
                </a:solidFill>
                <a:effectLst/>
                <a:uLnTx/>
                <a:uFillTx/>
                <a:latin typeface="Courier New"/>
                <a:ea typeface="+mn-ea"/>
                <a:cs typeface="+mn-cs"/>
              </a:rPr>
              <a:t>           ,ParallelPeriod([Date].[Calendar].[Month])</a:t>
            </a:r>
          </a:p>
          <a:p>
            <a:pPr marL="342900" marR="0" lvl="0" indent="-342900" algn="l" defTabSz="914400" rtl="0" eaLnBrk="0" fontAlgn="base" latinLnBrk="0" hangingPunct="0">
              <a:lnSpc>
                <a:spcPct val="100000"/>
              </a:lnSpc>
              <a:spcBef>
                <a:spcPct val="20000"/>
              </a:spcBef>
              <a:spcAft>
                <a:spcPct val="0"/>
              </a:spcAft>
              <a:buClr>
                <a:srgbClr val="737D9C"/>
              </a:buClr>
              <a:buSzPct val="90000"/>
              <a:buFont typeface="Arial" charset="0"/>
              <a:buNone/>
              <a:tabLst/>
              <a:defRPr/>
            </a:pPr>
            <a:r>
              <a:rPr kumimoji="0" lang="en-GB" sz="1000" b="0" i="0" u="none" strike="noStrike" kern="1200" cap="none" spc="0" normalizeH="0" baseline="0" noProof="0" smtClean="0">
                <a:ln>
                  <a:noFill/>
                </a:ln>
                <a:solidFill>
                  <a:srgbClr val="000080"/>
                </a:solidFill>
                <a:effectLst/>
                <a:uLnTx/>
                <a:uFillTx/>
                <a:latin typeface="Courier New"/>
                <a:ea typeface="+mn-ea"/>
                <a:cs typeface="+mn-cs"/>
              </a:rPr>
              <a:t>          )</a:t>
            </a:r>
          </a:p>
          <a:p>
            <a:pPr marL="342900" marR="0" lvl="0" indent="-342900" algn="l" defTabSz="914400" rtl="0" eaLnBrk="0" fontAlgn="base" latinLnBrk="0" hangingPunct="0">
              <a:lnSpc>
                <a:spcPct val="100000"/>
              </a:lnSpc>
              <a:spcBef>
                <a:spcPct val="20000"/>
              </a:spcBef>
              <a:spcAft>
                <a:spcPct val="0"/>
              </a:spcAft>
              <a:buClr>
                <a:srgbClr val="737D9C"/>
              </a:buClr>
              <a:buSzPct val="90000"/>
              <a:buFont typeface="Arial" charset="0"/>
              <a:buNone/>
              <a:tabLst/>
              <a:defRPr/>
            </a:pPr>
            <a:r>
              <a:rPr kumimoji="0" lang="en-GB" sz="1000" b="0" i="0" u="none" strike="noStrike" kern="1200" cap="none" spc="0" normalizeH="0" baseline="0" noProof="0" smtClean="0">
                <a:ln>
                  <a:noFill/>
                </a:ln>
                <a:solidFill>
                  <a:srgbClr val="000080"/>
                </a:solidFill>
                <a:effectLst/>
                <a:uLnTx/>
                <a:uFillTx/>
                <a:latin typeface="Courier New"/>
                <a:ea typeface="+mn-ea"/>
                <a:cs typeface="+mn-cs"/>
              </a:rPr>
              <a:t>      )</a:t>
            </a:r>
          </a:p>
          <a:p>
            <a:pPr marL="342900" marR="0" lvl="0" indent="-342900" algn="l" defTabSz="914400" rtl="0" eaLnBrk="0" fontAlgn="base" latinLnBrk="0" hangingPunct="0">
              <a:lnSpc>
                <a:spcPct val="100000"/>
              </a:lnSpc>
              <a:spcBef>
                <a:spcPct val="20000"/>
              </a:spcBef>
              <a:spcAft>
                <a:spcPct val="0"/>
              </a:spcAft>
              <a:buClr>
                <a:srgbClr val="737D9C"/>
              </a:buClr>
              <a:buSzPct val="90000"/>
              <a:buFont typeface="Arial" charset="0"/>
              <a:buNone/>
              <a:tabLst/>
              <a:defRPr/>
            </a:pPr>
            <a:r>
              <a:rPr kumimoji="0" lang="en-GB" sz="1000" b="0" i="0" u="none" strike="noStrike" kern="1200" cap="none" spc="0" normalizeH="0" baseline="0" noProof="0" smtClean="0">
                <a:ln>
                  <a:noFill/>
                </a:ln>
                <a:solidFill>
                  <a:srgbClr val="000080"/>
                </a:solidFill>
                <a:effectLst/>
                <a:uLnTx/>
                <a:uFillTx/>
                <a:latin typeface="Courier New"/>
                <a:ea typeface="+mn-ea"/>
                <a:cs typeface="+mn-cs"/>
              </a:rPr>
              <a:t>     ,[Measures].[Sales Amount]</a:t>
            </a:r>
          </a:p>
          <a:p>
            <a:pPr marL="342900" marR="0" lvl="0" indent="-342900" algn="l" defTabSz="914400" rtl="0" eaLnBrk="0" fontAlgn="base" latinLnBrk="0" hangingPunct="0">
              <a:lnSpc>
                <a:spcPct val="100000"/>
              </a:lnSpc>
              <a:spcBef>
                <a:spcPct val="20000"/>
              </a:spcBef>
              <a:spcAft>
                <a:spcPct val="0"/>
              </a:spcAft>
              <a:buClr>
                <a:srgbClr val="737D9C"/>
              </a:buClr>
              <a:buSzPct val="90000"/>
              <a:buFont typeface="Arial" charset="0"/>
              <a:buNone/>
              <a:tabLst/>
              <a:defRPr/>
            </a:pPr>
            <a:r>
              <a:rPr kumimoji="0" lang="en-GB" sz="1000" b="0" i="0" u="none" strike="noStrike" kern="1200" cap="none" spc="0" normalizeH="0" baseline="0" noProof="0" smtClean="0">
                <a:ln>
                  <a:noFill/>
                </a:ln>
                <a:solidFill>
                  <a:srgbClr val="000080"/>
                </a:solidFill>
                <a:effectLst/>
                <a:uLnTx/>
                <a:uFillTx/>
                <a:latin typeface="Courier New"/>
                <a:ea typeface="+mn-ea"/>
                <a:cs typeface="+mn-cs"/>
              </a:rPr>
              <a:t>    ) </a:t>
            </a:r>
          </a:p>
          <a:p>
            <a:pPr marL="342900" marR="0" lvl="0" indent="-342900" algn="l" defTabSz="914400" rtl="0" eaLnBrk="0" fontAlgn="base" latinLnBrk="0" hangingPunct="0">
              <a:lnSpc>
                <a:spcPct val="100000"/>
              </a:lnSpc>
              <a:spcBef>
                <a:spcPct val="20000"/>
              </a:spcBef>
              <a:spcAft>
                <a:spcPct val="0"/>
              </a:spcAft>
              <a:buClr>
                <a:srgbClr val="737D9C"/>
              </a:buClr>
              <a:buSzPct val="90000"/>
              <a:buFont typeface="Arial" charset="0"/>
              <a:buNone/>
              <a:tabLst/>
              <a:defRPr/>
            </a:pPr>
            <a:r>
              <a:rPr kumimoji="0" lang="en-GB" sz="1000" b="0" i="0" u="none" strike="noStrike" kern="1200" cap="none" spc="0" normalizeH="0" baseline="0" noProof="0" smtClean="0">
                <a:ln>
                  <a:noFill/>
                </a:ln>
                <a:solidFill>
                  <a:srgbClr val="0000FF"/>
                </a:solidFill>
                <a:effectLst/>
                <a:uLnTx/>
                <a:uFillTx/>
                <a:latin typeface="Courier New"/>
                <a:ea typeface="+mn-ea"/>
                <a:cs typeface="+mn-cs"/>
              </a:rPr>
              <a:t>SELECT </a:t>
            </a:r>
          </a:p>
          <a:p>
            <a:pPr marL="342900" marR="0" lvl="0" indent="-342900" algn="l" defTabSz="914400" rtl="0" eaLnBrk="0" fontAlgn="base" latinLnBrk="0" hangingPunct="0">
              <a:lnSpc>
                <a:spcPct val="100000"/>
              </a:lnSpc>
              <a:spcBef>
                <a:spcPct val="20000"/>
              </a:spcBef>
              <a:spcAft>
                <a:spcPct val="0"/>
              </a:spcAft>
              <a:buClr>
                <a:srgbClr val="737D9C"/>
              </a:buClr>
              <a:buSzPct val="90000"/>
              <a:buFont typeface="Arial" charset="0"/>
              <a:buNone/>
              <a:tabLst/>
              <a:defRPr/>
            </a:pPr>
            <a:r>
              <a:rPr kumimoji="0" lang="en-GB" sz="1000" b="0" i="0" u="none" strike="noStrike" kern="1200" cap="none" spc="0" normalizeH="0" baseline="0" noProof="0" smtClean="0">
                <a:ln>
                  <a:noFill/>
                </a:ln>
                <a:solidFill>
                  <a:srgbClr val="0000FF"/>
                </a:solidFill>
                <a:effectLst/>
                <a:uLnTx/>
                <a:uFillTx/>
                <a:latin typeface="Courier New"/>
                <a:ea typeface="+mn-ea"/>
                <a:cs typeface="+mn-cs"/>
              </a:rPr>
              <a:t>  </a:t>
            </a:r>
            <a:r>
              <a:rPr kumimoji="0" lang="en-GB" sz="1000" b="0" i="0" u="none" strike="noStrike" kern="1200" cap="none" spc="0" normalizeH="0" baseline="0" noProof="0" smtClean="0">
                <a:ln>
                  <a:noFill/>
                </a:ln>
                <a:solidFill>
                  <a:srgbClr val="000080"/>
                </a:solidFill>
                <a:effectLst/>
                <a:uLnTx/>
                <a:uFillTx/>
                <a:latin typeface="Courier New"/>
                <a:ea typeface="+mn-ea"/>
                <a:cs typeface="+mn-cs"/>
              </a:rPr>
              <a:t>[Measures].AvgGrowingProducts </a:t>
            </a:r>
            <a:r>
              <a:rPr kumimoji="0" lang="en-GB" sz="1000" b="0" i="0" u="none" strike="noStrike" kern="1200" cap="none" spc="0" normalizeH="0" baseline="0" noProof="0" smtClean="0">
                <a:ln>
                  <a:noFill/>
                </a:ln>
                <a:solidFill>
                  <a:srgbClr val="0000FF"/>
                </a:solidFill>
                <a:effectLst/>
                <a:uLnTx/>
                <a:uFillTx/>
                <a:latin typeface="Courier New"/>
                <a:ea typeface="+mn-ea"/>
                <a:cs typeface="+mn-cs"/>
              </a:rPr>
              <a:t>ON </a:t>
            </a:r>
            <a:r>
              <a:rPr kumimoji="0" lang="en-GB" sz="1000" b="0" i="0" u="none" strike="noStrike" kern="1200" cap="none" spc="0" normalizeH="0" baseline="0" noProof="0" smtClean="0">
                <a:ln>
                  <a:noFill/>
                </a:ln>
                <a:solidFill>
                  <a:srgbClr val="C0C0C0"/>
                </a:solidFill>
                <a:effectLst/>
                <a:uLnTx/>
                <a:uFillTx/>
                <a:latin typeface="Courier New"/>
                <a:ea typeface="+mn-ea"/>
                <a:cs typeface="+mn-cs"/>
              </a:rPr>
              <a:t>0</a:t>
            </a:r>
          </a:p>
          <a:p>
            <a:pPr marL="342900" marR="0" lvl="0" indent="-342900" algn="l" defTabSz="914400" rtl="0" eaLnBrk="0" fontAlgn="base" latinLnBrk="0" hangingPunct="0">
              <a:lnSpc>
                <a:spcPct val="100000"/>
              </a:lnSpc>
              <a:spcBef>
                <a:spcPct val="20000"/>
              </a:spcBef>
              <a:spcAft>
                <a:spcPct val="0"/>
              </a:spcAft>
              <a:buClr>
                <a:srgbClr val="737D9C"/>
              </a:buClr>
              <a:buSzPct val="90000"/>
              <a:buFont typeface="Arial" charset="0"/>
              <a:buNone/>
              <a:tabLst/>
              <a:defRPr/>
            </a:pPr>
            <a:r>
              <a:rPr kumimoji="0" lang="en-GB" sz="1000" b="0" i="0" u="none" strike="noStrike" kern="1200" cap="none" spc="0" normalizeH="0" baseline="0" noProof="0" smtClean="0">
                <a:ln>
                  <a:noFill/>
                </a:ln>
                <a:solidFill>
                  <a:srgbClr val="C0C0C0"/>
                </a:solidFill>
                <a:effectLst/>
                <a:uLnTx/>
                <a:uFillTx/>
                <a:latin typeface="Courier New"/>
                <a:ea typeface="+mn-ea"/>
                <a:cs typeface="+mn-cs"/>
              </a:rPr>
              <a:t> ,Descendants</a:t>
            </a:r>
          </a:p>
          <a:p>
            <a:pPr marL="342900" marR="0" lvl="0" indent="-342900" algn="l" defTabSz="914400" rtl="0" eaLnBrk="0" fontAlgn="base" latinLnBrk="0" hangingPunct="0">
              <a:lnSpc>
                <a:spcPct val="100000"/>
              </a:lnSpc>
              <a:spcBef>
                <a:spcPct val="20000"/>
              </a:spcBef>
              <a:spcAft>
                <a:spcPct val="0"/>
              </a:spcAft>
              <a:buClr>
                <a:srgbClr val="737D9C"/>
              </a:buClr>
              <a:buSzPct val="90000"/>
              <a:buFont typeface="Arial" charset="0"/>
              <a:buNone/>
              <a:tabLst/>
              <a:defRPr/>
            </a:pPr>
            <a:r>
              <a:rPr kumimoji="0" lang="en-GB" sz="1000" b="0" i="0" u="none" strike="noStrike" kern="1200" cap="none" spc="0" normalizeH="0" baseline="0" noProof="0" smtClean="0">
                <a:ln>
                  <a:noFill/>
                </a:ln>
                <a:solidFill>
                  <a:srgbClr val="C0C0C0"/>
                </a:solidFill>
                <a:effectLst/>
                <a:uLnTx/>
                <a:uFillTx/>
                <a:latin typeface="Courier New"/>
                <a:ea typeface="+mn-ea"/>
                <a:cs typeface="+mn-cs"/>
              </a:rPr>
              <a:t>  (</a:t>
            </a:r>
          </a:p>
          <a:p>
            <a:pPr marL="342900" marR="0" lvl="0" indent="-342900" algn="l" defTabSz="914400" rtl="0" eaLnBrk="0" fontAlgn="base" latinLnBrk="0" hangingPunct="0">
              <a:lnSpc>
                <a:spcPct val="100000"/>
              </a:lnSpc>
              <a:spcBef>
                <a:spcPct val="20000"/>
              </a:spcBef>
              <a:spcAft>
                <a:spcPct val="0"/>
              </a:spcAft>
              <a:buClr>
                <a:srgbClr val="737D9C"/>
              </a:buClr>
              <a:buSzPct val="90000"/>
              <a:buFont typeface="Arial" charset="0"/>
              <a:buNone/>
              <a:tabLst/>
              <a:defRPr/>
            </a:pPr>
            <a:r>
              <a:rPr kumimoji="0" lang="en-GB" sz="1000" b="0" i="0" u="none" strike="noStrike" kern="1200" cap="none" spc="0" normalizeH="0" baseline="0" noProof="0" smtClean="0">
                <a:ln>
                  <a:noFill/>
                </a:ln>
                <a:solidFill>
                  <a:srgbClr val="C0C0C0"/>
                </a:solidFill>
                <a:effectLst/>
                <a:uLnTx/>
                <a:uFillTx/>
                <a:latin typeface="Courier New"/>
                <a:ea typeface="+mn-ea"/>
                <a:cs typeface="+mn-cs"/>
              </a:rPr>
              <a:t>    </a:t>
            </a:r>
            <a:r>
              <a:rPr kumimoji="0" lang="en-GB" sz="1000" b="0" i="0" u="none" strike="noStrike" kern="1200" cap="none" spc="0" normalizeH="0" baseline="0" noProof="0" smtClean="0">
                <a:ln>
                  <a:noFill/>
                </a:ln>
                <a:solidFill>
                  <a:srgbClr val="000080"/>
                </a:solidFill>
                <a:effectLst/>
                <a:uLnTx/>
                <a:uFillTx/>
                <a:latin typeface="Courier New"/>
                <a:ea typeface="+mn-ea"/>
                <a:cs typeface="+mn-cs"/>
              </a:rPr>
              <a:t>[Date].[Calendar].[Calendar Year].&amp;[2003]</a:t>
            </a:r>
          </a:p>
          <a:p>
            <a:pPr marL="342900" marR="0" lvl="0" indent="-342900" algn="l" defTabSz="914400" rtl="0" eaLnBrk="0" fontAlgn="base" latinLnBrk="0" hangingPunct="0">
              <a:lnSpc>
                <a:spcPct val="100000"/>
              </a:lnSpc>
              <a:spcBef>
                <a:spcPct val="20000"/>
              </a:spcBef>
              <a:spcAft>
                <a:spcPct val="0"/>
              </a:spcAft>
              <a:buClr>
                <a:srgbClr val="737D9C"/>
              </a:buClr>
              <a:buSzPct val="90000"/>
              <a:buFont typeface="Arial" charset="0"/>
              <a:buNone/>
              <a:tabLst/>
              <a:defRPr/>
            </a:pPr>
            <a:r>
              <a:rPr kumimoji="0" lang="en-GB" sz="1000" b="0" i="0" u="none" strike="noStrike" kern="1200" cap="none" spc="0" normalizeH="0" baseline="0" noProof="0" smtClean="0">
                <a:ln>
                  <a:noFill/>
                </a:ln>
                <a:solidFill>
                  <a:srgbClr val="000080"/>
                </a:solidFill>
                <a:effectLst/>
                <a:uLnTx/>
                <a:uFillTx/>
                <a:latin typeface="Courier New"/>
                <a:ea typeface="+mn-ea"/>
                <a:cs typeface="+mn-cs"/>
              </a:rPr>
              <a:t>   ,[Date].[Calendar].[Date]</a:t>
            </a:r>
          </a:p>
          <a:p>
            <a:pPr marL="342900" marR="0" lvl="0" indent="-342900" algn="l" defTabSz="914400" rtl="0" eaLnBrk="0" fontAlgn="base" latinLnBrk="0" hangingPunct="0">
              <a:lnSpc>
                <a:spcPct val="100000"/>
              </a:lnSpc>
              <a:spcBef>
                <a:spcPct val="20000"/>
              </a:spcBef>
              <a:spcAft>
                <a:spcPct val="0"/>
              </a:spcAft>
              <a:buClr>
                <a:srgbClr val="737D9C"/>
              </a:buClr>
              <a:buSzPct val="90000"/>
              <a:buFont typeface="Arial" charset="0"/>
              <a:buNone/>
              <a:tabLst/>
              <a:defRPr/>
            </a:pPr>
            <a:r>
              <a:rPr kumimoji="0" lang="en-GB" sz="1000" b="0" i="0" u="none" strike="noStrike" kern="1200" cap="none" spc="0" normalizeH="0" baseline="0" noProof="0" smtClean="0">
                <a:ln>
                  <a:noFill/>
                </a:ln>
                <a:solidFill>
                  <a:srgbClr val="000080"/>
                </a:solidFill>
                <a:effectLst/>
                <a:uLnTx/>
                <a:uFillTx/>
                <a:latin typeface="Courier New"/>
                <a:ea typeface="+mn-ea"/>
                <a:cs typeface="+mn-cs"/>
              </a:rPr>
              <a:t>  ) </a:t>
            </a:r>
            <a:r>
              <a:rPr kumimoji="0" lang="en-GB" sz="1000" b="0" i="0" u="none" strike="noStrike" kern="1200" cap="none" spc="0" normalizeH="0" baseline="0" noProof="0" smtClean="0">
                <a:ln>
                  <a:noFill/>
                </a:ln>
                <a:solidFill>
                  <a:srgbClr val="0000FF"/>
                </a:solidFill>
                <a:effectLst/>
                <a:uLnTx/>
                <a:uFillTx/>
                <a:latin typeface="Courier New"/>
                <a:ea typeface="+mn-ea"/>
                <a:cs typeface="+mn-cs"/>
              </a:rPr>
              <a:t>ON </a:t>
            </a:r>
            <a:r>
              <a:rPr kumimoji="0" lang="en-GB" sz="1000" b="0" i="0" u="none" strike="noStrike" kern="1200" cap="none" spc="0" normalizeH="0" baseline="0" noProof="0" smtClean="0">
                <a:ln>
                  <a:noFill/>
                </a:ln>
                <a:solidFill>
                  <a:srgbClr val="C0C0C0"/>
                </a:solidFill>
                <a:effectLst/>
                <a:uLnTx/>
                <a:uFillTx/>
                <a:latin typeface="Courier New"/>
                <a:ea typeface="+mn-ea"/>
                <a:cs typeface="+mn-cs"/>
              </a:rPr>
              <a:t>1</a:t>
            </a:r>
          </a:p>
          <a:p>
            <a:pPr marL="342900" marR="0" lvl="0" indent="-342900" algn="l" defTabSz="914400" rtl="0" eaLnBrk="0" fontAlgn="base" latinLnBrk="0" hangingPunct="0">
              <a:lnSpc>
                <a:spcPct val="100000"/>
              </a:lnSpc>
              <a:spcBef>
                <a:spcPct val="20000"/>
              </a:spcBef>
              <a:spcAft>
                <a:spcPct val="0"/>
              </a:spcAft>
              <a:buClr>
                <a:srgbClr val="737D9C"/>
              </a:buClr>
              <a:buSzPct val="90000"/>
              <a:buFont typeface="Arial" charset="0"/>
              <a:buNone/>
              <a:tabLst/>
              <a:defRPr/>
            </a:pPr>
            <a:r>
              <a:rPr kumimoji="0" lang="en-GB" sz="1000" b="0" i="0" u="none" strike="noStrike" kern="1200" cap="none" spc="0" normalizeH="0" baseline="0" noProof="0" smtClean="0">
                <a:ln>
                  <a:noFill/>
                </a:ln>
                <a:solidFill>
                  <a:srgbClr val="0000FF"/>
                </a:solidFill>
                <a:effectLst/>
                <a:uLnTx/>
                <a:uFillTx/>
                <a:latin typeface="Courier New"/>
                <a:ea typeface="+mn-ea"/>
                <a:cs typeface="+mn-cs"/>
              </a:rPr>
              <a:t>FROM </a:t>
            </a:r>
            <a:r>
              <a:rPr kumimoji="0" lang="en-GB" sz="1000" b="0" i="0" u="none" strike="noStrike" kern="1200" cap="none" spc="0" normalizeH="0" baseline="0" noProof="0" smtClean="0">
                <a:ln>
                  <a:noFill/>
                </a:ln>
                <a:solidFill>
                  <a:srgbClr val="000080"/>
                </a:solidFill>
                <a:effectLst/>
                <a:uLnTx/>
                <a:uFillTx/>
                <a:latin typeface="Courier New"/>
                <a:ea typeface="+mn-ea"/>
                <a:cs typeface="+mn-cs"/>
              </a:rPr>
              <a:t>[Adventure Works];</a:t>
            </a:r>
          </a:p>
          <a:p>
            <a:pPr marL="342900" marR="0" lvl="0" indent="-342900" algn="l" defTabSz="914400" rtl="0" eaLnBrk="0" fontAlgn="base" latinLnBrk="0" hangingPunct="0">
              <a:lnSpc>
                <a:spcPct val="100000"/>
              </a:lnSpc>
              <a:spcBef>
                <a:spcPct val="20000"/>
              </a:spcBef>
              <a:spcAft>
                <a:spcPct val="0"/>
              </a:spcAft>
              <a:buClr>
                <a:srgbClr val="737D9C"/>
              </a:buClr>
              <a:buSzPct val="90000"/>
              <a:buFont typeface="Arial" charset="0"/>
              <a:buNone/>
              <a:tabLst/>
              <a:defRPr/>
            </a:pPr>
            <a:endParaRPr kumimoji="0" lang="en-GB" sz="1000" b="0" i="0" u="none" strike="noStrike" kern="1200" cap="none" spc="0" normalizeH="0" baseline="0" noProof="0" dirty="0">
              <a:ln>
                <a:noFill/>
              </a:ln>
              <a:solidFill>
                <a:srgbClr val="595959"/>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dirty="0" smtClean="0"/>
          </a:p>
          <a:p>
            <a:endParaRPr lang="en-GB" dirty="0" smtClean="0"/>
          </a:p>
          <a:p>
            <a:endParaRPr lang="en-GB" dirty="0" smtClean="0"/>
          </a:p>
          <a:p>
            <a:pPr lvl="0">
              <a:buNone/>
            </a:pPr>
            <a:r>
              <a:rPr lang="en-GB" dirty="0" smtClean="0"/>
              <a:t>	Profiling and Debugging Using MDX Studio</a:t>
            </a:r>
          </a:p>
          <a:p>
            <a:pPr>
              <a:buNone/>
            </a:pPr>
            <a:endParaRPr lang="en-GB" dirty="0"/>
          </a:p>
        </p:txBody>
      </p:sp>
      <p:sp>
        <p:nvSpPr>
          <p:cNvPr id="4" name="Footer Placeholder 3"/>
          <p:cNvSpPr>
            <a:spLocks noGrp="1"/>
          </p:cNvSpPr>
          <p:nvPr>
            <p:ph type="ftr" sz="quarter" idx="11"/>
          </p:nvPr>
        </p:nvSpPr>
        <p:spPr/>
        <p:txBody>
          <a:bodyPr/>
          <a:lstStyle/>
          <a:p>
            <a:endParaRPr lang="en-GB"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155448"/>
            <a:ext cx="6781800" cy="530352"/>
          </a:xfrm>
        </p:spPr>
        <p:txBody>
          <a:bodyPr/>
          <a:lstStyle/>
          <a:p>
            <a:r>
              <a:rPr lang="en-GB" dirty="0" smtClean="0"/>
              <a:t>MY PAIN with Management Studio</a:t>
            </a:r>
            <a:endParaRPr lang="en-GB" dirty="0"/>
          </a:p>
        </p:txBody>
      </p:sp>
      <p:sp>
        <p:nvSpPr>
          <p:cNvPr id="3" name="Content Placeholder 2"/>
          <p:cNvSpPr>
            <a:spLocks noGrp="1"/>
          </p:cNvSpPr>
          <p:nvPr>
            <p:ph idx="1"/>
          </p:nvPr>
        </p:nvSpPr>
        <p:spPr>
          <a:xfrm>
            <a:off x="642938" y="1143000"/>
            <a:ext cx="7929562" cy="5257800"/>
          </a:xfrm>
        </p:spPr>
        <p:txBody>
          <a:bodyPr/>
          <a:lstStyle/>
          <a:p>
            <a:pPr lvl="0">
              <a:lnSpc>
                <a:spcPct val="150000"/>
              </a:lnSpc>
            </a:pPr>
            <a:r>
              <a:rPr lang="en-GB" sz="2800" dirty="0" smtClean="0"/>
              <a:t>Which </a:t>
            </a:r>
            <a:r>
              <a:rPr lang="en-GB" sz="2800" dirty="0" err="1" smtClean="0"/>
              <a:t>Perfmon</a:t>
            </a:r>
            <a:r>
              <a:rPr lang="en-GB" sz="2800" dirty="0" smtClean="0"/>
              <a:t> Counters I want to catch</a:t>
            </a:r>
          </a:p>
          <a:p>
            <a:pPr lvl="0">
              <a:lnSpc>
                <a:spcPct val="150000"/>
              </a:lnSpc>
            </a:pPr>
            <a:r>
              <a:rPr lang="en-GB" sz="2800" dirty="0" smtClean="0"/>
              <a:t>Running </a:t>
            </a:r>
            <a:r>
              <a:rPr lang="en-GB" sz="2800" dirty="0" err="1" smtClean="0"/>
              <a:t>Perfmon</a:t>
            </a:r>
            <a:r>
              <a:rPr lang="en-GB" sz="2800" dirty="0" smtClean="0"/>
              <a:t> AND Profiler Trace AND Query Window at same time .. Annoying </a:t>
            </a:r>
          </a:p>
          <a:p>
            <a:pPr lvl="0">
              <a:lnSpc>
                <a:spcPct val="150000"/>
              </a:lnSpc>
            </a:pPr>
            <a:r>
              <a:rPr lang="en-GB" sz="2800" dirty="0" smtClean="0"/>
              <a:t>Logs of “Unwanted” events logged in trace</a:t>
            </a:r>
          </a:p>
          <a:p>
            <a:pPr lvl="0">
              <a:lnSpc>
                <a:spcPct val="150000"/>
              </a:lnSpc>
            </a:pPr>
            <a:r>
              <a:rPr lang="en-GB" sz="2800" dirty="0" smtClean="0"/>
              <a:t>Events for other queries running on server might impact your collected trace counter</a:t>
            </a:r>
          </a:p>
          <a:p>
            <a:pPr>
              <a:lnSpc>
                <a:spcPct val="150000"/>
              </a:lnSpc>
              <a:buNone/>
            </a:pPr>
            <a:r>
              <a:rPr lang="en-GB" dirty="0" smtClean="0"/>
              <a:t>		</a:t>
            </a:r>
          </a:p>
          <a:p>
            <a:endParaRPr lang="en-GB" dirty="0" smtClean="0"/>
          </a:p>
          <a:p>
            <a:endParaRPr lang="en-GB" dirty="0" smtClean="0"/>
          </a:p>
          <a:p>
            <a:endParaRPr lang="en-GB" dirty="0"/>
          </a:p>
        </p:txBody>
      </p:sp>
      <p:sp>
        <p:nvSpPr>
          <p:cNvPr id="4" name="Footer Placeholder 3"/>
          <p:cNvSpPr>
            <a:spLocks noGrp="1"/>
          </p:cNvSpPr>
          <p:nvPr>
            <p:ph type="ftr" sz="quarter" idx="11"/>
          </p:nvPr>
        </p:nvSpPr>
        <p:spPr/>
        <p:txBody>
          <a:bodyPr/>
          <a:lstStyle/>
          <a:p>
            <a:endParaRPr lang="en-GB"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530352"/>
          </a:xfrm>
        </p:spPr>
        <p:txBody>
          <a:bodyPr/>
          <a:lstStyle/>
          <a:p>
            <a:r>
              <a:rPr lang="en-GB" dirty="0" smtClean="0"/>
              <a:t>MDX	Profiler and Debugger</a:t>
            </a:r>
            <a:endParaRPr lang="en-GB" dirty="0"/>
          </a:p>
        </p:txBody>
      </p:sp>
      <p:sp>
        <p:nvSpPr>
          <p:cNvPr id="3" name="Content Placeholder 2"/>
          <p:cNvSpPr>
            <a:spLocks noGrp="1"/>
          </p:cNvSpPr>
          <p:nvPr>
            <p:ph idx="1"/>
          </p:nvPr>
        </p:nvSpPr>
        <p:spPr/>
        <p:txBody>
          <a:bodyPr/>
          <a:lstStyle/>
          <a:p>
            <a:pPr>
              <a:buNone/>
            </a:pPr>
            <a:endParaRPr lang="en-GB" sz="2000" dirty="0" smtClean="0"/>
          </a:p>
          <a:p>
            <a:pPr>
              <a:buNone/>
            </a:pPr>
            <a:endParaRPr lang="en-GB" sz="2000" dirty="0" smtClean="0"/>
          </a:p>
          <a:p>
            <a:pPr>
              <a:buNone/>
            </a:pPr>
            <a:endParaRPr lang="en-GB" sz="2000" dirty="0" smtClean="0"/>
          </a:p>
          <a:p>
            <a:pPr>
              <a:buNone/>
            </a:pPr>
            <a:endParaRPr lang="en-GB" sz="2000" dirty="0" smtClean="0"/>
          </a:p>
          <a:p>
            <a:pPr>
              <a:buNone/>
            </a:pPr>
            <a:endParaRPr lang="en-GB" sz="2000" dirty="0" smtClean="0"/>
          </a:p>
          <a:p>
            <a:pPr>
              <a:buNone/>
            </a:pPr>
            <a:r>
              <a:rPr lang="en-GB" sz="2000" dirty="0" smtClean="0"/>
              <a:t>				</a:t>
            </a:r>
            <a:r>
              <a:rPr lang="en-GB" sz="4800" dirty="0" smtClean="0"/>
              <a:t>DEMO</a:t>
            </a:r>
            <a:endParaRPr lang="en-GB" sz="4800" dirty="0"/>
          </a:p>
        </p:txBody>
      </p:sp>
    </p:spTree>
    <p:extLst>
      <p:ext uri="{BB962C8B-B14F-4D97-AF65-F5344CB8AC3E}">
        <p14:creationId xmlns:p14="http://schemas.microsoft.com/office/powerpoint/2010/main" xmlns="" val="11142493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0"/>
            <a:ext cx="8229600" cy="530352"/>
          </a:xfrm>
        </p:spPr>
        <p:txBody>
          <a:bodyPr/>
          <a:lstStyle/>
          <a:p>
            <a:r>
              <a:rPr lang="en-GB" dirty="0" smtClean="0"/>
              <a:t>PerfMon Counters..</a:t>
            </a:r>
            <a:r>
              <a:rPr lang="en-GB" sz="1600" dirty="0" smtClean="0"/>
              <a:t>what do they stand for</a:t>
            </a:r>
            <a:endParaRPr lang="en-GB" sz="1600" dirty="0"/>
          </a:p>
        </p:txBody>
      </p:sp>
      <p:sp>
        <p:nvSpPr>
          <p:cNvPr id="4" name="Footer Placeholder 3"/>
          <p:cNvSpPr>
            <a:spLocks noGrp="1"/>
          </p:cNvSpPr>
          <p:nvPr>
            <p:ph type="ftr" sz="quarter" idx="11"/>
          </p:nvPr>
        </p:nvSpPr>
        <p:spPr>
          <a:xfrm>
            <a:off x="0" y="6324600"/>
            <a:ext cx="4643438" cy="365125"/>
          </a:xfrm>
        </p:spPr>
        <p:txBody>
          <a:bodyPr/>
          <a:lstStyle/>
          <a:p>
            <a:r>
              <a:rPr lang="en-GB" dirty="0" smtClean="0"/>
              <a:t>RUN AS ADMINSTRATORTO GET THIS</a:t>
            </a:r>
            <a:endParaRPr lang="en-GB"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2821781" y="1219200"/>
            <a:ext cx="3571875" cy="4991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0"/>
            <a:ext cx="8229600" cy="530352"/>
          </a:xfrm>
        </p:spPr>
        <p:txBody>
          <a:bodyPr/>
          <a:lstStyle/>
          <a:p>
            <a:r>
              <a:rPr lang="en-GB" dirty="0" smtClean="0"/>
              <a:t>PerfMon Counters..</a:t>
            </a:r>
            <a:r>
              <a:rPr lang="en-GB" sz="1600" dirty="0" smtClean="0"/>
              <a:t>what do they stand for</a:t>
            </a:r>
            <a:endParaRPr lang="en-GB" sz="1600" dirty="0"/>
          </a:p>
        </p:txBody>
      </p:sp>
      <p:sp>
        <p:nvSpPr>
          <p:cNvPr id="4" name="Footer Placeholder 3"/>
          <p:cNvSpPr>
            <a:spLocks noGrp="1"/>
          </p:cNvSpPr>
          <p:nvPr>
            <p:ph type="ftr" sz="quarter" idx="11"/>
          </p:nvPr>
        </p:nvSpPr>
        <p:spPr/>
        <p:txBody>
          <a:bodyPr/>
          <a:lstStyle/>
          <a:p>
            <a:r>
              <a:rPr lang="en-GB" dirty="0" smtClean="0"/>
              <a:t>V</a:t>
            </a:r>
            <a:endParaRPr lang="en-GB" dirty="0"/>
          </a:p>
        </p:txBody>
      </p:sp>
      <p:sp>
        <p:nvSpPr>
          <p:cNvPr id="5" name="Content Placeholder 4"/>
          <p:cNvSpPr>
            <a:spLocks noGrp="1"/>
          </p:cNvSpPr>
          <p:nvPr>
            <p:ph idx="1"/>
          </p:nvPr>
        </p:nvSpPr>
        <p:spPr/>
        <p:txBody>
          <a:bodyPr/>
          <a:lstStyle/>
          <a:p>
            <a:r>
              <a:rPr lang="en-GB" sz="1800" dirty="0" smtClean="0"/>
              <a:t>Time- Time taken to execute MDX</a:t>
            </a:r>
          </a:p>
          <a:p>
            <a:r>
              <a:rPr lang="en-GB" sz="1800" dirty="0" smtClean="0"/>
              <a:t>Cells Calculated – No. Of cells evaluated to arrive at result set</a:t>
            </a:r>
          </a:p>
          <a:p>
            <a:pPr>
              <a:buNone/>
            </a:pPr>
            <a:r>
              <a:rPr lang="en-GB" sz="1800" dirty="0" smtClean="0"/>
              <a:t>	 </a:t>
            </a:r>
            <a:r>
              <a:rPr lang="en-GB" sz="1800" dirty="0" smtClean="0">
                <a:solidFill>
                  <a:srgbClr val="FF0000"/>
                </a:solidFill>
              </a:rPr>
              <a:t>High Number Indicates </a:t>
            </a:r>
            <a:r>
              <a:rPr lang="en-GB" sz="1800" b="1" dirty="0" smtClean="0">
                <a:solidFill>
                  <a:srgbClr val="FF0000"/>
                </a:solidFill>
              </a:rPr>
              <a:t> cell-by-cell computation</a:t>
            </a:r>
            <a:endParaRPr lang="en-GB" sz="1800" dirty="0" smtClean="0">
              <a:solidFill>
                <a:srgbClr val="FF0000"/>
              </a:solidFill>
            </a:endParaRPr>
          </a:p>
          <a:p>
            <a:r>
              <a:rPr lang="en-GB" sz="1800" dirty="0" smtClean="0"/>
              <a:t>Calc Covers –No of Calculation Covers(sub cube over which calculation is applied)  </a:t>
            </a:r>
          </a:p>
          <a:p>
            <a:pPr>
              <a:buNone/>
            </a:pPr>
            <a:r>
              <a:rPr lang="en-GB" sz="1800" dirty="0" smtClean="0"/>
              <a:t>	</a:t>
            </a:r>
            <a:r>
              <a:rPr lang="en-GB" sz="1800" dirty="0" smtClean="0">
                <a:solidFill>
                  <a:srgbClr val="FF0000"/>
                </a:solidFill>
              </a:rPr>
              <a:t>High Number Indicates </a:t>
            </a:r>
            <a:r>
              <a:rPr lang="en-GB" sz="1800" b="1" dirty="0" smtClean="0">
                <a:solidFill>
                  <a:srgbClr val="FF0000"/>
                </a:solidFill>
              </a:rPr>
              <a:t> cell-by-cell computation</a:t>
            </a:r>
          </a:p>
          <a:p>
            <a:r>
              <a:rPr lang="en-GB" sz="1800" b="1" dirty="0" smtClean="0"/>
              <a:t>Sonar Sub cube-Number of sub cubes generated by Formula engine (SONAR algorithm)</a:t>
            </a:r>
          </a:p>
          <a:p>
            <a:pPr>
              <a:buNone/>
            </a:pPr>
            <a:r>
              <a:rPr lang="en-GB" sz="1800" dirty="0" smtClean="0"/>
              <a:t>	</a:t>
            </a:r>
            <a:r>
              <a:rPr lang="en-GB" sz="1800" dirty="0" smtClean="0">
                <a:solidFill>
                  <a:srgbClr val="FF0000"/>
                </a:solidFill>
              </a:rPr>
              <a:t>High Number Indicates </a:t>
            </a:r>
            <a:r>
              <a:rPr lang="en-GB" sz="1800" b="1" dirty="0" smtClean="0">
                <a:solidFill>
                  <a:srgbClr val="FF0000"/>
                </a:solidFill>
              </a:rPr>
              <a:t> cell-by-cell computation</a:t>
            </a:r>
            <a:endParaRPr lang="en-GB" sz="1800" dirty="0" smtClean="0">
              <a:solidFill>
                <a:srgbClr val="FF0000"/>
              </a:solidFill>
            </a:endParaRPr>
          </a:p>
          <a:p>
            <a:r>
              <a:rPr lang="en-GB" sz="1800" dirty="0" smtClean="0"/>
              <a:t>SE Queries – Number of queries answered by Storage Engine</a:t>
            </a:r>
          </a:p>
          <a:p>
            <a:pPr>
              <a:buNone/>
            </a:pPr>
            <a:r>
              <a:rPr lang="en-GB" sz="1800" dirty="0" smtClean="0">
                <a:solidFill>
                  <a:srgbClr val="FF0000"/>
                </a:solidFill>
              </a:rPr>
              <a:t>	High Number Indicates less data from cache. Cache warming will help</a:t>
            </a:r>
          </a:p>
          <a:p>
            <a:pPr>
              <a:buNone/>
            </a:pPr>
            <a:endParaRPr lang="en-GB" sz="1800" dirty="0" smtClean="0">
              <a:solidFill>
                <a:srgbClr val="FF0000"/>
              </a:solidFill>
            </a:endParaRPr>
          </a:p>
          <a:p>
            <a:pPr>
              <a:buNone/>
            </a:pPr>
            <a:endParaRPr lang="en-GB" sz="1800" dirty="0" smtClean="0">
              <a:solidFill>
                <a:srgbClr val="FF0000"/>
              </a:solidFill>
            </a:endParaRPr>
          </a:p>
          <a:p>
            <a:pPr>
              <a:buNone/>
            </a:pPr>
            <a:r>
              <a:rPr lang="en-GB" sz="1800" dirty="0" smtClean="0">
                <a:solidFill>
                  <a:srgbClr val="FF0000"/>
                </a:solidFill>
              </a:rPr>
              <a:t>      </a:t>
            </a:r>
            <a:r>
              <a:rPr lang="en-GB" sz="2400" dirty="0" smtClean="0">
                <a:solidFill>
                  <a:schemeClr val="tx1"/>
                </a:solidFill>
              </a:rPr>
              <a:t> Please refer SSAS Performance Whitepaper for more </a:t>
            </a:r>
            <a:endParaRPr lang="en-GB" sz="2400" dirty="0">
              <a:solidFill>
                <a:schemeClr val="tx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454152"/>
          </a:xfrm>
        </p:spPr>
        <p:txBody>
          <a:bodyPr/>
          <a:lstStyle/>
          <a:p>
            <a:r>
              <a:rPr lang="en-GB" dirty="0" smtClean="0"/>
              <a:t>Summary </a:t>
            </a:r>
            <a:endParaRPr lang="en-GB" dirty="0"/>
          </a:p>
        </p:txBody>
      </p:sp>
      <p:sp>
        <p:nvSpPr>
          <p:cNvPr id="3" name="Content Placeholder 2"/>
          <p:cNvSpPr>
            <a:spLocks noGrp="1"/>
          </p:cNvSpPr>
          <p:nvPr>
            <p:ph idx="1"/>
          </p:nvPr>
        </p:nvSpPr>
        <p:spPr/>
        <p:txBody>
          <a:bodyPr/>
          <a:lstStyle/>
          <a:p>
            <a:pPr>
              <a:lnSpc>
                <a:spcPct val="150000"/>
              </a:lnSpc>
              <a:buFont typeface="Arial" pitchFamily="34" charset="0"/>
              <a:buChar char="•"/>
            </a:pPr>
            <a:r>
              <a:rPr lang="en-GB" sz="2000" dirty="0" smtClean="0"/>
              <a:t> Watch out for High cells evaluation</a:t>
            </a:r>
          </a:p>
          <a:p>
            <a:pPr>
              <a:lnSpc>
                <a:spcPct val="150000"/>
              </a:lnSpc>
              <a:buFont typeface="Arial" pitchFamily="34" charset="0"/>
              <a:buChar char="•"/>
            </a:pPr>
            <a:r>
              <a:rPr lang="en-GB" sz="2000" dirty="0" smtClean="0"/>
              <a:t>Try to use the formula engine caching</a:t>
            </a:r>
          </a:p>
          <a:p>
            <a:pPr>
              <a:lnSpc>
                <a:spcPct val="150000"/>
              </a:lnSpc>
              <a:buFont typeface="Arial" pitchFamily="34" charset="0"/>
              <a:buChar char="•"/>
            </a:pPr>
            <a:r>
              <a:rPr lang="en-GB" sz="2000" dirty="0" smtClean="0"/>
              <a:t>Use functions optimized for bulk evaluation</a:t>
            </a:r>
          </a:p>
          <a:p>
            <a:pPr>
              <a:lnSpc>
                <a:spcPct val="150000"/>
              </a:lnSpc>
              <a:buFont typeface="Arial" pitchFamily="34" charset="0"/>
              <a:buChar char="•"/>
            </a:pPr>
            <a:r>
              <a:rPr lang="en-GB" sz="2000" dirty="0" smtClean="0"/>
              <a:t>Use MDX studio to help you analyze and suggest improvements</a:t>
            </a:r>
          </a:p>
          <a:p>
            <a:pPr>
              <a:lnSpc>
                <a:spcPct val="150000"/>
              </a:lnSpc>
              <a:buFont typeface="Arial" pitchFamily="34" charset="0"/>
              <a:buChar char="•"/>
            </a:pPr>
            <a:r>
              <a:rPr lang="en-GB" sz="2000" dirty="0" smtClean="0"/>
              <a:t>Use it and give feedback </a:t>
            </a:r>
            <a:r>
              <a:rPr lang="en-GB" sz="2000" dirty="0" smtClean="0">
                <a:hlinkClick r:id="rId2"/>
              </a:rPr>
              <a:t>http://www.ssas-info.com/forum/3-mdx-studio/</a:t>
            </a:r>
            <a:endParaRPr lang="en-GB" sz="2000" dirty="0" smtClean="0"/>
          </a:p>
          <a:p>
            <a:pPr>
              <a:lnSpc>
                <a:spcPct val="150000"/>
              </a:lnSpc>
              <a:buFont typeface="Arial" pitchFamily="34" charset="0"/>
              <a:buChar char="•"/>
            </a:pPr>
            <a:r>
              <a:rPr lang="en-GB" sz="2000" dirty="0" smtClean="0"/>
              <a:t>Debug you MDX . It is the easiest way to find out bugs with dataset reported</a:t>
            </a:r>
          </a:p>
          <a:p>
            <a:pPr>
              <a:lnSpc>
                <a:spcPct val="150000"/>
              </a:lnSpc>
              <a:buFont typeface="Arial" pitchFamily="34" charset="0"/>
              <a:buChar char="•"/>
            </a:pPr>
            <a:r>
              <a:rPr lang="en-GB" sz="2000" dirty="0" smtClean="0"/>
              <a:t>Read the performance optimization whitepaper on SSAS. It is the best and most reliable source of performance optimization techniques</a:t>
            </a:r>
          </a:p>
          <a:p>
            <a:pPr>
              <a:lnSpc>
                <a:spcPct val="150000"/>
              </a:lnSpc>
              <a:buFont typeface="Arial" pitchFamily="34" charset="0"/>
              <a:buChar char="•"/>
            </a:pPr>
            <a:endParaRPr lang="en-GB" sz="2000" dirty="0"/>
          </a:p>
        </p:txBody>
      </p:sp>
    </p:spTree>
    <p:extLst>
      <p:ext uri="{BB962C8B-B14F-4D97-AF65-F5344CB8AC3E}">
        <p14:creationId xmlns:p14="http://schemas.microsoft.com/office/powerpoint/2010/main" xmlns="" val="370183495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18872" indent="0">
              <a:buNone/>
            </a:pPr>
            <a:endParaRPr lang="en-GB" dirty="0" smtClean="0"/>
          </a:p>
          <a:p>
            <a:pPr marL="118872" indent="0">
              <a:buNone/>
            </a:pPr>
            <a:endParaRPr lang="en-GB" dirty="0"/>
          </a:p>
          <a:p>
            <a:pPr marL="118872" indent="0">
              <a:buNone/>
            </a:pPr>
            <a:r>
              <a:rPr lang="en-GB" dirty="0" smtClean="0"/>
              <a:t>			Questions</a:t>
            </a:r>
            <a:endParaRPr lang="en-GB" dirty="0"/>
          </a:p>
          <a:p>
            <a:pPr marL="118872" indent="0">
              <a:buNone/>
            </a:pPr>
            <a:r>
              <a:rPr lang="en-GB" sz="6000" dirty="0" smtClean="0"/>
              <a:t>		THANK YOU </a:t>
            </a:r>
            <a:endParaRPr lang="en-GB" sz="6000" dirty="0"/>
          </a:p>
        </p:txBody>
      </p:sp>
    </p:spTree>
    <p:extLst>
      <p:ext uri="{BB962C8B-B14F-4D97-AF65-F5344CB8AC3E}">
        <p14:creationId xmlns:p14="http://schemas.microsoft.com/office/powerpoint/2010/main" xmlns="" val="2302464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454152"/>
          </a:xfrm>
        </p:spPr>
        <p:txBody>
          <a:bodyPr/>
          <a:lstStyle/>
          <a:p>
            <a:r>
              <a:rPr lang="en-GB" dirty="0" smtClean="0"/>
              <a:t>Agenda</a:t>
            </a:r>
            <a:endParaRPr lang="en-GB" dirty="0"/>
          </a:p>
        </p:txBody>
      </p:sp>
      <p:sp>
        <p:nvSpPr>
          <p:cNvPr id="3" name="Content Placeholder 2"/>
          <p:cNvSpPr>
            <a:spLocks noGrp="1"/>
          </p:cNvSpPr>
          <p:nvPr>
            <p:ph idx="1"/>
          </p:nvPr>
        </p:nvSpPr>
        <p:spPr/>
        <p:txBody>
          <a:bodyPr>
            <a:normAutofit fontScale="85000" lnSpcReduction="20000"/>
          </a:bodyPr>
          <a:lstStyle/>
          <a:p>
            <a:pPr marL="514350" indent="-514350">
              <a:lnSpc>
                <a:spcPct val="150000"/>
              </a:lnSpc>
              <a:buAutoNum type="arabicPeriod"/>
            </a:pPr>
            <a:r>
              <a:rPr lang="en-GB" sz="2800" dirty="0" smtClean="0">
                <a:cs typeface="Consolas" pitchFamily="49" charset="0"/>
              </a:rPr>
              <a:t>What is MDX Studio</a:t>
            </a:r>
          </a:p>
          <a:p>
            <a:pPr marL="514350" indent="-514350">
              <a:lnSpc>
                <a:spcPct val="150000"/>
              </a:lnSpc>
              <a:buAutoNum type="arabicPeriod"/>
            </a:pPr>
            <a:r>
              <a:rPr lang="en-GB" sz="2800" dirty="0" smtClean="0">
                <a:cs typeface="Consolas" pitchFamily="49" charset="0"/>
              </a:rPr>
              <a:t>Why and How to use MDX Studio</a:t>
            </a:r>
          </a:p>
          <a:p>
            <a:pPr marL="914400" lvl="1" indent="-514350">
              <a:lnSpc>
                <a:spcPct val="150000"/>
              </a:lnSpc>
              <a:buAutoNum type="arabicPeriod"/>
            </a:pPr>
            <a:r>
              <a:rPr lang="en-GB" dirty="0" smtClean="0">
                <a:cs typeface="Consolas" pitchFamily="49" charset="0"/>
              </a:rPr>
              <a:t>Parser and Formatter</a:t>
            </a:r>
          </a:p>
          <a:p>
            <a:pPr marL="914400" lvl="1" indent="-514350">
              <a:lnSpc>
                <a:spcPct val="150000"/>
              </a:lnSpc>
              <a:buAutoNum type="arabicPeriod"/>
            </a:pPr>
            <a:r>
              <a:rPr lang="en-GB" dirty="0" smtClean="0">
                <a:cs typeface="Consolas" pitchFamily="49" charset="0"/>
              </a:rPr>
              <a:t>Performance Analysis</a:t>
            </a:r>
          </a:p>
          <a:p>
            <a:pPr marL="1314450" lvl="2" indent="-514350">
              <a:lnSpc>
                <a:spcPct val="150000"/>
              </a:lnSpc>
              <a:buAutoNum type="arabicPeriod"/>
            </a:pPr>
            <a:r>
              <a:rPr lang="en-GB" sz="2800" dirty="0" smtClean="0">
                <a:cs typeface="Consolas" pitchFamily="49" charset="0"/>
              </a:rPr>
              <a:t>Query Tuning </a:t>
            </a:r>
          </a:p>
          <a:p>
            <a:pPr marL="1314450" lvl="2" indent="-514350">
              <a:lnSpc>
                <a:spcPct val="150000"/>
              </a:lnSpc>
              <a:buAutoNum type="arabicPeriod"/>
            </a:pPr>
            <a:r>
              <a:rPr lang="en-GB" sz="2800" dirty="0" smtClean="0">
                <a:cs typeface="Consolas" pitchFamily="49" charset="0"/>
              </a:rPr>
              <a:t>Performance Counter Analysis</a:t>
            </a:r>
          </a:p>
          <a:p>
            <a:pPr marL="1314450" lvl="2" indent="-514350">
              <a:lnSpc>
                <a:spcPct val="150000"/>
              </a:lnSpc>
              <a:buAutoNum type="arabicPeriod"/>
            </a:pPr>
            <a:r>
              <a:rPr lang="en-GB" sz="2800" dirty="0" smtClean="0">
                <a:cs typeface="Consolas" pitchFamily="49" charset="0"/>
              </a:rPr>
              <a:t>Profiling using MDX Studio</a:t>
            </a:r>
          </a:p>
          <a:p>
            <a:pPr marL="514350" indent="-514350">
              <a:lnSpc>
                <a:spcPct val="150000"/>
              </a:lnSpc>
              <a:buAutoNum type="arabicPeriod"/>
            </a:pPr>
            <a:r>
              <a:rPr lang="en-GB" sz="2800" dirty="0" smtClean="0">
                <a:cs typeface="Consolas" pitchFamily="49" charset="0"/>
              </a:rPr>
              <a:t>Debugging MDX Query</a:t>
            </a:r>
          </a:p>
          <a:p>
            <a:pPr marL="514350" indent="-514350">
              <a:lnSpc>
                <a:spcPct val="150000"/>
              </a:lnSpc>
              <a:buAutoNum type="arabicPeriod"/>
            </a:pPr>
            <a:r>
              <a:rPr lang="en-GB" sz="2800" dirty="0" smtClean="0">
                <a:cs typeface="Consolas" pitchFamily="49" charset="0"/>
              </a:rPr>
              <a:t>Questions</a:t>
            </a:r>
          </a:p>
          <a:p>
            <a:pPr marL="0" indent="0">
              <a:lnSpc>
                <a:spcPct val="150000"/>
              </a:lnSpc>
              <a:buNone/>
            </a:pPr>
            <a:endParaRPr lang="en-GB" sz="2800" dirty="0" smtClean="0"/>
          </a:p>
          <a:p>
            <a:pPr marL="514350" indent="-514350">
              <a:lnSpc>
                <a:spcPct val="150000"/>
              </a:lnSpc>
              <a:buAutoNum type="arabicPeriod"/>
            </a:pPr>
            <a:endParaRPr lang="en-GB" sz="2800" dirty="0" smtClean="0"/>
          </a:p>
          <a:p>
            <a:pPr marL="0" indent="0">
              <a:lnSpc>
                <a:spcPct val="150000"/>
              </a:lnSpc>
              <a:buNone/>
            </a:pPr>
            <a:endParaRPr lang="en-GB" sz="2800" dirty="0" smtClean="0"/>
          </a:p>
        </p:txBody>
      </p:sp>
    </p:spTree>
    <p:extLst>
      <p:ext uri="{BB962C8B-B14F-4D97-AF65-F5344CB8AC3E}">
        <p14:creationId xmlns:p14="http://schemas.microsoft.com/office/powerpoint/2010/main" xmlns="" val="302547143"/>
      </p:ext>
    </p:extLst>
  </p:cSld>
  <p:clrMapOvr>
    <a:masterClrMapping/>
  </p:clrMapOvr>
  <mc:AlternateContent xmlns:mc="http://schemas.openxmlformats.org/markup-compatibility/2006">
    <mc:Choice xmlns:p14="http://schemas.microsoft.com/office/powerpoint/2010/main" xmlns="" Requires="p14">
      <p:transition spd="slow" p14:dur="2000" advTm="326"/>
    </mc:Choice>
    <mc:Fallback>
      <p:transition spd="slow" advTm="326"/>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530352"/>
          </a:xfrm>
        </p:spPr>
        <p:txBody>
          <a:bodyPr>
            <a:normAutofit fontScale="90000"/>
          </a:bodyPr>
          <a:lstStyle/>
          <a:p>
            <a:r>
              <a:rPr lang="en-GB" dirty="0" smtClean="0"/>
              <a:t>There is an app for..MDX </a:t>
            </a:r>
            <a:endParaRPr lang="en-GB" dirty="0"/>
          </a:p>
        </p:txBody>
      </p:sp>
      <p:sp>
        <p:nvSpPr>
          <p:cNvPr id="3" name="Content Placeholder 2"/>
          <p:cNvSpPr>
            <a:spLocks noGrp="1"/>
          </p:cNvSpPr>
          <p:nvPr>
            <p:ph idx="1"/>
          </p:nvPr>
        </p:nvSpPr>
        <p:spPr/>
        <p:txBody>
          <a:bodyPr>
            <a:noAutofit/>
          </a:bodyPr>
          <a:lstStyle/>
          <a:p>
            <a:pPr>
              <a:lnSpc>
                <a:spcPct val="200000"/>
              </a:lnSpc>
            </a:pPr>
            <a:r>
              <a:rPr lang="en-GB" sz="1600" dirty="0" smtClean="0"/>
              <a:t>Built By Mosha Pashumansky inventor of MDX</a:t>
            </a:r>
            <a:endParaRPr lang="en-GB" sz="1600" dirty="0"/>
          </a:p>
          <a:p>
            <a:pPr>
              <a:lnSpc>
                <a:spcPct val="200000"/>
              </a:lnSpc>
            </a:pPr>
            <a:r>
              <a:rPr lang="en-GB" sz="1600" dirty="0" smtClean="0"/>
              <a:t>MDX query Analyser </a:t>
            </a:r>
          </a:p>
          <a:p>
            <a:pPr>
              <a:lnSpc>
                <a:spcPct val="200000"/>
              </a:lnSpc>
            </a:pPr>
            <a:r>
              <a:rPr lang="en-GB" sz="1600" dirty="0" smtClean="0"/>
              <a:t>Debugger for MDX </a:t>
            </a:r>
          </a:p>
          <a:p>
            <a:pPr>
              <a:lnSpc>
                <a:spcPct val="200000"/>
              </a:lnSpc>
            </a:pPr>
            <a:r>
              <a:rPr lang="en-GB" sz="1600" dirty="0" smtClean="0"/>
              <a:t>Performance Monitoring and Optimization </a:t>
            </a:r>
          </a:p>
          <a:p>
            <a:pPr>
              <a:lnSpc>
                <a:spcPct val="200000"/>
              </a:lnSpc>
            </a:pPr>
            <a:r>
              <a:rPr lang="en-GB" sz="1600" dirty="0" smtClean="0"/>
              <a:t>Perfmon Counter viewer</a:t>
            </a:r>
          </a:p>
          <a:p>
            <a:pPr>
              <a:lnSpc>
                <a:spcPct val="200000"/>
              </a:lnSpc>
            </a:pPr>
            <a:r>
              <a:rPr lang="en-GB" sz="1600" i="1" dirty="0" smtClean="0"/>
              <a:t>And lots of other tools and utility that Management studio lacks </a:t>
            </a:r>
          </a:p>
          <a:p>
            <a:pPr>
              <a:lnSpc>
                <a:spcPct val="200000"/>
              </a:lnSpc>
            </a:pPr>
            <a:r>
              <a:rPr lang="en-GB" sz="1600" i="1" dirty="0" smtClean="0"/>
              <a:t>An Online Version </a:t>
            </a:r>
            <a:r>
              <a:rPr lang="en-GB" sz="1600" i="1" dirty="0"/>
              <a:t>as well </a:t>
            </a:r>
            <a:r>
              <a:rPr lang="en-GB" sz="1600" i="1" dirty="0" smtClean="0">
                <a:hlinkClick r:id="rId4"/>
              </a:rPr>
              <a:t>http</a:t>
            </a:r>
            <a:r>
              <a:rPr lang="en-GB" sz="1600" i="1" dirty="0">
                <a:hlinkClick r:id="rId4"/>
              </a:rPr>
              <a:t>://mdx.mosha.com</a:t>
            </a:r>
            <a:r>
              <a:rPr lang="en-GB" sz="1600" i="1" dirty="0" smtClean="0">
                <a:hlinkClick r:id="rId4"/>
              </a:rPr>
              <a:t>/</a:t>
            </a:r>
            <a:endParaRPr lang="en-GB" sz="1600" i="1" dirty="0" smtClean="0"/>
          </a:p>
          <a:p>
            <a:pPr>
              <a:lnSpc>
                <a:spcPct val="200000"/>
              </a:lnSpc>
            </a:pPr>
            <a:r>
              <a:rPr lang="en-GB" sz="1600" dirty="0" smtClean="0">
                <a:hlinkClick r:id="rId5"/>
              </a:rPr>
              <a:t>http://cid-74f04d1ea28ece4e.skydrive.live.com/browse.aspx/MDXStudio/v0.4.14</a:t>
            </a:r>
            <a:endParaRPr lang="en-GB" sz="1600" i="1" dirty="0"/>
          </a:p>
        </p:txBody>
      </p:sp>
      <p:pic>
        <p:nvPicPr>
          <p:cNvPr id="4" name="Audio 3">
            <a:hlinkClick r:id="" action="ppaction://media"/>
          </p:cNvPr>
          <p:cNvPicPr>
            <a:picLocks noChangeAspect="1"/>
          </p:cNvPicPr>
          <p:nvPr>
            <a:audioFile r:link="rId1"/>
            <p:extLst>
              <p:ext uri="{DAA4B4D4-6D71-4841-9C94-3DE7FCFB9230}">
                <p14:media xmlns:p14="http://schemas.microsoft.com/office/powerpoint/2010/main" xmlns="" r:embed="rId6"/>
              </p:ext>
            </p:extLst>
          </p:nvPr>
        </p:nvPicPr>
        <p:blipFill>
          <a:blip r:embed="rId7" cstate="print"/>
          <a:stretch>
            <a:fillRect/>
          </a:stretch>
        </p:blipFill>
        <p:spPr>
          <a:xfrm>
            <a:off x="8318500" y="6032500"/>
            <a:ext cx="609600" cy="609600"/>
          </a:xfrm>
          <a:prstGeom prst="rect">
            <a:avLst/>
          </a:prstGeom>
        </p:spPr>
      </p:pic>
    </p:spTree>
    <p:extLst>
      <p:ext uri="{BB962C8B-B14F-4D97-AF65-F5344CB8AC3E}">
        <p14:creationId xmlns:p14="http://schemas.microsoft.com/office/powerpoint/2010/main" xmlns="" val="1040404191"/>
      </p:ext>
    </p:extLst>
  </p:cSld>
  <p:clrMapOvr>
    <a:masterClrMapping/>
  </p:clrMapOvr>
  <mc:AlternateContent xmlns:mc="http://schemas.openxmlformats.org/markup-compatibility/2006">
    <mc:Choice xmlns:p14="http://schemas.microsoft.com/office/powerpoint/2010/main" xmlns="" Requires="p14">
      <p:transition spd="slow" p14:dur="2000" advTm="389"/>
    </mc:Choice>
    <mc:Fallback>
      <p:transition spd="slow" advTm="389"/>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86"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4"/>
                </p:tgtEl>
              </p:cMediaNode>
            </p:audi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8229600" cy="682752"/>
          </a:xfrm>
        </p:spPr>
        <p:txBody>
          <a:bodyPr>
            <a:normAutofit fontScale="90000"/>
          </a:bodyPr>
          <a:lstStyle/>
          <a:p>
            <a:r>
              <a:rPr lang="en-GB" dirty="0" smtClean="0"/>
              <a:t>The Online Version</a:t>
            </a:r>
            <a:br>
              <a:rPr lang="en-GB" dirty="0" smtClean="0"/>
            </a:br>
            <a:r>
              <a:rPr lang="en-GB" sz="1800" dirty="0" smtClean="0"/>
              <a:t>Cool  </a:t>
            </a:r>
            <a:r>
              <a:rPr lang="en-GB" sz="1800" dirty="0"/>
              <a:t>consultants working at customer site, where software installations are not allowed</a:t>
            </a:r>
          </a:p>
        </p:txBody>
      </p:sp>
      <p:pic>
        <p:nvPicPr>
          <p:cNvPr id="1027" name="Picture 3"/>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tretch>
            <a:fillRect/>
          </a:stretch>
        </p:blipFill>
        <p:spPr bwMode="auto">
          <a:xfrm>
            <a:off x="457200" y="1801812"/>
            <a:ext cx="8229600" cy="4572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5244302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dirty="0" smtClean="0"/>
          </a:p>
          <a:p>
            <a:endParaRPr lang="en-GB" dirty="0" smtClean="0"/>
          </a:p>
          <a:p>
            <a:endParaRPr lang="en-GB" dirty="0" smtClean="0"/>
          </a:p>
          <a:p>
            <a:pPr lvl="0">
              <a:buNone/>
            </a:pPr>
            <a:r>
              <a:rPr lang="en-GB" dirty="0" smtClean="0"/>
              <a:t>		Why and How to use MDX Studio</a:t>
            </a:r>
          </a:p>
          <a:p>
            <a:pPr>
              <a:buNone/>
            </a:pPr>
            <a:endParaRPr lang="en-GB" dirty="0"/>
          </a:p>
        </p:txBody>
      </p:sp>
      <p:sp>
        <p:nvSpPr>
          <p:cNvPr id="4" name="Footer Placeholder 3"/>
          <p:cNvSpPr>
            <a:spLocks noGrp="1"/>
          </p:cNvSpPr>
          <p:nvPr>
            <p:ph type="ftr" sz="quarter" idx="11"/>
          </p:nvPr>
        </p:nvSpPr>
        <p:spPr/>
        <p:txBody>
          <a:bodyPr/>
          <a:lstStyle/>
          <a:p>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0"/>
            <a:ext cx="8229600" cy="685800"/>
          </a:xfrm>
        </p:spPr>
        <p:txBody>
          <a:bodyPr>
            <a:normAutofit/>
          </a:bodyPr>
          <a:lstStyle/>
          <a:p>
            <a:r>
              <a:rPr lang="en-GB" dirty="0" smtClean="0"/>
              <a:t>Most </a:t>
            </a:r>
            <a:r>
              <a:rPr lang="en-GB" dirty="0"/>
              <a:t>popular feature </a:t>
            </a:r>
            <a:r>
              <a:rPr lang="en-GB" dirty="0" smtClean="0"/>
              <a:t>ever !! 	</a:t>
            </a:r>
            <a:endParaRPr lang="en-GB" dirty="0"/>
          </a:p>
        </p:txBody>
      </p:sp>
      <p:sp>
        <p:nvSpPr>
          <p:cNvPr id="3" name="Content Placeholder 2"/>
          <p:cNvSpPr>
            <a:spLocks noGrp="1"/>
          </p:cNvSpPr>
          <p:nvPr>
            <p:ph idx="1"/>
          </p:nvPr>
        </p:nvSpPr>
        <p:spPr/>
        <p:txBody>
          <a:bodyPr/>
          <a:lstStyle/>
          <a:p>
            <a:r>
              <a:rPr lang="en-GB" dirty="0" smtClean="0"/>
              <a:t>One Click Formatting</a:t>
            </a:r>
          </a:p>
          <a:p>
            <a:endParaRPr lang="en-GB" dirty="0"/>
          </a:p>
          <a:p>
            <a:r>
              <a:rPr lang="en-GB" dirty="0" smtClean="0"/>
              <a:t>Parsing  </a:t>
            </a:r>
            <a:r>
              <a:rPr lang="en-GB" dirty="0" smtClean="0">
                <a:sym typeface="Wingdings" pitchFamily="2" charset="2"/>
              </a:rPr>
              <a:t> Produces a Intuitive parse tree with Code Snippet highlighting</a:t>
            </a:r>
          </a:p>
          <a:p>
            <a:endParaRPr lang="en-GB" dirty="0" smtClean="0">
              <a:sym typeface="Wingdings" pitchFamily="2" charset="2"/>
            </a:endParaRPr>
          </a:p>
          <a:p>
            <a:r>
              <a:rPr lang="en-GB" dirty="0" smtClean="0">
                <a:sym typeface="Wingdings" pitchFamily="2" charset="2"/>
              </a:rPr>
              <a:t>Clear Cache in one click</a:t>
            </a:r>
          </a:p>
          <a:p>
            <a:endParaRPr lang="en-GB" dirty="0" smtClean="0">
              <a:sym typeface="Wingdings" pitchFamily="2" charset="2"/>
            </a:endParaRPr>
          </a:p>
          <a:p>
            <a:pPr>
              <a:buNone/>
            </a:pPr>
            <a:endParaRPr lang="en-GB" dirty="0" smtClean="0"/>
          </a:p>
          <a:p>
            <a:endParaRPr lang="en-GB" dirty="0"/>
          </a:p>
        </p:txBody>
      </p:sp>
    </p:spTree>
    <p:extLst>
      <p:ext uri="{BB962C8B-B14F-4D97-AF65-F5344CB8AC3E}">
        <p14:creationId xmlns:p14="http://schemas.microsoft.com/office/powerpoint/2010/main" xmlns="" val="35091296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454152"/>
          </a:xfrm>
        </p:spPr>
        <p:txBody>
          <a:bodyPr/>
          <a:lstStyle/>
          <a:p>
            <a:r>
              <a:rPr lang="en-GB" dirty="0" smtClean="0"/>
              <a:t>DEMO 1:-</a:t>
            </a:r>
            <a:r>
              <a:rPr lang="en-GB" dirty="0"/>
              <a:t> Parser and Formatter</a:t>
            </a:r>
          </a:p>
        </p:txBody>
      </p:sp>
      <p:sp>
        <p:nvSpPr>
          <p:cNvPr id="3" name="Content Placeholder 2"/>
          <p:cNvSpPr>
            <a:spLocks noGrp="1"/>
          </p:cNvSpPr>
          <p:nvPr>
            <p:ph idx="1"/>
          </p:nvPr>
        </p:nvSpPr>
        <p:spPr/>
        <p:txBody>
          <a:bodyPr>
            <a:normAutofit/>
            <a:scene3d>
              <a:camera prst="orthographicFront"/>
              <a:lightRig rig="threePt" dir="t"/>
            </a:scene3d>
            <a:sp3d prstMaterial="metal"/>
          </a:bodyPr>
          <a:lstStyle/>
          <a:p>
            <a:pPr marL="118872" indent="0">
              <a:buNone/>
            </a:pPr>
            <a:endParaRPr lang="en-GB" sz="9600" dirty="0" smtClean="0"/>
          </a:p>
          <a:p>
            <a:pPr marL="118872" indent="0">
              <a:buNone/>
            </a:pPr>
            <a:r>
              <a:rPr lang="en-GB" sz="9600" dirty="0" smtClean="0"/>
              <a:t>         </a:t>
            </a:r>
            <a:r>
              <a:rPr lang="en-GB" sz="6000" dirty="0" smtClean="0"/>
              <a:t>DEMO..</a:t>
            </a:r>
            <a:r>
              <a:rPr lang="en-GB" sz="2000" dirty="0" smtClean="0"/>
              <a:t>Sorry have to skip</a:t>
            </a:r>
          </a:p>
        </p:txBody>
      </p:sp>
    </p:spTree>
    <p:extLst>
      <p:ext uri="{BB962C8B-B14F-4D97-AF65-F5344CB8AC3E}">
        <p14:creationId xmlns:p14="http://schemas.microsoft.com/office/powerpoint/2010/main" xmlns="" val="35766539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dirty="0" smtClean="0"/>
          </a:p>
          <a:p>
            <a:endParaRPr lang="en-GB" dirty="0" smtClean="0"/>
          </a:p>
          <a:p>
            <a:endParaRPr lang="en-GB" dirty="0" smtClean="0"/>
          </a:p>
          <a:p>
            <a:pPr lvl="0">
              <a:buNone/>
            </a:pPr>
            <a:r>
              <a:rPr lang="en-GB" dirty="0" smtClean="0"/>
              <a:t>		Performance Analysis MDX Studio</a:t>
            </a:r>
          </a:p>
          <a:p>
            <a:pPr>
              <a:buNone/>
            </a:pPr>
            <a:endParaRPr lang="en-GB" dirty="0"/>
          </a:p>
        </p:txBody>
      </p:sp>
      <p:sp>
        <p:nvSpPr>
          <p:cNvPr id="4" name="Footer Placeholder 3"/>
          <p:cNvSpPr>
            <a:spLocks noGrp="1"/>
          </p:cNvSpPr>
          <p:nvPr>
            <p:ph type="ftr" sz="quarter" idx="11"/>
          </p:nvPr>
        </p:nvSpPr>
        <p:spPr/>
        <p:txBody>
          <a:bodyPr/>
          <a:lstStyle/>
          <a:p>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MGROUP Theme Test">
  <a:themeElements>
    <a:clrScheme name="IMGROUP">
      <a:dk1>
        <a:sysClr val="windowText" lastClr="000000"/>
      </a:dk1>
      <a:lt1>
        <a:sysClr val="window" lastClr="FFFFFF"/>
      </a:lt1>
      <a:dk2>
        <a:srgbClr val="003460"/>
      </a:dk2>
      <a:lt2>
        <a:srgbClr val="989A9D"/>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93D1FF"/>
      </a:folHlink>
    </a:clrScheme>
    <a:fontScheme name="IMGROUP">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IMGROUP Theme Test</Template>
  <TotalTime>6803</TotalTime>
  <Words>2778</Words>
  <Application>Microsoft Office PowerPoint</Application>
  <PresentationFormat>On-screen Show (4:3)</PresentationFormat>
  <Paragraphs>552</Paragraphs>
  <Slides>27</Slides>
  <Notes>12</Notes>
  <HiddenSlides>0</HiddenSlides>
  <MMClips>1</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IMGROUP Theme Test</vt:lpstr>
      <vt:lpstr>    Supercharge MDX Using MDX Studio  Level 300  </vt:lpstr>
      <vt:lpstr>Speaker Intro</vt:lpstr>
      <vt:lpstr>Agenda</vt:lpstr>
      <vt:lpstr>There is an app for..MDX </vt:lpstr>
      <vt:lpstr>The Online Version Cool  consultants working at customer site, where software installations are not allowed</vt:lpstr>
      <vt:lpstr>Slide 6</vt:lpstr>
      <vt:lpstr>Most popular feature ever !!  </vt:lpstr>
      <vt:lpstr>DEMO 1:- Parser and Formatter</vt:lpstr>
      <vt:lpstr>Slide 9</vt:lpstr>
      <vt:lpstr>Performance Tuning –Analyse and Tune</vt:lpstr>
      <vt:lpstr>Under the Hood</vt:lpstr>
      <vt:lpstr>Steroids for MDX </vt:lpstr>
      <vt:lpstr>What is formula engine caching</vt:lpstr>
      <vt:lpstr>What is formula engine caching</vt:lpstr>
      <vt:lpstr>DEMO 2:- FE caching </vt:lpstr>
      <vt:lpstr>DEMO 3 :- Dynamic Sets !!</vt:lpstr>
      <vt:lpstr>Bulk Computation </vt:lpstr>
      <vt:lpstr> DEMO 4 : - Bulk Computation “How Many”  satisfy a “condition” </vt:lpstr>
      <vt:lpstr>Quiz-Spot what can go wrong </vt:lpstr>
      <vt:lpstr>Bulk Computation Demo </vt:lpstr>
      <vt:lpstr>Slide 21</vt:lpstr>
      <vt:lpstr>MY PAIN with Management Studio</vt:lpstr>
      <vt:lpstr>MDX Profiler and Debugger</vt:lpstr>
      <vt:lpstr>PerfMon Counters..what do they stand for</vt:lpstr>
      <vt:lpstr>PerfMon Counters..what do they stand for</vt:lpstr>
      <vt:lpstr>Summary </vt:lpstr>
      <vt:lpstr>Slide 27</vt:lpstr>
    </vt:vector>
  </TitlesOfParts>
  <Company>Information Management Group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Performance tuning</dc:title>
  <dc:creator>Saurav Sen</dc:creator>
  <cp:lastModifiedBy>ashwanir</cp:lastModifiedBy>
  <cp:revision>514</cp:revision>
  <dcterms:created xsi:type="dcterms:W3CDTF">2008-01-24T08:24:06Z</dcterms:created>
  <dcterms:modified xsi:type="dcterms:W3CDTF">2010-04-16T12:33:28Z</dcterms:modified>
</cp:coreProperties>
</file>