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4"/>
  </p:notesMasterIdLst>
  <p:sldIdLst>
    <p:sldId id="256" r:id="rId2"/>
    <p:sldId id="275" r:id="rId3"/>
    <p:sldId id="278" r:id="rId4"/>
    <p:sldId id="279" r:id="rId5"/>
    <p:sldId id="297" r:id="rId6"/>
    <p:sldId id="282" r:id="rId7"/>
    <p:sldId id="283" r:id="rId8"/>
    <p:sldId id="276" r:id="rId9"/>
    <p:sldId id="277" r:id="rId10"/>
    <p:sldId id="290" r:id="rId11"/>
    <p:sldId id="284" r:id="rId12"/>
    <p:sldId id="285" r:id="rId13"/>
    <p:sldId id="286" r:id="rId14"/>
    <p:sldId id="287" r:id="rId15"/>
    <p:sldId id="288" r:id="rId16"/>
    <p:sldId id="289" r:id="rId17"/>
    <p:sldId id="296" r:id="rId18"/>
    <p:sldId id="280" r:id="rId19"/>
    <p:sldId id="262" r:id="rId20"/>
    <p:sldId id="272" r:id="rId21"/>
    <p:sldId id="263" r:id="rId22"/>
    <p:sldId id="270" r:id="rId23"/>
    <p:sldId id="293" r:id="rId24"/>
    <p:sldId id="291" r:id="rId25"/>
    <p:sldId id="292" r:id="rId26"/>
    <p:sldId id="294" r:id="rId27"/>
    <p:sldId id="295" r:id="rId28"/>
    <p:sldId id="298" r:id="rId29"/>
    <p:sldId id="299" r:id="rId30"/>
    <p:sldId id="300" r:id="rId31"/>
    <p:sldId id="301" r:id="rId32"/>
    <p:sldId id="30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5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D2786-9535-45B3-9B0E-FB944BD7D3FE}" type="datetimeFigureOut">
              <a:rPr lang="en-GB" smtClean="0"/>
              <a:t>19/11/2009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27EEA-89B2-49C6-9DEB-C921632BC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09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5FB35-1966-4402-A919-0305DCE9E7D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2 messages to land:</a:t>
            </a:r>
          </a:p>
          <a:p>
            <a:r>
              <a:rPr lang="en-US" dirty="0" err="1" smtClean="0"/>
              <a:t>Ulimited</a:t>
            </a:r>
            <a:r>
              <a:rPr lang="en-US" dirty="0" smtClean="0"/>
              <a:t> </a:t>
            </a:r>
            <a:r>
              <a:rPr lang="en-US" dirty="0" err="1" smtClean="0"/>
              <a:t>Vm</a:t>
            </a:r>
            <a:r>
              <a:rPr lang="en-US" dirty="0" smtClean="0"/>
              <a:t> is a take back -- SQL Server EE snaps to WS </a:t>
            </a:r>
            <a:r>
              <a:rPr lang="en-US" dirty="0" err="1" smtClean="0"/>
              <a:t>sku</a:t>
            </a:r>
            <a:r>
              <a:rPr lang="en-US" baseline="0" dirty="0" smtClean="0"/>
              <a:t> lineup</a:t>
            </a:r>
          </a:p>
          <a:p>
            <a:r>
              <a:rPr lang="en-US" baseline="0" dirty="0" smtClean="0"/>
              <a:t>Still have competitive offer than Oracle, we don’t require licensing of all the </a:t>
            </a:r>
            <a:r>
              <a:rPr lang="en-US" baseline="0" dirty="0" err="1" smtClean="0"/>
              <a:t>procs</a:t>
            </a:r>
            <a:r>
              <a:rPr lang="en-US" baseline="0" dirty="0" smtClean="0"/>
              <a:t>, we support VMware and </a:t>
            </a:r>
            <a:r>
              <a:rPr lang="en-US" baseline="0" dirty="0" err="1" smtClean="0"/>
              <a:t>Hyuper</a:t>
            </a:r>
            <a:r>
              <a:rPr lang="en-US" baseline="0" dirty="0" smtClean="0"/>
              <a:t>-V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Divide two sections:</a:t>
            </a:r>
          </a:p>
          <a:p>
            <a:r>
              <a:rPr lang="en-US" baseline="0" dirty="0" err="1" smtClean="0"/>
              <a:t>Virtualizatoin</a:t>
            </a:r>
            <a:r>
              <a:rPr lang="en-US" baseline="0" dirty="0" smtClean="0"/>
              <a:t> support</a:t>
            </a:r>
          </a:p>
          <a:p>
            <a:r>
              <a:rPr lang="en-US" baseline="0" dirty="0" smtClean="0"/>
              <a:t>OLTP</a:t>
            </a:r>
          </a:p>
          <a:p>
            <a:r>
              <a:rPr lang="en-US" baseline="0" dirty="0" smtClean="0"/>
              <a:t>BI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0CB99-47E3-46F4-AAEB-3919FBEFC014}" type="slidenum">
              <a:rPr lang="en-US" smtClean="0">
                <a:latin typeface="Segoe" pitchFamily="34" charset="0"/>
              </a:rPr>
              <a:pPr/>
              <a:t>27</a:t>
            </a:fld>
            <a:endParaRPr lang="en-US">
              <a:latin typeface="Segoe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535113" y="457200"/>
            <a:ext cx="3736975" cy="28019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InstanceID</a:t>
            </a:r>
            <a:r>
              <a:rPr lang="en-US" dirty="0" smtClean="0"/>
              <a:t> is a string you’ll need to remember when you want to complete the image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535113" y="457200"/>
            <a:ext cx="3736975" cy="28019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900" dirty="0" smtClean="0"/>
              <a:t>Setup </a:t>
            </a:r>
          </a:p>
          <a:p>
            <a:r>
              <a:rPr lang="en-US" sz="900" dirty="0" smtClean="0"/>
              <a:t>/QS </a:t>
            </a:r>
          </a:p>
          <a:p>
            <a:r>
              <a:rPr lang="en-US" sz="900" dirty="0" smtClean="0"/>
              <a:t>/ACTION=</a:t>
            </a:r>
            <a:r>
              <a:rPr lang="en-US" sz="900" dirty="0" err="1" smtClean="0"/>
              <a:t>CompleteImage</a:t>
            </a:r>
            <a:r>
              <a:rPr lang="en-US" sz="900" dirty="0" smtClean="0"/>
              <a:t> </a:t>
            </a:r>
          </a:p>
          <a:p>
            <a:r>
              <a:rPr lang="en-US" sz="900" dirty="0" smtClean="0"/>
              <a:t>/INSTANCEID= </a:t>
            </a:r>
            <a:r>
              <a:rPr lang="en-US" sz="900" b="1" dirty="0" smtClean="0"/>
              <a:t>the id you</a:t>
            </a:r>
            <a:r>
              <a:rPr lang="en-US" sz="900" b="1" baseline="0" dirty="0" smtClean="0"/>
              <a:t> prepared SQL with from the previous slide</a:t>
            </a:r>
            <a:r>
              <a:rPr lang="en-US" sz="900" dirty="0" smtClean="0"/>
              <a:t> </a:t>
            </a:r>
          </a:p>
          <a:p>
            <a:r>
              <a:rPr lang="en-US" sz="900" dirty="0" smtClean="0"/>
              <a:t>/INSTANCENAME=“</a:t>
            </a:r>
            <a:r>
              <a:rPr lang="en-US" sz="900" dirty="0" err="1" smtClean="0"/>
              <a:t>InstanceName</a:t>
            </a:r>
            <a:r>
              <a:rPr lang="en-US" sz="900" dirty="0" smtClean="0"/>
              <a:t>” </a:t>
            </a:r>
            <a:r>
              <a:rPr lang="en-US" sz="900" b="1" dirty="0" smtClean="0"/>
              <a:t>e.g.</a:t>
            </a:r>
            <a:r>
              <a:rPr lang="en-US" sz="900" b="1" baseline="0" dirty="0" smtClean="0"/>
              <a:t> MSSQLSERVER</a:t>
            </a:r>
            <a:endParaRPr lang="en-US" sz="900" dirty="0" smtClean="0"/>
          </a:p>
          <a:p>
            <a:r>
              <a:rPr lang="en-US" sz="900" dirty="0" smtClean="0"/>
              <a:t>/SQLSVCACCOUNT=“domain\</a:t>
            </a:r>
            <a:r>
              <a:rPr lang="en-US" sz="900" dirty="0" err="1" smtClean="0"/>
              <a:t>sql</a:t>
            </a:r>
            <a:r>
              <a:rPr lang="en-US" sz="900" dirty="0" smtClean="0"/>
              <a:t> service account" </a:t>
            </a:r>
          </a:p>
          <a:p>
            <a:r>
              <a:rPr lang="en-US" sz="900" dirty="0" smtClean="0"/>
              <a:t>/SQLSVCPASSWORD=“*******" </a:t>
            </a:r>
          </a:p>
          <a:p>
            <a:r>
              <a:rPr lang="en-US" sz="900" dirty="0" smtClean="0"/>
              <a:t>/SQLSYSADMINACCOUNTS="domain\</a:t>
            </a:r>
            <a:r>
              <a:rPr lang="en-US" sz="900" dirty="0" err="1" smtClean="0"/>
              <a:t>sysadminuser</a:t>
            </a:r>
            <a:r>
              <a:rPr lang="en-US" sz="900" dirty="0" smtClean="0"/>
              <a:t>“ </a:t>
            </a:r>
            <a:r>
              <a:rPr lang="en-US" sz="900" b="1" dirty="0" smtClean="0"/>
              <a:t>you can have more than one here</a:t>
            </a:r>
            <a:r>
              <a:rPr lang="en-US" sz="900" dirty="0" smtClean="0"/>
              <a:t> </a:t>
            </a:r>
          </a:p>
          <a:p>
            <a:r>
              <a:rPr lang="en-US" sz="900" dirty="0" smtClean="0"/>
              <a:t>/AGTSVCACCOUNT= =“domain\</a:t>
            </a:r>
            <a:r>
              <a:rPr lang="en-US" sz="900" dirty="0" err="1" smtClean="0"/>
              <a:t>sql</a:t>
            </a:r>
            <a:r>
              <a:rPr lang="en-US" sz="900" dirty="0" smtClean="0"/>
              <a:t> agent service account" </a:t>
            </a:r>
          </a:p>
          <a:p>
            <a:r>
              <a:rPr lang="en-US" sz="900" dirty="0" smtClean="0"/>
              <a:t>/AGTSVCPASSWORD=“******“</a:t>
            </a:r>
          </a:p>
          <a:p>
            <a:r>
              <a:rPr lang="en-US" sz="900" dirty="0" smtClean="0"/>
              <a:t>/IACCEPTSQLSERVERLICENSETERMS </a:t>
            </a:r>
          </a:p>
          <a:p>
            <a:r>
              <a:rPr lang="en-US" sz="900" dirty="0" smtClean="0"/>
              <a:t>/BROWSERSVCSTARTUPTYPE=AUTOMATIC </a:t>
            </a:r>
            <a:r>
              <a:rPr lang="en-US" sz="900" b="1" dirty="0" smtClean="0"/>
              <a:t>so you can remotely</a:t>
            </a:r>
            <a:r>
              <a:rPr lang="en-US" sz="900" b="1" baseline="0" dirty="0" smtClean="0"/>
              <a:t> manage</a:t>
            </a:r>
            <a:endParaRPr lang="en-US" sz="900" b="1" dirty="0" smtClean="0"/>
          </a:p>
          <a:p>
            <a:r>
              <a:rPr lang="en-US" sz="900" dirty="0" smtClean="0"/>
              <a:t>/SECURITYMODE=SQL </a:t>
            </a:r>
            <a:r>
              <a:rPr lang="en-US" sz="900" b="1" dirty="0" smtClean="0"/>
              <a:t>If you want mixed mode</a:t>
            </a:r>
            <a:endParaRPr lang="en-US" sz="900" dirty="0" smtClean="0"/>
          </a:p>
          <a:p>
            <a:r>
              <a:rPr lang="en-US" sz="900" dirty="0" smtClean="0"/>
              <a:t>/SAPWD=“******"  </a:t>
            </a:r>
            <a:r>
              <a:rPr lang="en-US" sz="900" b="1" dirty="0" err="1" smtClean="0"/>
              <a:t>sa</a:t>
            </a:r>
            <a:r>
              <a:rPr lang="en-US" sz="900" b="1" dirty="0" smtClean="0"/>
              <a:t> password required for mixed mode – Make it a strong one!!</a:t>
            </a:r>
            <a:endParaRPr lang="en-US" sz="900" dirty="0" smtClean="0"/>
          </a:p>
          <a:p>
            <a:r>
              <a:rPr lang="en-US" sz="900" dirty="0" smtClean="0"/>
              <a:t>/SQLSYSADMINACCOUNTS=“domain\user" </a:t>
            </a:r>
          </a:p>
          <a:p>
            <a:r>
              <a:rPr lang="en-US" sz="900" dirty="0" smtClean="0"/>
              <a:t>/TCPENABLED=1 </a:t>
            </a:r>
            <a:r>
              <a:rPr lang="en-US" sz="900" b="1" dirty="0" smtClean="0"/>
              <a:t>TCP/IP enabled</a:t>
            </a:r>
          </a:p>
          <a:p>
            <a:r>
              <a:rPr lang="en-US" sz="900" dirty="0" smtClean="0"/>
              <a:t>/RSSVCACCOUNT="CONTOSO\</a:t>
            </a:r>
            <a:r>
              <a:rPr lang="en-US" sz="900" dirty="0" err="1" smtClean="0"/>
              <a:t>SQLService</a:t>
            </a:r>
            <a:r>
              <a:rPr lang="en-US" sz="900" dirty="0" smtClean="0"/>
              <a:t>" /RSSVCPASSWORD="Pa55word"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535113" y="457200"/>
            <a:ext cx="3736975" cy="28019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535113" y="457200"/>
            <a:ext cx="3736975" cy="28019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Top Features 2008:</a:t>
            </a:r>
          </a:p>
          <a:p>
            <a:r>
              <a:rPr lang="en-US" baseline="0" dirty="0" smtClean="0"/>
              <a:t> * Data Compression</a:t>
            </a:r>
          </a:p>
          <a:p>
            <a:r>
              <a:rPr lang="en-US" baseline="0" dirty="0" smtClean="0"/>
              <a:t> * Res Governor</a:t>
            </a:r>
          </a:p>
          <a:p>
            <a:r>
              <a:rPr lang="en-US" baseline="0" dirty="0" smtClean="0"/>
              <a:t> * TDE</a:t>
            </a:r>
          </a:p>
          <a:p>
            <a:r>
              <a:rPr lang="en-US" baseline="0" dirty="0" smtClean="0"/>
              <a:t> * DB Enhancements</a:t>
            </a:r>
          </a:p>
          <a:p>
            <a:r>
              <a:rPr lang="en-US" baseline="0" dirty="0" smtClean="0"/>
              <a:t> * Scale-out BI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0CB99-47E3-46F4-AAEB-3919FBEFC01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</a:rPr>
              <a:t>Highest OLTP, Analytics scale and Data Center needs</a:t>
            </a:r>
          </a:p>
          <a:p>
            <a:pPr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</a:rPr>
              <a:t>Aligns with Windows Server</a:t>
            </a:r>
          </a:p>
          <a:p>
            <a:pPr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</a:rPr>
              <a:t>Priced by processor,  no additional costs for multi-core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29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465138" lvl="1" indent="-222250"/>
            <a:r>
              <a:rPr lang="en-US" sz="1400" i="1" dirty="0" smtClean="0">
                <a:latin typeface="Arial" pitchFamily="34" charset="0"/>
              </a:rPr>
              <a:t>Bringing low TCO to the high end</a:t>
            </a:r>
            <a:endParaRPr lang="en-US" sz="1400" i="1" dirty="0" smtClean="0">
              <a:solidFill>
                <a:schemeClr val="tx1">
                  <a:lumMod val="85000"/>
                </a:schemeClr>
              </a:solidFill>
              <a:latin typeface="Arial" pitchFamily="34" charset="0"/>
            </a:endParaRPr>
          </a:p>
          <a:p>
            <a:pPr marL="465138" lvl="1" indent="-222250"/>
            <a:r>
              <a:rPr lang="en-US" sz="1400" i="1" dirty="0" smtClean="0">
                <a:latin typeface="Arial" pitchFamily="34" charset="0"/>
              </a:rPr>
              <a:t>Providing flexibility and choice through commodity hardware</a:t>
            </a:r>
          </a:p>
          <a:p>
            <a:pPr marL="465138" lvl="1" indent="-222250"/>
            <a:r>
              <a:rPr lang="en-US" sz="1400" i="1" dirty="0" smtClean="0">
                <a:latin typeface="Arial" pitchFamily="34" charset="0"/>
              </a:rPr>
              <a:t>Improving business agility and alignment through Hub &amp; Spoke Architecture</a:t>
            </a:r>
          </a:p>
          <a:p>
            <a:pPr marL="465138" lvl="1" indent="-222250"/>
            <a:r>
              <a:rPr lang="en-US" sz="1400" i="1" dirty="0" smtClean="0">
                <a:latin typeface="Arial" pitchFamily="34" charset="0"/>
              </a:rPr>
              <a:t>Enabling everyone to do Business Intelligence in organizations of any size</a:t>
            </a:r>
            <a:endParaRPr lang="en-US" sz="1600" i="1" dirty="0" smtClean="0"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29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>
          <a:xfrm>
            <a:off x="2981325" y="273180"/>
            <a:ext cx="3181350" cy="292100"/>
          </a:xfrm>
          <a:prstGeom prst="rect">
            <a:avLst/>
          </a:prstGeom>
        </p:spPr>
        <p:txBody>
          <a:bodyPr/>
          <a:lstStyle/>
          <a:p>
            <a:fld id="{2069C06D-4ED8-42C6-905D-CA84CA1B6CBF}" type="datetime2">
              <a:rPr lang="en-US" smtClean="0"/>
              <a:t>Thursday, 19 November 2009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/>
          <a:lstStyle/>
          <a:p>
            <a:fld id="{A56EEE0E-EDB0-4D84-86B0-50833DF22902}" type="datetime2">
              <a:rPr lang="en-US" smtClean="0"/>
              <a:t>Thursday, 19 November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/>
          <a:lstStyle/>
          <a:p>
            <a:fld id="{5114372C-B5AB-4C39-B273-B99224EB4DD5}" type="datetime2">
              <a:rPr lang="en-US" smtClean="0"/>
              <a:t>Thursday, 19 November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>
                <a:latin typeface="+mn-lt"/>
              </a:defRPr>
            </a:lvl1pPr>
            <a:lvl2pPr>
              <a:lnSpc>
                <a:spcPct val="90000"/>
              </a:lnSpc>
              <a:defRPr>
                <a:latin typeface="+mn-lt"/>
              </a:defRPr>
            </a:lvl2pPr>
            <a:lvl3pPr>
              <a:lnSpc>
                <a:spcPct val="90000"/>
              </a:lnSpc>
              <a:defRPr>
                <a:latin typeface="+mn-lt"/>
              </a:defRPr>
            </a:lvl3pPr>
            <a:lvl4pPr>
              <a:lnSpc>
                <a:spcPct val="90000"/>
              </a:lnSpc>
              <a:defRPr>
                <a:latin typeface="+mn-lt"/>
              </a:defRPr>
            </a:lvl4pPr>
            <a:lvl5pPr>
              <a:lnSpc>
                <a:spcPct val="90000"/>
              </a:lnSpc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4777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background developer co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hite-green code shap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7055" y="1572364"/>
            <a:ext cx="8346073" cy="1698927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2800" b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nsolas" pitchFamily="49" charset="0"/>
                <a:cs typeface="Courier New" pitchFamily="49" charset="0"/>
              </a:defRPr>
            </a:lvl1pPr>
            <a:lvl2pPr marL="457200" indent="6350">
              <a:lnSpc>
                <a:spcPct val="80000"/>
              </a:lnSpc>
              <a:buFontTx/>
              <a:buNone/>
              <a:defRPr sz="2400" b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nsolas" pitchFamily="49" charset="0"/>
                <a:cs typeface="Courier New" pitchFamily="49" charset="0"/>
              </a:defRPr>
            </a:lvl2pPr>
            <a:lvl3pPr marL="796925" indent="0">
              <a:lnSpc>
                <a:spcPct val="80000"/>
              </a:lnSpc>
              <a:buFontTx/>
              <a:buNone/>
              <a:defRPr sz="2000" b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nsolas" pitchFamily="49" charset="0"/>
                <a:cs typeface="Courier New" pitchFamily="49" charset="0"/>
              </a:defRPr>
            </a:lvl3pPr>
            <a:lvl4pPr marL="1147763" indent="20638">
              <a:lnSpc>
                <a:spcPct val="80000"/>
              </a:lnSpc>
              <a:buFontTx/>
              <a:buNone/>
              <a:defRPr sz="2000" b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nsolas" pitchFamily="49" charset="0"/>
                <a:cs typeface="Courier New" pitchFamily="49" charset="0"/>
              </a:defRPr>
            </a:lvl4pPr>
            <a:lvl5pPr marL="1489075" indent="0">
              <a:lnSpc>
                <a:spcPct val="80000"/>
              </a:lnSpc>
              <a:buFontTx/>
              <a:buNone/>
              <a:defRPr sz="2000" b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nsolas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370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1196752"/>
            <a:ext cx="8229600" cy="4899248"/>
          </a:xfrm>
        </p:spPr>
        <p:txBody>
          <a:bodyPr>
            <a:normAutofit/>
          </a:bodyPr>
          <a:lstStyle>
            <a:lvl1pPr algn="l">
              <a:defRPr sz="32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264696" cy="70104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/>
          <a:lstStyle/>
          <a:p>
            <a:fld id="{84B82477-D5D3-4181-8C11-75D0F2433A87}" type="datetime2">
              <a:rPr lang="en-US" smtClean="0"/>
              <a:t>Thursday, 19 November 2009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/>
          <a:lstStyle/>
          <a:p>
            <a:fld id="{213E253B-1893-4367-8BAE-DF4BC10DC578}" type="datetime2">
              <a:rPr lang="en-US" smtClean="0"/>
              <a:t>Thursday, 19 November 2009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/>
          <a:lstStyle/>
          <a:p>
            <a:fld id="{C6314AD9-FCC8-48B7-B85B-012A91320DFF}" type="datetime2">
              <a:rPr lang="en-US" smtClean="0"/>
              <a:t>Thursday, 19 November 2009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/>
          <a:lstStyle/>
          <a:p>
            <a:fld id="{3182DC50-D5DB-4F94-B367-9876CD2C4012}" type="datetime2">
              <a:rPr lang="en-US" smtClean="0"/>
              <a:t>Thursday, 19 November 2009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/>
          <a:lstStyle/>
          <a:p>
            <a:fld id="{292EB412-E790-42EA-81FE-2925D3A43D91}" type="datetime2">
              <a:rPr lang="en-US" smtClean="0"/>
              <a:t>Thursday, 19 November 2009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694285"/>
            <a:ext cx="9144000" cy="6163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39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9269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408712" cy="629032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</p:sldLayoutIdLst>
  <p:hf hdr="0"/>
  <p:txStyles>
    <p:titleStyle>
      <a:lvl1pPr algn="ctr" defTabSz="914400" rtl="0" eaLnBrk="1" latinLnBrk="0" hangingPunct="1">
        <a:spcBef>
          <a:spcPts val="400"/>
        </a:spcBef>
        <a:buNone/>
        <a:defRPr sz="24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32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2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24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20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technet.com/andre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sqlbits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imon\Documents\Camtasia%20Studio\GroupBy\GroupBy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1772816"/>
            <a:ext cx="4013200" cy="428625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SQL Bits Goes West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420887"/>
            <a:ext cx="4013200" cy="1008113"/>
          </a:xfrm>
        </p:spPr>
        <p:txBody>
          <a:bodyPr>
            <a:noAutofit/>
          </a:bodyPr>
          <a:lstStyle/>
          <a:p>
            <a:r>
              <a:rPr lang="en-GB" sz="1600" dirty="0" smtClean="0"/>
              <a:t>Notes &amp; Queries </a:t>
            </a:r>
            <a:br>
              <a:rPr lang="en-GB" sz="1600" dirty="0" smtClean="0"/>
            </a:br>
            <a:r>
              <a:rPr lang="en-GB" sz="1600" dirty="0" smtClean="0"/>
              <a:t>on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dirty="0" smtClean="0"/>
              <a:t>SQL </a:t>
            </a:r>
            <a:r>
              <a:rPr lang="en-GB" dirty="0" smtClean="0"/>
              <a:t>Server 2008 R2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5013176"/>
            <a:ext cx="9143999" cy="292100"/>
          </a:xfrm>
        </p:spPr>
        <p:txBody>
          <a:bodyPr/>
          <a:lstStyle/>
          <a:p>
            <a:pPr algn="ctr"/>
            <a:r>
              <a:rPr lang="en-US" sz="2000" dirty="0" smtClean="0"/>
              <a:t>Andrew  Fryer </a:t>
            </a:r>
          </a:p>
          <a:p>
            <a:pPr algn="ctr"/>
            <a:r>
              <a:rPr lang="en-US" sz="2000" dirty="0" smtClean="0"/>
              <a:t>Evangelist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447800" y="5229200"/>
            <a:ext cx="6248400" cy="154942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http://blogs.technet.com/andrew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DeepFAT</a:t>
            </a:r>
            <a:r>
              <a:rPr lang="en-US" dirty="0" smtClean="0"/>
              <a:t> on </a:t>
            </a:r>
            <a:r>
              <a:rPr lang="en-US" dirty="0" err="1" smtClean="0"/>
              <a:t>TWitter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78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584" y="3140968"/>
            <a:ext cx="7560840" cy="1440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3975" cmpd="thickThin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78193" y="3284984"/>
            <a:ext cx="73448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Intermission</a:t>
            </a:r>
          </a:p>
          <a:p>
            <a:r>
              <a:rPr lang="en-GB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short video on </a:t>
            </a:r>
            <a:r>
              <a:rPr lang="en-GB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SysPrep</a:t>
            </a:r>
            <a:endParaRPr lang="en-GB" sz="4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3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GB" dirty="0" err="1" smtClean="0"/>
              <a:t>SysPrep</a:t>
            </a:r>
            <a:r>
              <a:rPr lang="en-GB" dirty="0" smtClean="0"/>
              <a:t> in SQL Server 2008 R2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dirty="0"/>
              <a:t>Similar to Windows </a:t>
            </a:r>
            <a:r>
              <a:rPr lang="en-GB" dirty="0" err="1"/>
              <a:t>SysPrep</a:t>
            </a:r>
            <a:endParaRPr lang="en-GB" dirty="0"/>
          </a:p>
          <a:p>
            <a:pPr marL="457200" indent="-457200">
              <a:lnSpc>
                <a:spcPct val="100000"/>
              </a:lnSpc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dirty="0"/>
              <a:t>Use the install UI or the command prompt</a:t>
            </a:r>
          </a:p>
          <a:p>
            <a:pPr marL="457200" indent="-457200">
              <a:lnSpc>
                <a:spcPct val="100000"/>
              </a:lnSpc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dirty="0"/>
              <a:t>For stand alone</a:t>
            </a:r>
          </a:p>
          <a:p>
            <a:pPr marL="457200" lvl="5" indent="-45720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sz="2800" spc="30" dirty="0">
                <a:solidFill>
                  <a:schemeClr val="tx1"/>
                </a:solidFill>
              </a:rPr>
              <a:t>DB engine and reporting services only</a:t>
            </a:r>
          </a:p>
          <a:p>
            <a:pPr marL="457200" indent="-457200">
              <a:lnSpc>
                <a:spcPct val="100000"/>
              </a:lnSpc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dirty="0"/>
              <a:t> For Clusters</a:t>
            </a:r>
          </a:p>
          <a:p>
            <a:pPr marL="457200" lvl="5" indent="-45720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sz="2800" spc="30" dirty="0">
                <a:solidFill>
                  <a:schemeClr val="tx1"/>
                </a:solidFill>
              </a:rPr>
              <a:t>DB engine and Analysis Services</a:t>
            </a:r>
          </a:p>
        </p:txBody>
      </p:sp>
    </p:spTree>
    <p:extLst>
      <p:ext uri="{BB962C8B-B14F-4D97-AF65-F5344CB8AC3E}">
        <p14:creationId xmlns:p14="http://schemas.microsoft.com/office/powerpoint/2010/main" val="31011888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Prepare SQL </a:t>
            </a:r>
            <a:r>
              <a:rPr lang="en-US" sz="3600" dirty="0" smtClean="0"/>
              <a:t>Instance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99592" y="1700808"/>
            <a:ext cx="7785100" cy="2863850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 smtClean="0">
                <a:latin typeface="Lucida Console" pitchFamily="49" charset="0"/>
              </a:rPr>
              <a:t>SETUP </a:t>
            </a:r>
          </a:p>
          <a:p>
            <a:r>
              <a:rPr lang="en-US" sz="2000" dirty="0" smtClean="0">
                <a:latin typeface="Lucida Console" pitchFamily="49" charset="0"/>
              </a:rPr>
              <a:t>/QS  </a:t>
            </a:r>
          </a:p>
          <a:p>
            <a:r>
              <a:rPr lang="en-US" sz="2000" dirty="0" smtClean="0">
                <a:latin typeface="Lucida Console" pitchFamily="49" charset="0"/>
              </a:rPr>
              <a:t>/</a:t>
            </a:r>
            <a:r>
              <a:rPr lang="en-US" sz="2000" dirty="0" err="1">
                <a:latin typeface="Lucida Console" pitchFamily="49" charset="0"/>
              </a:rPr>
              <a:t>IAcceptSQLServerLicenseTerms</a:t>
            </a:r>
            <a:r>
              <a:rPr lang="en-US" sz="2000" dirty="0">
                <a:latin typeface="Lucida Console" pitchFamily="49" charset="0"/>
              </a:rPr>
              <a:t> </a:t>
            </a:r>
            <a:endParaRPr lang="en-US" sz="2000" dirty="0" smtClean="0">
              <a:latin typeface="Lucida Console" pitchFamily="49" charset="0"/>
            </a:endParaRPr>
          </a:p>
          <a:p>
            <a:r>
              <a:rPr lang="en-US" sz="2000" dirty="0" smtClean="0">
                <a:latin typeface="Lucida Console" pitchFamily="49" charset="0"/>
              </a:rPr>
              <a:t>/</a:t>
            </a:r>
            <a:r>
              <a:rPr lang="en-US" sz="2000" dirty="0">
                <a:latin typeface="Lucida Console" pitchFamily="49" charset="0"/>
              </a:rPr>
              <a:t>ACTION=</a:t>
            </a:r>
            <a:r>
              <a:rPr lang="en-US" sz="2000" dirty="0" err="1">
                <a:latin typeface="Lucida Console" pitchFamily="49" charset="0"/>
              </a:rPr>
              <a:t>PrepareImage</a:t>
            </a:r>
            <a:r>
              <a:rPr lang="en-US" sz="2000" dirty="0">
                <a:latin typeface="Lucida Console" pitchFamily="49" charset="0"/>
              </a:rPr>
              <a:t> /FEATURES=SQLENGINE,REPLICATION,FULLTEXT,RS /</a:t>
            </a:r>
            <a:r>
              <a:rPr lang="en-US" sz="2000" dirty="0" smtClean="0">
                <a:latin typeface="Lucida Console" pitchFamily="49" charset="0"/>
              </a:rPr>
              <a:t>INSTANCEID=“INSTANCEID”</a:t>
            </a:r>
            <a:endParaRPr lang="en-US" sz="2000" dirty="0">
              <a:latin typeface="Lucida Console" pitchFamily="49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88532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Complete SQL </a:t>
            </a:r>
            <a:r>
              <a:rPr lang="en-US" sz="3600" dirty="0" smtClean="0"/>
              <a:t>Instance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358900" y="1163638"/>
            <a:ext cx="7785100" cy="5308600"/>
          </a:xfrm>
        </p:spPr>
        <p:txBody>
          <a:bodyPr>
            <a:normAutofit fontScale="85000" lnSpcReduction="20000"/>
          </a:bodyPr>
          <a:lstStyle/>
          <a:p>
            <a:endParaRPr lang="en-US" sz="2000" dirty="0"/>
          </a:p>
          <a:p>
            <a:r>
              <a:rPr lang="en-US" sz="2000" dirty="0" smtClean="0">
                <a:latin typeface="Lucida Console" pitchFamily="49" charset="0"/>
              </a:rPr>
              <a:t>SETUP </a:t>
            </a:r>
            <a:endParaRPr lang="en-US" sz="2000" dirty="0" smtClean="0">
              <a:latin typeface="Lucida Console" pitchFamily="49" charset="0"/>
            </a:endParaRPr>
          </a:p>
          <a:p>
            <a:r>
              <a:rPr lang="en-US" sz="2000" dirty="0" smtClean="0">
                <a:latin typeface="Lucida Console" pitchFamily="49" charset="0"/>
              </a:rPr>
              <a:t>/QS </a:t>
            </a:r>
          </a:p>
          <a:p>
            <a:r>
              <a:rPr lang="en-US" sz="2000" dirty="0" smtClean="0">
                <a:latin typeface="Lucida Console" pitchFamily="49" charset="0"/>
              </a:rPr>
              <a:t>/</a:t>
            </a:r>
            <a:r>
              <a:rPr lang="en-US" sz="2000" dirty="0">
                <a:latin typeface="Lucida Console" pitchFamily="49" charset="0"/>
              </a:rPr>
              <a:t>ACTION=</a:t>
            </a:r>
            <a:r>
              <a:rPr lang="en-US" sz="2000" dirty="0" err="1">
                <a:latin typeface="Lucida Console" pitchFamily="49" charset="0"/>
              </a:rPr>
              <a:t>CompleteImage</a:t>
            </a:r>
            <a:r>
              <a:rPr lang="en-US" sz="2000" dirty="0">
                <a:latin typeface="Lucida Console" pitchFamily="49" charset="0"/>
              </a:rPr>
              <a:t> </a:t>
            </a:r>
            <a:endParaRPr lang="en-US" sz="2000" dirty="0" smtClean="0">
              <a:latin typeface="Lucida Console" pitchFamily="49" charset="0"/>
            </a:endParaRPr>
          </a:p>
          <a:p>
            <a:r>
              <a:rPr lang="en-US" sz="2000" dirty="0" smtClean="0">
                <a:latin typeface="Lucida Console" pitchFamily="49" charset="0"/>
              </a:rPr>
              <a:t>/</a:t>
            </a:r>
            <a:r>
              <a:rPr lang="en-US" sz="2000" dirty="0">
                <a:latin typeface="Lucida Console" pitchFamily="49" charset="0"/>
              </a:rPr>
              <a:t>INSTANCEID</a:t>
            </a:r>
            <a:r>
              <a:rPr lang="en-US" sz="2000" dirty="0" smtClean="0">
                <a:latin typeface="Lucida Console" pitchFamily="49" charset="0"/>
              </a:rPr>
              <a:t>=“from prepare image step” </a:t>
            </a:r>
          </a:p>
          <a:p>
            <a:r>
              <a:rPr lang="en-US" sz="2000" dirty="0" smtClean="0">
                <a:latin typeface="Lucida Console" pitchFamily="49" charset="0"/>
              </a:rPr>
              <a:t>/</a:t>
            </a:r>
            <a:r>
              <a:rPr lang="en-US" sz="2000" dirty="0">
                <a:latin typeface="Lucida Console" pitchFamily="49" charset="0"/>
              </a:rPr>
              <a:t>INSTANCENAME=TECHNET </a:t>
            </a:r>
            <a:endParaRPr lang="en-US" sz="2000" dirty="0" smtClean="0">
              <a:latin typeface="Lucida Console" pitchFamily="49" charset="0"/>
            </a:endParaRPr>
          </a:p>
          <a:p>
            <a:r>
              <a:rPr lang="en-US" sz="2000" dirty="0" smtClean="0">
                <a:latin typeface="Lucida Console" pitchFamily="49" charset="0"/>
              </a:rPr>
              <a:t>/</a:t>
            </a:r>
            <a:r>
              <a:rPr lang="en-US" sz="2000" dirty="0">
                <a:latin typeface="Lucida Console" pitchFamily="49" charset="0"/>
              </a:rPr>
              <a:t>SQLSVCACCOUNT</a:t>
            </a:r>
            <a:r>
              <a:rPr lang="en-US" sz="2000" dirty="0" smtClean="0">
                <a:latin typeface="Lucida Console" pitchFamily="49" charset="0"/>
              </a:rPr>
              <a:t>=“domain\</a:t>
            </a:r>
            <a:r>
              <a:rPr lang="en-US" sz="2000" dirty="0" err="1" smtClean="0">
                <a:latin typeface="Lucida Console" pitchFamily="49" charset="0"/>
              </a:rPr>
              <a:t>sql</a:t>
            </a:r>
            <a:r>
              <a:rPr lang="en-US" sz="2000" dirty="0" smtClean="0">
                <a:latin typeface="Lucida Console" pitchFamily="49" charset="0"/>
              </a:rPr>
              <a:t> service account" </a:t>
            </a:r>
            <a:r>
              <a:rPr lang="en-US" sz="2000" dirty="0">
                <a:latin typeface="Lucida Console" pitchFamily="49" charset="0"/>
              </a:rPr>
              <a:t>/SQLSVCPASSWORD</a:t>
            </a:r>
            <a:r>
              <a:rPr lang="en-US" sz="2000" dirty="0" smtClean="0">
                <a:latin typeface="Lucida Console" pitchFamily="49" charset="0"/>
              </a:rPr>
              <a:t>=“*******" </a:t>
            </a:r>
          </a:p>
          <a:p>
            <a:r>
              <a:rPr lang="en-US" sz="2000" dirty="0" smtClean="0">
                <a:latin typeface="Lucida Console" pitchFamily="49" charset="0"/>
              </a:rPr>
              <a:t>/</a:t>
            </a:r>
            <a:r>
              <a:rPr lang="en-US" sz="2000" dirty="0">
                <a:latin typeface="Lucida Console" pitchFamily="49" charset="0"/>
              </a:rPr>
              <a:t>SQLSYSADMINACCOUNTS</a:t>
            </a:r>
            <a:r>
              <a:rPr lang="en-US" sz="2000" dirty="0" smtClean="0">
                <a:latin typeface="Lucida Console" pitchFamily="49" charset="0"/>
              </a:rPr>
              <a:t>="domain\</a:t>
            </a:r>
            <a:r>
              <a:rPr lang="en-US" sz="2000" dirty="0" err="1" smtClean="0">
                <a:latin typeface="Lucida Console" pitchFamily="49" charset="0"/>
              </a:rPr>
              <a:t>sysadminuser</a:t>
            </a:r>
            <a:r>
              <a:rPr lang="en-US" sz="2000" dirty="0" smtClean="0">
                <a:latin typeface="Lucida Console" pitchFamily="49" charset="0"/>
              </a:rPr>
              <a:t>" </a:t>
            </a:r>
          </a:p>
          <a:p>
            <a:r>
              <a:rPr lang="en-US" sz="2000" dirty="0" smtClean="0">
                <a:latin typeface="Lucida Console" pitchFamily="49" charset="0"/>
              </a:rPr>
              <a:t>/</a:t>
            </a:r>
            <a:r>
              <a:rPr lang="en-US" sz="2000" dirty="0">
                <a:latin typeface="Lucida Console" pitchFamily="49" charset="0"/>
              </a:rPr>
              <a:t>AGTSVCACCOUNT</a:t>
            </a:r>
            <a:r>
              <a:rPr lang="en-US" sz="2000" dirty="0" smtClean="0">
                <a:latin typeface="Lucida Console" pitchFamily="49" charset="0"/>
              </a:rPr>
              <a:t>=</a:t>
            </a:r>
            <a:r>
              <a:rPr lang="en-US" sz="2000" dirty="0">
                <a:latin typeface="Lucida Console" pitchFamily="49" charset="0"/>
              </a:rPr>
              <a:t> =“</a:t>
            </a:r>
            <a:r>
              <a:rPr lang="en-US" sz="2000" dirty="0" smtClean="0">
                <a:latin typeface="Lucida Console" pitchFamily="49" charset="0"/>
              </a:rPr>
              <a:t>domain\</a:t>
            </a:r>
            <a:r>
              <a:rPr lang="en-US" sz="2000" dirty="0" err="1" smtClean="0">
                <a:latin typeface="Lucida Console" pitchFamily="49" charset="0"/>
              </a:rPr>
              <a:t>sql</a:t>
            </a:r>
            <a:r>
              <a:rPr lang="en-US" sz="2000" dirty="0" smtClean="0">
                <a:latin typeface="Lucida Console" pitchFamily="49" charset="0"/>
              </a:rPr>
              <a:t> agent service </a:t>
            </a:r>
            <a:r>
              <a:rPr lang="en-US" sz="2000" dirty="0">
                <a:latin typeface="Lucida Console" pitchFamily="49" charset="0"/>
              </a:rPr>
              <a:t>account" </a:t>
            </a:r>
            <a:endParaRPr lang="en-US" sz="2000" dirty="0" smtClean="0">
              <a:latin typeface="Lucida Console" pitchFamily="49" charset="0"/>
            </a:endParaRPr>
          </a:p>
          <a:p>
            <a:r>
              <a:rPr lang="en-US" sz="2000" dirty="0" smtClean="0">
                <a:latin typeface="Lucida Console" pitchFamily="49" charset="0"/>
              </a:rPr>
              <a:t>/</a:t>
            </a:r>
            <a:r>
              <a:rPr lang="en-US" sz="2000" dirty="0">
                <a:latin typeface="Lucida Console" pitchFamily="49" charset="0"/>
              </a:rPr>
              <a:t>AGTSVCPASSWORD</a:t>
            </a:r>
            <a:r>
              <a:rPr lang="en-US" sz="2000" dirty="0" smtClean="0">
                <a:latin typeface="Lucida Console" pitchFamily="49" charset="0"/>
              </a:rPr>
              <a:t>=“******“</a:t>
            </a:r>
          </a:p>
          <a:p>
            <a:r>
              <a:rPr lang="en-US" sz="2000" dirty="0" smtClean="0">
                <a:latin typeface="Lucida Console" pitchFamily="49" charset="0"/>
              </a:rPr>
              <a:t>/</a:t>
            </a:r>
            <a:r>
              <a:rPr lang="en-US" sz="2000" dirty="0">
                <a:latin typeface="Lucida Console" pitchFamily="49" charset="0"/>
              </a:rPr>
              <a:t>IACCEPTSQLSERVERLICENSETERMS /BROWSERSVCSTARTUPTYPE=AUTOMATIC </a:t>
            </a:r>
            <a:endParaRPr lang="en-US" sz="2000" dirty="0" smtClean="0">
              <a:latin typeface="Lucida Console" pitchFamily="49" charset="0"/>
            </a:endParaRPr>
          </a:p>
          <a:p>
            <a:r>
              <a:rPr lang="en-US" sz="2000" dirty="0" smtClean="0">
                <a:latin typeface="Lucida Console" pitchFamily="49" charset="0"/>
              </a:rPr>
              <a:t>/</a:t>
            </a:r>
            <a:r>
              <a:rPr lang="en-US" sz="2000" dirty="0">
                <a:latin typeface="Lucida Console" pitchFamily="49" charset="0"/>
              </a:rPr>
              <a:t>SECURITYMODE=SQL /SAPWD</a:t>
            </a:r>
            <a:r>
              <a:rPr lang="en-US" sz="2000" dirty="0" smtClean="0">
                <a:latin typeface="Lucida Console" pitchFamily="49" charset="0"/>
              </a:rPr>
              <a:t>=“******" </a:t>
            </a:r>
          </a:p>
          <a:p>
            <a:r>
              <a:rPr lang="en-US" sz="2000" dirty="0" smtClean="0">
                <a:latin typeface="Lucida Console" pitchFamily="49" charset="0"/>
              </a:rPr>
              <a:t>/</a:t>
            </a:r>
            <a:r>
              <a:rPr lang="en-US" sz="2000" dirty="0">
                <a:latin typeface="Lucida Console" pitchFamily="49" charset="0"/>
              </a:rPr>
              <a:t>SQLSYSADMINACCOUNTS</a:t>
            </a:r>
            <a:r>
              <a:rPr lang="en-US" sz="2000" dirty="0" smtClean="0">
                <a:latin typeface="Lucida Console" pitchFamily="49" charset="0"/>
              </a:rPr>
              <a:t>=“domain\user" </a:t>
            </a:r>
          </a:p>
          <a:p>
            <a:r>
              <a:rPr lang="en-US" sz="2000" dirty="0" smtClean="0">
                <a:latin typeface="Lucida Console" pitchFamily="49" charset="0"/>
              </a:rPr>
              <a:t>/</a:t>
            </a:r>
            <a:r>
              <a:rPr lang="en-US" sz="2000" dirty="0">
                <a:latin typeface="Lucida Console" pitchFamily="49" charset="0"/>
              </a:rPr>
              <a:t>TCPENABLED=1 </a:t>
            </a:r>
            <a:endParaRPr lang="en-US" sz="2000" dirty="0" smtClean="0">
              <a:latin typeface="Lucida Console" pitchFamily="49" charset="0"/>
            </a:endParaRPr>
          </a:p>
          <a:p>
            <a:r>
              <a:rPr lang="en-US" sz="2000" dirty="0" smtClean="0">
                <a:latin typeface="Lucida Console" pitchFamily="49" charset="0"/>
              </a:rPr>
              <a:t>/</a:t>
            </a:r>
            <a:r>
              <a:rPr lang="en-US" sz="2000" dirty="0">
                <a:latin typeface="Lucida Console" pitchFamily="49" charset="0"/>
              </a:rPr>
              <a:t>RSSVCACCOUNT="CONTOSO\</a:t>
            </a:r>
            <a:r>
              <a:rPr lang="en-US" sz="2000" dirty="0" err="1">
                <a:latin typeface="Lucida Console" pitchFamily="49" charset="0"/>
              </a:rPr>
              <a:t>SQLService</a:t>
            </a:r>
            <a:r>
              <a:rPr lang="en-US" sz="2000" dirty="0">
                <a:latin typeface="Lucida Console" pitchFamily="49" charset="0"/>
              </a:rPr>
              <a:t>" /RSSVCPASSWORD="Pa55word"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26230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SQL Server &amp; Windows </a:t>
            </a:r>
            <a:r>
              <a:rPr lang="en-GB" dirty="0" err="1" smtClean="0"/>
              <a:t>SysPrep</a:t>
            </a:r>
            <a:r>
              <a:rPr lang="en-GB" dirty="0" smtClean="0"/>
              <a:t> cookbook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381000" y="1411553"/>
            <a:ext cx="4114800" cy="692498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Prepare a vanilla image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4062438"/>
          </a:xfrm>
        </p:spPr>
        <p:txBody>
          <a:bodyPr>
            <a:noAutofit/>
          </a:bodyPr>
          <a:lstStyle/>
          <a:p>
            <a:pPr marL="457200" indent="-457200" algn="l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sz="2400" b="0" spc="30" dirty="0">
                <a:latin typeface="+mn-lt"/>
                <a:ea typeface="+mn-ea"/>
                <a:cs typeface="Tahoma" pitchFamily="34" charset="0"/>
              </a:rPr>
              <a:t>Create a VM</a:t>
            </a:r>
          </a:p>
          <a:p>
            <a:pPr marL="457200" indent="-457200" algn="l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sz="2400" b="0" spc="30" dirty="0">
                <a:latin typeface="+mn-lt"/>
                <a:ea typeface="+mn-ea"/>
                <a:cs typeface="Tahoma" pitchFamily="34" charset="0"/>
              </a:rPr>
              <a:t>Join it to the domain</a:t>
            </a:r>
          </a:p>
          <a:p>
            <a:pPr marL="457200" indent="-457200" algn="l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sz="2400" b="0" spc="30" dirty="0">
                <a:latin typeface="+mn-lt"/>
                <a:ea typeface="+mn-ea"/>
                <a:cs typeface="Tahoma" pitchFamily="34" charset="0"/>
              </a:rPr>
              <a:t>Install SQL Server using the prepare image option</a:t>
            </a:r>
          </a:p>
          <a:p>
            <a:pPr marL="457200" indent="-457200" algn="l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sz="2400" b="0" spc="30" dirty="0">
                <a:latin typeface="+mn-lt"/>
                <a:ea typeface="+mn-ea"/>
                <a:cs typeface="Tahoma" pitchFamily="34" charset="0"/>
              </a:rPr>
              <a:t>Run windows\system32\</a:t>
            </a:r>
            <a:r>
              <a:rPr lang="en-GB" sz="2400" b="0" spc="30" dirty="0" err="1">
                <a:latin typeface="+mn-lt"/>
                <a:ea typeface="+mn-ea"/>
                <a:cs typeface="Tahoma" pitchFamily="34" charset="0"/>
              </a:rPr>
              <a:t>sysprep</a:t>
            </a:r>
            <a:r>
              <a:rPr lang="en-GB" sz="2400" b="0" spc="30" dirty="0">
                <a:latin typeface="+mn-lt"/>
                <a:ea typeface="+mn-ea"/>
                <a:cs typeface="Tahoma" pitchFamily="34" charset="0"/>
              </a:rPr>
              <a:t>\</a:t>
            </a:r>
            <a:r>
              <a:rPr lang="en-GB" sz="2400" b="0" spc="30" dirty="0" err="1">
                <a:latin typeface="+mn-lt"/>
                <a:ea typeface="+mn-ea"/>
                <a:cs typeface="Tahoma" pitchFamily="34" charset="0"/>
              </a:rPr>
              <a:t>sysprep</a:t>
            </a:r>
            <a:endParaRPr lang="en-GB" sz="2400" b="0" spc="30" dirty="0">
              <a:latin typeface="+mn-lt"/>
              <a:ea typeface="+mn-ea"/>
              <a:cs typeface="Tahoma" pitchFamily="34" charset="0"/>
            </a:endParaRPr>
          </a:p>
          <a:p>
            <a:pPr marL="457200" indent="-457200" algn="l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sz="2400" b="0" spc="30" dirty="0">
                <a:latin typeface="+mn-lt"/>
                <a:ea typeface="+mn-ea"/>
                <a:cs typeface="Tahoma" pitchFamily="34" charset="0"/>
              </a:rPr>
              <a:t>Keep that </a:t>
            </a:r>
            <a:r>
              <a:rPr lang="en-GB" sz="2400" b="0" spc="30" dirty="0">
                <a:latin typeface="+mn-lt"/>
                <a:ea typeface="+mn-ea"/>
                <a:cs typeface="Tahoma" pitchFamily="34" charset="0"/>
              </a:rPr>
              <a:t>image in SCVMM,WDS etc.</a:t>
            </a:r>
            <a:endParaRPr lang="en-GB" sz="2400" b="0" spc="30" dirty="0">
              <a:latin typeface="+mn-lt"/>
              <a:ea typeface="+mn-ea"/>
              <a:cs typeface="Tahoma" pitchFamily="34" charset="0"/>
            </a:endParaRPr>
          </a:p>
          <a:p>
            <a:endParaRPr lang="en-GB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645981" y="1411553"/>
            <a:ext cx="4117019" cy="692498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Use it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645026" y="2174875"/>
            <a:ext cx="4117974" cy="3085894"/>
          </a:xfrm>
          <a:prstGeom prst="rect">
            <a:avLst/>
          </a:prstGeom>
        </p:spPr>
        <p:txBody>
          <a:bodyPr/>
          <a:lstStyle/>
          <a:p>
            <a:pPr marL="457200" indent="-457200"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sz="2400" dirty="0"/>
              <a:t>Join it to the domain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sz="2400" dirty="0"/>
              <a:t>Reboot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sz="2400" dirty="0"/>
              <a:t>Complete the SQL server install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1982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image for clustering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683569" y="1881188"/>
            <a:ext cx="8136903" cy="3996084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Lucida Console" pitchFamily="49" charset="0"/>
              </a:rPr>
              <a:t>setup.exe </a:t>
            </a:r>
            <a:endParaRPr lang="en-US" dirty="0" smtClean="0">
              <a:latin typeface="Lucida Console" pitchFamily="49" charset="0"/>
            </a:endParaRPr>
          </a:p>
          <a:p>
            <a:r>
              <a:rPr lang="en-US" dirty="0" smtClean="0">
                <a:latin typeface="Lucida Console" pitchFamily="49" charset="0"/>
              </a:rPr>
              <a:t>/</a:t>
            </a:r>
            <a:r>
              <a:rPr lang="en-US" dirty="0">
                <a:latin typeface="Lucida Console" pitchFamily="49" charset="0"/>
              </a:rPr>
              <a:t>q </a:t>
            </a:r>
            <a:endParaRPr lang="en-US" dirty="0" smtClean="0">
              <a:latin typeface="Lucida Console" pitchFamily="49" charset="0"/>
            </a:endParaRPr>
          </a:p>
          <a:p>
            <a:r>
              <a:rPr lang="en-US" dirty="0" smtClean="0">
                <a:latin typeface="Lucida Console" pitchFamily="49" charset="0"/>
              </a:rPr>
              <a:t>/</a:t>
            </a:r>
            <a:r>
              <a:rPr lang="en-US" dirty="0">
                <a:latin typeface="Lucida Console" pitchFamily="49" charset="0"/>
              </a:rPr>
              <a:t>ACTION=</a:t>
            </a:r>
            <a:r>
              <a:rPr lang="en-US" dirty="0" err="1">
                <a:latin typeface="Lucida Console" pitchFamily="49" charset="0"/>
              </a:rPr>
              <a:t>PrepareFailoverCluster</a:t>
            </a:r>
            <a:r>
              <a:rPr lang="en-US" dirty="0">
                <a:latin typeface="Lucida Console" pitchFamily="49" charset="0"/>
              </a:rPr>
              <a:t> /</a:t>
            </a:r>
            <a:r>
              <a:rPr lang="en-US" dirty="0" err="1">
                <a:latin typeface="Lucida Console" pitchFamily="49" charset="0"/>
              </a:rPr>
              <a:t>InstanceName</a:t>
            </a:r>
            <a:r>
              <a:rPr lang="en-US" dirty="0">
                <a:latin typeface="Lucida Console" pitchFamily="49" charset="0"/>
              </a:rPr>
              <a:t>="&lt;Insert Instance name&gt;" /</a:t>
            </a:r>
            <a:r>
              <a:rPr lang="en-US" dirty="0" smtClean="0">
                <a:latin typeface="Lucida Console" pitchFamily="49" charset="0"/>
              </a:rPr>
              <a:t>Features=SQLENGIN,REPLICATION,FULLTEXT </a:t>
            </a:r>
            <a:r>
              <a:rPr lang="en-US" dirty="0">
                <a:latin typeface="Lucida Console" pitchFamily="49" charset="0"/>
              </a:rPr>
              <a:t>/INDICATEPROGRESS </a:t>
            </a:r>
            <a:r>
              <a:rPr lang="en-US" dirty="0" smtClean="0">
                <a:latin typeface="Lucida Console" pitchFamily="49" charset="0"/>
              </a:rPr>
              <a:t>/</a:t>
            </a:r>
            <a:r>
              <a:rPr lang="en-US" dirty="0">
                <a:latin typeface="Lucida Console" pitchFamily="49" charset="0"/>
              </a:rPr>
              <a:t>SQLSVCACCOUNT="&lt;</a:t>
            </a:r>
            <a:r>
              <a:rPr lang="en-US" dirty="0" err="1">
                <a:latin typeface="Lucida Console" pitchFamily="49" charset="0"/>
              </a:rPr>
              <a:t>DomainName</a:t>
            </a:r>
            <a:r>
              <a:rPr lang="en-US" dirty="0">
                <a:latin typeface="Lucida Console" pitchFamily="49" charset="0"/>
              </a:rPr>
              <a:t>\</a:t>
            </a:r>
            <a:r>
              <a:rPr lang="en-US" dirty="0" err="1">
                <a:latin typeface="Lucida Console" pitchFamily="49" charset="0"/>
              </a:rPr>
              <a:t>UserName</a:t>
            </a:r>
            <a:r>
              <a:rPr lang="en-US" dirty="0">
                <a:latin typeface="Lucida Console" pitchFamily="49" charset="0"/>
              </a:rPr>
              <a:t>&gt;" /SQLSVCPASSWORD="</a:t>
            </a:r>
            <a:r>
              <a:rPr lang="en-US" dirty="0" err="1">
                <a:latin typeface="Lucida Console" pitchFamily="49" charset="0"/>
              </a:rPr>
              <a:t>xxxxxxxxxxx</a:t>
            </a:r>
            <a:r>
              <a:rPr lang="en-US" dirty="0">
                <a:latin typeface="Lucida Console" pitchFamily="49" charset="0"/>
              </a:rPr>
              <a:t>" </a:t>
            </a:r>
            <a:r>
              <a:rPr lang="en-US" dirty="0" smtClean="0">
                <a:latin typeface="Lucida Console" pitchFamily="49" charset="0"/>
              </a:rPr>
              <a:t>/</a:t>
            </a:r>
            <a:r>
              <a:rPr lang="en-US" dirty="0">
                <a:latin typeface="Lucida Console" pitchFamily="49" charset="0"/>
              </a:rPr>
              <a:t>AGTSVCACCOUNT="&lt;</a:t>
            </a:r>
            <a:r>
              <a:rPr lang="en-US" dirty="0" err="1">
                <a:latin typeface="Lucida Console" pitchFamily="49" charset="0"/>
              </a:rPr>
              <a:t>DomainName</a:t>
            </a:r>
            <a:r>
              <a:rPr lang="en-US" dirty="0">
                <a:latin typeface="Lucida Console" pitchFamily="49" charset="0"/>
              </a:rPr>
              <a:t>\</a:t>
            </a:r>
            <a:r>
              <a:rPr lang="en-US" dirty="0" err="1">
                <a:latin typeface="Lucida Console" pitchFamily="49" charset="0"/>
              </a:rPr>
              <a:t>UserName</a:t>
            </a:r>
            <a:r>
              <a:rPr lang="en-US" dirty="0">
                <a:latin typeface="Lucida Console" pitchFamily="49" charset="0"/>
              </a:rPr>
              <a:t>&gt;" /AGTSVCPASSWORD="</a:t>
            </a:r>
            <a:r>
              <a:rPr lang="en-US" dirty="0" err="1">
                <a:latin typeface="Lucida Console" pitchFamily="49" charset="0"/>
              </a:rPr>
              <a:t>xxxxxxxxxxx</a:t>
            </a:r>
            <a:r>
              <a:rPr lang="en-US" dirty="0">
                <a:latin typeface="Lucida Console" pitchFamily="49" charset="0"/>
              </a:rPr>
              <a:t>"</a:t>
            </a:r>
            <a:endParaRPr lang="en-GB" dirty="0">
              <a:latin typeface="Lucida Console" pitchFamily="49" charset="0"/>
            </a:endParaRPr>
          </a:p>
          <a:p>
            <a:pPr lvl="1"/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5267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Complete image for adding a node to 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smtClean="0"/>
              <a:t>cluster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358900" y="1846262"/>
            <a:ext cx="7785100" cy="403100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Lucida Console" pitchFamily="49" charset="0"/>
              </a:rPr>
              <a:t>setup.exe </a:t>
            </a:r>
            <a:endParaRPr lang="en-US" sz="2400" dirty="0" smtClean="0">
              <a:latin typeface="Lucida Console" pitchFamily="49" charset="0"/>
            </a:endParaRPr>
          </a:p>
          <a:p>
            <a:r>
              <a:rPr lang="en-US" sz="2400" dirty="0" smtClean="0">
                <a:latin typeface="Lucida Console" pitchFamily="49" charset="0"/>
              </a:rPr>
              <a:t>/Q </a:t>
            </a:r>
          </a:p>
          <a:p>
            <a:r>
              <a:rPr lang="en-US" sz="2400" dirty="0" smtClean="0">
                <a:latin typeface="Lucida Console" pitchFamily="49" charset="0"/>
              </a:rPr>
              <a:t>/</a:t>
            </a:r>
            <a:r>
              <a:rPr lang="en-US" sz="2400" dirty="0">
                <a:latin typeface="Lucida Console" pitchFamily="49" charset="0"/>
              </a:rPr>
              <a:t>ACTION=</a:t>
            </a:r>
            <a:r>
              <a:rPr lang="en-US" sz="2400" dirty="0" err="1">
                <a:latin typeface="Lucida Console" pitchFamily="49" charset="0"/>
              </a:rPr>
              <a:t>AddNode</a:t>
            </a:r>
            <a:r>
              <a:rPr lang="en-US" sz="2400" dirty="0">
                <a:latin typeface="Lucida Console" pitchFamily="49" charset="0"/>
              </a:rPr>
              <a:t> </a:t>
            </a:r>
            <a:endParaRPr lang="en-US" sz="2400" dirty="0" smtClean="0">
              <a:latin typeface="Lucida Console" pitchFamily="49" charset="0"/>
            </a:endParaRPr>
          </a:p>
          <a:p>
            <a:r>
              <a:rPr lang="en-US" sz="2400" dirty="0" smtClean="0">
                <a:latin typeface="Lucida Console" pitchFamily="49" charset="0"/>
              </a:rPr>
              <a:t>/</a:t>
            </a:r>
            <a:r>
              <a:rPr lang="en-US" sz="2400" dirty="0">
                <a:latin typeface="Lucida Console" pitchFamily="49" charset="0"/>
              </a:rPr>
              <a:t>INSTANCENAME="&lt;Insert Instance Name&gt;" /SQLSVCACCOUNT="&lt;SQL account that is used on other nodes&gt;" </a:t>
            </a:r>
            <a:endParaRPr lang="en-US" sz="2400" dirty="0" smtClean="0">
              <a:latin typeface="Lucida Console" pitchFamily="49" charset="0"/>
            </a:endParaRPr>
          </a:p>
          <a:p>
            <a:r>
              <a:rPr lang="en-US" sz="2400" dirty="0" smtClean="0">
                <a:latin typeface="Lucida Console" pitchFamily="49" charset="0"/>
              </a:rPr>
              <a:t>/</a:t>
            </a:r>
            <a:r>
              <a:rPr lang="en-US" sz="2400" dirty="0">
                <a:latin typeface="Lucida Console" pitchFamily="49" charset="0"/>
              </a:rPr>
              <a:t>SQLSVCPASSWORD="&lt;password for SQL account&gt;" /AGTSVCACCOUNT="&lt;SQL Server Agent account that is used on other nodes&gt;", </a:t>
            </a:r>
            <a:endParaRPr lang="en-US" sz="2400" dirty="0" smtClean="0">
              <a:latin typeface="Lucida Console" pitchFamily="49" charset="0"/>
            </a:endParaRPr>
          </a:p>
          <a:p>
            <a:r>
              <a:rPr lang="en-US" sz="2400" dirty="0" smtClean="0">
                <a:latin typeface="Lucida Console" pitchFamily="49" charset="0"/>
              </a:rPr>
              <a:t>/</a:t>
            </a:r>
            <a:r>
              <a:rPr lang="en-US" sz="2400" dirty="0">
                <a:latin typeface="Lucida Console" pitchFamily="49" charset="0"/>
              </a:rPr>
              <a:t>AGTSVCPASSWORD="&lt;SQL Server Agent account password</a:t>
            </a:r>
            <a:r>
              <a:rPr lang="en-US" sz="2400" dirty="0" smtClean="0">
                <a:latin typeface="Lucida Console" pitchFamily="49" charset="0"/>
              </a:rPr>
              <a:t>&gt;"</a:t>
            </a:r>
            <a:endParaRPr lang="en-US" sz="2000" dirty="0" smtClean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705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12776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sz="3600" dirty="0"/>
              <a:t>Application Role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sz="3600" dirty="0"/>
              <a:t>Managed Service Accounts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sz="3600" dirty="0"/>
              <a:t>Networking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sz="3600" dirty="0"/>
              <a:t>Core Parking 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sz="3600" dirty="0" err="1"/>
              <a:t>Powershell</a:t>
            </a:r>
            <a:r>
              <a:rPr lang="en-GB" sz="3600" dirty="0"/>
              <a:t> </a:t>
            </a:r>
            <a:r>
              <a:rPr lang="en-GB" sz="3600" dirty="0" smtClean="0"/>
              <a:t>2</a:t>
            </a:r>
            <a:endParaRPr lang="en-GB" sz="3600" dirty="0"/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sz="3600" dirty="0"/>
              <a:t>App-V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sz="3600" dirty="0"/>
              <a:t>Server Core is not supported … yet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Windows Server 2008 R2 stuff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Multi-server management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r>
              <a:rPr lang="en-US" dirty="0" smtClean="0"/>
              <a:t>Edge User GROUP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6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dirty="0"/>
              <a:t>Multi-Server Management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dirty="0"/>
              <a:t>Data Tier Access Components (DAC)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 POINT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8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Same Side Corner Rectangle 16"/>
          <p:cNvSpPr/>
          <p:nvPr/>
        </p:nvSpPr>
        <p:spPr bwMode="auto">
          <a:xfrm>
            <a:off x="304801" y="1219200"/>
            <a:ext cx="2667000" cy="4825139"/>
          </a:xfrm>
          <a:prstGeom prst="round2SameRect">
            <a:avLst>
              <a:gd name="adj1" fmla="val 6435"/>
              <a:gd name="adj2" fmla="val 0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FFFFFF" mc:Ignorable=""/>
              </a:gs>
              <a:gs pos="7000"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gs>
              <a:gs pos="46000">
                <a:srgbClr xmlns:mc="http://schemas.openxmlformats.org/markup-compatibility/2006" xmlns:a14="http://schemas.microsoft.com/office/drawing/2010/main" val="000B1E" mc:Ignorable="">
                  <a:alpha val="89804"/>
                </a:srgbClr>
              </a:gs>
              <a:gs pos="87000">
                <a:srgbClr xmlns:mc="http://schemas.openxmlformats.org/markup-compatibility/2006" xmlns:a14="http://schemas.microsoft.com/office/drawing/2010/main" val="000000" mc:Ignorable="">
                  <a:alpha val="67000"/>
                </a:srgbClr>
              </a:gs>
              <a:gs pos="100000">
                <a:srgbClr xmlns:mc="http://schemas.openxmlformats.org/markup-compatibility/2006" xmlns:a14="http://schemas.microsoft.com/office/drawing/2010/main" val="000000" mc:Ignorable=""/>
              </a:gs>
            </a:gsLst>
            <a:lin ang="4800000" scaled="0"/>
            <a:tileRect/>
          </a:gradFill>
          <a:ln w="6350" cap="flat" cmpd="sng" algn="ctr">
            <a:solidFill>
              <a:srgbClr xmlns:mc="http://schemas.openxmlformats.org/markup-compatibility/2006" xmlns:a14="http://schemas.microsoft.com/office/drawing/2010/main" val="FFFFFF" mc:Ignorable="">
                <a:alpha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328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FFFF99" mc:Ignorable=""/>
              </a:buClr>
              <a:buSzPct val="120000"/>
              <a:defRPr/>
            </a:pPr>
            <a:endParaRPr lang="en-US" altLang="zh-CN" sz="3600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Segoe Condensed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 bwMode="auto">
          <a:xfrm>
            <a:off x="6248400" y="1219200"/>
            <a:ext cx="2667000" cy="4825139"/>
          </a:xfrm>
          <a:prstGeom prst="round2SameRect">
            <a:avLst>
              <a:gd name="adj1" fmla="val 6435"/>
              <a:gd name="adj2" fmla="val 0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FFFFFF" mc:Ignorable=""/>
              </a:gs>
              <a:gs pos="7000"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gs>
              <a:gs pos="46000">
                <a:srgbClr xmlns:mc="http://schemas.openxmlformats.org/markup-compatibility/2006" xmlns:a14="http://schemas.microsoft.com/office/drawing/2010/main" val="000B1E" mc:Ignorable="">
                  <a:alpha val="89804"/>
                </a:srgbClr>
              </a:gs>
              <a:gs pos="87000">
                <a:srgbClr xmlns:mc="http://schemas.openxmlformats.org/markup-compatibility/2006" xmlns:a14="http://schemas.microsoft.com/office/drawing/2010/main" val="000000" mc:Ignorable="">
                  <a:alpha val="67000"/>
                </a:srgbClr>
              </a:gs>
              <a:gs pos="100000">
                <a:srgbClr xmlns:mc="http://schemas.openxmlformats.org/markup-compatibility/2006" xmlns:a14="http://schemas.microsoft.com/office/drawing/2010/main" val="000000" mc:Ignorable=""/>
              </a:gs>
            </a:gsLst>
            <a:lin ang="4800000" scaled="0"/>
            <a:tileRect/>
          </a:gradFill>
          <a:ln w="6350" cap="flat" cmpd="sng" algn="ctr">
            <a:solidFill>
              <a:srgbClr xmlns:mc="http://schemas.openxmlformats.org/markup-compatibility/2006" xmlns:a14="http://schemas.microsoft.com/office/drawing/2010/main" val="FFFFFF" mc:Ignorable="">
                <a:alpha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328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FFFF99" mc:Ignorable=""/>
              </a:buClr>
              <a:buSzPct val="120000"/>
              <a:defRPr/>
            </a:pPr>
            <a:endParaRPr lang="en-US" altLang="zh-CN" sz="3600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Segoe Condensed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rot="10800000">
            <a:off x="381001" y="1981200"/>
            <a:ext cx="2656755" cy="2"/>
          </a:xfrm>
          <a:prstGeom prst="line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101126" mc:Ignorable="">
                  <a:alpha val="39000"/>
                </a:srgbClr>
              </a:gs>
              <a:gs pos="50000">
                <a:srgbClr xmlns:mc="http://schemas.openxmlformats.org/markup-compatibility/2006" xmlns:a14="http://schemas.microsoft.com/office/drawing/2010/main" val="101126" mc:Ignorable="">
                  <a:alpha val="39000"/>
                </a:srgbClr>
              </a:gs>
              <a:gs pos="100000">
                <a:srgbClr xmlns:mc="http://schemas.openxmlformats.org/markup-compatibility/2006" xmlns:a14="http://schemas.microsoft.com/office/drawing/2010/main" val="000000" mc:Ignorable="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2700"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1C86F0" mc:Ignorable=""/>
                </a:gs>
                <a:gs pos="50000">
                  <a:srgbClr xmlns:mc="http://schemas.openxmlformats.org/markup-compatibility/2006" xmlns:a14="http://schemas.microsoft.com/office/drawing/2010/main" val="1C86F0" mc:Ignorable="">
                    <a:alpha val="59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headEnd type="none" w="med" len="med"/>
            <a:tailEnd type="none" w="med" len="med"/>
          </a:ln>
          <a:effectLst>
            <a:outerShdw blurRad="279400" dist="584200" dir="8160000" algn="r" rotWithShape="0">
              <a:prstClr val="black">
                <a:alpha val="69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6096000" y="1981200"/>
            <a:ext cx="2656755" cy="2"/>
          </a:xfrm>
          <a:prstGeom prst="line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101126" mc:Ignorable="">
                  <a:alpha val="39000"/>
                </a:srgbClr>
              </a:gs>
              <a:gs pos="50000">
                <a:srgbClr xmlns:mc="http://schemas.openxmlformats.org/markup-compatibility/2006" xmlns:a14="http://schemas.microsoft.com/office/drawing/2010/main" val="101126" mc:Ignorable="">
                  <a:alpha val="39000"/>
                </a:srgbClr>
              </a:gs>
              <a:gs pos="100000">
                <a:srgbClr xmlns:mc="http://schemas.openxmlformats.org/markup-compatibility/2006" xmlns:a14="http://schemas.microsoft.com/office/drawing/2010/main" val="000000" mc:Ignorable="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2700"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1C86F0" mc:Ignorable=""/>
                </a:gs>
                <a:gs pos="50000">
                  <a:srgbClr xmlns:mc="http://schemas.openxmlformats.org/markup-compatibility/2006" xmlns:a14="http://schemas.microsoft.com/office/drawing/2010/main" val="1C86F0" mc:Ignorable="">
                    <a:alpha val="59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headEnd type="none" w="med" len="med"/>
            <a:tailEnd type="none" w="med" len="med"/>
          </a:ln>
          <a:effectLst>
            <a:outerShdw blurRad="279400" dist="584200" dir="8160000" algn="r" rotWithShape="0">
              <a:prstClr val="black">
                <a:alpha val="69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pic>
        <p:nvPicPr>
          <p:cNvPr id="15" name="Picture 14" descr="SQL08r2_h_rgb_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1" y="1407025"/>
            <a:ext cx="2303718" cy="4270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71600"/>
            <a:ext cx="1600200" cy="49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304800" y="4572000"/>
            <a:ext cx="2667001" cy="1169531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pPr algn="ctr" defTabSz="914159"/>
            <a:r>
              <a:rPr lang="en-US" sz="14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Managed Self-Service BI</a:t>
            </a:r>
            <a:br>
              <a:rPr lang="en-US" sz="14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</a:br>
            <a:endParaRPr lang="en-US" sz="1400" dirty="0" smtClean="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  <a:p>
            <a:pPr algn="ctr" defTabSz="914159"/>
            <a:r>
              <a:rPr lang="en-US" sz="14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Multi-Server Management</a:t>
            </a:r>
            <a:br>
              <a:rPr lang="en-US" sz="14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</a:br>
            <a:endParaRPr lang="en-US" sz="1400" dirty="0" smtClean="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  <a:p>
            <a:pPr algn="ctr" defTabSz="914159"/>
            <a:r>
              <a:rPr lang="en-US" sz="14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Virtualization &amp; Live Migratio</a:t>
            </a:r>
            <a:r>
              <a:rPr lang="en-US" sz="14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latin typeface="Segoe UI"/>
              </a:rPr>
              <a:t>n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248400" y="4572000"/>
            <a:ext cx="2667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59"/>
            <a:r>
              <a:rPr lang="en-US" sz="14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Scalable relational database platform</a:t>
            </a:r>
          </a:p>
          <a:p>
            <a:pPr algn="ctr" defTabSz="914159"/>
            <a:endParaRPr lang="en-US" sz="1400" dirty="0" smtClean="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  <a:p>
            <a:pPr algn="ctr" defTabSz="914159"/>
            <a:r>
              <a:rPr lang="en-US" sz="14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Consistent, familiar model &amp; tools</a:t>
            </a:r>
          </a:p>
          <a:p>
            <a:pPr algn="ctr" defTabSz="914159"/>
            <a:endParaRPr lang="en-US" sz="1400" dirty="0" smtClean="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  <a:p>
            <a:pPr algn="ctr" defTabSz="914159"/>
            <a:r>
              <a:rPr lang="en-US" sz="14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Self-managed, highly available</a:t>
            </a:r>
          </a:p>
        </p:txBody>
      </p:sp>
      <p:pic>
        <p:nvPicPr>
          <p:cNvPr id="19" name="Picture 18" descr="clou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2819400"/>
            <a:ext cx="2553548" cy="1295399"/>
          </a:xfrm>
          <a:prstGeom prst="rect">
            <a:avLst/>
          </a:prstGeom>
        </p:spPr>
      </p:pic>
      <p:grpSp>
        <p:nvGrpSpPr>
          <p:cNvPr id="2" name="Group 55"/>
          <p:cNvGrpSpPr/>
          <p:nvPr/>
        </p:nvGrpSpPr>
        <p:grpSpPr>
          <a:xfrm>
            <a:off x="838201" y="2590800"/>
            <a:ext cx="1828800" cy="1783590"/>
            <a:chOff x="7793365" y="2868307"/>
            <a:chExt cx="832818" cy="812230"/>
          </a:xfrm>
        </p:grpSpPr>
        <p:pic>
          <p:nvPicPr>
            <p:cNvPr id="21" name="Picture 9" descr="C:\Presentations Documents\Software\DVD Art\DVD_ART36\Artwork_Imagery\Icons - Illustrations\_ WINDOWS SERVER ICONS\Hardware\Virtual Servers 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93365" y="2868307"/>
              <a:ext cx="497412" cy="812230"/>
            </a:xfrm>
            <a:prstGeom prst="rect">
              <a:avLst/>
            </a:prstGeom>
            <a:noFill/>
          </p:spPr>
        </p:pic>
        <p:pic>
          <p:nvPicPr>
            <p:cNvPr id="22" name="Picture 7" descr="C:\Presentations Documents\Software\DVD Art\DVD_ART36\Artwork_Imagery\Icons - Illustrations\_ SUPER VISTA STYLE\databas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28018" y="3182372"/>
              <a:ext cx="498165" cy="498165"/>
            </a:xfrm>
            <a:prstGeom prst="rect">
              <a:avLst/>
            </a:prstGeom>
            <a:noFill/>
          </p:spPr>
        </p:pic>
      </p:grpSp>
      <p:pic>
        <p:nvPicPr>
          <p:cNvPr id="24" name="Picture 23" descr="vector-deep-cloud-MASK6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801" y="2057400"/>
            <a:ext cx="2667000" cy="2590800"/>
          </a:xfrm>
          <a:prstGeom prst="rect">
            <a:avLst/>
          </a:prstGeom>
        </p:spPr>
      </p:pic>
      <p:pic>
        <p:nvPicPr>
          <p:cNvPr id="23" name="Picture 22" descr="vector-deep-cloud-MASK6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48400" y="2057400"/>
            <a:ext cx="2667000" cy="2590800"/>
          </a:xfrm>
          <a:prstGeom prst="rect">
            <a:avLst/>
          </a:prstGeom>
        </p:spPr>
      </p:pic>
      <p:sp>
        <p:nvSpPr>
          <p:cNvPr id="44" name="Round Same Side Corner Rectangle 43"/>
          <p:cNvSpPr/>
          <p:nvPr/>
        </p:nvSpPr>
        <p:spPr bwMode="auto">
          <a:xfrm>
            <a:off x="3169403" y="1219200"/>
            <a:ext cx="2926597" cy="4825139"/>
          </a:xfrm>
          <a:prstGeom prst="round2SameRect">
            <a:avLst>
              <a:gd name="adj1" fmla="val 6435"/>
              <a:gd name="adj2" fmla="val 0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FFFFFF" mc:Ignorable=""/>
              </a:gs>
              <a:gs pos="7000"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gs>
              <a:gs pos="46000">
                <a:srgbClr xmlns:mc="http://schemas.openxmlformats.org/markup-compatibility/2006" xmlns:a14="http://schemas.microsoft.com/office/drawing/2010/main" val="000B1E" mc:Ignorable="">
                  <a:alpha val="89804"/>
                </a:srgbClr>
              </a:gs>
              <a:gs pos="87000">
                <a:srgbClr xmlns:mc="http://schemas.openxmlformats.org/markup-compatibility/2006" xmlns:a14="http://schemas.microsoft.com/office/drawing/2010/main" val="000000" mc:Ignorable="">
                  <a:alpha val="67000"/>
                </a:srgbClr>
              </a:gs>
              <a:gs pos="100000">
                <a:srgbClr xmlns:mc="http://schemas.openxmlformats.org/markup-compatibility/2006" xmlns:a14="http://schemas.microsoft.com/office/drawing/2010/main" val="000000" mc:Ignorable=""/>
              </a:gs>
            </a:gsLst>
            <a:lin ang="4800000" scaled="0"/>
            <a:tileRect/>
          </a:gradFill>
          <a:ln w="6350" cap="flat" cmpd="sng" algn="ctr">
            <a:solidFill>
              <a:srgbClr xmlns:mc="http://schemas.openxmlformats.org/markup-compatibility/2006" xmlns:a14="http://schemas.microsoft.com/office/drawing/2010/main" val="FFFFFF" mc:Ignorable="">
                <a:alpha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328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FFFF99" mc:Ignorable=""/>
              </a:buClr>
              <a:buSzPct val="120000"/>
              <a:defRPr/>
            </a:pPr>
            <a:endParaRPr lang="en-US" altLang="zh-CN" sz="3600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Segoe Condensed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0800000">
            <a:off x="3276600" y="1981200"/>
            <a:ext cx="2656755" cy="2"/>
          </a:xfrm>
          <a:prstGeom prst="line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101126" mc:Ignorable="">
                  <a:alpha val="39000"/>
                </a:srgbClr>
              </a:gs>
              <a:gs pos="50000">
                <a:srgbClr xmlns:mc="http://schemas.openxmlformats.org/markup-compatibility/2006" xmlns:a14="http://schemas.microsoft.com/office/drawing/2010/main" val="101126" mc:Ignorable="">
                  <a:alpha val="39000"/>
                </a:srgbClr>
              </a:gs>
              <a:gs pos="100000">
                <a:srgbClr xmlns:mc="http://schemas.openxmlformats.org/markup-compatibility/2006" xmlns:a14="http://schemas.microsoft.com/office/drawing/2010/main" val="000000" mc:Ignorable="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2700"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1C86F0" mc:Ignorable=""/>
                </a:gs>
                <a:gs pos="50000">
                  <a:srgbClr xmlns:mc="http://schemas.openxmlformats.org/markup-compatibility/2006" xmlns:a14="http://schemas.microsoft.com/office/drawing/2010/main" val="1C86F0" mc:Ignorable="">
                    <a:alpha val="59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headEnd type="none" w="med" len="med"/>
            <a:tailEnd type="none" w="med" len="med"/>
          </a:ln>
          <a:effectLst>
            <a:outerShdw blurRad="279400" dist="584200" dir="8160000" algn="r" rotWithShape="0">
              <a:prstClr val="black">
                <a:alpha val="69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48" name="TextBox 47"/>
          <p:cNvSpPr txBox="1"/>
          <p:nvPr/>
        </p:nvSpPr>
        <p:spPr>
          <a:xfrm>
            <a:off x="3169403" y="4572000"/>
            <a:ext cx="2926597" cy="9334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4159"/>
            <a:r>
              <a:rPr lang="en-US" sz="14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MPP support for 10s to 100s TB DW</a:t>
            </a:r>
          </a:p>
          <a:p>
            <a:pPr algn="ctr" defTabSz="914159"/>
            <a:endParaRPr lang="en-US" sz="1400" dirty="0" smtClean="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  <a:p>
            <a:pPr algn="ctr" defTabSz="914159"/>
            <a:r>
              <a:rPr lang="en-US" sz="14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Highly scalable appliances</a:t>
            </a:r>
          </a:p>
          <a:p>
            <a:pPr algn="ctr" defTabSz="914159"/>
            <a:endParaRPr lang="en-US" sz="1400" dirty="0" smtClean="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  <a:p>
            <a:pPr algn="ctr" defTabSz="914159"/>
            <a:r>
              <a:rPr lang="en-US" sz="14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Seamlessly integrated with Microsoft BI </a:t>
            </a:r>
          </a:p>
          <a:p>
            <a:pPr algn="ctr" defTabSz="914159"/>
            <a:endParaRPr lang="en-US" sz="1400" dirty="0" smtClean="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pic>
        <p:nvPicPr>
          <p:cNvPr id="49" name="Picture 48" descr="Data Center Servers 2.png"/>
          <p:cNvPicPr>
            <a:picLocks noChangeAspect="1"/>
          </p:cNvPicPr>
          <p:nvPr/>
        </p:nvPicPr>
        <p:blipFill>
          <a:blip r:embed="rId9" cstate="print"/>
          <a:srcRect b="20656"/>
          <a:stretch>
            <a:fillRect/>
          </a:stretch>
        </p:blipFill>
        <p:spPr bwMode="gray">
          <a:xfrm>
            <a:off x="3810000" y="2667000"/>
            <a:ext cx="1770826" cy="1447800"/>
          </a:xfrm>
          <a:prstGeom prst="rect">
            <a:avLst/>
          </a:prstGeom>
        </p:spPr>
      </p:pic>
      <p:pic>
        <p:nvPicPr>
          <p:cNvPr id="52" name="Picture 51" descr="vector-deep-cloud-MASK6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9403" y="1981200"/>
            <a:ext cx="2926597" cy="2590800"/>
          </a:xfrm>
          <a:prstGeom prst="rect">
            <a:avLst/>
          </a:prstGeom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1400" y="1372900"/>
            <a:ext cx="1981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MARKETING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84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Dashboard0620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326362" cy="5568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1215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DAC in Action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729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829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EDITIONS &amp; LICENSING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r>
              <a:rPr lang="en-US" dirty="0" smtClean="0"/>
              <a:t>Edge User GROUP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8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457700" y="2564904"/>
            <a:ext cx="4272642" cy="3912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err="1" smtClean="0">
              <a:solidFill>
                <a:schemeClr val="bg1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1000" y="2564904"/>
            <a:ext cx="3974976" cy="3912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err="1" smtClean="0">
              <a:solidFill>
                <a:schemeClr val="bg1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in Enterprise</a:t>
            </a:r>
            <a:endParaRPr lang="en-US" dirty="0"/>
          </a:p>
        </p:txBody>
      </p:sp>
      <p:pic>
        <p:nvPicPr>
          <p:cNvPr id="4" name="Picture 3" descr="SQL08R2-Ent_h_rgb_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340768"/>
            <a:ext cx="3284612" cy="8993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0" y="3291075"/>
            <a:ext cx="4191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xmlns:mc="http://schemas.openxmlformats.org/markup-compatibility/2006" xmlns:a14="http://schemas.microsoft.com/office/drawing/2010/main" val="777777" mc:Ignorable=""/>
              </a:buClr>
              <a:buSzPct val="130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Application and Multi-Server Management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for up to 25 instances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xmlns:mc="http://schemas.openxmlformats.org/markup-compatibility/2006" xmlns:a14="http://schemas.microsoft.com/office/drawing/2010/main" val="777777" mc:Ignorable=""/>
              </a:buClr>
              <a:buSzPct val="130000"/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PowerPivot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for SharePoint 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xmlns:mc="http://schemas.openxmlformats.org/markup-compatibility/2006" xmlns:a14="http://schemas.microsoft.com/office/drawing/2010/main" val="777777" mc:Ignorable=""/>
              </a:buClr>
              <a:buSzPct val="130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Master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Data Services</a:t>
            </a:r>
            <a:endParaRPr lang="en-US" sz="20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xmlns:mc="http://schemas.openxmlformats.org/markup-compatibility/2006" xmlns:a14="http://schemas.microsoft.com/office/drawing/2010/main" val="777777" mc:Ignorable=""/>
              </a:buClr>
              <a:buSzPct val="130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Data Compression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with Unicode UCS-2 support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81000" y="2566560"/>
            <a:ext cx="83820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" y="3291075"/>
            <a:ext cx="3962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xmlns:mc="http://schemas.openxmlformats.org/markup-compatibility/2006" xmlns:a14="http://schemas.microsoft.com/office/drawing/2010/main" val="777777" mc:Ignorable=""/>
              </a:buClr>
              <a:buSzPct val="130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Resource Governor</a:t>
            </a:r>
            <a:endParaRPr lang="en-US" sz="20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xmlns:mc="http://schemas.openxmlformats.org/markup-compatibility/2006" xmlns:a14="http://schemas.microsoft.com/office/drawing/2010/main" val="777777" mc:Ignorable=""/>
              </a:buClr>
              <a:buSzPct val="130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Data Compression</a:t>
            </a:r>
            <a:endParaRPr lang="en-US" sz="20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xmlns:mc="http://schemas.openxmlformats.org/markup-compatibility/2006" xmlns:a14="http://schemas.microsoft.com/office/drawing/2010/main" val="777777" mc:Ignorable=""/>
              </a:buClr>
              <a:buSzPct val="130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Transparent Data Encryption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xmlns:mc="http://schemas.openxmlformats.org/markup-compatibility/2006" xmlns:a14="http://schemas.microsoft.com/office/drawing/2010/main" val="777777" mc:Ignorable=""/>
              </a:buClr>
              <a:buSzPct val="130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Database Mirroring Enhancements</a:t>
            </a:r>
            <a:endParaRPr lang="en-US" sz="20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xmlns:mc="http://schemas.openxmlformats.org/markup-compatibility/2006" xmlns:a14="http://schemas.microsoft.com/office/drawing/2010/main" val="777777" mc:Ignorable=""/>
              </a:buClr>
              <a:buSzPct val="130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Scale-out BI</a:t>
            </a:r>
            <a:endParaRPr lang="en-US" sz="20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2599028"/>
            <a:ext cx="254678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96875">
              <a:lnSpc>
                <a:spcPct val="90000"/>
              </a:lnSpc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777777" mc:Ignorable=""/>
              </a:buClr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j-lt"/>
              </a:rPr>
              <a:t>New Features in R2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827" y="2582794"/>
            <a:ext cx="269676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96875">
              <a:lnSpc>
                <a:spcPct val="90000"/>
              </a:lnSpc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777777" mc:Ignorable=""/>
              </a:buClr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j-lt"/>
              </a:rPr>
              <a:t>Top Features in 2008</a:t>
            </a:r>
          </a:p>
        </p:txBody>
      </p:sp>
    </p:spTree>
    <p:extLst>
      <p:ext uri="{BB962C8B-B14F-4D97-AF65-F5344CB8AC3E}">
        <p14:creationId xmlns:p14="http://schemas.microsoft.com/office/powerpoint/2010/main" val="207471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New Edition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154" y="2636912"/>
            <a:ext cx="1236755" cy="69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619672" y="2852936"/>
            <a:ext cx="3166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latin typeface="Arial" pitchFamily="34" charset="0"/>
              </a:rPr>
              <a:t>	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522260"/>
            <a:ext cx="558650" cy="55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590909" y="2636912"/>
            <a:ext cx="786895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</a:pPr>
            <a:r>
              <a:rPr lang="en-CA" sz="3200" spc="30" dirty="0">
                <a:cs typeface="Tahoma" pitchFamily="34" charset="0"/>
              </a:rPr>
              <a:t>Scale-up across workloads </a:t>
            </a:r>
            <a:endParaRPr lang="en-CA" sz="3200" spc="30" dirty="0" smtClean="0"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</a:pPr>
            <a:r>
              <a:rPr lang="en-CA" sz="3200" spc="30" dirty="0" err="1" smtClean="0">
                <a:cs typeface="Tahoma" pitchFamily="34" charset="0"/>
              </a:rPr>
              <a:t>StreamInsight</a:t>
            </a:r>
            <a:r>
              <a:rPr lang="en-CA" sz="3200" spc="30" dirty="0" smtClean="0">
                <a:cs typeface="Tahoma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</a:pPr>
            <a:r>
              <a:rPr lang="en-CA" sz="3200" spc="30" dirty="0" smtClean="0">
                <a:cs typeface="Tahoma" pitchFamily="34" charset="0"/>
              </a:rPr>
              <a:t>Unlimited Virtualization</a:t>
            </a:r>
            <a:endParaRPr lang="en-CA" sz="3200" spc="30" dirty="0">
              <a:cs typeface="Tahoma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87068"/>
            <a:ext cx="1080120" cy="59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twentzel\AppData\Local\Microsoft\Windows\Temporary Internet Files\Content.Outlook\D3IL0E54\SQL08R2_Datacenter_h_rgb_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3" y="1196752"/>
            <a:ext cx="4032449" cy="1028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7679077"/>
      </p:ext>
    </p:extLst>
  </p:cSld>
  <p:clrMapOvr>
    <a:masterClrMapping/>
  </p:clrMapOvr>
  <p:transition xmlns:p14="http://schemas.microsoft.com/office/powerpoint/2010/main" advTm="41812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 txBox="1">
            <a:spLocks/>
          </p:cNvSpPr>
          <p:nvPr/>
        </p:nvSpPr>
        <p:spPr>
          <a:xfrm>
            <a:off x="304800" y="2120914"/>
            <a:ext cx="3986712" cy="324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460375" indent="-4603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55663" indent="-3952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buClr>
                <a:srgbClr xmlns:mc="http://schemas.openxmlformats.org/markup-compatibility/2006" xmlns:a14="http://schemas.microsoft.com/office/drawing/2010/main" val="0070C0" mc:Ignorable=""/>
              </a:buClr>
              <a:buSzPct val="115000"/>
              <a:buNone/>
              <a:defRPr/>
            </a:pPr>
            <a:r>
              <a:rPr lang="en-US" sz="2000" b="1" kern="0" dirty="0" smtClean="0">
                <a:solidFill>
                  <a:schemeClr val="tx1"/>
                </a:solidFill>
                <a:latin typeface="+mj-lt"/>
              </a:rPr>
              <a:t>New edition for high end data warehousing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Delivering DW appliances in collaboration with key partners</a:t>
            </a:r>
          </a:p>
          <a:p>
            <a:pPr>
              <a:buNone/>
            </a:pPr>
            <a:endParaRPr lang="en-US" sz="1800" b="1" dirty="0" smtClean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Scale-out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Supports 10s – 100s TB</a:t>
            </a:r>
          </a:p>
          <a:p>
            <a:pPr lvl="1"/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pPr lvl="0">
              <a:buNone/>
            </a:pPr>
            <a:r>
              <a:rPr lang="en-US" sz="2000" b="1" kern="0" dirty="0" smtClean="0">
                <a:solidFill>
                  <a:schemeClr val="tx1"/>
                </a:solidFill>
                <a:latin typeface="+mj-lt"/>
              </a:rPr>
              <a:t>Parallel Data Warehouse partners</a:t>
            </a:r>
            <a:endParaRPr lang="en-US" sz="2000" b="1" dirty="0" smtClean="0">
              <a:solidFill>
                <a:schemeClr val="tx1"/>
              </a:solidFill>
              <a:latin typeface="+mj-lt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Hardware partners of choice</a:t>
            </a:r>
          </a:p>
          <a:p>
            <a:pPr lvl="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HP, Dell, Bull, EMC and IBM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New Edition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 descr="Madis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84649" y="3356992"/>
            <a:ext cx="1530071" cy="32001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2" name="Group 10"/>
          <p:cNvGrpSpPr/>
          <p:nvPr/>
        </p:nvGrpSpPr>
        <p:grpSpPr>
          <a:xfrm>
            <a:off x="6014720" y="4077072"/>
            <a:ext cx="2966720" cy="2120528"/>
            <a:chOff x="3505200" y="3276600"/>
            <a:chExt cx="5334000" cy="3124200"/>
          </a:xfrm>
        </p:grpSpPr>
        <p:grpSp>
          <p:nvGrpSpPr>
            <p:cNvPr id="3" name="Group 13"/>
            <p:cNvGrpSpPr/>
            <p:nvPr/>
          </p:nvGrpSpPr>
          <p:grpSpPr>
            <a:xfrm>
              <a:off x="3505200" y="5410200"/>
              <a:ext cx="5334000" cy="990600"/>
              <a:chOff x="3429000" y="4419600"/>
              <a:chExt cx="5334000" cy="9906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ounded Rectangle 18"/>
              <p:cNvSpPr/>
              <p:nvPr/>
            </p:nvSpPr>
            <p:spPr bwMode="auto">
              <a:xfrm>
                <a:off x="3429000" y="4419600"/>
                <a:ext cx="5334000" cy="990600"/>
              </a:xfrm>
              <a:prstGeom prst="round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GB" sz="23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grpSp>
            <p:nvGrpSpPr>
              <p:cNvPr id="4" name="Group 11"/>
              <p:cNvGrpSpPr/>
              <p:nvPr/>
            </p:nvGrpSpPr>
            <p:grpSpPr>
              <a:xfrm>
                <a:off x="3810003" y="4571995"/>
                <a:ext cx="4571999" cy="699976"/>
                <a:chOff x="3429000" y="5334000"/>
                <a:chExt cx="7086600" cy="1084965"/>
              </a:xfrm>
              <a:solidFill>
                <a:schemeClr val="tx1"/>
              </a:solidFill>
            </p:grpSpPr>
            <p:pic>
              <p:nvPicPr>
                <p:cNvPr id="21" name="Picture 2" descr="E:\Work Graphics\FT-bull_logo-118x53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467600" y="5638800"/>
                  <a:ext cx="1123950" cy="50482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2" name="Picture 3" descr="E:\Work Graphics\FT-hp_logo-118x75.jp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429000" y="5486400"/>
                  <a:ext cx="1123950" cy="71437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3" name="Picture 4" descr="E:\Work Graphics\FT-dell_logo-118x120.jp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324600" y="5410200"/>
                  <a:ext cx="899160" cy="91440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4" name="Picture 6" descr="C:\Users\Graeme\Documents\Madison Video\powered-by-emc-1lh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xmlns:mc="http://schemas.openxmlformats.org/markup-compatibility/2006" xmlns:a14="http://schemas.microsoft.com/office/drawing/2010/main" val="FFFEF8" mc:Ignorable=""/>
                    </a:clrFrom>
                    <a:clrTo>
                      <a:srgbClr xmlns:mc="http://schemas.openxmlformats.org/markup-compatibility/2006" xmlns:a14="http://schemas.microsoft.com/office/drawing/2010/main" val="FFFEF8" mc:Ignorable="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991600" y="5638800"/>
                  <a:ext cx="1524000" cy="47625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5" name="Picture 7" descr="C:\Users\Graeme\Documents\Madison Video\IBM.jp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xmlns:mc="http://schemas.openxmlformats.org/markup-compatibility/2006" xmlns:a14="http://schemas.microsoft.com/office/drawing/2010/main" val="FFFFFF" mc:Ignorable=""/>
                    </a:clrFrom>
                    <a:clrTo>
                      <a:srgbClr xmlns:mc="http://schemas.openxmlformats.org/markup-compatibility/2006" xmlns:a14="http://schemas.microsoft.com/office/drawing/2010/main" val="FFFFFF" mc:Ignorable="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800600" y="5334000"/>
                  <a:ext cx="1285884" cy="1084965"/>
                </a:xfrm>
                <a:prstGeom prst="rect">
                  <a:avLst/>
                </a:prstGeom>
                <a:grpFill/>
              </p:spPr>
            </p:pic>
          </p:grpSp>
        </p:grpSp>
        <p:sp>
          <p:nvSpPr>
            <p:cNvPr id="13" name="Rounded Rectangle 12"/>
            <p:cNvSpPr/>
            <p:nvPr/>
          </p:nvSpPr>
          <p:spPr bwMode="auto">
            <a:xfrm>
              <a:off x="3505200" y="3276600"/>
              <a:ext cx="5334000" cy="990600"/>
            </a:xfrm>
            <a:prstGeom prst="round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en-GB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grpSp>
          <p:nvGrpSpPr>
            <p:cNvPr id="5" name="Group 19"/>
            <p:cNvGrpSpPr/>
            <p:nvPr/>
          </p:nvGrpSpPr>
          <p:grpSpPr>
            <a:xfrm>
              <a:off x="3505200" y="4343400"/>
              <a:ext cx="5334000" cy="990600"/>
              <a:chOff x="3505200" y="4419600"/>
              <a:chExt cx="5334000" cy="9906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Rounded Rectangle 16"/>
              <p:cNvSpPr/>
              <p:nvPr/>
            </p:nvSpPr>
            <p:spPr bwMode="auto">
              <a:xfrm>
                <a:off x="3505200" y="4419600"/>
                <a:ext cx="5334000" cy="990600"/>
              </a:xfrm>
              <a:prstGeom prst="round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GB" sz="23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pic>
            <p:nvPicPr>
              <p:cNvPr id="18" name="Picture 17" descr="WS08_h_rgb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3962399" y="4625883"/>
                <a:ext cx="4376736" cy="610938"/>
              </a:xfrm>
              <a:prstGeom prst="rect">
                <a:avLst/>
              </a:prstGeom>
            </p:spPr>
          </p:pic>
        </p:grpSp>
      </p:grpSp>
      <p:pic>
        <p:nvPicPr>
          <p:cNvPr id="26" name="Picture 25" descr="SQL08R2-PDW_h_rgb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00192" y="4123693"/>
            <a:ext cx="2316480" cy="57912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35550" y="6309320"/>
            <a:ext cx="3810467" cy="344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96875">
              <a:lnSpc>
                <a:spcPct val="90000"/>
              </a:lnSpc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777777" mc:Ignorable=""/>
              </a:buClr>
            </a:pPr>
            <a:r>
              <a:rPr lang="en-US" dirty="0" smtClean="0">
                <a:latin typeface="+mj-lt"/>
                <a:cs typeface="Arial" pitchFamily="34" charset="0"/>
              </a:rPr>
              <a:t>Formerly project codenamed “Madison”</a:t>
            </a:r>
          </a:p>
        </p:txBody>
      </p:sp>
    </p:spTree>
    <p:extLst>
      <p:ext uri="{BB962C8B-B14F-4D97-AF65-F5344CB8AC3E}">
        <p14:creationId xmlns:p14="http://schemas.microsoft.com/office/powerpoint/2010/main" val="227547518"/>
      </p:ext>
    </p:extLst>
  </p:cSld>
  <p:clrMapOvr>
    <a:masterClrMapping/>
  </p:clrMapOvr>
  <p:transition xmlns:p14="http://schemas.microsoft.com/office/powerpoint/2010/main" advTm="41812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228600" y="256528"/>
            <a:ext cx="8382000" cy="664797"/>
          </a:xfrm>
        </p:spPr>
        <p:txBody>
          <a:bodyPr anchor="ctr">
            <a:noAutofit/>
          </a:bodyPr>
          <a:lstStyle/>
          <a:p>
            <a:pPr lvl="0"/>
            <a:r>
              <a:rPr lang="en-US" sz="3600" spc="0" dirty="0" smtClean="0">
                <a:solidFill>
                  <a:schemeClr val="bg1"/>
                </a:solidFill>
                <a:ea typeface="Segoe UI" pitchFamily="34" charset="0"/>
                <a:cs typeface="Arial" pitchFamily="34" charset="0"/>
              </a:rPr>
              <a:t>Licensing for PowerPivot</a:t>
            </a:r>
            <a:endParaRPr lang="en-US" sz="3600" spc="0" dirty="0">
              <a:solidFill>
                <a:schemeClr val="bg1"/>
              </a:solidFill>
              <a:ea typeface="Segoe UI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95800" y="1143000"/>
            <a:ext cx="4724400" cy="35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96875" algn="ctr">
              <a:lnSpc>
                <a:spcPts val="1700"/>
              </a:lnSpc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777777" mc:Ignorable=""/>
              </a:buClr>
            </a:pPr>
            <a:r>
              <a:rPr lang="en-US" sz="2800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j-lt"/>
                <a:ea typeface="Segoe UI" pitchFamily="34" charset="0"/>
                <a:cs typeface="Arial" pitchFamily="34" charset="0"/>
              </a:rPr>
              <a:t>PowerPivot for SharePoint</a:t>
            </a:r>
          </a:p>
        </p:txBody>
      </p:sp>
      <p:grpSp>
        <p:nvGrpSpPr>
          <p:cNvPr id="2" name="Group 59"/>
          <p:cNvGrpSpPr/>
          <p:nvPr/>
        </p:nvGrpSpPr>
        <p:grpSpPr>
          <a:xfrm>
            <a:off x="383069" y="1158784"/>
            <a:ext cx="3352800" cy="3365274"/>
            <a:chOff x="-112881" y="1158783"/>
            <a:chExt cx="5105400" cy="5124393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2881" y="2093786"/>
              <a:ext cx="5105400" cy="3163087"/>
            </a:xfrm>
            <a:prstGeom prst="roundRect">
              <a:avLst>
                <a:gd name="adj" fmla="val 4602"/>
              </a:avLst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ContrastingRightFacing"/>
              <a:lightRig rig="threePt" dir="t"/>
            </a:scene3d>
            <a:sp3d>
              <a:bevelT/>
            </a:sp3d>
          </p:spPr>
        </p:pic>
        <p:grpSp>
          <p:nvGrpSpPr>
            <p:cNvPr id="3" name="Group 29"/>
            <p:cNvGrpSpPr/>
            <p:nvPr/>
          </p:nvGrpSpPr>
          <p:grpSpPr>
            <a:xfrm>
              <a:off x="76200" y="4724400"/>
              <a:ext cx="2280347" cy="1558776"/>
              <a:chOff x="152399" y="4003824"/>
              <a:chExt cx="2280347" cy="1558776"/>
            </a:xfrm>
          </p:grpSpPr>
          <p:pic>
            <p:nvPicPr>
              <p:cNvPr id="48" name="Picture 12" descr="C:\Users\KayU.INTERNAL\Desktop\Notebook_Black_Med_A copy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399" y="4003824"/>
                <a:ext cx="2280347" cy="1558776"/>
              </a:xfrm>
              <a:prstGeom prst="rect">
                <a:avLst/>
              </a:prstGeom>
              <a:noFill/>
            </p:spPr>
          </p:pic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4267200"/>
                <a:ext cx="6096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228599" y="1158783"/>
              <a:ext cx="4760769" cy="54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396875" algn="ctr">
                <a:lnSpc>
                  <a:spcPts val="1700"/>
                </a:lnSpc>
                <a:spcBef>
                  <a:spcPct val="20000"/>
                </a:spcBef>
                <a:buClr>
                  <a:srgbClr xmlns:mc="http://schemas.openxmlformats.org/markup-compatibility/2006" xmlns:a14="http://schemas.microsoft.com/office/drawing/2010/main" val="777777" mc:Ignorable=""/>
                </a:buClr>
              </a:pPr>
              <a:r>
                <a:rPr lang="en-US" sz="2800" dirty="0" smtClean="0">
                  <a:latin typeface="+mj-lt"/>
                  <a:ea typeface="Segoe UI" pitchFamily="34" charset="0"/>
                  <a:cs typeface="Arial" pitchFamily="34" charset="0"/>
                </a:rPr>
                <a:t>PowerPivot for Excel</a:t>
              </a:r>
              <a:endParaRPr lang="en-US" sz="2800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j-lt"/>
                <a:ea typeface="Segoe UI" pitchFamily="34" charset="0"/>
                <a:cs typeface="Arial" pitchFamily="34" charset="0"/>
              </a:endParaRPr>
            </a:p>
          </p:txBody>
        </p:sp>
        <p:pic>
          <p:nvPicPr>
            <p:cNvPr id="58" name="Picture 2" descr="\\eventsql\dvd\Online_ART\DVD_ART36\Logos\Microsoft Office 2010 - temporary logos\Excel 2010\excel 2010 rev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2640" y="5181600"/>
              <a:ext cx="1676400" cy="58883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</p:grpSp>
      <p:sp>
        <p:nvSpPr>
          <p:cNvPr id="59" name="TextBox 58"/>
          <p:cNvSpPr txBox="1"/>
          <p:nvPr/>
        </p:nvSpPr>
        <p:spPr>
          <a:xfrm>
            <a:off x="607325" y="6347087"/>
            <a:ext cx="271869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Arial" pitchFamily="34" charset="0"/>
              </a:rPr>
              <a:t>www.powerpivot.com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330000" y="1700808"/>
            <a:ext cx="3208399" cy="2750246"/>
            <a:chOff x="4094905" y="2016274"/>
            <a:chExt cx="5181600" cy="4441676"/>
          </a:xfrm>
        </p:grpSpPr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905" y="2016274"/>
              <a:ext cx="5181600" cy="3164838"/>
            </a:xfrm>
            <a:prstGeom prst="roundRect">
              <a:avLst>
                <a:gd name="adj" fmla="val 4714"/>
              </a:avLst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ContrastingLeftFacing"/>
              <a:lightRig rig="threePt" dir="t"/>
            </a:scene3d>
          </p:spPr>
        </p:pic>
        <p:pic>
          <p:nvPicPr>
            <p:cNvPr id="56" name="Picture 3" descr="C:\Users\KayU.INTERNAL\Desktop\Logos\SQL08r2_h_rgb_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99596" y="5707528"/>
              <a:ext cx="2963206" cy="549301"/>
            </a:xfrm>
            <a:prstGeom prst="rect">
              <a:avLst/>
            </a:prstGeom>
            <a:noFill/>
          </p:spPr>
        </p:pic>
        <p:pic>
          <p:nvPicPr>
            <p:cNvPr id="57" name="Picture 3" descr="C:\Users\pavc\Desktop\ShrPt10_h_rgb_r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58857" y="5029201"/>
              <a:ext cx="2751543" cy="550181"/>
            </a:xfrm>
            <a:prstGeom prst="rect">
              <a:avLst/>
            </a:prstGeom>
            <a:noFill/>
          </p:spPr>
        </p:pic>
        <p:pic>
          <p:nvPicPr>
            <p:cNvPr id="21" name="Picture 20" descr="company transaction - Copy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34250" y="4819650"/>
              <a:ext cx="1638300" cy="1638300"/>
            </a:xfrm>
            <a:prstGeom prst="rect">
              <a:avLst/>
            </a:prstGeom>
          </p:spPr>
        </p:pic>
      </p:grpSp>
      <p:cxnSp>
        <p:nvCxnSpPr>
          <p:cNvPr id="18" name="Straight Connector 17"/>
          <p:cNvCxnSpPr/>
          <p:nvPr/>
        </p:nvCxnSpPr>
        <p:spPr>
          <a:xfrm rot="5400000">
            <a:off x="1905000" y="3962400"/>
            <a:ext cx="472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8600" y="4653136"/>
            <a:ext cx="3657600" cy="1425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777777" mc:Ignorable=""/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PowerPivot for Excel will be available as a web download (Add-in) for Excel 2010 users.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14299" y="4653136"/>
            <a:ext cx="4419600" cy="2089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777777" mc:Ignorable=""/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PowerPivot for SharePoint will require a SQL Server 2008 R2 Enterprise license (Server/CAL or per Processor) and SharePoint Server 2010 Enterprise CAL.</a:t>
            </a:r>
          </a:p>
        </p:txBody>
      </p:sp>
    </p:spTree>
    <p:extLst>
      <p:ext uri="{BB962C8B-B14F-4D97-AF65-F5344CB8AC3E}">
        <p14:creationId xmlns:p14="http://schemas.microsoft.com/office/powerpoint/2010/main" val="73751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19200"/>
            <a:ext cx="3511089" cy="483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96875">
              <a:lnSpc>
                <a:spcPct val="90000"/>
              </a:lnSpc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777777" mc:Ignorable=""/>
              </a:buClr>
            </a:pPr>
            <a:r>
              <a:rPr lang="en-US" sz="2800" i="1" dirty="0" smtClean="0"/>
              <a:t>What’s new, what’s different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796251"/>
              </p:ext>
            </p:extLst>
          </p:nvPr>
        </p:nvGraphicFramePr>
        <p:xfrm>
          <a:off x="457200" y="1831411"/>
          <a:ext cx="8305800" cy="47447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502954"/>
                <a:gridCol w="2078446"/>
                <a:gridCol w="2318047"/>
                <a:gridCol w="2406353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Arial" pitchFamily="34" charset="0"/>
                        </a:rPr>
                        <a:t>Standard</a:t>
                      </a:r>
                      <a:endParaRPr lang="en-US" sz="20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Arial" pitchFamily="34" charset="0"/>
                        </a:rPr>
                        <a:t>Enterprise</a:t>
                      </a:r>
                      <a:endParaRPr lang="en-US" sz="20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Arial" pitchFamily="34" charset="0"/>
                        </a:rPr>
                        <a:t>Datacenter</a:t>
                      </a:r>
                      <a:endParaRPr lang="en-US" sz="20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  <a:cs typeface="Arial" pitchFamily="34" charset="0"/>
                        </a:rPr>
                        <a:t>Memory</a:t>
                      </a:r>
                      <a:endParaRPr lang="en-US" sz="1600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  <a:cs typeface="Arial" pitchFamily="34" charset="0"/>
                        </a:rPr>
                        <a:t>64GB RAM</a:t>
                      </a:r>
                      <a:endParaRPr lang="en-US" sz="1600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  <a:cs typeface="Arial" pitchFamily="34" charset="0"/>
                        </a:rPr>
                        <a:t>2TB RAM</a:t>
                      </a:r>
                      <a:endParaRPr lang="en-US" sz="1600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  <a:cs typeface="Arial" pitchFamily="34" charset="0"/>
                        </a:rPr>
                        <a:t>OS Max</a:t>
                      </a:r>
                      <a:endParaRPr lang="en-US" sz="1600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  <a:cs typeface="Arial" pitchFamily="34" charset="0"/>
                        </a:rPr>
                        <a:t>CPU Support</a:t>
                      </a:r>
                      <a:endParaRPr lang="en-US" sz="1600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  <a:cs typeface="Arial" pitchFamily="34" charset="0"/>
                        </a:rPr>
                        <a:t>&lt;4</a:t>
                      </a:r>
                      <a:endParaRPr lang="en-US" sz="1600" i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  <a:cs typeface="Arial" pitchFamily="34" charset="0"/>
                        </a:rPr>
                        <a:t>&lt;8</a:t>
                      </a:r>
                      <a:endParaRPr lang="en-US" sz="1600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  <a:cs typeface="Arial" pitchFamily="34" charset="0"/>
                        </a:rPr>
                        <a:t>8&lt; &gt;256</a:t>
                      </a:r>
                      <a:endParaRPr lang="en-US" sz="1600" dirty="0" smtClean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</a:tr>
              <a:tr h="589280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 smtClean="0">
                          <a:latin typeface="+mj-lt"/>
                          <a:cs typeface="Arial" pitchFamily="34" charset="0"/>
                        </a:rPr>
                        <a:t>Virtualization </a:t>
                      </a:r>
                      <a:r>
                        <a:rPr lang="en-US" sz="1600" baseline="0" dirty="0" smtClean="0">
                          <a:latin typeface="+mj-lt"/>
                          <a:cs typeface="Arial" pitchFamily="34" charset="0"/>
                        </a:rPr>
                        <a:t>Licensing</a:t>
                      </a:r>
                      <a:endParaRPr lang="en-US" sz="1600" baseline="0" dirty="0" smtClean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+mj-lt"/>
                          <a:cs typeface="Arial" pitchFamily="34" charset="0"/>
                        </a:rPr>
                        <a:t>1 VM</a:t>
                      </a:r>
                      <a:endParaRPr lang="en-US" sz="1600" i="1" baseline="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  <a:cs typeface="Arial" pitchFamily="34" charset="0"/>
                        </a:rPr>
                        <a:t>&lt;4</a:t>
                      </a:r>
                      <a:r>
                        <a:rPr lang="en-US" sz="1600" baseline="0" dirty="0" smtClean="0">
                          <a:latin typeface="+mj-lt"/>
                          <a:cs typeface="Arial" pitchFamily="34" charset="0"/>
                        </a:rPr>
                        <a:t> VM</a:t>
                      </a:r>
                      <a:endParaRPr lang="en-US" sz="16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  <a:cs typeface="Arial" pitchFamily="34" charset="0"/>
                        </a:rPr>
                        <a:t>Unlimited Virtualization</a:t>
                      </a:r>
                      <a:endParaRPr lang="en-US" sz="16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smtClean="0">
                          <a:latin typeface="+mj-lt"/>
                          <a:cs typeface="Arial" pitchFamily="34" charset="0"/>
                        </a:rPr>
                        <a:t>Virtualization Support</a:t>
                      </a:r>
                      <a:endParaRPr lang="en-US" sz="1600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baseline="0" smtClean="0">
                          <a:latin typeface="+mj-lt"/>
                          <a:cs typeface="Arial" pitchFamily="34" charset="0"/>
                        </a:rPr>
                        <a:t>Hyper-V Live Migration</a:t>
                      </a:r>
                      <a:endParaRPr lang="en-US" sz="1600" i="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latin typeface="+mj-lt"/>
                          <a:cs typeface="Arial" pitchFamily="34" charset="0"/>
                        </a:rPr>
                        <a:t>Hyper-V Live</a:t>
                      </a:r>
                      <a:r>
                        <a:rPr lang="en-US" sz="1600" baseline="0" smtClean="0">
                          <a:latin typeface="+mj-lt"/>
                          <a:cs typeface="Arial" pitchFamily="34" charset="0"/>
                        </a:rPr>
                        <a:t> Migration</a:t>
                      </a:r>
                      <a:endParaRPr lang="en-US" sz="16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  <a:cs typeface="Arial" pitchFamily="34" charset="0"/>
                        </a:rPr>
                        <a:t>Hyper-V Live Migration</a:t>
                      </a:r>
                      <a:endParaRPr lang="en-US" sz="16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16869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  <a:cs typeface="Arial" pitchFamily="34" charset="0"/>
                        </a:rPr>
                        <a:t>OLTP &amp; </a:t>
                      </a:r>
                    </a:p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  <a:cs typeface="Arial" pitchFamily="34" charset="0"/>
                        </a:rPr>
                        <a:t>Multi-Server Mgt.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  <a:cs typeface="Arial" pitchFamily="34" charset="0"/>
                        </a:rPr>
                        <a:t>Backup Compression </a:t>
                      </a:r>
                    </a:p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+mj-lt"/>
                          <a:cs typeface="Arial" pitchFamily="34" charset="0"/>
                        </a:rPr>
                        <a:t>(new from Enterprise)</a:t>
                      </a:r>
                    </a:p>
                    <a:p>
                      <a:pPr algn="l"/>
                      <a:endParaRPr lang="en-US" sz="1600" dirty="0" smtClean="0">
                        <a:latin typeface="+mj-lt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1600" dirty="0" smtClean="0">
                          <a:latin typeface="+mj-lt"/>
                          <a:cs typeface="Arial" pitchFamily="34" charset="0"/>
                        </a:rPr>
                        <a:t>Can be a managed instance</a:t>
                      </a:r>
                      <a:endParaRPr lang="en-US" sz="1600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  <a:cs typeface="Arial" pitchFamily="34" charset="0"/>
                        </a:rPr>
                        <a:t>Unicode UCS-2 Compression</a:t>
                      </a:r>
                    </a:p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  <a:cs typeface="Arial" pitchFamily="34" charset="0"/>
                        </a:rPr>
                        <a:t>Control</a:t>
                      </a:r>
                      <a:r>
                        <a:rPr lang="en-US" sz="1600" baseline="0" dirty="0" smtClean="0">
                          <a:latin typeface="+mj-lt"/>
                          <a:cs typeface="Arial" pitchFamily="34" charset="0"/>
                        </a:rPr>
                        <a:t> Point for up to 25 managed instances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+mj-lt"/>
                          <a:cs typeface="Arial" pitchFamily="34" charset="0"/>
                        </a:rPr>
                        <a:t>Unicode UCS-2  Compression</a:t>
                      </a:r>
                    </a:p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+mj-lt"/>
                          <a:cs typeface="Arial" pitchFamily="34" charset="0"/>
                        </a:rPr>
                        <a:t>Control Point to manage  max. number of instances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  <a:cs typeface="Arial" pitchFamily="34" charset="0"/>
                        </a:rPr>
                        <a:t>Business Intelligence</a:t>
                      </a:r>
                    </a:p>
                    <a:p>
                      <a:pPr algn="l"/>
                      <a:endParaRPr lang="en-US" sz="1600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  <a:cs typeface="Arial" pitchFamily="34" charset="0"/>
                        </a:rPr>
                        <a:t>Componentized Reports (SSRS)</a:t>
                      </a:r>
                      <a:endParaRPr lang="en-US" sz="1600" baseline="0" dirty="0" smtClean="0">
                        <a:latin typeface="+mj-lt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1600" baseline="0" dirty="0" smtClean="0">
                          <a:latin typeface="+mj-lt"/>
                          <a:cs typeface="Arial" pitchFamily="34" charset="0"/>
                        </a:rPr>
                        <a:t>Advanced Visualization (maps)</a:t>
                      </a:r>
                      <a:endParaRPr lang="en-US" sz="1600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+mj-lt"/>
                          <a:cs typeface="Arial" pitchFamily="34" charset="0"/>
                        </a:rPr>
                        <a:t>PowerPivot</a:t>
                      </a:r>
                      <a:r>
                        <a:rPr lang="en-US" sz="1600" dirty="0" smtClean="0">
                          <a:latin typeface="+mj-lt"/>
                          <a:cs typeface="Arial" pitchFamily="34" charset="0"/>
                        </a:rPr>
                        <a:t> for SharePoint</a:t>
                      </a:r>
                    </a:p>
                    <a:p>
                      <a:pPr algn="l"/>
                      <a:r>
                        <a:rPr lang="en-US" sz="1600" dirty="0" smtClean="0">
                          <a:latin typeface="+mj-lt"/>
                          <a:cs typeface="Arial" pitchFamily="34" charset="0"/>
                        </a:rPr>
                        <a:t>Master Data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+mj-lt"/>
                          <a:cs typeface="Arial" pitchFamily="34" charset="0"/>
                        </a:rPr>
                        <a:t>PowerPivot</a:t>
                      </a:r>
                      <a:r>
                        <a:rPr lang="en-US" sz="1600" baseline="0" dirty="0" smtClean="0">
                          <a:latin typeface="+mj-lt"/>
                          <a:cs typeface="Arial" pitchFamily="34" charset="0"/>
                        </a:rPr>
                        <a:t> for SharePoint</a:t>
                      </a:r>
                    </a:p>
                    <a:p>
                      <a:pPr algn="l"/>
                      <a:r>
                        <a:rPr lang="en-US" sz="1600" baseline="0" dirty="0" smtClean="0">
                          <a:latin typeface="+mj-lt"/>
                          <a:cs typeface="Arial" pitchFamily="34" charset="0"/>
                        </a:rPr>
                        <a:t>Master Data Services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 smtClean="0">
                <a:ln w="3175"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R2 Feature</a:t>
            </a:r>
            <a:r>
              <a:rPr kumimoji="0" lang="en-US" sz="4800" b="0" i="0" u="none" strike="noStrike" kern="1200" cap="none" spc="-150" normalizeH="0" noProof="0" dirty="0" smtClean="0">
                <a:ln w="3175"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 Changes</a:t>
            </a:r>
            <a:endParaRPr kumimoji="0" lang="en-US" sz="4800" b="0" i="0" u="none" strike="noStrike" kern="1200" cap="none" spc="-150" normalizeH="0" baseline="0" noProof="0" dirty="0">
              <a:ln w="3175"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933492" y="2276872"/>
            <a:ext cx="0" cy="43924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4038600" y="2232730"/>
            <a:ext cx="4648200" cy="1988357"/>
          </a:xfrm>
          <a:prstGeom prst="rect">
            <a:avLst/>
          </a:prstGeom>
          <a:noFill/>
          <a:ln w="57150">
            <a:solidFill>
              <a:srgbClr xmlns:mc="http://schemas.openxmlformats.org/markup-compatibility/2006" xmlns:a14="http://schemas.microsoft.com/office/drawing/2010/main" val="FFC000" mc:Ignorable="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err="1" smtClean="0">
              <a:solidFill>
                <a:schemeClr val="bg1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987089" y="2232730"/>
            <a:ext cx="2008848" cy="404182"/>
          </a:xfrm>
          <a:prstGeom prst="rect">
            <a:avLst/>
          </a:prstGeom>
          <a:noFill/>
          <a:ln w="57150">
            <a:solidFill>
              <a:srgbClr xmlns:mc="http://schemas.openxmlformats.org/markup-compatibility/2006" xmlns:a14="http://schemas.microsoft.com/office/drawing/2010/main" val="FFC000" mc:Ignorable="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err="1" smtClean="0">
              <a:solidFill>
                <a:schemeClr val="bg1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43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172200"/>
            <a:ext cx="1066800" cy="304800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43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2.3.13/bmi/sqlbits.com/images/SQLBits/SQLBitsNew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980728"/>
            <a:ext cx="4197647" cy="139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60438" y="2867025"/>
            <a:ext cx="71993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800" dirty="0">
                <a:latin typeface="+mj-lt"/>
              </a:rPr>
              <a:t>Europe’s Premier </a:t>
            </a:r>
            <a:br>
              <a:rPr lang="en-GB" sz="4800" dirty="0">
                <a:latin typeface="+mj-lt"/>
              </a:rPr>
            </a:br>
            <a:r>
              <a:rPr lang="en-GB" sz="4800" dirty="0">
                <a:latin typeface="+mj-lt"/>
              </a:rPr>
              <a:t> Community </a:t>
            </a:r>
          </a:p>
          <a:p>
            <a:pPr algn="ctr"/>
            <a:r>
              <a:rPr lang="en-GB" sz="4800" dirty="0">
                <a:latin typeface="+mj-lt"/>
              </a:rPr>
              <a:t>SQL Server Conference</a:t>
            </a:r>
          </a:p>
        </p:txBody>
      </p:sp>
    </p:spTree>
    <p:extLst>
      <p:ext uri="{BB962C8B-B14F-4D97-AF65-F5344CB8AC3E}">
        <p14:creationId xmlns:p14="http://schemas.microsoft.com/office/powerpoint/2010/main" val="3646957026"/>
      </p:ext>
    </p:extLst>
  </p:cSld>
  <p:clrMapOvr>
    <a:masterClrMapping/>
  </p:clrMapOvr>
  <p:transition xmlns:p14="http://schemas.microsoft.com/office/powerpoint/2010/main" spd="med" advTm="12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Windows Server 2008 R2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r>
              <a:rPr lang="en-US" dirty="0" smtClean="0"/>
              <a:t>SQL Bits Goes west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 better home for SQL Server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97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798320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November 2009</a:t>
            </a:r>
          </a:p>
          <a:p>
            <a:r>
              <a:rPr lang="en-GB" dirty="0" smtClean="0"/>
              <a:t>Tuesday 24</a:t>
            </a:r>
            <a:r>
              <a:rPr lang="en-GB" baseline="30000" dirty="0" smtClean="0"/>
              <a:t>th</a:t>
            </a:r>
            <a:r>
              <a:rPr lang="en-GB" dirty="0" smtClean="0"/>
              <a:t> 	London – Storage and Query Optimisation - www.sqlpass.org.uk</a:t>
            </a:r>
          </a:p>
          <a:p>
            <a:r>
              <a:rPr lang="en-GB" dirty="0" smtClean="0"/>
              <a:t>Thursday 26</a:t>
            </a:r>
            <a:r>
              <a:rPr lang="en-GB" baseline="30000" dirty="0" smtClean="0"/>
              <a:t>th</a:t>
            </a:r>
            <a:r>
              <a:rPr lang="en-GB" dirty="0" smtClean="0"/>
              <a:t> 	London – SQL Internals and MS BI – SQLServerFAQ.com</a:t>
            </a:r>
          </a:p>
          <a:p>
            <a:r>
              <a:rPr lang="en-GB" dirty="0" smtClean="0"/>
              <a:t>Thursday 26</a:t>
            </a:r>
            <a:r>
              <a:rPr lang="en-GB" baseline="30000" dirty="0" smtClean="0"/>
              <a:t>th</a:t>
            </a:r>
            <a:r>
              <a:rPr lang="en-GB" dirty="0" smtClean="0"/>
              <a:t> 	London – Looking at newsgroups for Info – SQLServerFAQ.com</a:t>
            </a:r>
          </a:p>
          <a:p>
            <a:endParaRPr lang="en-GB" b="1" dirty="0" smtClean="0"/>
          </a:p>
          <a:p>
            <a:r>
              <a:rPr lang="en-GB" b="1" dirty="0" smtClean="0"/>
              <a:t>December 2009</a:t>
            </a:r>
          </a:p>
          <a:p>
            <a:r>
              <a:rPr lang="en-GB" dirty="0" smtClean="0"/>
              <a:t>Thursday 3</a:t>
            </a:r>
            <a:r>
              <a:rPr lang="en-GB" baseline="30000" dirty="0" smtClean="0"/>
              <a:t>rd</a:t>
            </a:r>
            <a:r>
              <a:rPr lang="en-GB" dirty="0" smtClean="0"/>
              <a:t>	Online – </a:t>
            </a:r>
            <a:r>
              <a:rPr lang="en-GB" dirty="0" err="1" smtClean="0"/>
              <a:t>PowerUp</a:t>
            </a:r>
            <a:r>
              <a:rPr lang="en-GB" dirty="0" smtClean="0"/>
              <a:t> with SQL Server (see next slide)</a:t>
            </a:r>
          </a:p>
          <a:p>
            <a:r>
              <a:rPr lang="en-GB" dirty="0" smtClean="0"/>
              <a:t>Tuesday 8</a:t>
            </a:r>
            <a:r>
              <a:rPr lang="en-GB" baseline="30000" dirty="0" smtClean="0"/>
              <a:t>th</a:t>
            </a:r>
            <a:r>
              <a:rPr lang="en-GB" dirty="0" smtClean="0"/>
              <a:t>	Cork – Query Optimisation </a:t>
            </a:r>
            <a:r>
              <a:rPr lang="en-GB" smtClean="0"/>
              <a:t>– MTUG.ie</a:t>
            </a:r>
            <a:endParaRPr lang="en-GB" dirty="0" smtClean="0"/>
          </a:p>
          <a:p>
            <a:r>
              <a:rPr lang="en-GB" dirty="0" smtClean="0"/>
              <a:t>Wednesday 9</a:t>
            </a:r>
            <a:r>
              <a:rPr lang="en-GB" baseline="30000" dirty="0" smtClean="0"/>
              <a:t>th</a:t>
            </a:r>
            <a:r>
              <a:rPr lang="en-GB" dirty="0" smtClean="0"/>
              <a:t> 	Dublin – Query Optimisation – IrishDev.com</a:t>
            </a:r>
          </a:p>
          <a:p>
            <a:r>
              <a:rPr lang="en-GB" dirty="0" smtClean="0"/>
              <a:t>Thursday 10</a:t>
            </a:r>
            <a:r>
              <a:rPr lang="en-GB" baseline="30000" dirty="0" smtClean="0"/>
              <a:t>th</a:t>
            </a:r>
            <a:r>
              <a:rPr lang="en-GB" dirty="0" smtClean="0"/>
              <a:t> 	Leeds – Service Broker and </a:t>
            </a:r>
            <a:r>
              <a:rPr lang="en-GB" dirty="0" err="1" smtClean="0"/>
              <a:t>Powershell</a:t>
            </a:r>
            <a:r>
              <a:rPr lang="en-GB" dirty="0" smtClean="0"/>
              <a:t> – SQLServerFAQ.com Tuesday 15</a:t>
            </a:r>
            <a:r>
              <a:rPr lang="en-GB" baseline="30000" dirty="0" smtClean="0"/>
              <a:t>th</a:t>
            </a:r>
            <a:r>
              <a:rPr lang="en-GB" dirty="0" smtClean="0"/>
              <a:t> 	Cambridge – Christmas Special down the pub – SQLSocial.com</a:t>
            </a:r>
          </a:p>
          <a:p>
            <a:r>
              <a:rPr lang="en-GB" dirty="0" smtClean="0"/>
              <a:t>Thursday 17</a:t>
            </a:r>
            <a:r>
              <a:rPr lang="en-GB" baseline="30000" dirty="0" smtClean="0"/>
              <a:t>th</a:t>
            </a:r>
            <a:r>
              <a:rPr lang="en-GB" dirty="0" smtClean="0"/>
              <a:t> 	Manchester – SQL Server Internals – SQLServerFAQ.com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701040"/>
            <a:ext cx="7787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alibri" pitchFamily="34" charset="0"/>
              </a:rPr>
              <a:t>Up and coming events..</a:t>
            </a:r>
          </a:p>
        </p:txBody>
      </p:sp>
    </p:spTree>
    <p:extLst>
      <p:ext uri="{BB962C8B-B14F-4D97-AF65-F5344CB8AC3E}">
        <p14:creationId xmlns:p14="http://schemas.microsoft.com/office/powerpoint/2010/main" val="420700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SQLBits\Sponsors\November 2009\SQL Server Mag\SQLUnleashed728x90-EMEA-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545" y="260648"/>
            <a:ext cx="6934200" cy="8572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44545" y="1547445"/>
            <a:ext cx="71544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Time to Power Up with SQL Server within your organization! </a:t>
            </a:r>
          </a:p>
          <a:p>
            <a:r>
              <a:rPr lang="en-GB" dirty="0" smtClean="0"/>
              <a:t>Who Should Attend:</a:t>
            </a:r>
          </a:p>
          <a:p>
            <a:pPr>
              <a:buFontTx/>
              <a:buChar char="-"/>
            </a:pPr>
            <a:r>
              <a:rPr lang="en-GB" dirty="0" smtClean="0"/>
              <a:t>Database administrators</a:t>
            </a:r>
          </a:p>
          <a:p>
            <a:pPr>
              <a:buFontTx/>
              <a:buChar char="-"/>
            </a:pPr>
            <a:r>
              <a:rPr lang="en-GB" dirty="0" smtClean="0"/>
              <a:t>Application developers/programmers</a:t>
            </a:r>
          </a:p>
          <a:p>
            <a:pPr>
              <a:buFontTx/>
              <a:buChar char="-"/>
            </a:pPr>
            <a:r>
              <a:rPr lang="en-GB" dirty="0" smtClean="0"/>
              <a:t>Database developers</a:t>
            </a:r>
          </a:p>
          <a:p>
            <a:r>
              <a:rPr lang="en-GB" dirty="0" smtClean="0"/>
              <a:t>- IT Professionals responsible for SQL Server management</a:t>
            </a:r>
          </a:p>
          <a:p>
            <a:r>
              <a:rPr lang="en-GB" dirty="0" smtClean="0"/>
              <a:t>       </a:t>
            </a:r>
          </a:p>
          <a:p>
            <a:r>
              <a:rPr lang="en-GB" dirty="0" smtClean="0"/>
              <a:t>Sign Up Today at http://tinyurl.com/PowerUpSQLServer</a:t>
            </a:r>
          </a:p>
          <a:p>
            <a:endParaRPr lang="en-GB" dirty="0" smtClean="0"/>
          </a:p>
          <a:p>
            <a:r>
              <a:rPr lang="en-GB" dirty="0" smtClean="0"/>
              <a:t>During the day's presentations by SQL Server experts, Greg Low, Javier </a:t>
            </a:r>
            <a:r>
              <a:rPr lang="en-GB" dirty="0" err="1" smtClean="0"/>
              <a:t>Loria</a:t>
            </a:r>
            <a:r>
              <a:rPr lang="en-GB" dirty="0" smtClean="0"/>
              <a:t>, and </a:t>
            </a:r>
            <a:r>
              <a:rPr lang="en-GB" dirty="0" err="1" smtClean="0"/>
              <a:t>Niels</a:t>
            </a:r>
            <a:r>
              <a:rPr lang="en-GB" dirty="0" smtClean="0"/>
              <a:t> Berglund, you'll get detailed information and time to ask your questions. </a:t>
            </a:r>
          </a:p>
          <a:p>
            <a:endParaRPr lang="en-GB" dirty="0" smtClean="0"/>
          </a:p>
          <a:p>
            <a:r>
              <a:rPr lang="en-GB" dirty="0" smtClean="0"/>
              <a:t>Three sessions, directly from your own computer:</a:t>
            </a:r>
          </a:p>
          <a:p>
            <a:r>
              <a:rPr lang="en-GB" dirty="0" smtClean="0"/>
              <a:t>- Understanding Query Plan Caching in SQL Server</a:t>
            </a:r>
          </a:p>
          <a:p>
            <a:r>
              <a:rPr lang="en-GB" dirty="0" smtClean="0"/>
              <a:t>- SQL Server High Availability</a:t>
            </a:r>
          </a:p>
          <a:p>
            <a:r>
              <a:rPr lang="en-GB" dirty="0" smtClean="0"/>
              <a:t>- SQL Server Performance</a:t>
            </a:r>
          </a:p>
          <a:p>
            <a:endParaRPr lang="en-GB" dirty="0"/>
          </a:p>
        </p:txBody>
      </p:sp>
      <p:pic>
        <p:nvPicPr>
          <p:cNvPr id="9" name="Picture 8" descr="LOGO_SQL Server Magazin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0123" y="6076373"/>
            <a:ext cx="1828800" cy="4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5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It’s party time!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1"/>
            <a:ext cx="8229600" cy="19728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Coming up next in the Atrium:</a:t>
            </a:r>
          </a:p>
          <a:p>
            <a:pPr marL="0" indent="0">
              <a:buNone/>
            </a:pPr>
            <a:r>
              <a:rPr lang="en-GB" dirty="0" smtClean="0"/>
              <a:t>Time to relax and let your hair down. </a:t>
            </a:r>
          </a:p>
          <a:p>
            <a:pPr marL="185738" indent="0" algn="ctr">
              <a:buNone/>
              <a:tabLst>
                <a:tab pos="4216400" algn="l"/>
              </a:tabLst>
            </a:pPr>
            <a:endParaRPr lang="en-GB" dirty="0" smtClean="0"/>
          </a:p>
        </p:txBody>
      </p:sp>
      <p:pic>
        <p:nvPicPr>
          <p:cNvPr id="5" name="GroupBy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2852936"/>
            <a:ext cx="3029516" cy="2272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75531" y="285293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49438">
              <a:tabLst>
                <a:tab pos="4216400" algn="l"/>
              </a:tabLst>
            </a:pPr>
            <a:r>
              <a:rPr lang="en-GB" sz="3200" dirty="0" err="1"/>
              <a:t>Rockband</a:t>
            </a:r>
            <a:endParaRPr lang="en-GB" sz="3200" dirty="0"/>
          </a:p>
          <a:p>
            <a:pPr marL="1849438">
              <a:tabLst>
                <a:tab pos="4216400" algn="l"/>
              </a:tabLst>
            </a:pPr>
            <a:r>
              <a:rPr lang="en-GB" sz="3200" dirty="0"/>
              <a:t>Table football</a:t>
            </a:r>
          </a:p>
          <a:p>
            <a:pPr marL="1849438">
              <a:tabLst>
                <a:tab pos="4216400" algn="l"/>
              </a:tabLst>
            </a:pPr>
            <a:r>
              <a:rPr lang="en-GB" sz="3200" dirty="0"/>
              <a:t>Air Hockey</a:t>
            </a:r>
          </a:p>
          <a:p>
            <a:pPr marL="1849438">
              <a:tabLst>
                <a:tab pos="4216400" algn="l"/>
              </a:tabLst>
            </a:pPr>
            <a:r>
              <a:rPr lang="en-GB" sz="3200" dirty="0"/>
              <a:t>and more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530120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0">
              <a:buNone/>
              <a:tabLst>
                <a:tab pos="4216400" algn="l"/>
              </a:tabLst>
            </a:pPr>
            <a:r>
              <a:rPr lang="en-GB" sz="2400" dirty="0"/>
              <a:t>Don’t forget speakers and sponsors have drinks vouchers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9789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70000" mute="1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Scrap heap cluster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843808" y="2132856"/>
            <a:ext cx="3181350" cy="292100"/>
          </a:xfrm>
          <a:prstGeom prst="rect">
            <a:avLst/>
          </a:prstGeom>
        </p:spPr>
        <p:txBody>
          <a:bodyPr/>
          <a:lstStyle/>
          <a:p>
            <a:fld id="{3AD8CDC4-3D19-4983-B478-82F6B8E5AB66}" type="datetime2">
              <a:rPr lang="en-US" smtClean="0"/>
              <a:t>Thursday, 19 November 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F:\DCIM\104_0911\DEEP333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907300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419872" y="3068960"/>
            <a:ext cx="1944216" cy="36004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Binky</a:t>
            </a:r>
            <a:endParaRPr lang="en-GB" sz="2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971600" y="4464445"/>
            <a:ext cx="1944216" cy="36004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Wallace-R2</a:t>
            </a:r>
            <a:endParaRPr lang="en-GB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971600" y="5049180"/>
            <a:ext cx="2235848" cy="36004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Grommit-R2</a:t>
            </a:r>
            <a:endParaRPr lang="en-GB" sz="2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835696" y="5716979"/>
            <a:ext cx="1944216" cy="36004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Hub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19770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3140968"/>
            <a:ext cx="7560840" cy="1440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3975" cmpd="thickThin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3353216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Intermission</a:t>
            </a:r>
          </a:p>
          <a:p>
            <a:r>
              <a:rPr lang="en-GB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Live Migration</a:t>
            </a:r>
            <a:endParaRPr lang="en-GB" sz="3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Live Migration in Hyper-v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412875"/>
            <a:ext cx="8382000" cy="984885"/>
          </a:xfrm>
          <a:prstGeom prst="rect">
            <a:avLst/>
          </a:prstGeom>
        </p:spPr>
        <p:txBody>
          <a:bodyPr/>
          <a:lstStyle/>
          <a:p>
            <a:pPr marL="457200" indent="-457200"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dirty="0"/>
              <a:t>Built on Windows Failover clustering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dirty="0"/>
              <a:t>New for Windows Server 2008 R2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dirty="0"/>
              <a:t>Uses Clustered Shared Volumes (CSV)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dirty="0"/>
              <a:t>Gives you freedom to move workloads</a:t>
            </a:r>
            <a:br>
              <a:rPr lang="en-GB" dirty="0"/>
            </a:br>
            <a:r>
              <a:rPr lang="en-GB" dirty="0"/>
              <a:t>to the most appropriate hardware,</a:t>
            </a:r>
            <a:br>
              <a:rPr lang="en-GB" dirty="0"/>
            </a:br>
            <a:r>
              <a:rPr lang="en-GB" dirty="0"/>
              <a:t>without loss of service</a:t>
            </a:r>
          </a:p>
          <a:p>
            <a:pPr marL="0" indent="0">
              <a:buNone/>
            </a:pPr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45769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Live Migration does </a:t>
            </a:r>
            <a:r>
              <a:rPr lang="en-GB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not</a:t>
            </a:r>
            <a:r>
              <a:rPr lang="en-GB" dirty="0" smtClean="0"/>
              <a:t> improve </a:t>
            </a:r>
            <a:br>
              <a:rPr lang="en-GB" dirty="0" smtClean="0"/>
            </a:br>
            <a:r>
              <a:rPr lang="en-GB" dirty="0" smtClean="0"/>
              <a:t>high availability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2242042"/>
            <a:ext cx="9144000" cy="379853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err="1" smtClean="0">
              <a:solidFill>
                <a:schemeClr val="bg1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-1136073" y="992743"/>
            <a:ext cx="11596255" cy="249860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err="1" smtClean="0">
              <a:solidFill>
                <a:schemeClr val="bg1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5" y="2210228"/>
            <a:ext cx="5018897" cy="383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3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dirty="0" smtClean="0"/>
              <a:t>Lightweight install of Windows Server 2008/R2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dirty="0" smtClean="0"/>
              <a:t>Great for IIS7.5 (now supports asp.net)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Wingdings 2" pitchFamily="18" charset="2"/>
              <a:buChar char=""/>
            </a:pPr>
            <a:r>
              <a:rPr lang="en-GB" dirty="0" smtClean="0"/>
              <a:t>But not for SQL </a:t>
            </a:r>
            <a:r>
              <a:rPr lang="en-GB" dirty="0" smtClean="0"/>
              <a:t>Server ..yet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Server Core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43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052736"/>
            <a:ext cx="8229600" cy="5043264"/>
          </a:xfrm>
        </p:spPr>
        <p:txBody>
          <a:bodyPr>
            <a:noAutofit/>
          </a:bodyPr>
          <a:lstStyle/>
          <a:p>
            <a:r>
              <a:rPr lang="en-GB" sz="1100" b="1" dirty="0">
                <a:latin typeface="Lucida Console" pitchFamily="49" charset="0"/>
              </a:rPr>
              <a:t>OPEN THE FIREWALL</a:t>
            </a:r>
          </a:p>
          <a:p>
            <a:pPr defTabSz="914363">
              <a:spcBef>
                <a:spcPts val="0"/>
              </a:spcBef>
              <a:buClrTx/>
              <a:defRPr/>
            </a:pPr>
            <a:r>
              <a:rPr lang="en-GB" sz="1100" dirty="0" err="1">
                <a:latin typeface="Lucida Console" pitchFamily="49" charset="0"/>
              </a:rPr>
              <a:t>netsh</a:t>
            </a:r>
            <a:r>
              <a:rPr lang="en-GB" sz="1100" dirty="0">
                <a:latin typeface="Lucida Console" pitchFamily="49" charset="0"/>
              </a:rPr>
              <a:t> [</a:t>
            </a:r>
            <a:r>
              <a:rPr lang="en-GB" sz="1100" dirty="0" smtClean="0">
                <a:latin typeface="Lucida Console" pitchFamily="49" charset="0"/>
              </a:rPr>
              <a:t>enter]</a:t>
            </a:r>
          </a:p>
          <a:p>
            <a:pPr defTabSz="914363">
              <a:spcBef>
                <a:spcPts val="0"/>
              </a:spcBef>
              <a:buClrTx/>
              <a:defRPr/>
            </a:pPr>
            <a:r>
              <a:rPr lang="en-GB" sz="1100" dirty="0" err="1" smtClean="0">
                <a:latin typeface="Lucida Console" pitchFamily="49" charset="0"/>
              </a:rPr>
              <a:t>advfirewall</a:t>
            </a:r>
            <a:r>
              <a:rPr lang="en-GB" sz="1100" dirty="0" smtClean="0">
                <a:latin typeface="Lucida Console" pitchFamily="49" charset="0"/>
              </a:rPr>
              <a:t> </a:t>
            </a:r>
            <a:r>
              <a:rPr lang="en-GB" sz="1100" dirty="0">
                <a:latin typeface="Lucida Console" pitchFamily="49" charset="0"/>
              </a:rPr>
              <a:t>firewall [</a:t>
            </a:r>
            <a:r>
              <a:rPr lang="en-GB" sz="1100" dirty="0" smtClean="0">
                <a:latin typeface="Lucida Console" pitchFamily="49" charset="0"/>
              </a:rPr>
              <a:t>enter]</a:t>
            </a:r>
          </a:p>
          <a:p>
            <a:pPr defTabSz="914363">
              <a:spcBef>
                <a:spcPts val="0"/>
              </a:spcBef>
              <a:buClrTx/>
              <a:defRPr/>
            </a:pPr>
            <a:r>
              <a:rPr lang="en-GB" sz="1100" dirty="0" smtClean="0">
                <a:latin typeface="Lucida Console" pitchFamily="49" charset="0"/>
              </a:rPr>
              <a:t>set </a:t>
            </a:r>
            <a:r>
              <a:rPr lang="en-GB" sz="1100" dirty="0">
                <a:latin typeface="Lucida Console" pitchFamily="49" charset="0"/>
              </a:rPr>
              <a:t>rule group=”remote administration” new enable=yes [</a:t>
            </a:r>
            <a:r>
              <a:rPr lang="en-GB" sz="1100" dirty="0" smtClean="0">
                <a:latin typeface="Lucida Console" pitchFamily="49" charset="0"/>
              </a:rPr>
              <a:t>enter]</a:t>
            </a:r>
          </a:p>
          <a:p>
            <a:pPr defTabSz="914363">
              <a:spcBef>
                <a:spcPts val="0"/>
              </a:spcBef>
              <a:buClrTx/>
              <a:defRPr/>
            </a:pPr>
            <a:r>
              <a:rPr lang="en-GB" sz="1100" dirty="0" smtClean="0">
                <a:latin typeface="Lucida Console" pitchFamily="49" charset="0"/>
              </a:rPr>
              <a:t>add </a:t>
            </a:r>
            <a:r>
              <a:rPr lang="en-GB" sz="1100" dirty="0">
                <a:latin typeface="Lucida Console" pitchFamily="49" charset="0"/>
              </a:rPr>
              <a:t>rule name=”Open Port 1433” </a:t>
            </a:r>
            <a:r>
              <a:rPr lang="en-GB" sz="1100" dirty="0" err="1">
                <a:latin typeface="Lucida Console" pitchFamily="49" charset="0"/>
              </a:rPr>
              <a:t>dir</a:t>
            </a:r>
            <a:r>
              <a:rPr lang="en-GB" sz="1100" dirty="0">
                <a:latin typeface="Lucida Console" pitchFamily="49" charset="0"/>
              </a:rPr>
              <a:t>=in action=allow protocol=TCP </a:t>
            </a:r>
            <a:r>
              <a:rPr lang="en-GB" sz="1100" dirty="0" err="1">
                <a:latin typeface="Lucida Console" pitchFamily="49" charset="0"/>
              </a:rPr>
              <a:t>localport</a:t>
            </a:r>
            <a:r>
              <a:rPr lang="en-GB" sz="1100" dirty="0">
                <a:latin typeface="Lucida Console" pitchFamily="49" charset="0"/>
              </a:rPr>
              <a:t>=1433 [enter]</a:t>
            </a:r>
          </a:p>
          <a:p>
            <a:r>
              <a:rPr lang="en-GB" sz="1100" b="1" dirty="0" smtClean="0">
                <a:latin typeface="Lucida Console" pitchFamily="49" charset="0"/>
              </a:rPr>
              <a:t>JOIN </a:t>
            </a:r>
            <a:r>
              <a:rPr lang="en-GB" sz="1100" b="1" dirty="0">
                <a:latin typeface="Lucida Console" pitchFamily="49" charset="0"/>
              </a:rPr>
              <a:t>the CORE MACHINE TO YOUR DOMAIN</a:t>
            </a:r>
          </a:p>
          <a:p>
            <a:pPr>
              <a:spcBef>
                <a:spcPts val="0"/>
              </a:spcBef>
            </a:pPr>
            <a:r>
              <a:rPr lang="en-GB" sz="1100" dirty="0">
                <a:latin typeface="Lucida Console" pitchFamily="49" charset="0"/>
              </a:rPr>
              <a:t>Use </a:t>
            </a:r>
            <a:r>
              <a:rPr lang="en-GB" sz="1100" b="1" dirty="0" err="1">
                <a:latin typeface="Lucida Console" pitchFamily="49" charset="0"/>
              </a:rPr>
              <a:t>netdom</a:t>
            </a:r>
            <a:r>
              <a:rPr lang="en-GB" sz="1100" b="1" dirty="0">
                <a:latin typeface="Lucida Console" pitchFamily="49" charset="0"/>
              </a:rPr>
              <a:t> join </a:t>
            </a:r>
            <a:r>
              <a:rPr lang="en-GB" sz="1100" i="1" dirty="0" err="1">
                <a:latin typeface="Lucida Console" pitchFamily="49" charset="0"/>
              </a:rPr>
              <a:t>ComputerName</a:t>
            </a:r>
            <a:r>
              <a:rPr lang="en-GB" sz="1100" b="1" dirty="0">
                <a:latin typeface="Lucida Console" pitchFamily="49" charset="0"/>
              </a:rPr>
              <a:t> /</a:t>
            </a:r>
            <a:r>
              <a:rPr lang="en-GB" sz="1100" b="1" dirty="0" err="1">
                <a:latin typeface="Lucida Console" pitchFamily="49" charset="0"/>
              </a:rPr>
              <a:t>domain:</a:t>
            </a:r>
            <a:r>
              <a:rPr lang="en-GB" sz="1100" i="1" dirty="0" err="1">
                <a:latin typeface="Lucida Console" pitchFamily="49" charset="0"/>
              </a:rPr>
              <a:t>DomainName</a:t>
            </a:r>
            <a:r>
              <a:rPr lang="en-GB" sz="1100" b="1" dirty="0">
                <a:latin typeface="Lucida Console" pitchFamily="49" charset="0"/>
              </a:rPr>
              <a:t> /</a:t>
            </a:r>
            <a:r>
              <a:rPr lang="en-GB" sz="1100" b="1" dirty="0" err="1">
                <a:latin typeface="Lucida Console" pitchFamily="49" charset="0"/>
              </a:rPr>
              <a:t>userd:</a:t>
            </a:r>
            <a:r>
              <a:rPr lang="en-GB" sz="1100" i="1" dirty="0" err="1">
                <a:latin typeface="Lucida Console" pitchFamily="49" charset="0"/>
              </a:rPr>
              <a:t>UserName</a:t>
            </a:r>
            <a:r>
              <a:rPr lang="en-GB" sz="1100" b="1" dirty="0">
                <a:latin typeface="Lucida Console" pitchFamily="49" charset="0"/>
              </a:rPr>
              <a:t> /</a:t>
            </a:r>
            <a:r>
              <a:rPr lang="en-GB" sz="1100" b="1" dirty="0" err="1">
                <a:latin typeface="Lucida Console" pitchFamily="49" charset="0"/>
              </a:rPr>
              <a:t>passwordd</a:t>
            </a:r>
            <a:r>
              <a:rPr lang="en-GB" sz="1100" b="1" dirty="0">
                <a:latin typeface="Lucida Console" pitchFamily="49" charset="0"/>
              </a:rPr>
              <a:t>:  (yes there are 2 </a:t>
            </a:r>
            <a:r>
              <a:rPr lang="en-GB" sz="1100" b="1" dirty="0" err="1">
                <a:latin typeface="Lucida Console" pitchFamily="49" charset="0"/>
              </a:rPr>
              <a:t>dd</a:t>
            </a:r>
            <a:r>
              <a:rPr lang="en-GB" sz="1100" b="1" dirty="0">
                <a:latin typeface="Lucida Console" pitchFamily="49" charset="0"/>
              </a:rPr>
              <a:t> s here</a:t>
            </a:r>
            <a:r>
              <a:rPr lang="en-GB" sz="1100" b="1" dirty="0" smtClean="0">
                <a:latin typeface="Lucida Console" pitchFamily="49" charset="0"/>
              </a:rPr>
              <a:t>)</a:t>
            </a:r>
            <a:endParaRPr lang="en-GB" sz="1100" dirty="0">
              <a:latin typeface="Lucida Console" pitchFamily="49" charset="0"/>
            </a:endParaRPr>
          </a:p>
          <a:p>
            <a:pPr>
              <a:spcBef>
                <a:spcPts val="0"/>
              </a:spcBef>
            </a:pPr>
            <a:r>
              <a:rPr lang="en-GB" sz="1100" dirty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</a:rPr>
              <a:t>or the </a:t>
            </a:r>
            <a:r>
              <a:rPr lang="en-GB" sz="1100" dirty="0" err="1">
                <a:solidFill>
                  <a:schemeClr val="tx2">
                    <a:lumMod val="75000"/>
                  </a:schemeClr>
                </a:solidFill>
                <a:latin typeface="Lucida Console" pitchFamily="49" charset="0"/>
              </a:rPr>
              <a:t>powershell</a:t>
            </a:r>
            <a:r>
              <a:rPr lang="en-GB" sz="1100" dirty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</a:rPr>
              <a:t> configurator we used (from http://psconfig.codeplex.com)</a:t>
            </a:r>
          </a:p>
          <a:p>
            <a:r>
              <a:rPr lang="en-GB" sz="1200" b="1" dirty="0" smtClean="0">
                <a:latin typeface="Lucida Console" pitchFamily="49" charset="0"/>
              </a:rPr>
              <a:t>ADD </a:t>
            </a:r>
            <a:r>
              <a:rPr lang="en-GB" sz="1200" b="1" dirty="0">
                <a:latin typeface="Lucida Console" pitchFamily="49" charset="0"/>
              </a:rPr>
              <a:t>.NET FRAMEWORK</a:t>
            </a:r>
          </a:p>
          <a:p>
            <a:r>
              <a:rPr lang="en-GB" sz="1100" dirty="0" err="1">
                <a:latin typeface="Lucida Console" pitchFamily="49" charset="0"/>
              </a:rPr>
              <a:t>Dism</a:t>
            </a:r>
            <a:r>
              <a:rPr lang="en-GB" sz="1100" dirty="0">
                <a:latin typeface="Lucida Console" pitchFamily="49" charset="0"/>
              </a:rPr>
              <a:t> /online /enable-feature /</a:t>
            </a:r>
            <a:r>
              <a:rPr lang="en-GB" sz="1100" dirty="0" err="1">
                <a:latin typeface="Lucida Console" pitchFamily="49" charset="0"/>
              </a:rPr>
              <a:t>featurename</a:t>
            </a:r>
            <a:r>
              <a:rPr lang="en-GB" sz="1100" dirty="0">
                <a:latin typeface="Lucida Console" pitchFamily="49" charset="0"/>
              </a:rPr>
              <a:t>: NetFx2-ServerCore /</a:t>
            </a:r>
            <a:r>
              <a:rPr lang="en-GB" sz="1100" dirty="0" err="1">
                <a:latin typeface="Lucida Console" pitchFamily="49" charset="0"/>
              </a:rPr>
              <a:t>featurename</a:t>
            </a:r>
            <a:r>
              <a:rPr lang="en-GB" sz="1100" dirty="0">
                <a:latin typeface="Lucida Console" pitchFamily="49" charset="0"/>
              </a:rPr>
              <a:t>: ServerCore-WOW64 /featurename:NetFx3-ServerCore-WOW64 /featurename:NetFx2-ServerCore-WOW64 /</a:t>
            </a:r>
            <a:r>
              <a:rPr lang="en-GB" sz="1100" dirty="0" err="1">
                <a:latin typeface="Lucida Console" pitchFamily="49" charset="0"/>
              </a:rPr>
              <a:t>featurename</a:t>
            </a:r>
            <a:r>
              <a:rPr lang="en-GB" sz="1100" dirty="0">
                <a:latin typeface="Lucida Console" pitchFamily="49" charset="0"/>
              </a:rPr>
              <a:t>: NetFx3-ServerCore </a:t>
            </a:r>
          </a:p>
          <a:p>
            <a:r>
              <a:rPr lang="en-GB" sz="1100" dirty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</a:rPr>
              <a:t> and optionally </a:t>
            </a:r>
            <a:r>
              <a:rPr lang="en-GB" sz="1100" dirty="0">
                <a:latin typeface="Lucida Console" pitchFamily="49" charset="0"/>
              </a:rPr>
              <a:t>/</a:t>
            </a:r>
            <a:r>
              <a:rPr lang="en-GB" sz="1100" dirty="0" err="1">
                <a:latin typeface="Lucida Console" pitchFamily="49" charset="0"/>
              </a:rPr>
              <a:t>featurename:MicrosoftWindowsPowerShell</a:t>
            </a:r>
            <a:endParaRPr lang="en-GB" sz="1100" dirty="0">
              <a:latin typeface="Lucida Console" pitchFamily="49" charset="0"/>
            </a:endParaRPr>
          </a:p>
          <a:p>
            <a:r>
              <a:rPr lang="en-GB" sz="1200" b="1" dirty="0" smtClean="0">
                <a:latin typeface="Lucida Console" pitchFamily="49" charset="0"/>
              </a:rPr>
              <a:t>INSTALL </a:t>
            </a:r>
            <a:r>
              <a:rPr lang="en-GB" sz="1200" b="1" dirty="0">
                <a:latin typeface="Lucida Console" pitchFamily="49" charset="0"/>
              </a:rPr>
              <a:t>SQL SERVER FROM THE COMAND LINE</a:t>
            </a:r>
          </a:p>
          <a:p>
            <a:r>
              <a:rPr lang="en-GB" sz="11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</a:rPr>
              <a:t>This </a:t>
            </a:r>
            <a:r>
              <a:rPr lang="en-GB" sz="1100" dirty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</a:rPr>
              <a:t>needs to be on one line but is shown like this to make it clearer</a:t>
            </a:r>
          </a:p>
          <a:p>
            <a:pPr>
              <a:spcBef>
                <a:spcPts val="0"/>
              </a:spcBef>
            </a:pPr>
            <a:r>
              <a:rPr lang="en-GB" sz="1100" dirty="0" smtClean="0">
                <a:latin typeface="Lucida Console" pitchFamily="49" charset="0"/>
              </a:rPr>
              <a:t>SETUP.EXE</a:t>
            </a:r>
          </a:p>
          <a:p>
            <a:pPr>
              <a:spcBef>
                <a:spcPts val="0"/>
              </a:spcBef>
            </a:pPr>
            <a:r>
              <a:rPr lang="en-GB" sz="1100" dirty="0" smtClean="0">
                <a:latin typeface="Lucida Console" pitchFamily="49" charset="0"/>
              </a:rPr>
              <a:t>/QS </a:t>
            </a:r>
          </a:p>
          <a:p>
            <a:pPr>
              <a:spcBef>
                <a:spcPts val="0"/>
              </a:spcBef>
            </a:pPr>
            <a:r>
              <a:rPr lang="en-GB" sz="1100" dirty="0" smtClean="0">
                <a:latin typeface="Lucida Console" pitchFamily="49" charset="0"/>
              </a:rPr>
              <a:t>/ACTION=Install </a:t>
            </a:r>
          </a:p>
          <a:p>
            <a:pPr>
              <a:spcBef>
                <a:spcPts val="0"/>
              </a:spcBef>
            </a:pPr>
            <a:r>
              <a:rPr lang="en-GB" sz="1100" dirty="0" smtClean="0">
                <a:latin typeface="Lucida Console" pitchFamily="49" charset="0"/>
              </a:rPr>
              <a:t>/FEATURES=SQL  </a:t>
            </a:r>
            <a:r>
              <a:rPr lang="en-GB" sz="11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</a:rPr>
              <a:t>ONLY SQL Works on CORE so  no Reporting Services etc. </a:t>
            </a:r>
          </a:p>
          <a:p>
            <a:pPr>
              <a:spcBef>
                <a:spcPts val="0"/>
              </a:spcBef>
            </a:pPr>
            <a:r>
              <a:rPr lang="en-GB" sz="1100" dirty="0" smtClean="0">
                <a:latin typeface="Lucida Console" pitchFamily="49" charset="0"/>
              </a:rPr>
              <a:t>/</a:t>
            </a:r>
            <a:r>
              <a:rPr lang="en-GB" sz="1100" dirty="0">
                <a:latin typeface="Lucida Console" pitchFamily="49" charset="0"/>
              </a:rPr>
              <a:t>INSTANCENAME=MSSQLSERVER</a:t>
            </a:r>
          </a:p>
          <a:p>
            <a:pPr>
              <a:spcBef>
                <a:spcPts val="0"/>
              </a:spcBef>
            </a:pPr>
            <a:r>
              <a:rPr lang="en-GB" sz="1100" dirty="0">
                <a:latin typeface="Lucida Console" pitchFamily="49" charset="0"/>
              </a:rPr>
              <a:t>/SQLSVCACCOUNT="domain\</a:t>
            </a:r>
            <a:r>
              <a:rPr lang="en-GB" sz="1100" dirty="0" err="1">
                <a:latin typeface="Lucida Console" pitchFamily="49" charset="0"/>
              </a:rPr>
              <a:t>sqlserviceaccount</a:t>
            </a:r>
            <a:r>
              <a:rPr lang="en-GB" sz="1100" dirty="0">
                <a:latin typeface="Lucida Console" pitchFamily="49" charset="0"/>
              </a:rPr>
              <a:t>"</a:t>
            </a:r>
          </a:p>
          <a:p>
            <a:pPr>
              <a:spcBef>
                <a:spcPts val="0"/>
              </a:spcBef>
            </a:pPr>
            <a:r>
              <a:rPr lang="en-GB" sz="1100" dirty="0">
                <a:latin typeface="Lucida Console" pitchFamily="49" charset="0"/>
              </a:rPr>
              <a:t>/SQLSVCPASSWORD="</a:t>
            </a:r>
            <a:r>
              <a:rPr lang="en-GB" sz="1100" dirty="0" err="1">
                <a:latin typeface="Lucida Console" pitchFamily="49" charset="0"/>
              </a:rPr>
              <a:t>sqlserviceaccountpassword</a:t>
            </a:r>
            <a:r>
              <a:rPr lang="en-GB" sz="1100" dirty="0">
                <a:latin typeface="Lucida Console" pitchFamily="49" charset="0"/>
              </a:rPr>
              <a:t>"</a:t>
            </a:r>
          </a:p>
          <a:p>
            <a:pPr>
              <a:spcBef>
                <a:spcPts val="0"/>
              </a:spcBef>
            </a:pPr>
            <a:r>
              <a:rPr lang="en-GB" sz="1100" dirty="0">
                <a:latin typeface="Lucida Console" pitchFamily="49" charset="0"/>
              </a:rPr>
              <a:t>/SQLSYSADMINACCOUNTS="domain\</a:t>
            </a:r>
            <a:r>
              <a:rPr lang="en-GB" sz="1100" dirty="0" err="1">
                <a:latin typeface="Lucida Console" pitchFamily="49" charset="0"/>
              </a:rPr>
              <a:t>sqladminusername</a:t>
            </a:r>
            <a:r>
              <a:rPr lang="en-GB" sz="1100" dirty="0">
                <a:latin typeface="Lucida Console" pitchFamily="49" charset="0"/>
              </a:rPr>
              <a:t>"</a:t>
            </a:r>
          </a:p>
          <a:p>
            <a:pPr>
              <a:spcBef>
                <a:spcPts val="0"/>
              </a:spcBef>
            </a:pPr>
            <a:r>
              <a:rPr lang="en-GB" sz="1100" dirty="0">
                <a:latin typeface="Lucida Console" pitchFamily="49" charset="0"/>
              </a:rPr>
              <a:t>/AGTSVCACCOUNT="NT AUTHORITY\Network Service“</a:t>
            </a:r>
          </a:p>
          <a:p>
            <a:pPr>
              <a:spcBef>
                <a:spcPts val="0"/>
              </a:spcBef>
            </a:pPr>
            <a:r>
              <a:rPr lang="en-GB" sz="1100" dirty="0">
                <a:latin typeface="Lucida Console" pitchFamily="49" charset="0"/>
              </a:rPr>
              <a:t>/</a:t>
            </a:r>
            <a:r>
              <a:rPr lang="en-GB" sz="1100" dirty="0" smtClean="0">
                <a:latin typeface="Lucida Console" pitchFamily="49" charset="0"/>
              </a:rPr>
              <a:t>IACCEPTSQLSERVERLICENSETERMS</a:t>
            </a:r>
          </a:p>
          <a:p>
            <a:pPr>
              <a:spcBef>
                <a:spcPts val="0"/>
              </a:spcBef>
            </a:pPr>
            <a:r>
              <a:rPr lang="en-GB" sz="1100" dirty="0" smtClean="0">
                <a:latin typeface="Lucida Console" pitchFamily="49" charset="0"/>
              </a:rPr>
              <a:t>/TCPENABLED=1</a:t>
            </a:r>
          </a:p>
          <a:p>
            <a:pPr>
              <a:spcBef>
                <a:spcPts val="0"/>
              </a:spcBef>
            </a:pPr>
            <a:r>
              <a:rPr lang="en-US" sz="1100" dirty="0">
                <a:latin typeface="Lucida Console" pitchFamily="49" charset="0"/>
              </a:rPr>
              <a:t>/SECURITYMODE=SQL </a:t>
            </a:r>
            <a:endParaRPr lang="en-US" sz="1100" dirty="0" smtClean="0">
              <a:latin typeface="Lucida Console" pitchFamily="49" charset="0"/>
            </a:endParaRPr>
          </a:p>
          <a:p>
            <a:pPr>
              <a:spcBef>
                <a:spcPts val="0"/>
              </a:spcBef>
            </a:pPr>
            <a:r>
              <a:rPr lang="en-US" sz="1100" dirty="0" smtClean="0">
                <a:latin typeface="Lucida Console" pitchFamily="49" charset="0"/>
              </a:rPr>
              <a:t>/</a:t>
            </a:r>
            <a:r>
              <a:rPr lang="en-US" sz="1100" dirty="0">
                <a:latin typeface="Lucida Console" pitchFamily="49" charset="0"/>
              </a:rPr>
              <a:t>SAPWD</a:t>
            </a:r>
            <a:r>
              <a:rPr lang="en-US" sz="1100" dirty="0" smtClean="0">
                <a:latin typeface="Lucida Console" pitchFamily="49" charset="0"/>
              </a:rPr>
              <a:t>=“******"</a:t>
            </a:r>
            <a:endParaRPr lang="en-GB" sz="1100" dirty="0">
              <a:latin typeface="Lucida Console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HERE’s HOW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8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46464A" mc:Ignorable=""/>
      </a:dk2>
      <a:lt2>
        <a:srgbClr xmlns:mc="http://schemas.openxmlformats.org/markup-compatibility/2006" xmlns:a14="http://schemas.microsoft.com/office/drawing/2010/main" val="E3DCCF" mc:Ignorable=""/>
      </a:lt2>
      <a:accent1>
        <a:srgbClr xmlns:mc="http://schemas.openxmlformats.org/markup-compatibility/2006" xmlns:a14="http://schemas.microsoft.com/office/drawing/2010/main" val="6F6F74" mc:Ignorable=""/>
      </a:accent1>
      <a:accent2>
        <a:srgbClr xmlns:mc="http://schemas.openxmlformats.org/markup-compatibility/2006" xmlns:a14="http://schemas.microsoft.com/office/drawing/2010/main" val="A7B789" mc:Ignorable=""/>
      </a:accent2>
      <a:accent3>
        <a:srgbClr xmlns:mc="http://schemas.openxmlformats.org/markup-compatibility/2006" xmlns:a14="http://schemas.microsoft.com/office/drawing/2010/main" val="BEAE98" mc:Ignorable=""/>
      </a:accent3>
      <a:accent4>
        <a:srgbClr xmlns:mc="http://schemas.openxmlformats.org/markup-compatibility/2006" xmlns:a14="http://schemas.microsoft.com/office/drawing/2010/main" val="92A9B9" mc:Ignorable=""/>
      </a:accent4>
      <a:accent5>
        <a:srgbClr xmlns:mc="http://schemas.openxmlformats.org/markup-compatibility/2006" xmlns:a14="http://schemas.microsoft.com/office/drawing/2010/main" val="9C8265" mc:Ignorable=""/>
      </a:accent5>
      <a:accent6>
        <a:srgbClr xmlns:mc="http://schemas.openxmlformats.org/markup-compatibility/2006" xmlns:a14="http://schemas.microsoft.com/office/drawing/2010/main" val="8D6974" mc:Ignorable=""/>
      </a:accent6>
      <a:hlink>
        <a:srgbClr xmlns:mc="http://schemas.openxmlformats.org/markup-compatibility/2006" xmlns:a14="http://schemas.microsoft.com/office/drawing/2010/main" val="67AABF" mc:Ignorable=""/>
      </a:hlink>
      <a:folHlink>
        <a:srgbClr xmlns:mc="http://schemas.openxmlformats.org/markup-compatibility/2006" xmlns:a14="http://schemas.microsoft.com/office/drawing/2010/main" val="B1B5AB" mc:Ignorable="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华文新魏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华文新魏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xmlns:mc="http://schemas.openxmlformats.org/markup-compatibility/2006" xmlns:a14="http://schemas.microsoft.com/office/drawing/2010/main" val="000000" mc:Ignorable="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2044</TotalTime>
  <Words>1329</Words>
  <Application>Microsoft Office PowerPoint</Application>
  <PresentationFormat>On-screen Show (4:3)</PresentationFormat>
  <Paragraphs>311</Paragraphs>
  <Slides>32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BlackTie</vt:lpstr>
      <vt:lpstr>Notes &amp; Queries  on SQL Server 2008 R2</vt:lpstr>
      <vt:lpstr>THE MARKETING SLIDE</vt:lpstr>
      <vt:lpstr>Windows Server 2008 R2</vt:lpstr>
      <vt:lpstr>Scrap heap cluster</vt:lpstr>
      <vt:lpstr>PowerPoint Presentation</vt:lpstr>
      <vt:lpstr>Live Migration in Hyper-v </vt:lpstr>
      <vt:lpstr>Live Migration does not improve  high availability</vt:lpstr>
      <vt:lpstr>Server Core</vt:lpstr>
      <vt:lpstr>But HERE’s HOW</vt:lpstr>
      <vt:lpstr>PowerPoint Presentation</vt:lpstr>
      <vt:lpstr>SysPrep in SQL Server 2008 R2</vt:lpstr>
      <vt:lpstr>Prepare SQL Instance</vt:lpstr>
      <vt:lpstr>Complete SQL Instance</vt:lpstr>
      <vt:lpstr>SQL Server &amp; Windows SysPrep cookbook</vt:lpstr>
      <vt:lpstr>Prepare image for clustering</vt:lpstr>
      <vt:lpstr>Complete image for adding a node to  A cluster</vt:lpstr>
      <vt:lpstr>Windows Server 2008 R2 stuff</vt:lpstr>
      <vt:lpstr>Multi-server management</vt:lpstr>
      <vt:lpstr>CONTROL POINT</vt:lpstr>
      <vt:lpstr>PowerPoint Presentation</vt:lpstr>
      <vt:lpstr>DAC in Action</vt:lpstr>
      <vt:lpstr>EDITIONS &amp; LICENSING</vt:lpstr>
      <vt:lpstr>What’s new in Enterprise</vt:lpstr>
      <vt:lpstr>New Edition</vt:lpstr>
      <vt:lpstr>New Edition</vt:lpstr>
      <vt:lpstr>Licensing for PowerPivot</vt:lpstr>
      <vt:lpstr>PowerPoint Presentation</vt:lpstr>
      <vt:lpstr>Questions</vt:lpstr>
      <vt:lpstr>PowerPoint Presentation</vt:lpstr>
      <vt:lpstr>PowerPoint Presentation</vt:lpstr>
      <vt:lpstr>PowerPoint Presentation</vt:lpstr>
      <vt:lpstr>It’s party time!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evening with SQL Server 2008 R2</dc:title>
  <dc:creator>afryer</dc:creator>
  <cp:lastModifiedBy>afryer</cp:lastModifiedBy>
  <cp:revision>30</cp:revision>
  <dcterms:created xsi:type="dcterms:W3CDTF">2009-11-17T14:32:41Z</dcterms:created>
  <dcterms:modified xsi:type="dcterms:W3CDTF">2009-11-20T11:35:52Z</dcterms:modified>
</cp:coreProperties>
</file>