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30" r:id="rId4"/>
  </p:sldMasterIdLst>
  <p:notesMasterIdLst>
    <p:notesMasterId r:id="rId101"/>
  </p:notesMasterIdLst>
  <p:handoutMasterIdLst>
    <p:handoutMasterId r:id="rId102"/>
  </p:handoutMasterIdLst>
  <p:sldIdLst>
    <p:sldId id="257" r:id="rId5"/>
    <p:sldId id="256" r:id="rId6"/>
    <p:sldId id="258" r:id="rId7"/>
    <p:sldId id="259" r:id="rId8"/>
    <p:sldId id="366" r:id="rId9"/>
    <p:sldId id="262" r:id="rId10"/>
    <p:sldId id="333" r:id="rId11"/>
    <p:sldId id="260" r:id="rId12"/>
    <p:sldId id="350" r:id="rId13"/>
    <p:sldId id="288" r:id="rId14"/>
    <p:sldId id="367" r:id="rId15"/>
    <p:sldId id="368" r:id="rId16"/>
    <p:sldId id="261" r:id="rId17"/>
    <p:sldId id="347" r:id="rId18"/>
    <p:sldId id="348" r:id="rId19"/>
    <p:sldId id="349" r:id="rId20"/>
    <p:sldId id="292" r:id="rId21"/>
    <p:sldId id="264" r:id="rId22"/>
    <p:sldId id="293" r:id="rId23"/>
    <p:sldId id="294" r:id="rId24"/>
    <p:sldId id="265" r:id="rId25"/>
    <p:sldId id="335" r:id="rId26"/>
    <p:sldId id="266" r:id="rId27"/>
    <p:sldId id="267" r:id="rId28"/>
    <p:sldId id="268" r:id="rId29"/>
    <p:sldId id="269" r:id="rId30"/>
    <p:sldId id="270" r:id="rId31"/>
    <p:sldId id="336" r:id="rId32"/>
    <p:sldId id="369" r:id="rId33"/>
    <p:sldId id="271" r:id="rId34"/>
    <p:sldId id="272" r:id="rId35"/>
    <p:sldId id="273" r:id="rId36"/>
    <p:sldId id="337" r:id="rId37"/>
    <p:sldId id="274" r:id="rId38"/>
    <p:sldId id="370" r:id="rId39"/>
    <p:sldId id="275" r:id="rId40"/>
    <p:sldId id="338" r:id="rId41"/>
    <p:sldId id="315" r:id="rId42"/>
    <p:sldId id="278" r:id="rId43"/>
    <p:sldId id="339" r:id="rId44"/>
    <p:sldId id="340" r:id="rId45"/>
    <p:sldId id="358" r:id="rId46"/>
    <p:sldId id="373" r:id="rId47"/>
    <p:sldId id="364" r:id="rId48"/>
    <p:sldId id="276" r:id="rId49"/>
    <p:sldId id="280" r:id="rId50"/>
    <p:sldId id="283" r:id="rId51"/>
    <p:sldId id="284" r:id="rId52"/>
    <p:sldId id="285" r:id="rId53"/>
    <p:sldId id="286" r:id="rId54"/>
    <p:sldId id="357" r:id="rId55"/>
    <p:sldId id="344" r:id="rId56"/>
    <p:sldId id="371" r:id="rId57"/>
    <p:sldId id="352" r:id="rId58"/>
    <p:sldId id="351" r:id="rId59"/>
    <p:sldId id="372" r:id="rId60"/>
    <p:sldId id="375" r:id="rId61"/>
    <p:sldId id="353" r:id="rId62"/>
    <p:sldId id="365" r:id="rId63"/>
    <p:sldId id="374" r:id="rId64"/>
    <p:sldId id="354" r:id="rId65"/>
    <p:sldId id="345" r:id="rId66"/>
    <p:sldId id="296" r:id="rId67"/>
    <p:sldId id="298" r:id="rId68"/>
    <p:sldId id="287" r:id="rId69"/>
    <p:sldId id="289" r:id="rId70"/>
    <p:sldId id="290" r:id="rId71"/>
    <p:sldId id="291" r:id="rId72"/>
    <p:sldId id="281" r:id="rId73"/>
    <p:sldId id="342" r:id="rId74"/>
    <p:sldId id="343" r:id="rId75"/>
    <p:sldId id="308" r:id="rId76"/>
    <p:sldId id="324" r:id="rId77"/>
    <p:sldId id="363" r:id="rId78"/>
    <p:sldId id="320" r:id="rId79"/>
    <p:sldId id="321" r:id="rId80"/>
    <p:sldId id="359" r:id="rId81"/>
    <p:sldId id="360" r:id="rId82"/>
    <p:sldId id="361" r:id="rId83"/>
    <p:sldId id="362" r:id="rId84"/>
    <p:sldId id="355" r:id="rId85"/>
    <p:sldId id="300" r:id="rId86"/>
    <p:sldId id="301" r:id="rId87"/>
    <p:sldId id="302" r:id="rId88"/>
    <p:sldId id="299" r:id="rId89"/>
    <p:sldId id="306" r:id="rId90"/>
    <p:sldId id="305" r:id="rId91"/>
    <p:sldId id="307" r:id="rId92"/>
    <p:sldId id="323" r:id="rId93"/>
    <p:sldId id="322" r:id="rId94"/>
    <p:sldId id="356" r:id="rId95"/>
    <p:sldId id="325" r:id="rId96"/>
    <p:sldId id="326" r:id="rId97"/>
    <p:sldId id="327" r:id="rId98"/>
    <p:sldId id="328" r:id="rId99"/>
    <p:sldId id="317" r:id="rId100"/>
  </p:sldIdLst>
  <p:sldSz cx="9144000" cy="6858000" type="screen4x3"/>
  <p:notesSz cx="7010400" cy="9296400"/>
  <p:embeddedFontLst>
    <p:embeddedFont>
      <p:font typeface="Calibri" pitchFamily="34" charset="0"/>
      <p:regular r:id="rId103"/>
      <p:bold r:id="rId104"/>
      <p:italic r:id="rId105"/>
      <p:boldItalic r:id="rId106"/>
    </p:embeddedFont>
    <p:embeddedFont>
      <p:font typeface="Segoe" charset="0"/>
      <p:regular r:id="rId107"/>
      <p:bold r:id="rId108"/>
      <p:italic r:id="rId109"/>
      <p:boldItalic r:id="rId110"/>
    </p:embeddedFont>
    <p:embeddedFont>
      <p:font typeface="Arial Unicode MS" pitchFamily="34" charset="-128"/>
      <p:regular r:id="rId111"/>
    </p:embeddedFont>
    <p:embeddedFont>
      <p:font typeface="Arial Black" pitchFamily="34" charset="0"/>
      <p:bold r:id="rId112"/>
    </p:embeddedFont>
    <p:embeddedFont>
      <p:font typeface="Verdana" pitchFamily="34" charset="0"/>
      <p:regular r:id="rId113"/>
      <p:bold r:id="rId114"/>
      <p:italic r:id="rId115"/>
      <p:boldItalic r:id="rId116"/>
    </p:embeddedFont>
    <p:embeddedFont>
      <p:font typeface="Wingdings 2" pitchFamily="18" charset="2"/>
      <p:regular r:id="rId1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FFCC99" mc:Ignorable=""/>
    <a:srgbClr xmlns:mc="http://schemas.openxmlformats.org/markup-compatibility/2006" xmlns:a14="http://schemas.microsoft.com/office/drawing/2010/main" val="FDE3E5" mc:Ignorable=""/>
    <a:srgbClr xmlns:mc="http://schemas.openxmlformats.org/markup-compatibility/2006" xmlns:a14="http://schemas.microsoft.com/office/drawing/2010/main" val="FAC6CA" mc:Ignorable=""/>
    <a:srgbClr xmlns:mc="http://schemas.openxmlformats.org/markup-compatibility/2006" xmlns:a14="http://schemas.microsoft.com/office/drawing/2010/main" val="F79BA2" mc:Ignorable=""/>
    <a:srgbClr xmlns:mc="http://schemas.openxmlformats.org/markup-compatibility/2006" xmlns:a14="http://schemas.microsoft.com/office/drawing/2010/main" val="F8AAB0" mc:Ignorable=""/>
    <a:srgbClr xmlns:mc="http://schemas.openxmlformats.org/markup-compatibility/2006" xmlns:a14="http://schemas.microsoft.com/office/drawing/2010/main" val="1D5285" mc:Ignorable=""/>
    <a:srgbClr xmlns:mc="http://schemas.openxmlformats.org/markup-compatibility/2006" xmlns:a14="http://schemas.microsoft.com/office/drawing/2010/main" val="C0C5CA" mc:Ignorable=""/>
    <a:srgbClr xmlns:mc="http://schemas.openxmlformats.org/markup-compatibility/2006" xmlns:a14="http://schemas.microsoft.com/office/drawing/2010/main" val="41464B" mc:Ignorable=""/>
    <a:srgbClr xmlns:mc="http://schemas.openxmlformats.org/markup-compatibility/2006" xmlns:a14="http://schemas.microsoft.com/office/drawing/2010/main" val="313539" mc:Ignorable=""/>
    <a:srgbClr xmlns:mc="http://schemas.openxmlformats.org/markup-compatibility/2006" xmlns:a14="http://schemas.microsoft.com/office/drawing/2010/main" val="282D32"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1" autoAdjust="0"/>
    <p:restoredTop sz="89510" autoAdjust="0"/>
  </p:normalViewPr>
  <p:slideViewPr>
    <p:cSldViewPr>
      <p:cViewPr>
        <p:scale>
          <a:sx n="91" d="100"/>
          <a:sy n="91" d="100"/>
        </p:scale>
        <p:origin x="-1068" y="-72"/>
      </p:cViewPr>
      <p:guideLst>
        <p:guide orient="horz" pos="3666"/>
        <p:guide orient="horz" pos="3079"/>
        <p:guide orient="horz" pos="987"/>
        <p:guide pos="2886"/>
        <p:guide pos="870"/>
        <p:guide pos="2310"/>
        <p:guide pos="3468"/>
        <p:guide pos="791"/>
      </p:guideLst>
    </p:cSldViewPr>
  </p:slideViewPr>
  <p:notesTextViewPr>
    <p:cViewPr>
      <p:scale>
        <a:sx n="100" d="100"/>
        <a:sy n="100" d="100"/>
      </p:scale>
      <p:origin x="0" y="0"/>
    </p:cViewPr>
  </p:notesTextViewPr>
  <p:sorterViewPr>
    <p:cViewPr>
      <p:scale>
        <a:sx n="66" d="100"/>
        <a:sy n="66" d="100"/>
      </p:scale>
      <p:origin x="0" y="3858"/>
    </p:cViewPr>
  </p:sorterViewPr>
  <p:notesViewPr>
    <p:cSldViewPr>
      <p:cViewPr varScale="1">
        <p:scale>
          <a:sx n="94" d="100"/>
          <a:sy n="94" d="100"/>
        </p:scale>
        <p:origin x="-2916"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font" Target="fonts/font15.fntdata"/><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10.fntdata"/><Relationship Id="rId16" Type="http://schemas.openxmlformats.org/officeDocument/2006/relationships/slide" Target="slides/slide12.xml"/><Relationship Id="rId107" Type="http://schemas.openxmlformats.org/officeDocument/2006/relationships/font" Target="fonts/font5.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11.fntdata"/><Relationship Id="rId118" Type="http://schemas.openxmlformats.org/officeDocument/2006/relationships/commentAuthors" Target="commen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fntdata"/><Relationship Id="rId108" Type="http://schemas.openxmlformats.org/officeDocument/2006/relationships/font" Target="fonts/font6.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12.fntdata"/><Relationship Id="rId119" Type="http://schemas.openxmlformats.org/officeDocument/2006/relationships/presProps" Target="pres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7.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font" Target="fonts/font2.fntdata"/><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8.fntdata"/><Relationship Id="rId115" Type="http://schemas.openxmlformats.org/officeDocument/2006/relationships/font" Target="fonts/font13.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9.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1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10.193.25.151\mikeruth\IO_Sizing\IO%20Sizing%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Short vs. Full Stroke Impact </a:t>
            </a:r>
          </a:p>
          <a:p>
            <a:pPr>
              <a:defRPr/>
            </a:pPr>
            <a:r>
              <a:rPr lang="en-US"/>
              <a:t>Random 8K Reads </a:t>
            </a:r>
          </a:p>
        </c:rich>
      </c:tx>
      <c:layout>
        <c:manualLayout>
          <c:xMode val="edge"/>
          <c:yMode val="edge"/>
          <c:x val="0.23786259541984733"/>
          <c:y val="2.247191011235972E-2"/>
        </c:manualLayout>
      </c:layout>
      <c:overlay val="0"/>
    </c:title>
    <c:autoTitleDeleted val="0"/>
    <c:plotArea>
      <c:layout>
        <c:manualLayout>
          <c:layoutTarget val="inner"/>
          <c:xMode val="edge"/>
          <c:yMode val="edge"/>
          <c:x val="0.14112143615635844"/>
          <c:y val="0.21246276799669742"/>
          <c:w val="0.5326987637995636"/>
          <c:h val="0.66588604795187278"/>
        </c:manualLayout>
      </c:layout>
      <c:barChart>
        <c:barDir val="col"/>
        <c:grouping val="clustered"/>
        <c:varyColors val="0"/>
        <c:ser>
          <c:idx val="0"/>
          <c:order val="0"/>
          <c:tx>
            <c:strRef>
              <c:f>'SQLIO Summary'!$D$49</c:f>
              <c:strCache>
                <c:ptCount val="1"/>
                <c:pt idx="0">
                  <c:v>Reads Per Disk (Random 8K)</c:v>
                </c:pt>
              </c:strCache>
            </c:strRef>
          </c:tx>
          <c:invertIfNegative val="0"/>
          <c:dLbls>
            <c:showLegendKey val="0"/>
            <c:showVal val="1"/>
            <c:showCatName val="0"/>
            <c:showSerName val="0"/>
            <c:showPercent val="0"/>
            <c:showBubbleSize val="0"/>
            <c:showLeaderLines val="0"/>
          </c:dLbls>
          <c:cat>
            <c:strRef>
              <c:f>('SQLIO Summary'!$H$5,'SQLIO Summary'!$K$5,'SQLIO Summary'!$N$5,'SQLIO Summary'!$Q$5,'SQLIO Summary'!$T$5)</c:f>
              <c:strCache>
                <c:ptCount val="5"/>
                <c:pt idx="0">
                  <c:v>8 Disks</c:v>
                </c:pt>
                <c:pt idx="1">
                  <c:v>16 Disks</c:v>
                </c:pt>
                <c:pt idx="2">
                  <c:v>32 Disks </c:v>
                </c:pt>
                <c:pt idx="3">
                  <c:v>48 Disks</c:v>
                </c:pt>
                <c:pt idx="4">
                  <c:v>64 Disks</c:v>
                </c:pt>
              </c:strCache>
            </c:strRef>
          </c:cat>
          <c:val>
            <c:numRef>
              <c:f>'SQLIO Summary'!$D$50:$D$54</c:f>
              <c:numCache>
                <c:formatCode>#,##0</c:formatCode>
                <c:ptCount val="5"/>
                <c:pt idx="0">
                  <c:v>233.16499999999999</c:v>
                </c:pt>
                <c:pt idx="1">
                  <c:v>269.52499999999969</c:v>
                </c:pt>
                <c:pt idx="2">
                  <c:v>311.35312499999969</c:v>
                </c:pt>
                <c:pt idx="3">
                  <c:v>326.66354166666702</c:v>
                </c:pt>
                <c:pt idx="4">
                  <c:v>335.93171874999899</c:v>
                </c:pt>
              </c:numCache>
            </c:numRef>
          </c:val>
        </c:ser>
        <c:dLbls>
          <c:showLegendKey val="0"/>
          <c:showVal val="0"/>
          <c:showCatName val="0"/>
          <c:showSerName val="0"/>
          <c:showPercent val="0"/>
          <c:showBubbleSize val="0"/>
        </c:dLbls>
        <c:gapWidth val="150"/>
        <c:axId val="102213120"/>
        <c:axId val="98390528"/>
      </c:barChart>
      <c:lineChart>
        <c:grouping val="standard"/>
        <c:varyColors val="0"/>
        <c:ser>
          <c:idx val="1"/>
          <c:order val="1"/>
          <c:tx>
            <c:strRef>
              <c:f>'SQLIO Summary'!$E$49</c:f>
              <c:strCache>
                <c:ptCount val="1"/>
                <c:pt idx="0">
                  <c:v>Total Capacity (%) Used Across All Disks</c:v>
                </c:pt>
              </c:strCache>
            </c:strRef>
          </c:tx>
          <c:marker>
            <c:symbol val="none"/>
          </c:marker>
          <c:val>
            <c:numRef>
              <c:f>'SQLIO Summary'!$E$50:$E$54</c:f>
              <c:numCache>
                <c:formatCode>#,##0</c:formatCode>
                <c:ptCount val="5"/>
                <c:pt idx="0">
                  <c:v>70</c:v>
                </c:pt>
                <c:pt idx="1">
                  <c:v>35</c:v>
                </c:pt>
                <c:pt idx="2">
                  <c:v>17</c:v>
                </c:pt>
                <c:pt idx="3">
                  <c:v>10</c:v>
                </c:pt>
                <c:pt idx="4">
                  <c:v>9</c:v>
                </c:pt>
              </c:numCache>
            </c:numRef>
          </c:val>
          <c:smooth val="0"/>
        </c:ser>
        <c:dLbls>
          <c:showLegendKey val="0"/>
          <c:showVal val="0"/>
          <c:showCatName val="0"/>
          <c:showSerName val="0"/>
          <c:showPercent val="0"/>
          <c:showBubbleSize val="0"/>
        </c:dLbls>
        <c:marker val="1"/>
        <c:smooth val="0"/>
        <c:axId val="102214144"/>
        <c:axId val="98391104"/>
      </c:lineChart>
      <c:catAx>
        <c:axId val="102213120"/>
        <c:scaling>
          <c:orientation val="minMax"/>
        </c:scaling>
        <c:delete val="0"/>
        <c:axPos val="b"/>
        <c:majorTickMark val="none"/>
        <c:minorTickMark val="none"/>
        <c:tickLblPos val="nextTo"/>
        <c:crossAx val="98390528"/>
        <c:crosses val="autoZero"/>
        <c:auto val="1"/>
        <c:lblAlgn val="ctr"/>
        <c:lblOffset val="100"/>
        <c:noMultiLvlLbl val="0"/>
      </c:catAx>
      <c:valAx>
        <c:axId val="98390528"/>
        <c:scaling>
          <c:orientation val="minMax"/>
        </c:scaling>
        <c:delete val="0"/>
        <c:axPos val="l"/>
        <c:majorGridlines/>
        <c:title>
          <c:tx>
            <c:rich>
              <a:bodyPr/>
              <a:lstStyle/>
              <a:p>
                <a:pPr>
                  <a:defRPr/>
                </a:pPr>
                <a:r>
                  <a:rPr lang="en-US"/>
                  <a:t>I/O's Per Second</a:t>
                </a:r>
              </a:p>
            </c:rich>
          </c:tx>
          <c:overlay val="0"/>
        </c:title>
        <c:numFmt formatCode="#,##0" sourceLinked="1"/>
        <c:majorTickMark val="out"/>
        <c:minorTickMark val="none"/>
        <c:tickLblPos val="nextTo"/>
        <c:crossAx val="102213120"/>
        <c:crosses val="autoZero"/>
        <c:crossBetween val="between"/>
      </c:valAx>
      <c:valAx>
        <c:axId val="98391104"/>
        <c:scaling>
          <c:orientation val="minMax"/>
          <c:max val="100"/>
          <c:min val="0"/>
        </c:scaling>
        <c:delete val="0"/>
        <c:axPos val="r"/>
        <c:numFmt formatCode="#,##0" sourceLinked="1"/>
        <c:majorTickMark val="out"/>
        <c:minorTickMark val="none"/>
        <c:tickLblPos val="nextTo"/>
        <c:crossAx val="102214144"/>
        <c:crosses val="max"/>
        <c:crossBetween val="between"/>
      </c:valAx>
      <c:catAx>
        <c:axId val="102214144"/>
        <c:scaling>
          <c:orientation val="minMax"/>
        </c:scaling>
        <c:delete val="1"/>
        <c:axPos val="b"/>
        <c:majorTickMark val="out"/>
        <c:minorTickMark val="none"/>
        <c:tickLblPos val="none"/>
        <c:crossAx val="98391104"/>
        <c:crosses val="autoZero"/>
        <c:auto val="1"/>
        <c:lblAlgn val="ctr"/>
        <c:lblOffset val="100"/>
        <c:noMultiLvlLbl val="0"/>
      </c:catAx>
    </c:plotArea>
    <c:legend>
      <c:legendPos val="r"/>
      <c:layout>
        <c:manualLayout>
          <c:xMode val="edge"/>
          <c:yMode val="edge"/>
          <c:x val="0.73370578308308221"/>
          <c:y val="0.42751570379545401"/>
          <c:w val="0.23969465648854962"/>
          <c:h val="0.31584888967530877"/>
        </c:manualLayout>
      </c:layout>
      <c:overlay val="0"/>
    </c:legend>
    <c:plotVisOnly val="1"/>
    <c:dispBlanksAs val="gap"/>
    <c:showDLblsOverMax val="0"/>
  </c:chart>
  <c:spPr>
    <a:ln>
      <a:noFill/>
    </a:ln>
  </c:spPr>
  <c:txPr>
    <a:bodyPr/>
    <a:lstStyle/>
    <a:p>
      <a:pPr>
        <a:defRPr>
          <a:solidFill>
            <a:schemeClr val="bg2"/>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01243-058C-4F78-897C-AE592F0528F2}" type="doc">
      <dgm:prSet loTypeId="urn:microsoft.com/office/officeart/2005/8/layout/hierarchy2" loCatId="hierarchy" qsTypeId="urn:microsoft.com/office/officeart/2005/8/quickstyle/simple1" qsCatId="simple" csTypeId="urn:microsoft.com/office/officeart/2005/8/colors/colorful1#2" csCatId="colorful" phldr="1"/>
      <dgm:spPr/>
      <dgm:t>
        <a:bodyPr/>
        <a:lstStyle/>
        <a:p>
          <a:endParaRPr lang="da-DK"/>
        </a:p>
      </dgm:t>
    </dgm:pt>
    <dgm:pt modelId="{8BFC5D18-DC70-4300-9F78-52F288A00C9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File Group</a:t>
          </a:r>
          <a:endParaRPr lang="da-DK" dirty="0"/>
        </a:p>
      </dgm:t>
    </dgm:pt>
    <dgm:pt modelId="{B3ED32A4-3664-4CA3-8C1F-1B969AFFD5FA}" type="parTrans" cxnId="{A2F9FCB1-53EA-4620-BDB3-80381030C266}">
      <dgm:prSet/>
      <dgm:spPr/>
      <dgm:t>
        <a:bodyPr/>
        <a:lstStyle/>
        <a:p>
          <a:endParaRPr lang="da-DK"/>
        </a:p>
      </dgm:t>
    </dgm:pt>
    <dgm:pt modelId="{573A54EA-0334-4B5B-8A55-3AF323365880}" type="sibTrans" cxnId="{A2F9FCB1-53EA-4620-BDB3-80381030C266}">
      <dgm:prSet/>
      <dgm:spPr/>
      <dgm:t>
        <a:bodyPr/>
        <a:lstStyle/>
        <a:p>
          <a:endParaRPr lang="da-DK"/>
        </a:p>
      </dgm:t>
    </dgm:pt>
    <dgm:pt modelId="{06D794A1-1359-4A24-9127-D7EF6EA88A0A}">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File 0 </a:t>
          </a:r>
          <a:endParaRPr lang="da-DK" dirty="0"/>
        </a:p>
      </dgm:t>
    </dgm:pt>
    <dgm:pt modelId="{B612152A-4199-4866-A832-87F8DAB8B4BE}" type="parTrans" cxnId="{D6CAE73C-2BDE-4EE2-81E8-7EDF6649FCC6}">
      <dgm:prSet/>
      <dgm:spPr/>
      <dgm:t>
        <a:bodyPr/>
        <a:lstStyle/>
        <a:p>
          <a:endParaRPr lang="da-DK"/>
        </a:p>
      </dgm:t>
    </dgm:pt>
    <dgm:pt modelId="{DF67C82E-1F1A-4AF3-8982-9B33B4D8A4A2}" type="sibTrans" cxnId="{D6CAE73C-2BDE-4EE2-81E8-7EDF6649FCC6}">
      <dgm:prSet/>
      <dgm:spPr/>
      <dgm:t>
        <a:bodyPr/>
        <a:lstStyle/>
        <a:p>
          <a:endParaRPr lang="da-DK"/>
        </a:p>
      </dgm:t>
    </dgm:pt>
    <dgm:pt modelId="{24E69989-D353-42F6-B953-05282B3D83BE}">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Part 0</a:t>
          </a:r>
          <a:endParaRPr lang="da-DK" dirty="0"/>
        </a:p>
      </dgm:t>
    </dgm:pt>
    <dgm:pt modelId="{0066EA6D-5AB9-43B1-AF4A-F70B35229CAE}" type="parTrans" cxnId="{CBDAAA51-4C43-4202-A7D8-DFF2A00F160C}">
      <dgm:prSet/>
      <dgm:spPr/>
      <dgm:t>
        <a:bodyPr/>
        <a:lstStyle/>
        <a:p>
          <a:endParaRPr lang="da-DK"/>
        </a:p>
      </dgm:t>
    </dgm:pt>
    <dgm:pt modelId="{D0099392-AAC8-42CE-8E9D-378A3F8D63BE}" type="sibTrans" cxnId="{CBDAAA51-4C43-4202-A7D8-DFF2A00F160C}">
      <dgm:prSet/>
      <dgm:spPr/>
      <dgm:t>
        <a:bodyPr/>
        <a:lstStyle/>
        <a:p>
          <a:endParaRPr lang="da-DK"/>
        </a:p>
      </dgm:t>
    </dgm:pt>
    <dgm:pt modelId="{CBC4E270-F507-4CC3-91B6-D46106EED5B8}">
      <dgm:prSet>
        <dgm:style>
          <a:lnRef idx="1">
            <a:schemeClr val="accent4"/>
          </a:lnRef>
          <a:fillRef idx="2">
            <a:schemeClr val="accent4"/>
          </a:fillRef>
          <a:effectRef idx="1">
            <a:schemeClr val="accent4"/>
          </a:effectRef>
          <a:fontRef idx="minor">
            <a:schemeClr val="dk1"/>
          </a:fontRef>
        </dgm:style>
      </dgm:prSet>
      <dgm:spPr/>
      <dgm:t>
        <a:bodyPr/>
        <a:lstStyle/>
        <a:p>
          <a:r>
            <a:rPr lang="en-US" dirty="0" smtClean="0"/>
            <a:t>Dynamic Disk Stripe</a:t>
          </a:r>
          <a:endParaRPr lang="da-DK" dirty="0"/>
        </a:p>
      </dgm:t>
    </dgm:pt>
    <dgm:pt modelId="{575C9A6E-DB90-430F-9647-DDA513ADDBB3}" type="parTrans" cxnId="{E5A6F410-C0CE-4683-BDF6-B49C450522F9}">
      <dgm:prSet/>
      <dgm:spPr/>
      <dgm:t>
        <a:bodyPr/>
        <a:lstStyle/>
        <a:p>
          <a:endParaRPr lang="da-DK"/>
        </a:p>
      </dgm:t>
    </dgm:pt>
    <dgm:pt modelId="{A35C639C-B270-4792-9958-82B456E09D88}" type="sibTrans" cxnId="{E5A6F410-C0CE-4683-BDF6-B49C450522F9}">
      <dgm:prSet/>
      <dgm:spPr/>
      <dgm:t>
        <a:bodyPr/>
        <a:lstStyle/>
        <a:p>
          <a:endParaRPr lang="da-DK"/>
        </a:p>
      </dgm:t>
    </dgm:pt>
    <dgm:pt modelId="{A1B49E12-6D09-4384-A2B0-50F6747F72BE}">
      <dgm:prSet>
        <dgm:style>
          <a:lnRef idx="0">
            <a:schemeClr val="dk1"/>
          </a:lnRef>
          <a:fillRef idx="3">
            <a:schemeClr val="dk1"/>
          </a:fillRef>
          <a:effectRef idx="3">
            <a:schemeClr val="dk1"/>
          </a:effectRef>
          <a:fontRef idx="minor">
            <a:schemeClr val="lt1"/>
          </a:fontRef>
        </dgm:style>
      </dgm:prSet>
      <dgm:spPr/>
      <dgm:t>
        <a:bodyPr/>
        <a:lstStyle/>
        <a:p>
          <a:r>
            <a:rPr lang="en-US" dirty="0" smtClean="0"/>
            <a:t>LUN 0</a:t>
          </a:r>
          <a:endParaRPr lang="da-DK" dirty="0"/>
        </a:p>
      </dgm:t>
    </dgm:pt>
    <dgm:pt modelId="{BCAF7A8A-1785-4E17-91D9-9B04561A4CA0}" type="parTrans" cxnId="{775A5C1E-B2E2-4086-A07E-1F0FC13C6FF4}">
      <dgm:prSet/>
      <dgm:spPr/>
      <dgm:t>
        <a:bodyPr/>
        <a:lstStyle/>
        <a:p>
          <a:endParaRPr lang="da-DK"/>
        </a:p>
      </dgm:t>
    </dgm:pt>
    <dgm:pt modelId="{BBFBAF07-2E80-42F5-856D-B496BED1504D}" type="sibTrans" cxnId="{775A5C1E-B2E2-4086-A07E-1F0FC13C6FF4}">
      <dgm:prSet/>
      <dgm:spPr/>
      <dgm:t>
        <a:bodyPr/>
        <a:lstStyle/>
        <a:p>
          <a:endParaRPr lang="da-DK"/>
        </a:p>
      </dgm:t>
    </dgm:pt>
    <dgm:pt modelId="{EA66FD61-EDB1-41C6-A540-D3BA45D71602}">
      <dgm:prSet>
        <dgm:style>
          <a:lnRef idx="0">
            <a:schemeClr val="dk1"/>
          </a:lnRef>
          <a:fillRef idx="3">
            <a:schemeClr val="dk1"/>
          </a:fillRef>
          <a:effectRef idx="3">
            <a:schemeClr val="dk1"/>
          </a:effectRef>
          <a:fontRef idx="minor">
            <a:schemeClr val="lt1"/>
          </a:fontRef>
        </dgm:style>
      </dgm:prSet>
      <dgm:spPr/>
      <dgm:t>
        <a:bodyPr/>
        <a:lstStyle/>
        <a:p>
          <a:r>
            <a:rPr lang="en-US" dirty="0" smtClean="0"/>
            <a:t>LUN 1</a:t>
          </a:r>
          <a:endParaRPr lang="da-DK" dirty="0"/>
        </a:p>
      </dgm:t>
    </dgm:pt>
    <dgm:pt modelId="{139ABCCE-CDC2-4B4D-B399-9CF277F14341}" type="parTrans" cxnId="{2032E43B-DD41-4A54-9FC2-A08103BF1057}">
      <dgm:prSet/>
      <dgm:spPr/>
      <dgm:t>
        <a:bodyPr/>
        <a:lstStyle/>
        <a:p>
          <a:endParaRPr lang="da-DK"/>
        </a:p>
      </dgm:t>
    </dgm:pt>
    <dgm:pt modelId="{B0B0B0F0-DB9F-4B28-803D-A71FF6794ABB}" type="sibTrans" cxnId="{2032E43B-DD41-4A54-9FC2-A08103BF1057}">
      <dgm:prSet/>
      <dgm:spPr/>
      <dgm:t>
        <a:bodyPr/>
        <a:lstStyle/>
        <a:p>
          <a:endParaRPr lang="da-DK"/>
        </a:p>
      </dgm:t>
    </dgm:pt>
    <dgm:pt modelId="{9F233B54-4D6A-4CFB-9437-7780A2D6C4E1}">
      <dgm:prSet>
        <dgm:style>
          <a:lnRef idx="1">
            <a:schemeClr val="dk1"/>
          </a:lnRef>
          <a:fillRef idx="2">
            <a:schemeClr val="dk1"/>
          </a:fillRef>
          <a:effectRef idx="1">
            <a:schemeClr val="dk1"/>
          </a:effectRef>
          <a:fontRef idx="minor">
            <a:schemeClr val="dk1"/>
          </a:fontRef>
        </dgm:style>
      </dgm:prSet>
      <dgm:spPr/>
      <dgm:t>
        <a:bodyPr/>
        <a:lstStyle/>
        <a:p>
          <a:r>
            <a:rPr lang="en-US" dirty="0" smtClean="0"/>
            <a:t>File 2</a:t>
          </a:r>
          <a:endParaRPr lang="da-DK" dirty="0"/>
        </a:p>
      </dgm:t>
    </dgm:pt>
    <dgm:pt modelId="{EEAF4302-28C3-4746-922F-62271660E17E}" type="parTrans" cxnId="{D4272474-7567-44ED-97EC-AA8EB6A00535}">
      <dgm:prSet/>
      <dgm:spPr/>
      <dgm:t>
        <a:bodyPr/>
        <a:lstStyle/>
        <a:p>
          <a:endParaRPr lang="da-DK"/>
        </a:p>
      </dgm:t>
    </dgm:pt>
    <dgm:pt modelId="{CB21BBB5-3BB9-4440-B71B-7DD8B4795CB6}" type="sibTrans" cxnId="{D4272474-7567-44ED-97EC-AA8EB6A00535}">
      <dgm:prSet/>
      <dgm:spPr/>
      <dgm:t>
        <a:bodyPr/>
        <a:lstStyle/>
        <a:p>
          <a:endParaRPr lang="da-DK"/>
        </a:p>
      </dgm:t>
    </dgm:pt>
    <dgm:pt modelId="{B0CEE9AE-D262-45FF-95CD-EDE005F42D44}">
      <dgm:prSet>
        <dgm:style>
          <a:lnRef idx="1">
            <a:schemeClr val="dk1"/>
          </a:lnRef>
          <a:fillRef idx="2">
            <a:schemeClr val="dk1"/>
          </a:fillRef>
          <a:effectRef idx="1">
            <a:schemeClr val="dk1"/>
          </a:effectRef>
          <a:fontRef idx="minor">
            <a:schemeClr val="dk1"/>
          </a:fontRef>
        </dgm:style>
      </dgm:prSet>
      <dgm:spPr/>
      <dgm:t>
        <a:bodyPr/>
        <a:lstStyle/>
        <a:p>
          <a:r>
            <a:rPr lang="en-US" dirty="0" smtClean="0"/>
            <a:t>File 3</a:t>
          </a:r>
          <a:endParaRPr lang="da-DK" dirty="0"/>
        </a:p>
      </dgm:t>
    </dgm:pt>
    <dgm:pt modelId="{1E5995FA-C0BF-4232-8831-159BFC496F4D}" type="parTrans" cxnId="{FEB9B805-B914-476F-9286-1988009E852D}">
      <dgm:prSet/>
      <dgm:spPr/>
      <dgm:t>
        <a:bodyPr/>
        <a:lstStyle/>
        <a:p>
          <a:endParaRPr lang="da-DK"/>
        </a:p>
      </dgm:t>
    </dgm:pt>
    <dgm:pt modelId="{F335A8B8-5984-4EB7-BE24-B9B5C6B240D4}" type="sibTrans" cxnId="{FEB9B805-B914-476F-9286-1988009E852D}">
      <dgm:prSet/>
      <dgm:spPr/>
      <dgm:t>
        <a:bodyPr/>
        <a:lstStyle/>
        <a:p>
          <a:endParaRPr lang="da-DK"/>
        </a:p>
      </dgm:t>
    </dgm:pt>
    <dgm:pt modelId="{B1F3E0F1-4CCA-4D94-8B06-B6BC4FA963B2}">
      <dgm:prSet>
        <dgm:style>
          <a:lnRef idx="1">
            <a:schemeClr val="accent2"/>
          </a:lnRef>
          <a:fillRef idx="2">
            <a:schemeClr val="accent2"/>
          </a:fillRef>
          <a:effectRef idx="1">
            <a:schemeClr val="accent2"/>
          </a:effectRef>
          <a:fontRef idx="minor">
            <a:schemeClr val="dk1"/>
          </a:fontRef>
        </dgm:style>
      </dgm:prSet>
      <dgm:spPr/>
      <dgm:t>
        <a:bodyPr/>
        <a:lstStyle/>
        <a:p>
          <a:r>
            <a:rPr lang="en-US" dirty="0" smtClean="0"/>
            <a:t>Part 1</a:t>
          </a:r>
          <a:endParaRPr lang="da-DK" dirty="0"/>
        </a:p>
      </dgm:t>
    </dgm:pt>
    <dgm:pt modelId="{513570BC-CE9A-45C3-8DB0-E8F631A6E5F9}" type="parTrans" cxnId="{3EF6E481-0C84-4C74-9DC3-8A0D4C0C07B4}">
      <dgm:prSet/>
      <dgm:spPr/>
      <dgm:t>
        <a:bodyPr/>
        <a:lstStyle/>
        <a:p>
          <a:endParaRPr lang="da-DK"/>
        </a:p>
      </dgm:t>
    </dgm:pt>
    <dgm:pt modelId="{32BFB4B2-8346-4CBE-9724-9D62ACC23A90}" type="sibTrans" cxnId="{3EF6E481-0C84-4C74-9DC3-8A0D4C0C07B4}">
      <dgm:prSet/>
      <dgm:spPr/>
      <dgm:t>
        <a:bodyPr/>
        <a:lstStyle/>
        <a:p>
          <a:endParaRPr lang="da-DK"/>
        </a:p>
      </dgm:t>
    </dgm:pt>
    <dgm:pt modelId="{68FD442C-1F43-4841-9A9A-620CCB11CBE8}">
      <dgm:prSet>
        <dgm:style>
          <a:lnRef idx="1">
            <a:schemeClr val="accent2"/>
          </a:lnRef>
          <a:fillRef idx="2">
            <a:schemeClr val="accent2"/>
          </a:fillRef>
          <a:effectRef idx="1">
            <a:schemeClr val="accent2"/>
          </a:effectRef>
          <a:fontRef idx="minor">
            <a:schemeClr val="dk1"/>
          </a:fontRef>
        </dgm:style>
      </dgm:prSet>
      <dgm:spPr/>
      <dgm:t>
        <a:bodyPr/>
        <a:lstStyle/>
        <a:p>
          <a:r>
            <a:rPr lang="en-US" dirty="0" smtClean="0"/>
            <a:t>Part 2</a:t>
          </a:r>
          <a:endParaRPr lang="da-DK" dirty="0"/>
        </a:p>
      </dgm:t>
    </dgm:pt>
    <dgm:pt modelId="{5F6AC668-7051-4607-BFDA-9154F45517E2}" type="parTrans" cxnId="{8C8AAC50-725A-413F-9DEF-A09FF399AD16}">
      <dgm:prSet/>
      <dgm:spPr/>
      <dgm:t>
        <a:bodyPr/>
        <a:lstStyle/>
        <a:p>
          <a:endParaRPr lang="da-DK"/>
        </a:p>
      </dgm:t>
    </dgm:pt>
    <dgm:pt modelId="{32442172-A940-4D1A-B04D-9FFC8827B83F}" type="sibTrans" cxnId="{8C8AAC50-725A-413F-9DEF-A09FF399AD16}">
      <dgm:prSet/>
      <dgm:spPr/>
      <dgm:t>
        <a:bodyPr/>
        <a:lstStyle/>
        <a:p>
          <a:endParaRPr lang="da-DK"/>
        </a:p>
      </dgm:t>
    </dgm:pt>
    <dgm:pt modelId="{E5AB6322-C4B5-448C-8BA8-0A7896050F44}">
      <dgm:prSet>
        <dgm:style>
          <a:lnRef idx="1">
            <a:schemeClr val="accent2"/>
          </a:lnRef>
          <a:fillRef idx="2">
            <a:schemeClr val="accent2"/>
          </a:fillRef>
          <a:effectRef idx="1">
            <a:schemeClr val="accent2"/>
          </a:effectRef>
          <a:fontRef idx="minor">
            <a:schemeClr val="dk1"/>
          </a:fontRef>
        </dgm:style>
      </dgm:prSet>
      <dgm:spPr/>
      <dgm:t>
        <a:bodyPr/>
        <a:lstStyle/>
        <a:p>
          <a:r>
            <a:rPr lang="en-US" dirty="0" smtClean="0"/>
            <a:t>Part 3</a:t>
          </a:r>
          <a:endParaRPr lang="da-DK" dirty="0"/>
        </a:p>
      </dgm:t>
    </dgm:pt>
    <dgm:pt modelId="{479C4C0F-935B-40D6-8E1F-8A94C7CA3FAD}" type="parTrans" cxnId="{5285C828-8B82-40BF-BAE8-467D6DA99805}">
      <dgm:prSet/>
      <dgm:spPr/>
      <dgm:t>
        <a:bodyPr/>
        <a:lstStyle/>
        <a:p>
          <a:endParaRPr lang="da-DK"/>
        </a:p>
      </dgm:t>
    </dgm:pt>
    <dgm:pt modelId="{235A78A5-4AC6-4FDB-9FEC-53DD51DBE3F3}" type="sibTrans" cxnId="{5285C828-8B82-40BF-BAE8-467D6DA99805}">
      <dgm:prSet/>
      <dgm:spPr/>
      <dgm:t>
        <a:bodyPr/>
        <a:lstStyle/>
        <a:p>
          <a:endParaRPr lang="da-DK"/>
        </a:p>
      </dgm:t>
    </dgm:pt>
    <dgm:pt modelId="{3646C821-ABB4-4A3E-AB08-2BA4D893FD94}">
      <dgm:prSet>
        <dgm:style>
          <a:lnRef idx="1">
            <a:schemeClr val="accent4"/>
          </a:lnRef>
          <a:fillRef idx="2">
            <a:schemeClr val="accent4"/>
          </a:fillRef>
          <a:effectRef idx="1">
            <a:schemeClr val="accent4"/>
          </a:effectRef>
          <a:fontRef idx="minor">
            <a:schemeClr val="dk1"/>
          </a:fontRef>
        </dgm:style>
      </dgm:prSet>
      <dgm:spPr/>
      <dgm:t>
        <a:bodyPr/>
        <a:lstStyle/>
        <a:p>
          <a:r>
            <a:rPr lang="en-US" dirty="0" smtClean="0"/>
            <a:t>Dynamic Disk Stripe</a:t>
          </a:r>
          <a:endParaRPr lang="da-DK" dirty="0"/>
        </a:p>
      </dgm:t>
    </dgm:pt>
    <dgm:pt modelId="{DFA17A1B-61F1-4A43-98CC-4E5794CE4A00}" type="parTrans" cxnId="{7FD3B973-12FA-4B6B-9E1B-5D4CC7113342}">
      <dgm:prSet/>
      <dgm:spPr/>
      <dgm:t>
        <a:bodyPr/>
        <a:lstStyle/>
        <a:p>
          <a:endParaRPr lang="da-DK"/>
        </a:p>
      </dgm:t>
    </dgm:pt>
    <dgm:pt modelId="{17D76AC1-2CEE-4198-957C-29484C32DDE4}" type="sibTrans" cxnId="{7FD3B973-12FA-4B6B-9E1B-5D4CC7113342}">
      <dgm:prSet/>
      <dgm:spPr/>
      <dgm:t>
        <a:bodyPr/>
        <a:lstStyle/>
        <a:p>
          <a:endParaRPr lang="da-DK"/>
        </a:p>
      </dgm:t>
    </dgm:pt>
    <dgm:pt modelId="{FEBC4F52-C988-4FC4-9B49-EEDE74F2B928}">
      <dgm:prSet>
        <dgm:style>
          <a:lnRef idx="1">
            <a:schemeClr val="accent4"/>
          </a:lnRef>
          <a:fillRef idx="2">
            <a:schemeClr val="accent4"/>
          </a:fillRef>
          <a:effectRef idx="1">
            <a:schemeClr val="accent4"/>
          </a:effectRef>
          <a:fontRef idx="minor">
            <a:schemeClr val="dk1"/>
          </a:fontRef>
        </dgm:style>
      </dgm:prSet>
      <dgm:spPr/>
      <dgm:t>
        <a:bodyPr/>
        <a:lstStyle/>
        <a:p>
          <a:r>
            <a:rPr lang="en-US" dirty="0" smtClean="0"/>
            <a:t>Dynamic Disk Stripe</a:t>
          </a:r>
          <a:endParaRPr lang="da-DK" dirty="0"/>
        </a:p>
      </dgm:t>
    </dgm:pt>
    <dgm:pt modelId="{4BA338FB-DFD7-402B-B879-B59791FF267A}" type="parTrans" cxnId="{F28F8894-4227-4AF7-8002-2D6D235B5793}">
      <dgm:prSet/>
      <dgm:spPr/>
      <dgm:t>
        <a:bodyPr/>
        <a:lstStyle/>
        <a:p>
          <a:endParaRPr lang="da-DK"/>
        </a:p>
      </dgm:t>
    </dgm:pt>
    <dgm:pt modelId="{2AA4FD79-B320-494A-A480-D18489E579D8}" type="sibTrans" cxnId="{F28F8894-4227-4AF7-8002-2D6D235B5793}">
      <dgm:prSet/>
      <dgm:spPr/>
      <dgm:t>
        <a:bodyPr/>
        <a:lstStyle/>
        <a:p>
          <a:endParaRPr lang="da-DK"/>
        </a:p>
      </dgm:t>
    </dgm:pt>
    <dgm:pt modelId="{BB4DF11B-1A2B-48BC-993C-46B82337789E}">
      <dgm:prSet>
        <dgm:style>
          <a:lnRef idx="1">
            <a:schemeClr val="accent4"/>
          </a:lnRef>
          <a:fillRef idx="2">
            <a:schemeClr val="accent4"/>
          </a:fillRef>
          <a:effectRef idx="1">
            <a:schemeClr val="accent4"/>
          </a:effectRef>
          <a:fontRef idx="minor">
            <a:schemeClr val="dk1"/>
          </a:fontRef>
        </dgm:style>
      </dgm:prSet>
      <dgm:spPr/>
      <dgm:t>
        <a:bodyPr/>
        <a:lstStyle/>
        <a:p>
          <a:r>
            <a:rPr lang="en-US" dirty="0" smtClean="0"/>
            <a:t>Dynamic Disk Stripe</a:t>
          </a:r>
          <a:endParaRPr lang="da-DK" dirty="0"/>
        </a:p>
      </dgm:t>
    </dgm:pt>
    <dgm:pt modelId="{E5A25BA0-FDF2-40C1-A5FC-D8D09A72B821}" type="parTrans" cxnId="{0E7B86F9-684E-4AE0-8C3C-F43C6A3F5D59}">
      <dgm:prSet/>
      <dgm:spPr/>
      <dgm:t>
        <a:bodyPr/>
        <a:lstStyle/>
        <a:p>
          <a:endParaRPr lang="da-DK"/>
        </a:p>
      </dgm:t>
    </dgm:pt>
    <dgm:pt modelId="{63A785EE-7164-43DC-B86E-284FBF9376BD}" type="sibTrans" cxnId="{0E7B86F9-684E-4AE0-8C3C-F43C6A3F5D59}">
      <dgm:prSet/>
      <dgm:spPr/>
      <dgm:t>
        <a:bodyPr/>
        <a:lstStyle/>
        <a:p>
          <a:endParaRPr lang="da-DK"/>
        </a:p>
      </dgm:t>
    </dgm:pt>
    <dgm:pt modelId="{1940A809-47D2-448D-A682-AAE88C925FCE}">
      <dgm:prSet>
        <dgm:style>
          <a:lnRef idx="0">
            <a:schemeClr val="dk1"/>
          </a:lnRef>
          <a:fillRef idx="3">
            <a:schemeClr val="dk1"/>
          </a:fillRef>
          <a:effectRef idx="3">
            <a:schemeClr val="dk1"/>
          </a:effectRef>
          <a:fontRef idx="minor">
            <a:schemeClr val="lt1"/>
          </a:fontRef>
        </dgm:style>
      </dgm:prSet>
      <dgm:spPr/>
      <dgm:t>
        <a:bodyPr/>
        <a:lstStyle/>
        <a:p>
          <a:r>
            <a:rPr lang="en-US" dirty="0" smtClean="0"/>
            <a:t>LUN 2</a:t>
          </a:r>
          <a:endParaRPr lang="da-DK" dirty="0"/>
        </a:p>
      </dgm:t>
    </dgm:pt>
    <dgm:pt modelId="{DC0F5D13-FB37-4822-BB45-BC026DC18D3C}" type="parTrans" cxnId="{C80C6D64-9A45-43AB-8C95-7ECA4BCD0487}">
      <dgm:prSet/>
      <dgm:spPr/>
      <dgm:t>
        <a:bodyPr/>
        <a:lstStyle/>
        <a:p>
          <a:endParaRPr lang="da-DK"/>
        </a:p>
      </dgm:t>
    </dgm:pt>
    <dgm:pt modelId="{D9020A45-3041-4E2A-BC98-6358785E878B}" type="sibTrans" cxnId="{C80C6D64-9A45-43AB-8C95-7ECA4BCD0487}">
      <dgm:prSet/>
      <dgm:spPr/>
      <dgm:t>
        <a:bodyPr/>
        <a:lstStyle/>
        <a:p>
          <a:endParaRPr lang="da-DK"/>
        </a:p>
      </dgm:t>
    </dgm:pt>
    <dgm:pt modelId="{415079F1-0694-4C7A-B3BA-C8EF6F86EC4A}">
      <dgm:prSet>
        <dgm:style>
          <a:lnRef idx="0">
            <a:schemeClr val="dk1"/>
          </a:lnRef>
          <a:fillRef idx="3">
            <a:schemeClr val="dk1"/>
          </a:fillRef>
          <a:effectRef idx="3">
            <a:schemeClr val="dk1"/>
          </a:effectRef>
          <a:fontRef idx="minor">
            <a:schemeClr val="lt1"/>
          </a:fontRef>
        </dgm:style>
      </dgm:prSet>
      <dgm:spPr/>
      <dgm:t>
        <a:bodyPr/>
        <a:lstStyle/>
        <a:p>
          <a:r>
            <a:rPr lang="en-US" dirty="0" smtClean="0"/>
            <a:t>LUN 3</a:t>
          </a:r>
          <a:endParaRPr lang="da-DK" dirty="0"/>
        </a:p>
      </dgm:t>
    </dgm:pt>
    <dgm:pt modelId="{B75A91B3-0FCD-41CF-865A-F15D2859A692}" type="parTrans" cxnId="{EE9CF8C9-34AA-4028-9D1A-715448443B81}">
      <dgm:prSet/>
      <dgm:spPr/>
      <dgm:t>
        <a:bodyPr/>
        <a:lstStyle/>
        <a:p>
          <a:endParaRPr lang="da-DK"/>
        </a:p>
      </dgm:t>
    </dgm:pt>
    <dgm:pt modelId="{CCDE2B44-7D9F-42B3-9A9A-42A0E3DB5A63}" type="sibTrans" cxnId="{EE9CF8C9-34AA-4028-9D1A-715448443B81}">
      <dgm:prSet/>
      <dgm:spPr/>
      <dgm:t>
        <a:bodyPr/>
        <a:lstStyle/>
        <a:p>
          <a:endParaRPr lang="da-DK"/>
        </a:p>
      </dgm:t>
    </dgm:pt>
    <dgm:pt modelId="{586FDB01-0CBF-4DC4-AB16-8A8412CB9C46}">
      <dgm:prSet>
        <dgm:style>
          <a:lnRef idx="0">
            <a:schemeClr val="dk1"/>
          </a:lnRef>
          <a:fillRef idx="3">
            <a:schemeClr val="dk1"/>
          </a:fillRef>
          <a:effectRef idx="3">
            <a:schemeClr val="dk1"/>
          </a:effectRef>
          <a:fontRef idx="minor">
            <a:schemeClr val="lt1"/>
          </a:fontRef>
        </dgm:style>
      </dgm:prSet>
      <dgm:spPr/>
      <dgm:t>
        <a:bodyPr/>
        <a:lstStyle/>
        <a:p>
          <a:r>
            <a:rPr lang="en-US" dirty="0" smtClean="0"/>
            <a:t>LUN 4</a:t>
          </a:r>
          <a:endParaRPr lang="da-DK" dirty="0"/>
        </a:p>
      </dgm:t>
    </dgm:pt>
    <dgm:pt modelId="{4E2931E8-E6C5-4EFF-B436-DD3E36A12C31}" type="parTrans" cxnId="{63788233-5EED-4707-88FB-1FD8A2A4F2F5}">
      <dgm:prSet/>
      <dgm:spPr/>
      <dgm:t>
        <a:bodyPr/>
        <a:lstStyle/>
        <a:p>
          <a:endParaRPr lang="da-DK"/>
        </a:p>
      </dgm:t>
    </dgm:pt>
    <dgm:pt modelId="{2A4BBC70-68CB-427F-85E6-ED7F35AFFE1D}" type="sibTrans" cxnId="{63788233-5EED-4707-88FB-1FD8A2A4F2F5}">
      <dgm:prSet/>
      <dgm:spPr/>
      <dgm:t>
        <a:bodyPr/>
        <a:lstStyle/>
        <a:p>
          <a:endParaRPr lang="da-DK"/>
        </a:p>
      </dgm:t>
    </dgm:pt>
    <dgm:pt modelId="{149823EB-67E5-472C-9C4F-2B5995A36D67}">
      <dgm:prSet>
        <dgm:style>
          <a:lnRef idx="0">
            <a:schemeClr val="dk1"/>
          </a:lnRef>
          <a:fillRef idx="3">
            <a:schemeClr val="dk1"/>
          </a:fillRef>
          <a:effectRef idx="3">
            <a:schemeClr val="dk1"/>
          </a:effectRef>
          <a:fontRef idx="minor">
            <a:schemeClr val="lt1"/>
          </a:fontRef>
        </dgm:style>
      </dgm:prSet>
      <dgm:spPr/>
      <dgm:t>
        <a:bodyPr/>
        <a:lstStyle/>
        <a:p>
          <a:r>
            <a:rPr lang="en-US" dirty="0" smtClean="0"/>
            <a:t>LUN 6</a:t>
          </a:r>
          <a:endParaRPr lang="da-DK" dirty="0"/>
        </a:p>
      </dgm:t>
    </dgm:pt>
    <dgm:pt modelId="{6709710F-9463-4ECA-ADBA-E7D6541BCD65}" type="parTrans" cxnId="{D5449AD8-8393-428F-B626-7DAE9B1954A6}">
      <dgm:prSet/>
      <dgm:spPr/>
      <dgm:t>
        <a:bodyPr/>
        <a:lstStyle/>
        <a:p>
          <a:endParaRPr lang="da-DK"/>
        </a:p>
      </dgm:t>
    </dgm:pt>
    <dgm:pt modelId="{67F5AFE3-AB45-46A9-A555-62A1ED2955C5}" type="sibTrans" cxnId="{D5449AD8-8393-428F-B626-7DAE9B1954A6}">
      <dgm:prSet/>
      <dgm:spPr/>
      <dgm:t>
        <a:bodyPr/>
        <a:lstStyle/>
        <a:p>
          <a:endParaRPr lang="da-DK"/>
        </a:p>
      </dgm:t>
    </dgm:pt>
    <dgm:pt modelId="{70C68CC4-EEFA-4A0A-91BF-B68336AD367F}">
      <dgm:prSet>
        <dgm:style>
          <a:lnRef idx="1">
            <a:schemeClr val="dk1"/>
          </a:lnRef>
          <a:fillRef idx="2">
            <a:schemeClr val="dk1"/>
          </a:fillRef>
          <a:effectRef idx="1">
            <a:schemeClr val="dk1"/>
          </a:effectRef>
          <a:fontRef idx="minor">
            <a:schemeClr val="dk1"/>
          </a:fontRef>
        </dgm:style>
      </dgm:prSet>
      <dgm:spPr/>
      <dgm:t>
        <a:bodyPr/>
        <a:lstStyle/>
        <a:p>
          <a:r>
            <a:rPr lang="en-US" dirty="0" smtClean="0"/>
            <a:t>File 1</a:t>
          </a:r>
          <a:endParaRPr lang="da-DK" dirty="0"/>
        </a:p>
      </dgm:t>
    </dgm:pt>
    <dgm:pt modelId="{72DCA2FA-A459-41F3-B2E1-E7F837D88741}" type="sibTrans" cxnId="{D7B7BFC2-152E-402D-B63E-C007C9098544}">
      <dgm:prSet/>
      <dgm:spPr/>
      <dgm:t>
        <a:bodyPr/>
        <a:lstStyle/>
        <a:p>
          <a:endParaRPr lang="da-DK"/>
        </a:p>
      </dgm:t>
    </dgm:pt>
    <dgm:pt modelId="{A519A4C6-6A53-49B0-A9AF-DFD16A501E4D}" type="parTrans" cxnId="{D7B7BFC2-152E-402D-B63E-C007C9098544}">
      <dgm:prSet/>
      <dgm:spPr/>
      <dgm:t>
        <a:bodyPr/>
        <a:lstStyle/>
        <a:p>
          <a:endParaRPr lang="da-DK"/>
        </a:p>
      </dgm:t>
    </dgm:pt>
    <dgm:pt modelId="{5B879E0D-3344-4FAC-8F30-8BF1C0691BAA}">
      <dgm:prSet>
        <dgm:style>
          <a:lnRef idx="0">
            <a:schemeClr val="dk1"/>
          </a:lnRef>
          <a:fillRef idx="3">
            <a:schemeClr val="dk1"/>
          </a:fillRef>
          <a:effectRef idx="3">
            <a:schemeClr val="dk1"/>
          </a:effectRef>
          <a:fontRef idx="minor">
            <a:schemeClr val="lt1"/>
          </a:fontRef>
        </dgm:style>
      </dgm:prSet>
      <dgm:spPr/>
      <dgm:t>
        <a:bodyPr/>
        <a:lstStyle/>
        <a:p>
          <a:r>
            <a:rPr lang="en-US" dirty="0" smtClean="0"/>
            <a:t>LUN 5</a:t>
          </a:r>
          <a:endParaRPr lang="da-DK" dirty="0"/>
        </a:p>
      </dgm:t>
    </dgm:pt>
    <dgm:pt modelId="{DDB80037-81D7-4135-A7DC-4422918609A8}" type="parTrans" cxnId="{4A575403-3572-44FF-8485-00E0E115F71F}">
      <dgm:prSet/>
      <dgm:spPr/>
      <dgm:t>
        <a:bodyPr/>
        <a:lstStyle/>
        <a:p>
          <a:endParaRPr lang="da-DK"/>
        </a:p>
      </dgm:t>
    </dgm:pt>
    <dgm:pt modelId="{98DDC811-7A63-4150-9B10-72C5E7118404}" type="sibTrans" cxnId="{4A575403-3572-44FF-8485-00E0E115F71F}">
      <dgm:prSet/>
      <dgm:spPr/>
      <dgm:t>
        <a:bodyPr/>
        <a:lstStyle/>
        <a:p>
          <a:endParaRPr lang="da-DK"/>
        </a:p>
      </dgm:t>
    </dgm:pt>
    <dgm:pt modelId="{F2CE8E2E-B6E8-415F-860E-4FB8EDD8290C}">
      <dgm:prSet>
        <dgm:style>
          <a:lnRef idx="0">
            <a:schemeClr val="dk1"/>
          </a:lnRef>
          <a:fillRef idx="3">
            <a:schemeClr val="dk1"/>
          </a:fillRef>
          <a:effectRef idx="3">
            <a:schemeClr val="dk1"/>
          </a:effectRef>
          <a:fontRef idx="minor">
            <a:schemeClr val="lt1"/>
          </a:fontRef>
        </dgm:style>
      </dgm:prSet>
      <dgm:spPr/>
      <dgm:t>
        <a:bodyPr/>
        <a:lstStyle/>
        <a:p>
          <a:r>
            <a:rPr lang="en-US" dirty="0" smtClean="0"/>
            <a:t>LUN 7</a:t>
          </a:r>
          <a:endParaRPr lang="da-DK" dirty="0"/>
        </a:p>
      </dgm:t>
    </dgm:pt>
    <dgm:pt modelId="{AB7D096E-63E4-4B61-A6E9-06517569DF2D}" type="parTrans" cxnId="{987F8913-319C-4B8A-A64D-D205700B4AC3}">
      <dgm:prSet/>
      <dgm:spPr/>
      <dgm:t>
        <a:bodyPr/>
        <a:lstStyle/>
        <a:p>
          <a:endParaRPr lang="da-DK"/>
        </a:p>
      </dgm:t>
    </dgm:pt>
    <dgm:pt modelId="{71883CD5-4F3E-4424-87AA-E14820F7B3E5}" type="sibTrans" cxnId="{987F8913-319C-4B8A-A64D-D205700B4AC3}">
      <dgm:prSet/>
      <dgm:spPr/>
      <dgm:t>
        <a:bodyPr/>
        <a:lstStyle/>
        <a:p>
          <a:endParaRPr lang="da-DK"/>
        </a:p>
      </dgm:t>
    </dgm:pt>
    <dgm:pt modelId="{512E0DD1-F1B3-4AA8-ADA1-9BD2E7829DCE}">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t>HP </a:t>
          </a:r>
          <a:r>
            <a:rPr lang="en-US" dirty="0" err="1" smtClean="0"/>
            <a:t>SmartArray</a:t>
          </a:r>
          <a:r>
            <a:rPr lang="en-US" dirty="0" smtClean="0"/>
            <a:t> P600</a:t>
          </a:r>
          <a:endParaRPr lang="da-DK" dirty="0"/>
        </a:p>
      </dgm:t>
    </dgm:pt>
    <dgm:pt modelId="{4940AE4F-B076-49FB-B5C2-0FD9378EEE02}" type="parTrans" cxnId="{99D9F27A-1F6E-430C-A171-92DE7CBF2A62}">
      <dgm:prSet/>
      <dgm:spPr/>
      <dgm:t>
        <a:bodyPr/>
        <a:lstStyle/>
        <a:p>
          <a:endParaRPr lang="da-DK"/>
        </a:p>
      </dgm:t>
    </dgm:pt>
    <dgm:pt modelId="{A501C2F9-3CA5-421B-8BE4-5730407E56D7}" type="sibTrans" cxnId="{99D9F27A-1F6E-430C-A171-92DE7CBF2A62}">
      <dgm:prSet/>
      <dgm:spPr/>
      <dgm:t>
        <a:bodyPr/>
        <a:lstStyle/>
        <a:p>
          <a:endParaRPr lang="da-DK"/>
        </a:p>
      </dgm:t>
    </dgm:pt>
    <dgm:pt modelId="{520E60C7-E598-4B41-BF1D-DBEA2AF43543}">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t>HP </a:t>
          </a:r>
          <a:r>
            <a:rPr lang="en-US" dirty="0" err="1" smtClean="0"/>
            <a:t>SmartArray</a:t>
          </a:r>
          <a:r>
            <a:rPr lang="en-US" dirty="0" smtClean="0"/>
            <a:t> P600</a:t>
          </a:r>
        </a:p>
      </dgm:t>
    </dgm:pt>
    <dgm:pt modelId="{6F9CA92F-FC2D-4391-85E2-F8B13996D311}" type="parTrans" cxnId="{357C39EC-E220-4C29-AE2C-A9170AFD8EFB}">
      <dgm:prSet/>
      <dgm:spPr/>
      <dgm:t>
        <a:bodyPr/>
        <a:lstStyle/>
        <a:p>
          <a:endParaRPr lang="da-DK"/>
        </a:p>
      </dgm:t>
    </dgm:pt>
    <dgm:pt modelId="{058D4B86-88AC-4111-9AFA-491B944AD013}" type="sibTrans" cxnId="{357C39EC-E220-4C29-AE2C-A9170AFD8EFB}">
      <dgm:prSet/>
      <dgm:spPr/>
      <dgm:t>
        <a:bodyPr/>
        <a:lstStyle/>
        <a:p>
          <a:endParaRPr lang="da-DK"/>
        </a:p>
      </dgm:t>
    </dgm:pt>
    <dgm:pt modelId="{C295AFCB-6892-45C6-A1C3-548455044A45}">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t>HP </a:t>
          </a:r>
          <a:r>
            <a:rPr lang="en-US" dirty="0" err="1" smtClean="0"/>
            <a:t>SmartArray</a:t>
          </a:r>
          <a:r>
            <a:rPr lang="en-US" dirty="0" smtClean="0"/>
            <a:t> P600</a:t>
          </a:r>
          <a:endParaRPr lang="da-DK" dirty="0"/>
        </a:p>
      </dgm:t>
    </dgm:pt>
    <dgm:pt modelId="{246BBE71-8658-4E24-9D65-2AB85D74D3BA}" type="parTrans" cxnId="{528DE879-8BF0-4652-B1FE-5E25C717B036}">
      <dgm:prSet/>
      <dgm:spPr/>
      <dgm:t>
        <a:bodyPr/>
        <a:lstStyle/>
        <a:p>
          <a:endParaRPr lang="da-DK"/>
        </a:p>
      </dgm:t>
    </dgm:pt>
    <dgm:pt modelId="{75713A00-496B-4FC6-A96E-116B7B609007}" type="sibTrans" cxnId="{528DE879-8BF0-4652-B1FE-5E25C717B036}">
      <dgm:prSet/>
      <dgm:spPr/>
      <dgm:t>
        <a:bodyPr/>
        <a:lstStyle/>
        <a:p>
          <a:endParaRPr lang="da-DK"/>
        </a:p>
      </dgm:t>
    </dgm:pt>
    <dgm:pt modelId="{FEE2CC8E-D8DE-4CE7-88F7-514264637425}">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t>HP </a:t>
          </a:r>
          <a:r>
            <a:rPr lang="en-US" dirty="0" err="1" smtClean="0"/>
            <a:t>SmartArray</a:t>
          </a:r>
          <a:r>
            <a:rPr lang="en-US" dirty="0" smtClean="0"/>
            <a:t> P600</a:t>
          </a:r>
          <a:endParaRPr lang="da-DK" dirty="0"/>
        </a:p>
      </dgm:t>
    </dgm:pt>
    <dgm:pt modelId="{4AA36E8E-34B3-471B-BBBD-889EE231B913}" type="parTrans" cxnId="{BCBB080B-1A1F-4F93-92FC-F355918F1717}">
      <dgm:prSet/>
      <dgm:spPr/>
      <dgm:t>
        <a:bodyPr/>
        <a:lstStyle/>
        <a:p>
          <a:endParaRPr lang="da-DK"/>
        </a:p>
      </dgm:t>
    </dgm:pt>
    <dgm:pt modelId="{7413AF2F-A2D6-4F8C-91E8-F6367B17E24F}" type="sibTrans" cxnId="{BCBB080B-1A1F-4F93-92FC-F355918F1717}">
      <dgm:prSet/>
      <dgm:spPr/>
      <dgm:t>
        <a:bodyPr/>
        <a:lstStyle/>
        <a:p>
          <a:endParaRPr lang="da-DK"/>
        </a:p>
      </dgm:t>
    </dgm:pt>
    <dgm:pt modelId="{2286E6DC-7789-4188-BD85-F5E7A8D79892}">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t>HP </a:t>
          </a:r>
          <a:r>
            <a:rPr lang="en-US" dirty="0" err="1" smtClean="0"/>
            <a:t>SmartArray</a:t>
          </a:r>
          <a:r>
            <a:rPr lang="en-US" dirty="0" smtClean="0"/>
            <a:t> P600</a:t>
          </a:r>
          <a:endParaRPr lang="da-DK" dirty="0"/>
        </a:p>
      </dgm:t>
    </dgm:pt>
    <dgm:pt modelId="{3E15E0CB-38B1-4CED-B58D-481DB804D3D2}" type="parTrans" cxnId="{51E8E12B-5981-4B41-996C-1E63431C52F0}">
      <dgm:prSet/>
      <dgm:spPr/>
      <dgm:t>
        <a:bodyPr/>
        <a:lstStyle/>
        <a:p>
          <a:endParaRPr lang="da-DK"/>
        </a:p>
      </dgm:t>
    </dgm:pt>
    <dgm:pt modelId="{23299D8D-CE28-4D20-9E89-2D0DBDAD6BA0}" type="sibTrans" cxnId="{51E8E12B-5981-4B41-996C-1E63431C52F0}">
      <dgm:prSet/>
      <dgm:spPr/>
      <dgm:t>
        <a:bodyPr/>
        <a:lstStyle/>
        <a:p>
          <a:endParaRPr lang="da-DK"/>
        </a:p>
      </dgm:t>
    </dgm:pt>
    <dgm:pt modelId="{2613489B-11D6-4514-B958-3CBB95C10846}">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t>HP </a:t>
          </a:r>
          <a:r>
            <a:rPr lang="en-US" dirty="0" err="1" smtClean="0"/>
            <a:t>SmartArray</a:t>
          </a:r>
          <a:r>
            <a:rPr lang="en-US" dirty="0" smtClean="0"/>
            <a:t> P600</a:t>
          </a:r>
          <a:endParaRPr lang="da-DK" dirty="0"/>
        </a:p>
      </dgm:t>
    </dgm:pt>
    <dgm:pt modelId="{8F14CAD1-5DCC-4DFD-B372-4C105E7490BB}" type="parTrans" cxnId="{955191A7-3DBE-4516-8A87-84ED9E7B0468}">
      <dgm:prSet/>
      <dgm:spPr/>
      <dgm:t>
        <a:bodyPr/>
        <a:lstStyle/>
        <a:p>
          <a:endParaRPr lang="da-DK"/>
        </a:p>
      </dgm:t>
    </dgm:pt>
    <dgm:pt modelId="{2D5926A7-016E-4D4A-AFA0-2A3F87D1B9DA}" type="sibTrans" cxnId="{955191A7-3DBE-4516-8A87-84ED9E7B0468}">
      <dgm:prSet/>
      <dgm:spPr/>
      <dgm:t>
        <a:bodyPr/>
        <a:lstStyle/>
        <a:p>
          <a:endParaRPr lang="da-DK"/>
        </a:p>
      </dgm:t>
    </dgm:pt>
    <dgm:pt modelId="{F35A8ECC-CAAF-4B50-B55A-D862B23887B9}">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t>HP </a:t>
          </a:r>
          <a:r>
            <a:rPr lang="en-US" dirty="0" err="1" smtClean="0"/>
            <a:t>SmartArray</a:t>
          </a:r>
          <a:r>
            <a:rPr lang="en-US" dirty="0" smtClean="0"/>
            <a:t> P600</a:t>
          </a:r>
          <a:endParaRPr lang="da-DK" dirty="0"/>
        </a:p>
      </dgm:t>
    </dgm:pt>
    <dgm:pt modelId="{EE1C2494-1623-4291-8682-D44268DAA0F2}" type="parTrans" cxnId="{FA3A42B4-FF38-4472-B87A-59117CF1ED79}">
      <dgm:prSet/>
      <dgm:spPr/>
      <dgm:t>
        <a:bodyPr/>
        <a:lstStyle/>
        <a:p>
          <a:endParaRPr lang="da-DK"/>
        </a:p>
      </dgm:t>
    </dgm:pt>
    <dgm:pt modelId="{64CE9B15-1C45-4F91-BE6D-A73B23D3EC93}" type="sibTrans" cxnId="{FA3A42B4-FF38-4472-B87A-59117CF1ED79}">
      <dgm:prSet/>
      <dgm:spPr/>
      <dgm:t>
        <a:bodyPr/>
        <a:lstStyle/>
        <a:p>
          <a:endParaRPr lang="da-DK"/>
        </a:p>
      </dgm:t>
    </dgm:pt>
    <dgm:pt modelId="{165651D7-10BA-4930-96D9-2147C40A6A52}">
      <dgm:prSet>
        <dgm:style>
          <a:lnRef idx="0">
            <a:schemeClr val="accent3"/>
          </a:lnRef>
          <a:fillRef idx="3">
            <a:schemeClr val="accent3"/>
          </a:fillRef>
          <a:effectRef idx="3">
            <a:schemeClr val="accent3"/>
          </a:effectRef>
          <a:fontRef idx="minor">
            <a:schemeClr val="lt1"/>
          </a:fontRef>
        </dgm:style>
      </dgm:prSet>
      <dgm:spPr/>
      <dgm:t>
        <a:bodyPr/>
        <a:lstStyle/>
        <a:p>
          <a:r>
            <a:rPr lang="en-US" dirty="0" smtClean="0"/>
            <a:t>HP </a:t>
          </a:r>
          <a:r>
            <a:rPr lang="en-US" dirty="0" err="1" smtClean="0"/>
            <a:t>SmartArray</a:t>
          </a:r>
          <a:r>
            <a:rPr lang="en-US" dirty="0" smtClean="0"/>
            <a:t> P600</a:t>
          </a:r>
          <a:endParaRPr lang="da-DK" dirty="0"/>
        </a:p>
      </dgm:t>
    </dgm:pt>
    <dgm:pt modelId="{67E6ACF3-3D9F-4A46-A301-063932D5DE7C}" type="parTrans" cxnId="{C4167251-D462-47B7-B84A-34347704A72A}">
      <dgm:prSet/>
      <dgm:spPr/>
      <dgm:t>
        <a:bodyPr/>
        <a:lstStyle/>
        <a:p>
          <a:endParaRPr lang="da-DK"/>
        </a:p>
      </dgm:t>
    </dgm:pt>
    <dgm:pt modelId="{9921AB31-D418-474D-896B-7E496A3055AC}" type="sibTrans" cxnId="{C4167251-D462-47B7-B84A-34347704A72A}">
      <dgm:prSet/>
      <dgm:spPr/>
      <dgm:t>
        <a:bodyPr/>
        <a:lstStyle/>
        <a:p>
          <a:endParaRPr lang="da-DK"/>
        </a:p>
      </dgm:t>
    </dgm:pt>
    <dgm:pt modelId="{FABC737B-E721-46EF-A518-DEFE620F38BB}" type="pres">
      <dgm:prSet presAssocID="{2DD01243-058C-4F78-897C-AE592F0528F2}" presName="diagram" presStyleCnt="0">
        <dgm:presLayoutVars>
          <dgm:chPref val="1"/>
          <dgm:dir/>
          <dgm:animOne val="branch"/>
          <dgm:animLvl val="lvl"/>
          <dgm:resizeHandles val="exact"/>
        </dgm:presLayoutVars>
      </dgm:prSet>
      <dgm:spPr/>
      <dgm:t>
        <a:bodyPr/>
        <a:lstStyle/>
        <a:p>
          <a:endParaRPr lang="da-DK"/>
        </a:p>
      </dgm:t>
    </dgm:pt>
    <dgm:pt modelId="{180513A8-5A67-48FD-9796-30F32D60A6C1}" type="pres">
      <dgm:prSet presAssocID="{8BFC5D18-DC70-4300-9F78-52F288A00C90}" presName="root1" presStyleCnt="0"/>
      <dgm:spPr/>
    </dgm:pt>
    <dgm:pt modelId="{B54E7AED-EA1C-4C3A-B53A-82024A23119C}" type="pres">
      <dgm:prSet presAssocID="{8BFC5D18-DC70-4300-9F78-52F288A00C90}" presName="LevelOneTextNode" presStyleLbl="node0" presStyleIdx="0" presStyleCnt="1">
        <dgm:presLayoutVars>
          <dgm:chPref val="3"/>
        </dgm:presLayoutVars>
      </dgm:prSet>
      <dgm:spPr/>
      <dgm:t>
        <a:bodyPr/>
        <a:lstStyle/>
        <a:p>
          <a:endParaRPr lang="da-DK"/>
        </a:p>
      </dgm:t>
    </dgm:pt>
    <dgm:pt modelId="{039CB973-578C-42FA-AAF5-30CCB40B4F05}" type="pres">
      <dgm:prSet presAssocID="{8BFC5D18-DC70-4300-9F78-52F288A00C90}" presName="level2hierChild" presStyleCnt="0"/>
      <dgm:spPr/>
    </dgm:pt>
    <dgm:pt modelId="{4CE3C556-FFD6-4C0C-8882-08F7F4F90144}" type="pres">
      <dgm:prSet presAssocID="{B612152A-4199-4866-A832-87F8DAB8B4BE}" presName="conn2-1" presStyleLbl="parChTrans1D2" presStyleIdx="0" presStyleCnt="4"/>
      <dgm:spPr/>
      <dgm:t>
        <a:bodyPr/>
        <a:lstStyle/>
        <a:p>
          <a:endParaRPr lang="da-DK"/>
        </a:p>
      </dgm:t>
    </dgm:pt>
    <dgm:pt modelId="{8AF340CE-53A0-4069-ADD8-3F3C51334B26}" type="pres">
      <dgm:prSet presAssocID="{B612152A-4199-4866-A832-87F8DAB8B4BE}" presName="connTx" presStyleLbl="parChTrans1D2" presStyleIdx="0" presStyleCnt="4"/>
      <dgm:spPr/>
      <dgm:t>
        <a:bodyPr/>
        <a:lstStyle/>
        <a:p>
          <a:endParaRPr lang="da-DK"/>
        </a:p>
      </dgm:t>
    </dgm:pt>
    <dgm:pt modelId="{CCDDC74D-2F48-4AA3-9A03-5ED5FC30EB06}" type="pres">
      <dgm:prSet presAssocID="{06D794A1-1359-4A24-9127-D7EF6EA88A0A}" presName="root2" presStyleCnt="0"/>
      <dgm:spPr/>
    </dgm:pt>
    <dgm:pt modelId="{C44515E9-5E69-4D82-950A-60E3E5D52952}" type="pres">
      <dgm:prSet presAssocID="{06D794A1-1359-4A24-9127-D7EF6EA88A0A}" presName="LevelTwoTextNode" presStyleLbl="node2" presStyleIdx="0" presStyleCnt="4">
        <dgm:presLayoutVars>
          <dgm:chPref val="3"/>
        </dgm:presLayoutVars>
      </dgm:prSet>
      <dgm:spPr/>
      <dgm:t>
        <a:bodyPr/>
        <a:lstStyle/>
        <a:p>
          <a:endParaRPr lang="da-DK"/>
        </a:p>
      </dgm:t>
    </dgm:pt>
    <dgm:pt modelId="{7D57D9AD-4E7C-49A3-BC8D-D78B90B20964}" type="pres">
      <dgm:prSet presAssocID="{06D794A1-1359-4A24-9127-D7EF6EA88A0A}" presName="level3hierChild" presStyleCnt="0"/>
      <dgm:spPr/>
    </dgm:pt>
    <dgm:pt modelId="{6A9D96EA-EC39-4C5D-A3D0-43FC8C52B388}" type="pres">
      <dgm:prSet presAssocID="{0066EA6D-5AB9-43B1-AF4A-F70B35229CAE}" presName="conn2-1" presStyleLbl="parChTrans1D3" presStyleIdx="0" presStyleCnt="4"/>
      <dgm:spPr/>
      <dgm:t>
        <a:bodyPr/>
        <a:lstStyle/>
        <a:p>
          <a:endParaRPr lang="da-DK"/>
        </a:p>
      </dgm:t>
    </dgm:pt>
    <dgm:pt modelId="{D0CF58DF-51D3-41D9-9EBC-F3B567E95E2C}" type="pres">
      <dgm:prSet presAssocID="{0066EA6D-5AB9-43B1-AF4A-F70B35229CAE}" presName="connTx" presStyleLbl="parChTrans1D3" presStyleIdx="0" presStyleCnt="4"/>
      <dgm:spPr/>
      <dgm:t>
        <a:bodyPr/>
        <a:lstStyle/>
        <a:p>
          <a:endParaRPr lang="da-DK"/>
        </a:p>
      </dgm:t>
    </dgm:pt>
    <dgm:pt modelId="{40328E70-B5FA-477F-B741-437AA6ABD5DB}" type="pres">
      <dgm:prSet presAssocID="{24E69989-D353-42F6-B953-05282B3D83BE}" presName="root2" presStyleCnt="0"/>
      <dgm:spPr/>
    </dgm:pt>
    <dgm:pt modelId="{EB5EDCAD-2DF8-41E6-B34D-78D0EA2EA6F7}" type="pres">
      <dgm:prSet presAssocID="{24E69989-D353-42F6-B953-05282B3D83BE}" presName="LevelTwoTextNode" presStyleLbl="node3" presStyleIdx="0" presStyleCnt="4">
        <dgm:presLayoutVars>
          <dgm:chPref val="3"/>
        </dgm:presLayoutVars>
      </dgm:prSet>
      <dgm:spPr/>
      <dgm:t>
        <a:bodyPr/>
        <a:lstStyle/>
        <a:p>
          <a:endParaRPr lang="da-DK"/>
        </a:p>
      </dgm:t>
    </dgm:pt>
    <dgm:pt modelId="{4776FB2A-509D-4FEA-B1FC-9B02620A5DE0}" type="pres">
      <dgm:prSet presAssocID="{24E69989-D353-42F6-B953-05282B3D83BE}" presName="level3hierChild" presStyleCnt="0"/>
      <dgm:spPr/>
    </dgm:pt>
    <dgm:pt modelId="{BA7A277A-4D63-4595-83B7-E105524EE68F}" type="pres">
      <dgm:prSet presAssocID="{575C9A6E-DB90-430F-9647-DDA513ADDBB3}" presName="conn2-1" presStyleLbl="parChTrans1D4" presStyleIdx="0" presStyleCnt="20"/>
      <dgm:spPr/>
      <dgm:t>
        <a:bodyPr/>
        <a:lstStyle/>
        <a:p>
          <a:endParaRPr lang="da-DK"/>
        </a:p>
      </dgm:t>
    </dgm:pt>
    <dgm:pt modelId="{AE2A3BAF-71BE-455B-81FD-31BD9F41F5C2}" type="pres">
      <dgm:prSet presAssocID="{575C9A6E-DB90-430F-9647-DDA513ADDBB3}" presName="connTx" presStyleLbl="parChTrans1D4" presStyleIdx="0" presStyleCnt="20"/>
      <dgm:spPr/>
      <dgm:t>
        <a:bodyPr/>
        <a:lstStyle/>
        <a:p>
          <a:endParaRPr lang="da-DK"/>
        </a:p>
      </dgm:t>
    </dgm:pt>
    <dgm:pt modelId="{1E485883-0551-40FF-AACE-A77C8BA4FC54}" type="pres">
      <dgm:prSet presAssocID="{CBC4E270-F507-4CC3-91B6-D46106EED5B8}" presName="root2" presStyleCnt="0"/>
      <dgm:spPr/>
    </dgm:pt>
    <dgm:pt modelId="{9806FF57-DCD3-4B7B-9F60-B7B171B7DAB5}" type="pres">
      <dgm:prSet presAssocID="{CBC4E270-F507-4CC3-91B6-D46106EED5B8}" presName="LevelTwoTextNode" presStyleLbl="node4" presStyleIdx="0" presStyleCnt="20">
        <dgm:presLayoutVars>
          <dgm:chPref val="3"/>
        </dgm:presLayoutVars>
      </dgm:prSet>
      <dgm:spPr/>
      <dgm:t>
        <a:bodyPr/>
        <a:lstStyle/>
        <a:p>
          <a:endParaRPr lang="da-DK"/>
        </a:p>
      </dgm:t>
    </dgm:pt>
    <dgm:pt modelId="{D368FBDF-7761-4C1C-A5C5-EAEE881A87E5}" type="pres">
      <dgm:prSet presAssocID="{CBC4E270-F507-4CC3-91B6-D46106EED5B8}" presName="level3hierChild" presStyleCnt="0"/>
      <dgm:spPr/>
    </dgm:pt>
    <dgm:pt modelId="{3C14F1F0-7D18-43DE-9DD4-CC8C2B0F5E85}" type="pres">
      <dgm:prSet presAssocID="{BCAF7A8A-1785-4E17-91D9-9B04561A4CA0}" presName="conn2-1" presStyleLbl="parChTrans1D4" presStyleIdx="1" presStyleCnt="20"/>
      <dgm:spPr/>
      <dgm:t>
        <a:bodyPr/>
        <a:lstStyle/>
        <a:p>
          <a:endParaRPr lang="da-DK"/>
        </a:p>
      </dgm:t>
    </dgm:pt>
    <dgm:pt modelId="{813D2EE9-AAAC-4729-8601-15BFD6765457}" type="pres">
      <dgm:prSet presAssocID="{BCAF7A8A-1785-4E17-91D9-9B04561A4CA0}" presName="connTx" presStyleLbl="parChTrans1D4" presStyleIdx="1" presStyleCnt="20"/>
      <dgm:spPr/>
      <dgm:t>
        <a:bodyPr/>
        <a:lstStyle/>
        <a:p>
          <a:endParaRPr lang="da-DK"/>
        </a:p>
      </dgm:t>
    </dgm:pt>
    <dgm:pt modelId="{CA47751A-3E1B-44FC-A0DE-DC1D017FAA93}" type="pres">
      <dgm:prSet presAssocID="{A1B49E12-6D09-4384-A2B0-50F6747F72BE}" presName="root2" presStyleCnt="0"/>
      <dgm:spPr/>
    </dgm:pt>
    <dgm:pt modelId="{7EFF720F-F470-4287-A2ED-9DFACB6F60B3}" type="pres">
      <dgm:prSet presAssocID="{A1B49E12-6D09-4384-A2B0-50F6747F72BE}" presName="LevelTwoTextNode" presStyleLbl="node4" presStyleIdx="1" presStyleCnt="20">
        <dgm:presLayoutVars>
          <dgm:chPref val="3"/>
        </dgm:presLayoutVars>
      </dgm:prSet>
      <dgm:spPr/>
      <dgm:t>
        <a:bodyPr/>
        <a:lstStyle/>
        <a:p>
          <a:endParaRPr lang="da-DK"/>
        </a:p>
      </dgm:t>
    </dgm:pt>
    <dgm:pt modelId="{B9EBF46C-52DF-42B3-9745-4706FB06D126}" type="pres">
      <dgm:prSet presAssocID="{A1B49E12-6D09-4384-A2B0-50F6747F72BE}" presName="level3hierChild" presStyleCnt="0"/>
      <dgm:spPr/>
    </dgm:pt>
    <dgm:pt modelId="{BF131804-E9AC-4D17-B517-E9BA057B3A34}" type="pres">
      <dgm:prSet presAssocID="{4940AE4F-B076-49FB-B5C2-0FD9378EEE02}" presName="conn2-1" presStyleLbl="parChTrans1D4" presStyleIdx="2" presStyleCnt="20"/>
      <dgm:spPr/>
      <dgm:t>
        <a:bodyPr/>
        <a:lstStyle/>
        <a:p>
          <a:endParaRPr lang="da-DK"/>
        </a:p>
      </dgm:t>
    </dgm:pt>
    <dgm:pt modelId="{7972A2C6-2E02-4DC2-BF55-E195B5BC7D10}" type="pres">
      <dgm:prSet presAssocID="{4940AE4F-B076-49FB-B5C2-0FD9378EEE02}" presName="connTx" presStyleLbl="parChTrans1D4" presStyleIdx="2" presStyleCnt="20"/>
      <dgm:spPr/>
      <dgm:t>
        <a:bodyPr/>
        <a:lstStyle/>
        <a:p>
          <a:endParaRPr lang="da-DK"/>
        </a:p>
      </dgm:t>
    </dgm:pt>
    <dgm:pt modelId="{B5CB3904-4D5F-4B87-A201-628AAD9F428E}" type="pres">
      <dgm:prSet presAssocID="{512E0DD1-F1B3-4AA8-ADA1-9BD2E7829DCE}" presName="root2" presStyleCnt="0"/>
      <dgm:spPr/>
    </dgm:pt>
    <dgm:pt modelId="{8961BDC9-C2FD-4D12-92C2-88F6491ED4CC}" type="pres">
      <dgm:prSet presAssocID="{512E0DD1-F1B3-4AA8-ADA1-9BD2E7829DCE}" presName="LevelTwoTextNode" presStyleLbl="node4" presStyleIdx="2" presStyleCnt="20">
        <dgm:presLayoutVars>
          <dgm:chPref val="3"/>
        </dgm:presLayoutVars>
      </dgm:prSet>
      <dgm:spPr/>
      <dgm:t>
        <a:bodyPr/>
        <a:lstStyle/>
        <a:p>
          <a:endParaRPr lang="da-DK"/>
        </a:p>
      </dgm:t>
    </dgm:pt>
    <dgm:pt modelId="{AA293424-33D5-4D87-A86D-20EB448EC0A8}" type="pres">
      <dgm:prSet presAssocID="{512E0DD1-F1B3-4AA8-ADA1-9BD2E7829DCE}" presName="level3hierChild" presStyleCnt="0"/>
      <dgm:spPr/>
    </dgm:pt>
    <dgm:pt modelId="{7991D2BD-4E98-4DFC-82EC-9E713343DA6C}" type="pres">
      <dgm:prSet presAssocID="{139ABCCE-CDC2-4B4D-B399-9CF277F14341}" presName="conn2-1" presStyleLbl="parChTrans1D4" presStyleIdx="3" presStyleCnt="20"/>
      <dgm:spPr/>
      <dgm:t>
        <a:bodyPr/>
        <a:lstStyle/>
        <a:p>
          <a:endParaRPr lang="da-DK"/>
        </a:p>
      </dgm:t>
    </dgm:pt>
    <dgm:pt modelId="{5FCB3DC1-3679-4C24-87EC-BD342C2E48EE}" type="pres">
      <dgm:prSet presAssocID="{139ABCCE-CDC2-4B4D-B399-9CF277F14341}" presName="connTx" presStyleLbl="parChTrans1D4" presStyleIdx="3" presStyleCnt="20"/>
      <dgm:spPr/>
      <dgm:t>
        <a:bodyPr/>
        <a:lstStyle/>
        <a:p>
          <a:endParaRPr lang="da-DK"/>
        </a:p>
      </dgm:t>
    </dgm:pt>
    <dgm:pt modelId="{622A4E88-87B1-4DDB-B7BE-9452C538D6B1}" type="pres">
      <dgm:prSet presAssocID="{EA66FD61-EDB1-41C6-A540-D3BA45D71602}" presName="root2" presStyleCnt="0"/>
      <dgm:spPr/>
    </dgm:pt>
    <dgm:pt modelId="{03409648-7FAF-4DF8-8F3E-04D59DA0BA88}" type="pres">
      <dgm:prSet presAssocID="{EA66FD61-EDB1-41C6-A540-D3BA45D71602}" presName="LevelTwoTextNode" presStyleLbl="node4" presStyleIdx="3" presStyleCnt="20">
        <dgm:presLayoutVars>
          <dgm:chPref val="3"/>
        </dgm:presLayoutVars>
      </dgm:prSet>
      <dgm:spPr/>
      <dgm:t>
        <a:bodyPr/>
        <a:lstStyle/>
        <a:p>
          <a:endParaRPr lang="da-DK"/>
        </a:p>
      </dgm:t>
    </dgm:pt>
    <dgm:pt modelId="{FD444B19-3055-4FD0-87AF-E512A1E4069A}" type="pres">
      <dgm:prSet presAssocID="{EA66FD61-EDB1-41C6-A540-D3BA45D71602}" presName="level3hierChild" presStyleCnt="0"/>
      <dgm:spPr/>
    </dgm:pt>
    <dgm:pt modelId="{CF001ACA-D52F-4272-B046-CF6DA577DC8B}" type="pres">
      <dgm:prSet presAssocID="{6F9CA92F-FC2D-4391-85E2-F8B13996D311}" presName="conn2-1" presStyleLbl="parChTrans1D4" presStyleIdx="4" presStyleCnt="20"/>
      <dgm:spPr/>
      <dgm:t>
        <a:bodyPr/>
        <a:lstStyle/>
        <a:p>
          <a:endParaRPr lang="da-DK"/>
        </a:p>
      </dgm:t>
    </dgm:pt>
    <dgm:pt modelId="{E1E547AF-D55D-473B-9595-4EBF27025216}" type="pres">
      <dgm:prSet presAssocID="{6F9CA92F-FC2D-4391-85E2-F8B13996D311}" presName="connTx" presStyleLbl="parChTrans1D4" presStyleIdx="4" presStyleCnt="20"/>
      <dgm:spPr/>
      <dgm:t>
        <a:bodyPr/>
        <a:lstStyle/>
        <a:p>
          <a:endParaRPr lang="da-DK"/>
        </a:p>
      </dgm:t>
    </dgm:pt>
    <dgm:pt modelId="{CE71CDAD-5FD8-45BF-BD7B-294BFCD5B130}" type="pres">
      <dgm:prSet presAssocID="{520E60C7-E598-4B41-BF1D-DBEA2AF43543}" presName="root2" presStyleCnt="0"/>
      <dgm:spPr/>
    </dgm:pt>
    <dgm:pt modelId="{FBB0FAA9-D268-476F-8183-7B28F5125A5C}" type="pres">
      <dgm:prSet presAssocID="{520E60C7-E598-4B41-BF1D-DBEA2AF43543}" presName="LevelTwoTextNode" presStyleLbl="node4" presStyleIdx="4" presStyleCnt="20">
        <dgm:presLayoutVars>
          <dgm:chPref val="3"/>
        </dgm:presLayoutVars>
      </dgm:prSet>
      <dgm:spPr/>
      <dgm:t>
        <a:bodyPr/>
        <a:lstStyle/>
        <a:p>
          <a:endParaRPr lang="da-DK"/>
        </a:p>
      </dgm:t>
    </dgm:pt>
    <dgm:pt modelId="{9038F620-EC9C-4E52-BC5C-205346D68FEB}" type="pres">
      <dgm:prSet presAssocID="{520E60C7-E598-4B41-BF1D-DBEA2AF43543}" presName="level3hierChild" presStyleCnt="0"/>
      <dgm:spPr/>
    </dgm:pt>
    <dgm:pt modelId="{56244185-B1DA-49DE-8F4D-E7297FF57569}" type="pres">
      <dgm:prSet presAssocID="{A519A4C6-6A53-49B0-A9AF-DFD16A501E4D}" presName="conn2-1" presStyleLbl="parChTrans1D2" presStyleIdx="1" presStyleCnt="4"/>
      <dgm:spPr/>
      <dgm:t>
        <a:bodyPr/>
        <a:lstStyle/>
        <a:p>
          <a:endParaRPr lang="da-DK"/>
        </a:p>
      </dgm:t>
    </dgm:pt>
    <dgm:pt modelId="{84B5C636-ED7E-42D3-9BD3-DFC3BE1396BA}" type="pres">
      <dgm:prSet presAssocID="{A519A4C6-6A53-49B0-A9AF-DFD16A501E4D}" presName="connTx" presStyleLbl="parChTrans1D2" presStyleIdx="1" presStyleCnt="4"/>
      <dgm:spPr/>
      <dgm:t>
        <a:bodyPr/>
        <a:lstStyle/>
        <a:p>
          <a:endParaRPr lang="da-DK"/>
        </a:p>
      </dgm:t>
    </dgm:pt>
    <dgm:pt modelId="{82D5B808-D629-4278-A64A-DC1063172CEA}" type="pres">
      <dgm:prSet presAssocID="{70C68CC4-EEFA-4A0A-91BF-B68336AD367F}" presName="root2" presStyleCnt="0"/>
      <dgm:spPr/>
    </dgm:pt>
    <dgm:pt modelId="{665BB4DB-D0B3-456C-B91F-9B1AC303CB56}" type="pres">
      <dgm:prSet presAssocID="{70C68CC4-EEFA-4A0A-91BF-B68336AD367F}" presName="LevelTwoTextNode" presStyleLbl="node2" presStyleIdx="1" presStyleCnt="4">
        <dgm:presLayoutVars>
          <dgm:chPref val="3"/>
        </dgm:presLayoutVars>
      </dgm:prSet>
      <dgm:spPr/>
      <dgm:t>
        <a:bodyPr/>
        <a:lstStyle/>
        <a:p>
          <a:endParaRPr lang="da-DK"/>
        </a:p>
      </dgm:t>
    </dgm:pt>
    <dgm:pt modelId="{1E5B9BD0-A8EE-44AC-A744-2BCE507C9EC9}" type="pres">
      <dgm:prSet presAssocID="{70C68CC4-EEFA-4A0A-91BF-B68336AD367F}" presName="level3hierChild" presStyleCnt="0"/>
      <dgm:spPr/>
    </dgm:pt>
    <dgm:pt modelId="{CA8B1229-FEA7-42BF-A420-7E4A76B0C87B}" type="pres">
      <dgm:prSet presAssocID="{513570BC-CE9A-45C3-8DB0-E8F631A6E5F9}" presName="conn2-1" presStyleLbl="parChTrans1D3" presStyleIdx="1" presStyleCnt="4"/>
      <dgm:spPr/>
      <dgm:t>
        <a:bodyPr/>
        <a:lstStyle/>
        <a:p>
          <a:endParaRPr lang="da-DK"/>
        </a:p>
      </dgm:t>
    </dgm:pt>
    <dgm:pt modelId="{F1C2FF9B-CB1E-4C46-940D-6F7F5BF91D82}" type="pres">
      <dgm:prSet presAssocID="{513570BC-CE9A-45C3-8DB0-E8F631A6E5F9}" presName="connTx" presStyleLbl="parChTrans1D3" presStyleIdx="1" presStyleCnt="4"/>
      <dgm:spPr/>
      <dgm:t>
        <a:bodyPr/>
        <a:lstStyle/>
        <a:p>
          <a:endParaRPr lang="da-DK"/>
        </a:p>
      </dgm:t>
    </dgm:pt>
    <dgm:pt modelId="{4855D520-F4D3-4F64-9BDC-C884A06F8A70}" type="pres">
      <dgm:prSet presAssocID="{B1F3E0F1-4CCA-4D94-8B06-B6BC4FA963B2}" presName="root2" presStyleCnt="0"/>
      <dgm:spPr/>
    </dgm:pt>
    <dgm:pt modelId="{A55FB049-8A85-40B0-94B2-B64406C3A01C}" type="pres">
      <dgm:prSet presAssocID="{B1F3E0F1-4CCA-4D94-8B06-B6BC4FA963B2}" presName="LevelTwoTextNode" presStyleLbl="node3" presStyleIdx="1" presStyleCnt="4">
        <dgm:presLayoutVars>
          <dgm:chPref val="3"/>
        </dgm:presLayoutVars>
      </dgm:prSet>
      <dgm:spPr/>
      <dgm:t>
        <a:bodyPr/>
        <a:lstStyle/>
        <a:p>
          <a:endParaRPr lang="da-DK"/>
        </a:p>
      </dgm:t>
    </dgm:pt>
    <dgm:pt modelId="{69997358-A5F8-45BD-ACCA-BE204B13D50B}" type="pres">
      <dgm:prSet presAssocID="{B1F3E0F1-4CCA-4D94-8B06-B6BC4FA963B2}" presName="level3hierChild" presStyleCnt="0"/>
      <dgm:spPr/>
    </dgm:pt>
    <dgm:pt modelId="{A3263901-BF63-41AD-934A-AFEE9F9F1412}" type="pres">
      <dgm:prSet presAssocID="{DFA17A1B-61F1-4A43-98CC-4E5794CE4A00}" presName="conn2-1" presStyleLbl="parChTrans1D4" presStyleIdx="5" presStyleCnt="20"/>
      <dgm:spPr/>
      <dgm:t>
        <a:bodyPr/>
        <a:lstStyle/>
        <a:p>
          <a:endParaRPr lang="da-DK"/>
        </a:p>
      </dgm:t>
    </dgm:pt>
    <dgm:pt modelId="{8790D854-0E42-4624-A7C0-F620DA157A34}" type="pres">
      <dgm:prSet presAssocID="{DFA17A1B-61F1-4A43-98CC-4E5794CE4A00}" presName="connTx" presStyleLbl="parChTrans1D4" presStyleIdx="5" presStyleCnt="20"/>
      <dgm:spPr/>
      <dgm:t>
        <a:bodyPr/>
        <a:lstStyle/>
        <a:p>
          <a:endParaRPr lang="da-DK"/>
        </a:p>
      </dgm:t>
    </dgm:pt>
    <dgm:pt modelId="{2F982010-5113-445B-AF2E-1D0A5A535642}" type="pres">
      <dgm:prSet presAssocID="{3646C821-ABB4-4A3E-AB08-2BA4D893FD94}" presName="root2" presStyleCnt="0"/>
      <dgm:spPr/>
    </dgm:pt>
    <dgm:pt modelId="{1F2B46BC-61AD-4BC2-9EC3-7F34B330380F}" type="pres">
      <dgm:prSet presAssocID="{3646C821-ABB4-4A3E-AB08-2BA4D893FD94}" presName="LevelTwoTextNode" presStyleLbl="node4" presStyleIdx="5" presStyleCnt="20">
        <dgm:presLayoutVars>
          <dgm:chPref val="3"/>
        </dgm:presLayoutVars>
      </dgm:prSet>
      <dgm:spPr/>
      <dgm:t>
        <a:bodyPr/>
        <a:lstStyle/>
        <a:p>
          <a:endParaRPr lang="da-DK"/>
        </a:p>
      </dgm:t>
    </dgm:pt>
    <dgm:pt modelId="{BB634577-5AAB-49D2-ABFB-DF6DD821A67D}" type="pres">
      <dgm:prSet presAssocID="{3646C821-ABB4-4A3E-AB08-2BA4D893FD94}" presName="level3hierChild" presStyleCnt="0"/>
      <dgm:spPr/>
    </dgm:pt>
    <dgm:pt modelId="{CF29C311-B212-4A3D-950E-CF46CB35B9C4}" type="pres">
      <dgm:prSet presAssocID="{DC0F5D13-FB37-4822-BB45-BC026DC18D3C}" presName="conn2-1" presStyleLbl="parChTrans1D4" presStyleIdx="6" presStyleCnt="20"/>
      <dgm:spPr/>
      <dgm:t>
        <a:bodyPr/>
        <a:lstStyle/>
        <a:p>
          <a:endParaRPr lang="da-DK"/>
        </a:p>
      </dgm:t>
    </dgm:pt>
    <dgm:pt modelId="{A70A3435-B42A-451B-815A-80BA067964BB}" type="pres">
      <dgm:prSet presAssocID="{DC0F5D13-FB37-4822-BB45-BC026DC18D3C}" presName="connTx" presStyleLbl="parChTrans1D4" presStyleIdx="6" presStyleCnt="20"/>
      <dgm:spPr/>
      <dgm:t>
        <a:bodyPr/>
        <a:lstStyle/>
        <a:p>
          <a:endParaRPr lang="da-DK"/>
        </a:p>
      </dgm:t>
    </dgm:pt>
    <dgm:pt modelId="{EE103C57-5306-4776-ABEA-AE7A30C5C492}" type="pres">
      <dgm:prSet presAssocID="{1940A809-47D2-448D-A682-AAE88C925FCE}" presName="root2" presStyleCnt="0"/>
      <dgm:spPr/>
    </dgm:pt>
    <dgm:pt modelId="{07A578C6-8EDD-4BAA-99C7-42A1CE0ADEC9}" type="pres">
      <dgm:prSet presAssocID="{1940A809-47D2-448D-A682-AAE88C925FCE}" presName="LevelTwoTextNode" presStyleLbl="node4" presStyleIdx="6" presStyleCnt="20">
        <dgm:presLayoutVars>
          <dgm:chPref val="3"/>
        </dgm:presLayoutVars>
      </dgm:prSet>
      <dgm:spPr/>
      <dgm:t>
        <a:bodyPr/>
        <a:lstStyle/>
        <a:p>
          <a:endParaRPr lang="da-DK"/>
        </a:p>
      </dgm:t>
    </dgm:pt>
    <dgm:pt modelId="{5C034D16-9014-4938-8F9A-5BED62E09F0D}" type="pres">
      <dgm:prSet presAssocID="{1940A809-47D2-448D-A682-AAE88C925FCE}" presName="level3hierChild" presStyleCnt="0"/>
      <dgm:spPr/>
    </dgm:pt>
    <dgm:pt modelId="{F1EE77BF-EFEC-4EA2-9B73-EF2DDFF0EE83}" type="pres">
      <dgm:prSet presAssocID="{246BBE71-8658-4E24-9D65-2AB85D74D3BA}" presName="conn2-1" presStyleLbl="parChTrans1D4" presStyleIdx="7" presStyleCnt="20"/>
      <dgm:spPr/>
      <dgm:t>
        <a:bodyPr/>
        <a:lstStyle/>
        <a:p>
          <a:endParaRPr lang="da-DK"/>
        </a:p>
      </dgm:t>
    </dgm:pt>
    <dgm:pt modelId="{2D077878-87BC-44FB-82E2-3D0170D4E64B}" type="pres">
      <dgm:prSet presAssocID="{246BBE71-8658-4E24-9D65-2AB85D74D3BA}" presName="connTx" presStyleLbl="parChTrans1D4" presStyleIdx="7" presStyleCnt="20"/>
      <dgm:spPr/>
      <dgm:t>
        <a:bodyPr/>
        <a:lstStyle/>
        <a:p>
          <a:endParaRPr lang="da-DK"/>
        </a:p>
      </dgm:t>
    </dgm:pt>
    <dgm:pt modelId="{E1895A89-5AC5-49AC-AE23-8C26111ADDB3}" type="pres">
      <dgm:prSet presAssocID="{C295AFCB-6892-45C6-A1C3-548455044A45}" presName="root2" presStyleCnt="0"/>
      <dgm:spPr/>
    </dgm:pt>
    <dgm:pt modelId="{5BAF5C55-0011-4DB7-BC27-B0DD1293E26C}" type="pres">
      <dgm:prSet presAssocID="{C295AFCB-6892-45C6-A1C3-548455044A45}" presName="LevelTwoTextNode" presStyleLbl="node4" presStyleIdx="7" presStyleCnt="20">
        <dgm:presLayoutVars>
          <dgm:chPref val="3"/>
        </dgm:presLayoutVars>
      </dgm:prSet>
      <dgm:spPr/>
      <dgm:t>
        <a:bodyPr/>
        <a:lstStyle/>
        <a:p>
          <a:endParaRPr lang="da-DK"/>
        </a:p>
      </dgm:t>
    </dgm:pt>
    <dgm:pt modelId="{D8086BC9-D522-497E-B961-F83C695BF87F}" type="pres">
      <dgm:prSet presAssocID="{C295AFCB-6892-45C6-A1C3-548455044A45}" presName="level3hierChild" presStyleCnt="0"/>
      <dgm:spPr/>
    </dgm:pt>
    <dgm:pt modelId="{FB836598-77B5-463C-9D04-379DF6C3BEEE}" type="pres">
      <dgm:prSet presAssocID="{B75A91B3-0FCD-41CF-865A-F15D2859A692}" presName="conn2-1" presStyleLbl="parChTrans1D4" presStyleIdx="8" presStyleCnt="20"/>
      <dgm:spPr/>
      <dgm:t>
        <a:bodyPr/>
        <a:lstStyle/>
        <a:p>
          <a:endParaRPr lang="da-DK"/>
        </a:p>
      </dgm:t>
    </dgm:pt>
    <dgm:pt modelId="{9F271213-E67D-4B6E-864D-33C075962190}" type="pres">
      <dgm:prSet presAssocID="{B75A91B3-0FCD-41CF-865A-F15D2859A692}" presName="connTx" presStyleLbl="parChTrans1D4" presStyleIdx="8" presStyleCnt="20"/>
      <dgm:spPr/>
      <dgm:t>
        <a:bodyPr/>
        <a:lstStyle/>
        <a:p>
          <a:endParaRPr lang="da-DK"/>
        </a:p>
      </dgm:t>
    </dgm:pt>
    <dgm:pt modelId="{EA38C1FB-1EF7-4494-BB24-020003E089DC}" type="pres">
      <dgm:prSet presAssocID="{415079F1-0694-4C7A-B3BA-C8EF6F86EC4A}" presName="root2" presStyleCnt="0"/>
      <dgm:spPr/>
    </dgm:pt>
    <dgm:pt modelId="{41956E67-E62B-4BC8-8985-3E1DA682F4CF}" type="pres">
      <dgm:prSet presAssocID="{415079F1-0694-4C7A-B3BA-C8EF6F86EC4A}" presName="LevelTwoTextNode" presStyleLbl="node4" presStyleIdx="8" presStyleCnt="20">
        <dgm:presLayoutVars>
          <dgm:chPref val="3"/>
        </dgm:presLayoutVars>
      </dgm:prSet>
      <dgm:spPr/>
      <dgm:t>
        <a:bodyPr/>
        <a:lstStyle/>
        <a:p>
          <a:endParaRPr lang="da-DK"/>
        </a:p>
      </dgm:t>
    </dgm:pt>
    <dgm:pt modelId="{7229B594-A129-4F0F-9F53-0C3A9DDBCA54}" type="pres">
      <dgm:prSet presAssocID="{415079F1-0694-4C7A-B3BA-C8EF6F86EC4A}" presName="level3hierChild" presStyleCnt="0"/>
      <dgm:spPr/>
    </dgm:pt>
    <dgm:pt modelId="{7C45AE37-5ED7-422C-9D9F-7A47D72F3905}" type="pres">
      <dgm:prSet presAssocID="{4AA36E8E-34B3-471B-BBBD-889EE231B913}" presName="conn2-1" presStyleLbl="parChTrans1D4" presStyleIdx="9" presStyleCnt="20"/>
      <dgm:spPr/>
      <dgm:t>
        <a:bodyPr/>
        <a:lstStyle/>
        <a:p>
          <a:endParaRPr lang="da-DK"/>
        </a:p>
      </dgm:t>
    </dgm:pt>
    <dgm:pt modelId="{CD904AA9-F71E-44D7-852D-CE8E7CA4138B}" type="pres">
      <dgm:prSet presAssocID="{4AA36E8E-34B3-471B-BBBD-889EE231B913}" presName="connTx" presStyleLbl="parChTrans1D4" presStyleIdx="9" presStyleCnt="20"/>
      <dgm:spPr/>
      <dgm:t>
        <a:bodyPr/>
        <a:lstStyle/>
        <a:p>
          <a:endParaRPr lang="da-DK"/>
        </a:p>
      </dgm:t>
    </dgm:pt>
    <dgm:pt modelId="{B722333A-51FF-4B59-A40A-113F06E1262E}" type="pres">
      <dgm:prSet presAssocID="{FEE2CC8E-D8DE-4CE7-88F7-514264637425}" presName="root2" presStyleCnt="0"/>
      <dgm:spPr/>
    </dgm:pt>
    <dgm:pt modelId="{63EC1BF3-65E1-41C4-912F-8A2D64BD97EF}" type="pres">
      <dgm:prSet presAssocID="{FEE2CC8E-D8DE-4CE7-88F7-514264637425}" presName="LevelTwoTextNode" presStyleLbl="node4" presStyleIdx="9" presStyleCnt="20">
        <dgm:presLayoutVars>
          <dgm:chPref val="3"/>
        </dgm:presLayoutVars>
      </dgm:prSet>
      <dgm:spPr/>
      <dgm:t>
        <a:bodyPr/>
        <a:lstStyle/>
        <a:p>
          <a:endParaRPr lang="da-DK"/>
        </a:p>
      </dgm:t>
    </dgm:pt>
    <dgm:pt modelId="{3DAAB121-EC14-4304-9139-1E50004EE47F}" type="pres">
      <dgm:prSet presAssocID="{FEE2CC8E-D8DE-4CE7-88F7-514264637425}" presName="level3hierChild" presStyleCnt="0"/>
      <dgm:spPr/>
    </dgm:pt>
    <dgm:pt modelId="{5E445C83-6DFB-449E-AF1E-2D0032E7F5CB}" type="pres">
      <dgm:prSet presAssocID="{EEAF4302-28C3-4746-922F-62271660E17E}" presName="conn2-1" presStyleLbl="parChTrans1D2" presStyleIdx="2" presStyleCnt="4"/>
      <dgm:spPr/>
      <dgm:t>
        <a:bodyPr/>
        <a:lstStyle/>
        <a:p>
          <a:endParaRPr lang="da-DK"/>
        </a:p>
      </dgm:t>
    </dgm:pt>
    <dgm:pt modelId="{AB642243-E49D-4B37-92C6-A8834551B2DF}" type="pres">
      <dgm:prSet presAssocID="{EEAF4302-28C3-4746-922F-62271660E17E}" presName="connTx" presStyleLbl="parChTrans1D2" presStyleIdx="2" presStyleCnt="4"/>
      <dgm:spPr/>
      <dgm:t>
        <a:bodyPr/>
        <a:lstStyle/>
        <a:p>
          <a:endParaRPr lang="da-DK"/>
        </a:p>
      </dgm:t>
    </dgm:pt>
    <dgm:pt modelId="{4EA05591-9094-4C87-8496-00DC508E6202}" type="pres">
      <dgm:prSet presAssocID="{9F233B54-4D6A-4CFB-9437-7780A2D6C4E1}" presName="root2" presStyleCnt="0"/>
      <dgm:spPr/>
    </dgm:pt>
    <dgm:pt modelId="{EE76AEB9-8B7F-4E02-928A-E4238689E379}" type="pres">
      <dgm:prSet presAssocID="{9F233B54-4D6A-4CFB-9437-7780A2D6C4E1}" presName="LevelTwoTextNode" presStyleLbl="node2" presStyleIdx="2" presStyleCnt="4">
        <dgm:presLayoutVars>
          <dgm:chPref val="3"/>
        </dgm:presLayoutVars>
      </dgm:prSet>
      <dgm:spPr/>
      <dgm:t>
        <a:bodyPr/>
        <a:lstStyle/>
        <a:p>
          <a:endParaRPr lang="da-DK"/>
        </a:p>
      </dgm:t>
    </dgm:pt>
    <dgm:pt modelId="{C54F9243-D116-4DAE-A7F5-1B94E1B45ED6}" type="pres">
      <dgm:prSet presAssocID="{9F233B54-4D6A-4CFB-9437-7780A2D6C4E1}" presName="level3hierChild" presStyleCnt="0"/>
      <dgm:spPr/>
    </dgm:pt>
    <dgm:pt modelId="{9C36B4E4-A94B-4ECF-8F69-7BDD54D5ECBB}" type="pres">
      <dgm:prSet presAssocID="{5F6AC668-7051-4607-BFDA-9154F45517E2}" presName="conn2-1" presStyleLbl="parChTrans1D3" presStyleIdx="2" presStyleCnt="4"/>
      <dgm:spPr/>
      <dgm:t>
        <a:bodyPr/>
        <a:lstStyle/>
        <a:p>
          <a:endParaRPr lang="da-DK"/>
        </a:p>
      </dgm:t>
    </dgm:pt>
    <dgm:pt modelId="{0B38CB87-BA18-4771-9513-E5A47DA278E7}" type="pres">
      <dgm:prSet presAssocID="{5F6AC668-7051-4607-BFDA-9154F45517E2}" presName="connTx" presStyleLbl="parChTrans1D3" presStyleIdx="2" presStyleCnt="4"/>
      <dgm:spPr/>
      <dgm:t>
        <a:bodyPr/>
        <a:lstStyle/>
        <a:p>
          <a:endParaRPr lang="da-DK"/>
        </a:p>
      </dgm:t>
    </dgm:pt>
    <dgm:pt modelId="{E4783ED7-F52E-4E96-A593-3F0241CBD41C}" type="pres">
      <dgm:prSet presAssocID="{68FD442C-1F43-4841-9A9A-620CCB11CBE8}" presName="root2" presStyleCnt="0"/>
      <dgm:spPr/>
    </dgm:pt>
    <dgm:pt modelId="{2FF291A1-883D-4175-9E97-2AFB54B24389}" type="pres">
      <dgm:prSet presAssocID="{68FD442C-1F43-4841-9A9A-620CCB11CBE8}" presName="LevelTwoTextNode" presStyleLbl="node3" presStyleIdx="2" presStyleCnt="4">
        <dgm:presLayoutVars>
          <dgm:chPref val="3"/>
        </dgm:presLayoutVars>
      </dgm:prSet>
      <dgm:spPr/>
      <dgm:t>
        <a:bodyPr/>
        <a:lstStyle/>
        <a:p>
          <a:endParaRPr lang="da-DK"/>
        </a:p>
      </dgm:t>
    </dgm:pt>
    <dgm:pt modelId="{9C2E6CC5-DF36-4971-8BFA-1C1AF3A9B845}" type="pres">
      <dgm:prSet presAssocID="{68FD442C-1F43-4841-9A9A-620CCB11CBE8}" presName="level3hierChild" presStyleCnt="0"/>
      <dgm:spPr/>
    </dgm:pt>
    <dgm:pt modelId="{2618EC14-4BD3-464A-84AE-71B5B8109464}" type="pres">
      <dgm:prSet presAssocID="{4BA338FB-DFD7-402B-B879-B59791FF267A}" presName="conn2-1" presStyleLbl="parChTrans1D4" presStyleIdx="10" presStyleCnt="20"/>
      <dgm:spPr/>
      <dgm:t>
        <a:bodyPr/>
        <a:lstStyle/>
        <a:p>
          <a:endParaRPr lang="da-DK"/>
        </a:p>
      </dgm:t>
    </dgm:pt>
    <dgm:pt modelId="{F4516EBB-BA92-4DAB-97AC-EB3EC7E4DAF5}" type="pres">
      <dgm:prSet presAssocID="{4BA338FB-DFD7-402B-B879-B59791FF267A}" presName="connTx" presStyleLbl="parChTrans1D4" presStyleIdx="10" presStyleCnt="20"/>
      <dgm:spPr/>
      <dgm:t>
        <a:bodyPr/>
        <a:lstStyle/>
        <a:p>
          <a:endParaRPr lang="da-DK"/>
        </a:p>
      </dgm:t>
    </dgm:pt>
    <dgm:pt modelId="{55CCAF65-2269-4864-8505-430A6430B6BD}" type="pres">
      <dgm:prSet presAssocID="{FEBC4F52-C988-4FC4-9B49-EEDE74F2B928}" presName="root2" presStyleCnt="0"/>
      <dgm:spPr/>
    </dgm:pt>
    <dgm:pt modelId="{7503EE40-AD92-48C9-AA2D-75659910D624}" type="pres">
      <dgm:prSet presAssocID="{FEBC4F52-C988-4FC4-9B49-EEDE74F2B928}" presName="LevelTwoTextNode" presStyleLbl="node4" presStyleIdx="10" presStyleCnt="20">
        <dgm:presLayoutVars>
          <dgm:chPref val="3"/>
        </dgm:presLayoutVars>
      </dgm:prSet>
      <dgm:spPr/>
      <dgm:t>
        <a:bodyPr/>
        <a:lstStyle/>
        <a:p>
          <a:endParaRPr lang="da-DK"/>
        </a:p>
      </dgm:t>
    </dgm:pt>
    <dgm:pt modelId="{CB8BF1C8-9CD8-434E-8916-38414578373C}" type="pres">
      <dgm:prSet presAssocID="{FEBC4F52-C988-4FC4-9B49-EEDE74F2B928}" presName="level3hierChild" presStyleCnt="0"/>
      <dgm:spPr/>
    </dgm:pt>
    <dgm:pt modelId="{F961865B-A929-40BB-971B-FAD5CEF3B7B3}" type="pres">
      <dgm:prSet presAssocID="{4E2931E8-E6C5-4EFF-B436-DD3E36A12C31}" presName="conn2-1" presStyleLbl="parChTrans1D4" presStyleIdx="11" presStyleCnt="20"/>
      <dgm:spPr/>
      <dgm:t>
        <a:bodyPr/>
        <a:lstStyle/>
        <a:p>
          <a:endParaRPr lang="da-DK"/>
        </a:p>
      </dgm:t>
    </dgm:pt>
    <dgm:pt modelId="{051B2074-0653-4B2E-AA4B-E4C0C2781086}" type="pres">
      <dgm:prSet presAssocID="{4E2931E8-E6C5-4EFF-B436-DD3E36A12C31}" presName="connTx" presStyleLbl="parChTrans1D4" presStyleIdx="11" presStyleCnt="20"/>
      <dgm:spPr/>
      <dgm:t>
        <a:bodyPr/>
        <a:lstStyle/>
        <a:p>
          <a:endParaRPr lang="da-DK"/>
        </a:p>
      </dgm:t>
    </dgm:pt>
    <dgm:pt modelId="{4C90847A-49ED-4F7E-8BE9-7ADD4FA30795}" type="pres">
      <dgm:prSet presAssocID="{586FDB01-0CBF-4DC4-AB16-8A8412CB9C46}" presName="root2" presStyleCnt="0"/>
      <dgm:spPr/>
    </dgm:pt>
    <dgm:pt modelId="{B1DD7D31-E955-40F8-9FBF-7EBC6914DE71}" type="pres">
      <dgm:prSet presAssocID="{586FDB01-0CBF-4DC4-AB16-8A8412CB9C46}" presName="LevelTwoTextNode" presStyleLbl="node4" presStyleIdx="11" presStyleCnt="20">
        <dgm:presLayoutVars>
          <dgm:chPref val="3"/>
        </dgm:presLayoutVars>
      </dgm:prSet>
      <dgm:spPr/>
      <dgm:t>
        <a:bodyPr/>
        <a:lstStyle/>
        <a:p>
          <a:endParaRPr lang="da-DK"/>
        </a:p>
      </dgm:t>
    </dgm:pt>
    <dgm:pt modelId="{5795C19E-2D98-4A71-BAEC-65DD0686E976}" type="pres">
      <dgm:prSet presAssocID="{586FDB01-0CBF-4DC4-AB16-8A8412CB9C46}" presName="level3hierChild" presStyleCnt="0"/>
      <dgm:spPr/>
    </dgm:pt>
    <dgm:pt modelId="{C1D601DF-4AE9-4F0D-9E66-178D6AFB5C2C}" type="pres">
      <dgm:prSet presAssocID="{3E15E0CB-38B1-4CED-B58D-481DB804D3D2}" presName="conn2-1" presStyleLbl="parChTrans1D4" presStyleIdx="12" presStyleCnt="20"/>
      <dgm:spPr/>
      <dgm:t>
        <a:bodyPr/>
        <a:lstStyle/>
        <a:p>
          <a:endParaRPr lang="da-DK"/>
        </a:p>
      </dgm:t>
    </dgm:pt>
    <dgm:pt modelId="{6A43D444-B69B-489C-B317-5F2869A7DBF5}" type="pres">
      <dgm:prSet presAssocID="{3E15E0CB-38B1-4CED-B58D-481DB804D3D2}" presName="connTx" presStyleLbl="parChTrans1D4" presStyleIdx="12" presStyleCnt="20"/>
      <dgm:spPr/>
      <dgm:t>
        <a:bodyPr/>
        <a:lstStyle/>
        <a:p>
          <a:endParaRPr lang="da-DK"/>
        </a:p>
      </dgm:t>
    </dgm:pt>
    <dgm:pt modelId="{6821476D-ED14-42C2-A088-935B10DECE64}" type="pres">
      <dgm:prSet presAssocID="{2286E6DC-7789-4188-BD85-F5E7A8D79892}" presName="root2" presStyleCnt="0"/>
      <dgm:spPr/>
    </dgm:pt>
    <dgm:pt modelId="{F9A0A0F9-7D92-411E-8563-0DA17F28E331}" type="pres">
      <dgm:prSet presAssocID="{2286E6DC-7789-4188-BD85-F5E7A8D79892}" presName="LevelTwoTextNode" presStyleLbl="node4" presStyleIdx="12" presStyleCnt="20">
        <dgm:presLayoutVars>
          <dgm:chPref val="3"/>
        </dgm:presLayoutVars>
      </dgm:prSet>
      <dgm:spPr/>
      <dgm:t>
        <a:bodyPr/>
        <a:lstStyle/>
        <a:p>
          <a:endParaRPr lang="da-DK"/>
        </a:p>
      </dgm:t>
    </dgm:pt>
    <dgm:pt modelId="{98C2B5C1-5217-431E-AB8E-98747BFEFD21}" type="pres">
      <dgm:prSet presAssocID="{2286E6DC-7789-4188-BD85-F5E7A8D79892}" presName="level3hierChild" presStyleCnt="0"/>
      <dgm:spPr/>
    </dgm:pt>
    <dgm:pt modelId="{2C6F050D-B694-4127-A962-967A06E4120C}" type="pres">
      <dgm:prSet presAssocID="{DDB80037-81D7-4135-A7DC-4422918609A8}" presName="conn2-1" presStyleLbl="parChTrans1D4" presStyleIdx="13" presStyleCnt="20"/>
      <dgm:spPr/>
      <dgm:t>
        <a:bodyPr/>
        <a:lstStyle/>
        <a:p>
          <a:endParaRPr lang="da-DK"/>
        </a:p>
      </dgm:t>
    </dgm:pt>
    <dgm:pt modelId="{800EEADF-398C-40DF-9ABD-DCFA33A447D9}" type="pres">
      <dgm:prSet presAssocID="{DDB80037-81D7-4135-A7DC-4422918609A8}" presName="connTx" presStyleLbl="parChTrans1D4" presStyleIdx="13" presStyleCnt="20"/>
      <dgm:spPr/>
      <dgm:t>
        <a:bodyPr/>
        <a:lstStyle/>
        <a:p>
          <a:endParaRPr lang="da-DK"/>
        </a:p>
      </dgm:t>
    </dgm:pt>
    <dgm:pt modelId="{255DEDA3-793B-4FC3-9EE0-F2DDB26186D8}" type="pres">
      <dgm:prSet presAssocID="{5B879E0D-3344-4FAC-8F30-8BF1C0691BAA}" presName="root2" presStyleCnt="0"/>
      <dgm:spPr/>
    </dgm:pt>
    <dgm:pt modelId="{E434E704-D293-4D2C-BBD3-6A010A42E8C5}" type="pres">
      <dgm:prSet presAssocID="{5B879E0D-3344-4FAC-8F30-8BF1C0691BAA}" presName="LevelTwoTextNode" presStyleLbl="node4" presStyleIdx="13" presStyleCnt="20">
        <dgm:presLayoutVars>
          <dgm:chPref val="3"/>
        </dgm:presLayoutVars>
      </dgm:prSet>
      <dgm:spPr/>
      <dgm:t>
        <a:bodyPr/>
        <a:lstStyle/>
        <a:p>
          <a:endParaRPr lang="da-DK"/>
        </a:p>
      </dgm:t>
    </dgm:pt>
    <dgm:pt modelId="{CE9EFCD4-BE8C-43F1-BD13-62F9E1154DA1}" type="pres">
      <dgm:prSet presAssocID="{5B879E0D-3344-4FAC-8F30-8BF1C0691BAA}" presName="level3hierChild" presStyleCnt="0"/>
      <dgm:spPr/>
    </dgm:pt>
    <dgm:pt modelId="{E5B840E5-41F0-465A-BA9D-88F7CA1E3DE3}" type="pres">
      <dgm:prSet presAssocID="{8F14CAD1-5DCC-4DFD-B372-4C105E7490BB}" presName="conn2-1" presStyleLbl="parChTrans1D4" presStyleIdx="14" presStyleCnt="20"/>
      <dgm:spPr/>
      <dgm:t>
        <a:bodyPr/>
        <a:lstStyle/>
        <a:p>
          <a:endParaRPr lang="da-DK"/>
        </a:p>
      </dgm:t>
    </dgm:pt>
    <dgm:pt modelId="{885BC084-208D-4B27-858F-9337EFE84ABE}" type="pres">
      <dgm:prSet presAssocID="{8F14CAD1-5DCC-4DFD-B372-4C105E7490BB}" presName="connTx" presStyleLbl="parChTrans1D4" presStyleIdx="14" presStyleCnt="20"/>
      <dgm:spPr/>
      <dgm:t>
        <a:bodyPr/>
        <a:lstStyle/>
        <a:p>
          <a:endParaRPr lang="da-DK"/>
        </a:p>
      </dgm:t>
    </dgm:pt>
    <dgm:pt modelId="{B19E4AD1-CE90-4A8D-85F9-24C5C7018BD9}" type="pres">
      <dgm:prSet presAssocID="{2613489B-11D6-4514-B958-3CBB95C10846}" presName="root2" presStyleCnt="0"/>
      <dgm:spPr/>
    </dgm:pt>
    <dgm:pt modelId="{6A84909B-BAED-4AD8-B058-D2A61B9F5BD4}" type="pres">
      <dgm:prSet presAssocID="{2613489B-11D6-4514-B958-3CBB95C10846}" presName="LevelTwoTextNode" presStyleLbl="node4" presStyleIdx="14" presStyleCnt="20">
        <dgm:presLayoutVars>
          <dgm:chPref val="3"/>
        </dgm:presLayoutVars>
      </dgm:prSet>
      <dgm:spPr/>
      <dgm:t>
        <a:bodyPr/>
        <a:lstStyle/>
        <a:p>
          <a:endParaRPr lang="da-DK"/>
        </a:p>
      </dgm:t>
    </dgm:pt>
    <dgm:pt modelId="{6CD307C4-E12A-406D-AAD0-69C8BDA8C516}" type="pres">
      <dgm:prSet presAssocID="{2613489B-11D6-4514-B958-3CBB95C10846}" presName="level3hierChild" presStyleCnt="0"/>
      <dgm:spPr/>
    </dgm:pt>
    <dgm:pt modelId="{D584E854-567E-4AAD-BA06-30BAB5CBD77A}" type="pres">
      <dgm:prSet presAssocID="{1E5995FA-C0BF-4232-8831-159BFC496F4D}" presName="conn2-1" presStyleLbl="parChTrans1D2" presStyleIdx="3" presStyleCnt="4"/>
      <dgm:spPr/>
      <dgm:t>
        <a:bodyPr/>
        <a:lstStyle/>
        <a:p>
          <a:endParaRPr lang="da-DK"/>
        </a:p>
      </dgm:t>
    </dgm:pt>
    <dgm:pt modelId="{1FB01487-D73E-42B8-8C8A-590AEF43E246}" type="pres">
      <dgm:prSet presAssocID="{1E5995FA-C0BF-4232-8831-159BFC496F4D}" presName="connTx" presStyleLbl="parChTrans1D2" presStyleIdx="3" presStyleCnt="4"/>
      <dgm:spPr/>
      <dgm:t>
        <a:bodyPr/>
        <a:lstStyle/>
        <a:p>
          <a:endParaRPr lang="da-DK"/>
        </a:p>
      </dgm:t>
    </dgm:pt>
    <dgm:pt modelId="{AC1B6634-7197-4957-904A-2521263F1864}" type="pres">
      <dgm:prSet presAssocID="{B0CEE9AE-D262-45FF-95CD-EDE005F42D44}" presName="root2" presStyleCnt="0"/>
      <dgm:spPr/>
    </dgm:pt>
    <dgm:pt modelId="{39055CC0-056B-4EA0-9C4C-E6400C858270}" type="pres">
      <dgm:prSet presAssocID="{B0CEE9AE-D262-45FF-95CD-EDE005F42D44}" presName="LevelTwoTextNode" presStyleLbl="node2" presStyleIdx="3" presStyleCnt="4">
        <dgm:presLayoutVars>
          <dgm:chPref val="3"/>
        </dgm:presLayoutVars>
      </dgm:prSet>
      <dgm:spPr/>
      <dgm:t>
        <a:bodyPr/>
        <a:lstStyle/>
        <a:p>
          <a:endParaRPr lang="da-DK"/>
        </a:p>
      </dgm:t>
    </dgm:pt>
    <dgm:pt modelId="{D517D362-74B0-46C7-80E8-45026D43DED9}" type="pres">
      <dgm:prSet presAssocID="{B0CEE9AE-D262-45FF-95CD-EDE005F42D44}" presName="level3hierChild" presStyleCnt="0"/>
      <dgm:spPr/>
    </dgm:pt>
    <dgm:pt modelId="{263FC302-7E35-45CF-BC9A-424F82011E95}" type="pres">
      <dgm:prSet presAssocID="{479C4C0F-935B-40D6-8E1F-8A94C7CA3FAD}" presName="conn2-1" presStyleLbl="parChTrans1D3" presStyleIdx="3" presStyleCnt="4"/>
      <dgm:spPr/>
      <dgm:t>
        <a:bodyPr/>
        <a:lstStyle/>
        <a:p>
          <a:endParaRPr lang="da-DK"/>
        </a:p>
      </dgm:t>
    </dgm:pt>
    <dgm:pt modelId="{F72D12C5-1100-4B33-9E74-61C57AF04305}" type="pres">
      <dgm:prSet presAssocID="{479C4C0F-935B-40D6-8E1F-8A94C7CA3FAD}" presName="connTx" presStyleLbl="parChTrans1D3" presStyleIdx="3" presStyleCnt="4"/>
      <dgm:spPr/>
      <dgm:t>
        <a:bodyPr/>
        <a:lstStyle/>
        <a:p>
          <a:endParaRPr lang="da-DK"/>
        </a:p>
      </dgm:t>
    </dgm:pt>
    <dgm:pt modelId="{2F3D8CFA-DC25-4FC9-B5E5-72787BB48D69}" type="pres">
      <dgm:prSet presAssocID="{E5AB6322-C4B5-448C-8BA8-0A7896050F44}" presName="root2" presStyleCnt="0"/>
      <dgm:spPr/>
    </dgm:pt>
    <dgm:pt modelId="{97DF66A5-AD3C-45D9-8561-D25516BD825C}" type="pres">
      <dgm:prSet presAssocID="{E5AB6322-C4B5-448C-8BA8-0A7896050F44}" presName="LevelTwoTextNode" presStyleLbl="node3" presStyleIdx="3" presStyleCnt="4">
        <dgm:presLayoutVars>
          <dgm:chPref val="3"/>
        </dgm:presLayoutVars>
      </dgm:prSet>
      <dgm:spPr/>
      <dgm:t>
        <a:bodyPr/>
        <a:lstStyle/>
        <a:p>
          <a:endParaRPr lang="da-DK"/>
        </a:p>
      </dgm:t>
    </dgm:pt>
    <dgm:pt modelId="{B025AFC5-C77D-410A-AC94-B3D11AF6D26C}" type="pres">
      <dgm:prSet presAssocID="{E5AB6322-C4B5-448C-8BA8-0A7896050F44}" presName="level3hierChild" presStyleCnt="0"/>
      <dgm:spPr/>
    </dgm:pt>
    <dgm:pt modelId="{C1AD4200-B61D-416F-8FD7-ECF387C7B21C}" type="pres">
      <dgm:prSet presAssocID="{E5A25BA0-FDF2-40C1-A5FC-D8D09A72B821}" presName="conn2-1" presStyleLbl="parChTrans1D4" presStyleIdx="15" presStyleCnt="20"/>
      <dgm:spPr/>
      <dgm:t>
        <a:bodyPr/>
        <a:lstStyle/>
        <a:p>
          <a:endParaRPr lang="da-DK"/>
        </a:p>
      </dgm:t>
    </dgm:pt>
    <dgm:pt modelId="{B7A92B9B-1EB8-4381-871D-17DDDF042653}" type="pres">
      <dgm:prSet presAssocID="{E5A25BA0-FDF2-40C1-A5FC-D8D09A72B821}" presName="connTx" presStyleLbl="parChTrans1D4" presStyleIdx="15" presStyleCnt="20"/>
      <dgm:spPr/>
      <dgm:t>
        <a:bodyPr/>
        <a:lstStyle/>
        <a:p>
          <a:endParaRPr lang="da-DK"/>
        </a:p>
      </dgm:t>
    </dgm:pt>
    <dgm:pt modelId="{C766D3CA-3CBD-4364-9BC9-1AB51B054794}" type="pres">
      <dgm:prSet presAssocID="{BB4DF11B-1A2B-48BC-993C-46B82337789E}" presName="root2" presStyleCnt="0"/>
      <dgm:spPr/>
    </dgm:pt>
    <dgm:pt modelId="{EB3284A3-13A1-449D-A4AF-B58BE20734F4}" type="pres">
      <dgm:prSet presAssocID="{BB4DF11B-1A2B-48BC-993C-46B82337789E}" presName="LevelTwoTextNode" presStyleLbl="node4" presStyleIdx="15" presStyleCnt="20">
        <dgm:presLayoutVars>
          <dgm:chPref val="3"/>
        </dgm:presLayoutVars>
      </dgm:prSet>
      <dgm:spPr/>
      <dgm:t>
        <a:bodyPr/>
        <a:lstStyle/>
        <a:p>
          <a:endParaRPr lang="da-DK"/>
        </a:p>
      </dgm:t>
    </dgm:pt>
    <dgm:pt modelId="{CBD0E056-31E6-4930-BB14-2AF7EF0A4C39}" type="pres">
      <dgm:prSet presAssocID="{BB4DF11B-1A2B-48BC-993C-46B82337789E}" presName="level3hierChild" presStyleCnt="0"/>
      <dgm:spPr/>
    </dgm:pt>
    <dgm:pt modelId="{CB972E67-42B4-4B97-A757-696B7780F46E}" type="pres">
      <dgm:prSet presAssocID="{6709710F-9463-4ECA-ADBA-E7D6541BCD65}" presName="conn2-1" presStyleLbl="parChTrans1D4" presStyleIdx="16" presStyleCnt="20"/>
      <dgm:spPr/>
      <dgm:t>
        <a:bodyPr/>
        <a:lstStyle/>
        <a:p>
          <a:endParaRPr lang="da-DK"/>
        </a:p>
      </dgm:t>
    </dgm:pt>
    <dgm:pt modelId="{CF10FC2F-728B-49CA-8BFF-BD3528FFF3C3}" type="pres">
      <dgm:prSet presAssocID="{6709710F-9463-4ECA-ADBA-E7D6541BCD65}" presName="connTx" presStyleLbl="parChTrans1D4" presStyleIdx="16" presStyleCnt="20"/>
      <dgm:spPr/>
      <dgm:t>
        <a:bodyPr/>
        <a:lstStyle/>
        <a:p>
          <a:endParaRPr lang="da-DK"/>
        </a:p>
      </dgm:t>
    </dgm:pt>
    <dgm:pt modelId="{B4BFE84B-238F-4558-A8BF-45F448B5907D}" type="pres">
      <dgm:prSet presAssocID="{149823EB-67E5-472C-9C4F-2B5995A36D67}" presName="root2" presStyleCnt="0"/>
      <dgm:spPr/>
    </dgm:pt>
    <dgm:pt modelId="{AE9AE455-9B76-4CD8-B858-0FB66828C8B3}" type="pres">
      <dgm:prSet presAssocID="{149823EB-67E5-472C-9C4F-2B5995A36D67}" presName="LevelTwoTextNode" presStyleLbl="node4" presStyleIdx="16" presStyleCnt="20">
        <dgm:presLayoutVars>
          <dgm:chPref val="3"/>
        </dgm:presLayoutVars>
      </dgm:prSet>
      <dgm:spPr/>
      <dgm:t>
        <a:bodyPr/>
        <a:lstStyle/>
        <a:p>
          <a:endParaRPr lang="da-DK"/>
        </a:p>
      </dgm:t>
    </dgm:pt>
    <dgm:pt modelId="{786AE826-E2A8-40D2-95CE-30005477A25F}" type="pres">
      <dgm:prSet presAssocID="{149823EB-67E5-472C-9C4F-2B5995A36D67}" presName="level3hierChild" presStyleCnt="0"/>
      <dgm:spPr/>
    </dgm:pt>
    <dgm:pt modelId="{709163FE-572E-4DCC-86A2-E95B6ACF2AAA}" type="pres">
      <dgm:prSet presAssocID="{EE1C2494-1623-4291-8682-D44268DAA0F2}" presName="conn2-1" presStyleLbl="parChTrans1D4" presStyleIdx="17" presStyleCnt="20"/>
      <dgm:spPr/>
      <dgm:t>
        <a:bodyPr/>
        <a:lstStyle/>
        <a:p>
          <a:endParaRPr lang="da-DK"/>
        </a:p>
      </dgm:t>
    </dgm:pt>
    <dgm:pt modelId="{76C49901-A679-4B6B-B981-FFEE93952755}" type="pres">
      <dgm:prSet presAssocID="{EE1C2494-1623-4291-8682-D44268DAA0F2}" presName="connTx" presStyleLbl="parChTrans1D4" presStyleIdx="17" presStyleCnt="20"/>
      <dgm:spPr/>
      <dgm:t>
        <a:bodyPr/>
        <a:lstStyle/>
        <a:p>
          <a:endParaRPr lang="da-DK"/>
        </a:p>
      </dgm:t>
    </dgm:pt>
    <dgm:pt modelId="{788DEDCF-9263-47E2-847A-941FC07B48A7}" type="pres">
      <dgm:prSet presAssocID="{F35A8ECC-CAAF-4B50-B55A-D862B23887B9}" presName="root2" presStyleCnt="0"/>
      <dgm:spPr/>
    </dgm:pt>
    <dgm:pt modelId="{D651536E-54EA-49B3-A198-F8B2D1A48CB4}" type="pres">
      <dgm:prSet presAssocID="{F35A8ECC-CAAF-4B50-B55A-D862B23887B9}" presName="LevelTwoTextNode" presStyleLbl="node4" presStyleIdx="17" presStyleCnt="20">
        <dgm:presLayoutVars>
          <dgm:chPref val="3"/>
        </dgm:presLayoutVars>
      </dgm:prSet>
      <dgm:spPr/>
      <dgm:t>
        <a:bodyPr/>
        <a:lstStyle/>
        <a:p>
          <a:endParaRPr lang="da-DK"/>
        </a:p>
      </dgm:t>
    </dgm:pt>
    <dgm:pt modelId="{29BCD3E6-595F-4C40-969E-5201CBFC9291}" type="pres">
      <dgm:prSet presAssocID="{F35A8ECC-CAAF-4B50-B55A-D862B23887B9}" presName="level3hierChild" presStyleCnt="0"/>
      <dgm:spPr/>
    </dgm:pt>
    <dgm:pt modelId="{AC0D46E6-3FBB-41EB-8976-574550D6C414}" type="pres">
      <dgm:prSet presAssocID="{AB7D096E-63E4-4B61-A6E9-06517569DF2D}" presName="conn2-1" presStyleLbl="parChTrans1D4" presStyleIdx="18" presStyleCnt="20"/>
      <dgm:spPr/>
      <dgm:t>
        <a:bodyPr/>
        <a:lstStyle/>
        <a:p>
          <a:endParaRPr lang="da-DK"/>
        </a:p>
      </dgm:t>
    </dgm:pt>
    <dgm:pt modelId="{5CB6924E-CF20-4EE8-9FC3-E4F72EFB573D}" type="pres">
      <dgm:prSet presAssocID="{AB7D096E-63E4-4B61-A6E9-06517569DF2D}" presName="connTx" presStyleLbl="parChTrans1D4" presStyleIdx="18" presStyleCnt="20"/>
      <dgm:spPr/>
      <dgm:t>
        <a:bodyPr/>
        <a:lstStyle/>
        <a:p>
          <a:endParaRPr lang="da-DK"/>
        </a:p>
      </dgm:t>
    </dgm:pt>
    <dgm:pt modelId="{104FC182-28F4-43EC-8475-CA7E71ED32BB}" type="pres">
      <dgm:prSet presAssocID="{F2CE8E2E-B6E8-415F-860E-4FB8EDD8290C}" presName="root2" presStyleCnt="0"/>
      <dgm:spPr/>
    </dgm:pt>
    <dgm:pt modelId="{5B47C688-F6C6-4EE0-A40C-14D199945F37}" type="pres">
      <dgm:prSet presAssocID="{F2CE8E2E-B6E8-415F-860E-4FB8EDD8290C}" presName="LevelTwoTextNode" presStyleLbl="node4" presStyleIdx="18" presStyleCnt="20">
        <dgm:presLayoutVars>
          <dgm:chPref val="3"/>
        </dgm:presLayoutVars>
      </dgm:prSet>
      <dgm:spPr/>
      <dgm:t>
        <a:bodyPr/>
        <a:lstStyle/>
        <a:p>
          <a:endParaRPr lang="da-DK"/>
        </a:p>
      </dgm:t>
    </dgm:pt>
    <dgm:pt modelId="{A7328A32-C32E-4AEA-876E-A531D9D96D51}" type="pres">
      <dgm:prSet presAssocID="{F2CE8E2E-B6E8-415F-860E-4FB8EDD8290C}" presName="level3hierChild" presStyleCnt="0"/>
      <dgm:spPr/>
    </dgm:pt>
    <dgm:pt modelId="{1F7E360C-8C30-4AE2-AF82-EDBC3A5B807B}" type="pres">
      <dgm:prSet presAssocID="{67E6ACF3-3D9F-4A46-A301-063932D5DE7C}" presName="conn2-1" presStyleLbl="parChTrans1D4" presStyleIdx="19" presStyleCnt="20"/>
      <dgm:spPr/>
      <dgm:t>
        <a:bodyPr/>
        <a:lstStyle/>
        <a:p>
          <a:endParaRPr lang="da-DK"/>
        </a:p>
      </dgm:t>
    </dgm:pt>
    <dgm:pt modelId="{7BC40BAF-296B-46C8-8C49-D08D1E6E5FFC}" type="pres">
      <dgm:prSet presAssocID="{67E6ACF3-3D9F-4A46-A301-063932D5DE7C}" presName="connTx" presStyleLbl="parChTrans1D4" presStyleIdx="19" presStyleCnt="20"/>
      <dgm:spPr/>
      <dgm:t>
        <a:bodyPr/>
        <a:lstStyle/>
        <a:p>
          <a:endParaRPr lang="da-DK"/>
        </a:p>
      </dgm:t>
    </dgm:pt>
    <dgm:pt modelId="{242E6BF5-6734-40D6-B9C0-4F78F3CB243F}" type="pres">
      <dgm:prSet presAssocID="{165651D7-10BA-4930-96D9-2147C40A6A52}" presName="root2" presStyleCnt="0"/>
      <dgm:spPr/>
    </dgm:pt>
    <dgm:pt modelId="{D742D4BF-0343-4767-9404-5BE1499D0472}" type="pres">
      <dgm:prSet presAssocID="{165651D7-10BA-4930-96D9-2147C40A6A52}" presName="LevelTwoTextNode" presStyleLbl="node4" presStyleIdx="19" presStyleCnt="20">
        <dgm:presLayoutVars>
          <dgm:chPref val="3"/>
        </dgm:presLayoutVars>
      </dgm:prSet>
      <dgm:spPr/>
      <dgm:t>
        <a:bodyPr/>
        <a:lstStyle/>
        <a:p>
          <a:endParaRPr lang="da-DK"/>
        </a:p>
      </dgm:t>
    </dgm:pt>
    <dgm:pt modelId="{3ECE8B3D-3DD1-4F1A-8986-50A684040BCC}" type="pres">
      <dgm:prSet presAssocID="{165651D7-10BA-4930-96D9-2147C40A6A52}" presName="level3hierChild" presStyleCnt="0"/>
      <dgm:spPr/>
    </dgm:pt>
  </dgm:ptLst>
  <dgm:cxnLst>
    <dgm:cxn modelId="{047D021B-9A7F-43F0-B275-9F7746846D46}" type="presOf" srcId="{8F14CAD1-5DCC-4DFD-B372-4C105E7490BB}" destId="{885BC084-208D-4B27-858F-9337EFE84ABE}" srcOrd="1" destOrd="0" presId="urn:microsoft.com/office/officeart/2005/8/layout/hierarchy2"/>
    <dgm:cxn modelId="{357C39EC-E220-4C29-AE2C-A9170AFD8EFB}" srcId="{EA66FD61-EDB1-41C6-A540-D3BA45D71602}" destId="{520E60C7-E598-4B41-BF1D-DBEA2AF43543}" srcOrd="0" destOrd="0" parTransId="{6F9CA92F-FC2D-4391-85E2-F8B13996D311}" sibTransId="{058D4B86-88AC-4111-9AFA-491B944AD013}"/>
    <dgm:cxn modelId="{3AFB2B25-48BE-4D02-B3DE-932E9A9D9B2B}" type="presOf" srcId="{479C4C0F-935B-40D6-8E1F-8A94C7CA3FAD}" destId="{263FC302-7E35-45CF-BC9A-424F82011E95}" srcOrd="0" destOrd="0" presId="urn:microsoft.com/office/officeart/2005/8/layout/hierarchy2"/>
    <dgm:cxn modelId="{15CF0758-D2FB-4759-9A66-8B9E7527F30E}" type="presOf" srcId="{E5AB6322-C4B5-448C-8BA8-0A7896050F44}" destId="{97DF66A5-AD3C-45D9-8561-D25516BD825C}" srcOrd="0" destOrd="0" presId="urn:microsoft.com/office/officeart/2005/8/layout/hierarchy2"/>
    <dgm:cxn modelId="{4C82991A-1832-4352-BD14-00CFCB93B7F5}" type="presOf" srcId="{513570BC-CE9A-45C3-8DB0-E8F631A6E5F9}" destId="{CA8B1229-FEA7-42BF-A420-7E4A76B0C87B}" srcOrd="0" destOrd="0" presId="urn:microsoft.com/office/officeart/2005/8/layout/hierarchy2"/>
    <dgm:cxn modelId="{85C9AE76-BAEB-43BF-9003-D53AE9440B38}" type="presOf" srcId="{6709710F-9463-4ECA-ADBA-E7D6541BCD65}" destId="{CB972E67-42B4-4B97-A757-696B7780F46E}" srcOrd="0" destOrd="0" presId="urn:microsoft.com/office/officeart/2005/8/layout/hierarchy2"/>
    <dgm:cxn modelId="{156EE9F3-ED24-4C68-A88C-A23D80A32B7B}" type="presOf" srcId="{DC0F5D13-FB37-4822-BB45-BC026DC18D3C}" destId="{A70A3435-B42A-451B-815A-80BA067964BB}" srcOrd="1" destOrd="0" presId="urn:microsoft.com/office/officeart/2005/8/layout/hierarchy2"/>
    <dgm:cxn modelId="{8394AC48-C447-4273-854D-8B8640B48090}" type="presOf" srcId="{FEE2CC8E-D8DE-4CE7-88F7-514264637425}" destId="{63EC1BF3-65E1-41C4-912F-8A2D64BD97EF}" srcOrd="0" destOrd="0" presId="urn:microsoft.com/office/officeart/2005/8/layout/hierarchy2"/>
    <dgm:cxn modelId="{A621BA86-13E7-4126-8B4E-39DAFD47E96B}" type="presOf" srcId="{139ABCCE-CDC2-4B4D-B399-9CF277F14341}" destId="{7991D2BD-4E98-4DFC-82EC-9E713343DA6C}" srcOrd="0" destOrd="0" presId="urn:microsoft.com/office/officeart/2005/8/layout/hierarchy2"/>
    <dgm:cxn modelId="{108B84B8-EEAE-4B6C-B6BE-6F49CBCF33DF}" type="presOf" srcId="{BCAF7A8A-1785-4E17-91D9-9B04561A4CA0}" destId="{813D2EE9-AAAC-4729-8601-15BFD6765457}" srcOrd="1" destOrd="0" presId="urn:microsoft.com/office/officeart/2005/8/layout/hierarchy2"/>
    <dgm:cxn modelId="{8A693D43-0CA9-48F9-B7C3-0011CDED4908}" type="presOf" srcId="{B1F3E0F1-4CCA-4D94-8B06-B6BC4FA963B2}" destId="{A55FB049-8A85-40B0-94B2-B64406C3A01C}" srcOrd="0" destOrd="0" presId="urn:microsoft.com/office/officeart/2005/8/layout/hierarchy2"/>
    <dgm:cxn modelId="{99D9F27A-1F6E-430C-A171-92DE7CBF2A62}" srcId="{A1B49E12-6D09-4384-A2B0-50F6747F72BE}" destId="{512E0DD1-F1B3-4AA8-ADA1-9BD2E7829DCE}" srcOrd="0" destOrd="0" parTransId="{4940AE4F-B076-49FB-B5C2-0FD9378EEE02}" sibTransId="{A501C2F9-3CA5-421B-8BE4-5730407E56D7}"/>
    <dgm:cxn modelId="{24A39764-56D0-48AA-84CA-D46E49A27B27}" type="presOf" srcId="{520E60C7-E598-4B41-BF1D-DBEA2AF43543}" destId="{FBB0FAA9-D268-476F-8183-7B28F5125A5C}" srcOrd="0" destOrd="0" presId="urn:microsoft.com/office/officeart/2005/8/layout/hierarchy2"/>
    <dgm:cxn modelId="{394914DB-DD7D-4888-AAA3-F04D840D6BC9}" type="presOf" srcId="{0066EA6D-5AB9-43B1-AF4A-F70B35229CAE}" destId="{6A9D96EA-EC39-4C5D-A3D0-43FC8C52B388}" srcOrd="0" destOrd="0" presId="urn:microsoft.com/office/officeart/2005/8/layout/hierarchy2"/>
    <dgm:cxn modelId="{109DEF95-C274-45AF-BB03-738237F7EB44}" type="presOf" srcId="{4E2931E8-E6C5-4EFF-B436-DD3E36A12C31}" destId="{F961865B-A929-40BB-971B-FAD5CEF3B7B3}" srcOrd="0" destOrd="0" presId="urn:microsoft.com/office/officeart/2005/8/layout/hierarchy2"/>
    <dgm:cxn modelId="{3EF6E481-0C84-4C74-9DC3-8A0D4C0C07B4}" srcId="{70C68CC4-EEFA-4A0A-91BF-B68336AD367F}" destId="{B1F3E0F1-4CCA-4D94-8B06-B6BC4FA963B2}" srcOrd="0" destOrd="0" parTransId="{513570BC-CE9A-45C3-8DB0-E8F631A6E5F9}" sibTransId="{32BFB4B2-8346-4CBE-9724-9D62ACC23A90}"/>
    <dgm:cxn modelId="{BFC6263E-83AD-4956-B692-94C6E914144D}" type="presOf" srcId="{EEAF4302-28C3-4746-922F-62271660E17E}" destId="{AB642243-E49D-4B37-92C6-A8834551B2DF}" srcOrd="1" destOrd="0" presId="urn:microsoft.com/office/officeart/2005/8/layout/hierarchy2"/>
    <dgm:cxn modelId="{D4C04F16-2EE6-4F6F-B87E-150376FDF7BF}" type="presOf" srcId="{AB7D096E-63E4-4B61-A6E9-06517569DF2D}" destId="{AC0D46E6-3FBB-41EB-8976-574550D6C414}" srcOrd="0" destOrd="0" presId="urn:microsoft.com/office/officeart/2005/8/layout/hierarchy2"/>
    <dgm:cxn modelId="{0DFD70FE-25C6-449B-A861-B03FD583FA6D}" type="presOf" srcId="{FEBC4F52-C988-4FC4-9B49-EEDE74F2B928}" destId="{7503EE40-AD92-48C9-AA2D-75659910D624}" srcOrd="0" destOrd="0" presId="urn:microsoft.com/office/officeart/2005/8/layout/hierarchy2"/>
    <dgm:cxn modelId="{775A5C1E-B2E2-4086-A07E-1F0FC13C6FF4}" srcId="{CBC4E270-F507-4CC3-91B6-D46106EED5B8}" destId="{A1B49E12-6D09-4384-A2B0-50F6747F72BE}" srcOrd="0" destOrd="0" parTransId="{BCAF7A8A-1785-4E17-91D9-9B04561A4CA0}" sibTransId="{BBFBAF07-2E80-42F5-856D-B496BED1504D}"/>
    <dgm:cxn modelId="{70FBD545-F7B1-4399-B5D2-13FD7579D3DF}" type="presOf" srcId="{5F6AC668-7051-4607-BFDA-9154F45517E2}" destId="{0B38CB87-BA18-4771-9513-E5A47DA278E7}" srcOrd="1" destOrd="0" presId="urn:microsoft.com/office/officeart/2005/8/layout/hierarchy2"/>
    <dgm:cxn modelId="{CE2B0B3F-99FD-4398-99BF-93317D9E121B}" type="presOf" srcId="{F2CE8E2E-B6E8-415F-860E-4FB8EDD8290C}" destId="{5B47C688-F6C6-4EE0-A40C-14D199945F37}" srcOrd="0" destOrd="0" presId="urn:microsoft.com/office/officeart/2005/8/layout/hierarchy2"/>
    <dgm:cxn modelId="{EE9CF8C9-34AA-4028-9D1A-715448443B81}" srcId="{3646C821-ABB4-4A3E-AB08-2BA4D893FD94}" destId="{415079F1-0694-4C7A-B3BA-C8EF6F86EC4A}" srcOrd="1" destOrd="0" parTransId="{B75A91B3-0FCD-41CF-865A-F15D2859A692}" sibTransId="{CCDE2B44-7D9F-42B3-9A9A-42A0E3DB5A63}"/>
    <dgm:cxn modelId="{955191A7-3DBE-4516-8A87-84ED9E7B0468}" srcId="{5B879E0D-3344-4FAC-8F30-8BF1C0691BAA}" destId="{2613489B-11D6-4514-B958-3CBB95C10846}" srcOrd="0" destOrd="0" parTransId="{8F14CAD1-5DCC-4DFD-B372-4C105E7490BB}" sibTransId="{2D5926A7-016E-4D4A-AFA0-2A3F87D1B9DA}"/>
    <dgm:cxn modelId="{7981D9E6-DD4A-437D-B278-EED35FE1E593}" type="presOf" srcId="{246BBE71-8658-4E24-9D65-2AB85D74D3BA}" destId="{2D077878-87BC-44FB-82E2-3D0170D4E64B}" srcOrd="1" destOrd="0" presId="urn:microsoft.com/office/officeart/2005/8/layout/hierarchy2"/>
    <dgm:cxn modelId="{52404B38-4E17-404C-9F94-1991B8194F68}" type="presOf" srcId="{C295AFCB-6892-45C6-A1C3-548455044A45}" destId="{5BAF5C55-0011-4DB7-BC27-B0DD1293E26C}" srcOrd="0" destOrd="0" presId="urn:microsoft.com/office/officeart/2005/8/layout/hierarchy2"/>
    <dgm:cxn modelId="{71E9B5A6-F839-4C87-9E4A-2A2A72BA3F6E}" type="presOf" srcId="{DFA17A1B-61F1-4A43-98CC-4E5794CE4A00}" destId="{8790D854-0E42-4624-A7C0-F620DA157A34}" srcOrd="1" destOrd="0" presId="urn:microsoft.com/office/officeart/2005/8/layout/hierarchy2"/>
    <dgm:cxn modelId="{AFF35C81-C572-4609-A5C6-99E108BC7E18}" type="presOf" srcId="{4940AE4F-B076-49FB-B5C2-0FD9378EEE02}" destId="{7972A2C6-2E02-4DC2-BF55-E195B5BC7D10}" srcOrd="1" destOrd="0" presId="urn:microsoft.com/office/officeart/2005/8/layout/hierarchy2"/>
    <dgm:cxn modelId="{94A9A8C9-BD4C-47F2-8C5F-50DAAD991155}" type="presOf" srcId="{DFA17A1B-61F1-4A43-98CC-4E5794CE4A00}" destId="{A3263901-BF63-41AD-934A-AFEE9F9F1412}" srcOrd="0" destOrd="0" presId="urn:microsoft.com/office/officeart/2005/8/layout/hierarchy2"/>
    <dgm:cxn modelId="{F28F8894-4227-4AF7-8002-2D6D235B5793}" srcId="{68FD442C-1F43-4841-9A9A-620CCB11CBE8}" destId="{FEBC4F52-C988-4FC4-9B49-EEDE74F2B928}" srcOrd="0" destOrd="0" parTransId="{4BA338FB-DFD7-402B-B879-B59791FF267A}" sibTransId="{2AA4FD79-B320-494A-A480-D18489E579D8}"/>
    <dgm:cxn modelId="{46BF36E8-A143-493A-819B-6F57051FDCBA}" type="presOf" srcId="{EE1C2494-1623-4291-8682-D44268DAA0F2}" destId="{76C49901-A679-4B6B-B981-FFEE93952755}" srcOrd="1" destOrd="0" presId="urn:microsoft.com/office/officeart/2005/8/layout/hierarchy2"/>
    <dgm:cxn modelId="{C8DBD510-4098-4314-BF29-87086F2F95DD}" type="presOf" srcId="{B0CEE9AE-D262-45FF-95CD-EDE005F42D44}" destId="{39055CC0-056B-4EA0-9C4C-E6400C858270}" srcOrd="0" destOrd="0" presId="urn:microsoft.com/office/officeart/2005/8/layout/hierarchy2"/>
    <dgm:cxn modelId="{F4AEC497-5D7F-4907-AFDD-4A0FA9D76D0E}" type="presOf" srcId="{149823EB-67E5-472C-9C4F-2B5995A36D67}" destId="{AE9AE455-9B76-4CD8-B858-0FB66828C8B3}" srcOrd="0" destOrd="0" presId="urn:microsoft.com/office/officeart/2005/8/layout/hierarchy2"/>
    <dgm:cxn modelId="{FA3A42B4-FF38-4472-B87A-59117CF1ED79}" srcId="{149823EB-67E5-472C-9C4F-2B5995A36D67}" destId="{F35A8ECC-CAAF-4B50-B55A-D862B23887B9}" srcOrd="0" destOrd="0" parTransId="{EE1C2494-1623-4291-8682-D44268DAA0F2}" sibTransId="{64CE9B15-1C45-4F91-BE6D-A73B23D3EC93}"/>
    <dgm:cxn modelId="{63788233-5EED-4707-88FB-1FD8A2A4F2F5}" srcId="{FEBC4F52-C988-4FC4-9B49-EEDE74F2B928}" destId="{586FDB01-0CBF-4DC4-AB16-8A8412CB9C46}" srcOrd="0" destOrd="0" parTransId="{4E2931E8-E6C5-4EFF-B436-DD3E36A12C31}" sibTransId="{2A4BBC70-68CB-427F-85E6-ED7F35AFFE1D}"/>
    <dgm:cxn modelId="{63FD9E9D-A6FB-4DDD-A9DB-C2A99D6B135D}" type="presOf" srcId="{A1B49E12-6D09-4384-A2B0-50F6747F72BE}" destId="{7EFF720F-F470-4287-A2ED-9DFACB6F60B3}" srcOrd="0" destOrd="0" presId="urn:microsoft.com/office/officeart/2005/8/layout/hierarchy2"/>
    <dgm:cxn modelId="{CA12B855-0B39-4027-8667-9F13CFD4EC1A}" type="presOf" srcId="{4AA36E8E-34B3-471B-BBBD-889EE231B913}" destId="{7C45AE37-5ED7-422C-9D9F-7A47D72F3905}" srcOrd="0" destOrd="0" presId="urn:microsoft.com/office/officeart/2005/8/layout/hierarchy2"/>
    <dgm:cxn modelId="{38BFCA50-CB0B-4D25-976B-3BD8991DCF5A}" type="presOf" srcId="{67E6ACF3-3D9F-4A46-A301-063932D5DE7C}" destId="{1F7E360C-8C30-4AE2-AF82-EDBC3A5B807B}" srcOrd="0" destOrd="0" presId="urn:microsoft.com/office/officeart/2005/8/layout/hierarchy2"/>
    <dgm:cxn modelId="{E3654770-3550-41CB-BF6F-352B5CB0DEA5}" type="presOf" srcId="{5F6AC668-7051-4607-BFDA-9154F45517E2}" destId="{9C36B4E4-A94B-4ECF-8F69-7BDD54D5ECBB}" srcOrd="0" destOrd="0" presId="urn:microsoft.com/office/officeart/2005/8/layout/hierarchy2"/>
    <dgm:cxn modelId="{11563AAC-F3D7-43B6-8AC6-77CA39021AC4}" type="presOf" srcId="{3646C821-ABB4-4A3E-AB08-2BA4D893FD94}" destId="{1F2B46BC-61AD-4BC2-9EC3-7F34B330380F}" srcOrd="0" destOrd="0" presId="urn:microsoft.com/office/officeart/2005/8/layout/hierarchy2"/>
    <dgm:cxn modelId="{2032E43B-DD41-4A54-9FC2-A08103BF1057}" srcId="{CBC4E270-F507-4CC3-91B6-D46106EED5B8}" destId="{EA66FD61-EDB1-41C6-A540-D3BA45D71602}" srcOrd="1" destOrd="0" parTransId="{139ABCCE-CDC2-4B4D-B399-9CF277F14341}" sibTransId="{B0B0B0F0-DB9F-4B28-803D-A71FF6794ABB}"/>
    <dgm:cxn modelId="{8BAA1869-07CF-45E8-875B-798EC8B39592}" type="presOf" srcId="{CBC4E270-F507-4CC3-91B6-D46106EED5B8}" destId="{9806FF57-DCD3-4B7B-9F60-B7B171B7DAB5}" srcOrd="0" destOrd="0" presId="urn:microsoft.com/office/officeart/2005/8/layout/hierarchy2"/>
    <dgm:cxn modelId="{0F2D6BE7-4507-4BD2-832F-3CF9ECC12C7F}" type="presOf" srcId="{6F9CA92F-FC2D-4391-85E2-F8B13996D311}" destId="{E1E547AF-D55D-473B-9595-4EBF27025216}" srcOrd="1" destOrd="0" presId="urn:microsoft.com/office/officeart/2005/8/layout/hierarchy2"/>
    <dgm:cxn modelId="{30930F7E-35C6-4CF8-ACF7-82DCBFB51C16}" type="presOf" srcId="{DC0F5D13-FB37-4822-BB45-BC026DC18D3C}" destId="{CF29C311-B212-4A3D-950E-CF46CB35B9C4}" srcOrd="0" destOrd="0" presId="urn:microsoft.com/office/officeart/2005/8/layout/hierarchy2"/>
    <dgm:cxn modelId="{BBB19876-9B56-4FEC-A9BB-E19665F1D112}" type="presOf" srcId="{B75A91B3-0FCD-41CF-865A-F15D2859A692}" destId="{FB836598-77B5-463C-9D04-379DF6C3BEEE}" srcOrd="0" destOrd="0" presId="urn:microsoft.com/office/officeart/2005/8/layout/hierarchy2"/>
    <dgm:cxn modelId="{FB6BD1B3-048D-4A4D-91A7-DE3167305710}" type="presOf" srcId="{4940AE4F-B076-49FB-B5C2-0FD9378EEE02}" destId="{BF131804-E9AC-4D17-B517-E9BA057B3A34}" srcOrd="0" destOrd="0" presId="urn:microsoft.com/office/officeart/2005/8/layout/hierarchy2"/>
    <dgm:cxn modelId="{247DE932-B1F9-4FBD-A8BF-A8DC1D4956C5}" type="presOf" srcId="{3E15E0CB-38B1-4CED-B58D-481DB804D3D2}" destId="{C1D601DF-4AE9-4F0D-9E66-178D6AFB5C2C}" srcOrd="0" destOrd="0" presId="urn:microsoft.com/office/officeart/2005/8/layout/hierarchy2"/>
    <dgm:cxn modelId="{BCBB080B-1A1F-4F93-92FC-F355918F1717}" srcId="{415079F1-0694-4C7A-B3BA-C8EF6F86EC4A}" destId="{FEE2CC8E-D8DE-4CE7-88F7-514264637425}" srcOrd="0" destOrd="0" parTransId="{4AA36E8E-34B3-471B-BBBD-889EE231B913}" sibTransId="{7413AF2F-A2D6-4F8C-91E8-F6367B17E24F}"/>
    <dgm:cxn modelId="{07BE836D-7270-4CF8-99AD-389D1CCEA100}" type="presOf" srcId="{4AA36E8E-34B3-471B-BBBD-889EE231B913}" destId="{CD904AA9-F71E-44D7-852D-CE8E7CA4138B}" srcOrd="1" destOrd="0" presId="urn:microsoft.com/office/officeart/2005/8/layout/hierarchy2"/>
    <dgm:cxn modelId="{BEA3DD4A-686B-44E1-805B-E68D3D07600E}" type="presOf" srcId="{246BBE71-8658-4E24-9D65-2AB85D74D3BA}" destId="{F1EE77BF-EFEC-4EA2-9B73-EF2DDFF0EE83}" srcOrd="0" destOrd="0" presId="urn:microsoft.com/office/officeart/2005/8/layout/hierarchy2"/>
    <dgm:cxn modelId="{A220F402-4236-440F-981E-1ECF9CFBF277}" type="presOf" srcId="{575C9A6E-DB90-430F-9647-DDA513ADDBB3}" destId="{AE2A3BAF-71BE-455B-81FD-31BD9F41F5C2}" srcOrd="1" destOrd="0" presId="urn:microsoft.com/office/officeart/2005/8/layout/hierarchy2"/>
    <dgm:cxn modelId="{2570C2DA-A7CB-4F00-B9B6-F3A43A72B0F5}" type="presOf" srcId="{EE1C2494-1623-4291-8682-D44268DAA0F2}" destId="{709163FE-572E-4DCC-86A2-E95B6ACF2AAA}" srcOrd="0" destOrd="0" presId="urn:microsoft.com/office/officeart/2005/8/layout/hierarchy2"/>
    <dgm:cxn modelId="{570EC3D1-F45F-454B-9A0C-D13BDFB045B0}" type="presOf" srcId="{DDB80037-81D7-4135-A7DC-4422918609A8}" destId="{2C6F050D-B694-4127-A962-967A06E4120C}" srcOrd="0" destOrd="0" presId="urn:microsoft.com/office/officeart/2005/8/layout/hierarchy2"/>
    <dgm:cxn modelId="{4A575403-3572-44FF-8485-00E0E115F71F}" srcId="{FEBC4F52-C988-4FC4-9B49-EEDE74F2B928}" destId="{5B879E0D-3344-4FAC-8F30-8BF1C0691BAA}" srcOrd="1" destOrd="0" parTransId="{DDB80037-81D7-4135-A7DC-4422918609A8}" sibTransId="{98DDC811-7A63-4150-9B10-72C5E7118404}"/>
    <dgm:cxn modelId="{51E8E12B-5981-4B41-996C-1E63431C52F0}" srcId="{586FDB01-0CBF-4DC4-AB16-8A8412CB9C46}" destId="{2286E6DC-7789-4188-BD85-F5E7A8D79892}" srcOrd="0" destOrd="0" parTransId="{3E15E0CB-38B1-4CED-B58D-481DB804D3D2}" sibTransId="{23299D8D-CE28-4D20-9E89-2D0DBDAD6BA0}"/>
    <dgm:cxn modelId="{0AD2D374-3D4E-487D-B958-69D240F44276}" type="presOf" srcId="{8BFC5D18-DC70-4300-9F78-52F288A00C90}" destId="{B54E7AED-EA1C-4C3A-B53A-82024A23119C}" srcOrd="0" destOrd="0" presId="urn:microsoft.com/office/officeart/2005/8/layout/hierarchy2"/>
    <dgm:cxn modelId="{D42DA1DA-7B34-4E89-946A-4C58EA1328A6}" type="presOf" srcId="{139ABCCE-CDC2-4B4D-B399-9CF277F14341}" destId="{5FCB3DC1-3679-4C24-87EC-BD342C2E48EE}" srcOrd="1" destOrd="0" presId="urn:microsoft.com/office/officeart/2005/8/layout/hierarchy2"/>
    <dgm:cxn modelId="{BA1A380A-33CF-4040-B640-76DE92BECDE0}" type="presOf" srcId="{2DD01243-058C-4F78-897C-AE592F0528F2}" destId="{FABC737B-E721-46EF-A518-DEFE620F38BB}" srcOrd="0" destOrd="0" presId="urn:microsoft.com/office/officeart/2005/8/layout/hierarchy2"/>
    <dgm:cxn modelId="{96871C3E-3AD8-4FFA-B724-D0B77380091E}" type="presOf" srcId="{6709710F-9463-4ECA-ADBA-E7D6541BCD65}" destId="{CF10FC2F-728B-49CA-8BFF-BD3528FFF3C3}" srcOrd="1" destOrd="0" presId="urn:microsoft.com/office/officeart/2005/8/layout/hierarchy2"/>
    <dgm:cxn modelId="{8C8AAC50-725A-413F-9DEF-A09FF399AD16}" srcId="{9F233B54-4D6A-4CFB-9437-7780A2D6C4E1}" destId="{68FD442C-1F43-4841-9A9A-620CCB11CBE8}" srcOrd="0" destOrd="0" parTransId="{5F6AC668-7051-4607-BFDA-9154F45517E2}" sibTransId="{32442172-A940-4D1A-B04D-9FFC8827B83F}"/>
    <dgm:cxn modelId="{E87A1597-B1AF-40C8-93D5-7CF463B396C9}" type="presOf" srcId="{5B879E0D-3344-4FAC-8F30-8BF1C0691BAA}" destId="{E434E704-D293-4D2C-BBD3-6A010A42E8C5}" srcOrd="0" destOrd="0" presId="urn:microsoft.com/office/officeart/2005/8/layout/hierarchy2"/>
    <dgm:cxn modelId="{FDD4FA1D-7EFC-4251-ACBC-290F94DF0374}" type="presOf" srcId="{AB7D096E-63E4-4B61-A6E9-06517569DF2D}" destId="{5CB6924E-CF20-4EE8-9FC3-E4F72EFB573D}" srcOrd="1" destOrd="0" presId="urn:microsoft.com/office/officeart/2005/8/layout/hierarchy2"/>
    <dgm:cxn modelId="{0E7B86F9-684E-4AE0-8C3C-F43C6A3F5D59}" srcId="{E5AB6322-C4B5-448C-8BA8-0A7896050F44}" destId="{BB4DF11B-1A2B-48BC-993C-46B82337789E}" srcOrd="0" destOrd="0" parTransId="{E5A25BA0-FDF2-40C1-A5FC-D8D09A72B821}" sibTransId="{63A785EE-7164-43DC-B86E-284FBF9376BD}"/>
    <dgm:cxn modelId="{0CBA2FC0-4B63-4147-B9C8-7DC13D4B84B3}" type="presOf" srcId="{9F233B54-4D6A-4CFB-9437-7780A2D6C4E1}" destId="{EE76AEB9-8B7F-4E02-928A-E4238689E379}" srcOrd="0" destOrd="0" presId="urn:microsoft.com/office/officeart/2005/8/layout/hierarchy2"/>
    <dgm:cxn modelId="{FDFFB888-A482-47C7-928D-97EAB6B8C771}" type="presOf" srcId="{B75A91B3-0FCD-41CF-865A-F15D2859A692}" destId="{9F271213-E67D-4B6E-864D-33C075962190}" srcOrd="1" destOrd="0" presId="urn:microsoft.com/office/officeart/2005/8/layout/hierarchy2"/>
    <dgm:cxn modelId="{518EA33A-2F26-4DC6-937A-D0FA2D1479F1}" type="presOf" srcId="{4BA338FB-DFD7-402B-B879-B59791FF267A}" destId="{F4516EBB-BA92-4DAB-97AC-EB3EC7E4DAF5}" srcOrd="1" destOrd="0" presId="urn:microsoft.com/office/officeart/2005/8/layout/hierarchy2"/>
    <dgm:cxn modelId="{D5449AD8-8393-428F-B626-7DAE9B1954A6}" srcId="{BB4DF11B-1A2B-48BC-993C-46B82337789E}" destId="{149823EB-67E5-472C-9C4F-2B5995A36D67}" srcOrd="0" destOrd="0" parTransId="{6709710F-9463-4ECA-ADBA-E7D6541BCD65}" sibTransId="{67F5AFE3-AB45-46A9-A555-62A1ED2955C5}"/>
    <dgm:cxn modelId="{7A1B1F3E-1EF4-4A1D-A95F-620014CAD6BB}" type="presOf" srcId="{DDB80037-81D7-4135-A7DC-4422918609A8}" destId="{800EEADF-398C-40DF-9ABD-DCFA33A447D9}" srcOrd="1" destOrd="0" presId="urn:microsoft.com/office/officeart/2005/8/layout/hierarchy2"/>
    <dgm:cxn modelId="{D4272474-7567-44ED-97EC-AA8EB6A00535}" srcId="{8BFC5D18-DC70-4300-9F78-52F288A00C90}" destId="{9F233B54-4D6A-4CFB-9437-7780A2D6C4E1}" srcOrd="2" destOrd="0" parTransId="{EEAF4302-28C3-4746-922F-62271660E17E}" sibTransId="{CB21BBB5-3BB9-4440-B71B-7DD8B4795CB6}"/>
    <dgm:cxn modelId="{A8311EEA-821E-42B5-BA7A-91215A518002}" type="presOf" srcId="{1E5995FA-C0BF-4232-8831-159BFC496F4D}" destId="{D584E854-567E-4AAD-BA06-30BAB5CBD77A}" srcOrd="0" destOrd="0" presId="urn:microsoft.com/office/officeart/2005/8/layout/hierarchy2"/>
    <dgm:cxn modelId="{CBDAAA51-4C43-4202-A7D8-DFF2A00F160C}" srcId="{06D794A1-1359-4A24-9127-D7EF6EA88A0A}" destId="{24E69989-D353-42F6-B953-05282B3D83BE}" srcOrd="0" destOrd="0" parTransId="{0066EA6D-5AB9-43B1-AF4A-F70B35229CAE}" sibTransId="{D0099392-AAC8-42CE-8E9D-378A3F8D63BE}"/>
    <dgm:cxn modelId="{9308F429-A9BE-4F63-8648-8673261D336B}" type="presOf" srcId="{513570BC-CE9A-45C3-8DB0-E8F631A6E5F9}" destId="{F1C2FF9B-CB1E-4C46-940D-6F7F5BF91D82}" srcOrd="1" destOrd="0" presId="urn:microsoft.com/office/officeart/2005/8/layout/hierarchy2"/>
    <dgm:cxn modelId="{940DC8A5-41BC-4C6D-BA01-0CF1313C18A8}" type="presOf" srcId="{2286E6DC-7789-4188-BD85-F5E7A8D79892}" destId="{F9A0A0F9-7D92-411E-8563-0DA17F28E331}" srcOrd="0" destOrd="0" presId="urn:microsoft.com/office/officeart/2005/8/layout/hierarchy2"/>
    <dgm:cxn modelId="{E2A36717-94AF-49C4-94CF-076F25993C11}" type="presOf" srcId="{2613489B-11D6-4514-B958-3CBB95C10846}" destId="{6A84909B-BAED-4AD8-B058-D2A61B9F5BD4}" srcOrd="0" destOrd="0" presId="urn:microsoft.com/office/officeart/2005/8/layout/hierarchy2"/>
    <dgm:cxn modelId="{5285C828-8B82-40BF-BAE8-467D6DA99805}" srcId="{B0CEE9AE-D262-45FF-95CD-EDE005F42D44}" destId="{E5AB6322-C4B5-448C-8BA8-0A7896050F44}" srcOrd="0" destOrd="0" parTransId="{479C4C0F-935B-40D6-8E1F-8A94C7CA3FAD}" sibTransId="{235A78A5-4AC6-4FDB-9FEC-53DD51DBE3F3}"/>
    <dgm:cxn modelId="{1E0A5C3B-C46A-4B11-BAF0-E9F7DCBFDD88}" type="presOf" srcId="{06D794A1-1359-4A24-9127-D7EF6EA88A0A}" destId="{C44515E9-5E69-4D82-950A-60E3E5D52952}" srcOrd="0" destOrd="0" presId="urn:microsoft.com/office/officeart/2005/8/layout/hierarchy2"/>
    <dgm:cxn modelId="{65FB2FCB-831C-4262-B887-7FEF2EB25D53}" type="presOf" srcId="{4E2931E8-E6C5-4EFF-B436-DD3E36A12C31}" destId="{051B2074-0653-4B2E-AA4B-E4C0C2781086}" srcOrd="1" destOrd="0" presId="urn:microsoft.com/office/officeart/2005/8/layout/hierarchy2"/>
    <dgm:cxn modelId="{EF00E267-DB25-4466-8F03-9BEE82F875D3}" type="presOf" srcId="{0066EA6D-5AB9-43B1-AF4A-F70B35229CAE}" destId="{D0CF58DF-51D3-41D9-9EBC-F3B567E95E2C}" srcOrd="1" destOrd="0" presId="urn:microsoft.com/office/officeart/2005/8/layout/hierarchy2"/>
    <dgm:cxn modelId="{66E1F2C7-04FB-48B2-823D-D389C64D872D}" type="presOf" srcId="{8F14CAD1-5DCC-4DFD-B372-4C105E7490BB}" destId="{E5B840E5-41F0-465A-BA9D-88F7CA1E3DE3}" srcOrd="0" destOrd="0" presId="urn:microsoft.com/office/officeart/2005/8/layout/hierarchy2"/>
    <dgm:cxn modelId="{E1A45BCA-D010-44D0-BE0C-8307EA86E4AD}" type="presOf" srcId="{3E15E0CB-38B1-4CED-B58D-481DB804D3D2}" destId="{6A43D444-B69B-489C-B317-5F2869A7DBF5}" srcOrd="1" destOrd="0" presId="urn:microsoft.com/office/officeart/2005/8/layout/hierarchy2"/>
    <dgm:cxn modelId="{34CA677A-EC5B-49EC-A8B6-BD3BB8E7C859}" type="presOf" srcId="{479C4C0F-935B-40D6-8E1F-8A94C7CA3FAD}" destId="{F72D12C5-1100-4B33-9E74-61C57AF04305}" srcOrd="1" destOrd="0" presId="urn:microsoft.com/office/officeart/2005/8/layout/hierarchy2"/>
    <dgm:cxn modelId="{F7AF27DE-4C86-4758-BEE3-C94152293E7C}" type="presOf" srcId="{70C68CC4-EEFA-4A0A-91BF-B68336AD367F}" destId="{665BB4DB-D0B3-456C-B91F-9B1AC303CB56}" srcOrd="0" destOrd="0" presId="urn:microsoft.com/office/officeart/2005/8/layout/hierarchy2"/>
    <dgm:cxn modelId="{58B7E62E-A4E3-4C32-A1F9-FDA728F16FA4}" type="presOf" srcId="{B612152A-4199-4866-A832-87F8DAB8B4BE}" destId="{8AF340CE-53A0-4069-ADD8-3F3C51334B26}" srcOrd="1" destOrd="0" presId="urn:microsoft.com/office/officeart/2005/8/layout/hierarchy2"/>
    <dgm:cxn modelId="{7FD3B973-12FA-4B6B-9E1B-5D4CC7113342}" srcId="{B1F3E0F1-4CCA-4D94-8B06-B6BC4FA963B2}" destId="{3646C821-ABB4-4A3E-AB08-2BA4D893FD94}" srcOrd="0" destOrd="0" parTransId="{DFA17A1B-61F1-4A43-98CC-4E5794CE4A00}" sibTransId="{17D76AC1-2CEE-4198-957C-29484C32DDE4}"/>
    <dgm:cxn modelId="{8076A5DF-06D5-4AF8-BA78-1377EC5AB7CE}" type="presOf" srcId="{EA66FD61-EDB1-41C6-A540-D3BA45D71602}" destId="{03409648-7FAF-4DF8-8F3E-04D59DA0BA88}" srcOrd="0" destOrd="0" presId="urn:microsoft.com/office/officeart/2005/8/layout/hierarchy2"/>
    <dgm:cxn modelId="{6C27DB1D-0B64-4DA3-A2F5-628B8FA5FC5C}" type="presOf" srcId="{F35A8ECC-CAAF-4B50-B55A-D862B23887B9}" destId="{D651536E-54EA-49B3-A198-F8B2D1A48CB4}" srcOrd="0" destOrd="0" presId="urn:microsoft.com/office/officeart/2005/8/layout/hierarchy2"/>
    <dgm:cxn modelId="{B8748ED1-BCE4-46B5-9119-63805F417235}" type="presOf" srcId="{575C9A6E-DB90-430F-9647-DDA513ADDBB3}" destId="{BA7A277A-4D63-4595-83B7-E105524EE68F}" srcOrd="0" destOrd="0" presId="urn:microsoft.com/office/officeart/2005/8/layout/hierarchy2"/>
    <dgm:cxn modelId="{528DE879-8BF0-4652-B1FE-5E25C717B036}" srcId="{1940A809-47D2-448D-A682-AAE88C925FCE}" destId="{C295AFCB-6892-45C6-A1C3-548455044A45}" srcOrd="0" destOrd="0" parTransId="{246BBE71-8658-4E24-9D65-2AB85D74D3BA}" sibTransId="{75713A00-496B-4FC6-A96E-116B7B609007}"/>
    <dgm:cxn modelId="{941C36AE-F511-401C-A983-114CD90A917E}" type="presOf" srcId="{A519A4C6-6A53-49B0-A9AF-DFD16A501E4D}" destId="{56244185-B1DA-49DE-8F4D-E7297FF57569}" srcOrd="0" destOrd="0" presId="urn:microsoft.com/office/officeart/2005/8/layout/hierarchy2"/>
    <dgm:cxn modelId="{8D086253-1E07-4779-917C-7AF53C19AB33}" type="presOf" srcId="{586FDB01-0CBF-4DC4-AB16-8A8412CB9C46}" destId="{B1DD7D31-E955-40F8-9FBF-7EBC6914DE71}" srcOrd="0" destOrd="0" presId="urn:microsoft.com/office/officeart/2005/8/layout/hierarchy2"/>
    <dgm:cxn modelId="{C9C2B71B-813E-4A41-9D1D-9C0BE381E7D1}" type="presOf" srcId="{A519A4C6-6A53-49B0-A9AF-DFD16A501E4D}" destId="{84B5C636-ED7E-42D3-9BD3-DFC3BE1396BA}" srcOrd="1" destOrd="0" presId="urn:microsoft.com/office/officeart/2005/8/layout/hierarchy2"/>
    <dgm:cxn modelId="{83A80E35-518B-499A-B6D4-E307FDB5D03E}" type="presOf" srcId="{BB4DF11B-1A2B-48BC-993C-46B82337789E}" destId="{EB3284A3-13A1-449D-A4AF-B58BE20734F4}" srcOrd="0" destOrd="0" presId="urn:microsoft.com/office/officeart/2005/8/layout/hierarchy2"/>
    <dgm:cxn modelId="{6E83256D-BADF-49DF-A5D9-DBA6013F9C5F}" type="presOf" srcId="{512E0DD1-F1B3-4AA8-ADA1-9BD2E7829DCE}" destId="{8961BDC9-C2FD-4D12-92C2-88F6491ED4CC}" srcOrd="0" destOrd="0" presId="urn:microsoft.com/office/officeart/2005/8/layout/hierarchy2"/>
    <dgm:cxn modelId="{419BCF4E-EB99-4CA3-A7E9-43C5AAB9216A}" type="presOf" srcId="{B612152A-4199-4866-A832-87F8DAB8B4BE}" destId="{4CE3C556-FFD6-4C0C-8882-08F7F4F90144}" srcOrd="0" destOrd="0" presId="urn:microsoft.com/office/officeart/2005/8/layout/hierarchy2"/>
    <dgm:cxn modelId="{2E8A2A38-1A29-41C7-8A61-5DFBB0773211}" type="presOf" srcId="{415079F1-0694-4C7A-B3BA-C8EF6F86EC4A}" destId="{41956E67-E62B-4BC8-8985-3E1DA682F4CF}" srcOrd="0" destOrd="0" presId="urn:microsoft.com/office/officeart/2005/8/layout/hierarchy2"/>
    <dgm:cxn modelId="{A2F9FCB1-53EA-4620-BDB3-80381030C266}" srcId="{2DD01243-058C-4F78-897C-AE592F0528F2}" destId="{8BFC5D18-DC70-4300-9F78-52F288A00C90}" srcOrd="0" destOrd="0" parTransId="{B3ED32A4-3664-4CA3-8C1F-1B969AFFD5FA}" sibTransId="{573A54EA-0334-4B5B-8A55-3AF323365880}"/>
    <dgm:cxn modelId="{C6FCC030-F1FB-4D02-9995-FB367DA40467}" type="presOf" srcId="{E5A25BA0-FDF2-40C1-A5FC-D8D09A72B821}" destId="{B7A92B9B-1EB8-4381-871D-17DDDF042653}" srcOrd="1" destOrd="0" presId="urn:microsoft.com/office/officeart/2005/8/layout/hierarchy2"/>
    <dgm:cxn modelId="{E5A6F410-C0CE-4683-BDF6-B49C450522F9}" srcId="{24E69989-D353-42F6-B953-05282B3D83BE}" destId="{CBC4E270-F507-4CC3-91B6-D46106EED5B8}" srcOrd="0" destOrd="0" parTransId="{575C9A6E-DB90-430F-9647-DDA513ADDBB3}" sibTransId="{A35C639C-B270-4792-9958-82B456E09D88}"/>
    <dgm:cxn modelId="{C80C6D64-9A45-43AB-8C95-7ECA4BCD0487}" srcId="{3646C821-ABB4-4A3E-AB08-2BA4D893FD94}" destId="{1940A809-47D2-448D-A682-AAE88C925FCE}" srcOrd="0" destOrd="0" parTransId="{DC0F5D13-FB37-4822-BB45-BC026DC18D3C}" sibTransId="{D9020A45-3041-4E2A-BC98-6358785E878B}"/>
    <dgm:cxn modelId="{EFB50D5F-29E8-4D83-BB4F-CC6B5D7FFD0B}" type="presOf" srcId="{EEAF4302-28C3-4746-922F-62271660E17E}" destId="{5E445C83-6DFB-449E-AF1E-2D0032E7F5CB}" srcOrd="0" destOrd="0" presId="urn:microsoft.com/office/officeart/2005/8/layout/hierarchy2"/>
    <dgm:cxn modelId="{F6ADD251-EB55-40EB-82E3-39A9EEF11F81}" type="presOf" srcId="{1940A809-47D2-448D-A682-AAE88C925FCE}" destId="{07A578C6-8EDD-4BAA-99C7-42A1CE0ADEC9}" srcOrd="0" destOrd="0" presId="urn:microsoft.com/office/officeart/2005/8/layout/hierarchy2"/>
    <dgm:cxn modelId="{D7B7BFC2-152E-402D-B63E-C007C9098544}" srcId="{8BFC5D18-DC70-4300-9F78-52F288A00C90}" destId="{70C68CC4-EEFA-4A0A-91BF-B68336AD367F}" srcOrd="1" destOrd="0" parTransId="{A519A4C6-6A53-49B0-A9AF-DFD16A501E4D}" sibTransId="{72DCA2FA-A459-41F3-B2E1-E7F837D88741}"/>
    <dgm:cxn modelId="{ACB61013-70EA-4AF3-BC62-3235ADEFDC53}" type="presOf" srcId="{4BA338FB-DFD7-402B-B879-B59791FF267A}" destId="{2618EC14-4BD3-464A-84AE-71B5B8109464}" srcOrd="0" destOrd="0" presId="urn:microsoft.com/office/officeart/2005/8/layout/hierarchy2"/>
    <dgm:cxn modelId="{34BC7CFB-D109-49B0-9323-02380E62038E}" type="presOf" srcId="{24E69989-D353-42F6-B953-05282B3D83BE}" destId="{EB5EDCAD-2DF8-41E6-B34D-78D0EA2EA6F7}" srcOrd="0" destOrd="0" presId="urn:microsoft.com/office/officeart/2005/8/layout/hierarchy2"/>
    <dgm:cxn modelId="{762C669B-5350-471D-BCB4-50EEA225013E}" type="presOf" srcId="{68FD442C-1F43-4841-9A9A-620CCB11CBE8}" destId="{2FF291A1-883D-4175-9E97-2AFB54B24389}" srcOrd="0" destOrd="0" presId="urn:microsoft.com/office/officeart/2005/8/layout/hierarchy2"/>
    <dgm:cxn modelId="{F75E6CE4-21E5-434E-9DA0-127981C7512F}" type="presOf" srcId="{165651D7-10BA-4930-96D9-2147C40A6A52}" destId="{D742D4BF-0343-4767-9404-5BE1499D0472}" srcOrd="0" destOrd="0" presId="urn:microsoft.com/office/officeart/2005/8/layout/hierarchy2"/>
    <dgm:cxn modelId="{FEB9B805-B914-476F-9286-1988009E852D}" srcId="{8BFC5D18-DC70-4300-9F78-52F288A00C90}" destId="{B0CEE9AE-D262-45FF-95CD-EDE005F42D44}" srcOrd="3" destOrd="0" parTransId="{1E5995FA-C0BF-4232-8831-159BFC496F4D}" sibTransId="{F335A8B8-5984-4EB7-BE24-B9B5C6B240D4}"/>
    <dgm:cxn modelId="{0DE24788-5C79-4E0D-968E-58F40A8374E7}" type="presOf" srcId="{6F9CA92F-FC2D-4391-85E2-F8B13996D311}" destId="{CF001ACA-D52F-4272-B046-CF6DA577DC8B}" srcOrd="0" destOrd="0" presId="urn:microsoft.com/office/officeart/2005/8/layout/hierarchy2"/>
    <dgm:cxn modelId="{C4167251-D462-47B7-B84A-34347704A72A}" srcId="{F2CE8E2E-B6E8-415F-860E-4FB8EDD8290C}" destId="{165651D7-10BA-4930-96D9-2147C40A6A52}" srcOrd="0" destOrd="0" parTransId="{67E6ACF3-3D9F-4A46-A301-063932D5DE7C}" sibTransId="{9921AB31-D418-474D-896B-7E496A3055AC}"/>
    <dgm:cxn modelId="{D6CAE73C-2BDE-4EE2-81E8-7EDF6649FCC6}" srcId="{8BFC5D18-DC70-4300-9F78-52F288A00C90}" destId="{06D794A1-1359-4A24-9127-D7EF6EA88A0A}" srcOrd="0" destOrd="0" parTransId="{B612152A-4199-4866-A832-87F8DAB8B4BE}" sibTransId="{DF67C82E-1F1A-4AF3-8982-9B33B4D8A4A2}"/>
    <dgm:cxn modelId="{CB2C3AC6-5FD5-42B8-8DAB-36D3D76D9AE2}" type="presOf" srcId="{1E5995FA-C0BF-4232-8831-159BFC496F4D}" destId="{1FB01487-D73E-42B8-8C8A-590AEF43E246}" srcOrd="1" destOrd="0" presId="urn:microsoft.com/office/officeart/2005/8/layout/hierarchy2"/>
    <dgm:cxn modelId="{987F8913-319C-4B8A-A64D-D205700B4AC3}" srcId="{BB4DF11B-1A2B-48BC-993C-46B82337789E}" destId="{F2CE8E2E-B6E8-415F-860E-4FB8EDD8290C}" srcOrd="1" destOrd="0" parTransId="{AB7D096E-63E4-4B61-A6E9-06517569DF2D}" sibTransId="{71883CD5-4F3E-4424-87AA-E14820F7B3E5}"/>
    <dgm:cxn modelId="{3FDF6338-4BEE-4335-B99E-7543F5696933}" type="presOf" srcId="{BCAF7A8A-1785-4E17-91D9-9B04561A4CA0}" destId="{3C14F1F0-7D18-43DE-9DD4-CC8C2B0F5E85}" srcOrd="0" destOrd="0" presId="urn:microsoft.com/office/officeart/2005/8/layout/hierarchy2"/>
    <dgm:cxn modelId="{2A317AB0-6E0A-454A-908F-6B4E7459D954}" type="presOf" srcId="{67E6ACF3-3D9F-4A46-A301-063932D5DE7C}" destId="{7BC40BAF-296B-46C8-8C49-D08D1E6E5FFC}" srcOrd="1" destOrd="0" presId="urn:microsoft.com/office/officeart/2005/8/layout/hierarchy2"/>
    <dgm:cxn modelId="{7F3BF2CC-B9F4-4FDF-9EBE-13DBE3F73414}" type="presOf" srcId="{E5A25BA0-FDF2-40C1-A5FC-D8D09A72B821}" destId="{C1AD4200-B61D-416F-8FD7-ECF387C7B21C}" srcOrd="0" destOrd="0" presId="urn:microsoft.com/office/officeart/2005/8/layout/hierarchy2"/>
    <dgm:cxn modelId="{94ABD6CC-719B-484E-BF73-E461FE284789}" type="presParOf" srcId="{FABC737B-E721-46EF-A518-DEFE620F38BB}" destId="{180513A8-5A67-48FD-9796-30F32D60A6C1}" srcOrd="0" destOrd="0" presId="urn:microsoft.com/office/officeart/2005/8/layout/hierarchy2"/>
    <dgm:cxn modelId="{3838CD3A-00C2-488F-9FF6-650CD0E13AA6}" type="presParOf" srcId="{180513A8-5A67-48FD-9796-30F32D60A6C1}" destId="{B54E7AED-EA1C-4C3A-B53A-82024A23119C}" srcOrd="0" destOrd="0" presId="urn:microsoft.com/office/officeart/2005/8/layout/hierarchy2"/>
    <dgm:cxn modelId="{0FC9BB41-2760-49F0-84D2-5D3266813776}" type="presParOf" srcId="{180513A8-5A67-48FD-9796-30F32D60A6C1}" destId="{039CB973-578C-42FA-AAF5-30CCB40B4F05}" srcOrd="1" destOrd="0" presId="urn:microsoft.com/office/officeart/2005/8/layout/hierarchy2"/>
    <dgm:cxn modelId="{980ECBE0-9E00-4DBB-BFE6-1EE127B11BE0}" type="presParOf" srcId="{039CB973-578C-42FA-AAF5-30CCB40B4F05}" destId="{4CE3C556-FFD6-4C0C-8882-08F7F4F90144}" srcOrd="0" destOrd="0" presId="urn:microsoft.com/office/officeart/2005/8/layout/hierarchy2"/>
    <dgm:cxn modelId="{743DA0F6-14C8-4728-AB44-BB17C7DD668D}" type="presParOf" srcId="{4CE3C556-FFD6-4C0C-8882-08F7F4F90144}" destId="{8AF340CE-53A0-4069-ADD8-3F3C51334B26}" srcOrd="0" destOrd="0" presId="urn:microsoft.com/office/officeart/2005/8/layout/hierarchy2"/>
    <dgm:cxn modelId="{1AD87706-A1CB-48C4-9E35-DAD633C18B51}" type="presParOf" srcId="{039CB973-578C-42FA-AAF5-30CCB40B4F05}" destId="{CCDDC74D-2F48-4AA3-9A03-5ED5FC30EB06}" srcOrd="1" destOrd="0" presId="urn:microsoft.com/office/officeart/2005/8/layout/hierarchy2"/>
    <dgm:cxn modelId="{5FC2E7DE-BC5B-4172-801D-E7432CF7A5AB}" type="presParOf" srcId="{CCDDC74D-2F48-4AA3-9A03-5ED5FC30EB06}" destId="{C44515E9-5E69-4D82-950A-60E3E5D52952}" srcOrd="0" destOrd="0" presId="urn:microsoft.com/office/officeart/2005/8/layout/hierarchy2"/>
    <dgm:cxn modelId="{EA644678-BC9B-4B32-9BCA-8828A9D14A2C}" type="presParOf" srcId="{CCDDC74D-2F48-4AA3-9A03-5ED5FC30EB06}" destId="{7D57D9AD-4E7C-49A3-BC8D-D78B90B20964}" srcOrd="1" destOrd="0" presId="urn:microsoft.com/office/officeart/2005/8/layout/hierarchy2"/>
    <dgm:cxn modelId="{7E5B51EC-89E6-462B-85AF-35ACBC882B9C}" type="presParOf" srcId="{7D57D9AD-4E7C-49A3-BC8D-D78B90B20964}" destId="{6A9D96EA-EC39-4C5D-A3D0-43FC8C52B388}" srcOrd="0" destOrd="0" presId="urn:microsoft.com/office/officeart/2005/8/layout/hierarchy2"/>
    <dgm:cxn modelId="{E360EA06-E877-4782-946D-405665C0E10C}" type="presParOf" srcId="{6A9D96EA-EC39-4C5D-A3D0-43FC8C52B388}" destId="{D0CF58DF-51D3-41D9-9EBC-F3B567E95E2C}" srcOrd="0" destOrd="0" presId="urn:microsoft.com/office/officeart/2005/8/layout/hierarchy2"/>
    <dgm:cxn modelId="{D5A17C03-A9E0-443F-A73F-44ED7A684420}" type="presParOf" srcId="{7D57D9AD-4E7C-49A3-BC8D-D78B90B20964}" destId="{40328E70-B5FA-477F-B741-437AA6ABD5DB}" srcOrd="1" destOrd="0" presId="urn:microsoft.com/office/officeart/2005/8/layout/hierarchy2"/>
    <dgm:cxn modelId="{CA2CC5EE-0A4F-4381-A2FD-A16CFF9205FF}" type="presParOf" srcId="{40328E70-B5FA-477F-B741-437AA6ABD5DB}" destId="{EB5EDCAD-2DF8-41E6-B34D-78D0EA2EA6F7}" srcOrd="0" destOrd="0" presId="urn:microsoft.com/office/officeart/2005/8/layout/hierarchy2"/>
    <dgm:cxn modelId="{2ABBA14B-2A92-43B7-85E1-F7831FE0D078}" type="presParOf" srcId="{40328E70-B5FA-477F-B741-437AA6ABD5DB}" destId="{4776FB2A-509D-4FEA-B1FC-9B02620A5DE0}" srcOrd="1" destOrd="0" presId="urn:microsoft.com/office/officeart/2005/8/layout/hierarchy2"/>
    <dgm:cxn modelId="{4CBC9BBB-4285-4BE6-9BE8-C8145B36351B}" type="presParOf" srcId="{4776FB2A-509D-4FEA-B1FC-9B02620A5DE0}" destId="{BA7A277A-4D63-4595-83B7-E105524EE68F}" srcOrd="0" destOrd="0" presId="urn:microsoft.com/office/officeart/2005/8/layout/hierarchy2"/>
    <dgm:cxn modelId="{4847B336-C145-4380-8EC2-E363E8FDC315}" type="presParOf" srcId="{BA7A277A-4D63-4595-83B7-E105524EE68F}" destId="{AE2A3BAF-71BE-455B-81FD-31BD9F41F5C2}" srcOrd="0" destOrd="0" presId="urn:microsoft.com/office/officeart/2005/8/layout/hierarchy2"/>
    <dgm:cxn modelId="{FAB23EBA-6072-408F-AAFF-24D28A910F1E}" type="presParOf" srcId="{4776FB2A-509D-4FEA-B1FC-9B02620A5DE0}" destId="{1E485883-0551-40FF-AACE-A77C8BA4FC54}" srcOrd="1" destOrd="0" presId="urn:microsoft.com/office/officeart/2005/8/layout/hierarchy2"/>
    <dgm:cxn modelId="{6DCB07FE-A419-44D2-B7BB-BEC48FE7273A}" type="presParOf" srcId="{1E485883-0551-40FF-AACE-A77C8BA4FC54}" destId="{9806FF57-DCD3-4B7B-9F60-B7B171B7DAB5}" srcOrd="0" destOrd="0" presId="urn:microsoft.com/office/officeart/2005/8/layout/hierarchy2"/>
    <dgm:cxn modelId="{F102BD59-EA29-4C1F-9BB7-69C35427376C}" type="presParOf" srcId="{1E485883-0551-40FF-AACE-A77C8BA4FC54}" destId="{D368FBDF-7761-4C1C-A5C5-EAEE881A87E5}" srcOrd="1" destOrd="0" presId="urn:microsoft.com/office/officeart/2005/8/layout/hierarchy2"/>
    <dgm:cxn modelId="{9E508C69-2A61-428E-B82F-FFBFDC8B6202}" type="presParOf" srcId="{D368FBDF-7761-4C1C-A5C5-EAEE881A87E5}" destId="{3C14F1F0-7D18-43DE-9DD4-CC8C2B0F5E85}" srcOrd="0" destOrd="0" presId="urn:microsoft.com/office/officeart/2005/8/layout/hierarchy2"/>
    <dgm:cxn modelId="{065D5C81-3135-4901-BDFD-1713379C20EF}" type="presParOf" srcId="{3C14F1F0-7D18-43DE-9DD4-CC8C2B0F5E85}" destId="{813D2EE9-AAAC-4729-8601-15BFD6765457}" srcOrd="0" destOrd="0" presId="urn:microsoft.com/office/officeart/2005/8/layout/hierarchy2"/>
    <dgm:cxn modelId="{F8DFE4FF-D3B9-440A-9D8A-870BA69E1F10}" type="presParOf" srcId="{D368FBDF-7761-4C1C-A5C5-EAEE881A87E5}" destId="{CA47751A-3E1B-44FC-A0DE-DC1D017FAA93}" srcOrd="1" destOrd="0" presId="urn:microsoft.com/office/officeart/2005/8/layout/hierarchy2"/>
    <dgm:cxn modelId="{494A8BBC-3CD9-452C-827C-C2E8A9623675}" type="presParOf" srcId="{CA47751A-3E1B-44FC-A0DE-DC1D017FAA93}" destId="{7EFF720F-F470-4287-A2ED-9DFACB6F60B3}" srcOrd="0" destOrd="0" presId="urn:microsoft.com/office/officeart/2005/8/layout/hierarchy2"/>
    <dgm:cxn modelId="{1762BB18-27AB-4712-9BE4-7E8ED7A63E0B}" type="presParOf" srcId="{CA47751A-3E1B-44FC-A0DE-DC1D017FAA93}" destId="{B9EBF46C-52DF-42B3-9745-4706FB06D126}" srcOrd="1" destOrd="0" presId="urn:microsoft.com/office/officeart/2005/8/layout/hierarchy2"/>
    <dgm:cxn modelId="{C94A4570-3A10-4DF6-B03F-0B5BE4F13DE1}" type="presParOf" srcId="{B9EBF46C-52DF-42B3-9745-4706FB06D126}" destId="{BF131804-E9AC-4D17-B517-E9BA057B3A34}" srcOrd="0" destOrd="0" presId="urn:microsoft.com/office/officeart/2005/8/layout/hierarchy2"/>
    <dgm:cxn modelId="{C0066866-62B2-4843-9981-A2E2F8E2F83B}" type="presParOf" srcId="{BF131804-E9AC-4D17-B517-E9BA057B3A34}" destId="{7972A2C6-2E02-4DC2-BF55-E195B5BC7D10}" srcOrd="0" destOrd="0" presId="urn:microsoft.com/office/officeart/2005/8/layout/hierarchy2"/>
    <dgm:cxn modelId="{EE45A5E8-577D-4C07-ACB2-B4ECCC55A742}" type="presParOf" srcId="{B9EBF46C-52DF-42B3-9745-4706FB06D126}" destId="{B5CB3904-4D5F-4B87-A201-628AAD9F428E}" srcOrd="1" destOrd="0" presId="urn:microsoft.com/office/officeart/2005/8/layout/hierarchy2"/>
    <dgm:cxn modelId="{FA3979DC-632C-4F3C-B470-23A7F567D756}" type="presParOf" srcId="{B5CB3904-4D5F-4B87-A201-628AAD9F428E}" destId="{8961BDC9-C2FD-4D12-92C2-88F6491ED4CC}" srcOrd="0" destOrd="0" presId="urn:microsoft.com/office/officeart/2005/8/layout/hierarchy2"/>
    <dgm:cxn modelId="{2FC1620F-3A00-41E6-B015-70959A998C89}" type="presParOf" srcId="{B5CB3904-4D5F-4B87-A201-628AAD9F428E}" destId="{AA293424-33D5-4D87-A86D-20EB448EC0A8}" srcOrd="1" destOrd="0" presId="urn:microsoft.com/office/officeart/2005/8/layout/hierarchy2"/>
    <dgm:cxn modelId="{CAB6A3D0-CAE5-4586-818F-3920338E4EAE}" type="presParOf" srcId="{D368FBDF-7761-4C1C-A5C5-EAEE881A87E5}" destId="{7991D2BD-4E98-4DFC-82EC-9E713343DA6C}" srcOrd="2" destOrd="0" presId="urn:microsoft.com/office/officeart/2005/8/layout/hierarchy2"/>
    <dgm:cxn modelId="{F1B763D5-E907-4C5C-A4CB-F064E2083496}" type="presParOf" srcId="{7991D2BD-4E98-4DFC-82EC-9E713343DA6C}" destId="{5FCB3DC1-3679-4C24-87EC-BD342C2E48EE}" srcOrd="0" destOrd="0" presId="urn:microsoft.com/office/officeart/2005/8/layout/hierarchy2"/>
    <dgm:cxn modelId="{706F65ED-DC59-4521-9C50-F4AE919F3B76}" type="presParOf" srcId="{D368FBDF-7761-4C1C-A5C5-EAEE881A87E5}" destId="{622A4E88-87B1-4DDB-B7BE-9452C538D6B1}" srcOrd="3" destOrd="0" presId="urn:microsoft.com/office/officeart/2005/8/layout/hierarchy2"/>
    <dgm:cxn modelId="{14DE960C-6D53-49C2-B031-CE589F1FC6E8}" type="presParOf" srcId="{622A4E88-87B1-4DDB-B7BE-9452C538D6B1}" destId="{03409648-7FAF-4DF8-8F3E-04D59DA0BA88}" srcOrd="0" destOrd="0" presId="urn:microsoft.com/office/officeart/2005/8/layout/hierarchy2"/>
    <dgm:cxn modelId="{58C0DF35-20CF-4A07-9056-CD2F1E579D84}" type="presParOf" srcId="{622A4E88-87B1-4DDB-B7BE-9452C538D6B1}" destId="{FD444B19-3055-4FD0-87AF-E512A1E4069A}" srcOrd="1" destOrd="0" presId="urn:microsoft.com/office/officeart/2005/8/layout/hierarchy2"/>
    <dgm:cxn modelId="{2B0267D3-C55E-4AEA-BE01-E80A525FD805}" type="presParOf" srcId="{FD444B19-3055-4FD0-87AF-E512A1E4069A}" destId="{CF001ACA-D52F-4272-B046-CF6DA577DC8B}" srcOrd="0" destOrd="0" presId="urn:microsoft.com/office/officeart/2005/8/layout/hierarchy2"/>
    <dgm:cxn modelId="{900FEE35-D77C-4DCE-A03A-9481E7D53DD1}" type="presParOf" srcId="{CF001ACA-D52F-4272-B046-CF6DA577DC8B}" destId="{E1E547AF-D55D-473B-9595-4EBF27025216}" srcOrd="0" destOrd="0" presId="urn:microsoft.com/office/officeart/2005/8/layout/hierarchy2"/>
    <dgm:cxn modelId="{67C2679C-D30E-448B-B100-EC2B8600A24C}" type="presParOf" srcId="{FD444B19-3055-4FD0-87AF-E512A1E4069A}" destId="{CE71CDAD-5FD8-45BF-BD7B-294BFCD5B130}" srcOrd="1" destOrd="0" presId="urn:microsoft.com/office/officeart/2005/8/layout/hierarchy2"/>
    <dgm:cxn modelId="{812FDA02-40F5-4FEC-ACC6-46B604623D2E}" type="presParOf" srcId="{CE71CDAD-5FD8-45BF-BD7B-294BFCD5B130}" destId="{FBB0FAA9-D268-476F-8183-7B28F5125A5C}" srcOrd="0" destOrd="0" presId="urn:microsoft.com/office/officeart/2005/8/layout/hierarchy2"/>
    <dgm:cxn modelId="{D117BA82-2FE2-4458-804C-63E1E1C3B080}" type="presParOf" srcId="{CE71CDAD-5FD8-45BF-BD7B-294BFCD5B130}" destId="{9038F620-EC9C-4E52-BC5C-205346D68FEB}" srcOrd="1" destOrd="0" presId="urn:microsoft.com/office/officeart/2005/8/layout/hierarchy2"/>
    <dgm:cxn modelId="{761FDAAA-C6EE-466A-AEBF-BDCCB178108B}" type="presParOf" srcId="{039CB973-578C-42FA-AAF5-30CCB40B4F05}" destId="{56244185-B1DA-49DE-8F4D-E7297FF57569}" srcOrd="2" destOrd="0" presId="urn:microsoft.com/office/officeart/2005/8/layout/hierarchy2"/>
    <dgm:cxn modelId="{64DCEB10-EA0E-4676-AD9B-0C39AC40AABD}" type="presParOf" srcId="{56244185-B1DA-49DE-8F4D-E7297FF57569}" destId="{84B5C636-ED7E-42D3-9BD3-DFC3BE1396BA}" srcOrd="0" destOrd="0" presId="urn:microsoft.com/office/officeart/2005/8/layout/hierarchy2"/>
    <dgm:cxn modelId="{2655AF39-BD7A-4552-9821-0474851B56D1}" type="presParOf" srcId="{039CB973-578C-42FA-AAF5-30CCB40B4F05}" destId="{82D5B808-D629-4278-A64A-DC1063172CEA}" srcOrd="3" destOrd="0" presId="urn:microsoft.com/office/officeart/2005/8/layout/hierarchy2"/>
    <dgm:cxn modelId="{E6223FD6-5F9B-4154-8476-F7D09045F993}" type="presParOf" srcId="{82D5B808-D629-4278-A64A-DC1063172CEA}" destId="{665BB4DB-D0B3-456C-B91F-9B1AC303CB56}" srcOrd="0" destOrd="0" presId="urn:microsoft.com/office/officeart/2005/8/layout/hierarchy2"/>
    <dgm:cxn modelId="{100A2A11-58F4-4418-973A-23EC4CF1D887}" type="presParOf" srcId="{82D5B808-D629-4278-A64A-DC1063172CEA}" destId="{1E5B9BD0-A8EE-44AC-A744-2BCE507C9EC9}" srcOrd="1" destOrd="0" presId="urn:microsoft.com/office/officeart/2005/8/layout/hierarchy2"/>
    <dgm:cxn modelId="{9DC5B701-CA22-452C-B623-B647B01218F1}" type="presParOf" srcId="{1E5B9BD0-A8EE-44AC-A744-2BCE507C9EC9}" destId="{CA8B1229-FEA7-42BF-A420-7E4A76B0C87B}" srcOrd="0" destOrd="0" presId="urn:microsoft.com/office/officeart/2005/8/layout/hierarchy2"/>
    <dgm:cxn modelId="{FF772663-DA9F-424A-8F6D-77F1F5C4C568}" type="presParOf" srcId="{CA8B1229-FEA7-42BF-A420-7E4A76B0C87B}" destId="{F1C2FF9B-CB1E-4C46-940D-6F7F5BF91D82}" srcOrd="0" destOrd="0" presId="urn:microsoft.com/office/officeart/2005/8/layout/hierarchy2"/>
    <dgm:cxn modelId="{C3E17C2F-9EDD-45FA-A714-4120C52A58D3}" type="presParOf" srcId="{1E5B9BD0-A8EE-44AC-A744-2BCE507C9EC9}" destId="{4855D520-F4D3-4F64-9BDC-C884A06F8A70}" srcOrd="1" destOrd="0" presId="urn:microsoft.com/office/officeart/2005/8/layout/hierarchy2"/>
    <dgm:cxn modelId="{5FAC7394-47AE-47DA-A6DB-4031325FBDA2}" type="presParOf" srcId="{4855D520-F4D3-4F64-9BDC-C884A06F8A70}" destId="{A55FB049-8A85-40B0-94B2-B64406C3A01C}" srcOrd="0" destOrd="0" presId="urn:microsoft.com/office/officeart/2005/8/layout/hierarchy2"/>
    <dgm:cxn modelId="{B5FB13AD-686B-488B-BC16-3D4A07247B45}" type="presParOf" srcId="{4855D520-F4D3-4F64-9BDC-C884A06F8A70}" destId="{69997358-A5F8-45BD-ACCA-BE204B13D50B}" srcOrd="1" destOrd="0" presId="urn:microsoft.com/office/officeart/2005/8/layout/hierarchy2"/>
    <dgm:cxn modelId="{D6D3309F-B6A2-4C05-8EFD-59C5A00A82F0}" type="presParOf" srcId="{69997358-A5F8-45BD-ACCA-BE204B13D50B}" destId="{A3263901-BF63-41AD-934A-AFEE9F9F1412}" srcOrd="0" destOrd="0" presId="urn:microsoft.com/office/officeart/2005/8/layout/hierarchy2"/>
    <dgm:cxn modelId="{2DF1FF8F-78EE-4ACA-AC5F-4009ECE9A6A4}" type="presParOf" srcId="{A3263901-BF63-41AD-934A-AFEE9F9F1412}" destId="{8790D854-0E42-4624-A7C0-F620DA157A34}" srcOrd="0" destOrd="0" presId="urn:microsoft.com/office/officeart/2005/8/layout/hierarchy2"/>
    <dgm:cxn modelId="{E18C27A5-9171-4599-B709-2E667302EC24}" type="presParOf" srcId="{69997358-A5F8-45BD-ACCA-BE204B13D50B}" destId="{2F982010-5113-445B-AF2E-1D0A5A535642}" srcOrd="1" destOrd="0" presId="urn:microsoft.com/office/officeart/2005/8/layout/hierarchy2"/>
    <dgm:cxn modelId="{9AD698E0-4BEB-4735-90B7-0D9EC1FB75E6}" type="presParOf" srcId="{2F982010-5113-445B-AF2E-1D0A5A535642}" destId="{1F2B46BC-61AD-4BC2-9EC3-7F34B330380F}" srcOrd="0" destOrd="0" presId="urn:microsoft.com/office/officeart/2005/8/layout/hierarchy2"/>
    <dgm:cxn modelId="{DAEDC995-41D6-4CEE-BC47-47714BC714BC}" type="presParOf" srcId="{2F982010-5113-445B-AF2E-1D0A5A535642}" destId="{BB634577-5AAB-49D2-ABFB-DF6DD821A67D}" srcOrd="1" destOrd="0" presId="urn:microsoft.com/office/officeart/2005/8/layout/hierarchy2"/>
    <dgm:cxn modelId="{04056CB6-EEE0-475D-8136-1585E239EDE0}" type="presParOf" srcId="{BB634577-5AAB-49D2-ABFB-DF6DD821A67D}" destId="{CF29C311-B212-4A3D-950E-CF46CB35B9C4}" srcOrd="0" destOrd="0" presId="urn:microsoft.com/office/officeart/2005/8/layout/hierarchy2"/>
    <dgm:cxn modelId="{FC85B596-89F2-406A-A3D0-BCB952DEEEA7}" type="presParOf" srcId="{CF29C311-B212-4A3D-950E-CF46CB35B9C4}" destId="{A70A3435-B42A-451B-815A-80BA067964BB}" srcOrd="0" destOrd="0" presId="urn:microsoft.com/office/officeart/2005/8/layout/hierarchy2"/>
    <dgm:cxn modelId="{83954D3A-D1F8-4A80-B65A-FF893E533290}" type="presParOf" srcId="{BB634577-5AAB-49D2-ABFB-DF6DD821A67D}" destId="{EE103C57-5306-4776-ABEA-AE7A30C5C492}" srcOrd="1" destOrd="0" presId="urn:microsoft.com/office/officeart/2005/8/layout/hierarchy2"/>
    <dgm:cxn modelId="{3C86980D-66C3-4E2B-AA98-EF1D227BA234}" type="presParOf" srcId="{EE103C57-5306-4776-ABEA-AE7A30C5C492}" destId="{07A578C6-8EDD-4BAA-99C7-42A1CE0ADEC9}" srcOrd="0" destOrd="0" presId="urn:microsoft.com/office/officeart/2005/8/layout/hierarchy2"/>
    <dgm:cxn modelId="{27F4C7F6-A115-43AC-936D-CB8E38792FD8}" type="presParOf" srcId="{EE103C57-5306-4776-ABEA-AE7A30C5C492}" destId="{5C034D16-9014-4938-8F9A-5BED62E09F0D}" srcOrd="1" destOrd="0" presId="urn:microsoft.com/office/officeart/2005/8/layout/hierarchy2"/>
    <dgm:cxn modelId="{2EF43912-4867-423A-BB29-A15782FBE7CB}" type="presParOf" srcId="{5C034D16-9014-4938-8F9A-5BED62E09F0D}" destId="{F1EE77BF-EFEC-4EA2-9B73-EF2DDFF0EE83}" srcOrd="0" destOrd="0" presId="urn:microsoft.com/office/officeart/2005/8/layout/hierarchy2"/>
    <dgm:cxn modelId="{569E52D8-BE6A-48A8-A35D-5FD1974832A2}" type="presParOf" srcId="{F1EE77BF-EFEC-4EA2-9B73-EF2DDFF0EE83}" destId="{2D077878-87BC-44FB-82E2-3D0170D4E64B}" srcOrd="0" destOrd="0" presId="urn:microsoft.com/office/officeart/2005/8/layout/hierarchy2"/>
    <dgm:cxn modelId="{DD19A7AC-4DF3-40C7-9975-B9A5A16DF99F}" type="presParOf" srcId="{5C034D16-9014-4938-8F9A-5BED62E09F0D}" destId="{E1895A89-5AC5-49AC-AE23-8C26111ADDB3}" srcOrd="1" destOrd="0" presId="urn:microsoft.com/office/officeart/2005/8/layout/hierarchy2"/>
    <dgm:cxn modelId="{9C0E29A8-BBD0-454E-AED0-94306D8CE8C4}" type="presParOf" srcId="{E1895A89-5AC5-49AC-AE23-8C26111ADDB3}" destId="{5BAF5C55-0011-4DB7-BC27-B0DD1293E26C}" srcOrd="0" destOrd="0" presId="urn:microsoft.com/office/officeart/2005/8/layout/hierarchy2"/>
    <dgm:cxn modelId="{1AC98311-62B1-4BF1-AC1D-1A79AA6C592B}" type="presParOf" srcId="{E1895A89-5AC5-49AC-AE23-8C26111ADDB3}" destId="{D8086BC9-D522-497E-B961-F83C695BF87F}" srcOrd="1" destOrd="0" presId="urn:microsoft.com/office/officeart/2005/8/layout/hierarchy2"/>
    <dgm:cxn modelId="{6BB1659D-8FC4-4A6A-83EB-BA76EC24D4E5}" type="presParOf" srcId="{BB634577-5AAB-49D2-ABFB-DF6DD821A67D}" destId="{FB836598-77B5-463C-9D04-379DF6C3BEEE}" srcOrd="2" destOrd="0" presId="urn:microsoft.com/office/officeart/2005/8/layout/hierarchy2"/>
    <dgm:cxn modelId="{868B8E6D-C7B5-4815-B7F2-8F79D74B42F8}" type="presParOf" srcId="{FB836598-77B5-463C-9D04-379DF6C3BEEE}" destId="{9F271213-E67D-4B6E-864D-33C075962190}" srcOrd="0" destOrd="0" presId="urn:microsoft.com/office/officeart/2005/8/layout/hierarchy2"/>
    <dgm:cxn modelId="{4C5D1630-5E19-4ED5-8B8E-E7F5F1431CE3}" type="presParOf" srcId="{BB634577-5AAB-49D2-ABFB-DF6DD821A67D}" destId="{EA38C1FB-1EF7-4494-BB24-020003E089DC}" srcOrd="3" destOrd="0" presId="urn:microsoft.com/office/officeart/2005/8/layout/hierarchy2"/>
    <dgm:cxn modelId="{67611495-9B1A-46C3-BBBF-7A7A2B478E90}" type="presParOf" srcId="{EA38C1FB-1EF7-4494-BB24-020003E089DC}" destId="{41956E67-E62B-4BC8-8985-3E1DA682F4CF}" srcOrd="0" destOrd="0" presId="urn:microsoft.com/office/officeart/2005/8/layout/hierarchy2"/>
    <dgm:cxn modelId="{DF0E91A2-1294-408F-B101-EDA18014FBA4}" type="presParOf" srcId="{EA38C1FB-1EF7-4494-BB24-020003E089DC}" destId="{7229B594-A129-4F0F-9F53-0C3A9DDBCA54}" srcOrd="1" destOrd="0" presId="urn:microsoft.com/office/officeart/2005/8/layout/hierarchy2"/>
    <dgm:cxn modelId="{799B25CA-7A04-4DE7-8DE6-49D1767E2354}" type="presParOf" srcId="{7229B594-A129-4F0F-9F53-0C3A9DDBCA54}" destId="{7C45AE37-5ED7-422C-9D9F-7A47D72F3905}" srcOrd="0" destOrd="0" presId="urn:microsoft.com/office/officeart/2005/8/layout/hierarchy2"/>
    <dgm:cxn modelId="{3FAA1D37-CC07-4185-A08D-7A6F9038B61B}" type="presParOf" srcId="{7C45AE37-5ED7-422C-9D9F-7A47D72F3905}" destId="{CD904AA9-F71E-44D7-852D-CE8E7CA4138B}" srcOrd="0" destOrd="0" presId="urn:microsoft.com/office/officeart/2005/8/layout/hierarchy2"/>
    <dgm:cxn modelId="{CC674565-2E07-4585-8A2A-20F6284C8708}" type="presParOf" srcId="{7229B594-A129-4F0F-9F53-0C3A9DDBCA54}" destId="{B722333A-51FF-4B59-A40A-113F06E1262E}" srcOrd="1" destOrd="0" presId="urn:microsoft.com/office/officeart/2005/8/layout/hierarchy2"/>
    <dgm:cxn modelId="{70EDC7CF-810C-417A-A372-177B81E34FC1}" type="presParOf" srcId="{B722333A-51FF-4B59-A40A-113F06E1262E}" destId="{63EC1BF3-65E1-41C4-912F-8A2D64BD97EF}" srcOrd="0" destOrd="0" presId="urn:microsoft.com/office/officeart/2005/8/layout/hierarchy2"/>
    <dgm:cxn modelId="{A8ED162E-1051-4347-81DA-294A792D9A43}" type="presParOf" srcId="{B722333A-51FF-4B59-A40A-113F06E1262E}" destId="{3DAAB121-EC14-4304-9139-1E50004EE47F}" srcOrd="1" destOrd="0" presId="urn:microsoft.com/office/officeart/2005/8/layout/hierarchy2"/>
    <dgm:cxn modelId="{2749E39F-9EE3-4CB9-BCFE-6E3B5D223603}" type="presParOf" srcId="{039CB973-578C-42FA-AAF5-30CCB40B4F05}" destId="{5E445C83-6DFB-449E-AF1E-2D0032E7F5CB}" srcOrd="4" destOrd="0" presId="urn:microsoft.com/office/officeart/2005/8/layout/hierarchy2"/>
    <dgm:cxn modelId="{6FC8EFB2-87AB-455E-A88D-F5DBAD9133A6}" type="presParOf" srcId="{5E445C83-6DFB-449E-AF1E-2D0032E7F5CB}" destId="{AB642243-E49D-4B37-92C6-A8834551B2DF}" srcOrd="0" destOrd="0" presId="urn:microsoft.com/office/officeart/2005/8/layout/hierarchy2"/>
    <dgm:cxn modelId="{4344AA69-54DA-402A-AB79-F112549227B0}" type="presParOf" srcId="{039CB973-578C-42FA-AAF5-30CCB40B4F05}" destId="{4EA05591-9094-4C87-8496-00DC508E6202}" srcOrd="5" destOrd="0" presId="urn:microsoft.com/office/officeart/2005/8/layout/hierarchy2"/>
    <dgm:cxn modelId="{064DF13B-15E1-4C8E-B00E-5D16AA7DAB08}" type="presParOf" srcId="{4EA05591-9094-4C87-8496-00DC508E6202}" destId="{EE76AEB9-8B7F-4E02-928A-E4238689E379}" srcOrd="0" destOrd="0" presId="urn:microsoft.com/office/officeart/2005/8/layout/hierarchy2"/>
    <dgm:cxn modelId="{17B0D4CC-8DC0-426B-A8EB-A3605BF30998}" type="presParOf" srcId="{4EA05591-9094-4C87-8496-00DC508E6202}" destId="{C54F9243-D116-4DAE-A7F5-1B94E1B45ED6}" srcOrd="1" destOrd="0" presId="urn:microsoft.com/office/officeart/2005/8/layout/hierarchy2"/>
    <dgm:cxn modelId="{175E09BC-E6CC-48FC-BC59-A0D2B29B98CF}" type="presParOf" srcId="{C54F9243-D116-4DAE-A7F5-1B94E1B45ED6}" destId="{9C36B4E4-A94B-4ECF-8F69-7BDD54D5ECBB}" srcOrd="0" destOrd="0" presId="urn:microsoft.com/office/officeart/2005/8/layout/hierarchy2"/>
    <dgm:cxn modelId="{E91FBEB0-2FEC-4AFD-BAFC-62E7F6CCBAC5}" type="presParOf" srcId="{9C36B4E4-A94B-4ECF-8F69-7BDD54D5ECBB}" destId="{0B38CB87-BA18-4771-9513-E5A47DA278E7}" srcOrd="0" destOrd="0" presId="urn:microsoft.com/office/officeart/2005/8/layout/hierarchy2"/>
    <dgm:cxn modelId="{5261420B-79F2-4AAD-BC93-4EF63D33EFFF}" type="presParOf" srcId="{C54F9243-D116-4DAE-A7F5-1B94E1B45ED6}" destId="{E4783ED7-F52E-4E96-A593-3F0241CBD41C}" srcOrd="1" destOrd="0" presId="urn:microsoft.com/office/officeart/2005/8/layout/hierarchy2"/>
    <dgm:cxn modelId="{21BAF2D1-8A63-4B40-A70A-5D85BD2CD94F}" type="presParOf" srcId="{E4783ED7-F52E-4E96-A593-3F0241CBD41C}" destId="{2FF291A1-883D-4175-9E97-2AFB54B24389}" srcOrd="0" destOrd="0" presId="urn:microsoft.com/office/officeart/2005/8/layout/hierarchy2"/>
    <dgm:cxn modelId="{554C59ED-A449-4C05-85AB-82F707EC0F9C}" type="presParOf" srcId="{E4783ED7-F52E-4E96-A593-3F0241CBD41C}" destId="{9C2E6CC5-DF36-4971-8BFA-1C1AF3A9B845}" srcOrd="1" destOrd="0" presId="urn:microsoft.com/office/officeart/2005/8/layout/hierarchy2"/>
    <dgm:cxn modelId="{C7B03CF4-2565-4C8A-9B04-83125FF46A57}" type="presParOf" srcId="{9C2E6CC5-DF36-4971-8BFA-1C1AF3A9B845}" destId="{2618EC14-4BD3-464A-84AE-71B5B8109464}" srcOrd="0" destOrd="0" presId="urn:microsoft.com/office/officeart/2005/8/layout/hierarchy2"/>
    <dgm:cxn modelId="{7B541E24-1FAA-452D-83E9-4FF0606891D0}" type="presParOf" srcId="{2618EC14-4BD3-464A-84AE-71B5B8109464}" destId="{F4516EBB-BA92-4DAB-97AC-EB3EC7E4DAF5}" srcOrd="0" destOrd="0" presId="urn:microsoft.com/office/officeart/2005/8/layout/hierarchy2"/>
    <dgm:cxn modelId="{4F0645CB-9B3E-492A-9E39-C5F5E118EC46}" type="presParOf" srcId="{9C2E6CC5-DF36-4971-8BFA-1C1AF3A9B845}" destId="{55CCAF65-2269-4864-8505-430A6430B6BD}" srcOrd="1" destOrd="0" presId="urn:microsoft.com/office/officeart/2005/8/layout/hierarchy2"/>
    <dgm:cxn modelId="{5EF9B109-DC08-4473-B936-B14FEB007A45}" type="presParOf" srcId="{55CCAF65-2269-4864-8505-430A6430B6BD}" destId="{7503EE40-AD92-48C9-AA2D-75659910D624}" srcOrd="0" destOrd="0" presId="urn:microsoft.com/office/officeart/2005/8/layout/hierarchy2"/>
    <dgm:cxn modelId="{6D1D382C-D69A-429B-AFFF-C640CF37AE3F}" type="presParOf" srcId="{55CCAF65-2269-4864-8505-430A6430B6BD}" destId="{CB8BF1C8-9CD8-434E-8916-38414578373C}" srcOrd="1" destOrd="0" presId="urn:microsoft.com/office/officeart/2005/8/layout/hierarchy2"/>
    <dgm:cxn modelId="{7ABA2262-AE29-42DB-88F8-1669D7FBFD51}" type="presParOf" srcId="{CB8BF1C8-9CD8-434E-8916-38414578373C}" destId="{F961865B-A929-40BB-971B-FAD5CEF3B7B3}" srcOrd="0" destOrd="0" presId="urn:microsoft.com/office/officeart/2005/8/layout/hierarchy2"/>
    <dgm:cxn modelId="{055B540A-3E84-40D2-8421-4D4441BE1767}" type="presParOf" srcId="{F961865B-A929-40BB-971B-FAD5CEF3B7B3}" destId="{051B2074-0653-4B2E-AA4B-E4C0C2781086}" srcOrd="0" destOrd="0" presId="urn:microsoft.com/office/officeart/2005/8/layout/hierarchy2"/>
    <dgm:cxn modelId="{B6D83C9A-4137-4514-B2A2-86AA6DDEA33D}" type="presParOf" srcId="{CB8BF1C8-9CD8-434E-8916-38414578373C}" destId="{4C90847A-49ED-4F7E-8BE9-7ADD4FA30795}" srcOrd="1" destOrd="0" presId="urn:microsoft.com/office/officeart/2005/8/layout/hierarchy2"/>
    <dgm:cxn modelId="{0B24333D-A739-4CD4-AC9A-F13EE5F77462}" type="presParOf" srcId="{4C90847A-49ED-4F7E-8BE9-7ADD4FA30795}" destId="{B1DD7D31-E955-40F8-9FBF-7EBC6914DE71}" srcOrd="0" destOrd="0" presId="urn:microsoft.com/office/officeart/2005/8/layout/hierarchy2"/>
    <dgm:cxn modelId="{8BDE5666-6A71-4CCF-906F-1DF96D1AE3A6}" type="presParOf" srcId="{4C90847A-49ED-4F7E-8BE9-7ADD4FA30795}" destId="{5795C19E-2D98-4A71-BAEC-65DD0686E976}" srcOrd="1" destOrd="0" presId="urn:microsoft.com/office/officeart/2005/8/layout/hierarchy2"/>
    <dgm:cxn modelId="{27201A0F-09C9-4FD9-B5AB-DB012FB7763B}" type="presParOf" srcId="{5795C19E-2D98-4A71-BAEC-65DD0686E976}" destId="{C1D601DF-4AE9-4F0D-9E66-178D6AFB5C2C}" srcOrd="0" destOrd="0" presId="urn:microsoft.com/office/officeart/2005/8/layout/hierarchy2"/>
    <dgm:cxn modelId="{C3B89812-9F06-422A-BD0C-FCEF082CDCC1}" type="presParOf" srcId="{C1D601DF-4AE9-4F0D-9E66-178D6AFB5C2C}" destId="{6A43D444-B69B-489C-B317-5F2869A7DBF5}" srcOrd="0" destOrd="0" presId="urn:microsoft.com/office/officeart/2005/8/layout/hierarchy2"/>
    <dgm:cxn modelId="{F3E25B15-31F1-4CE7-B1EE-3123C166FFE2}" type="presParOf" srcId="{5795C19E-2D98-4A71-BAEC-65DD0686E976}" destId="{6821476D-ED14-42C2-A088-935B10DECE64}" srcOrd="1" destOrd="0" presId="urn:microsoft.com/office/officeart/2005/8/layout/hierarchy2"/>
    <dgm:cxn modelId="{95F1AE6D-B4B3-4DAE-825A-AE3A7105797D}" type="presParOf" srcId="{6821476D-ED14-42C2-A088-935B10DECE64}" destId="{F9A0A0F9-7D92-411E-8563-0DA17F28E331}" srcOrd="0" destOrd="0" presId="urn:microsoft.com/office/officeart/2005/8/layout/hierarchy2"/>
    <dgm:cxn modelId="{245D1FFB-0E6F-40D8-B2CB-82FA56D70494}" type="presParOf" srcId="{6821476D-ED14-42C2-A088-935B10DECE64}" destId="{98C2B5C1-5217-431E-AB8E-98747BFEFD21}" srcOrd="1" destOrd="0" presId="urn:microsoft.com/office/officeart/2005/8/layout/hierarchy2"/>
    <dgm:cxn modelId="{ABFE68A1-D5E6-467C-BCBB-54A67908BCD1}" type="presParOf" srcId="{CB8BF1C8-9CD8-434E-8916-38414578373C}" destId="{2C6F050D-B694-4127-A962-967A06E4120C}" srcOrd="2" destOrd="0" presId="urn:microsoft.com/office/officeart/2005/8/layout/hierarchy2"/>
    <dgm:cxn modelId="{FB558187-9229-451D-914F-CB1E60105539}" type="presParOf" srcId="{2C6F050D-B694-4127-A962-967A06E4120C}" destId="{800EEADF-398C-40DF-9ABD-DCFA33A447D9}" srcOrd="0" destOrd="0" presId="urn:microsoft.com/office/officeart/2005/8/layout/hierarchy2"/>
    <dgm:cxn modelId="{B761C0A9-5E36-471F-B373-9EB33C736677}" type="presParOf" srcId="{CB8BF1C8-9CD8-434E-8916-38414578373C}" destId="{255DEDA3-793B-4FC3-9EE0-F2DDB26186D8}" srcOrd="3" destOrd="0" presId="urn:microsoft.com/office/officeart/2005/8/layout/hierarchy2"/>
    <dgm:cxn modelId="{E24C3570-D9B5-4F8F-A758-4972A6A8D296}" type="presParOf" srcId="{255DEDA3-793B-4FC3-9EE0-F2DDB26186D8}" destId="{E434E704-D293-4D2C-BBD3-6A010A42E8C5}" srcOrd="0" destOrd="0" presId="urn:microsoft.com/office/officeart/2005/8/layout/hierarchy2"/>
    <dgm:cxn modelId="{7A1D7A53-C3B3-4541-91F4-D6CA80423883}" type="presParOf" srcId="{255DEDA3-793B-4FC3-9EE0-F2DDB26186D8}" destId="{CE9EFCD4-BE8C-43F1-BD13-62F9E1154DA1}" srcOrd="1" destOrd="0" presId="urn:microsoft.com/office/officeart/2005/8/layout/hierarchy2"/>
    <dgm:cxn modelId="{00B4F3D0-DAA0-4443-B31D-96579F31DA70}" type="presParOf" srcId="{CE9EFCD4-BE8C-43F1-BD13-62F9E1154DA1}" destId="{E5B840E5-41F0-465A-BA9D-88F7CA1E3DE3}" srcOrd="0" destOrd="0" presId="urn:microsoft.com/office/officeart/2005/8/layout/hierarchy2"/>
    <dgm:cxn modelId="{F5B86BD5-DB06-42C3-AD75-137C77B357F7}" type="presParOf" srcId="{E5B840E5-41F0-465A-BA9D-88F7CA1E3DE3}" destId="{885BC084-208D-4B27-858F-9337EFE84ABE}" srcOrd="0" destOrd="0" presId="urn:microsoft.com/office/officeart/2005/8/layout/hierarchy2"/>
    <dgm:cxn modelId="{0D788AAE-689C-4B5D-ADEA-0442F370F17A}" type="presParOf" srcId="{CE9EFCD4-BE8C-43F1-BD13-62F9E1154DA1}" destId="{B19E4AD1-CE90-4A8D-85F9-24C5C7018BD9}" srcOrd="1" destOrd="0" presId="urn:microsoft.com/office/officeart/2005/8/layout/hierarchy2"/>
    <dgm:cxn modelId="{4E8EA624-BBF3-4BA9-8330-DEB6136B283F}" type="presParOf" srcId="{B19E4AD1-CE90-4A8D-85F9-24C5C7018BD9}" destId="{6A84909B-BAED-4AD8-B058-D2A61B9F5BD4}" srcOrd="0" destOrd="0" presId="urn:microsoft.com/office/officeart/2005/8/layout/hierarchy2"/>
    <dgm:cxn modelId="{B18410BB-D21E-4F93-8840-CBD89C73D93A}" type="presParOf" srcId="{B19E4AD1-CE90-4A8D-85F9-24C5C7018BD9}" destId="{6CD307C4-E12A-406D-AAD0-69C8BDA8C516}" srcOrd="1" destOrd="0" presId="urn:microsoft.com/office/officeart/2005/8/layout/hierarchy2"/>
    <dgm:cxn modelId="{45CF9C09-0EA9-4EAB-A0E3-54A9CBF4A606}" type="presParOf" srcId="{039CB973-578C-42FA-AAF5-30CCB40B4F05}" destId="{D584E854-567E-4AAD-BA06-30BAB5CBD77A}" srcOrd="6" destOrd="0" presId="urn:microsoft.com/office/officeart/2005/8/layout/hierarchy2"/>
    <dgm:cxn modelId="{04E5E6C2-19E3-49D2-9312-9B4B9A0D96B9}" type="presParOf" srcId="{D584E854-567E-4AAD-BA06-30BAB5CBD77A}" destId="{1FB01487-D73E-42B8-8C8A-590AEF43E246}" srcOrd="0" destOrd="0" presId="urn:microsoft.com/office/officeart/2005/8/layout/hierarchy2"/>
    <dgm:cxn modelId="{A68F8326-D4F6-4C34-8DB0-6E188A309D0A}" type="presParOf" srcId="{039CB973-578C-42FA-AAF5-30CCB40B4F05}" destId="{AC1B6634-7197-4957-904A-2521263F1864}" srcOrd="7" destOrd="0" presId="urn:microsoft.com/office/officeart/2005/8/layout/hierarchy2"/>
    <dgm:cxn modelId="{F3911A99-9168-4B22-A7D4-427B16982148}" type="presParOf" srcId="{AC1B6634-7197-4957-904A-2521263F1864}" destId="{39055CC0-056B-4EA0-9C4C-E6400C858270}" srcOrd="0" destOrd="0" presId="urn:microsoft.com/office/officeart/2005/8/layout/hierarchy2"/>
    <dgm:cxn modelId="{CF680B70-086D-4391-B231-8613D59F36B7}" type="presParOf" srcId="{AC1B6634-7197-4957-904A-2521263F1864}" destId="{D517D362-74B0-46C7-80E8-45026D43DED9}" srcOrd="1" destOrd="0" presId="urn:microsoft.com/office/officeart/2005/8/layout/hierarchy2"/>
    <dgm:cxn modelId="{1BEA3073-970D-4591-9D79-DE70E450D985}" type="presParOf" srcId="{D517D362-74B0-46C7-80E8-45026D43DED9}" destId="{263FC302-7E35-45CF-BC9A-424F82011E95}" srcOrd="0" destOrd="0" presId="urn:microsoft.com/office/officeart/2005/8/layout/hierarchy2"/>
    <dgm:cxn modelId="{05554C3C-1369-43DF-8E53-7AB82AD4D93D}" type="presParOf" srcId="{263FC302-7E35-45CF-BC9A-424F82011E95}" destId="{F72D12C5-1100-4B33-9E74-61C57AF04305}" srcOrd="0" destOrd="0" presId="urn:microsoft.com/office/officeart/2005/8/layout/hierarchy2"/>
    <dgm:cxn modelId="{A6E7A68E-D990-438B-949B-6BBA62BD6954}" type="presParOf" srcId="{D517D362-74B0-46C7-80E8-45026D43DED9}" destId="{2F3D8CFA-DC25-4FC9-B5E5-72787BB48D69}" srcOrd="1" destOrd="0" presId="urn:microsoft.com/office/officeart/2005/8/layout/hierarchy2"/>
    <dgm:cxn modelId="{91758519-51B9-447D-AB0F-ABE99CF8FBF4}" type="presParOf" srcId="{2F3D8CFA-DC25-4FC9-B5E5-72787BB48D69}" destId="{97DF66A5-AD3C-45D9-8561-D25516BD825C}" srcOrd="0" destOrd="0" presId="urn:microsoft.com/office/officeart/2005/8/layout/hierarchy2"/>
    <dgm:cxn modelId="{8CD8F516-1338-45FF-90D5-90FDE393F476}" type="presParOf" srcId="{2F3D8CFA-DC25-4FC9-B5E5-72787BB48D69}" destId="{B025AFC5-C77D-410A-AC94-B3D11AF6D26C}" srcOrd="1" destOrd="0" presId="urn:microsoft.com/office/officeart/2005/8/layout/hierarchy2"/>
    <dgm:cxn modelId="{4D89541C-B871-4A49-A910-750433A72589}" type="presParOf" srcId="{B025AFC5-C77D-410A-AC94-B3D11AF6D26C}" destId="{C1AD4200-B61D-416F-8FD7-ECF387C7B21C}" srcOrd="0" destOrd="0" presId="urn:microsoft.com/office/officeart/2005/8/layout/hierarchy2"/>
    <dgm:cxn modelId="{09C6FAAB-2222-43AB-AB55-626BE3E82793}" type="presParOf" srcId="{C1AD4200-B61D-416F-8FD7-ECF387C7B21C}" destId="{B7A92B9B-1EB8-4381-871D-17DDDF042653}" srcOrd="0" destOrd="0" presId="urn:microsoft.com/office/officeart/2005/8/layout/hierarchy2"/>
    <dgm:cxn modelId="{B783B8B4-1567-46C3-B628-1E0FDF4625AC}" type="presParOf" srcId="{B025AFC5-C77D-410A-AC94-B3D11AF6D26C}" destId="{C766D3CA-3CBD-4364-9BC9-1AB51B054794}" srcOrd="1" destOrd="0" presId="urn:microsoft.com/office/officeart/2005/8/layout/hierarchy2"/>
    <dgm:cxn modelId="{89FDBD58-2082-4EBF-9308-BD41267A02AC}" type="presParOf" srcId="{C766D3CA-3CBD-4364-9BC9-1AB51B054794}" destId="{EB3284A3-13A1-449D-A4AF-B58BE20734F4}" srcOrd="0" destOrd="0" presId="urn:microsoft.com/office/officeart/2005/8/layout/hierarchy2"/>
    <dgm:cxn modelId="{774189AB-FD67-44F8-80B5-468B8F27596D}" type="presParOf" srcId="{C766D3CA-3CBD-4364-9BC9-1AB51B054794}" destId="{CBD0E056-31E6-4930-BB14-2AF7EF0A4C39}" srcOrd="1" destOrd="0" presId="urn:microsoft.com/office/officeart/2005/8/layout/hierarchy2"/>
    <dgm:cxn modelId="{3DC99742-1425-4A7F-975B-5A1BEEA0CF03}" type="presParOf" srcId="{CBD0E056-31E6-4930-BB14-2AF7EF0A4C39}" destId="{CB972E67-42B4-4B97-A757-696B7780F46E}" srcOrd="0" destOrd="0" presId="urn:microsoft.com/office/officeart/2005/8/layout/hierarchy2"/>
    <dgm:cxn modelId="{C86ABED7-0A3F-4DE2-B22F-F1DF138BCC6F}" type="presParOf" srcId="{CB972E67-42B4-4B97-A757-696B7780F46E}" destId="{CF10FC2F-728B-49CA-8BFF-BD3528FFF3C3}" srcOrd="0" destOrd="0" presId="urn:microsoft.com/office/officeart/2005/8/layout/hierarchy2"/>
    <dgm:cxn modelId="{5F9F8817-4DE5-485D-BED8-081BC25E8656}" type="presParOf" srcId="{CBD0E056-31E6-4930-BB14-2AF7EF0A4C39}" destId="{B4BFE84B-238F-4558-A8BF-45F448B5907D}" srcOrd="1" destOrd="0" presId="urn:microsoft.com/office/officeart/2005/8/layout/hierarchy2"/>
    <dgm:cxn modelId="{EA826259-DA4D-4341-B72D-A0A55B391208}" type="presParOf" srcId="{B4BFE84B-238F-4558-A8BF-45F448B5907D}" destId="{AE9AE455-9B76-4CD8-B858-0FB66828C8B3}" srcOrd="0" destOrd="0" presId="urn:microsoft.com/office/officeart/2005/8/layout/hierarchy2"/>
    <dgm:cxn modelId="{7F02579A-57A3-4645-AEE5-7CE306EDD696}" type="presParOf" srcId="{B4BFE84B-238F-4558-A8BF-45F448B5907D}" destId="{786AE826-E2A8-40D2-95CE-30005477A25F}" srcOrd="1" destOrd="0" presId="urn:microsoft.com/office/officeart/2005/8/layout/hierarchy2"/>
    <dgm:cxn modelId="{F4B935BA-03E1-471A-A762-77A9944F010F}" type="presParOf" srcId="{786AE826-E2A8-40D2-95CE-30005477A25F}" destId="{709163FE-572E-4DCC-86A2-E95B6ACF2AAA}" srcOrd="0" destOrd="0" presId="urn:microsoft.com/office/officeart/2005/8/layout/hierarchy2"/>
    <dgm:cxn modelId="{6443C936-C616-4C43-92C1-BB650CE9D8ED}" type="presParOf" srcId="{709163FE-572E-4DCC-86A2-E95B6ACF2AAA}" destId="{76C49901-A679-4B6B-B981-FFEE93952755}" srcOrd="0" destOrd="0" presId="urn:microsoft.com/office/officeart/2005/8/layout/hierarchy2"/>
    <dgm:cxn modelId="{95566F58-4FCA-4C40-8C02-119B7C6048D5}" type="presParOf" srcId="{786AE826-E2A8-40D2-95CE-30005477A25F}" destId="{788DEDCF-9263-47E2-847A-941FC07B48A7}" srcOrd="1" destOrd="0" presId="urn:microsoft.com/office/officeart/2005/8/layout/hierarchy2"/>
    <dgm:cxn modelId="{A2B97C0D-B24E-4357-A71C-2A02E098CE41}" type="presParOf" srcId="{788DEDCF-9263-47E2-847A-941FC07B48A7}" destId="{D651536E-54EA-49B3-A198-F8B2D1A48CB4}" srcOrd="0" destOrd="0" presId="urn:microsoft.com/office/officeart/2005/8/layout/hierarchy2"/>
    <dgm:cxn modelId="{F4FDEE82-D693-4E4C-B7DA-325394D68B77}" type="presParOf" srcId="{788DEDCF-9263-47E2-847A-941FC07B48A7}" destId="{29BCD3E6-595F-4C40-969E-5201CBFC9291}" srcOrd="1" destOrd="0" presId="urn:microsoft.com/office/officeart/2005/8/layout/hierarchy2"/>
    <dgm:cxn modelId="{F09FBAB5-5990-465A-9065-A735F0D849AB}" type="presParOf" srcId="{CBD0E056-31E6-4930-BB14-2AF7EF0A4C39}" destId="{AC0D46E6-3FBB-41EB-8976-574550D6C414}" srcOrd="2" destOrd="0" presId="urn:microsoft.com/office/officeart/2005/8/layout/hierarchy2"/>
    <dgm:cxn modelId="{779B7778-3F8C-4463-8B96-AEBF1F7C02CF}" type="presParOf" srcId="{AC0D46E6-3FBB-41EB-8976-574550D6C414}" destId="{5CB6924E-CF20-4EE8-9FC3-E4F72EFB573D}" srcOrd="0" destOrd="0" presId="urn:microsoft.com/office/officeart/2005/8/layout/hierarchy2"/>
    <dgm:cxn modelId="{F7F83088-E2E0-4CA6-94C0-A5C403B9632D}" type="presParOf" srcId="{CBD0E056-31E6-4930-BB14-2AF7EF0A4C39}" destId="{104FC182-28F4-43EC-8475-CA7E71ED32BB}" srcOrd="3" destOrd="0" presId="urn:microsoft.com/office/officeart/2005/8/layout/hierarchy2"/>
    <dgm:cxn modelId="{2ADE8E11-2E24-44AB-A179-61FC3FF231FB}" type="presParOf" srcId="{104FC182-28F4-43EC-8475-CA7E71ED32BB}" destId="{5B47C688-F6C6-4EE0-A40C-14D199945F37}" srcOrd="0" destOrd="0" presId="urn:microsoft.com/office/officeart/2005/8/layout/hierarchy2"/>
    <dgm:cxn modelId="{38FCF2DA-D99D-4E88-8E40-98E899583FA7}" type="presParOf" srcId="{104FC182-28F4-43EC-8475-CA7E71ED32BB}" destId="{A7328A32-C32E-4AEA-876E-A531D9D96D51}" srcOrd="1" destOrd="0" presId="urn:microsoft.com/office/officeart/2005/8/layout/hierarchy2"/>
    <dgm:cxn modelId="{32E83E17-B6C7-4E2F-AF04-2D19B42F0A70}" type="presParOf" srcId="{A7328A32-C32E-4AEA-876E-A531D9D96D51}" destId="{1F7E360C-8C30-4AE2-AF82-EDBC3A5B807B}" srcOrd="0" destOrd="0" presId="urn:microsoft.com/office/officeart/2005/8/layout/hierarchy2"/>
    <dgm:cxn modelId="{CB1C87F5-F6D5-428E-828F-EE400FBF544F}" type="presParOf" srcId="{1F7E360C-8C30-4AE2-AF82-EDBC3A5B807B}" destId="{7BC40BAF-296B-46C8-8C49-D08D1E6E5FFC}" srcOrd="0" destOrd="0" presId="urn:microsoft.com/office/officeart/2005/8/layout/hierarchy2"/>
    <dgm:cxn modelId="{B335821E-4E3A-45CD-BD97-10DEEC824A26}" type="presParOf" srcId="{A7328A32-C32E-4AEA-876E-A531D9D96D51}" destId="{242E6BF5-6734-40D6-B9C0-4F78F3CB243F}" srcOrd="1" destOrd="0" presId="urn:microsoft.com/office/officeart/2005/8/layout/hierarchy2"/>
    <dgm:cxn modelId="{844D25C4-C96F-45A3-BEA6-6C138B36D22C}" type="presParOf" srcId="{242E6BF5-6734-40D6-B9C0-4F78F3CB243F}" destId="{D742D4BF-0343-4767-9404-5BE1499D0472}" srcOrd="0" destOrd="0" presId="urn:microsoft.com/office/officeart/2005/8/layout/hierarchy2"/>
    <dgm:cxn modelId="{7A401048-8944-4360-B6EB-CF7181080ACA}" type="presParOf" srcId="{242E6BF5-6734-40D6-B9C0-4F78F3CB243F}" destId="{3ECE8B3D-3DD1-4F1A-8986-50A684040BC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601FB10F-F3ED-4AE9-AC88-3DD27F743108}" type="datetimeFigureOut">
              <a:rPr lang="en-US" smtClean="0"/>
              <a:pPr/>
              <a:t>11/20/2009</a:t>
            </a:fld>
            <a:endParaRPr 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BED84818-D800-448B-B915-C8A82A50FDC8}" type="slidenum">
              <a:rPr lang="en-US" smtClean="0"/>
              <a:pPr/>
              <a:t>‹#›</a:t>
            </a:fld>
            <a:endParaRPr lang="en-US" dirty="0"/>
          </a:p>
        </p:txBody>
      </p:sp>
    </p:spTree>
    <p:extLst>
      <p:ext uri="{BB962C8B-B14F-4D97-AF65-F5344CB8AC3E}">
        <p14:creationId xmlns:p14="http://schemas.microsoft.com/office/powerpoint/2010/main" val="2977242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6F7F7CEE-826B-4C43-956D-28DA1EBD9E16}" type="datetimeFigureOut">
              <a:rPr lang="en-US" smtClean="0"/>
              <a:pPr/>
              <a:t>11/20/2009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3E61BEBA-BBDD-4897-904C-1913FBBF76AC}" type="slidenum">
              <a:rPr lang="en-US" smtClean="0"/>
              <a:pPr/>
              <a:t>‹#›</a:t>
            </a:fld>
            <a:endParaRPr lang="en-US" dirty="0"/>
          </a:p>
        </p:txBody>
      </p:sp>
    </p:spTree>
    <p:extLst>
      <p:ext uri="{BB962C8B-B14F-4D97-AF65-F5344CB8AC3E}">
        <p14:creationId xmlns:p14="http://schemas.microsoft.com/office/powerpoint/2010/main" val="216501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4</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19</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20</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i="1" dirty="0" smtClean="0">
              <a:latin typeface="Arial" pitchFamily="34" charset="0"/>
            </a:endParaRPr>
          </a:p>
        </p:txBody>
      </p:sp>
      <p:sp>
        <p:nvSpPr>
          <p:cNvPr id="66564" name="Header Placeholder 3"/>
          <p:cNvSpPr>
            <a:spLocks noGrp="1"/>
          </p:cNvSpPr>
          <p:nvPr>
            <p:ph type="hdr" sz="quarter"/>
          </p:nvPr>
        </p:nvSpPr>
        <p:spPr/>
        <p:txBody>
          <a:bodyPr/>
          <a:lstStyle/>
          <a:p>
            <a:pPr>
              <a:defRPr/>
            </a:pPr>
            <a:r>
              <a:rPr lang="en-US" smtClean="0">
                <a:latin typeface="Arial" pitchFamily="34" charset="0"/>
              </a:rPr>
              <a:t>Brand Transformation Presentation</a:t>
            </a:r>
          </a:p>
        </p:txBody>
      </p:sp>
      <p:sp>
        <p:nvSpPr>
          <p:cNvPr id="66565" name="Slide Number Placeholder 4"/>
          <p:cNvSpPr>
            <a:spLocks noGrp="1"/>
          </p:cNvSpPr>
          <p:nvPr>
            <p:ph type="sldNum" sz="quarter" idx="5"/>
          </p:nvPr>
        </p:nvSpPr>
        <p:spPr/>
        <p:txBody>
          <a:bodyPr/>
          <a:lstStyle/>
          <a:p>
            <a:pPr>
              <a:defRPr/>
            </a:pPr>
            <a:fld id="{61797FBA-8B16-4792-8CA4-E5528E26D9A5}" type="slidenum">
              <a:rPr lang="en-US" smtClean="0">
                <a:latin typeface="Arial" pitchFamily="34" charset="0"/>
              </a:rPr>
              <a:pPr>
                <a:defRPr/>
              </a:pPr>
              <a:t>21</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23</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AE481CF-8B12-47FC-BD9B-CD9B297B8255}" type="slidenum">
              <a:rPr lang="da-DK" smtClean="0"/>
              <a:pPr/>
              <a:t>24</a:t>
            </a:fld>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will show some performance numbers from such a configuration later in this deck</a:t>
            </a:r>
            <a:endParaRPr lang="da-DK" dirty="0" smtClean="0"/>
          </a:p>
        </p:txBody>
      </p:sp>
      <p:sp>
        <p:nvSpPr>
          <p:cNvPr id="4" name="Slide Number Placeholder 3"/>
          <p:cNvSpPr>
            <a:spLocks noGrp="1"/>
          </p:cNvSpPr>
          <p:nvPr>
            <p:ph type="sldNum" sz="quarter" idx="10"/>
          </p:nvPr>
        </p:nvSpPr>
        <p:spPr/>
        <p:txBody>
          <a:bodyPr/>
          <a:lstStyle/>
          <a:p>
            <a:fld id="{2AE481CF-8B12-47FC-BD9B-CD9B297B8255}" type="slidenum">
              <a:rPr lang="da-DK" smtClean="0"/>
              <a:pPr/>
              <a:t>26</a:t>
            </a:fld>
            <a:endParaRPr 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r>
              <a:rPr lang="en-US" dirty="0"/>
              <a:t>A storage network, FC or IP based</a:t>
            </a:r>
          </a:p>
          <a:p>
            <a:pPr>
              <a:lnSpc>
                <a:spcPct val="120000"/>
              </a:lnSpc>
            </a:pPr>
            <a:r>
              <a:rPr lang="en-US" dirty="0"/>
              <a:t>Comprised of fabric and end points</a:t>
            </a:r>
          </a:p>
          <a:p>
            <a:pPr lvl="0">
              <a:lnSpc>
                <a:spcPct val="120000"/>
              </a:lnSpc>
            </a:pPr>
            <a:endParaRPr lang="en-US" dirty="0"/>
          </a:p>
          <a:p>
            <a:pPr lvl="0">
              <a:lnSpc>
                <a:spcPct val="120000"/>
              </a:lnSpc>
            </a:pPr>
            <a:endParaRPr lang="en-US" dirty="0"/>
          </a:p>
          <a:p>
            <a:pPr lvl="0">
              <a:lnSpc>
                <a:spcPct val="120000"/>
              </a:lnSpc>
            </a:pPr>
            <a:r>
              <a:rPr lang="en-US" dirty="0"/>
              <a:t>What a SAN isn’t, it isn’t an array or frame, it’s all of the components in the network</a:t>
            </a:r>
          </a:p>
          <a:p>
            <a:pPr lvl="0">
              <a:lnSpc>
                <a:spcPct val="120000"/>
              </a:lnSpc>
            </a:pPr>
            <a:r>
              <a:rPr lang="en-US" dirty="0"/>
              <a:t>Array: Contains the front end ports (FC or IP), cache, service processors, disks, </a:t>
            </a:r>
            <a:r>
              <a:rPr lang="en-US" sz="1400" dirty="0"/>
              <a:t>etc…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65540" name="Header Placeholder 3"/>
          <p:cNvSpPr>
            <a:spLocks noGrp="1"/>
          </p:cNvSpPr>
          <p:nvPr>
            <p:ph type="hdr" sz="quarter"/>
          </p:nvPr>
        </p:nvSpPr>
        <p:spPr/>
        <p:txBody>
          <a:bodyPr/>
          <a:lstStyle/>
          <a:p>
            <a:pPr>
              <a:defRPr/>
            </a:pPr>
            <a:r>
              <a:rPr lang="en-US" smtClean="0">
                <a:latin typeface="Arial" pitchFamily="34" charset="0"/>
              </a:rPr>
              <a:t>Brand Transformation Presentation</a:t>
            </a:r>
          </a:p>
        </p:txBody>
      </p:sp>
      <p:sp>
        <p:nvSpPr>
          <p:cNvPr id="65541" name="Slide Number Placeholder 4"/>
          <p:cNvSpPr>
            <a:spLocks noGrp="1"/>
          </p:cNvSpPr>
          <p:nvPr>
            <p:ph type="sldNum" sz="quarter" idx="5"/>
          </p:nvPr>
        </p:nvSpPr>
        <p:spPr/>
        <p:txBody>
          <a:bodyPr/>
          <a:lstStyle/>
          <a:p>
            <a:pPr>
              <a:defRPr/>
            </a:pPr>
            <a:fld id="{B88622D3-81BC-4D85-81BB-7BBCAEF21A2D}" type="slidenum">
              <a:rPr lang="en-US" smtClean="0">
                <a:latin typeface="Arial" pitchFamily="34" charset="0"/>
              </a:rPr>
              <a:pPr>
                <a:defRPr/>
              </a:pPr>
              <a:t>31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6</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ym typeface="Wingdings" pitchFamily="2" charset="2"/>
            </a:endParaRPr>
          </a:p>
        </p:txBody>
      </p:sp>
      <p:sp>
        <p:nvSpPr>
          <p:cNvPr id="4" name="Header Placeholder 3"/>
          <p:cNvSpPr>
            <a:spLocks noGrp="1"/>
          </p:cNvSpPr>
          <p:nvPr>
            <p:ph type="hdr" sz="quarter" idx="10"/>
          </p:nvPr>
        </p:nvSpPr>
        <p:spPr/>
        <p:txBody>
          <a:bodyPr/>
          <a:lstStyle/>
          <a:p>
            <a:pPr>
              <a:defRPr/>
            </a:pPr>
            <a:r>
              <a:rPr lang="en-US" smtClean="0"/>
              <a:t>Brand Transformation Presentation</a:t>
            </a:r>
            <a:endParaRPr lang="en-US"/>
          </a:p>
        </p:txBody>
      </p:sp>
      <p:sp>
        <p:nvSpPr>
          <p:cNvPr id="5" name="Slide Number Placeholder 4"/>
          <p:cNvSpPr>
            <a:spLocks noGrp="1"/>
          </p:cNvSpPr>
          <p:nvPr>
            <p:ph type="sldNum" sz="quarter" idx="11"/>
          </p:nvPr>
        </p:nvSpPr>
        <p:spPr/>
        <p:txBody>
          <a:bodyPr/>
          <a:lstStyle/>
          <a:p>
            <a:pPr>
              <a:defRPr/>
            </a:pPr>
            <a:fld id="{88AD96F5-E17A-4258-8AA4-566585545BF8}" type="slidenum">
              <a:rPr lang="en-US" smtClean="0"/>
              <a:pPr>
                <a:defRPr/>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r>
              <a:rPr lang="en-US" dirty="0"/>
              <a:t>In our first illustration the storage port caches have to coordinate to maintain cache coherency. This spends CPU cycles from the already overloaded storage ports.</a:t>
            </a:r>
          </a:p>
          <a:p>
            <a:pPr>
              <a:lnSpc>
                <a:spcPct val="120000"/>
              </a:lnSpc>
            </a:pPr>
            <a:endParaRPr lang="en-US" dirty="0"/>
          </a:p>
          <a:p>
            <a:pPr>
              <a:lnSpc>
                <a:spcPct val="120000"/>
              </a:lnSpc>
            </a:pPr>
            <a:r>
              <a:rPr lang="en-US" dirty="0"/>
              <a:t>By setting a preference from a specific path to the storage port and LUN in MPIO and the SAN configuration utility we were able to more than double throughput of the storage ports.</a:t>
            </a:r>
            <a:endParaRPr lang="en-US" sz="1400" dirty="0"/>
          </a:p>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36</a:t>
            </a:fld>
            <a:endParaRPr lang="da-D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Mike: I</a:t>
            </a:r>
            <a:r>
              <a:rPr lang="en-US" baseline="0" dirty="0" smtClean="0"/>
              <a:t> like the intention of this slide but it very confusing to me.  I don’t think it would be understandable without a live explanation</a:t>
            </a:r>
          </a:p>
          <a:p>
            <a:endParaRPr lang="en-US" baseline="0" dirty="0" smtClean="0"/>
          </a:p>
          <a:p>
            <a:r>
              <a:rPr lang="en-US" baseline="0" dirty="0" smtClean="0"/>
              <a:t>Thomas: I agree. This was not an easy slide to create and I is actually very hard to visualize it. There will be a lot of pointing and explaining to do here</a:t>
            </a:r>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39</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you can use </a:t>
            </a:r>
            <a:r>
              <a:rPr lang="en-US" dirty="0" err="1" smtClean="0"/>
              <a:t>DiskPart</a:t>
            </a:r>
            <a:r>
              <a:rPr lang="en-US" dirty="0" smtClean="0"/>
              <a:t> for most</a:t>
            </a:r>
            <a:r>
              <a:rPr lang="en-US" baseline="0" dirty="0" smtClean="0"/>
              <a:t> operations now. However, you still need DiskPar.exe and DmDiag.exe to get the geometry of the drives and manage dynamic disks. See appendix</a:t>
            </a:r>
            <a:endParaRPr lang="da-DK"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42</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a:t>
            </a:r>
            <a:r>
              <a:rPr lang="da-DK" baseline="0" dirty="0" smtClean="0"/>
              <a:t> graph shows a run of a fixed number of IOPS on both 6 and 8 disks – aligned and non-aligned.</a:t>
            </a:r>
            <a:endParaRPr lang="en-US" dirty="0"/>
          </a:p>
        </p:txBody>
      </p:sp>
      <p:sp>
        <p:nvSpPr>
          <p:cNvPr id="4" name="Slide Number Placeholder 3"/>
          <p:cNvSpPr>
            <a:spLocks noGrp="1"/>
          </p:cNvSpPr>
          <p:nvPr>
            <p:ph type="sldNum" sz="quarter" idx="10"/>
          </p:nvPr>
        </p:nvSpPr>
        <p:spPr/>
        <p:txBody>
          <a:bodyPr/>
          <a:lstStyle/>
          <a:p>
            <a:fld id="{3E61BEBA-BBDD-4897-904C-1913FBBF76AC}" type="slidenum">
              <a:rPr lang="en-US" smtClean="0"/>
              <a:pPr/>
              <a:t>43</a:t>
            </a:fld>
            <a:endParaRPr lang="en-US" dirty="0"/>
          </a:p>
        </p:txBody>
      </p:sp>
    </p:spTree>
    <p:extLst>
      <p:ext uri="{BB962C8B-B14F-4D97-AF65-F5344CB8AC3E}">
        <p14:creationId xmlns:p14="http://schemas.microsoft.com/office/powerpoint/2010/main" val="1184160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hape 3"/>
          <p:cNvSpPr>
            <a:spLocks noGrp="1" noChangeArrowheads="1"/>
          </p:cNvSpPr>
          <p:nvPr>
            <p:ph type="dt" sz="quarter" idx="1"/>
          </p:nvPr>
        </p:nvSpPr>
        <p:spPr>
          <a:noFill/>
        </p:spPr>
        <p:txBody>
          <a:bodyPr/>
          <a:lstStyle/>
          <a:p>
            <a:fld id="{AC378398-388F-4F6B-A7EF-16876E784104}" type="datetime8">
              <a:rPr lang="en-US" smtClean="0"/>
              <a:pPr/>
              <a:t>11/20/2009 2:25 PM</a:t>
            </a:fld>
            <a:endParaRPr lang="en-US" smtClean="0"/>
          </a:p>
        </p:txBody>
      </p:sp>
      <p:sp>
        <p:nvSpPr>
          <p:cNvPr id="77827" name="Shape 4"/>
          <p:cNvSpPr>
            <a:spLocks noGrp="1" noChangeArrowheads="1"/>
          </p:cNvSpPr>
          <p:nvPr>
            <p:ph type="sldNum" sz="quarter" idx="5"/>
          </p:nvPr>
        </p:nvSpPr>
        <p:spPr>
          <a:noFill/>
        </p:spPr>
        <p:txBody>
          <a:bodyPr/>
          <a:lstStyle/>
          <a:p>
            <a:fld id="{D4CAB95A-09AE-4F95-A2CD-6380438A73A0}" type="slidenum">
              <a:rPr lang="en-US" smtClean="0"/>
              <a:pPr/>
              <a:t>46</a:t>
            </a:fld>
            <a:endParaRPr lang="en-US" smtClean="0"/>
          </a:p>
        </p:txBody>
      </p:sp>
      <p:sp>
        <p:nvSpPr>
          <p:cNvPr id="77828" name="Shape 5"/>
          <p:cNvSpPr>
            <a:spLocks noGrp="1" noChangeArrowheads="1"/>
          </p:cNvSpPr>
          <p:nvPr>
            <p:ph type="ftr" sz="quarter" idx="4"/>
          </p:nvPr>
        </p:nvSpPr>
        <p:spPr>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77829" name="Rectangle 729089"/>
          <p:cNvSpPr>
            <a:spLocks noGrp="1" noRot="1" noChangeAspect="1" noChangeArrowheads="1" noTextEdit="1"/>
          </p:cNvSpPr>
          <p:nvPr>
            <p:ph type="sldImg"/>
          </p:nvPr>
        </p:nvSpPr>
        <p:spPr>
          <a:noFill/>
          <a:ln cap="flat">
            <a:headEnd type="none" w="med" len="med"/>
            <a:tailEnd type="none" w="med" len="med"/>
          </a:ln>
        </p:spPr>
      </p:sp>
      <p:sp>
        <p:nvSpPr>
          <p:cNvPr id="77830" name="Rectangle 729090"/>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da-DK"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47</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48</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49</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50</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details refer to:</a:t>
            </a:r>
          </a:p>
          <a:p>
            <a:pPr marL="0" lvl="1" defTabSz="931774">
              <a:defRPr/>
            </a:pPr>
            <a:endParaRPr lang="en-US" sz="1400" dirty="0">
              <a:hlinkClick r:id=""/>
            </a:endParaRPr>
          </a:p>
          <a:p>
            <a:pPr marL="0" lvl="1" defTabSz="931774">
              <a:defRPr/>
            </a:pPr>
            <a:r>
              <a:rPr lang="en-US" sz="1400" dirty="0">
                <a:hlinkClick r:id=""/>
              </a:rPr>
              <a:t>http://sqlcat.com/technicalnotes/archive/2008/03/07/How-many-files-should-a-database-have-part-1-olap-workloads.aspx</a:t>
            </a:r>
            <a:endParaRPr lang="en-US" sz="1400" dirty="0"/>
          </a:p>
          <a:p>
            <a:endParaRPr lang="en-US" sz="1400" dirty="0"/>
          </a:p>
          <a:p>
            <a:endParaRPr lang="en-US" sz="1400" i="1"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54</a:t>
            </a:fld>
            <a:endParaRPr lang="da-D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B2B37A38-A4EF-474B-99E7-35617684580F}" type="slidenum">
              <a:rPr lang="en-US" smtClean="0">
                <a:latin typeface="Arial" pitchFamily="34" charset="0"/>
              </a:rPr>
              <a:pPr>
                <a:defRPr/>
              </a:pPr>
              <a:t>55</a:t>
            </a:fld>
            <a:endParaRPr lang="en-US" smtClean="0">
              <a:latin typeface="Arial" pitchFamily="34" charset="0"/>
            </a:endParaRPr>
          </a:p>
        </p:txBody>
      </p:sp>
      <p:sp>
        <p:nvSpPr>
          <p:cNvPr id="71683" name="Shape 3"/>
          <p:cNvSpPr txBox="1">
            <a:spLocks noGrp="1" noChangeArrowheads="1"/>
          </p:cNvSpPr>
          <p:nvPr/>
        </p:nvSpPr>
        <p:spPr bwMode="auto">
          <a:xfrm>
            <a:off x="3970436" y="0"/>
            <a:ext cx="3038372" cy="464820"/>
          </a:xfrm>
          <a:prstGeom prst="rect">
            <a:avLst/>
          </a:prstGeom>
          <a:noFill/>
          <a:ln w="9525" algn="ctr">
            <a:noFill/>
            <a:miter lim="800000"/>
            <a:headEnd/>
            <a:tailEnd/>
          </a:ln>
        </p:spPr>
        <p:txBody>
          <a:bodyPr lIns="93164" tIns="46582" rIns="93164" bIns="46582"/>
          <a:lstStyle/>
          <a:p>
            <a:pPr algn="r"/>
            <a:fld id="{D1E3EE23-A8FD-4DCD-B6D2-FE3FA2A44635}" type="datetime8">
              <a:rPr lang="en-US" sz="1200">
                <a:latin typeface="Times New Roman" pitchFamily="18" charset="0"/>
              </a:rPr>
              <a:pPr algn="r"/>
              <a:t>11/20/2009 2:25 PM</a:t>
            </a:fld>
            <a:endParaRPr lang="en-US" sz="1200" dirty="0">
              <a:latin typeface="Times New Roman" pitchFamily="18" charset="0"/>
            </a:endParaRPr>
          </a:p>
        </p:txBody>
      </p:sp>
      <p:sp>
        <p:nvSpPr>
          <p:cNvPr id="71684" name="Shape 4"/>
          <p:cNvSpPr txBox="1">
            <a:spLocks noGrp="1" noChangeArrowheads="1"/>
          </p:cNvSpPr>
          <p:nvPr/>
        </p:nvSpPr>
        <p:spPr bwMode="auto">
          <a:xfrm>
            <a:off x="5707103" y="8829989"/>
            <a:ext cx="1301704" cy="464820"/>
          </a:xfrm>
          <a:prstGeom prst="rect">
            <a:avLst/>
          </a:prstGeom>
          <a:noFill/>
          <a:ln w="9525" algn="ctr">
            <a:noFill/>
            <a:miter lim="800000"/>
            <a:headEnd/>
            <a:tailEnd/>
          </a:ln>
        </p:spPr>
        <p:txBody>
          <a:bodyPr lIns="93164" tIns="46582" rIns="93164" bIns="46582" anchor="b"/>
          <a:lstStyle/>
          <a:p>
            <a:pPr algn="r"/>
            <a:fld id="{79ADBA0D-940F-4A0B-958C-E645F5D74292}" type="slidenum">
              <a:rPr lang="en-US" sz="1200">
                <a:latin typeface="Times New Roman" pitchFamily="18" charset="0"/>
              </a:rPr>
              <a:pPr algn="r"/>
              <a:t>55</a:t>
            </a:fld>
            <a:endParaRPr lang="en-US" sz="1200" dirty="0">
              <a:latin typeface="Times New Roman" pitchFamily="18" charset="0"/>
            </a:endParaRPr>
          </a:p>
        </p:txBody>
      </p:sp>
      <p:sp>
        <p:nvSpPr>
          <p:cNvPr id="71685" name="Shape 5"/>
          <p:cNvSpPr txBox="1">
            <a:spLocks noGrp="1" noChangeArrowheads="1"/>
          </p:cNvSpPr>
          <p:nvPr/>
        </p:nvSpPr>
        <p:spPr bwMode="auto">
          <a:xfrm>
            <a:off x="0" y="8938235"/>
            <a:ext cx="5793140" cy="356574"/>
          </a:xfrm>
          <a:prstGeom prst="rect">
            <a:avLst/>
          </a:prstGeom>
          <a:noFill/>
          <a:ln w="9525" algn="ctr">
            <a:noFill/>
            <a:miter lim="800000"/>
            <a:headEnd/>
            <a:tailEnd/>
          </a:ln>
        </p:spPr>
        <p:txBody>
          <a:bodyPr lIns="93164" tIns="46582" rIns="93164" bIns="46582" anchor="b"/>
          <a:lstStyle/>
          <a:p>
            <a:pPr>
              <a:lnSpc>
                <a:spcPct val="85000"/>
              </a:lnSpc>
              <a:spcBef>
                <a:spcPct val="20000"/>
              </a:spcBef>
            </a:pPr>
            <a:r>
              <a:rPr lang="en-US" sz="700" dirty="0">
                <a:latin typeface="Segoe Semibold"/>
              </a:rPr>
              <a:t>© 2006 Microsoft Corporation. All rights reserved. Microsoft, Windows, Windows Vista and other product names are or may be registered trademarks and/or trademarks in the U.S. and/or other countries.</a:t>
            </a:r>
          </a:p>
          <a:p>
            <a:pPr>
              <a:lnSpc>
                <a:spcPct val="85000"/>
              </a:lnSpc>
              <a:spcBef>
                <a:spcPct val="20000"/>
              </a:spcBef>
            </a:pPr>
            <a:r>
              <a:rPr lang="en-US" sz="700" dirty="0">
                <a:latin typeface="Segoe Semibold"/>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Semibold"/>
              </a:rPr>
            </a:br>
            <a:r>
              <a:rPr lang="en-US" sz="700" dirty="0">
                <a:latin typeface="Segoe Semibold"/>
              </a:rPr>
              <a:t>MICROSOFT MAKES NO WARRANTIES, EXPRESS, IMPLIED OR STATUTORY, AS TO THE INFORMATION IN THIS PRESENTATION.</a:t>
            </a:r>
          </a:p>
        </p:txBody>
      </p:sp>
      <p:sp>
        <p:nvSpPr>
          <p:cNvPr id="71686" name="Rectangle 498689"/>
          <p:cNvSpPr>
            <a:spLocks noGrp="1" noRot="1" noChangeAspect="1" noChangeArrowheads="1" noTextEdit="1"/>
          </p:cNvSpPr>
          <p:nvPr>
            <p:ph type="sldImg"/>
          </p:nvPr>
        </p:nvSpPr>
        <p:spPr>
          <a:ln cap="flat" algn="ctr">
            <a:headEnd type="none" w="med" len="med"/>
            <a:tailEnd type="none" w="med" len="med"/>
          </a:ln>
        </p:spPr>
      </p:sp>
      <p:sp>
        <p:nvSpPr>
          <p:cNvPr id="71687" name="Rectangle 498690"/>
          <p:cNvSpPr>
            <a:spLocks noGrp="1" noChangeArrowheads="1"/>
          </p:cNvSpPr>
          <p:nvPr>
            <p:ph type="body" idx="1"/>
          </p:nvPr>
        </p:nvSpPr>
        <p:spPr>
          <a:noFill/>
          <a:ln/>
        </p:spPr>
        <p:txBody>
          <a:bodyPr/>
          <a:lstStyle/>
          <a:p>
            <a:pPr eaLnBrk="1" hangingPunct="1"/>
            <a:endParaRPr lang="en-US" i="1"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1BEBA-BBDD-4897-904C-1913FBBF76AC}" type="slidenum">
              <a:rPr lang="en-US" smtClean="0"/>
              <a:pPr/>
              <a:t>57</a:t>
            </a:fld>
            <a:endParaRPr lang="en-US" dirty="0"/>
          </a:p>
        </p:txBody>
      </p:sp>
    </p:spTree>
    <p:extLst>
      <p:ext uri="{BB962C8B-B14F-4D97-AF65-F5344CB8AC3E}">
        <p14:creationId xmlns:p14="http://schemas.microsoft.com/office/powerpoint/2010/main" val="1333145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58</a:t>
            </a:fld>
            <a:endParaRPr lang="da-DK"/>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Typically,</a:t>
            </a:r>
            <a:r>
              <a:rPr lang="da-DK" baseline="0" dirty="0" smtClean="0"/>
              <a:t> the ”best” solution is somewhere in between the two</a:t>
            </a:r>
            <a:endParaRPr lang="en-US" dirty="0"/>
          </a:p>
        </p:txBody>
      </p:sp>
      <p:sp>
        <p:nvSpPr>
          <p:cNvPr id="4" name="Slide Number Placeholder 3"/>
          <p:cNvSpPr>
            <a:spLocks noGrp="1"/>
          </p:cNvSpPr>
          <p:nvPr>
            <p:ph type="sldNum" sz="quarter" idx="10"/>
          </p:nvPr>
        </p:nvSpPr>
        <p:spPr/>
        <p:txBody>
          <a:bodyPr/>
          <a:lstStyle/>
          <a:p>
            <a:fld id="{3E61BEBA-BBDD-4897-904C-1913FBBF76AC}" type="slidenum">
              <a:rPr lang="en-US" smtClean="0"/>
              <a:pPr/>
              <a:t>60</a:t>
            </a:fld>
            <a:endParaRPr lang="en-US" dirty="0"/>
          </a:p>
        </p:txBody>
      </p:sp>
    </p:spTree>
    <p:extLst>
      <p:ext uri="{BB962C8B-B14F-4D97-AF65-F5344CB8AC3E}">
        <p14:creationId xmlns:p14="http://schemas.microsoft.com/office/powerpoint/2010/main" val="3425183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i="1"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61</a:t>
            </a:fld>
            <a:endParaRPr lang="da-DK"/>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63</a:t>
            </a:fld>
            <a:endParaRPr lang="da-DK"/>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64</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b="1" i="0"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10</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65</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79876" name="Header Placeholder 3"/>
          <p:cNvSpPr>
            <a:spLocks noGrp="1"/>
          </p:cNvSpPr>
          <p:nvPr>
            <p:ph type="hdr" sz="quarter"/>
          </p:nvPr>
        </p:nvSpPr>
        <p:spPr/>
        <p:txBody>
          <a:bodyPr/>
          <a:lstStyle/>
          <a:p>
            <a:pPr>
              <a:defRPr/>
            </a:pPr>
            <a:r>
              <a:rPr lang="en-US" smtClean="0">
                <a:latin typeface="Arial" pitchFamily="34" charset="0"/>
              </a:rPr>
              <a:t>Brand Transformation Presentation</a:t>
            </a:r>
          </a:p>
        </p:txBody>
      </p:sp>
      <p:sp>
        <p:nvSpPr>
          <p:cNvPr id="79877" name="Slide Number Placeholder 4"/>
          <p:cNvSpPr>
            <a:spLocks noGrp="1"/>
          </p:cNvSpPr>
          <p:nvPr>
            <p:ph type="sldNum" sz="quarter" idx="5"/>
          </p:nvPr>
        </p:nvSpPr>
        <p:spPr/>
        <p:txBody>
          <a:bodyPr/>
          <a:lstStyle/>
          <a:p>
            <a:pPr>
              <a:defRPr/>
            </a:pPr>
            <a:fld id="{EEFEF746-3687-4C24-99EC-DAF4D5CA01DE}" type="slidenum">
              <a:rPr lang="en-US" smtClean="0">
                <a:latin typeface="Arial" pitchFamily="34" charset="0"/>
              </a:rPr>
              <a:pPr>
                <a:defRPr/>
              </a:pPr>
              <a:t>66</a:t>
            </a:fld>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Brand Transformation Presentation</a:t>
            </a:r>
            <a:endParaRPr lang="en-US"/>
          </a:p>
        </p:txBody>
      </p:sp>
      <p:sp>
        <p:nvSpPr>
          <p:cNvPr id="5" name="Slide Number Placeholder 4"/>
          <p:cNvSpPr>
            <a:spLocks noGrp="1"/>
          </p:cNvSpPr>
          <p:nvPr>
            <p:ph type="sldNum" sz="quarter" idx="11"/>
          </p:nvPr>
        </p:nvSpPr>
        <p:spPr/>
        <p:txBody>
          <a:bodyPr/>
          <a:lstStyle/>
          <a:p>
            <a:pPr>
              <a:defRPr/>
            </a:pPr>
            <a:fld id="{88AD96F5-E17A-4258-8AA4-566585545BF8}" type="slidenum">
              <a:rPr lang="en-US" smtClean="0"/>
              <a:pPr>
                <a:defRPr/>
              </a:pPr>
              <a:t>67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68</a:t>
            </a:fld>
            <a:endParaRPr lang="da-DK"/>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69</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73</a:t>
            </a:fld>
            <a:endParaRPr lang="da-DK"/>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D2391EAF-27C8-4A5A-A94D-876293815C19}" type="datetime8">
              <a:rPr lang="en-US"/>
              <a:pPr/>
              <a:t>11/20/2009 2:25 PM</a:t>
            </a:fld>
            <a:endParaRPr lang="en-US"/>
          </a:p>
        </p:txBody>
      </p:sp>
      <p:sp>
        <p:nvSpPr>
          <p:cNvPr id="5" name="Slide Number Placeholder 4"/>
          <p:cNvSpPr>
            <a:spLocks noGrp="1" noChangeArrowheads="1"/>
          </p:cNvSpPr>
          <p:nvPr>
            <p:ph type="sldNum" sz="quarter" idx="5"/>
          </p:nvPr>
        </p:nvSpPr>
        <p:spPr/>
        <p:txBody>
          <a:bodyPr/>
          <a:lstStyle/>
          <a:p>
            <a:fld id="{60337D5C-98AF-45A3-A6C8-8D5B52A24E3D}" type="slidenum">
              <a:rPr lang="en-US"/>
              <a:pPr/>
              <a:t>77</a:t>
            </a:fld>
            <a:endParaRPr lang="en-US"/>
          </a:p>
        </p:txBody>
      </p:sp>
      <p:sp>
        <p:nvSpPr>
          <p:cNvPr id="6" name="Footer Placeholder 5"/>
          <p:cNvSpPr>
            <a:spLocks noGrp="1" noChangeArrowheads="1"/>
          </p:cNvSpPr>
          <p:nvPr>
            <p:ph type="ftr" sz="quarter" idx="4"/>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08548" name="Rectangle 106499"/>
          <p:cNvSpPr>
            <a:spLocks noGrp="1" noRot="1" noChangeAspect="1" noChangeArrowheads="1" noTextEdit="1"/>
          </p:cNvSpPr>
          <p:nvPr>
            <p:ph type="sldImg"/>
          </p:nvPr>
        </p:nvSpPr>
        <p:spPr>
          <a:noFill/>
          <a:ln cap="flat">
            <a:headEnd type="none" w="med" len="med"/>
            <a:tailEnd type="none" w="med" len="med"/>
          </a:ln>
        </p:spPr>
      </p:sp>
      <p:sp>
        <p:nvSpPr>
          <p:cNvPr id="108549" name="Rectangle 106500"/>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7FCC3203-73F8-4DD8-A462-E699BD359C12}" type="datetime8">
              <a:rPr lang="en-US"/>
              <a:pPr/>
              <a:t>11/20/2009 2:25 PM</a:t>
            </a:fld>
            <a:endParaRPr lang="en-US"/>
          </a:p>
        </p:txBody>
      </p:sp>
      <p:sp>
        <p:nvSpPr>
          <p:cNvPr id="5" name="Slide Number Placeholder 4"/>
          <p:cNvSpPr>
            <a:spLocks noGrp="1" noChangeArrowheads="1"/>
          </p:cNvSpPr>
          <p:nvPr>
            <p:ph type="sldNum" sz="quarter" idx="5"/>
          </p:nvPr>
        </p:nvSpPr>
        <p:spPr/>
        <p:txBody>
          <a:bodyPr/>
          <a:lstStyle/>
          <a:p>
            <a:fld id="{63462EFB-9F7C-4EC3-85DA-2AC6E049A2E2}" type="slidenum">
              <a:rPr lang="en-US"/>
              <a:pPr/>
              <a:t>78</a:t>
            </a:fld>
            <a:endParaRPr lang="en-US"/>
          </a:p>
        </p:txBody>
      </p:sp>
      <p:sp>
        <p:nvSpPr>
          <p:cNvPr id="6" name="Footer Placeholder 5"/>
          <p:cNvSpPr>
            <a:spLocks noGrp="1" noChangeArrowheads="1"/>
          </p:cNvSpPr>
          <p:nvPr>
            <p:ph type="ftr" sz="quarter" idx="4"/>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09572" name="Rectangle 107523"/>
          <p:cNvSpPr>
            <a:spLocks noGrp="1" noRot="1" noChangeAspect="1" noChangeArrowheads="1" noTextEdit="1"/>
          </p:cNvSpPr>
          <p:nvPr>
            <p:ph type="sldImg"/>
          </p:nvPr>
        </p:nvSpPr>
        <p:spPr>
          <a:noFill/>
          <a:ln cap="flat">
            <a:headEnd type="none" w="med" len="med"/>
            <a:tailEnd type="none" w="med" len="med"/>
          </a:ln>
        </p:spPr>
      </p:sp>
      <p:sp>
        <p:nvSpPr>
          <p:cNvPr id="109573" name="Rectangle 107524"/>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EDB5D3E3-416F-4F08-8509-04FCA26D7DD2}" type="datetime8">
              <a:rPr lang="en-US"/>
              <a:pPr/>
              <a:t>11/20/2009 2:25 PM</a:t>
            </a:fld>
            <a:endParaRPr lang="en-US"/>
          </a:p>
        </p:txBody>
      </p:sp>
      <p:sp>
        <p:nvSpPr>
          <p:cNvPr id="5" name="Slide Number Placeholder 4"/>
          <p:cNvSpPr>
            <a:spLocks noGrp="1" noChangeArrowheads="1"/>
          </p:cNvSpPr>
          <p:nvPr>
            <p:ph type="sldNum" sz="quarter" idx="5"/>
          </p:nvPr>
        </p:nvSpPr>
        <p:spPr/>
        <p:txBody>
          <a:bodyPr/>
          <a:lstStyle/>
          <a:p>
            <a:fld id="{0BF5E4CA-828D-4652-A9F6-5AC554A798FF}" type="slidenum">
              <a:rPr lang="en-US"/>
              <a:pPr/>
              <a:t>80</a:t>
            </a:fld>
            <a:endParaRPr lang="en-US"/>
          </a:p>
        </p:txBody>
      </p:sp>
      <p:sp>
        <p:nvSpPr>
          <p:cNvPr id="6" name="Footer Placeholder 5"/>
          <p:cNvSpPr>
            <a:spLocks noGrp="1" noChangeArrowheads="1"/>
          </p:cNvSpPr>
          <p:nvPr>
            <p:ph type="ftr" sz="quarter" idx="4"/>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10596" name="Rectangle 108547"/>
          <p:cNvSpPr>
            <a:spLocks noGrp="1" noRot="1" noChangeAspect="1" noChangeArrowheads="1" noTextEdit="1"/>
          </p:cNvSpPr>
          <p:nvPr>
            <p:ph type="sldImg"/>
          </p:nvPr>
        </p:nvSpPr>
        <p:spPr>
          <a:noFill/>
          <a:ln cap="flat">
            <a:headEnd type="none" w="med" len="med"/>
            <a:tailEnd type="none" w="med" len="med"/>
          </a:ln>
        </p:spPr>
      </p:sp>
      <p:sp>
        <p:nvSpPr>
          <p:cNvPr id="110597" name="Rectangle 108548"/>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82</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13</a:t>
            </a:fld>
            <a:endParaRPr lang="da-DK"/>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84</a:t>
            </a:fld>
            <a:endParaRPr lang="da-DK"/>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85</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87</a:t>
            </a:fld>
            <a:endParaRPr lang="da-DK"/>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88</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Thomas: I suggest we put this in appendix</a:t>
            </a:r>
            <a:endParaRPr lang="da-DK" i="1"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89</a:t>
            </a:fld>
            <a:endParaRPr lang="da-DK"/>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92</a:t>
            </a:fld>
            <a:endParaRPr lang="da-DK"/>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i="1" baseline="0" dirty="0" smtClean="0"/>
          </a:p>
        </p:txBody>
      </p:sp>
      <p:sp>
        <p:nvSpPr>
          <p:cNvPr id="4" name="Slide Number Placeholder 3"/>
          <p:cNvSpPr>
            <a:spLocks noGrp="1"/>
          </p:cNvSpPr>
          <p:nvPr>
            <p:ph type="sldNum" sz="quarter" idx="10"/>
          </p:nvPr>
        </p:nvSpPr>
        <p:spPr/>
        <p:txBody>
          <a:bodyPr/>
          <a:lstStyle/>
          <a:p>
            <a:fld id="{2AE481CF-8B12-47FC-BD9B-CD9B297B8255}" type="slidenum">
              <a:rPr lang="da-DK" smtClean="0"/>
              <a:pPr/>
              <a:t>93</a:t>
            </a:fld>
            <a:endParaRPr lang="da-DK"/>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94</a:t>
            </a:fld>
            <a:endParaRPr lang="da-DK"/>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95</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96</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14</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15</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E481CF-8B12-47FC-BD9B-CD9B297B8255}" type="slidenum">
              <a:rPr lang="da-DK" smtClean="0"/>
              <a:pPr/>
              <a:t>16</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p>
            <a:fld id="{954BFC6A-DC59-4F07-B3CD-C900889EFB42}" type="datetime8">
              <a:rPr lang="en-US"/>
              <a:pPr/>
              <a:t>11/20/2009 2:25 PM</a:t>
            </a:fld>
            <a:endParaRPr lang="en-US"/>
          </a:p>
        </p:txBody>
      </p:sp>
      <p:sp>
        <p:nvSpPr>
          <p:cNvPr id="5" name="Slide Number Placeholder 4"/>
          <p:cNvSpPr>
            <a:spLocks noGrp="1" noChangeArrowheads="1"/>
          </p:cNvSpPr>
          <p:nvPr>
            <p:ph type="sldNum" sz="quarter" idx="5"/>
          </p:nvPr>
        </p:nvSpPr>
        <p:spPr/>
        <p:txBody>
          <a:bodyPr/>
          <a:lstStyle/>
          <a:p>
            <a:fld id="{036CA1BC-17B9-4592-A68D-335F0F20DC77}" type="slidenum">
              <a:rPr lang="en-US"/>
              <a:pPr/>
              <a:t>18</a:t>
            </a:fld>
            <a:endParaRPr lang="en-US"/>
          </a:p>
        </p:txBody>
      </p:sp>
      <p:sp>
        <p:nvSpPr>
          <p:cNvPr id="6" name="Footer Placeholder 5"/>
          <p:cNvSpPr>
            <a:spLocks noGrp="1" noChangeArrowheads="1"/>
          </p:cNvSpPr>
          <p:nvPr>
            <p:ph type="ftr" sz="quarter" idx="4"/>
          </p:nvPr>
        </p:nvSpPr>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2708" name="Rectangle 70659"/>
          <p:cNvSpPr>
            <a:spLocks noGrp="1" noRot="1" noChangeAspect="1" noChangeArrowheads="1" noTextEdit="1"/>
          </p:cNvSpPr>
          <p:nvPr>
            <p:ph type="sldImg"/>
          </p:nvPr>
        </p:nvSpPr>
        <p:spPr>
          <a:noFill/>
          <a:ln cap="flat">
            <a:headEnd type="none" w="med" len="med"/>
            <a:tailEnd type="none" w="med" len="med"/>
          </a:ln>
        </p:spPr>
      </p:sp>
      <p:sp>
        <p:nvSpPr>
          <p:cNvPr id="72709" name="Rectangle 70660"/>
          <p:cNvSpPr>
            <a:spLocks noGrp="1" noChangeArrowheads="1"/>
          </p:cNvSpPr>
          <p:nvPr>
            <p:ph type="body" idx="1"/>
          </p:nvPr>
        </p:nvSpPr>
        <p:spPr>
          <a:noFill/>
          <a:ln/>
        </p:spPr>
        <p:txBody>
          <a:bodyPr/>
          <a:lstStyle/>
          <a:p>
            <a:pPr eaLnBrk="1" hangingPunct="1"/>
            <a:endParaRPr lang="en-US" i="1" dirty="0">
              <a:solidFill>
                <a:srgbClr xmlns:mc="http://schemas.openxmlformats.org/markup-compatibility/2006" xmlns:a14="http://schemas.microsoft.com/office/drawing/2010/main" val="FF0000" mc:Ignorable=""/>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1700808"/>
            <a:ext cx="8321675" cy="1329680"/>
          </a:xfrm>
        </p:spPr>
        <p:txBody>
          <a:bodyPr/>
          <a:lstStyle>
            <a:lvl1pPr>
              <a:defRPr/>
            </a:lvl1pPr>
          </a:lstStyle>
          <a:p>
            <a:r>
              <a:rPr lang="en-US" dirty="0" smtClean="0"/>
              <a:t>&lt;title&gt;</a:t>
            </a:r>
            <a:endParaRPr lang="en-US" dirty="0"/>
          </a:p>
        </p:txBody>
      </p:sp>
      <p:sp>
        <p:nvSpPr>
          <p:cNvPr id="3" name="Title 1"/>
          <p:cNvSpPr txBox="1">
            <a:spLocks/>
          </p:cNvSpPr>
          <p:nvPr userDrawn="1"/>
        </p:nvSpPr>
        <p:spPr bwMode="auto">
          <a:xfrm>
            <a:off x="395536" y="3140968"/>
            <a:ext cx="8321675" cy="151216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4000">
                <a:solidFill>
                  <a:schemeClr val="bg1"/>
                </a:solidFill>
                <a:effectLst/>
                <a:latin typeface="+mj-lt"/>
                <a:ea typeface="+mj-ea"/>
                <a:cs typeface="+mj-cs"/>
              </a:defRPr>
            </a:lvl1pPr>
            <a:lvl2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2pPr>
            <a:lvl3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3pPr>
            <a:lvl4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4pPr>
            <a:lvl5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9pPr>
          </a:lstStyle>
          <a:p>
            <a:r>
              <a:rPr lang="en-US" sz="2800" dirty="0" smtClean="0">
                <a:solidFill>
                  <a:schemeClr val="bg2"/>
                </a:solidFill>
              </a:rPr>
              <a:t>Thomas Kejser</a:t>
            </a:r>
          </a:p>
          <a:p>
            <a:r>
              <a:rPr lang="en-US" sz="2800" dirty="0" smtClean="0">
                <a:solidFill>
                  <a:schemeClr val="bg2"/>
                </a:solidFill>
              </a:rPr>
              <a:t>Senior</a:t>
            </a:r>
            <a:r>
              <a:rPr lang="en-US" sz="2800" baseline="0" dirty="0" smtClean="0">
                <a:solidFill>
                  <a:schemeClr val="bg2"/>
                </a:solidFill>
              </a:rPr>
              <a:t> Program Manager</a:t>
            </a:r>
          </a:p>
          <a:p>
            <a:r>
              <a:rPr lang="en-US" sz="2800" baseline="0" dirty="0" smtClean="0">
                <a:solidFill>
                  <a:schemeClr val="bg2"/>
                </a:solidFill>
              </a:rPr>
              <a:t>Microsoft Corp.</a:t>
            </a:r>
            <a:endParaRPr lang="en-US" sz="2800" dirty="0">
              <a:solidFill>
                <a:schemeClr val="bg2"/>
              </a:solidFill>
            </a:endParaRPr>
          </a:p>
        </p:txBody>
      </p:sp>
      <p:pic>
        <p:nvPicPr>
          <p:cNvPr id="4" name="Picture 3" descr="SQL_CAT_small.png"/>
          <p:cNvPicPr>
            <a:picLocks noChangeAspect="1"/>
          </p:cNvPicPr>
          <p:nvPr userDrawn="1"/>
        </p:nvPicPr>
        <p:blipFill>
          <a:blip r:embed="rId2"/>
          <a:srcRect/>
          <a:stretch>
            <a:fillRect/>
          </a:stretch>
        </p:blipFill>
        <p:spPr bwMode="auto">
          <a:xfrm>
            <a:off x="6681550" y="3140968"/>
            <a:ext cx="2035661" cy="1152128"/>
          </a:xfrm>
          <a:prstGeom prst="rect">
            <a:avLst/>
          </a:prstGeom>
          <a:noFill/>
          <a:ln w="9525">
            <a:noFill/>
            <a:miter lim="800000"/>
            <a:headEnd/>
            <a:tailEnd/>
          </a:ln>
        </p:spPr>
      </p:pic>
    </p:spTree>
    <p:extLst>
      <p:ext uri="{BB962C8B-B14F-4D97-AF65-F5344CB8AC3E}">
        <p14:creationId xmlns:p14="http://schemas.microsoft.com/office/powerpoint/2010/main" val="674278676"/>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1018782"/>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428596" y="357166"/>
            <a:ext cx="8286808" cy="642942"/>
          </a:xfrm>
          <a:prstGeom prst="rect">
            <a:avLst/>
          </a:prstGeom>
        </p:spPr>
        <p:txBody>
          <a:bodyPr>
            <a:noAutofit/>
          </a:bodyPr>
          <a:lstStyle>
            <a:lvl1pPr algn="l">
              <a:defRPr sz="3000">
                <a:solidFill>
                  <a:srgbClr xmlns:mc="http://schemas.openxmlformats.org/markup-compatibility/2006" xmlns:a14="http://schemas.microsoft.com/office/drawing/2010/main" val="03557B" mc:Ignorable=""/>
                </a:solidFill>
                <a:latin typeface="Arial Black" pitchFamily="34" charset="0"/>
              </a:defRPr>
            </a:lvl1pPr>
          </a:lstStyle>
          <a:p>
            <a:r>
              <a:rPr lang="de-DE" dirty="0" smtClean="0"/>
              <a:t>Click </a:t>
            </a:r>
            <a:r>
              <a:rPr lang="de-DE" dirty="0" err="1" smtClean="0"/>
              <a:t>to</a:t>
            </a:r>
            <a:r>
              <a:rPr lang="de-DE" dirty="0" smtClean="0"/>
              <a:t> </a:t>
            </a:r>
            <a:r>
              <a:rPr lang="de-DE" dirty="0" err="1" smtClean="0"/>
              <a:t>edit</a:t>
            </a:r>
            <a:r>
              <a:rPr lang="de-DE" dirty="0" smtClean="0"/>
              <a:t> </a:t>
            </a:r>
            <a:r>
              <a:rPr lang="de-DE" dirty="0" err="1" smtClean="0"/>
              <a:t>headline</a:t>
            </a:r>
            <a:r>
              <a:rPr lang="de-DE" dirty="0" smtClean="0"/>
              <a:t/>
            </a:r>
            <a:br>
              <a:rPr lang="de-DE" dirty="0" smtClean="0"/>
            </a:br>
            <a:endParaRPr lang="de-DE" dirty="0"/>
          </a:p>
        </p:txBody>
      </p:sp>
      <p:sp>
        <p:nvSpPr>
          <p:cNvPr id="8" name="Textplatzhalter 7"/>
          <p:cNvSpPr>
            <a:spLocks noGrp="1"/>
          </p:cNvSpPr>
          <p:nvPr>
            <p:ph type="body" sz="quarter" idx="10" hasCustomPrompt="1"/>
          </p:nvPr>
        </p:nvSpPr>
        <p:spPr>
          <a:xfrm>
            <a:off x="428625" y="1142984"/>
            <a:ext cx="8286750" cy="5072098"/>
          </a:xfrm>
          <a:prstGeom prst="rect">
            <a:avLst/>
          </a:prstGeom>
        </p:spPr>
        <p:txBody>
          <a:bodyPr/>
          <a:lstStyle>
            <a:lvl1pPr marL="0">
              <a:buFontTx/>
              <a:buNone/>
              <a:defRPr sz="2400">
                <a:solidFill>
                  <a:srgbClr xmlns:mc="http://schemas.openxmlformats.org/markup-compatibility/2006" xmlns:a14="http://schemas.microsoft.com/office/drawing/2010/main" val="03557B" mc:Ignorable=""/>
                </a:solidFill>
                <a:latin typeface="Arial" pitchFamily="34" charset="0"/>
                <a:cs typeface="Arial" pitchFamily="34" charset="0"/>
              </a:defRPr>
            </a:lvl1pPr>
            <a:lvl2pPr>
              <a:buFont typeface="Arial" pitchFamily="34" charset="0"/>
              <a:buChar char="•"/>
              <a:defRPr sz="2000" baseline="0">
                <a:solidFill>
                  <a:srgbClr xmlns:mc="http://schemas.openxmlformats.org/markup-compatibility/2006" xmlns:a14="http://schemas.microsoft.com/office/drawing/2010/main" val="03557B" mc:Ignorable=""/>
                </a:solidFill>
                <a:latin typeface="Arial" pitchFamily="34" charset="0"/>
                <a:cs typeface="Arial" pitchFamily="34" charset="0"/>
              </a:defRPr>
            </a:lvl2pPr>
            <a:lvl3pPr>
              <a:buClr>
                <a:srgbClr xmlns:mc="http://schemas.openxmlformats.org/markup-compatibility/2006" xmlns:a14="http://schemas.microsoft.com/office/drawing/2010/main" val="92D050" mc:Ignorable=""/>
              </a:buClr>
              <a:defRPr sz="1800" b="0" baseline="0">
                <a:solidFill>
                  <a:srgbClr xmlns:mc="http://schemas.openxmlformats.org/markup-compatibility/2006" xmlns:a14="http://schemas.microsoft.com/office/drawing/2010/main" val="03557B" mc:Ignorable=""/>
                </a:solidFill>
                <a:latin typeface="Arial" pitchFamily="34" charset="0"/>
                <a:cs typeface="Arial" pitchFamily="34" charset="0"/>
              </a:defRPr>
            </a:lvl3pPr>
            <a:lvl4pPr>
              <a:buClr>
                <a:srgbClr xmlns:mc="http://schemas.openxmlformats.org/markup-compatibility/2006" xmlns:a14="http://schemas.microsoft.com/office/drawing/2010/main" val="FFC000" mc:Ignorable=""/>
              </a:buClr>
              <a:buFont typeface="Arial" pitchFamily="34" charset="0"/>
              <a:buChar char="•"/>
              <a:defRPr sz="1600" b="0">
                <a:solidFill>
                  <a:srgbClr xmlns:mc="http://schemas.openxmlformats.org/markup-compatibility/2006" xmlns:a14="http://schemas.microsoft.com/office/drawing/2010/main" val="03557B" mc:Ignorable=""/>
                </a:solidFill>
                <a:latin typeface="Arial" pitchFamily="34" charset="0"/>
                <a:cs typeface="Arial" pitchFamily="34" charset="0"/>
              </a:defRPr>
            </a:lvl4pPr>
            <a:lvl5pPr>
              <a:buFont typeface="Arial" pitchFamily="34" charset="0"/>
              <a:buChar char="•"/>
              <a:defRPr sz="1600">
                <a:solidFill>
                  <a:srgbClr xmlns:mc="http://schemas.openxmlformats.org/markup-compatibility/2006" xmlns:a14="http://schemas.microsoft.com/office/drawing/2010/main" val="03557B" mc:Ignorable=""/>
                </a:solidFill>
                <a:latin typeface="Arial" pitchFamily="34" charset="0"/>
                <a:cs typeface="Arial" pitchFamily="34" charset="0"/>
              </a:defRPr>
            </a:lvl5pPr>
          </a:lstStyle>
          <a:p>
            <a:pPr lvl="0"/>
            <a:r>
              <a:rPr lang="de-DE" dirty="0" smtClean="0"/>
              <a:t>Click </a:t>
            </a:r>
            <a:r>
              <a:rPr lang="de-DE" dirty="0" err="1" smtClean="0"/>
              <a:t>here</a:t>
            </a:r>
            <a:r>
              <a:rPr lang="de-DE" dirty="0" smtClean="0"/>
              <a:t>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style</a:t>
            </a:r>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5" name="Foliennummernplatzhalter 5"/>
          <p:cNvSpPr>
            <a:spLocks noGrp="1"/>
          </p:cNvSpPr>
          <p:nvPr userDrawn="1"/>
        </p:nvSpPr>
        <p:spPr>
          <a:xfrm>
            <a:off x="7929586" y="6564361"/>
            <a:ext cx="928694" cy="293663"/>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79C0BF-7D18-459D-AF35-DB904FC8CA17}" type="slidenum">
              <a:rPr lang="de-DE" sz="1400" smtClean="0">
                <a:solidFill>
                  <a:schemeClr val="bg1"/>
                </a:solidFill>
                <a:latin typeface="Verdana" pitchFamily="34" charset="0"/>
              </a:rPr>
              <a:pPr algn="r"/>
              <a:t>‹#›</a:t>
            </a:fld>
            <a:endParaRPr lang="de-DE" sz="1400" dirty="0">
              <a:solidFill>
                <a:schemeClr val="bg1"/>
              </a:solidFill>
              <a:latin typeface="Verdana" pitchFamily="34" charset="0"/>
            </a:endParaRPr>
          </a:p>
        </p:txBody>
      </p:sp>
      <p:sp>
        <p:nvSpPr>
          <p:cNvPr id="7" name="Fußzeilenplatzhalter 4"/>
          <p:cNvSpPr>
            <a:spLocks noGrp="1"/>
          </p:cNvSpPr>
          <p:nvPr>
            <p:ph type="ftr" sz="quarter" idx="12"/>
          </p:nvPr>
        </p:nvSpPr>
        <p:spPr>
          <a:xfrm>
            <a:off x="857224" y="6572272"/>
            <a:ext cx="7110442" cy="365125"/>
          </a:xfrm>
          <a:prstGeom prst="rect">
            <a:avLst/>
          </a:prstGeom>
        </p:spPr>
        <p:txBody>
          <a:bodyPr/>
          <a:lstStyle>
            <a:lvl1pPr>
              <a:defRPr sz="1400">
                <a:solidFill>
                  <a:schemeClr val="bg1"/>
                </a:solidFill>
                <a:latin typeface="Verdana" pitchFamily="34" charset="0"/>
              </a:defRPr>
            </a:lvl1pPr>
          </a:lstStyle>
          <a:p>
            <a:r>
              <a:rPr lang="de-DE" dirty="0" smtClean="0"/>
              <a:t>Session Code - Session Title</a:t>
            </a:r>
            <a:endParaRPr lang="de-DE" dirty="0"/>
          </a:p>
        </p:txBody>
      </p:sp>
    </p:spTree>
    <p:extLst>
      <p:ext uri="{BB962C8B-B14F-4D97-AF65-F5344CB8AC3E}">
        <p14:creationId xmlns:p14="http://schemas.microsoft.com/office/powerpoint/2010/main" val="444949097"/>
      </p:ext>
    </p:extLst>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467544" y="1052736"/>
            <a:ext cx="8320088" cy="5256584"/>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smtClean="0"/>
              <a:t>Click to edit Master title style</a:t>
            </a:r>
            <a:endParaRPr lang="en-US" dirty="0"/>
          </a:p>
        </p:txBody>
      </p:sp>
      <p:sp>
        <p:nvSpPr>
          <p:cNvPr id="5" name="Table Placeholder 4"/>
          <p:cNvSpPr>
            <a:spLocks noGrp="1"/>
          </p:cNvSpPr>
          <p:nvPr>
            <p:ph type="tbl" sz="quarter" idx="10"/>
          </p:nvPr>
        </p:nvSpPr>
        <p:spPr>
          <a:xfrm>
            <a:off x="468312" y="1125538"/>
            <a:ext cx="8352160" cy="4679726"/>
          </a:xfrm>
        </p:spPr>
        <p:txBody>
          <a:bodyPr/>
          <a:lstStyle/>
          <a:p>
            <a:endParaRPr lang="en-US"/>
          </a:p>
        </p:txBody>
      </p:sp>
      <p:sp>
        <p:nvSpPr>
          <p:cNvPr id="7" name="Text Placeholder 6"/>
          <p:cNvSpPr>
            <a:spLocks noGrp="1"/>
          </p:cNvSpPr>
          <p:nvPr>
            <p:ph type="body" sz="quarter" idx="11"/>
          </p:nvPr>
        </p:nvSpPr>
        <p:spPr>
          <a:xfrm>
            <a:off x="468313" y="5877272"/>
            <a:ext cx="8352159" cy="215444"/>
          </a:xfrm>
        </p:spPr>
        <p:txBody>
          <a:bodyPr/>
          <a:lstStyle>
            <a:lvl1pPr marL="0" indent="0" algn="ctr">
              <a:buFont typeface="Arial" pitchFamily="34" charset="0"/>
              <a:buNone/>
              <a:defRPr sz="1400"/>
            </a:lvl1pPr>
            <a:lvl2pPr marL="454025" indent="0">
              <a:buFont typeface="Arial" pitchFamily="34" charset="0"/>
              <a:buNone/>
              <a:defRPr/>
            </a:lvl2pPr>
            <a:lvl3pPr marL="914400" indent="0">
              <a:buFont typeface="Arial" pitchFamily="34" charset="0"/>
              <a:buNone/>
              <a:defRPr/>
            </a:lvl3pPr>
            <a:lvl4pPr marL="1371600" indent="0">
              <a:buFont typeface="Arial" pitchFamily="34" charset="0"/>
              <a:buNone/>
              <a:defRPr/>
            </a:lvl4pPr>
            <a:lvl5pPr marL="1828800" indent="0">
              <a:buFont typeface="Arial" pitchFamily="34" charset="0"/>
              <a:buNone/>
              <a:defRPr/>
            </a:lvl5pPr>
          </a:lstStyle>
          <a:p>
            <a:pPr lvl="0"/>
            <a:endParaRPr lang="en-US" dirty="0"/>
          </a:p>
        </p:txBody>
      </p:sp>
    </p:spTree>
    <p:extLst>
      <p:ext uri="{BB962C8B-B14F-4D97-AF65-F5344CB8AC3E}">
        <p14:creationId xmlns:p14="http://schemas.microsoft.com/office/powerpoint/2010/main" val="42171292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323528" y="2996952"/>
            <a:ext cx="8424936" cy="387798"/>
          </a:xfrm>
        </p:spPr>
        <p:txBody>
          <a:bodyPr/>
          <a:lstStyle>
            <a:lvl1pPr marL="0" indent="0">
              <a:buNone/>
              <a:defRPr>
                <a:solidFill>
                  <a:schemeClr val="tx1">
                    <a:lumMod val="65000"/>
                  </a:schemeClr>
                </a:solidFill>
              </a:defRPr>
            </a:lvl1pPr>
            <a:lvl2pPr marL="454025" indent="0">
              <a:buNone/>
              <a:defRPr/>
            </a:lvl2pPr>
            <a:lvl3pPr marL="914400" indent="0">
              <a:buNone/>
              <a:defRPr/>
            </a:lvl3pPr>
            <a:lvl4pPr marL="1371600" indent="0">
              <a:buNone/>
              <a:defRPr/>
            </a:lvl4pPr>
            <a:lvl5pPr marL="1828800" indent="0">
              <a:buNone/>
              <a:defRPr/>
            </a:lvl5pPr>
          </a:lstStyle>
          <a:p>
            <a:pPr lvl="0"/>
            <a:r>
              <a:rPr lang="en-US" dirty="0" smtClean="0"/>
              <a:t>&lt;Title&gt;</a:t>
            </a:r>
            <a:endParaRPr lang="en-US" dirty="0"/>
          </a:p>
        </p:txBody>
      </p:sp>
      <p:sp>
        <p:nvSpPr>
          <p:cNvPr id="16" name="Content Placeholder 15"/>
          <p:cNvSpPr>
            <a:spLocks noGrp="1"/>
          </p:cNvSpPr>
          <p:nvPr>
            <p:ph sz="quarter" idx="11" hasCustomPrompt="1"/>
          </p:nvPr>
        </p:nvSpPr>
        <p:spPr>
          <a:xfrm>
            <a:off x="323528" y="3501008"/>
            <a:ext cx="8424936" cy="553998"/>
          </a:xfrm>
        </p:spPr>
        <p:txBody>
          <a:bodyPr/>
          <a:lstStyle>
            <a:lvl1pPr marL="0" indent="0">
              <a:buNone/>
              <a:defRPr sz="4000" b="1">
                <a:solidFill>
                  <a:schemeClr val="bg1"/>
                </a:solidFill>
              </a:defRPr>
            </a:lvl1pPr>
            <a:lvl2pPr marL="454025" indent="0">
              <a:buNone/>
              <a:defRPr/>
            </a:lvl2pPr>
            <a:lvl3pPr marL="914400" indent="0">
              <a:buNone/>
              <a:defRPr/>
            </a:lvl3pPr>
            <a:lvl4pPr marL="1371600" indent="0">
              <a:buNone/>
              <a:defRPr/>
            </a:lvl4pPr>
            <a:lvl5pPr marL="1828800" indent="0">
              <a:buNone/>
              <a:defRPr/>
            </a:lvl5pPr>
          </a:lstStyle>
          <a:p>
            <a:pPr lvl="0"/>
            <a:r>
              <a:rPr lang="en-US" dirty="0" smtClean="0"/>
              <a:t>&lt;Subsection Name&gt;</a:t>
            </a:r>
            <a:endParaRPr lang="en-US" dirty="0"/>
          </a:p>
        </p:txBody>
      </p:sp>
    </p:spTree>
    <p:extLst>
      <p:ext uri="{BB962C8B-B14F-4D97-AF65-F5344CB8AC3E}">
        <p14:creationId xmlns:p14="http://schemas.microsoft.com/office/powerpoint/2010/main" val="226214444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578964"/>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7544" y="108874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8820"/>
            <a:ext cx="4040188" cy="43173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008" y="108874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8820"/>
            <a:ext cx="4041775" cy="43173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14968"/>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457200" y="1088740"/>
            <a:ext cx="4040188" cy="5037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088740"/>
            <a:ext cx="4041775" cy="5037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21165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321675" cy="609398"/>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4000" dirty="0">
                <a:solidFill>
                  <a:schemeClr val="bg1"/>
                </a:solidFill>
                <a:effectLst/>
                <a:latin typeface="+mj-lt"/>
                <a:ea typeface="+mj-ea"/>
                <a:cs typeface="+mj-cs"/>
              </a:defRPr>
            </a:lvl1pPr>
          </a:lstStyle>
          <a:p>
            <a:pPr lvl="0" algn="l" rtl="0" eaLnBrk="0" fontAlgn="base" hangingPunct="0">
              <a:lnSpc>
                <a:spcPct val="90000"/>
              </a:lnSpc>
              <a:spcBef>
                <a:spcPct val="0"/>
              </a:spcBef>
              <a:spcAft>
                <a:spcPct val="0"/>
              </a:spcAft>
            </a:pPr>
            <a:r>
              <a:rPr lang="en-US" smtClean="0"/>
              <a:t>Click to edit Master 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crosoft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s-logo-YPOP-BR.png"/>
          <p:cNvPicPr>
            <a:picLocks noChangeAspect="1"/>
          </p:cNvPicPr>
          <p:nvPr userDrawn="1"/>
        </p:nvPicPr>
        <p:blipFill>
          <a:blip r:embed="rId3"/>
          <a:stretch>
            <a:fillRect/>
          </a:stretch>
        </p:blipFill>
        <p:spPr>
          <a:xfrm>
            <a:off x="1676400" y="2452578"/>
            <a:ext cx="5630254" cy="1091134"/>
          </a:xfrm>
          <a:prstGeom prst="rect">
            <a:avLst/>
          </a:prstGeom>
        </p:spPr>
      </p:pic>
      <p:sp>
        <p:nvSpPr>
          <p:cNvPr id="3" name="Text Box 3"/>
          <p:cNvSpPr txBox="1">
            <a:spLocks noChangeArrowheads="1"/>
          </p:cNvSpPr>
          <p:nvPr userDrawn="1"/>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rtl="0" eaLnBrk="0" hangingPunct="0"/>
            <a:r>
              <a:rPr lang="en-US" sz="700" kern="1200" dirty="0">
                <a:solidFill>
                  <a:srgbClr xmlns:mc="http://schemas.openxmlformats.org/markup-compatibility/2006" xmlns:a14="http://schemas.microsoft.com/office/drawing/2010/main" val="FFFFFF" mc:Ignorable=""/>
                </a:solidFill>
                <a:latin typeface="Segoe"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99" rtl="0" eaLnBrk="0" hangingPunct="0"/>
            <a:r>
              <a:rPr lang="en-US" sz="700" kern="1200" dirty="0">
                <a:solidFill>
                  <a:srgbClr xmlns:mc="http://schemas.openxmlformats.org/markup-compatibility/2006" xmlns:a14="http://schemas.microsoft.com/office/drawing/2010/main" val="FFFFFF" mc:Ignorable=""/>
                </a:solidFill>
                <a:latin typeface="Segoe"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xmlns:mc="http://schemas.openxmlformats.org/markup-compatibility/2006" xmlns:a14="http://schemas.microsoft.com/office/drawing/2010/main" val="FFFFFF" mc:Ignorable=""/>
                </a:solidFill>
                <a:latin typeface="Segoe" pitchFamily="34" charset="0"/>
                <a:ea typeface="+mn-ea"/>
                <a:cs typeface="Arial" charset="0"/>
              </a:rPr>
            </a:br>
            <a:r>
              <a:rPr lang="en-US" sz="700" kern="1200" dirty="0">
                <a:solidFill>
                  <a:srgbClr xmlns:mc="http://schemas.openxmlformats.org/markup-compatibility/2006" xmlns:a14="http://schemas.microsoft.com/office/drawing/2010/main" val="FFFFFF" mc:Ignorable=""/>
                </a:solidFill>
                <a:latin typeface="Segoe" pitchFamily="34" charset="0"/>
                <a:ea typeface="+mn-ea"/>
                <a:cs typeface="Arial" charset="0"/>
              </a:rPr>
              <a:t>MICROSOFT MAKES NO WARRANTIES, EXPRESS, IMPLIED OR STATUTORY, AS TO THE INFORMATION IN THIS PRESENTATION.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48125"/>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5479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1949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65760"/>
            <a:ext cx="8321675" cy="6096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title style</a:t>
            </a:r>
          </a:p>
        </p:txBody>
      </p:sp>
      <p:sp>
        <p:nvSpPr>
          <p:cNvPr id="1032" name="Rectangle 8"/>
          <p:cNvSpPr>
            <a:spLocks noGrp="1" noChangeArrowheads="1"/>
          </p:cNvSpPr>
          <p:nvPr>
            <p:ph type="body" idx="1"/>
          </p:nvPr>
        </p:nvSpPr>
        <p:spPr bwMode="auto">
          <a:xfrm>
            <a:off x="467544" y="1088740"/>
            <a:ext cx="8320088" cy="21236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Box 3"/>
          <p:cNvSpPr txBox="1"/>
          <p:nvPr/>
        </p:nvSpPr>
        <p:spPr>
          <a:xfrm>
            <a:off x="6067792" y="6401519"/>
            <a:ext cx="2926080" cy="457200"/>
          </a:xfrm>
          <a:prstGeom prst="rect">
            <a:avLst/>
          </a:prstGeom>
          <a:noFill/>
        </p:spPr>
        <p:txBody>
          <a:bodyPr wrap="square" rtlCol="0" anchor="ctr">
            <a:noAutofit/>
          </a:bodyPr>
          <a:lstStyle/>
          <a:p>
            <a:pPr algn="r" rtl="0" fontAlgn="base">
              <a:spcBef>
                <a:spcPct val="0"/>
              </a:spcBef>
              <a:spcAft>
                <a:spcPct val="0"/>
              </a:spcAft>
            </a:pPr>
            <a:r>
              <a:rPr lang="en-US" sz="1200" kern="1200" dirty="0" smtClean="0">
                <a:solidFill>
                  <a:srgbClr xmlns:mc="http://schemas.openxmlformats.org/markup-compatibility/2006" xmlns:a14="http://schemas.microsoft.com/office/drawing/2010/main" val="FFFFFF" mc:Ignorable=""/>
                </a:solidFill>
                <a:latin typeface="Segoe"/>
                <a:ea typeface="+mn-ea"/>
                <a:cs typeface="+mn-cs"/>
              </a:rPr>
              <a:t>    </a:t>
            </a:r>
            <a:fld id="{0E3FD99C-B34B-4A94-B48B-DDD52BF86808}" type="slidenum">
              <a:rPr lang="en-US" sz="1200" kern="1200" smtClean="0">
                <a:solidFill>
                  <a:srgbClr xmlns:mc="http://schemas.openxmlformats.org/markup-compatibility/2006" xmlns:a14="http://schemas.microsoft.com/office/drawing/2010/main" val="FFFFFF" mc:Ignorable=""/>
                </a:solidFill>
                <a:latin typeface="Segoe"/>
                <a:ea typeface="+mn-ea"/>
                <a:cs typeface="+mn-cs"/>
              </a:rPr>
              <a:pPr algn="r" rtl="0" fontAlgn="base">
                <a:spcBef>
                  <a:spcPct val="0"/>
                </a:spcBef>
                <a:spcAft>
                  <a:spcPct val="0"/>
                </a:spcAft>
              </a:pPr>
              <a:t>‹#›</a:t>
            </a:fld>
            <a:endParaRPr lang="en-US" sz="1200" kern="1200" dirty="0">
              <a:solidFill>
                <a:srgbClr xmlns:mc="http://schemas.openxmlformats.org/markup-compatibility/2006" xmlns:a14="http://schemas.microsoft.com/office/drawing/2010/main" val="FFFFFF" mc:Ignorable=""/>
              </a:solidFill>
              <a:latin typeface="Segoe"/>
              <a:ea typeface="+mn-ea"/>
              <a:cs typeface="+mn-cs"/>
            </a:endParaRPr>
          </a:p>
        </p:txBody>
      </p:sp>
      <p:pic>
        <p:nvPicPr>
          <p:cNvPr id="5" name="Picture 4" descr="SQL_CAT_small.png"/>
          <p:cNvPicPr>
            <a:picLocks noChangeAspect="1"/>
          </p:cNvPicPr>
          <p:nvPr/>
        </p:nvPicPr>
        <p:blipFill>
          <a:blip r:embed="rId14"/>
          <a:srcRect/>
          <a:stretch>
            <a:fillRect/>
          </a:stretch>
        </p:blipFill>
        <p:spPr bwMode="auto">
          <a:xfrm>
            <a:off x="107504" y="6477289"/>
            <a:ext cx="540060" cy="305659"/>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33" r:id="rId1"/>
    <p:sldLayoutId id="2147483690" r:id="rId2"/>
    <p:sldLayoutId id="2147483737" r:id="rId3"/>
    <p:sldLayoutId id="2147483731" r:id="rId4"/>
    <p:sldLayoutId id="2147483693" r:id="rId5"/>
    <p:sldLayoutId id="2147483732" r:id="rId6"/>
    <p:sldLayoutId id="2147483694" r:id="rId7"/>
    <p:sldLayoutId id="2147483727" r:id="rId8"/>
    <p:sldLayoutId id="2147483734" r:id="rId9"/>
    <p:sldLayoutId id="2147483735" r:id="rId10"/>
    <p:sldLayoutId id="2147483738" r:id="rId11"/>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rtl="0" eaLnBrk="1" fontAlgn="base" hangingPunct="1">
        <a:lnSpc>
          <a:spcPct val="90000"/>
        </a:lnSpc>
        <a:spcBef>
          <a:spcPct val="0"/>
        </a:spcBef>
        <a:spcAft>
          <a:spcPct val="0"/>
        </a:spcAft>
        <a:defRPr sz="4000" b="1">
          <a:solidFill>
            <a:schemeClr val="bg1"/>
          </a:solidFill>
          <a:effectLst/>
          <a:latin typeface="+mj-lt"/>
          <a:ea typeface="+mj-ea"/>
          <a:cs typeface="+mj-cs"/>
        </a:defRPr>
      </a:lvl1pPr>
      <a:lvl2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2pPr>
      <a:lvl3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3pPr>
      <a:lvl4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4pPr>
      <a:lvl5pPr algn="l" rtl="0" eaLnBrk="1" fontAlgn="base" hangingPunct="1">
        <a:lnSpc>
          <a:spcPct val="90000"/>
        </a:lnSpc>
        <a:spcBef>
          <a:spcPct val="0"/>
        </a:spcBef>
        <a:spcAft>
          <a:spcPct val="0"/>
        </a:spcAft>
        <a:defRPr sz="4400">
          <a:solidFill>
            <a:srgbClr xmlns:mc="http://schemas.openxmlformats.org/markup-compatibility/2006" xmlns:a14="http://schemas.microsoft.com/office/drawing/2010/main" val="FFCC00" mc:Ignorable=""/>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xmlns:mc="http://schemas.openxmlformats.org/markup-compatibility/2006" xmlns:a14="http://schemas.microsoft.com/office/drawing/2010/main" val="C0C0C0" mc:Ignorable=""/>
            </a:outerShdw>
          </a:effectLst>
          <a:latin typeface="Segoe" pitchFamily="34" charset="0"/>
        </a:defRPr>
      </a:lvl9pPr>
    </p:titleStyle>
    <p:bodyStyle>
      <a:lvl1pPr marL="342900" indent="-342900" algn="l" rtl="0" eaLnBrk="1" fontAlgn="base" hangingPunct="1">
        <a:lnSpc>
          <a:spcPct val="100000"/>
        </a:lnSpc>
        <a:spcBef>
          <a:spcPts val="0"/>
        </a:spcBef>
        <a:spcAft>
          <a:spcPts val="900"/>
        </a:spcAft>
        <a:buClr>
          <a:schemeClr val="bg1"/>
        </a:buClr>
        <a:buSzPct val="85000"/>
        <a:buFontTx/>
        <a:buBlip>
          <a:blip r:embed="rId15"/>
        </a:buBlip>
        <a:defRPr sz="2800">
          <a:solidFill>
            <a:schemeClr val="bg2"/>
          </a:solidFill>
          <a:effectLst/>
          <a:latin typeface="+mn-lt"/>
          <a:ea typeface="+mn-ea"/>
          <a:cs typeface="+mn-cs"/>
        </a:defRPr>
      </a:lvl1pPr>
      <a:lvl2pPr marL="684213" indent="-230188" algn="l" rtl="0" eaLnBrk="1" fontAlgn="base" hangingPunct="1">
        <a:lnSpc>
          <a:spcPct val="100000"/>
        </a:lnSpc>
        <a:spcBef>
          <a:spcPts val="0"/>
        </a:spcBef>
        <a:spcAft>
          <a:spcPts val="900"/>
        </a:spcAft>
        <a:buClr>
          <a:schemeClr val="bg1"/>
        </a:buClr>
        <a:buSzPct val="85000"/>
        <a:buFontTx/>
        <a:buBlip>
          <a:blip r:embed="rId15"/>
        </a:buBlip>
        <a:defRPr sz="2000">
          <a:solidFill>
            <a:schemeClr val="bg2"/>
          </a:solidFill>
          <a:effectLst/>
          <a:latin typeface="+mn-lt"/>
        </a:defRPr>
      </a:lvl2pPr>
      <a:lvl3pPr marL="1146175" indent="-231775" algn="l" rtl="0" eaLnBrk="1" fontAlgn="base" hangingPunct="1">
        <a:lnSpc>
          <a:spcPct val="100000"/>
        </a:lnSpc>
        <a:spcBef>
          <a:spcPts val="0"/>
        </a:spcBef>
        <a:spcAft>
          <a:spcPts val="900"/>
        </a:spcAft>
        <a:buClr>
          <a:schemeClr val="bg1"/>
        </a:buClr>
        <a:buSzPct val="85000"/>
        <a:buFontTx/>
        <a:buBlip>
          <a:blip r:embed="rId15"/>
        </a:buBlip>
        <a:defRPr sz="2000">
          <a:solidFill>
            <a:schemeClr val="bg2"/>
          </a:solidFill>
          <a:effectLst/>
          <a:latin typeface="+mn-lt"/>
        </a:defRPr>
      </a:lvl3pPr>
      <a:lvl4pPr marL="1600200" indent="-228600" algn="l" rtl="0" eaLnBrk="1" fontAlgn="base" hangingPunct="1">
        <a:lnSpc>
          <a:spcPct val="100000"/>
        </a:lnSpc>
        <a:spcBef>
          <a:spcPts val="0"/>
        </a:spcBef>
        <a:spcAft>
          <a:spcPts val="900"/>
        </a:spcAft>
        <a:buClr>
          <a:schemeClr val="bg1"/>
        </a:buClr>
        <a:buSzPct val="85000"/>
        <a:buFontTx/>
        <a:buBlip>
          <a:blip r:embed="rId15"/>
        </a:buBlip>
        <a:defRPr sz="2000">
          <a:solidFill>
            <a:schemeClr val="bg2"/>
          </a:solidFill>
          <a:effectLst/>
          <a:latin typeface="+mn-lt"/>
        </a:defRPr>
      </a:lvl4pPr>
      <a:lvl5pPr marL="2054225" indent="-225425" algn="l" rtl="0" eaLnBrk="1" fontAlgn="base" hangingPunct="1">
        <a:lnSpc>
          <a:spcPct val="100000"/>
        </a:lnSpc>
        <a:spcBef>
          <a:spcPts val="0"/>
        </a:spcBef>
        <a:spcAft>
          <a:spcPts val="900"/>
        </a:spcAft>
        <a:buClr>
          <a:schemeClr val="bg1"/>
        </a:buClr>
        <a:buSzPct val="85000"/>
        <a:buFontTx/>
        <a:buBlip>
          <a:blip r:embed="rId15"/>
        </a:buBlip>
        <a:defRPr sz="2000">
          <a:solidFill>
            <a:schemeClr val="bg2"/>
          </a:solidFill>
          <a:effectLst/>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6"/>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6"/>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6"/>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6"/>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kejser@microsof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hefutureofthings.com/upload/items_icons/X-25E-Intel-Enterprise-Clas_large.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gif"/><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thefutureofthings.com/upload/items_icons/X-25E-Intel-Enterprise-Clas_large.jpg" TargetMode="External"/><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hefutureofthings.com/upload/items_icons/X-25E-Intel-Enterprise-Clas_large.jpg"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Designing High Performance I/O</a:t>
            </a:r>
            <a:br>
              <a:rPr lang="en-US" dirty="0" smtClean="0"/>
            </a:br>
            <a:r>
              <a:rPr lang="en-US" dirty="0" smtClean="0"/>
              <a:t>Systems for SQL Server</a:t>
            </a:r>
            <a:endParaRPr lang="en-US" dirty="0"/>
          </a:p>
        </p:txBody>
      </p:sp>
      <p:sp>
        <p:nvSpPr>
          <p:cNvPr id="2" name="TextBox 1"/>
          <p:cNvSpPr txBox="1"/>
          <p:nvPr/>
        </p:nvSpPr>
        <p:spPr>
          <a:xfrm>
            <a:off x="323528" y="4581128"/>
            <a:ext cx="4608512" cy="369332"/>
          </a:xfrm>
          <a:prstGeom prst="rect">
            <a:avLst/>
          </a:prstGeom>
          <a:noFill/>
        </p:spPr>
        <p:txBody>
          <a:bodyPr wrap="square" rtlCol="0">
            <a:spAutoFit/>
          </a:bodyPr>
          <a:lstStyle/>
          <a:p>
            <a:r>
              <a:rPr lang="da-DK" dirty="0" smtClean="0">
                <a:solidFill>
                  <a:schemeClr val="bg2"/>
                </a:solidFill>
                <a:hlinkClick r:id="rId2"/>
              </a:rPr>
              <a:t>tkejser@microsoft.com</a:t>
            </a:r>
            <a:r>
              <a:rPr lang="da-DK" dirty="0" smtClean="0">
                <a:solidFill>
                  <a:schemeClr val="bg2"/>
                </a:solidFill>
              </a:rPr>
              <a:t> </a:t>
            </a:r>
            <a:endParaRPr lang="en-US" dirty="0">
              <a:solidFill>
                <a:schemeClr val="bg2"/>
              </a:solidFill>
            </a:endParaRPr>
          </a:p>
        </p:txBody>
      </p:sp>
    </p:spTree>
    <p:extLst>
      <p:ext uri="{BB962C8B-B14F-4D97-AF65-F5344CB8AC3E}">
        <p14:creationId xmlns:p14="http://schemas.microsoft.com/office/powerpoint/2010/main" val="2425045852"/>
      </p:ext>
    </p:extLst>
  </p:cSld>
  <p:clrMapOvr>
    <a:masterClrMapping/>
  </p:clrMapOvr>
  <p:transition xmlns:p14="http://schemas.microsoft.com/office/powerpoint/2010/mai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Scaling of Spindle Count </a:t>
            </a:r>
            <a:br>
              <a:rPr lang="en-US" smtClean="0"/>
            </a:br>
            <a:r>
              <a:rPr lang="en-US" smtClean="0"/>
              <a:t>- Short vs. Full Stroke </a:t>
            </a:r>
            <a:endParaRPr lang="en-US" dirty="0"/>
          </a:p>
        </p:txBody>
      </p:sp>
      <p:sp>
        <p:nvSpPr>
          <p:cNvPr id="3" name="Content Placeholder 2"/>
          <p:cNvSpPr>
            <a:spLocks noGrp="1"/>
          </p:cNvSpPr>
          <p:nvPr>
            <p:ph idx="1"/>
          </p:nvPr>
        </p:nvSpPr>
        <p:spPr>
          <a:xfrm>
            <a:off x="457200" y="1429927"/>
            <a:ext cx="8229600" cy="1899199"/>
          </a:xfrm>
        </p:spPr>
        <p:txBody>
          <a:bodyPr>
            <a:normAutofit fontScale="55000" lnSpcReduction="20000"/>
          </a:bodyPr>
          <a:lstStyle/>
          <a:p>
            <a:pPr>
              <a:lnSpc>
                <a:spcPct val="120000"/>
              </a:lnSpc>
            </a:pPr>
            <a:r>
              <a:rPr lang="en-US" dirty="0" smtClean="0"/>
              <a:t>Each 8 disks exposes a single 900GB LUN</a:t>
            </a:r>
          </a:p>
          <a:p>
            <a:pPr lvl="1">
              <a:lnSpc>
                <a:spcPct val="120000"/>
              </a:lnSpc>
            </a:pPr>
            <a:r>
              <a:rPr lang="en-US" dirty="0" smtClean="0"/>
              <a:t>RAID Group capacity ~1.1TB</a:t>
            </a:r>
          </a:p>
          <a:p>
            <a:pPr>
              <a:lnSpc>
                <a:spcPct val="120000"/>
              </a:lnSpc>
            </a:pPr>
            <a:r>
              <a:rPr lang="en-US" dirty="0" smtClean="0"/>
              <a:t>Test data set is fixed at 800GB </a:t>
            </a:r>
          </a:p>
          <a:p>
            <a:pPr lvl="1">
              <a:lnSpc>
                <a:spcPct val="120000"/>
              </a:lnSpc>
            </a:pPr>
            <a:r>
              <a:rPr lang="en-US" dirty="0" smtClean="0"/>
              <a:t>Single 800GB for single LUN (8 disks), two 400GB test files across two LUNs, etc…</a:t>
            </a:r>
          </a:p>
          <a:p>
            <a:pPr>
              <a:lnSpc>
                <a:spcPct val="120000"/>
              </a:lnSpc>
            </a:pPr>
            <a:r>
              <a:rPr lang="en-US" dirty="0" smtClean="0"/>
              <a:t>Lower IOPs per physical disk when more capacity of the physical disks are used (longer seek times)</a:t>
            </a:r>
            <a:endParaRPr lang="en-US" dirty="0"/>
          </a:p>
        </p:txBody>
      </p:sp>
      <p:graphicFrame>
        <p:nvGraphicFramePr>
          <p:cNvPr id="7" name="Chart 6"/>
          <p:cNvGraphicFramePr/>
          <p:nvPr>
            <p:extLst>
              <p:ext uri="{D42A27DB-BD31-4B8C-83A1-F6EECF244321}">
                <p14:modId xmlns:p14="http://schemas.microsoft.com/office/powerpoint/2010/main" val="1266210792"/>
              </p:ext>
            </p:extLst>
          </p:nvPr>
        </p:nvGraphicFramePr>
        <p:xfrm>
          <a:off x="741316" y="3209652"/>
          <a:ext cx="4091941" cy="2786199"/>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a:srcRect/>
          <a:stretch>
            <a:fillRect/>
          </a:stretch>
        </p:blipFill>
        <p:spPr bwMode="auto">
          <a:xfrm>
            <a:off x="5003890" y="3754619"/>
            <a:ext cx="3943350" cy="1647825"/>
          </a:xfrm>
          <a:prstGeom prst="rect">
            <a:avLst/>
          </a:prstGeom>
          <a:noFill/>
          <a:ln w="9525">
            <a:noFill/>
            <a:miter lim="800000"/>
            <a:headEnd/>
            <a:tailEnd/>
          </a:ln>
        </p:spPr>
      </p:pic>
    </p:spTree>
    <p:extLst>
      <p:ext uri="{BB962C8B-B14F-4D97-AF65-F5344CB8AC3E}">
        <p14:creationId xmlns:p14="http://schemas.microsoft.com/office/powerpoint/2010/main" val="11973752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I/O Weaving</a:t>
            </a:r>
            <a:endParaRPr lang="en-US" sz="3200" dirty="0"/>
          </a:p>
        </p:txBody>
      </p:sp>
      <p:pic>
        <p:nvPicPr>
          <p:cNvPr id="7" name="Content Placeholder 6"/>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77072"/>
            <a:ext cx="5328592" cy="1584176"/>
          </a:xfrm>
          <a:prstGeom prst="rect">
            <a:avLst/>
          </a:prstGeom>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8" name="Content Placeholder 7"/>
          <p:cNvSpPr>
            <a:spLocks noGrp="1"/>
          </p:cNvSpPr>
          <p:nvPr>
            <p:ph sz="quarter" idx="4"/>
          </p:nvPr>
        </p:nvSpPr>
        <p:spPr>
          <a:xfrm>
            <a:off x="467545" y="1088740"/>
            <a:ext cx="8219256" cy="2123658"/>
          </a:xfrm>
        </p:spPr>
        <p:txBody>
          <a:bodyPr/>
          <a:lstStyle/>
          <a:p>
            <a:r>
              <a:rPr lang="en-US" dirty="0" smtClean="0"/>
              <a:t>Test setup:</a:t>
            </a:r>
          </a:p>
          <a:p>
            <a:pPr lvl="1"/>
            <a:r>
              <a:rPr lang="en-US" dirty="0" smtClean="0"/>
              <a:t>Two Partition on same LUN </a:t>
            </a:r>
          </a:p>
          <a:p>
            <a:pPr lvl="1"/>
            <a:r>
              <a:rPr lang="en-US" dirty="0" smtClean="0"/>
              <a:t>Hit both partitions with a sequential 64K read pattern</a:t>
            </a:r>
          </a:p>
          <a:p>
            <a:pPr lvl="1"/>
            <a:r>
              <a:rPr lang="en-US" dirty="0" smtClean="0"/>
              <a:t>7200rpm SATA drive</a:t>
            </a:r>
          </a:p>
          <a:p>
            <a:r>
              <a:rPr lang="en-US" dirty="0" smtClean="0"/>
              <a:t>Compare with Random 64K </a:t>
            </a:r>
            <a:endParaRPr lang="en-US" dirty="0"/>
          </a:p>
        </p:txBody>
      </p:sp>
    </p:spTree>
    <p:extLst>
      <p:ext uri="{BB962C8B-B14F-4D97-AF65-F5344CB8AC3E}">
        <p14:creationId xmlns:p14="http://schemas.microsoft.com/office/powerpoint/2010/main" val="9088718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Sequential worse than Random!</a:t>
            </a:r>
            <a:endParaRPr lang="en-US" dirty="0"/>
          </a:p>
        </p:txBody>
      </p:sp>
      <p:pic>
        <p:nvPicPr>
          <p:cNvPr id="7" name="Content Placeholder 5"/>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8496" y="1364693"/>
            <a:ext cx="7679720" cy="3936515"/>
          </a:xfrm>
          <a:prstGeom prst="rect">
            <a:avLst/>
          </a:prstGeom>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
        <p:nvSpPr>
          <p:cNvPr id="8" name="TextBox 7"/>
          <p:cNvSpPr txBox="1"/>
          <p:nvPr/>
        </p:nvSpPr>
        <p:spPr>
          <a:xfrm>
            <a:off x="827584" y="5445224"/>
            <a:ext cx="7632848" cy="369332"/>
          </a:xfrm>
          <a:prstGeom prst="rect">
            <a:avLst/>
          </a:prstGeom>
          <a:noFill/>
        </p:spPr>
        <p:txBody>
          <a:bodyPr wrap="square" rtlCol="0">
            <a:spAutoFit/>
          </a:bodyPr>
          <a:lstStyle/>
          <a:p>
            <a:r>
              <a:rPr lang="en-US" b="1" dirty="0" smtClean="0">
                <a:solidFill>
                  <a:schemeClr val="accent2"/>
                </a:solidFill>
              </a:rPr>
              <a:t>Key takeaway: </a:t>
            </a:r>
            <a:r>
              <a:rPr lang="en-US" dirty="0" smtClean="0">
                <a:solidFill>
                  <a:schemeClr val="bg2"/>
                </a:solidFill>
              </a:rPr>
              <a:t>If tuning for sequential, be careful about I/O weaving</a:t>
            </a:r>
            <a:endParaRPr lang="en-US" dirty="0">
              <a:solidFill>
                <a:schemeClr val="bg2"/>
              </a:solidFill>
            </a:endParaRPr>
          </a:p>
        </p:txBody>
      </p:sp>
    </p:spTree>
    <p:extLst>
      <p:ext uri="{BB962C8B-B14F-4D97-AF65-F5344CB8AC3E}">
        <p14:creationId xmlns:p14="http://schemas.microsoft.com/office/powerpoint/2010/main" val="25626029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“New” Hard Disk Drive (SSD)</a:t>
            </a:r>
            <a:endParaRPr lang="en-US" dirty="0"/>
          </a:p>
        </p:txBody>
      </p:sp>
      <p:pic>
        <p:nvPicPr>
          <p:cNvPr id="80898" name="Picture 2" descr="X-25E - Intel's Enterprise-Class SSD">
            <a:hlinkClick r:id="rId3" tooltip="X-25E - Intel's Enterprise-Class SSD"/>
          </p:cNvPr>
          <p:cNvPicPr>
            <a:picLocks noChangeAspect="1" noChangeArrowheads="1"/>
          </p:cNvPicPr>
          <p:nvPr/>
        </p:nvPicPr>
        <p:blipFill>
          <a:blip r:embed="rId4" cstate="print"/>
          <a:srcRect l="3030" t="6072" r="3030" b="4879"/>
          <a:stretch>
            <a:fillRect/>
          </a:stretch>
        </p:blipFill>
        <p:spPr bwMode="auto">
          <a:xfrm>
            <a:off x="2133600" y="1295400"/>
            <a:ext cx="4724400" cy="3352800"/>
          </a:xfrm>
          <a:prstGeom prst="rect">
            <a:avLst/>
          </a:prstGeom>
          <a:noFill/>
        </p:spPr>
      </p:pic>
      <p:sp>
        <p:nvSpPr>
          <p:cNvPr id="4" name="Rectangle 3"/>
          <p:cNvSpPr txBox="1">
            <a:spLocks noChangeArrowheads="1"/>
          </p:cNvSpPr>
          <p:nvPr/>
        </p:nvSpPr>
        <p:spPr>
          <a:xfrm>
            <a:off x="609600" y="5105400"/>
            <a:ext cx="7391400" cy="838199"/>
          </a:xfrm>
          <a:prstGeom prst="rect">
            <a:avLst/>
          </a:prstGeom>
        </p:spPr>
        <p:txBody>
          <a:bodyPr>
            <a:normAutofit/>
          </a:bodyPr>
          <a:lstStyle/>
          <a:p>
            <a:pPr marR="0" lvl="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bg2"/>
                </a:solidFill>
                <a:effectLst/>
                <a:uLnTx/>
                <a:uFillTx/>
                <a:latin typeface="+mn-lt"/>
                <a:ea typeface="+mn-ea"/>
                <a:cs typeface="+mn-cs"/>
              </a:rPr>
              <a:t>No moving parts! </a:t>
            </a:r>
          </a:p>
        </p:txBody>
      </p:sp>
    </p:spTree>
    <p:extLst>
      <p:ext uri="{BB962C8B-B14F-4D97-AF65-F5344CB8AC3E}">
        <p14:creationId xmlns:p14="http://schemas.microsoft.com/office/powerpoint/2010/main" val="1412995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 - The “New” Hard Disk Drive</a:t>
            </a:r>
            <a:endParaRPr lang="en-US" dirty="0"/>
          </a:p>
        </p:txBody>
      </p:sp>
      <p:sp>
        <p:nvSpPr>
          <p:cNvPr id="3" name="Content Placeholder 2"/>
          <p:cNvSpPr>
            <a:spLocks noGrp="1"/>
          </p:cNvSpPr>
          <p:nvPr>
            <p:ph idx="1"/>
          </p:nvPr>
        </p:nvSpPr>
        <p:spPr>
          <a:xfrm>
            <a:off x="457200" y="1066800"/>
            <a:ext cx="8229600" cy="5334000"/>
          </a:xfrm>
        </p:spPr>
        <p:txBody>
          <a:bodyPr>
            <a:normAutofit fontScale="62500" lnSpcReduction="20000"/>
          </a:bodyPr>
          <a:lstStyle/>
          <a:p>
            <a:pPr>
              <a:lnSpc>
                <a:spcPct val="120000"/>
              </a:lnSpc>
            </a:pPr>
            <a:r>
              <a:rPr lang="da-DK" dirty="0" smtClean="0"/>
              <a:t>SSD is currently used as the name for two different types of storage technology:</a:t>
            </a:r>
          </a:p>
          <a:p>
            <a:pPr lvl="1">
              <a:lnSpc>
                <a:spcPct val="120000"/>
              </a:lnSpc>
            </a:pPr>
            <a:r>
              <a:rPr lang="da-DK" dirty="0" smtClean="0"/>
              <a:t>NAND based Flash Devices (AKA: EFD, Flash)</a:t>
            </a:r>
          </a:p>
          <a:p>
            <a:pPr lvl="1">
              <a:lnSpc>
                <a:spcPct val="120000"/>
              </a:lnSpc>
            </a:pPr>
            <a:r>
              <a:rPr lang="da-DK" dirty="0" smtClean="0"/>
              <a:t>Battery backed up DDR</a:t>
            </a:r>
          </a:p>
          <a:p>
            <a:pPr>
              <a:lnSpc>
                <a:spcPct val="120000"/>
              </a:lnSpc>
            </a:pPr>
            <a:r>
              <a:rPr lang="da-DK" dirty="0" smtClean="0"/>
              <a:t>There are ”no moving, mechanical parts”</a:t>
            </a:r>
          </a:p>
          <a:p>
            <a:pPr lvl="1">
              <a:lnSpc>
                <a:spcPct val="120000"/>
              </a:lnSpc>
            </a:pPr>
            <a:r>
              <a:rPr lang="da-DK" dirty="0" smtClean="0"/>
              <a:t>Only bound by electrical failure</a:t>
            </a:r>
          </a:p>
          <a:p>
            <a:pPr lvl="1">
              <a:lnSpc>
                <a:spcPct val="120000"/>
              </a:lnSpc>
            </a:pPr>
            <a:r>
              <a:rPr lang="da-DK" dirty="0" smtClean="0"/>
              <a:t>But special considerations apply for NAND</a:t>
            </a:r>
          </a:p>
          <a:p>
            <a:pPr>
              <a:lnSpc>
                <a:spcPct val="120000"/>
              </a:lnSpc>
            </a:pPr>
            <a:r>
              <a:rPr lang="en-US" dirty="0" smtClean="0"/>
              <a:t>Some big advantages</a:t>
            </a:r>
          </a:p>
          <a:p>
            <a:pPr lvl="1">
              <a:lnSpc>
                <a:spcPct val="120000"/>
              </a:lnSpc>
            </a:pPr>
            <a:r>
              <a:rPr lang="en-US" dirty="0" smtClean="0"/>
              <a:t>Power consumption often around 20% of traditional drives</a:t>
            </a:r>
          </a:p>
          <a:p>
            <a:pPr lvl="1">
              <a:lnSpc>
                <a:spcPct val="120000"/>
              </a:lnSpc>
            </a:pPr>
            <a:r>
              <a:rPr lang="en-US" dirty="0" smtClean="0"/>
              <a:t>Random = Sequential (for reads)!</a:t>
            </a:r>
          </a:p>
          <a:p>
            <a:pPr lvl="1">
              <a:lnSpc>
                <a:spcPct val="120000"/>
              </a:lnSpc>
            </a:pPr>
            <a:r>
              <a:rPr lang="en-US" dirty="0" smtClean="0"/>
              <a:t>Extremely low latency on access</a:t>
            </a:r>
          </a:p>
          <a:p>
            <a:pPr>
              <a:lnSpc>
                <a:spcPct val="120000"/>
              </a:lnSpc>
            </a:pPr>
            <a:r>
              <a:rPr lang="en-US" dirty="0" smtClean="0"/>
              <a:t>All SSD devices are </a:t>
            </a:r>
            <a:r>
              <a:rPr lang="en-US" u="sng" dirty="0" smtClean="0"/>
              <a:t>not</a:t>
            </a:r>
            <a:r>
              <a:rPr lang="en-US" dirty="0" smtClean="0"/>
              <a:t> create equal </a:t>
            </a:r>
          </a:p>
          <a:p>
            <a:pPr>
              <a:lnSpc>
                <a:spcPct val="120000"/>
              </a:lnSpc>
            </a:pPr>
            <a:r>
              <a:rPr lang="en-US" dirty="0" smtClean="0"/>
              <a:t>Beware of non-disk related bottlenecks </a:t>
            </a:r>
          </a:p>
          <a:p>
            <a:pPr lvl="1">
              <a:lnSpc>
                <a:spcPct val="120000"/>
              </a:lnSpc>
            </a:pPr>
            <a:r>
              <a:rPr lang="en-US" dirty="0" smtClean="0"/>
              <a:t>Service processors, bandwidth between host/array, etc..</a:t>
            </a:r>
          </a:p>
          <a:p>
            <a:pPr>
              <a:lnSpc>
                <a:spcPct val="120000"/>
              </a:lnSpc>
            </a:pPr>
            <a:r>
              <a:rPr lang="en-US" dirty="0" smtClean="0"/>
              <a:t>Game Changer!</a:t>
            </a:r>
          </a:p>
          <a:p>
            <a:endParaRPr lang="da-DK" dirty="0" smtClean="0"/>
          </a:p>
          <a:p>
            <a:pPr lvl="1"/>
            <a:endParaRPr lang="da-DK" dirty="0" smtClean="0"/>
          </a:p>
          <a:p>
            <a:pPr lvl="1"/>
            <a:endParaRPr lang="da-DK" dirty="0"/>
          </a:p>
        </p:txBody>
      </p:sp>
    </p:spTree>
    <p:extLst>
      <p:ext uri="{BB962C8B-B14F-4D97-AF65-F5344CB8AC3E}">
        <p14:creationId xmlns:p14="http://schemas.microsoft.com/office/powerpoint/2010/main" val="2835487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SSD - Battery Backed DRAM </a:t>
            </a:r>
            <a:endParaRPr lang="da-DK" dirty="0"/>
          </a:p>
        </p:txBody>
      </p:sp>
      <p:sp>
        <p:nvSpPr>
          <p:cNvPr id="3" name="Content Placeholder 2"/>
          <p:cNvSpPr>
            <a:spLocks noGrp="1"/>
          </p:cNvSpPr>
          <p:nvPr>
            <p:ph idx="1"/>
          </p:nvPr>
        </p:nvSpPr>
        <p:spPr>
          <a:xfrm>
            <a:off x="457200" y="1066800"/>
            <a:ext cx="8229600" cy="5334000"/>
          </a:xfrm>
        </p:spPr>
        <p:txBody>
          <a:bodyPr>
            <a:normAutofit fontScale="92500" lnSpcReduction="20000"/>
          </a:bodyPr>
          <a:lstStyle/>
          <a:p>
            <a:pPr>
              <a:lnSpc>
                <a:spcPct val="120000"/>
              </a:lnSpc>
            </a:pPr>
            <a:r>
              <a:rPr lang="da-DK" dirty="0"/>
              <a:t>Throughput close to speed of RAM</a:t>
            </a:r>
          </a:p>
          <a:p>
            <a:pPr lvl="1">
              <a:lnSpc>
                <a:spcPct val="120000"/>
              </a:lnSpc>
            </a:pPr>
            <a:r>
              <a:rPr lang="da-DK" dirty="0"/>
              <a:t>Typically 10**5 IOPS for a single drive</a:t>
            </a:r>
          </a:p>
          <a:p>
            <a:pPr>
              <a:lnSpc>
                <a:spcPct val="120000"/>
              </a:lnSpc>
            </a:pPr>
            <a:r>
              <a:rPr lang="da-DK" dirty="0" smtClean="0"/>
              <a:t>Drive is essentially DRAM RAM </a:t>
            </a:r>
          </a:p>
          <a:p>
            <a:pPr lvl="1">
              <a:lnSpc>
                <a:spcPct val="120000"/>
              </a:lnSpc>
            </a:pPr>
            <a:r>
              <a:rPr lang="da-DK" dirty="0" smtClean="0"/>
              <a:t>on a PCI card (example: FusionIO) </a:t>
            </a:r>
          </a:p>
          <a:p>
            <a:pPr lvl="1">
              <a:lnSpc>
                <a:spcPct val="120000"/>
              </a:lnSpc>
            </a:pPr>
            <a:r>
              <a:rPr lang="da-DK" dirty="0" smtClean="0"/>
              <a:t>...or in a drive enclosure (example: Intel X25)</a:t>
            </a:r>
          </a:p>
          <a:p>
            <a:pPr lvl="1">
              <a:lnSpc>
                <a:spcPct val="120000"/>
              </a:lnSpc>
            </a:pPr>
            <a:r>
              <a:rPr lang="da-DK" dirty="0" smtClean="0"/>
              <a:t>...or with a fiber interface (example: DSI3400)</a:t>
            </a:r>
          </a:p>
          <a:p>
            <a:pPr>
              <a:lnSpc>
                <a:spcPct val="120000"/>
              </a:lnSpc>
            </a:pPr>
            <a:r>
              <a:rPr lang="da-DK" dirty="0" smtClean="0"/>
              <a:t>Battery backed up to persist storage</a:t>
            </a:r>
          </a:p>
          <a:p>
            <a:pPr lvl="1">
              <a:lnSpc>
                <a:spcPct val="120000"/>
              </a:lnSpc>
            </a:pPr>
            <a:r>
              <a:rPr lang="da-DK" dirty="0" smtClean="0"/>
              <a:t>Be careful about downtime, how long can drive survive with no power?</a:t>
            </a:r>
          </a:p>
          <a:p>
            <a:pPr>
              <a:lnSpc>
                <a:spcPct val="120000"/>
              </a:lnSpc>
            </a:pPr>
            <a:r>
              <a:rPr lang="da-DK" dirty="0" smtClean="0"/>
              <a:t>As RAM prices drop, these drives are becoming larger</a:t>
            </a:r>
          </a:p>
          <a:p>
            <a:pPr>
              <a:lnSpc>
                <a:spcPct val="120000"/>
              </a:lnSpc>
            </a:pPr>
            <a:r>
              <a:rPr lang="da-DK" dirty="0" smtClean="0"/>
              <a:t>Extremely high throughput, watch the path to the drives</a:t>
            </a:r>
          </a:p>
          <a:p>
            <a:pPr>
              <a:buNone/>
            </a:pPr>
            <a:endParaRPr lang="da-DK" dirty="0"/>
          </a:p>
        </p:txBody>
      </p:sp>
    </p:spTree>
    <p:extLst>
      <p:ext uri="{BB962C8B-B14F-4D97-AF65-F5344CB8AC3E}">
        <p14:creationId xmlns:p14="http://schemas.microsoft.com/office/powerpoint/2010/main" val="731685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SSD - NAND Flash</a:t>
            </a:r>
            <a:endParaRPr lang="da-DK" dirty="0"/>
          </a:p>
        </p:txBody>
      </p:sp>
      <p:sp>
        <p:nvSpPr>
          <p:cNvPr id="3" name="Content Placeholder 2"/>
          <p:cNvSpPr>
            <a:spLocks noGrp="1"/>
          </p:cNvSpPr>
          <p:nvPr>
            <p:ph idx="1"/>
          </p:nvPr>
        </p:nvSpPr>
        <p:spPr>
          <a:xfrm>
            <a:off x="457200" y="1066800"/>
            <a:ext cx="8229600" cy="5334000"/>
          </a:xfrm>
        </p:spPr>
        <p:txBody>
          <a:bodyPr>
            <a:normAutofit fontScale="62500" lnSpcReduction="20000"/>
          </a:bodyPr>
          <a:lstStyle/>
          <a:p>
            <a:pPr>
              <a:lnSpc>
                <a:spcPct val="120000"/>
              </a:lnSpc>
            </a:pPr>
            <a:r>
              <a:rPr lang="da-DK" dirty="0" smtClean="0"/>
              <a:t>Throughput, especially random, much higher than traditional drive</a:t>
            </a:r>
            <a:endParaRPr lang="da-DK" dirty="0"/>
          </a:p>
          <a:p>
            <a:pPr lvl="1">
              <a:lnSpc>
                <a:spcPct val="120000"/>
              </a:lnSpc>
            </a:pPr>
            <a:r>
              <a:rPr lang="da-DK" dirty="0"/>
              <a:t>Typically 10</a:t>
            </a:r>
            <a:r>
              <a:rPr lang="da-DK" dirty="0" smtClean="0"/>
              <a:t>**4 </a:t>
            </a:r>
            <a:r>
              <a:rPr lang="da-DK" dirty="0"/>
              <a:t>IOPS for a single </a:t>
            </a:r>
            <a:r>
              <a:rPr lang="da-DK" dirty="0" smtClean="0"/>
              <a:t>drive</a:t>
            </a:r>
          </a:p>
          <a:p>
            <a:pPr>
              <a:lnSpc>
                <a:spcPct val="120000"/>
              </a:lnSpc>
            </a:pPr>
            <a:r>
              <a:rPr lang="da-DK" dirty="0" smtClean="0"/>
              <a:t>Storage organized into cells of 512KB</a:t>
            </a:r>
          </a:p>
          <a:p>
            <a:pPr lvl="1">
              <a:lnSpc>
                <a:spcPct val="120000"/>
              </a:lnSpc>
            </a:pPr>
            <a:r>
              <a:rPr lang="da-DK" dirty="0" smtClean="0"/>
              <a:t>Each cell consists of 64 pages, each page 8KB</a:t>
            </a:r>
          </a:p>
          <a:p>
            <a:pPr>
              <a:lnSpc>
                <a:spcPct val="120000"/>
              </a:lnSpc>
            </a:pPr>
            <a:r>
              <a:rPr lang="da-DK" dirty="0" smtClean="0"/>
              <a:t>When a cell need to rewritten, the 512KB Block must first be erased</a:t>
            </a:r>
          </a:p>
          <a:p>
            <a:pPr lvl="1">
              <a:lnSpc>
                <a:spcPct val="120000"/>
              </a:lnSpc>
            </a:pPr>
            <a:r>
              <a:rPr lang="da-DK" dirty="0" smtClean="0"/>
              <a:t>This is an expensive operation, can take very long</a:t>
            </a:r>
          </a:p>
          <a:p>
            <a:pPr lvl="1">
              <a:lnSpc>
                <a:spcPct val="120000"/>
              </a:lnSpc>
            </a:pPr>
            <a:r>
              <a:rPr lang="da-DK" dirty="0" smtClean="0"/>
              <a:t>Disk controller will attempt to locate free cells before trying to delete existing ones</a:t>
            </a:r>
          </a:p>
          <a:p>
            <a:pPr lvl="1">
              <a:lnSpc>
                <a:spcPct val="120000"/>
              </a:lnSpc>
            </a:pPr>
            <a:r>
              <a:rPr lang="da-DK" dirty="0" smtClean="0"/>
              <a:t>Writes can be slow</a:t>
            </a:r>
          </a:p>
          <a:p>
            <a:pPr lvl="2">
              <a:lnSpc>
                <a:spcPct val="120000"/>
              </a:lnSpc>
            </a:pPr>
            <a:r>
              <a:rPr lang="da-DK" dirty="0" smtClean="0"/>
              <a:t>DDR ”write cache” often used to ”overcome” this limitation</a:t>
            </a:r>
          </a:p>
          <a:p>
            <a:pPr>
              <a:lnSpc>
                <a:spcPct val="120000"/>
              </a:lnSpc>
            </a:pPr>
            <a:r>
              <a:rPr lang="da-DK" dirty="0" smtClean="0"/>
              <a:t>When blocks fill up, NAND becomes slower with use</a:t>
            </a:r>
          </a:p>
          <a:p>
            <a:pPr lvl="1">
              <a:lnSpc>
                <a:spcPct val="120000"/>
              </a:lnSpc>
            </a:pPr>
            <a:r>
              <a:rPr lang="da-DK" dirty="0" smtClean="0"/>
              <a:t>But only up to a certain level – eventually peaks out</a:t>
            </a:r>
          </a:p>
          <a:p>
            <a:pPr lvl="1">
              <a:lnSpc>
                <a:spcPct val="120000"/>
              </a:lnSpc>
            </a:pPr>
            <a:r>
              <a:rPr lang="da-DK" dirty="0" smtClean="0"/>
              <a:t>Still MUCH faster than typical drives</a:t>
            </a:r>
          </a:p>
          <a:p>
            <a:pPr>
              <a:lnSpc>
                <a:spcPct val="120000"/>
              </a:lnSpc>
            </a:pPr>
            <a:r>
              <a:rPr lang="da-DK" dirty="0" smtClean="0"/>
              <a:t>Larger NAND devices are typically build by RAID’ing smaller devices together</a:t>
            </a:r>
          </a:p>
          <a:p>
            <a:pPr lvl="1">
              <a:lnSpc>
                <a:spcPct val="120000"/>
              </a:lnSpc>
            </a:pPr>
            <a:r>
              <a:rPr lang="da-DK" dirty="0" smtClean="0"/>
              <a:t>This happens at the hardware, disk controller level</a:t>
            </a:r>
          </a:p>
          <a:p>
            <a:pPr lvl="1">
              <a:lnSpc>
                <a:spcPct val="120000"/>
              </a:lnSpc>
            </a:pPr>
            <a:r>
              <a:rPr lang="da-DK" dirty="0" smtClean="0"/>
              <a:t>Invisible to OS and other RAID system</a:t>
            </a:r>
          </a:p>
          <a:p>
            <a:endParaRPr lang="da-DK" dirty="0"/>
          </a:p>
        </p:txBody>
      </p:sp>
    </p:spTree>
    <p:extLst>
      <p:ext uri="{BB962C8B-B14F-4D97-AF65-F5344CB8AC3E}">
        <p14:creationId xmlns:p14="http://schemas.microsoft.com/office/powerpoint/2010/main" val="16445928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 Directly on PCI-X Slot</a:t>
            </a:r>
            <a:endParaRPr lang="en-US" dirty="0"/>
          </a:p>
        </p:txBody>
      </p:sp>
      <p:sp>
        <p:nvSpPr>
          <p:cNvPr id="3" name="Content Placeholder 2"/>
          <p:cNvSpPr>
            <a:spLocks noGrp="1"/>
          </p:cNvSpPr>
          <p:nvPr>
            <p:ph idx="1"/>
          </p:nvPr>
        </p:nvSpPr>
        <p:spPr>
          <a:xfrm>
            <a:off x="233680" y="1429926"/>
            <a:ext cx="3688080" cy="3650074"/>
          </a:xfrm>
        </p:spPr>
        <p:txBody>
          <a:bodyPr>
            <a:normAutofit/>
          </a:bodyPr>
          <a:lstStyle/>
          <a:p>
            <a:r>
              <a:rPr lang="en-US" dirty="0" smtClean="0"/>
              <a:t>&gt; 10,000 IOPs</a:t>
            </a:r>
          </a:p>
          <a:p>
            <a:r>
              <a:rPr lang="en-US" dirty="0" smtClean="0"/>
              <a:t>Mixed read/write </a:t>
            </a:r>
          </a:p>
          <a:p>
            <a:r>
              <a:rPr lang="en-US" dirty="0" smtClean="0"/>
              <a:t>Latency &lt; 1ms</a:t>
            </a:r>
          </a:p>
          <a:p>
            <a:r>
              <a:rPr lang="en-US" dirty="0" smtClean="0"/>
              <a:t>PCI bus bottleneck</a:t>
            </a:r>
            <a:endParaRPr lang="en-US" dirty="0"/>
          </a:p>
        </p:txBody>
      </p:sp>
      <p:pic>
        <p:nvPicPr>
          <p:cNvPr id="1027" name="Picture 3"/>
          <p:cNvPicPr>
            <a:picLocks noChangeAspect="1" noChangeArrowheads="1"/>
          </p:cNvPicPr>
          <p:nvPr/>
        </p:nvPicPr>
        <p:blipFill>
          <a:blip r:embed="rId2"/>
          <a:srcRect/>
          <a:stretch>
            <a:fillRect/>
          </a:stretch>
        </p:blipFill>
        <p:spPr bwMode="auto">
          <a:xfrm>
            <a:off x="3563888" y="1268760"/>
            <a:ext cx="5469980" cy="3903201"/>
          </a:xfrm>
          <a:prstGeom prst="rect">
            <a:avLst/>
          </a:prstGeom>
          <a:ln>
            <a:solidFill>
              <a:schemeClr val="tx1"/>
            </a:solidFill>
          </a:ln>
          <a:effectLst>
            <a:outerShdw blurRad="76200" dist="12700" dir="8100000" sy="-23000" kx="800400" algn="br" rotWithShape="0">
              <a:prstClr val="black">
                <a:alpha val="20000"/>
              </a:prstClr>
            </a:outerShdw>
            <a:softEdge rad="112500"/>
          </a:effectLst>
        </p:spPr>
      </p:pic>
    </p:spTree>
    <p:extLst>
      <p:ext uri="{BB962C8B-B14F-4D97-AF65-F5344CB8AC3E}">
        <p14:creationId xmlns:p14="http://schemas.microsoft.com/office/powerpoint/2010/main" val="37449927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Title 489473"/>
          <p:cNvSpPr>
            <a:spLocks noGrp="1" noChangeArrowheads="1"/>
          </p:cNvSpPr>
          <p:nvPr>
            <p:ph type="title"/>
          </p:nvPr>
        </p:nvSpPr>
        <p:spPr/>
        <p:txBody>
          <a:bodyPr/>
          <a:lstStyle/>
          <a:p>
            <a:r>
              <a:rPr lang="en-US" smtClean="0"/>
              <a:t>Storage Selection - General</a:t>
            </a:r>
            <a:endParaRPr lang="en-US" dirty="0" smtClean="0"/>
          </a:p>
        </p:txBody>
      </p:sp>
      <p:sp>
        <p:nvSpPr>
          <p:cNvPr id="489475" name="Text Placeholder 489474"/>
          <p:cNvSpPr>
            <a:spLocks noGrp="1" noChangeArrowheads="1"/>
          </p:cNvSpPr>
          <p:nvPr>
            <p:ph idx="1"/>
          </p:nvPr>
        </p:nvSpPr>
        <p:spPr>
          <a:xfrm>
            <a:off x="467544" y="1052736"/>
            <a:ext cx="8320088" cy="4501232"/>
          </a:xfrm>
        </p:spPr>
        <p:txBody>
          <a:bodyPr/>
          <a:lstStyle/>
          <a:p>
            <a:r>
              <a:rPr lang="en-US" dirty="0" smtClean="0"/>
              <a:t>Number of drives matter</a:t>
            </a:r>
          </a:p>
          <a:p>
            <a:pPr lvl="1"/>
            <a:r>
              <a:rPr lang="en-US" dirty="0" smtClean="0"/>
              <a:t>More drives typically yield better speed</a:t>
            </a:r>
          </a:p>
          <a:p>
            <a:pPr lvl="1"/>
            <a:r>
              <a:rPr lang="en-US" dirty="0" smtClean="0"/>
              <a:t>True for both SAN and DAS</a:t>
            </a:r>
          </a:p>
          <a:p>
            <a:pPr lvl="1"/>
            <a:r>
              <a:rPr lang="en-US" dirty="0" smtClean="0"/>
              <a:t>... Less so for SSD, but still relevant (especially for NAND)</a:t>
            </a:r>
          </a:p>
          <a:p>
            <a:r>
              <a:rPr lang="en-US" dirty="0" smtClean="0"/>
              <a:t>If designing for performance, make sure the topology can handle it</a:t>
            </a:r>
          </a:p>
          <a:p>
            <a:pPr lvl="1"/>
            <a:r>
              <a:rPr lang="en-US" dirty="0" smtClean="0"/>
              <a:t>Understand the path to the drives</a:t>
            </a:r>
          </a:p>
          <a:p>
            <a:r>
              <a:rPr lang="en-US" b="1" dirty="0" smtClean="0">
                <a:solidFill>
                  <a:srgbClr xmlns:mc="http://schemas.openxmlformats.org/markup-compatibility/2006" xmlns:a14="http://schemas.microsoft.com/office/drawing/2010/main" val="FF0000" mc:Ignorable=""/>
                </a:solidFill>
              </a:rPr>
              <a:t>Best Practice: </a:t>
            </a:r>
            <a:r>
              <a:rPr lang="en-US" dirty="0" smtClean="0"/>
              <a:t>Validate and compare configurations prior to deployment </a:t>
            </a:r>
          </a:p>
          <a:p>
            <a:pPr lvl="1"/>
            <a:r>
              <a:rPr lang="en-US" dirty="0" smtClean="0"/>
              <a:t>More about this in the Benchmarking and Sizing section</a:t>
            </a:r>
          </a:p>
        </p:txBody>
      </p:sp>
    </p:spTree>
    <p:extLst>
      <p:ext uri="{BB962C8B-B14F-4D97-AF65-F5344CB8AC3E}">
        <p14:creationId xmlns:p14="http://schemas.microsoft.com/office/powerpoint/2010/main" val="4044277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Checkpoint and “The Cache Effect”</a:t>
            </a:r>
            <a:br>
              <a:rPr lang="en-US" sz="3600" dirty="0" smtClean="0"/>
            </a:br>
            <a:r>
              <a:rPr lang="en-US" sz="3600" dirty="0" smtClean="0"/>
              <a:t>- 2GB Write Cache </a:t>
            </a:r>
            <a:endParaRPr lang="en-US" sz="3600" dirty="0"/>
          </a:p>
        </p:txBody>
      </p:sp>
      <p:sp>
        <p:nvSpPr>
          <p:cNvPr id="5" name="Content Placeholder 2"/>
          <p:cNvSpPr>
            <a:spLocks noGrp="1"/>
          </p:cNvSpPr>
          <p:nvPr>
            <p:ph idx="1"/>
          </p:nvPr>
        </p:nvSpPr>
        <p:spPr>
          <a:xfrm>
            <a:off x="457200" y="1429926"/>
            <a:ext cx="3058357" cy="4589875"/>
          </a:xfrm>
        </p:spPr>
        <p:txBody>
          <a:bodyPr>
            <a:noAutofit/>
          </a:bodyPr>
          <a:lstStyle/>
          <a:p>
            <a:r>
              <a:rPr lang="en-US" sz="1600" dirty="0" smtClean="0"/>
              <a:t>Read I/O’s per second decrease after checkpoint has completed</a:t>
            </a:r>
          </a:p>
          <a:p>
            <a:pPr marL="342900" lvl="1" indent="-342900">
              <a:lnSpc>
                <a:spcPts val="3600"/>
              </a:lnSpc>
              <a:spcBef>
                <a:spcPct val="20000"/>
              </a:spcBef>
            </a:pPr>
            <a:r>
              <a:rPr lang="en-US" sz="1600" dirty="0" smtClean="0"/>
              <a:t>Reason for drop in read throughput is transparent to host</a:t>
            </a:r>
          </a:p>
          <a:p>
            <a:r>
              <a:rPr lang="en-US" sz="1600" dirty="0" smtClean="0"/>
              <a:t>Array is writing dirty cache pages received during checkpoint impacting reads </a:t>
            </a:r>
            <a:endParaRPr lang="en-US" sz="1600" dirty="0"/>
          </a:p>
        </p:txBody>
      </p:sp>
      <p:pic>
        <p:nvPicPr>
          <p:cNvPr id="5122" name="Picture 2"/>
          <p:cNvPicPr>
            <a:picLocks noChangeAspect="1" noChangeArrowheads="1"/>
          </p:cNvPicPr>
          <p:nvPr/>
        </p:nvPicPr>
        <p:blipFill>
          <a:blip r:embed="rId3"/>
          <a:srcRect/>
          <a:stretch>
            <a:fillRect/>
          </a:stretch>
        </p:blipFill>
        <p:spPr bwMode="auto">
          <a:xfrm>
            <a:off x="3474999" y="1340563"/>
            <a:ext cx="5478829" cy="4219410"/>
          </a:xfrm>
          <a:prstGeom prst="rect">
            <a:avLst/>
          </a:prstGeom>
          <a:ln>
            <a:noFill/>
          </a:ln>
          <a:effectLst>
            <a:softEdge rad="112500"/>
          </a:effectLst>
        </p:spPr>
      </p:pic>
      <p:sp>
        <p:nvSpPr>
          <p:cNvPr id="6" name="Oval 5"/>
          <p:cNvSpPr/>
          <p:nvPr/>
        </p:nvSpPr>
        <p:spPr>
          <a:xfrm>
            <a:off x="4698125" y="2480441"/>
            <a:ext cx="557048" cy="683173"/>
          </a:xfrm>
          <a:prstGeom prst="ellipse">
            <a:avLst/>
          </a:prstGeom>
          <a:noFill/>
          <a:ln w="25400">
            <a:solidFill>
              <a:srgbClr xmlns:mc="http://schemas.openxmlformats.org/markup-compatibility/2006" xmlns:a14="http://schemas.microsoft.com/office/drawing/2010/main" val="C00000" mc:Ignorabl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0800000">
            <a:off x="3111063" y="2017988"/>
            <a:ext cx="1786759" cy="430922"/>
          </a:xfrm>
          <a:prstGeom prst="straightConnector1">
            <a:avLst/>
          </a:prstGeom>
          <a:ln w="31750">
            <a:solidFill>
              <a:srgbClr xmlns:mc="http://schemas.openxmlformats.org/markup-compatibility/2006" xmlns:a14="http://schemas.microsoft.com/office/drawing/2010/main" val="C00000" mc:Ignorable=""/>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95336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67544" y="1052736"/>
            <a:ext cx="8320088" cy="4678204"/>
          </a:xfrm>
        </p:spPr>
        <p:txBody>
          <a:bodyPr/>
          <a:lstStyle/>
          <a:p>
            <a:r>
              <a:rPr lang="en-US" dirty="0" smtClean="0"/>
              <a:t>What is an I/O?</a:t>
            </a:r>
          </a:p>
          <a:p>
            <a:pPr lvl="1"/>
            <a:r>
              <a:rPr lang="en-US" dirty="0" smtClean="0"/>
              <a:t>Some terminology</a:t>
            </a:r>
          </a:p>
          <a:p>
            <a:r>
              <a:rPr lang="en-US" dirty="0" smtClean="0"/>
              <a:t>Fundamentals of Disk </a:t>
            </a:r>
            <a:r>
              <a:rPr lang="en-US" dirty="0"/>
              <a:t>D</a:t>
            </a:r>
            <a:r>
              <a:rPr lang="en-US" dirty="0" smtClean="0"/>
              <a:t>rives and caches</a:t>
            </a:r>
          </a:p>
          <a:p>
            <a:r>
              <a:rPr lang="en-US" dirty="0" smtClean="0"/>
              <a:t>The Path to the Drives</a:t>
            </a:r>
          </a:p>
          <a:p>
            <a:r>
              <a:rPr lang="en-US" dirty="0" smtClean="0"/>
              <a:t>The Windows Story</a:t>
            </a:r>
          </a:p>
          <a:p>
            <a:r>
              <a:rPr lang="en-US" dirty="0" smtClean="0"/>
              <a:t>Benchmark and Sizing Methodology</a:t>
            </a:r>
          </a:p>
          <a:p>
            <a:r>
              <a:rPr lang="en-US" dirty="0" smtClean="0"/>
              <a:t>SQL Server File Layouts</a:t>
            </a:r>
          </a:p>
          <a:p>
            <a:r>
              <a:rPr lang="en-US" dirty="0" smtClean="0"/>
              <a:t>Workload Specific</a:t>
            </a:r>
          </a:p>
          <a:p>
            <a:endParaRPr lang="en-US" dirty="0"/>
          </a:p>
        </p:txBody>
      </p:sp>
    </p:spTree>
    <p:extLst>
      <p:ext uri="{BB962C8B-B14F-4D97-AF65-F5344CB8AC3E}">
        <p14:creationId xmlns:p14="http://schemas.microsoft.com/office/powerpoint/2010/main" val="591859690"/>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Checkpoint and “The Cache Effect”</a:t>
            </a:r>
            <a:br>
              <a:rPr lang="en-US" sz="3600" dirty="0" smtClean="0"/>
            </a:br>
            <a:r>
              <a:rPr lang="en-US" sz="3600" dirty="0" smtClean="0"/>
              <a:t>- Compared  to… 8GB Write Cache </a:t>
            </a:r>
            <a:endParaRPr lang="en-US" sz="3600" dirty="0"/>
          </a:p>
        </p:txBody>
      </p:sp>
      <p:sp>
        <p:nvSpPr>
          <p:cNvPr id="5" name="Content Placeholder 2"/>
          <p:cNvSpPr>
            <a:spLocks noGrp="1"/>
          </p:cNvSpPr>
          <p:nvPr>
            <p:ph idx="1"/>
          </p:nvPr>
        </p:nvSpPr>
        <p:spPr>
          <a:xfrm>
            <a:off x="457200" y="1429926"/>
            <a:ext cx="3049480" cy="4589875"/>
          </a:xfrm>
        </p:spPr>
        <p:txBody>
          <a:bodyPr>
            <a:normAutofit/>
          </a:bodyPr>
          <a:lstStyle/>
          <a:p>
            <a:r>
              <a:rPr lang="en-US" sz="2400" dirty="0" smtClean="0"/>
              <a:t>Larger cache results in less impact on read throughput</a:t>
            </a:r>
          </a:p>
          <a:p>
            <a:r>
              <a:rPr lang="en-US" sz="2400" dirty="0" smtClean="0"/>
              <a:t>Writes occurring in background do not have to be as “aggressive”</a:t>
            </a:r>
            <a:endParaRPr lang="en-US" sz="2400" dirty="0"/>
          </a:p>
        </p:txBody>
      </p:sp>
      <p:pic>
        <p:nvPicPr>
          <p:cNvPr id="4100" name="Picture 4"/>
          <p:cNvPicPr>
            <a:picLocks noChangeAspect="1" noChangeArrowheads="1"/>
          </p:cNvPicPr>
          <p:nvPr/>
        </p:nvPicPr>
        <p:blipFill>
          <a:blip r:embed="rId3"/>
          <a:srcRect/>
          <a:stretch>
            <a:fillRect/>
          </a:stretch>
        </p:blipFill>
        <p:spPr bwMode="auto">
          <a:xfrm>
            <a:off x="3494007" y="1424646"/>
            <a:ext cx="5355703" cy="4135328"/>
          </a:xfrm>
          <a:prstGeom prst="rect">
            <a:avLst/>
          </a:prstGeom>
          <a:ln>
            <a:noFill/>
          </a:ln>
          <a:effectLst>
            <a:softEdge rad="112500"/>
          </a:effectLst>
        </p:spPr>
      </p:pic>
      <p:sp>
        <p:nvSpPr>
          <p:cNvPr id="9" name="Oval 8"/>
          <p:cNvSpPr/>
          <p:nvPr/>
        </p:nvSpPr>
        <p:spPr>
          <a:xfrm>
            <a:off x="4750677" y="2501462"/>
            <a:ext cx="557048" cy="683173"/>
          </a:xfrm>
          <a:prstGeom prst="ellipse">
            <a:avLst/>
          </a:prstGeom>
          <a:noFill/>
          <a:ln w="25400">
            <a:solidFill>
              <a:srgbClr xmlns:mc="http://schemas.openxmlformats.org/markup-compatibility/2006" xmlns:a14="http://schemas.microsoft.com/office/drawing/2010/main" val="C00000" mc:Ignorabl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10800000">
            <a:off x="3311371" y="1775534"/>
            <a:ext cx="1586452" cy="673376"/>
          </a:xfrm>
          <a:prstGeom prst="straightConnector1">
            <a:avLst/>
          </a:prstGeom>
          <a:ln w="31750">
            <a:solidFill>
              <a:srgbClr xmlns:mc="http://schemas.openxmlformats.org/markup-compatibility/2006" xmlns:a14="http://schemas.microsoft.com/office/drawing/2010/main" val="C00000" mc:Ignorable=""/>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51520" y="5517232"/>
            <a:ext cx="8568952" cy="461665"/>
          </a:xfrm>
          <a:prstGeom prst="rect">
            <a:avLst/>
          </a:prstGeom>
          <a:noFill/>
        </p:spPr>
        <p:txBody>
          <a:bodyPr wrap="square" rtlCol="0">
            <a:spAutoFit/>
          </a:bodyPr>
          <a:lstStyle/>
          <a:p>
            <a:r>
              <a:rPr lang="en-US" sz="2400" b="1" dirty="0" smtClean="0">
                <a:solidFill>
                  <a:schemeClr val="accent2"/>
                </a:solidFill>
              </a:rPr>
              <a:t>Key Takeaway: </a:t>
            </a:r>
            <a:r>
              <a:rPr lang="en-US" sz="2400" dirty="0" smtClean="0">
                <a:solidFill>
                  <a:schemeClr val="bg2"/>
                </a:solidFill>
              </a:rPr>
              <a:t>Write cache help, up to a certain point</a:t>
            </a:r>
            <a:endParaRPr lang="en-US" sz="2400" dirty="0">
              <a:solidFill>
                <a:schemeClr val="bg2"/>
              </a:solidFill>
            </a:endParaRPr>
          </a:p>
        </p:txBody>
      </p:sp>
    </p:spTree>
    <p:extLst>
      <p:ext uri="{BB962C8B-B14F-4D97-AF65-F5344CB8AC3E}">
        <p14:creationId xmlns:p14="http://schemas.microsoft.com/office/powerpoint/2010/main" val="17429176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Storage Selection </a:t>
            </a:r>
            <a:br>
              <a:rPr lang="en-US" dirty="0" smtClean="0"/>
            </a:br>
            <a:r>
              <a:rPr lang="en-US" dirty="0" smtClean="0"/>
              <a:t>– General Pitfalls</a:t>
            </a:r>
          </a:p>
        </p:txBody>
      </p:sp>
      <p:sp>
        <p:nvSpPr>
          <p:cNvPr id="30723" name="Content Placeholder 2"/>
          <p:cNvSpPr>
            <a:spLocks noGrp="1"/>
          </p:cNvSpPr>
          <p:nvPr>
            <p:ph type="body" sz="quarter" idx="10"/>
          </p:nvPr>
        </p:nvSpPr>
        <p:spPr/>
        <p:txBody>
          <a:bodyPr>
            <a:noAutofit/>
          </a:bodyPr>
          <a:lstStyle/>
          <a:p>
            <a:pPr>
              <a:lnSpc>
                <a:spcPct val="120000"/>
              </a:lnSpc>
            </a:pPr>
            <a:r>
              <a:rPr lang="en-US" sz="2000" dirty="0" smtClean="0"/>
              <a:t>There are organizational barriers between DBA’s and storage administrators </a:t>
            </a:r>
          </a:p>
          <a:p>
            <a:pPr lvl="1">
              <a:lnSpc>
                <a:spcPct val="120000"/>
              </a:lnSpc>
            </a:pPr>
            <a:r>
              <a:rPr lang="en-US" sz="1600" dirty="0" smtClean="0"/>
              <a:t>Each needs to understand the others “world”</a:t>
            </a:r>
          </a:p>
          <a:p>
            <a:pPr>
              <a:lnSpc>
                <a:spcPct val="120000"/>
              </a:lnSpc>
            </a:pPr>
            <a:r>
              <a:rPr lang="en-US" sz="2000" dirty="0" smtClean="0"/>
              <a:t>Share storage environments </a:t>
            </a:r>
          </a:p>
          <a:p>
            <a:pPr lvl="1">
              <a:lnSpc>
                <a:spcPct val="120000"/>
              </a:lnSpc>
            </a:pPr>
            <a:r>
              <a:rPr lang="en-US" sz="1600" dirty="0" smtClean="0"/>
              <a:t>At the disk level and other shared components (i.e. service processors, cache, etc…)</a:t>
            </a:r>
          </a:p>
          <a:p>
            <a:pPr>
              <a:lnSpc>
                <a:spcPct val="120000"/>
              </a:lnSpc>
            </a:pPr>
            <a:r>
              <a:rPr lang="en-US" sz="2000" dirty="0" smtClean="0"/>
              <a:t>Sizing only on “capacity” is a common problem </a:t>
            </a:r>
          </a:p>
          <a:p>
            <a:pPr lvl="1">
              <a:lnSpc>
                <a:spcPct val="120000"/>
              </a:lnSpc>
            </a:pPr>
            <a:r>
              <a:rPr lang="en-US" sz="1600" b="1" dirty="0" smtClean="0">
                <a:solidFill>
                  <a:schemeClr val="accent2"/>
                </a:solidFill>
              </a:rPr>
              <a:t>Key Takeaway: </a:t>
            </a:r>
            <a:r>
              <a:rPr lang="en-US" sz="1600" dirty="0" smtClean="0"/>
              <a:t>Take latency and throughput requirements (MB/s, IOPs and max latency) into consideration when sizing storage</a:t>
            </a:r>
          </a:p>
          <a:p>
            <a:pPr>
              <a:lnSpc>
                <a:spcPct val="120000"/>
              </a:lnSpc>
            </a:pPr>
            <a:r>
              <a:rPr lang="en-US" sz="2000" dirty="0" smtClean="0"/>
              <a:t>One size fits all type configurations</a:t>
            </a:r>
          </a:p>
          <a:p>
            <a:pPr lvl="1">
              <a:lnSpc>
                <a:spcPct val="120000"/>
              </a:lnSpc>
            </a:pPr>
            <a:r>
              <a:rPr lang="en-US" sz="1600" dirty="0" smtClean="0"/>
              <a:t>Storage vendor should have knowledge of SQL Server and Windows best practices when array is configured </a:t>
            </a:r>
          </a:p>
          <a:p>
            <a:pPr lvl="1">
              <a:lnSpc>
                <a:spcPct val="120000"/>
              </a:lnSpc>
            </a:pPr>
            <a:r>
              <a:rPr lang="en-US" sz="1600" dirty="0" smtClean="0"/>
              <a:t>Especially when advanced features are used (snapshots, replication, etc…)</a:t>
            </a:r>
          </a:p>
          <a:p>
            <a:endParaRPr lang="en-US" sz="2000" dirty="0" smtClean="0"/>
          </a:p>
        </p:txBody>
      </p:sp>
    </p:spTree>
    <p:extLst>
      <p:ext uri="{BB962C8B-B14F-4D97-AF65-F5344CB8AC3E}">
        <p14:creationId xmlns:p14="http://schemas.microsoft.com/office/powerpoint/2010/main" val="3706731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Designing High Performance I/O</a:t>
            </a:r>
            <a:endParaRPr lang="en-US" dirty="0"/>
          </a:p>
        </p:txBody>
      </p:sp>
      <p:sp>
        <p:nvSpPr>
          <p:cNvPr id="5" name="Content Placeholder 4"/>
          <p:cNvSpPr>
            <a:spLocks noGrp="1"/>
          </p:cNvSpPr>
          <p:nvPr>
            <p:ph sz="quarter" idx="11"/>
          </p:nvPr>
        </p:nvSpPr>
        <p:spPr/>
        <p:txBody>
          <a:bodyPr/>
          <a:lstStyle/>
          <a:p>
            <a:r>
              <a:rPr lang="en-US" smtClean="0"/>
              <a:t>The Path to the Drives</a:t>
            </a:r>
            <a:endParaRPr lang="en-US" dirty="0"/>
          </a:p>
        </p:txBody>
      </p:sp>
      <p:pic>
        <p:nvPicPr>
          <p:cNvPr id="8" name="Picture 6" descr="C:\Users\vlads\AppData\Local\Microsoft\Windows\Temporary Internet Files\Content.IE5\PPCXL2OC\MMj02837060000[1].gif"/>
          <p:cNvPicPr>
            <a:picLocks noChangeAspect="1" noChangeArrowheads="1" noCrop="1"/>
          </p:cNvPicPr>
          <p:nvPr/>
        </p:nvPicPr>
        <p:blipFill>
          <a:blip r:embed="rId2" cstate="print"/>
          <a:srcRect/>
          <a:stretch>
            <a:fillRect/>
          </a:stretch>
        </p:blipFill>
        <p:spPr bwMode="auto">
          <a:xfrm>
            <a:off x="5580112" y="268988"/>
            <a:ext cx="1143000" cy="882570"/>
          </a:xfrm>
          <a:prstGeom prst="rect">
            <a:avLst/>
          </a:prstGeom>
          <a:noFill/>
        </p:spPr>
      </p:pic>
      <p:pic>
        <p:nvPicPr>
          <p:cNvPr id="9" name="Picture 8" descr="thumbnailCA8CEDNG.jpg"/>
          <p:cNvPicPr>
            <a:picLocks noChangeAspect="1"/>
          </p:cNvPicPr>
          <p:nvPr/>
        </p:nvPicPr>
        <p:blipFill>
          <a:blip r:embed="rId3" cstate="print"/>
          <a:stretch>
            <a:fillRect/>
          </a:stretch>
        </p:blipFill>
        <p:spPr>
          <a:xfrm>
            <a:off x="7731224" y="-30270"/>
            <a:ext cx="1176002" cy="1419535"/>
          </a:xfrm>
          <a:prstGeom prst="ellipse">
            <a:avLst/>
          </a:prstGeom>
          <a:ln>
            <a:noFill/>
          </a:ln>
          <a:effectLst>
            <a:softEdge rad="112500"/>
          </a:effectLst>
        </p:spPr>
      </p:pic>
      <p:pic>
        <p:nvPicPr>
          <p:cNvPr id="10" name="Picture 9" descr="thumbnail.jpg"/>
          <p:cNvPicPr>
            <a:picLocks noChangeAspect="1"/>
          </p:cNvPicPr>
          <p:nvPr/>
        </p:nvPicPr>
        <p:blipFill>
          <a:blip r:embed="rId4" cstate="print"/>
          <a:stretch>
            <a:fillRect/>
          </a:stretch>
        </p:blipFill>
        <p:spPr>
          <a:xfrm>
            <a:off x="6867128" y="329771"/>
            <a:ext cx="936104" cy="936104"/>
          </a:xfrm>
          <a:prstGeom prst="rect">
            <a:avLst/>
          </a:prstGeom>
          <a:ln>
            <a:noFill/>
          </a:ln>
          <a:effectLst>
            <a:softEdge rad="112500"/>
          </a:effectLst>
        </p:spPr>
      </p:pic>
    </p:spTree>
    <p:extLst>
      <p:ext uri="{BB962C8B-B14F-4D97-AF65-F5344CB8AC3E}">
        <p14:creationId xmlns:p14="http://schemas.microsoft.com/office/powerpoint/2010/main" val="37591630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727112" y="301037"/>
            <a:ext cx="8163499" cy="1053630"/>
          </a:xfrm>
        </p:spPr>
        <p:txBody>
          <a:bodyPr>
            <a:noAutofit/>
          </a:bodyPr>
          <a:lstStyle/>
          <a:p>
            <a:r>
              <a:rPr lang="en-US" sz="3600" dirty="0" smtClean="0"/>
              <a:t>How does the Server Attach to the Storage? </a:t>
            </a:r>
          </a:p>
        </p:txBody>
      </p:sp>
      <p:sp>
        <p:nvSpPr>
          <p:cNvPr id="11267" name="Rectangle 3"/>
          <p:cNvSpPr>
            <a:spLocks noGrp="1" noChangeArrowheads="1"/>
          </p:cNvSpPr>
          <p:nvPr>
            <p:ph idx="1"/>
          </p:nvPr>
        </p:nvSpPr>
        <p:spPr>
          <a:xfrm>
            <a:off x="457200" y="1432193"/>
            <a:ext cx="6019800" cy="4693970"/>
          </a:xfrm>
        </p:spPr>
        <p:txBody>
          <a:bodyPr>
            <a:normAutofit fontScale="77500" lnSpcReduction="20000"/>
          </a:bodyPr>
          <a:lstStyle/>
          <a:p>
            <a:pPr>
              <a:lnSpc>
                <a:spcPct val="110000"/>
              </a:lnSpc>
            </a:pPr>
            <a:r>
              <a:rPr lang="en-US" sz="2400" dirty="0" smtClean="0"/>
              <a:t>Disk Cabling Topology</a:t>
            </a:r>
          </a:p>
          <a:p>
            <a:pPr lvl="1">
              <a:lnSpc>
                <a:spcPct val="110000"/>
              </a:lnSpc>
            </a:pPr>
            <a:r>
              <a:rPr lang="en-US" sz="2000" dirty="0" smtClean="0"/>
              <a:t>Parallel Disk Attachment </a:t>
            </a:r>
          </a:p>
          <a:p>
            <a:pPr lvl="2">
              <a:lnSpc>
                <a:spcPct val="110000"/>
              </a:lnSpc>
            </a:pPr>
            <a:r>
              <a:rPr lang="en-US" sz="1800" dirty="0" smtClean="0"/>
              <a:t>SCSI, ATA</a:t>
            </a:r>
          </a:p>
          <a:p>
            <a:pPr lvl="1">
              <a:lnSpc>
                <a:spcPct val="110000"/>
              </a:lnSpc>
            </a:pPr>
            <a:r>
              <a:rPr lang="en-US" sz="2000" dirty="0" smtClean="0"/>
              <a:t>Serial Disk Attachment</a:t>
            </a:r>
          </a:p>
          <a:p>
            <a:pPr lvl="2">
              <a:lnSpc>
                <a:spcPct val="110000"/>
              </a:lnSpc>
            </a:pPr>
            <a:r>
              <a:rPr lang="en-US" sz="1800" dirty="0" smtClean="0"/>
              <a:t>FC, SATA, SAS</a:t>
            </a:r>
          </a:p>
          <a:p>
            <a:pPr>
              <a:lnSpc>
                <a:spcPct val="110000"/>
              </a:lnSpc>
            </a:pPr>
            <a:r>
              <a:rPr lang="en-US" sz="2400" dirty="0" smtClean="0"/>
              <a:t>Controller</a:t>
            </a:r>
          </a:p>
          <a:p>
            <a:pPr lvl="1">
              <a:lnSpc>
                <a:spcPct val="110000"/>
              </a:lnSpc>
            </a:pPr>
            <a:r>
              <a:rPr lang="en-US" sz="2000" dirty="0" smtClean="0"/>
              <a:t>Dedicated or shared controller</a:t>
            </a:r>
          </a:p>
          <a:p>
            <a:pPr lvl="2">
              <a:lnSpc>
                <a:spcPct val="110000"/>
              </a:lnSpc>
            </a:pPr>
            <a:r>
              <a:rPr lang="en-US" sz="1800" dirty="0" smtClean="0"/>
              <a:t>Internal PCI or service processor within the array</a:t>
            </a:r>
            <a:endParaRPr lang="en-US" sz="1800" strike="sngStrike" dirty="0" smtClean="0"/>
          </a:p>
          <a:p>
            <a:pPr lvl="2">
              <a:lnSpc>
                <a:spcPct val="110000"/>
              </a:lnSpc>
            </a:pPr>
            <a:r>
              <a:rPr lang="en-US" sz="1800" dirty="0" smtClean="0"/>
              <a:t>Difference is $1k or $60-500K for controller</a:t>
            </a:r>
          </a:p>
          <a:p>
            <a:pPr lvl="1">
              <a:lnSpc>
                <a:spcPct val="110000"/>
              </a:lnSpc>
            </a:pPr>
            <a:r>
              <a:rPr lang="en-US" sz="2200" dirty="0" smtClean="0"/>
              <a:t>Network components between disks </a:t>
            </a:r>
          </a:p>
          <a:p>
            <a:pPr lvl="1">
              <a:lnSpc>
                <a:spcPct val="110000"/>
              </a:lnSpc>
              <a:buNone/>
            </a:pPr>
            <a:r>
              <a:rPr lang="en-US" sz="2200" dirty="0" smtClean="0"/>
              <a:t>	and server (</a:t>
            </a:r>
            <a:r>
              <a:rPr lang="en-US" sz="2200" u="sng" dirty="0" smtClean="0"/>
              <a:t>S</a:t>
            </a:r>
            <a:r>
              <a:rPr lang="en-US" sz="2200" dirty="0" smtClean="0"/>
              <a:t>torage </a:t>
            </a:r>
            <a:r>
              <a:rPr lang="en-US" sz="2200" u="sng" dirty="0" smtClean="0"/>
              <a:t>A</a:t>
            </a:r>
            <a:r>
              <a:rPr lang="en-US" sz="2200" dirty="0" smtClean="0"/>
              <a:t>rea </a:t>
            </a:r>
            <a:r>
              <a:rPr lang="en-US" sz="2200" u="sng" dirty="0" smtClean="0"/>
              <a:t>N</a:t>
            </a:r>
            <a:r>
              <a:rPr lang="en-US" sz="2200" dirty="0" smtClean="0"/>
              <a:t>etwork)</a:t>
            </a:r>
          </a:p>
          <a:p>
            <a:pPr>
              <a:lnSpc>
                <a:spcPct val="110000"/>
              </a:lnSpc>
            </a:pPr>
            <a:r>
              <a:rPr lang="en-US" sz="2400" dirty="0" smtClean="0"/>
              <a:t>Server Remote Attachment</a:t>
            </a:r>
          </a:p>
          <a:p>
            <a:pPr lvl="1">
              <a:lnSpc>
                <a:spcPct val="110000"/>
              </a:lnSpc>
            </a:pPr>
            <a:r>
              <a:rPr lang="en-US" sz="2000" dirty="0" smtClean="0"/>
              <a:t>File Access: NAS - SMB, CIFS, NFS</a:t>
            </a:r>
          </a:p>
          <a:p>
            <a:pPr lvl="1">
              <a:lnSpc>
                <a:spcPct val="110000"/>
              </a:lnSpc>
            </a:pPr>
            <a:r>
              <a:rPr lang="en-US" sz="2000" dirty="0" smtClean="0"/>
              <a:t>Block Level: </a:t>
            </a:r>
            <a:r>
              <a:rPr lang="en-US" sz="2000" dirty="0" err="1" smtClean="0"/>
              <a:t>iSCSI</a:t>
            </a:r>
            <a:r>
              <a:rPr lang="en-US" sz="2000" dirty="0" smtClean="0"/>
              <a:t>, </a:t>
            </a:r>
            <a:r>
              <a:rPr lang="en-US" sz="2000" dirty="0" err="1" smtClean="0"/>
              <a:t>Fibre</a:t>
            </a:r>
            <a:r>
              <a:rPr lang="en-US" sz="2000" dirty="0" smtClean="0"/>
              <a:t> Channel</a:t>
            </a:r>
          </a:p>
        </p:txBody>
      </p:sp>
      <p:pic>
        <p:nvPicPr>
          <p:cNvPr id="36" name="Picture 2" descr="C:\Program Files\Microsoft Resource DVD Artwork\DVD_ART\Artwork_Imagery\HARDWARE_IMAGERY\Photos - OEM Hardware\Storage devices\open hard disk.png"/>
          <p:cNvPicPr>
            <a:picLocks noChangeAspect="1" noChangeArrowheads="1"/>
          </p:cNvPicPr>
          <p:nvPr/>
        </p:nvPicPr>
        <p:blipFill>
          <a:blip r:embed="rId3" cstate="email"/>
          <a:srcRect/>
          <a:stretch>
            <a:fillRect/>
          </a:stretch>
        </p:blipFill>
        <p:spPr bwMode="auto">
          <a:xfrm>
            <a:off x="5715000" y="1371600"/>
            <a:ext cx="1564782" cy="1411288"/>
          </a:xfrm>
          <a:prstGeom prst="rect">
            <a:avLst/>
          </a:prstGeom>
          <a:noFill/>
        </p:spPr>
      </p:pic>
      <p:pic>
        <p:nvPicPr>
          <p:cNvPr id="37" name="Picture 2" descr="C:\Program Files\Microsoft Resource DVD Artwork\DVD_ART\Artwork_Imagery\HARDWARE_IMAGERY\Photos - OEM Hardware\Storage devices\open hard disk.png"/>
          <p:cNvPicPr>
            <a:picLocks noChangeAspect="1" noChangeArrowheads="1"/>
          </p:cNvPicPr>
          <p:nvPr/>
        </p:nvPicPr>
        <p:blipFill>
          <a:blip r:embed="rId3" cstate="email"/>
          <a:srcRect/>
          <a:stretch>
            <a:fillRect/>
          </a:stretch>
        </p:blipFill>
        <p:spPr bwMode="auto">
          <a:xfrm>
            <a:off x="7391400" y="1371600"/>
            <a:ext cx="1564782" cy="1411288"/>
          </a:xfrm>
          <a:prstGeom prst="rect">
            <a:avLst/>
          </a:prstGeom>
          <a:noFill/>
        </p:spPr>
      </p:pic>
      <p:pic>
        <p:nvPicPr>
          <p:cNvPr id="38" name="Picture 6" descr="C:\Users\vlads\AppData\Local\Microsoft\Windows\Temporary Internet Files\Content.IE5\PPCXL2OC\MMj02837060000[1].gif"/>
          <p:cNvPicPr>
            <a:picLocks noChangeAspect="1" noChangeArrowheads="1" noCrop="1"/>
          </p:cNvPicPr>
          <p:nvPr/>
        </p:nvPicPr>
        <p:blipFill>
          <a:blip r:embed="rId4" cstate="print"/>
          <a:srcRect/>
          <a:stretch>
            <a:fillRect/>
          </a:stretch>
        </p:blipFill>
        <p:spPr bwMode="auto">
          <a:xfrm>
            <a:off x="6786578" y="2928934"/>
            <a:ext cx="1143000" cy="882570"/>
          </a:xfrm>
          <a:prstGeom prst="rect">
            <a:avLst/>
          </a:prstGeom>
          <a:noFill/>
        </p:spPr>
      </p:pic>
      <p:pic>
        <p:nvPicPr>
          <p:cNvPr id="39" name="Picture 38" descr="thumbnailCA8CEDNG.jpg"/>
          <p:cNvPicPr>
            <a:picLocks noChangeAspect="1"/>
          </p:cNvPicPr>
          <p:nvPr/>
        </p:nvPicPr>
        <p:blipFill>
          <a:blip r:embed="rId5" cstate="print"/>
          <a:stretch>
            <a:fillRect/>
          </a:stretch>
        </p:blipFill>
        <p:spPr>
          <a:xfrm>
            <a:off x="5652120" y="3717032"/>
            <a:ext cx="1524000" cy="1524000"/>
          </a:xfrm>
          <a:prstGeom prst="ellipse">
            <a:avLst/>
          </a:prstGeom>
          <a:ln>
            <a:noFill/>
          </a:ln>
          <a:effectLst>
            <a:softEdge rad="112500"/>
          </a:effectLst>
        </p:spPr>
      </p:pic>
      <p:pic>
        <p:nvPicPr>
          <p:cNvPr id="40" name="Picture 39" descr="thumbnail.jpg"/>
          <p:cNvPicPr>
            <a:picLocks noChangeAspect="1"/>
          </p:cNvPicPr>
          <p:nvPr/>
        </p:nvPicPr>
        <p:blipFill>
          <a:blip r:embed="rId6" cstate="print"/>
          <a:stretch>
            <a:fillRect/>
          </a:stretch>
        </p:blipFill>
        <p:spPr>
          <a:xfrm>
            <a:off x="7308304" y="4581128"/>
            <a:ext cx="1714512" cy="1714512"/>
          </a:xfrm>
          <a:prstGeom prst="ellipse">
            <a:avLst/>
          </a:prstGeom>
          <a:ln>
            <a:noFill/>
          </a:ln>
          <a:effectLst>
            <a:softEdge rad="112500"/>
          </a:effectLst>
        </p:spPr>
      </p:pic>
    </p:spTree>
    <p:extLst>
      <p:ext uri="{BB962C8B-B14F-4D97-AF65-F5344CB8AC3E}">
        <p14:creationId xmlns:p14="http://schemas.microsoft.com/office/powerpoint/2010/main" val="415432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Understand the path to the drives</a:t>
            </a:r>
            <a:endParaRPr lang="da-DK" dirty="0"/>
          </a:p>
        </p:txBody>
      </p:sp>
      <p:sp>
        <p:nvSpPr>
          <p:cNvPr id="3" name="Content Placeholder 2"/>
          <p:cNvSpPr>
            <a:spLocks noGrp="1"/>
          </p:cNvSpPr>
          <p:nvPr>
            <p:ph idx="1"/>
          </p:nvPr>
        </p:nvSpPr>
        <p:spPr>
          <a:xfrm>
            <a:off x="457200" y="1034143"/>
            <a:ext cx="8229600" cy="5245471"/>
          </a:xfrm>
        </p:spPr>
        <p:txBody>
          <a:bodyPr>
            <a:normAutofit fontScale="92500"/>
          </a:bodyPr>
          <a:lstStyle/>
          <a:p>
            <a:pPr>
              <a:lnSpc>
                <a:spcPct val="120000"/>
              </a:lnSpc>
            </a:pPr>
            <a:r>
              <a:rPr lang="da-DK" sz="1600" dirty="0" smtClean="0"/>
              <a:t>The hardware between the CPU and the physical drive is often complex</a:t>
            </a:r>
          </a:p>
          <a:p>
            <a:pPr lvl="1">
              <a:lnSpc>
                <a:spcPct val="120000"/>
              </a:lnSpc>
            </a:pPr>
            <a:r>
              <a:rPr lang="da-DK" sz="1400" dirty="0" smtClean="0"/>
              <a:t>Different topologies, depending on vendor and technology</a:t>
            </a:r>
          </a:p>
          <a:p>
            <a:pPr>
              <a:lnSpc>
                <a:spcPct val="120000"/>
              </a:lnSpc>
            </a:pPr>
            <a:r>
              <a:rPr lang="da-DK" sz="1600" b="1" dirty="0" smtClean="0">
                <a:solidFill>
                  <a:schemeClr val="accent2"/>
                </a:solidFill>
              </a:rPr>
              <a:t>Rule of Thumb:</a:t>
            </a:r>
            <a:r>
              <a:rPr lang="da-DK" sz="1600" dirty="0" smtClean="0">
                <a:solidFill>
                  <a:schemeClr val="accent2"/>
                </a:solidFill>
              </a:rPr>
              <a:t> </a:t>
            </a:r>
            <a:r>
              <a:rPr lang="da-DK" sz="1600" dirty="0" smtClean="0"/>
              <a:t>The deeper the topology, the more latency</a:t>
            </a:r>
          </a:p>
          <a:p>
            <a:pPr>
              <a:lnSpc>
                <a:spcPct val="120000"/>
              </a:lnSpc>
            </a:pPr>
            <a:r>
              <a:rPr lang="da-DK" sz="1600" b="1" dirty="0" smtClean="0">
                <a:solidFill>
                  <a:schemeClr val="accent2"/>
                </a:solidFill>
              </a:rPr>
              <a:t>Best Practices:</a:t>
            </a:r>
            <a:r>
              <a:rPr lang="da-DK" sz="1600" dirty="0" smtClean="0">
                <a:solidFill>
                  <a:schemeClr val="accent2"/>
                </a:solidFill>
              </a:rPr>
              <a:t> </a:t>
            </a:r>
          </a:p>
          <a:p>
            <a:pPr lvl="1">
              <a:lnSpc>
                <a:spcPct val="120000"/>
              </a:lnSpc>
            </a:pPr>
            <a:r>
              <a:rPr lang="da-DK" sz="1400" dirty="0" smtClean="0"/>
              <a:t>Understand topology, potential bottlenecks and theorectical throughput of components in the path</a:t>
            </a:r>
          </a:p>
          <a:p>
            <a:pPr lvl="1">
              <a:lnSpc>
                <a:spcPct val="120000"/>
              </a:lnSpc>
            </a:pPr>
            <a:r>
              <a:rPr lang="da-DK" sz="1400" dirty="0" smtClean="0"/>
              <a:t>Engage storage engineers early in the process</a:t>
            </a:r>
          </a:p>
          <a:p>
            <a:pPr>
              <a:lnSpc>
                <a:spcPct val="120000"/>
              </a:lnSpc>
            </a:pPr>
            <a:r>
              <a:rPr lang="da-DK" sz="1600" dirty="0" smtClean="0"/>
              <a:t>Two major topologies for SQL Server Storage</a:t>
            </a:r>
          </a:p>
          <a:p>
            <a:pPr lvl="1">
              <a:lnSpc>
                <a:spcPct val="120000"/>
              </a:lnSpc>
            </a:pPr>
            <a:r>
              <a:rPr lang="da-DK" sz="1400" b="1" dirty="0" smtClean="0"/>
              <a:t>DAS</a:t>
            </a:r>
            <a:r>
              <a:rPr lang="da-DK" sz="1400" dirty="0" smtClean="0"/>
              <a:t> – </a:t>
            </a:r>
            <a:r>
              <a:rPr lang="da-DK" sz="1400" b="1" u="sng" dirty="0" smtClean="0"/>
              <a:t>D</a:t>
            </a:r>
            <a:r>
              <a:rPr lang="da-DK" sz="1400" dirty="0" smtClean="0"/>
              <a:t>irect </a:t>
            </a:r>
            <a:r>
              <a:rPr lang="da-DK" sz="1400" b="1" u="sng" dirty="0" smtClean="0"/>
              <a:t>A</a:t>
            </a:r>
            <a:r>
              <a:rPr lang="da-DK" sz="1400" dirty="0" smtClean="0"/>
              <a:t>ttached </a:t>
            </a:r>
            <a:r>
              <a:rPr lang="da-DK" sz="1400" b="1" u="sng" dirty="0" smtClean="0"/>
              <a:t>S</a:t>
            </a:r>
            <a:r>
              <a:rPr lang="da-DK" sz="1400" dirty="0" smtClean="0"/>
              <a:t>torage</a:t>
            </a:r>
          </a:p>
          <a:p>
            <a:pPr lvl="2">
              <a:lnSpc>
                <a:spcPct val="120000"/>
              </a:lnSpc>
            </a:pPr>
            <a:r>
              <a:rPr lang="da-DK" sz="1200" dirty="0" smtClean="0"/>
              <a:t>Standards: (SCSI), SAS, SATA</a:t>
            </a:r>
            <a:endParaRPr lang="da-DK" sz="1200" i="1" dirty="0" smtClean="0">
              <a:solidFill>
                <a:srgbClr xmlns:mc="http://schemas.openxmlformats.org/markup-compatibility/2006" xmlns:a14="http://schemas.microsoft.com/office/drawing/2010/main" val="00B050" mc:Ignorable=""/>
              </a:solidFill>
            </a:endParaRPr>
          </a:p>
          <a:p>
            <a:pPr lvl="2">
              <a:lnSpc>
                <a:spcPct val="120000"/>
              </a:lnSpc>
            </a:pPr>
            <a:r>
              <a:rPr lang="da-DK" sz="1200" dirty="0" smtClean="0"/>
              <a:t>RAID controller in the machine</a:t>
            </a:r>
          </a:p>
          <a:p>
            <a:pPr lvl="2">
              <a:lnSpc>
                <a:spcPct val="120000"/>
              </a:lnSpc>
            </a:pPr>
            <a:r>
              <a:rPr lang="da-DK" sz="1200" dirty="0" smtClean="0"/>
              <a:t>PCI-X or PCI-E direct access</a:t>
            </a:r>
          </a:p>
          <a:p>
            <a:pPr lvl="1">
              <a:lnSpc>
                <a:spcPct val="120000"/>
              </a:lnSpc>
            </a:pPr>
            <a:r>
              <a:rPr lang="da-DK" sz="1400" b="1" dirty="0" smtClean="0"/>
              <a:t>SAN</a:t>
            </a:r>
            <a:r>
              <a:rPr lang="da-DK" sz="1400" dirty="0" smtClean="0"/>
              <a:t> – </a:t>
            </a:r>
            <a:r>
              <a:rPr lang="da-DK" sz="1400" b="1" u="sng" dirty="0" smtClean="0"/>
              <a:t>S</a:t>
            </a:r>
            <a:r>
              <a:rPr lang="da-DK" sz="1400" dirty="0" smtClean="0"/>
              <a:t>torage </a:t>
            </a:r>
            <a:r>
              <a:rPr lang="da-DK" sz="1400" b="1" u="sng" dirty="0" smtClean="0"/>
              <a:t>A</a:t>
            </a:r>
            <a:r>
              <a:rPr lang="da-DK" sz="1400" dirty="0" smtClean="0"/>
              <a:t>rea </a:t>
            </a:r>
            <a:r>
              <a:rPr lang="da-DK" sz="1400" b="1" u="sng" dirty="0" smtClean="0"/>
              <a:t>N</a:t>
            </a:r>
            <a:r>
              <a:rPr lang="da-DK" sz="1400" dirty="0" smtClean="0"/>
              <a:t>etworks </a:t>
            </a:r>
          </a:p>
          <a:p>
            <a:pPr lvl="2">
              <a:lnSpc>
                <a:spcPct val="120000"/>
              </a:lnSpc>
            </a:pPr>
            <a:r>
              <a:rPr lang="da-DK" sz="1200" dirty="0" smtClean="0"/>
              <a:t>Standards: iSCSI or Fibre Channel (FC)</a:t>
            </a:r>
            <a:endParaRPr lang="da-DK" sz="1200" i="1" dirty="0" smtClean="0">
              <a:solidFill>
                <a:srgbClr xmlns:mc="http://schemas.openxmlformats.org/markup-compatibility/2006" xmlns:a14="http://schemas.microsoft.com/office/drawing/2010/main" val="00B050" mc:Ignorable=""/>
              </a:solidFill>
            </a:endParaRPr>
          </a:p>
          <a:p>
            <a:pPr lvl="2">
              <a:lnSpc>
                <a:spcPct val="120000"/>
              </a:lnSpc>
            </a:pPr>
            <a:r>
              <a:rPr lang="da-DK" sz="1200" dirty="0" smtClean="0"/>
              <a:t>Host Bus Adapters or Network Cards in the machine</a:t>
            </a:r>
          </a:p>
          <a:p>
            <a:pPr lvl="2">
              <a:lnSpc>
                <a:spcPct val="120000"/>
              </a:lnSpc>
            </a:pPr>
            <a:r>
              <a:rPr lang="da-DK" sz="1200" dirty="0" smtClean="0"/>
              <a:t>Switches / Fabric access to the disk</a:t>
            </a:r>
            <a:endParaRPr lang="da-DK" sz="1600" dirty="0"/>
          </a:p>
        </p:txBody>
      </p:sp>
    </p:spTree>
    <p:extLst>
      <p:ext uri="{BB962C8B-B14F-4D97-AF65-F5344CB8AC3E}">
        <p14:creationId xmlns:p14="http://schemas.microsoft.com/office/powerpoint/2010/main" val="3316976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the Drives - DAS</a:t>
            </a:r>
            <a:endParaRPr lang="da-DK" dirty="0"/>
          </a:p>
        </p:txBody>
      </p:sp>
      <p:sp>
        <p:nvSpPr>
          <p:cNvPr id="247" name="Left-Right Arrow 246"/>
          <p:cNvSpPr/>
          <p:nvPr/>
        </p:nvSpPr>
        <p:spPr>
          <a:xfrm rot="19577892">
            <a:off x="1477713" y="2199884"/>
            <a:ext cx="1600200" cy="867157"/>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dirty="0" smtClean="0"/>
              <a:t>PCI Bus</a:t>
            </a:r>
            <a:endParaRPr lang="da-DK" dirty="0"/>
          </a:p>
        </p:txBody>
      </p:sp>
      <p:pic>
        <p:nvPicPr>
          <p:cNvPr id="248" name="Picture 7" descr="C:\Users\tkejser\AppData\Local\Microsoft\Windows\Temporary Internet Files\Content.IE5\5A855GJV\MCj04338340000[1].png"/>
          <p:cNvPicPr>
            <a:picLocks noChangeAspect="1" noChangeArrowheads="1"/>
          </p:cNvPicPr>
          <p:nvPr/>
        </p:nvPicPr>
        <p:blipFill>
          <a:blip r:embed="rId4" cstate="print"/>
          <a:srcRect/>
          <a:stretch>
            <a:fillRect/>
          </a:stretch>
        </p:blipFill>
        <p:spPr bwMode="auto">
          <a:xfrm>
            <a:off x="838200" y="2819400"/>
            <a:ext cx="785812" cy="785813"/>
          </a:xfrm>
          <a:prstGeom prst="rect">
            <a:avLst/>
          </a:prstGeom>
          <a:noFill/>
          <a:ln w="9525">
            <a:noFill/>
            <a:miter lim="800000"/>
            <a:headEnd/>
            <a:tailEnd/>
          </a:ln>
        </p:spPr>
      </p:pic>
      <p:sp>
        <p:nvSpPr>
          <p:cNvPr id="249" name="Left-Right Arrow 248"/>
          <p:cNvSpPr/>
          <p:nvPr/>
        </p:nvSpPr>
        <p:spPr>
          <a:xfrm rot="1800000">
            <a:off x="1523291" y="3475300"/>
            <a:ext cx="1600200" cy="730739"/>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dirty="0" smtClean="0"/>
              <a:t>PCI Bus</a:t>
            </a:r>
            <a:endParaRPr lang="da-DK" dirty="0"/>
          </a:p>
        </p:txBody>
      </p:sp>
      <p:sp>
        <p:nvSpPr>
          <p:cNvPr id="281" name="Rectangle 280"/>
          <p:cNvSpPr>
            <a:spLocks noChangeArrowheads="1"/>
          </p:cNvSpPr>
          <p:nvPr/>
        </p:nvSpPr>
        <p:spPr bwMode="auto">
          <a:xfrm>
            <a:off x="4343400" y="3886200"/>
            <a:ext cx="296459" cy="914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eaVert" wrap="none" anchor="ctr"/>
          <a:lstStyle/>
          <a:p>
            <a:pPr>
              <a:lnSpc>
                <a:spcPct val="100000"/>
              </a:lnSpc>
              <a:spcBef>
                <a:spcPct val="0"/>
              </a:spcBef>
            </a:pPr>
            <a:r>
              <a:rPr lang="en-US" sz="1400" b="1" dirty="0">
                <a:solidFill>
                  <a:schemeClr val="tx1"/>
                </a:solidFill>
                <a:latin typeface="Arial" charset="0"/>
              </a:rPr>
              <a:t>Cache</a:t>
            </a:r>
            <a:endParaRPr lang="en-US" sz="1800" dirty="0">
              <a:solidFill>
                <a:schemeClr val="tx1"/>
              </a:solidFill>
              <a:latin typeface="Arial" charset="0"/>
            </a:endParaRPr>
          </a:p>
        </p:txBody>
      </p:sp>
      <p:sp>
        <p:nvSpPr>
          <p:cNvPr id="282" name="Straight Connector 281"/>
          <p:cNvSpPr>
            <a:spLocks noChangeShapeType="1"/>
          </p:cNvSpPr>
          <p:nvPr/>
        </p:nvSpPr>
        <p:spPr bwMode="auto">
          <a:xfrm flipV="1">
            <a:off x="4648200" y="3962399"/>
            <a:ext cx="685800" cy="15239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283" name="Rectangle 282"/>
          <p:cNvSpPr>
            <a:spLocks noChangeArrowheads="1"/>
          </p:cNvSpPr>
          <p:nvPr/>
        </p:nvSpPr>
        <p:spPr bwMode="auto">
          <a:xfrm>
            <a:off x="3200400" y="3886200"/>
            <a:ext cx="1066800" cy="914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Controller</a:t>
            </a:r>
            <a:endParaRPr lang="en-US" sz="1800" dirty="0">
              <a:solidFill>
                <a:schemeClr val="tx1"/>
              </a:solidFill>
              <a:latin typeface="Arial" charset="0"/>
            </a:endParaRPr>
          </a:p>
        </p:txBody>
      </p:sp>
      <p:grpSp>
        <p:nvGrpSpPr>
          <p:cNvPr id="3" name="Group 283"/>
          <p:cNvGrpSpPr/>
          <p:nvPr/>
        </p:nvGrpSpPr>
        <p:grpSpPr>
          <a:xfrm>
            <a:off x="6096000" y="3581400"/>
            <a:ext cx="1632246" cy="685799"/>
            <a:chOff x="4997154" y="1066801"/>
            <a:chExt cx="1632246" cy="685799"/>
          </a:xfrm>
        </p:grpSpPr>
        <p:sp>
          <p:nvSpPr>
            <p:cNvPr id="285" name="Rectangle 284"/>
            <p:cNvSpPr>
              <a:spLocks noChangeArrowheads="1"/>
            </p:cNvSpPr>
            <p:nvPr/>
          </p:nvSpPr>
          <p:spPr bwMode="auto">
            <a:xfrm>
              <a:off x="4997154" y="1066801"/>
              <a:ext cx="1632246" cy="6857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nvGrpSpPr>
            <p:cNvPr id="4" name="Group 211"/>
            <p:cNvGrpSpPr/>
            <p:nvPr/>
          </p:nvGrpSpPr>
          <p:grpSpPr>
            <a:xfrm>
              <a:off x="5052354" y="1094501"/>
              <a:ext cx="1541012" cy="583998"/>
              <a:chOff x="5052354" y="1094501"/>
              <a:chExt cx="1541012" cy="583998"/>
            </a:xfrm>
          </p:grpSpPr>
          <p:sp>
            <p:nvSpPr>
              <p:cNvPr id="287" name="Can 286"/>
              <p:cNvSpPr>
                <a:spLocks noChangeArrowheads="1"/>
              </p:cNvSpPr>
              <p:nvPr/>
            </p:nvSpPr>
            <p:spPr bwMode="auto">
              <a:xfrm>
                <a:off x="594552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88" name="Can 287"/>
              <p:cNvSpPr>
                <a:spLocks noChangeArrowheads="1"/>
              </p:cNvSpPr>
              <p:nvPr/>
            </p:nvSpPr>
            <p:spPr bwMode="auto">
              <a:xfrm>
                <a:off x="5834360"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89" name="Can 288"/>
              <p:cNvSpPr>
                <a:spLocks noChangeArrowheads="1"/>
              </p:cNvSpPr>
              <p:nvPr/>
            </p:nvSpPr>
            <p:spPr bwMode="auto">
              <a:xfrm>
                <a:off x="572319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90" name="Can 289"/>
              <p:cNvSpPr>
                <a:spLocks noChangeArrowheads="1"/>
              </p:cNvSpPr>
              <p:nvPr/>
            </p:nvSpPr>
            <p:spPr bwMode="auto">
              <a:xfrm>
                <a:off x="5612025"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91" name="Can 290"/>
              <p:cNvSpPr>
                <a:spLocks noChangeArrowheads="1"/>
              </p:cNvSpPr>
              <p:nvPr/>
            </p:nvSpPr>
            <p:spPr bwMode="auto">
              <a:xfrm>
                <a:off x="550085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92" name="Can 291"/>
              <p:cNvSpPr>
                <a:spLocks noChangeArrowheads="1"/>
              </p:cNvSpPr>
              <p:nvPr/>
            </p:nvSpPr>
            <p:spPr bwMode="auto">
              <a:xfrm>
                <a:off x="5389690"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93" name="Can 292"/>
              <p:cNvSpPr>
                <a:spLocks noChangeArrowheads="1"/>
              </p:cNvSpPr>
              <p:nvPr/>
            </p:nvSpPr>
            <p:spPr bwMode="auto">
              <a:xfrm>
                <a:off x="5167355"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94" name="Can 293"/>
              <p:cNvSpPr>
                <a:spLocks noChangeArrowheads="1"/>
              </p:cNvSpPr>
              <p:nvPr/>
            </p:nvSpPr>
            <p:spPr bwMode="auto">
              <a:xfrm>
                <a:off x="5052354"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95" name="Can 294"/>
              <p:cNvSpPr>
                <a:spLocks noChangeArrowheads="1"/>
              </p:cNvSpPr>
              <p:nvPr/>
            </p:nvSpPr>
            <p:spPr bwMode="auto">
              <a:xfrm>
                <a:off x="527852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96" name="Can 295"/>
              <p:cNvSpPr>
                <a:spLocks noChangeArrowheads="1"/>
              </p:cNvSpPr>
              <p:nvPr/>
            </p:nvSpPr>
            <p:spPr bwMode="auto">
              <a:xfrm>
                <a:off x="650213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97" name="Can 296"/>
              <p:cNvSpPr>
                <a:spLocks noChangeArrowheads="1"/>
              </p:cNvSpPr>
              <p:nvPr/>
            </p:nvSpPr>
            <p:spPr bwMode="auto">
              <a:xfrm>
                <a:off x="627979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98" name="Can 297"/>
              <p:cNvSpPr>
                <a:spLocks noChangeArrowheads="1"/>
              </p:cNvSpPr>
              <p:nvPr/>
            </p:nvSpPr>
            <p:spPr bwMode="auto">
              <a:xfrm>
                <a:off x="605746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99" name="Can 298"/>
              <p:cNvSpPr>
                <a:spLocks noChangeArrowheads="1"/>
              </p:cNvSpPr>
              <p:nvPr/>
            </p:nvSpPr>
            <p:spPr bwMode="auto">
              <a:xfrm>
                <a:off x="6168629"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00" name="Can 299"/>
              <p:cNvSpPr>
                <a:spLocks noChangeArrowheads="1"/>
              </p:cNvSpPr>
              <p:nvPr/>
            </p:nvSpPr>
            <p:spPr bwMode="auto">
              <a:xfrm>
                <a:off x="6390964"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01" name="Can 300"/>
              <p:cNvSpPr>
                <a:spLocks noChangeArrowheads="1"/>
              </p:cNvSpPr>
              <p:nvPr/>
            </p:nvSpPr>
            <p:spPr bwMode="auto">
              <a:xfrm>
                <a:off x="594552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02" name="Can 301"/>
              <p:cNvSpPr>
                <a:spLocks noChangeArrowheads="1"/>
              </p:cNvSpPr>
              <p:nvPr/>
            </p:nvSpPr>
            <p:spPr bwMode="auto">
              <a:xfrm>
                <a:off x="5834360"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03" name="Can 302"/>
              <p:cNvSpPr>
                <a:spLocks noChangeArrowheads="1"/>
              </p:cNvSpPr>
              <p:nvPr/>
            </p:nvSpPr>
            <p:spPr bwMode="auto">
              <a:xfrm>
                <a:off x="572319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04" name="Can 303"/>
              <p:cNvSpPr>
                <a:spLocks noChangeArrowheads="1"/>
              </p:cNvSpPr>
              <p:nvPr/>
            </p:nvSpPr>
            <p:spPr bwMode="auto">
              <a:xfrm>
                <a:off x="5612025"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05" name="Can 304"/>
              <p:cNvSpPr>
                <a:spLocks noChangeArrowheads="1"/>
              </p:cNvSpPr>
              <p:nvPr/>
            </p:nvSpPr>
            <p:spPr bwMode="auto">
              <a:xfrm>
                <a:off x="550085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06" name="Can 305"/>
              <p:cNvSpPr>
                <a:spLocks noChangeArrowheads="1"/>
              </p:cNvSpPr>
              <p:nvPr/>
            </p:nvSpPr>
            <p:spPr bwMode="auto">
              <a:xfrm>
                <a:off x="5389690"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07" name="Can 306"/>
              <p:cNvSpPr>
                <a:spLocks noChangeArrowheads="1"/>
              </p:cNvSpPr>
              <p:nvPr/>
            </p:nvSpPr>
            <p:spPr bwMode="auto">
              <a:xfrm>
                <a:off x="5167355"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08" name="Can 307"/>
              <p:cNvSpPr>
                <a:spLocks noChangeArrowheads="1"/>
              </p:cNvSpPr>
              <p:nvPr/>
            </p:nvSpPr>
            <p:spPr bwMode="auto">
              <a:xfrm>
                <a:off x="5052354"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09" name="Can 308"/>
              <p:cNvSpPr>
                <a:spLocks noChangeArrowheads="1"/>
              </p:cNvSpPr>
              <p:nvPr/>
            </p:nvSpPr>
            <p:spPr bwMode="auto">
              <a:xfrm>
                <a:off x="527852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10" name="Can 309"/>
              <p:cNvSpPr>
                <a:spLocks noChangeArrowheads="1"/>
              </p:cNvSpPr>
              <p:nvPr/>
            </p:nvSpPr>
            <p:spPr bwMode="auto">
              <a:xfrm>
                <a:off x="650213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11" name="Can 310"/>
              <p:cNvSpPr>
                <a:spLocks noChangeArrowheads="1"/>
              </p:cNvSpPr>
              <p:nvPr/>
            </p:nvSpPr>
            <p:spPr bwMode="auto">
              <a:xfrm>
                <a:off x="627979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12" name="Can 311"/>
              <p:cNvSpPr>
                <a:spLocks noChangeArrowheads="1"/>
              </p:cNvSpPr>
              <p:nvPr/>
            </p:nvSpPr>
            <p:spPr bwMode="auto">
              <a:xfrm>
                <a:off x="605746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13" name="Can 312"/>
              <p:cNvSpPr>
                <a:spLocks noChangeArrowheads="1"/>
              </p:cNvSpPr>
              <p:nvPr/>
            </p:nvSpPr>
            <p:spPr bwMode="auto">
              <a:xfrm>
                <a:off x="6168629"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14" name="Can 313"/>
              <p:cNvSpPr>
                <a:spLocks noChangeArrowheads="1"/>
              </p:cNvSpPr>
              <p:nvPr/>
            </p:nvSpPr>
            <p:spPr bwMode="auto">
              <a:xfrm>
                <a:off x="6390964"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grpSp>
      <p:sp>
        <p:nvSpPr>
          <p:cNvPr id="315" name="Straight Connector 314"/>
          <p:cNvSpPr>
            <a:spLocks noChangeShapeType="1"/>
          </p:cNvSpPr>
          <p:nvPr/>
        </p:nvSpPr>
        <p:spPr bwMode="auto">
          <a:xfrm>
            <a:off x="4648200" y="4572001"/>
            <a:ext cx="685800" cy="380999"/>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316" name="Rectangle 315"/>
          <p:cNvSpPr>
            <a:spLocks noChangeArrowheads="1"/>
          </p:cNvSpPr>
          <p:nvPr/>
        </p:nvSpPr>
        <p:spPr bwMode="auto">
          <a:xfrm rot="5400000">
            <a:off x="5300662" y="3614738"/>
            <a:ext cx="685800" cy="6191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t"/>
          <a:lstStyle/>
          <a:p>
            <a:pPr algn="ctr">
              <a:lnSpc>
                <a:spcPct val="100000"/>
              </a:lnSpc>
              <a:spcBef>
                <a:spcPct val="0"/>
              </a:spcBef>
            </a:pPr>
            <a:r>
              <a:rPr lang="en-US" sz="1100" b="1" dirty="0" smtClean="0">
                <a:solidFill>
                  <a:schemeClr val="tx1"/>
                </a:solidFill>
                <a:latin typeface="Arial" charset="0"/>
              </a:rPr>
              <a:t>Shelf</a:t>
            </a:r>
          </a:p>
          <a:p>
            <a:pPr algn="ctr">
              <a:lnSpc>
                <a:spcPct val="100000"/>
              </a:lnSpc>
              <a:spcBef>
                <a:spcPct val="0"/>
              </a:spcBef>
            </a:pPr>
            <a:r>
              <a:rPr lang="en-US" sz="1100" b="1" dirty="0" smtClean="0">
                <a:solidFill>
                  <a:schemeClr val="tx1"/>
                </a:solidFill>
                <a:latin typeface="Arial" charset="0"/>
              </a:rPr>
              <a:t> Interface</a:t>
            </a:r>
            <a:endParaRPr lang="en-US" sz="1400" dirty="0">
              <a:solidFill>
                <a:schemeClr val="tx1"/>
              </a:solidFill>
              <a:latin typeface="Arial" charset="0"/>
            </a:endParaRPr>
          </a:p>
        </p:txBody>
      </p:sp>
      <p:sp>
        <p:nvSpPr>
          <p:cNvPr id="317" name="Straight Connector 316"/>
          <p:cNvSpPr>
            <a:spLocks noChangeShapeType="1"/>
          </p:cNvSpPr>
          <p:nvPr/>
        </p:nvSpPr>
        <p:spPr bwMode="auto">
          <a:xfrm flipV="1">
            <a:off x="5957295" y="3886198"/>
            <a:ext cx="138705" cy="45719"/>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grpSp>
        <p:nvGrpSpPr>
          <p:cNvPr id="5" name="Group 317"/>
          <p:cNvGrpSpPr/>
          <p:nvPr/>
        </p:nvGrpSpPr>
        <p:grpSpPr>
          <a:xfrm>
            <a:off x="6096000" y="4572000"/>
            <a:ext cx="1632246" cy="685799"/>
            <a:chOff x="4997154" y="1066801"/>
            <a:chExt cx="1632246" cy="685799"/>
          </a:xfrm>
        </p:grpSpPr>
        <p:sp>
          <p:nvSpPr>
            <p:cNvPr id="319" name="Rectangle 318"/>
            <p:cNvSpPr>
              <a:spLocks noChangeArrowheads="1"/>
            </p:cNvSpPr>
            <p:nvPr/>
          </p:nvSpPr>
          <p:spPr bwMode="auto">
            <a:xfrm>
              <a:off x="4997154" y="1066801"/>
              <a:ext cx="1632246" cy="6857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nvGrpSpPr>
            <p:cNvPr id="6" name="Group 211"/>
            <p:cNvGrpSpPr/>
            <p:nvPr/>
          </p:nvGrpSpPr>
          <p:grpSpPr>
            <a:xfrm>
              <a:off x="5052354" y="1094501"/>
              <a:ext cx="1541012" cy="583998"/>
              <a:chOff x="5052354" y="1094501"/>
              <a:chExt cx="1541012" cy="583998"/>
            </a:xfrm>
          </p:grpSpPr>
          <p:sp>
            <p:nvSpPr>
              <p:cNvPr id="321" name="Can 320"/>
              <p:cNvSpPr>
                <a:spLocks noChangeArrowheads="1"/>
              </p:cNvSpPr>
              <p:nvPr/>
            </p:nvSpPr>
            <p:spPr bwMode="auto">
              <a:xfrm>
                <a:off x="594552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22" name="Can 321"/>
              <p:cNvSpPr>
                <a:spLocks noChangeArrowheads="1"/>
              </p:cNvSpPr>
              <p:nvPr/>
            </p:nvSpPr>
            <p:spPr bwMode="auto">
              <a:xfrm>
                <a:off x="5834360"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23" name="Can 322"/>
              <p:cNvSpPr>
                <a:spLocks noChangeArrowheads="1"/>
              </p:cNvSpPr>
              <p:nvPr/>
            </p:nvSpPr>
            <p:spPr bwMode="auto">
              <a:xfrm>
                <a:off x="572319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24" name="Can 323"/>
              <p:cNvSpPr>
                <a:spLocks noChangeArrowheads="1"/>
              </p:cNvSpPr>
              <p:nvPr/>
            </p:nvSpPr>
            <p:spPr bwMode="auto">
              <a:xfrm>
                <a:off x="5612025"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25" name="Can 324"/>
              <p:cNvSpPr>
                <a:spLocks noChangeArrowheads="1"/>
              </p:cNvSpPr>
              <p:nvPr/>
            </p:nvSpPr>
            <p:spPr bwMode="auto">
              <a:xfrm>
                <a:off x="550085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26" name="Can 325"/>
              <p:cNvSpPr>
                <a:spLocks noChangeArrowheads="1"/>
              </p:cNvSpPr>
              <p:nvPr/>
            </p:nvSpPr>
            <p:spPr bwMode="auto">
              <a:xfrm>
                <a:off x="5389690"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27" name="Can 326"/>
              <p:cNvSpPr>
                <a:spLocks noChangeArrowheads="1"/>
              </p:cNvSpPr>
              <p:nvPr/>
            </p:nvSpPr>
            <p:spPr bwMode="auto">
              <a:xfrm>
                <a:off x="5167355"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28" name="Can 327"/>
              <p:cNvSpPr>
                <a:spLocks noChangeArrowheads="1"/>
              </p:cNvSpPr>
              <p:nvPr/>
            </p:nvSpPr>
            <p:spPr bwMode="auto">
              <a:xfrm>
                <a:off x="5052354"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29" name="Can 328"/>
              <p:cNvSpPr>
                <a:spLocks noChangeArrowheads="1"/>
              </p:cNvSpPr>
              <p:nvPr/>
            </p:nvSpPr>
            <p:spPr bwMode="auto">
              <a:xfrm>
                <a:off x="527852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30" name="Can 329"/>
              <p:cNvSpPr>
                <a:spLocks noChangeArrowheads="1"/>
              </p:cNvSpPr>
              <p:nvPr/>
            </p:nvSpPr>
            <p:spPr bwMode="auto">
              <a:xfrm>
                <a:off x="650213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31" name="Can 330"/>
              <p:cNvSpPr>
                <a:spLocks noChangeArrowheads="1"/>
              </p:cNvSpPr>
              <p:nvPr/>
            </p:nvSpPr>
            <p:spPr bwMode="auto">
              <a:xfrm>
                <a:off x="627979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32" name="Can 331"/>
              <p:cNvSpPr>
                <a:spLocks noChangeArrowheads="1"/>
              </p:cNvSpPr>
              <p:nvPr/>
            </p:nvSpPr>
            <p:spPr bwMode="auto">
              <a:xfrm>
                <a:off x="605746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33" name="Can 332"/>
              <p:cNvSpPr>
                <a:spLocks noChangeArrowheads="1"/>
              </p:cNvSpPr>
              <p:nvPr/>
            </p:nvSpPr>
            <p:spPr bwMode="auto">
              <a:xfrm>
                <a:off x="6168629"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34" name="Can 333"/>
              <p:cNvSpPr>
                <a:spLocks noChangeArrowheads="1"/>
              </p:cNvSpPr>
              <p:nvPr/>
            </p:nvSpPr>
            <p:spPr bwMode="auto">
              <a:xfrm>
                <a:off x="6390964"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35" name="Can 334"/>
              <p:cNvSpPr>
                <a:spLocks noChangeArrowheads="1"/>
              </p:cNvSpPr>
              <p:nvPr/>
            </p:nvSpPr>
            <p:spPr bwMode="auto">
              <a:xfrm>
                <a:off x="594552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36" name="Can 335"/>
              <p:cNvSpPr>
                <a:spLocks noChangeArrowheads="1"/>
              </p:cNvSpPr>
              <p:nvPr/>
            </p:nvSpPr>
            <p:spPr bwMode="auto">
              <a:xfrm>
                <a:off x="5834360"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37" name="Can 336"/>
              <p:cNvSpPr>
                <a:spLocks noChangeArrowheads="1"/>
              </p:cNvSpPr>
              <p:nvPr/>
            </p:nvSpPr>
            <p:spPr bwMode="auto">
              <a:xfrm>
                <a:off x="572319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38" name="Can 337"/>
              <p:cNvSpPr>
                <a:spLocks noChangeArrowheads="1"/>
              </p:cNvSpPr>
              <p:nvPr/>
            </p:nvSpPr>
            <p:spPr bwMode="auto">
              <a:xfrm>
                <a:off x="5612025"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39" name="Can 338"/>
              <p:cNvSpPr>
                <a:spLocks noChangeArrowheads="1"/>
              </p:cNvSpPr>
              <p:nvPr/>
            </p:nvSpPr>
            <p:spPr bwMode="auto">
              <a:xfrm>
                <a:off x="550085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40" name="Can 339"/>
              <p:cNvSpPr>
                <a:spLocks noChangeArrowheads="1"/>
              </p:cNvSpPr>
              <p:nvPr/>
            </p:nvSpPr>
            <p:spPr bwMode="auto">
              <a:xfrm>
                <a:off x="5389690"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41" name="Can 340"/>
              <p:cNvSpPr>
                <a:spLocks noChangeArrowheads="1"/>
              </p:cNvSpPr>
              <p:nvPr/>
            </p:nvSpPr>
            <p:spPr bwMode="auto">
              <a:xfrm>
                <a:off x="5167355"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42" name="Can 341"/>
              <p:cNvSpPr>
                <a:spLocks noChangeArrowheads="1"/>
              </p:cNvSpPr>
              <p:nvPr/>
            </p:nvSpPr>
            <p:spPr bwMode="auto">
              <a:xfrm>
                <a:off x="5052354"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43" name="Can 342"/>
              <p:cNvSpPr>
                <a:spLocks noChangeArrowheads="1"/>
              </p:cNvSpPr>
              <p:nvPr/>
            </p:nvSpPr>
            <p:spPr bwMode="auto">
              <a:xfrm>
                <a:off x="527852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44" name="Can 343"/>
              <p:cNvSpPr>
                <a:spLocks noChangeArrowheads="1"/>
              </p:cNvSpPr>
              <p:nvPr/>
            </p:nvSpPr>
            <p:spPr bwMode="auto">
              <a:xfrm>
                <a:off x="650213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45" name="Can 344"/>
              <p:cNvSpPr>
                <a:spLocks noChangeArrowheads="1"/>
              </p:cNvSpPr>
              <p:nvPr/>
            </p:nvSpPr>
            <p:spPr bwMode="auto">
              <a:xfrm>
                <a:off x="627979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46" name="Can 345"/>
              <p:cNvSpPr>
                <a:spLocks noChangeArrowheads="1"/>
              </p:cNvSpPr>
              <p:nvPr/>
            </p:nvSpPr>
            <p:spPr bwMode="auto">
              <a:xfrm>
                <a:off x="605746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47" name="Can 346"/>
              <p:cNvSpPr>
                <a:spLocks noChangeArrowheads="1"/>
              </p:cNvSpPr>
              <p:nvPr/>
            </p:nvSpPr>
            <p:spPr bwMode="auto">
              <a:xfrm>
                <a:off x="6168629"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48" name="Can 347"/>
              <p:cNvSpPr>
                <a:spLocks noChangeArrowheads="1"/>
              </p:cNvSpPr>
              <p:nvPr/>
            </p:nvSpPr>
            <p:spPr bwMode="auto">
              <a:xfrm>
                <a:off x="6390964"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grpSp>
      <p:sp>
        <p:nvSpPr>
          <p:cNvPr id="350" name="Straight Connector 349"/>
          <p:cNvSpPr>
            <a:spLocks noChangeShapeType="1"/>
          </p:cNvSpPr>
          <p:nvPr/>
        </p:nvSpPr>
        <p:spPr bwMode="auto">
          <a:xfrm flipV="1">
            <a:off x="5957295" y="4876798"/>
            <a:ext cx="138705" cy="45719"/>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351" name="Rectangle 350"/>
          <p:cNvSpPr>
            <a:spLocks noChangeArrowheads="1"/>
          </p:cNvSpPr>
          <p:nvPr/>
        </p:nvSpPr>
        <p:spPr bwMode="auto">
          <a:xfrm rot="5400000">
            <a:off x="5300662" y="4605338"/>
            <a:ext cx="685800" cy="6191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t"/>
          <a:lstStyle/>
          <a:p>
            <a:pPr algn="ctr">
              <a:lnSpc>
                <a:spcPct val="100000"/>
              </a:lnSpc>
              <a:spcBef>
                <a:spcPct val="0"/>
              </a:spcBef>
            </a:pPr>
            <a:r>
              <a:rPr lang="en-US" sz="1100" b="1" dirty="0" smtClean="0">
                <a:solidFill>
                  <a:schemeClr val="tx1"/>
                </a:solidFill>
                <a:latin typeface="Arial" charset="0"/>
              </a:rPr>
              <a:t>Shelf</a:t>
            </a:r>
          </a:p>
          <a:p>
            <a:pPr algn="ctr">
              <a:lnSpc>
                <a:spcPct val="100000"/>
              </a:lnSpc>
              <a:spcBef>
                <a:spcPct val="0"/>
              </a:spcBef>
            </a:pPr>
            <a:r>
              <a:rPr lang="en-US" sz="1100" b="1" dirty="0" smtClean="0">
                <a:solidFill>
                  <a:schemeClr val="tx1"/>
                </a:solidFill>
                <a:latin typeface="Arial" charset="0"/>
              </a:rPr>
              <a:t> Interface</a:t>
            </a:r>
            <a:endParaRPr lang="en-US" sz="1400" dirty="0">
              <a:solidFill>
                <a:schemeClr val="tx1"/>
              </a:solidFill>
              <a:latin typeface="Arial" charset="0"/>
            </a:endParaRPr>
          </a:p>
        </p:txBody>
      </p:sp>
      <p:sp>
        <p:nvSpPr>
          <p:cNvPr id="352" name="Rectangle 351"/>
          <p:cNvSpPr>
            <a:spLocks noChangeArrowheads="1"/>
          </p:cNvSpPr>
          <p:nvPr/>
        </p:nvSpPr>
        <p:spPr bwMode="auto">
          <a:xfrm>
            <a:off x="4343400" y="1676400"/>
            <a:ext cx="296459" cy="914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eaVert" wrap="none" anchor="ctr"/>
          <a:lstStyle/>
          <a:p>
            <a:pPr>
              <a:lnSpc>
                <a:spcPct val="100000"/>
              </a:lnSpc>
              <a:spcBef>
                <a:spcPct val="0"/>
              </a:spcBef>
            </a:pPr>
            <a:r>
              <a:rPr lang="en-US" sz="1400" b="1" dirty="0">
                <a:solidFill>
                  <a:schemeClr val="tx1"/>
                </a:solidFill>
                <a:latin typeface="Arial" charset="0"/>
              </a:rPr>
              <a:t>Cache</a:t>
            </a:r>
            <a:endParaRPr lang="en-US" sz="1800" dirty="0">
              <a:solidFill>
                <a:schemeClr val="tx1"/>
              </a:solidFill>
              <a:latin typeface="Arial" charset="0"/>
            </a:endParaRPr>
          </a:p>
        </p:txBody>
      </p:sp>
      <p:sp>
        <p:nvSpPr>
          <p:cNvPr id="353" name="Straight Connector 352"/>
          <p:cNvSpPr>
            <a:spLocks noChangeShapeType="1"/>
          </p:cNvSpPr>
          <p:nvPr/>
        </p:nvSpPr>
        <p:spPr bwMode="auto">
          <a:xfrm flipV="1">
            <a:off x="4648200" y="1752599"/>
            <a:ext cx="685800" cy="152397"/>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354" name="Rectangle 353"/>
          <p:cNvSpPr>
            <a:spLocks noChangeArrowheads="1"/>
          </p:cNvSpPr>
          <p:nvPr/>
        </p:nvSpPr>
        <p:spPr bwMode="auto">
          <a:xfrm>
            <a:off x="3200400" y="1676400"/>
            <a:ext cx="1066800" cy="914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Controller</a:t>
            </a:r>
            <a:endParaRPr lang="en-US" sz="1800" dirty="0">
              <a:solidFill>
                <a:schemeClr val="tx1"/>
              </a:solidFill>
              <a:latin typeface="Arial" charset="0"/>
            </a:endParaRPr>
          </a:p>
        </p:txBody>
      </p:sp>
      <p:grpSp>
        <p:nvGrpSpPr>
          <p:cNvPr id="7" name="Group 354"/>
          <p:cNvGrpSpPr/>
          <p:nvPr/>
        </p:nvGrpSpPr>
        <p:grpSpPr>
          <a:xfrm>
            <a:off x="6096000" y="1371600"/>
            <a:ext cx="1632246" cy="685799"/>
            <a:chOff x="4997154" y="1066801"/>
            <a:chExt cx="1632246" cy="685799"/>
          </a:xfrm>
        </p:grpSpPr>
        <p:sp>
          <p:nvSpPr>
            <p:cNvPr id="356" name="Rectangle 355"/>
            <p:cNvSpPr>
              <a:spLocks noChangeArrowheads="1"/>
            </p:cNvSpPr>
            <p:nvPr/>
          </p:nvSpPr>
          <p:spPr bwMode="auto">
            <a:xfrm>
              <a:off x="4997154" y="1066801"/>
              <a:ext cx="1632246" cy="6857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nvGrpSpPr>
            <p:cNvPr id="8" name="Group 211"/>
            <p:cNvGrpSpPr/>
            <p:nvPr/>
          </p:nvGrpSpPr>
          <p:grpSpPr>
            <a:xfrm>
              <a:off x="5052354" y="1094501"/>
              <a:ext cx="1541012" cy="583998"/>
              <a:chOff x="5052354" y="1094501"/>
              <a:chExt cx="1541012" cy="583998"/>
            </a:xfrm>
          </p:grpSpPr>
          <p:sp>
            <p:nvSpPr>
              <p:cNvPr id="358" name="Can 357"/>
              <p:cNvSpPr>
                <a:spLocks noChangeArrowheads="1"/>
              </p:cNvSpPr>
              <p:nvPr/>
            </p:nvSpPr>
            <p:spPr bwMode="auto">
              <a:xfrm>
                <a:off x="594552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59" name="Can 358"/>
              <p:cNvSpPr>
                <a:spLocks noChangeArrowheads="1"/>
              </p:cNvSpPr>
              <p:nvPr/>
            </p:nvSpPr>
            <p:spPr bwMode="auto">
              <a:xfrm>
                <a:off x="5834360"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60" name="Can 359"/>
              <p:cNvSpPr>
                <a:spLocks noChangeArrowheads="1"/>
              </p:cNvSpPr>
              <p:nvPr/>
            </p:nvSpPr>
            <p:spPr bwMode="auto">
              <a:xfrm>
                <a:off x="572319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61" name="Can 360"/>
              <p:cNvSpPr>
                <a:spLocks noChangeArrowheads="1"/>
              </p:cNvSpPr>
              <p:nvPr/>
            </p:nvSpPr>
            <p:spPr bwMode="auto">
              <a:xfrm>
                <a:off x="5612025"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62" name="Can 361"/>
              <p:cNvSpPr>
                <a:spLocks noChangeArrowheads="1"/>
              </p:cNvSpPr>
              <p:nvPr/>
            </p:nvSpPr>
            <p:spPr bwMode="auto">
              <a:xfrm>
                <a:off x="550085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63" name="Can 362"/>
              <p:cNvSpPr>
                <a:spLocks noChangeArrowheads="1"/>
              </p:cNvSpPr>
              <p:nvPr/>
            </p:nvSpPr>
            <p:spPr bwMode="auto">
              <a:xfrm>
                <a:off x="5389690"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64" name="Can 363"/>
              <p:cNvSpPr>
                <a:spLocks noChangeArrowheads="1"/>
              </p:cNvSpPr>
              <p:nvPr/>
            </p:nvSpPr>
            <p:spPr bwMode="auto">
              <a:xfrm>
                <a:off x="5167355"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65" name="Can 364"/>
              <p:cNvSpPr>
                <a:spLocks noChangeArrowheads="1"/>
              </p:cNvSpPr>
              <p:nvPr/>
            </p:nvSpPr>
            <p:spPr bwMode="auto">
              <a:xfrm>
                <a:off x="5052354"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66" name="Can 365"/>
              <p:cNvSpPr>
                <a:spLocks noChangeArrowheads="1"/>
              </p:cNvSpPr>
              <p:nvPr/>
            </p:nvSpPr>
            <p:spPr bwMode="auto">
              <a:xfrm>
                <a:off x="527852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67" name="Can 366"/>
              <p:cNvSpPr>
                <a:spLocks noChangeArrowheads="1"/>
              </p:cNvSpPr>
              <p:nvPr/>
            </p:nvSpPr>
            <p:spPr bwMode="auto">
              <a:xfrm>
                <a:off x="650213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68" name="Can 367"/>
              <p:cNvSpPr>
                <a:spLocks noChangeArrowheads="1"/>
              </p:cNvSpPr>
              <p:nvPr/>
            </p:nvSpPr>
            <p:spPr bwMode="auto">
              <a:xfrm>
                <a:off x="627979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69" name="Can 368"/>
              <p:cNvSpPr>
                <a:spLocks noChangeArrowheads="1"/>
              </p:cNvSpPr>
              <p:nvPr/>
            </p:nvSpPr>
            <p:spPr bwMode="auto">
              <a:xfrm>
                <a:off x="605746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70" name="Can 369"/>
              <p:cNvSpPr>
                <a:spLocks noChangeArrowheads="1"/>
              </p:cNvSpPr>
              <p:nvPr/>
            </p:nvSpPr>
            <p:spPr bwMode="auto">
              <a:xfrm>
                <a:off x="6168629"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71" name="Can 370"/>
              <p:cNvSpPr>
                <a:spLocks noChangeArrowheads="1"/>
              </p:cNvSpPr>
              <p:nvPr/>
            </p:nvSpPr>
            <p:spPr bwMode="auto">
              <a:xfrm>
                <a:off x="6390964"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72" name="Can 371"/>
              <p:cNvSpPr>
                <a:spLocks noChangeArrowheads="1"/>
              </p:cNvSpPr>
              <p:nvPr/>
            </p:nvSpPr>
            <p:spPr bwMode="auto">
              <a:xfrm>
                <a:off x="594552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73" name="Can 372"/>
              <p:cNvSpPr>
                <a:spLocks noChangeArrowheads="1"/>
              </p:cNvSpPr>
              <p:nvPr/>
            </p:nvSpPr>
            <p:spPr bwMode="auto">
              <a:xfrm>
                <a:off x="5834360"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74" name="Can 373"/>
              <p:cNvSpPr>
                <a:spLocks noChangeArrowheads="1"/>
              </p:cNvSpPr>
              <p:nvPr/>
            </p:nvSpPr>
            <p:spPr bwMode="auto">
              <a:xfrm>
                <a:off x="572319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75" name="Can 374"/>
              <p:cNvSpPr>
                <a:spLocks noChangeArrowheads="1"/>
              </p:cNvSpPr>
              <p:nvPr/>
            </p:nvSpPr>
            <p:spPr bwMode="auto">
              <a:xfrm>
                <a:off x="5612025"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76" name="Can 375"/>
              <p:cNvSpPr>
                <a:spLocks noChangeArrowheads="1"/>
              </p:cNvSpPr>
              <p:nvPr/>
            </p:nvSpPr>
            <p:spPr bwMode="auto">
              <a:xfrm>
                <a:off x="550085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77" name="Can 376"/>
              <p:cNvSpPr>
                <a:spLocks noChangeArrowheads="1"/>
              </p:cNvSpPr>
              <p:nvPr/>
            </p:nvSpPr>
            <p:spPr bwMode="auto">
              <a:xfrm>
                <a:off x="5389690"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78" name="Can 377"/>
              <p:cNvSpPr>
                <a:spLocks noChangeArrowheads="1"/>
              </p:cNvSpPr>
              <p:nvPr/>
            </p:nvSpPr>
            <p:spPr bwMode="auto">
              <a:xfrm>
                <a:off x="5167355"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79" name="Can 378"/>
              <p:cNvSpPr>
                <a:spLocks noChangeArrowheads="1"/>
              </p:cNvSpPr>
              <p:nvPr/>
            </p:nvSpPr>
            <p:spPr bwMode="auto">
              <a:xfrm>
                <a:off x="5052354"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80" name="Can 379"/>
              <p:cNvSpPr>
                <a:spLocks noChangeArrowheads="1"/>
              </p:cNvSpPr>
              <p:nvPr/>
            </p:nvSpPr>
            <p:spPr bwMode="auto">
              <a:xfrm>
                <a:off x="527852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81" name="Can 380"/>
              <p:cNvSpPr>
                <a:spLocks noChangeArrowheads="1"/>
              </p:cNvSpPr>
              <p:nvPr/>
            </p:nvSpPr>
            <p:spPr bwMode="auto">
              <a:xfrm>
                <a:off x="650213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82" name="Can 381"/>
              <p:cNvSpPr>
                <a:spLocks noChangeArrowheads="1"/>
              </p:cNvSpPr>
              <p:nvPr/>
            </p:nvSpPr>
            <p:spPr bwMode="auto">
              <a:xfrm>
                <a:off x="627979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83" name="Can 382"/>
              <p:cNvSpPr>
                <a:spLocks noChangeArrowheads="1"/>
              </p:cNvSpPr>
              <p:nvPr/>
            </p:nvSpPr>
            <p:spPr bwMode="auto">
              <a:xfrm>
                <a:off x="605746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84" name="Can 383"/>
              <p:cNvSpPr>
                <a:spLocks noChangeArrowheads="1"/>
              </p:cNvSpPr>
              <p:nvPr/>
            </p:nvSpPr>
            <p:spPr bwMode="auto">
              <a:xfrm>
                <a:off x="6168629"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85" name="Can 384"/>
              <p:cNvSpPr>
                <a:spLocks noChangeArrowheads="1"/>
              </p:cNvSpPr>
              <p:nvPr/>
            </p:nvSpPr>
            <p:spPr bwMode="auto">
              <a:xfrm>
                <a:off x="6390964"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grpSp>
      <p:sp>
        <p:nvSpPr>
          <p:cNvPr id="386" name="Straight Connector 385"/>
          <p:cNvSpPr>
            <a:spLocks noChangeShapeType="1"/>
          </p:cNvSpPr>
          <p:nvPr/>
        </p:nvSpPr>
        <p:spPr bwMode="auto">
          <a:xfrm>
            <a:off x="4648200" y="2362201"/>
            <a:ext cx="685800" cy="380999"/>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387" name="Rectangle 386"/>
          <p:cNvSpPr>
            <a:spLocks noChangeArrowheads="1"/>
          </p:cNvSpPr>
          <p:nvPr/>
        </p:nvSpPr>
        <p:spPr bwMode="auto">
          <a:xfrm rot="5400000">
            <a:off x="5300662" y="1404938"/>
            <a:ext cx="685800" cy="6191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t"/>
          <a:lstStyle/>
          <a:p>
            <a:pPr algn="ctr">
              <a:lnSpc>
                <a:spcPct val="100000"/>
              </a:lnSpc>
              <a:spcBef>
                <a:spcPct val="0"/>
              </a:spcBef>
            </a:pPr>
            <a:r>
              <a:rPr lang="en-US" sz="1100" b="1" dirty="0" smtClean="0">
                <a:solidFill>
                  <a:schemeClr val="tx1"/>
                </a:solidFill>
                <a:latin typeface="Arial" charset="0"/>
              </a:rPr>
              <a:t>Shelf</a:t>
            </a:r>
          </a:p>
          <a:p>
            <a:pPr algn="ctr">
              <a:lnSpc>
                <a:spcPct val="100000"/>
              </a:lnSpc>
              <a:spcBef>
                <a:spcPct val="0"/>
              </a:spcBef>
            </a:pPr>
            <a:r>
              <a:rPr lang="en-US" sz="1100" b="1" dirty="0" smtClean="0">
                <a:solidFill>
                  <a:schemeClr val="tx1"/>
                </a:solidFill>
                <a:latin typeface="Arial" charset="0"/>
              </a:rPr>
              <a:t> Interface</a:t>
            </a:r>
            <a:endParaRPr lang="en-US" sz="1400" dirty="0">
              <a:solidFill>
                <a:schemeClr val="tx1"/>
              </a:solidFill>
              <a:latin typeface="Arial" charset="0"/>
            </a:endParaRPr>
          </a:p>
        </p:txBody>
      </p:sp>
      <p:sp>
        <p:nvSpPr>
          <p:cNvPr id="388" name="Straight Connector 387"/>
          <p:cNvSpPr>
            <a:spLocks noChangeShapeType="1"/>
          </p:cNvSpPr>
          <p:nvPr/>
        </p:nvSpPr>
        <p:spPr bwMode="auto">
          <a:xfrm flipV="1">
            <a:off x="5957295" y="1676398"/>
            <a:ext cx="138705" cy="45719"/>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grpSp>
        <p:nvGrpSpPr>
          <p:cNvPr id="9" name="Group 388"/>
          <p:cNvGrpSpPr/>
          <p:nvPr/>
        </p:nvGrpSpPr>
        <p:grpSpPr>
          <a:xfrm>
            <a:off x="6096000" y="2362200"/>
            <a:ext cx="1632246" cy="685799"/>
            <a:chOff x="4997154" y="1066801"/>
            <a:chExt cx="1632246" cy="685799"/>
          </a:xfrm>
        </p:grpSpPr>
        <p:sp>
          <p:nvSpPr>
            <p:cNvPr id="390" name="Rectangle 389"/>
            <p:cNvSpPr>
              <a:spLocks noChangeArrowheads="1"/>
            </p:cNvSpPr>
            <p:nvPr/>
          </p:nvSpPr>
          <p:spPr bwMode="auto">
            <a:xfrm>
              <a:off x="4997154" y="1066801"/>
              <a:ext cx="1632246" cy="68579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nvGrpSpPr>
            <p:cNvPr id="10" name="Group 211"/>
            <p:cNvGrpSpPr/>
            <p:nvPr/>
          </p:nvGrpSpPr>
          <p:grpSpPr>
            <a:xfrm>
              <a:off x="5052354" y="1094501"/>
              <a:ext cx="1541012" cy="583998"/>
              <a:chOff x="5052354" y="1094501"/>
              <a:chExt cx="1541012" cy="583998"/>
            </a:xfrm>
          </p:grpSpPr>
          <p:sp>
            <p:nvSpPr>
              <p:cNvPr id="392" name="Can 391"/>
              <p:cNvSpPr>
                <a:spLocks noChangeArrowheads="1"/>
              </p:cNvSpPr>
              <p:nvPr/>
            </p:nvSpPr>
            <p:spPr bwMode="auto">
              <a:xfrm>
                <a:off x="594552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93" name="Can 392"/>
              <p:cNvSpPr>
                <a:spLocks noChangeArrowheads="1"/>
              </p:cNvSpPr>
              <p:nvPr/>
            </p:nvSpPr>
            <p:spPr bwMode="auto">
              <a:xfrm>
                <a:off x="5834360"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94" name="Can 393"/>
              <p:cNvSpPr>
                <a:spLocks noChangeArrowheads="1"/>
              </p:cNvSpPr>
              <p:nvPr/>
            </p:nvSpPr>
            <p:spPr bwMode="auto">
              <a:xfrm>
                <a:off x="572319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95" name="Can 394"/>
              <p:cNvSpPr>
                <a:spLocks noChangeArrowheads="1"/>
              </p:cNvSpPr>
              <p:nvPr/>
            </p:nvSpPr>
            <p:spPr bwMode="auto">
              <a:xfrm>
                <a:off x="5612025"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96" name="Can 395"/>
              <p:cNvSpPr>
                <a:spLocks noChangeArrowheads="1"/>
              </p:cNvSpPr>
              <p:nvPr/>
            </p:nvSpPr>
            <p:spPr bwMode="auto">
              <a:xfrm>
                <a:off x="550085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97" name="Can 396"/>
              <p:cNvSpPr>
                <a:spLocks noChangeArrowheads="1"/>
              </p:cNvSpPr>
              <p:nvPr/>
            </p:nvSpPr>
            <p:spPr bwMode="auto">
              <a:xfrm>
                <a:off x="5389690"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98" name="Can 397"/>
              <p:cNvSpPr>
                <a:spLocks noChangeArrowheads="1"/>
              </p:cNvSpPr>
              <p:nvPr/>
            </p:nvSpPr>
            <p:spPr bwMode="auto">
              <a:xfrm>
                <a:off x="5167355"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99" name="Can 398"/>
              <p:cNvSpPr>
                <a:spLocks noChangeArrowheads="1"/>
              </p:cNvSpPr>
              <p:nvPr/>
            </p:nvSpPr>
            <p:spPr bwMode="auto">
              <a:xfrm>
                <a:off x="5052354"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00" name="Can 399"/>
              <p:cNvSpPr>
                <a:spLocks noChangeArrowheads="1"/>
              </p:cNvSpPr>
              <p:nvPr/>
            </p:nvSpPr>
            <p:spPr bwMode="auto">
              <a:xfrm>
                <a:off x="527852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01" name="Can 400"/>
              <p:cNvSpPr>
                <a:spLocks noChangeArrowheads="1"/>
              </p:cNvSpPr>
              <p:nvPr/>
            </p:nvSpPr>
            <p:spPr bwMode="auto">
              <a:xfrm>
                <a:off x="650213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02" name="Can 401"/>
              <p:cNvSpPr>
                <a:spLocks noChangeArrowheads="1"/>
              </p:cNvSpPr>
              <p:nvPr/>
            </p:nvSpPr>
            <p:spPr bwMode="auto">
              <a:xfrm>
                <a:off x="6279797"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03" name="Can 402"/>
              <p:cNvSpPr>
                <a:spLocks noChangeArrowheads="1"/>
              </p:cNvSpPr>
              <p:nvPr/>
            </p:nvSpPr>
            <p:spPr bwMode="auto">
              <a:xfrm>
                <a:off x="6057462"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04" name="Can 403"/>
              <p:cNvSpPr>
                <a:spLocks noChangeArrowheads="1"/>
              </p:cNvSpPr>
              <p:nvPr/>
            </p:nvSpPr>
            <p:spPr bwMode="auto">
              <a:xfrm>
                <a:off x="6168629"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05" name="Can 404"/>
              <p:cNvSpPr>
                <a:spLocks noChangeArrowheads="1"/>
              </p:cNvSpPr>
              <p:nvPr/>
            </p:nvSpPr>
            <p:spPr bwMode="auto">
              <a:xfrm>
                <a:off x="6390964" y="1094501"/>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06" name="Can 405"/>
              <p:cNvSpPr>
                <a:spLocks noChangeArrowheads="1"/>
              </p:cNvSpPr>
              <p:nvPr/>
            </p:nvSpPr>
            <p:spPr bwMode="auto">
              <a:xfrm>
                <a:off x="594552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07" name="Can 406"/>
              <p:cNvSpPr>
                <a:spLocks noChangeArrowheads="1"/>
              </p:cNvSpPr>
              <p:nvPr/>
            </p:nvSpPr>
            <p:spPr bwMode="auto">
              <a:xfrm>
                <a:off x="5834360"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08" name="Can 407"/>
              <p:cNvSpPr>
                <a:spLocks noChangeArrowheads="1"/>
              </p:cNvSpPr>
              <p:nvPr/>
            </p:nvSpPr>
            <p:spPr bwMode="auto">
              <a:xfrm>
                <a:off x="572319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09" name="Can 408"/>
              <p:cNvSpPr>
                <a:spLocks noChangeArrowheads="1"/>
              </p:cNvSpPr>
              <p:nvPr/>
            </p:nvSpPr>
            <p:spPr bwMode="auto">
              <a:xfrm>
                <a:off x="5612025"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10" name="Can 409"/>
              <p:cNvSpPr>
                <a:spLocks noChangeArrowheads="1"/>
              </p:cNvSpPr>
              <p:nvPr/>
            </p:nvSpPr>
            <p:spPr bwMode="auto">
              <a:xfrm>
                <a:off x="550085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11" name="Can 410"/>
              <p:cNvSpPr>
                <a:spLocks noChangeArrowheads="1"/>
              </p:cNvSpPr>
              <p:nvPr/>
            </p:nvSpPr>
            <p:spPr bwMode="auto">
              <a:xfrm>
                <a:off x="5389690"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12" name="Can 411"/>
              <p:cNvSpPr>
                <a:spLocks noChangeArrowheads="1"/>
              </p:cNvSpPr>
              <p:nvPr/>
            </p:nvSpPr>
            <p:spPr bwMode="auto">
              <a:xfrm>
                <a:off x="5167355"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13" name="Can 412"/>
              <p:cNvSpPr>
                <a:spLocks noChangeArrowheads="1"/>
              </p:cNvSpPr>
              <p:nvPr/>
            </p:nvSpPr>
            <p:spPr bwMode="auto">
              <a:xfrm>
                <a:off x="5052354"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14" name="Can 413"/>
              <p:cNvSpPr>
                <a:spLocks noChangeArrowheads="1"/>
              </p:cNvSpPr>
              <p:nvPr/>
            </p:nvSpPr>
            <p:spPr bwMode="auto">
              <a:xfrm>
                <a:off x="527852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15" name="Can 414"/>
              <p:cNvSpPr>
                <a:spLocks noChangeArrowheads="1"/>
              </p:cNvSpPr>
              <p:nvPr/>
            </p:nvSpPr>
            <p:spPr bwMode="auto">
              <a:xfrm>
                <a:off x="650213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16" name="Can 415"/>
              <p:cNvSpPr>
                <a:spLocks noChangeArrowheads="1"/>
              </p:cNvSpPr>
              <p:nvPr/>
            </p:nvSpPr>
            <p:spPr bwMode="auto">
              <a:xfrm>
                <a:off x="6279797"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17" name="Can 416"/>
              <p:cNvSpPr>
                <a:spLocks noChangeArrowheads="1"/>
              </p:cNvSpPr>
              <p:nvPr/>
            </p:nvSpPr>
            <p:spPr bwMode="auto">
              <a:xfrm>
                <a:off x="6057462"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18" name="Can 417"/>
              <p:cNvSpPr>
                <a:spLocks noChangeArrowheads="1"/>
              </p:cNvSpPr>
              <p:nvPr/>
            </p:nvSpPr>
            <p:spPr bwMode="auto">
              <a:xfrm>
                <a:off x="6168629"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19" name="Can 418"/>
              <p:cNvSpPr>
                <a:spLocks noChangeArrowheads="1"/>
              </p:cNvSpPr>
              <p:nvPr/>
            </p:nvSpPr>
            <p:spPr bwMode="auto">
              <a:xfrm>
                <a:off x="6390964" y="1401504"/>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grpSp>
      <p:sp>
        <p:nvSpPr>
          <p:cNvPr id="420" name="Straight Connector 419"/>
          <p:cNvSpPr>
            <a:spLocks noChangeShapeType="1"/>
          </p:cNvSpPr>
          <p:nvPr/>
        </p:nvSpPr>
        <p:spPr bwMode="auto">
          <a:xfrm flipV="1">
            <a:off x="5957295" y="2666998"/>
            <a:ext cx="138705" cy="45719"/>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421" name="Rectangle 420"/>
          <p:cNvSpPr>
            <a:spLocks noChangeArrowheads="1"/>
          </p:cNvSpPr>
          <p:nvPr/>
        </p:nvSpPr>
        <p:spPr bwMode="auto">
          <a:xfrm rot="5400000">
            <a:off x="5300662" y="2395538"/>
            <a:ext cx="685800" cy="6191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t"/>
          <a:lstStyle/>
          <a:p>
            <a:pPr algn="ctr">
              <a:lnSpc>
                <a:spcPct val="100000"/>
              </a:lnSpc>
              <a:spcBef>
                <a:spcPct val="0"/>
              </a:spcBef>
            </a:pPr>
            <a:r>
              <a:rPr lang="en-US" sz="1100" b="1" dirty="0" smtClean="0">
                <a:solidFill>
                  <a:schemeClr val="tx1"/>
                </a:solidFill>
                <a:latin typeface="Arial" charset="0"/>
              </a:rPr>
              <a:t>Shelf</a:t>
            </a:r>
          </a:p>
          <a:p>
            <a:pPr algn="ctr">
              <a:lnSpc>
                <a:spcPct val="100000"/>
              </a:lnSpc>
              <a:spcBef>
                <a:spcPct val="0"/>
              </a:spcBef>
            </a:pPr>
            <a:r>
              <a:rPr lang="en-US" sz="1100" b="1" dirty="0" smtClean="0">
                <a:solidFill>
                  <a:schemeClr val="tx1"/>
                </a:solidFill>
                <a:latin typeface="Arial" charset="0"/>
              </a:rPr>
              <a:t> Interface</a:t>
            </a:r>
            <a:endParaRPr lang="en-US" sz="1400" dirty="0">
              <a:solidFill>
                <a:schemeClr val="tx1"/>
              </a:solidFill>
              <a:latin typeface="Arial" charset="0"/>
            </a:endParaRPr>
          </a:p>
        </p:txBody>
      </p:sp>
    </p:spTree>
    <p:custDataLst>
      <p:tags r:id="rId1"/>
    </p:custDataLst>
    <p:extLst>
      <p:ext uri="{BB962C8B-B14F-4D97-AF65-F5344CB8AC3E}">
        <p14:creationId xmlns:p14="http://schemas.microsoft.com/office/powerpoint/2010/main" val="27059757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dissolve">
                                      <p:cBhvr>
                                        <p:cTn id="7"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Path to the Drives – DAS ”on chip”</a:t>
            </a:r>
            <a:endParaRPr lang="da-DK" dirty="0"/>
          </a:p>
        </p:txBody>
      </p:sp>
      <p:pic>
        <p:nvPicPr>
          <p:cNvPr id="4" name="Picture 7" descr="C:\Users\tkejser\AppData\Local\Microsoft\Windows\Temporary Internet Files\Content.IE5\5A855GJV\MCj04338340000[1].png"/>
          <p:cNvPicPr>
            <a:picLocks noChangeAspect="1" noChangeArrowheads="1"/>
          </p:cNvPicPr>
          <p:nvPr/>
        </p:nvPicPr>
        <p:blipFill>
          <a:blip r:embed="rId4" cstate="print"/>
          <a:srcRect/>
          <a:stretch>
            <a:fillRect/>
          </a:stretch>
        </p:blipFill>
        <p:spPr bwMode="auto">
          <a:xfrm>
            <a:off x="1031965" y="2888155"/>
            <a:ext cx="1150386" cy="1097241"/>
          </a:xfrm>
          <a:prstGeom prst="rect">
            <a:avLst/>
          </a:prstGeom>
          <a:noFill/>
          <a:ln w="9525">
            <a:noFill/>
            <a:miter lim="800000"/>
            <a:headEnd/>
            <a:tailEnd/>
          </a:ln>
        </p:spPr>
      </p:pic>
      <p:sp>
        <p:nvSpPr>
          <p:cNvPr id="5" name="Left-Right Arrow 4"/>
          <p:cNvSpPr/>
          <p:nvPr/>
        </p:nvSpPr>
        <p:spPr>
          <a:xfrm rot="20700000">
            <a:off x="2246018" y="1883133"/>
            <a:ext cx="2342606" cy="102034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dirty="0" smtClean="0"/>
              <a:t>PCI Bus</a:t>
            </a:r>
            <a:endParaRPr lang="da-DK" dirty="0"/>
          </a:p>
        </p:txBody>
      </p:sp>
      <p:grpSp>
        <p:nvGrpSpPr>
          <p:cNvPr id="3" name="Group 77"/>
          <p:cNvGrpSpPr/>
          <p:nvPr/>
        </p:nvGrpSpPr>
        <p:grpSpPr>
          <a:xfrm>
            <a:off x="6609598" y="1824164"/>
            <a:ext cx="1450184" cy="531995"/>
            <a:chOff x="4572000" y="1828801"/>
            <a:chExt cx="990600" cy="381000"/>
          </a:xfrm>
        </p:grpSpPr>
        <p:sp>
          <p:nvSpPr>
            <p:cNvPr id="10" name="Rectangle 9"/>
            <p:cNvSpPr>
              <a:spLocks noChangeArrowheads="1"/>
            </p:cNvSpPr>
            <p:nvPr/>
          </p:nvSpPr>
          <p:spPr bwMode="auto">
            <a:xfrm>
              <a:off x="4572000" y="1828801"/>
              <a:ext cx="990600" cy="381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3" name="Can 12"/>
            <p:cNvSpPr>
              <a:spLocks noChangeArrowheads="1"/>
            </p:cNvSpPr>
            <p:nvPr/>
          </p:nvSpPr>
          <p:spPr bwMode="auto">
            <a:xfrm>
              <a:off x="5409206"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4" name="Can 13"/>
            <p:cNvSpPr>
              <a:spLocks noChangeArrowheads="1"/>
            </p:cNvSpPr>
            <p:nvPr/>
          </p:nvSpPr>
          <p:spPr bwMode="auto">
            <a:xfrm>
              <a:off x="5298038"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5" name="Can 14"/>
            <p:cNvSpPr>
              <a:spLocks noChangeArrowheads="1"/>
            </p:cNvSpPr>
            <p:nvPr/>
          </p:nvSpPr>
          <p:spPr bwMode="auto">
            <a:xfrm>
              <a:off x="5186871"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6" name="Can 15"/>
            <p:cNvSpPr>
              <a:spLocks noChangeArrowheads="1"/>
            </p:cNvSpPr>
            <p:nvPr/>
          </p:nvSpPr>
          <p:spPr bwMode="auto">
            <a:xfrm>
              <a:off x="5075703"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7" name="Can 16"/>
            <p:cNvSpPr>
              <a:spLocks noChangeArrowheads="1"/>
            </p:cNvSpPr>
            <p:nvPr/>
          </p:nvSpPr>
          <p:spPr bwMode="auto">
            <a:xfrm>
              <a:off x="4964536"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8" name="Can 17"/>
            <p:cNvSpPr>
              <a:spLocks noChangeArrowheads="1"/>
            </p:cNvSpPr>
            <p:nvPr/>
          </p:nvSpPr>
          <p:spPr bwMode="auto">
            <a:xfrm>
              <a:off x="4742201"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9" name="Can 18"/>
            <p:cNvSpPr>
              <a:spLocks noChangeArrowheads="1"/>
            </p:cNvSpPr>
            <p:nvPr/>
          </p:nvSpPr>
          <p:spPr bwMode="auto">
            <a:xfrm>
              <a:off x="4627200"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0" name="Can 19"/>
            <p:cNvSpPr>
              <a:spLocks noChangeArrowheads="1"/>
            </p:cNvSpPr>
            <p:nvPr/>
          </p:nvSpPr>
          <p:spPr bwMode="auto">
            <a:xfrm>
              <a:off x="4853368"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sp>
        <p:nvSpPr>
          <p:cNvPr id="76" name="Rectangle 75"/>
          <p:cNvSpPr>
            <a:spLocks noChangeArrowheads="1"/>
          </p:cNvSpPr>
          <p:nvPr/>
        </p:nvSpPr>
        <p:spPr bwMode="auto">
          <a:xfrm>
            <a:off x="4713202" y="1717765"/>
            <a:ext cx="1561737" cy="74479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Controller</a:t>
            </a:r>
            <a:endParaRPr lang="en-US" sz="1800" dirty="0">
              <a:solidFill>
                <a:schemeClr val="tx1"/>
              </a:solidFill>
              <a:latin typeface="Arial" charset="0"/>
            </a:endParaRPr>
          </a:p>
        </p:txBody>
      </p:sp>
      <p:sp>
        <p:nvSpPr>
          <p:cNvPr id="77" name="Straight Connector 76"/>
          <p:cNvSpPr>
            <a:spLocks noChangeShapeType="1"/>
          </p:cNvSpPr>
          <p:nvPr/>
        </p:nvSpPr>
        <p:spPr bwMode="auto">
          <a:xfrm>
            <a:off x="6274940" y="2036962"/>
            <a:ext cx="334658" cy="106399"/>
          </a:xfrm>
          <a:prstGeom prst="line">
            <a:avLst/>
          </a:prstGeom>
          <a:noFill/>
          <a:ln w="9525" algn="ctr">
            <a:solidFill>
              <a:schemeClr val="tx1"/>
            </a:solidFill>
            <a:round/>
            <a:headEnd/>
            <a:tailEnd/>
          </a:ln>
        </p:spPr>
        <p:txBody>
          <a:bodyPr/>
          <a:lstStyle/>
          <a:p>
            <a:endParaRPr lang="en-US"/>
          </a:p>
        </p:txBody>
      </p:sp>
      <p:sp>
        <p:nvSpPr>
          <p:cNvPr id="79" name="Left-Right Arrow 78"/>
          <p:cNvSpPr/>
          <p:nvPr/>
        </p:nvSpPr>
        <p:spPr>
          <a:xfrm rot="1257160">
            <a:off x="2261313" y="3573120"/>
            <a:ext cx="2342606" cy="102034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dirty="0" smtClean="0"/>
              <a:t>PCI Bus</a:t>
            </a:r>
            <a:endParaRPr lang="da-DK" dirty="0"/>
          </a:p>
        </p:txBody>
      </p:sp>
      <p:grpSp>
        <p:nvGrpSpPr>
          <p:cNvPr id="6" name="Group 79"/>
          <p:cNvGrpSpPr/>
          <p:nvPr/>
        </p:nvGrpSpPr>
        <p:grpSpPr>
          <a:xfrm>
            <a:off x="6609598" y="4377742"/>
            <a:ext cx="1450184" cy="531995"/>
            <a:chOff x="4572000" y="1828801"/>
            <a:chExt cx="990600" cy="381000"/>
          </a:xfrm>
        </p:grpSpPr>
        <p:sp>
          <p:nvSpPr>
            <p:cNvPr id="81" name="Rectangle 80"/>
            <p:cNvSpPr>
              <a:spLocks noChangeArrowheads="1"/>
            </p:cNvSpPr>
            <p:nvPr/>
          </p:nvSpPr>
          <p:spPr bwMode="auto">
            <a:xfrm>
              <a:off x="4572000" y="1828801"/>
              <a:ext cx="990600" cy="381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2" name="Can 81"/>
            <p:cNvSpPr>
              <a:spLocks noChangeArrowheads="1"/>
            </p:cNvSpPr>
            <p:nvPr/>
          </p:nvSpPr>
          <p:spPr bwMode="auto">
            <a:xfrm>
              <a:off x="5409206" y="1856500"/>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3" name="Can 82"/>
            <p:cNvSpPr>
              <a:spLocks noChangeArrowheads="1"/>
            </p:cNvSpPr>
            <p:nvPr/>
          </p:nvSpPr>
          <p:spPr bwMode="auto">
            <a:xfrm>
              <a:off x="5298038" y="1856500"/>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4" name="Can 83"/>
            <p:cNvSpPr>
              <a:spLocks noChangeArrowheads="1"/>
            </p:cNvSpPr>
            <p:nvPr/>
          </p:nvSpPr>
          <p:spPr bwMode="auto">
            <a:xfrm>
              <a:off x="5186871" y="1856500"/>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5" name="Can 84"/>
            <p:cNvSpPr>
              <a:spLocks noChangeArrowheads="1"/>
            </p:cNvSpPr>
            <p:nvPr/>
          </p:nvSpPr>
          <p:spPr bwMode="auto">
            <a:xfrm>
              <a:off x="5075703" y="1856500"/>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6" name="Can 85"/>
            <p:cNvSpPr>
              <a:spLocks noChangeArrowheads="1"/>
            </p:cNvSpPr>
            <p:nvPr/>
          </p:nvSpPr>
          <p:spPr bwMode="auto">
            <a:xfrm>
              <a:off x="4964536" y="1856500"/>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7" name="Can 86"/>
            <p:cNvSpPr>
              <a:spLocks noChangeArrowheads="1"/>
            </p:cNvSpPr>
            <p:nvPr/>
          </p:nvSpPr>
          <p:spPr bwMode="auto">
            <a:xfrm>
              <a:off x="4742201" y="1856500"/>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8" name="Can 87"/>
            <p:cNvSpPr>
              <a:spLocks noChangeArrowheads="1"/>
            </p:cNvSpPr>
            <p:nvPr/>
          </p:nvSpPr>
          <p:spPr bwMode="auto">
            <a:xfrm>
              <a:off x="4627200" y="1856500"/>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9" name="Can 88"/>
            <p:cNvSpPr>
              <a:spLocks noChangeArrowheads="1"/>
            </p:cNvSpPr>
            <p:nvPr/>
          </p:nvSpPr>
          <p:spPr bwMode="auto">
            <a:xfrm>
              <a:off x="4853368" y="1856500"/>
              <a:ext cx="91234" cy="276995"/>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sp>
        <p:nvSpPr>
          <p:cNvPr id="90" name="Rectangle 89"/>
          <p:cNvSpPr>
            <a:spLocks noChangeArrowheads="1"/>
          </p:cNvSpPr>
          <p:nvPr/>
        </p:nvSpPr>
        <p:spPr bwMode="auto">
          <a:xfrm>
            <a:off x="4713202" y="4271343"/>
            <a:ext cx="1561737" cy="74479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Controller</a:t>
            </a:r>
            <a:endParaRPr lang="en-US" sz="1800" dirty="0">
              <a:solidFill>
                <a:schemeClr val="tx1"/>
              </a:solidFill>
              <a:latin typeface="Arial" charset="0"/>
            </a:endParaRPr>
          </a:p>
        </p:txBody>
      </p:sp>
      <p:sp>
        <p:nvSpPr>
          <p:cNvPr id="91" name="Straight Connector 90"/>
          <p:cNvSpPr>
            <a:spLocks noChangeShapeType="1"/>
          </p:cNvSpPr>
          <p:nvPr/>
        </p:nvSpPr>
        <p:spPr bwMode="auto">
          <a:xfrm>
            <a:off x="6274940" y="4590540"/>
            <a:ext cx="334658" cy="106399"/>
          </a:xfrm>
          <a:prstGeom prst="line">
            <a:avLst/>
          </a:prstGeom>
          <a:noFill/>
          <a:ln w="9525" algn="ctr">
            <a:solidFill>
              <a:schemeClr val="tx1"/>
            </a:solidFill>
            <a:round/>
            <a:headEnd/>
            <a:tailEnd/>
          </a:ln>
        </p:spPr>
        <p:txBody>
          <a:bodyPr/>
          <a:lstStyle/>
          <a:p>
            <a:endParaRPr lang="en-US"/>
          </a:p>
        </p:txBody>
      </p:sp>
    </p:spTree>
    <p:custDataLst>
      <p:tags r:id="rId1"/>
    </p:custDataLst>
    <p:extLst>
      <p:ext uri="{BB962C8B-B14F-4D97-AF65-F5344CB8AC3E}">
        <p14:creationId xmlns:p14="http://schemas.microsoft.com/office/powerpoint/2010/main" val="226911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on DAS - Pros</a:t>
            </a:r>
            <a:endParaRPr lang="da-DK" dirty="0"/>
          </a:p>
        </p:txBody>
      </p:sp>
      <p:sp>
        <p:nvSpPr>
          <p:cNvPr id="3" name="Content Placeholder 2"/>
          <p:cNvSpPr>
            <a:spLocks noGrp="1"/>
          </p:cNvSpPr>
          <p:nvPr>
            <p:ph idx="1"/>
          </p:nvPr>
        </p:nvSpPr>
        <p:spPr>
          <a:xfrm>
            <a:off x="467544" y="1052736"/>
            <a:ext cx="8320088" cy="4616648"/>
          </a:xfrm>
        </p:spPr>
        <p:txBody>
          <a:bodyPr/>
          <a:lstStyle/>
          <a:p>
            <a:r>
              <a:rPr lang="en-US" dirty="0" smtClean="0"/>
              <a:t>Beware of non disk related bottlenecks</a:t>
            </a:r>
          </a:p>
          <a:p>
            <a:pPr lvl="1"/>
            <a:r>
              <a:rPr lang="en-US" dirty="0" smtClean="0"/>
              <a:t>SCSI/SAS controller may not have bandwidth to support disks</a:t>
            </a:r>
          </a:p>
          <a:p>
            <a:pPr lvl="1"/>
            <a:r>
              <a:rPr lang="en-US" dirty="0" smtClean="0"/>
              <a:t>PCI bus should be fast enough</a:t>
            </a:r>
          </a:p>
          <a:p>
            <a:pPr lvl="1"/>
            <a:r>
              <a:rPr lang="en-US" dirty="0" smtClean="0"/>
              <a:t>Example: Need PCI-X 8x to consume 1GB/sec</a:t>
            </a:r>
          </a:p>
          <a:p>
            <a:r>
              <a:rPr lang="en-US" dirty="0" smtClean="0"/>
              <a:t>Can use Dynamic Disks to stripe LUN’s together</a:t>
            </a:r>
          </a:p>
          <a:p>
            <a:pPr lvl="1"/>
            <a:r>
              <a:rPr lang="en-US" dirty="0" smtClean="0"/>
              <a:t>Bigger, more manageable partitions</a:t>
            </a:r>
          </a:p>
          <a:p>
            <a:r>
              <a:rPr lang="en-US" dirty="0" smtClean="0"/>
              <a:t>Often a cheap way to get high performance at low price</a:t>
            </a:r>
          </a:p>
          <a:p>
            <a:r>
              <a:rPr lang="en-US" dirty="0" smtClean="0"/>
              <a:t>Very few skills required to configure</a:t>
            </a:r>
          </a:p>
          <a:p>
            <a:pPr lvl="1"/>
            <a:endParaRPr lang="en-US" dirty="0" smtClean="0"/>
          </a:p>
        </p:txBody>
      </p:sp>
    </p:spTree>
    <p:extLst>
      <p:ext uri="{BB962C8B-B14F-4D97-AF65-F5344CB8AC3E}">
        <p14:creationId xmlns:p14="http://schemas.microsoft.com/office/powerpoint/2010/main" val="17655449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on DAS - Cons</a:t>
            </a:r>
            <a:endParaRPr lang="en-US" dirty="0"/>
          </a:p>
        </p:txBody>
      </p:sp>
      <p:sp>
        <p:nvSpPr>
          <p:cNvPr id="3" name="Content Placeholder 2"/>
          <p:cNvSpPr>
            <a:spLocks noGrp="1"/>
          </p:cNvSpPr>
          <p:nvPr>
            <p:ph idx="1"/>
          </p:nvPr>
        </p:nvSpPr>
        <p:spPr>
          <a:xfrm>
            <a:off x="467544" y="1052737"/>
            <a:ext cx="8320088" cy="5032147"/>
          </a:xfrm>
        </p:spPr>
        <p:txBody>
          <a:bodyPr/>
          <a:lstStyle/>
          <a:p>
            <a:r>
              <a:rPr lang="en-US" sz="2000" dirty="0" smtClean="0"/>
              <a:t>Cannot grow storage dynamically</a:t>
            </a:r>
          </a:p>
          <a:p>
            <a:pPr lvl="1"/>
            <a:r>
              <a:rPr lang="en-US" sz="1600" dirty="0" smtClean="0"/>
              <a:t>Buy enough capacity from the start</a:t>
            </a:r>
          </a:p>
          <a:p>
            <a:pPr lvl="1"/>
            <a:r>
              <a:rPr lang="en-US" sz="1600" dirty="0" smtClean="0"/>
              <a:t>… or plan database layout to support growth</a:t>
            </a:r>
          </a:p>
          <a:p>
            <a:pPr lvl="2"/>
            <a:r>
              <a:rPr lang="en-US" sz="1600" dirty="0" smtClean="0"/>
              <a:t>Example: Allocate two files per LUN to allow doubling of capacity by moving half the files</a:t>
            </a:r>
          </a:p>
          <a:p>
            <a:r>
              <a:rPr lang="en-US" sz="2000" dirty="0" smtClean="0"/>
              <a:t>Inexpensive and simple way to create very high performance I/O system</a:t>
            </a:r>
          </a:p>
          <a:p>
            <a:r>
              <a:rPr lang="en-US" sz="2000" dirty="0" smtClean="0"/>
              <a:t>Important: No SAN = No Cluster!</a:t>
            </a:r>
          </a:p>
          <a:p>
            <a:pPr lvl="1"/>
            <a:r>
              <a:rPr lang="en-US" sz="1600" dirty="0" smtClean="0"/>
              <a:t>Must rely on other technologies (ex: Database Mirror) for maintaining redundant data copies</a:t>
            </a:r>
          </a:p>
          <a:p>
            <a:r>
              <a:rPr lang="en-US" sz="2000" dirty="0" smtClean="0"/>
              <a:t>Consider requirements for storage specific functionality</a:t>
            </a:r>
          </a:p>
          <a:p>
            <a:pPr lvl="1"/>
            <a:r>
              <a:rPr lang="en-US" sz="1600" dirty="0" smtClean="0"/>
              <a:t>Ex: DAS will not do snapshots</a:t>
            </a:r>
          </a:p>
          <a:p>
            <a:r>
              <a:rPr lang="en-US" sz="2400" dirty="0" smtClean="0"/>
              <a:t>Be careful about single points of failure</a:t>
            </a:r>
          </a:p>
          <a:p>
            <a:pPr lvl="1"/>
            <a:r>
              <a:rPr lang="en-US" sz="1600" dirty="0" smtClean="0"/>
              <a:t>Example: Loss of single storage controller may cause many drives lost</a:t>
            </a:r>
          </a:p>
        </p:txBody>
      </p:sp>
    </p:spTree>
    <p:extLst>
      <p:ext uri="{BB962C8B-B14F-4D97-AF65-F5344CB8AC3E}">
        <p14:creationId xmlns:p14="http://schemas.microsoft.com/office/powerpoint/2010/main" val="17854867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to Remember - DAS</a:t>
            </a:r>
            <a:endParaRPr lang="en-US" dirty="0"/>
          </a:p>
        </p:txBody>
      </p:sp>
      <p:sp>
        <p:nvSpPr>
          <p:cNvPr id="3" name="Content Placeholder 2"/>
          <p:cNvSpPr>
            <a:spLocks noGrp="1"/>
          </p:cNvSpPr>
          <p:nvPr>
            <p:ph idx="1"/>
          </p:nvPr>
        </p:nvSpPr>
        <p:spPr>
          <a:xfrm>
            <a:off x="467544" y="1052736"/>
            <a:ext cx="8320088" cy="5463034"/>
          </a:xfrm>
        </p:spPr>
        <p:txBody>
          <a:bodyPr/>
          <a:lstStyle/>
          <a:p>
            <a:r>
              <a:rPr lang="en-US" dirty="0" smtClean="0"/>
              <a:t>SAS Cable speed</a:t>
            </a:r>
          </a:p>
          <a:p>
            <a:pPr lvl="1"/>
            <a:r>
              <a:rPr lang="en-US" dirty="0" smtClean="0"/>
              <a:t>Theoretical: 1.5GB/sec</a:t>
            </a:r>
          </a:p>
          <a:p>
            <a:pPr lvl="1"/>
            <a:r>
              <a:rPr lang="en-US" dirty="0" smtClean="0"/>
              <a:t>Typical: 1.2GB/sec</a:t>
            </a:r>
          </a:p>
          <a:p>
            <a:r>
              <a:rPr lang="en-US" dirty="0" smtClean="0"/>
              <a:t>PCI-X v1 bus</a:t>
            </a:r>
          </a:p>
          <a:p>
            <a:pPr lvl="1"/>
            <a:r>
              <a:rPr lang="en-US" dirty="0" smtClean="0"/>
              <a:t>X4 slot: 750M/sec</a:t>
            </a:r>
          </a:p>
          <a:p>
            <a:pPr lvl="1"/>
            <a:r>
              <a:rPr lang="en-US" dirty="0" smtClean="0"/>
              <a:t>X8 slot: 1.5GB/sec</a:t>
            </a:r>
          </a:p>
          <a:p>
            <a:pPr lvl="1"/>
            <a:r>
              <a:rPr lang="da-DK" dirty="0" smtClean="0"/>
              <a:t>X16 – fast enough, around the 3GB/sec</a:t>
            </a:r>
            <a:endParaRPr lang="en-US" dirty="0" smtClean="0"/>
          </a:p>
          <a:p>
            <a:r>
              <a:rPr lang="en-US" dirty="0" smtClean="0"/>
              <a:t>PCI-X v2 Bus</a:t>
            </a:r>
          </a:p>
          <a:p>
            <a:pPr lvl="1"/>
            <a:r>
              <a:rPr lang="en-US" dirty="0" smtClean="0"/>
              <a:t>X4 slot: 1.5 – 1.8GB/sec</a:t>
            </a:r>
          </a:p>
          <a:p>
            <a:pPr lvl="1"/>
            <a:r>
              <a:rPr lang="en-US" dirty="0" smtClean="0"/>
              <a:t>X8 slot: 3GB/sec</a:t>
            </a:r>
          </a:p>
          <a:p>
            <a:r>
              <a:rPr lang="en-US" dirty="0" smtClean="0"/>
              <a:t>Be aware that a PCI-X bus may be “v2 compliant” but still run at v1 speeds.</a:t>
            </a:r>
          </a:p>
        </p:txBody>
      </p:sp>
    </p:spTree>
    <p:extLst>
      <p:ext uri="{BB962C8B-B14F-4D97-AF65-F5344CB8AC3E}">
        <p14:creationId xmlns:p14="http://schemas.microsoft.com/office/powerpoint/2010/main" val="11671980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Designing High Performance I/O</a:t>
            </a:r>
            <a:endParaRPr lang="en-US" dirty="0"/>
          </a:p>
        </p:txBody>
      </p:sp>
      <p:sp>
        <p:nvSpPr>
          <p:cNvPr id="5" name="Content Placeholder 4"/>
          <p:cNvSpPr>
            <a:spLocks noGrp="1"/>
          </p:cNvSpPr>
          <p:nvPr>
            <p:ph sz="quarter" idx="11"/>
          </p:nvPr>
        </p:nvSpPr>
        <p:spPr/>
        <p:txBody>
          <a:bodyPr/>
          <a:lstStyle/>
          <a:p>
            <a:r>
              <a:rPr lang="en-US" dirty="0" smtClean="0"/>
              <a:t>What is an I/O?</a:t>
            </a:r>
            <a:endParaRPr lang="en-US" dirty="0"/>
          </a:p>
        </p:txBody>
      </p:sp>
    </p:spTree>
    <p:extLst>
      <p:ext uri="{BB962C8B-B14F-4D97-AF65-F5344CB8AC3E}">
        <p14:creationId xmlns:p14="http://schemas.microsoft.com/office/powerpoint/2010/main" val="3368105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the drives - SAN</a:t>
            </a:r>
            <a:endParaRPr lang="da-DK" dirty="0"/>
          </a:p>
        </p:txBody>
      </p:sp>
      <p:grpSp>
        <p:nvGrpSpPr>
          <p:cNvPr id="3" name="Group 5"/>
          <p:cNvGrpSpPr>
            <a:grpSpLocks/>
          </p:cNvGrpSpPr>
          <p:nvPr/>
        </p:nvGrpSpPr>
        <p:grpSpPr bwMode="auto">
          <a:xfrm>
            <a:off x="6978354" y="1524000"/>
            <a:ext cx="1632246" cy="3714044"/>
            <a:chOff x="3340" y="539"/>
            <a:chExt cx="2129" cy="3218"/>
          </a:xfrm>
        </p:grpSpPr>
        <p:sp>
          <p:nvSpPr>
            <p:cNvPr id="34" name="Rectangle 33"/>
            <p:cNvSpPr>
              <a:spLocks noChangeArrowheads="1"/>
            </p:cNvSpPr>
            <p:nvPr/>
          </p:nvSpPr>
          <p:spPr bwMode="auto">
            <a:xfrm>
              <a:off x="3340" y="539"/>
              <a:ext cx="2129" cy="32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nvGrpSpPr>
            <p:cNvPr id="4" name="Group 7"/>
            <p:cNvGrpSpPr>
              <a:grpSpLocks/>
            </p:cNvGrpSpPr>
            <p:nvPr/>
          </p:nvGrpSpPr>
          <p:grpSpPr bwMode="auto">
            <a:xfrm>
              <a:off x="3412" y="563"/>
              <a:ext cx="2015" cy="3168"/>
              <a:chOff x="509" y="636"/>
              <a:chExt cx="2015" cy="3168"/>
            </a:xfrm>
          </p:grpSpPr>
          <p:sp>
            <p:nvSpPr>
              <p:cNvPr id="36" name="Left Brace 35"/>
              <p:cNvSpPr>
                <a:spLocks/>
              </p:cNvSpPr>
              <p:nvPr/>
            </p:nvSpPr>
            <p:spPr bwMode="auto">
              <a:xfrm>
                <a:off x="1254" y="2304"/>
                <a:ext cx="96" cy="720"/>
              </a:xfrm>
              <a:prstGeom prst="leftBrace">
                <a:avLst>
                  <a:gd name="adj1" fmla="val 62500"/>
                  <a:gd name="adj2" fmla="val 50000"/>
                </a:avLst>
              </a:prstGeom>
              <a:noFill/>
              <a:ln w="9525" algn="ctr">
                <a:solidFill>
                  <a:schemeClr val="tx1"/>
                </a:solidFill>
                <a:round/>
                <a:headEnd/>
                <a:tailEnd/>
              </a:ln>
            </p:spPr>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7" name="Left Brace 36"/>
              <p:cNvSpPr>
                <a:spLocks/>
              </p:cNvSpPr>
              <p:nvPr/>
            </p:nvSpPr>
            <p:spPr bwMode="auto">
              <a:xfrm>
                <a:off x="1254" y="1440"/>
                <a:ext cx="96" cy="720"/>
              </a:xfrm>
              <a:prstGeom prst="leftBrace">
                <a:avLst>
                  <a:gd name="adj1" fmla="val 62500"/>
                  <a:gd name="adj2" fmla="val 50000"/>
                </a:avLst>
              </a:prstGeom>
              <a:noFill/>
              <a:ln w="9525" algn="ctr">
                <a:solidFill>
                  <a:schemeClr val="tx1"/>
                </a:solidFill>
                <a:round/>
                <a:headEnd/>
                <a:tailEnd/>
              </a:ln>
            </p:spPr>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8" name="Can 37"/>
              <p:cNvSpPr>
                <a:spLocks noChangeArrowheads="1"/>
              </p:cNvSpPr>
              <p:nvPr/>
            </p:nvSpPr>
            <p:spPr bwMode="auto">
              <a:xfrm>
                <a:off x="1674"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39" name="Can 38"/>
              <p:cNvSpPr>
                <a:spLocks noChangeArrowheads="1"/>
              </p:cNvSpPr>
              <p:nvPr/>
            </p:nvSpPr>
            <p:spPr bwMode="auto">
              <a:xfrm>
                <a:off x="1529"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0" name="Can 39"/>
              <p:cNvSpPr>
                <a:spLocks noChangeArrowheads="1"/>
              </p:cNvSpPr>
              <p:nvPr/>
            </p:nvSpPr>
            <p:spPr bwMode="auto">
              <a:xfrm>
                <a:off x="1384"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1" name="Can 40"/>
              <p:cNvSpPr>
                <a:spLocks noChangeArrowheads="1"/>
              </p:cNvSpPr>
              <p:nvPr/>
            </p:nvSpPr>
            <p:spPr bwMode="auto">
              <a:xfrm>
                <a:off x="1239"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2" name="Can 41"/>
              <p:cNvSpPr>
                <a:spLocks noChangeArrowheads="1"/>
              </p:cNvSpPr>
              <p:nvPr/>
            </p:nvSpPr>
            <p:spPr bwMode="auto">
              <a:xfrm>
                <a:off x="1094"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3" name="Can 42"/>
              <p:cNvSpPr>
                <a:spLocks noChangeArrowheads="1"/>
              </p:cNvSpPr>
              <p:nvPr/>
            </p:nvSpPr>
            <p:spPr bwMode="auto">
              <a:xfrm>
                <a:off x="949"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4" name="Can 43"/>
              <p:cNvSpPr>
                <a:spLocks noChangeArrowheads="1"/>
              </p:cNvSpPr>
              <p:nvPr/>
            </p:nvSpPr>
            <p:spPr bwMode="auto">
              <a:xfrm>
                <a:off x="659"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5" name="Can 44"/>
              <p:cNvSpPr>
                <a:spLocks noChangeArrowheads="1"/>
              </p:cNvSpPr>
              <p:nvPr/>
            </p:nvSpPr>
            <p:spPr bwMode="auto">
              <a:xfrm>
                <a:off x="509"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6" name="Can 45"/>
              <p:cNvSpPr>
                <a:spLocks noChangeArrowheads="1"/>
              </p:cNvSpPr>
              <p:nvPr/>
            </p:nvSpPr>
            <p:spPr bwMode="auto">
              <a:xfrm>
                <a:off x="804"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7" name="Can 46"/>
              <p:cNvSpPr>
                <a:spLocks noChangeArrowheads="1"/>
              </p:cNvSpPr>
              <p:nvPr/>
            </p:nvSpPr>
            <p:spPr bwMode="auto">
              <a:xfrm>
                <a:off x="2400"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8" name="Can 47"/>
              <p:cNvSpPr>
                <a:spLocks noChangeArrowheads="1"/>
              </p:cNvSpPr>
              <p:nvPr/>
            </p:nvSpPr>
            <p:spPr bwMode="auto">
              <a:xfrm>
                <a:off x="2110"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49" name="Can 48"/>
              <p:cNvSpPr>
                <a:spLocks noChangeArrowheads="1"/>
              </p:cNvSpPr>
              <p:nvPr/>
            </p:nvSpPr>
            <p:spPr bwMode="auto">
              <a:xfrm>
                <a:off x="1820"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50" name="Can 49"/>
              <p:cNvSpPr>
                <a:spLocks noChangeArrowheads="1"/>
              </p:cNvSpPr>
              <p:nvPr/>
            </p:nvSpPr>
            <p:spPr bwMode="auto">
              <a:xfrm>
                <a:off x="1965"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51" name="Can 50"/>
              <p:cNvSpPr>
                <a:spLocks noChangeArrowheads="1"/>
              </p:cNvSpPr>
              <p:nvPr/>
            </p:nvSpPr>
            <p:spPr bwMode="auto">
              <a:xfrm>
                <a:off x="2255" y="63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52" name="Can 51"/>
              <p:cNvSpPr>
                <a:spLocks noChangeArrowheads="1"/>
              </p:cNvSpPr>
              <p:nvPr/>
            </p:nvSpPr>
            <p:spPr bwMode="auto">
              <a:xfrm>
                <a:off x="1674"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53" name="Can 52"/>
              <p:cNvSpPr>
                <a:spLocks noChangeArrowheads="1"/>
              </p:cNvSpPr>
              <p:nvPr/>
            </p:nvSpPr>
            <p:spPr bwMode="auto">
              <a:xfrm>
                <a:off x="1529"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54" name="Can 53"/>
              <p:cNvSpPr>
                <a:spLocks noChangeArrowheads="1"/>
              </p:cNvSpPr>
              <p:nvPr/>
            </p:nvSpPr>
            <p:spPr bwMode="auto">
              <a:xfrm>
                <a:off x="1384"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55" name="Can 54"/>
              <p:cNvSpPr>
                <a:spLocks noChangeArrowheads="1"/>
              </p:cNvSpPr>
              <p:nvPr/>
            </p:nvSpPr>
            <p:spPr bwMode="auto">
              <a:xfrm>
                <a:off x="1239"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56" name="Can 55"/>
              <p:cNvSpPr>
                <a:spLocks noChangeArrowheads="1"/>
              </p:cNvSpPr>
              <p:nvPr/>
            </p:nvSpPr>
            <p:spPr bwMode="auto">
              <a:xfrm>
                <a:off x="1094"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57" name="Can 56"/>
              <p:cNvSpPr>
                <a:spLocks noChangeArrowheads="1"/>
              </p:cNvSpPr>
              <p:nvPr/>
            </p:nvSpPr>
            <p:spPr bwMode="auto">
              <a:xfrm>
                <a:off x="949"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58" name="Can 57"/>
              <p:cNvSpPr>
                <a:spLocks noChangeArrowheads="1"/>
              </p:cNvSpPr>
              <p:nvPr/>
            </p:nvSpPr>
            <p:spPr bwMode="auto">
              <a:xfrm>
                <a:off x="659"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59" name="Can 58"/>
              <p:cNvSpPr>
                <a:spLocks noChangeArrowheads="1"/>
              </p:cNvSpPr>
              <p:nvPr/>
            </p:nvSpPr>
            <p:spPr bwMode="auto">
              <a:xfrm>
                <a:off x="509"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60" name="Can 59"/>
              <p:cNvSpPr>
                <a:spLocks noChangeArrowheads="1"/>
              </p:cNvSpPr>
              <p:nvPr/>
            </p:nvSpPr>
            <p:spPr bwMode="auto">
              <a:xfrm>
                <a:off x="804"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61" name="Can 60"/>
              <p:cNvSpPr>
                <a:spLocks noChangeArrowheads="1"/>
              </p:cNvSpPr>
              <p:nvPr/>
            </p:nvSpPr>
            <p:spPr bwMode="auto">
              <a:xfrm>
                <a:off x="2400"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62" name="Can 61"/>
              <p:cNvSpPr>
                <a:spLocks noChangeArrowheads="1"/>
              </p:cNvSpPr>
              <p:nvPr/>
            </p:nvSpPr>
            <p:spPr bwMode="auto">
              <a:xfrm>
                <a:off x="2110"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63" name="Can 62"/>
              <p:cNvSpPr>
                <a:spLocks noChangeArrowheads="1"/>
              </p:cNvSpPr>
              <p:nvPr/>
            </p:nvSpPr>
            <p:spPr bwMode="auto">
              <a:xfrm>
                <a:off x="1820"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64" name="Can 63"/>
              <p:cNvSpPr>
                <a:spLocks noChangeArrowheads="1"/>
              </p:cNvSpPr>
              <p:nvPr/>
            </p:nvSpPr>
            <p:spPr bwMode="auto">
              <a:xfrm>
                <a:off x="1965"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65" name="Can 64"/>
              <p:cNvSpPr>
                <a:spLocks noChangeArrowheads="1"/>
              </p:cNvSpPr>
              <p:nvPr/>
            </p:nvSpPr>
            <p:spPr bwMode="auto">
              <a:xfrm>
                <a:off x="2255" y="902"/>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66" name="Can 65"/>
              <p:cNvSpPr>
                <a:spLocks noChangeArrowheads="1"/>
              </p:cNvSpPr>
              <p:nvPr/>
            </p:nvSpPr>
            <p:spPr bwMode="auto">
              <a:xfrm>
                <a:off x="1674"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67" name="Can 66"/>
              <p:cNvSpPr>
                <a:spLocks noChangeArrowheads="1"/>
              </p:cNvSpPr>
              <p:nvPr/>
            </p:nvSpPr>
            <p:spPr bwMode="auto">
              <a:xfrm>
                <a:off x="1529"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68" name="Can 67"/>
              <p:cNvSpPr>
                <a:spLocks noChangeArrowheads="1"/>
              </p:cNvSpPr>
              <p:nvPr/>
            </p:nvSpPr>
            <p:spPr bwMode="auto">
              <a:xfrm>
                <a:off x="1384"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69" name="Can 68"/>
              <p:cNvSpPr>
                <a:spLocks noChangeArrowheads="1"/>
              </p:cNvSpPr>
              <p:nvPr/>
            </p:nvSpPr>
            <p:spPr bwMode="auto">
              <a:xfrm>
                <a:off x="1239"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70" name="Can 69"/>
              <p:cNvSpPr>
                <a:spLocks noChangeArrowheads="1"/>
              </p:cNvSpPr>
              <p:nvPr/>
            </p:nvSpPr>
            <p:spPr bwMode="auto">
              <a:xfrm>
                <a:off x="1094"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71" name="Can 70"/>
              <p:cNvSpPr>
                <a:spLocks noChangeArrowheads="1"/>
              </p:cNvSpPr>
              <p:nvPr/>
            </p:nvSpPr>
            <p:spPr bwMode="auto">
              <a:xfrm>
                <a:off x="949"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72" name="Can 71"/>
              <p:cNvSpPr>
                <a:spLocks noChangeArrowheads="1"/>
              </p:cNvSpPr>
              <p:nvPr/>
            </p:nvSpPr>
            <p:spPr bwMode="auto">
              <a:xfrm>
                <a:off x="659"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73" name="Can 72"/>
              <p:cNvSpPr>
                <a:spLocks noChangeArrowheads="1"/>
              </p:cNvSpPr>
              <p:nvPr/>
            </p:nvSpPr>
            <p:spPr bwMode="auto">
              <a:xfrm>
                <a:off x="509"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74" name="Can 73"/>
              <p:cNvSpPr>
                <a:spLocks noChangeArrowheads="1"/>
              </p:cNvSpPr>
              <p:nvPr/>
            </p:nvSpPr>
            <p:spPr bwMode="auto">
              <a:xfrm>
                <a:off x="804"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75" name="Can 74"/>
              <p:cNvSpPr>
                <a:spLocks noChangeArrowheads="1"/>
              </p:cNvSpPr>
              <p:nvPr/>
            </p:nvSpPr>
            <p:spPr bwMode="auto">
              <a:xfrm>
                <a:off x="2400"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76" name="Can 75"/>
              <p:cNvSpPr>
                <a:spLocks noChangeArrowheads="1"/>
              </p:cNvSpPr>
              <p:nvPr/>
            </p:nvSpPr>
            <p:spPr bwMode="auto">
              <a:xfrm>
                <a:off x="2110"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77" name="Can 76"/>
              <p:cNvSpPr>
                <a:spLocks noChangeArrowheads="1"/>
              </p:cNvSpPr>
              <p:nvPr/>
            </p:nvSpPr>
            <p:spPr bwMode="auto">
              <a:xfrm>
                <a:off x="1820"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78" name="Can 77"/>
              <p:cNvSpPr>
                <a:spLocks noChangeArrowheads="1"/>
              </p:cNvSpPr>
              <p:nvPr/>
            </p:nvSpPr>
            <p:spPr bwMode="auto">
              <a:xfrm>
                <a:off x="1965"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79" name="Can 78"/>
              <p:cNvSpPr>
                <a:spLocks noChangeArrowheads="1"/>
              </p:cNvSpPr>
              <p:nvPr/>
            </p:nvSpPr>
            <p:spPr bwMode="auto">
              <a:xfrm>
                <a:off x="2255" y="116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0" name="Can 79"/>
              <p:cNvSpPr>
                <a:spLocks noChangeArrowheads="1"/>
              </p:cNvSpPr>
              <p:nvPr/>
            </p:nvSpPr>
            <p:spPr bwMode="auto">
              <a:xfrm>
                <a:off x="1674"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1" name="Can 80"/>
              <p:cNvSpPr>
                <a:spLocks noChangeArrowheads="1"/>
              </p:cNvSpPr>
              <p:nvPr/>
            </p:nvSpPr>
            <p:spPr bwMode="auto">
              <a:xfrm>
                <a:off x="1529"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2" name="Can 81"/>
              <p:cNvSpPr>
                <a:spLocks noChangeArrowheads="1"/>
              </p:cNvSpPr>
              <p:nvPr/>
            </p:nvSpPr>
            <p:spPr bwMode="auto">
              <a:xfrm>
                <a:off x="1384"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3" name="Can 82"/>
              <p:cNvSpPr>
                <a:spLocks noChangeArrowheads="1"/>
              </p:cNvSpPr>
              <p:nvPr/>
            </p:nvSpPr>
            <p:spPr bwMode="auto">
              <a:xfrm>
                <a:off x="1239"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4" name="Can 83"/>
              <p:cNvSpPr>
                <a:spLocks noChangeArrowheads="1"/>
              </p:cNvSpPr>
              <p:nvPr/>
            </p:nvSpPr>
            <p:spPr bwMode="auto">
              <a:xfrm>
                <a:off x="1094"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5" name="Can 84"/>
              <p:cNvSpPr>
                <a:spLocks noChangeArrowheads="1"/>
              </p:cNvSpPr>
              <p:nvPr/>
            </p:nvSpPr>
            <p:spPr bwMode="auto">
              <a:xfrm>
                <a:off x="949"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6" name="Can 85"/>
              <p:cNvSpPr>
                <a:spLocks noChangeArrowheads="1"/>
              </p:cNvSpPr>
              <p:nvPr/>
            </p:nvSpPr>
            <p:spPr bwMode="auto">
              <a:xfrm>
                <a:off x="659"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7" name="Can 86"/>
              <p:cNvSpPr>
                <a:spLocks noChangeArrowheads="1"/>
              </p:cNvSpPr>
              <p:nvPr/>
            </p:nvSpPr>
            <p:spPr bwMode="auto">
              <a:xfrm>
                <a:off x="509"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8" name="Can 87"/>
              <p:cNvSpPr>
                <a:spLocks noChangeArrowheads="1"/>
              </p:cNvSpPr>
              <p:nvPr/>
            </p:nvSpPr>
            <p:spPr bwMode="auto">
              <a:xfrm>
                <a:off x="804"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9" name="Can 88"/>
              <p:cNvSpPr>
                <a:spLocks noChangeArrowheads="1"/>
              </p:cNvSpPr>
              <p:nvPr/>
            </p:nvSpPr>
            <p:spPr bwMode="auto">
              <a:xfrm>
                <a:off x="2400"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90" name="Can 89"/>
              <p:cNvSpPr>
                <a:spLocks noChangeArrowheads="1"/>
              </p:cNvSpPr>
              <p:nvPr/>
            </p:nvSpPr>
            <p:spPr bwMode="auto">
              <a:xfrm>
                <a:off x="2110"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91" name="Can 90"/>
              <p:cNvSpPr>
                <a:spLocks noChangeArrowheads="1"/>
              </p:cNvSpPr>
              <p:nvPr/>
            </p:nvSpPr>
            <p:spPr bwMode="auto">
              <a:xfrm>
                <a:off x="1820"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92" name="Can 91"/>
              <p:cNvSpPr>
                <a:spLocks noChangeArrowheads="1"/>
              </p:cNvSpPr>
              <p:nvPr/>
            </p:nvSpPr>
            <p:spPr bwMode="auto">
              <a:xfrm>
                <a:off x="1965"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93" name="Can 92"/>
              <p:cNvSpPr>
                <a:spLocks noChangeArrowheads="1"/>
              </p:cNvSpPr>
              <p:nvPr/>
            </p:nvSpPr>
            <p:spPr bwMode="auto">
              <a:xfrm>
                <a:off x="2255" y="143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94" name="Can 93"/>
              <p:cNvSpPr>
                <a:spLocks noChangeArrowheads="1"/>
              </p:cNvSpPr>
              <p:nvPr/>
            </p:nvSpPr>
            <p:spPr bwMode="auto">
              <a:xfrm>
                <a:off x="1679"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95" name="Can 94"/>
              <p:cNvSpPr>
                <a:spLocks noChangeArrowheads="1"/>
              </p:cNvSpPr>
              <p:nvPr/>
            </p:nvSpPr>
            <p:spPr bwMode="auto">
              <a:xfrm>
                <a:off x="1534"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96" name="Can 95"/>
              <p:cNvSpPr>
                <a:spLocks noChangeArrowheads="1"/>
              </p:cNvSpPr>
              <p:nvPr/>
            </p:nvSpPr>
            <p:spPr bwMode="auto">
              <a:xfrm>
                <a:off x="1389"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97" name="Can 96"/>
              <p:cNvSpPr>
                <a:spLocks noChangeArrowheads="1"/>
              </p:cNvSpPr>
              <p:nvPr/>
            </p:nvSpPr>
            <p:spPr bwMode="auto">
              <a:xfrm>
                <a:off x="1244"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98" name="Can 97"/>
              <p:cNvSpPr>
                <a:spLocks noChangeArrowheads="1"/>
              </p:cNvSpPr>
              <p:nvPr/>
            </p:nvSpPr>
            <p:spPr bwMode="auto">
              <a:xfrm>
                <a:off x="1099"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99" name="Can 98"/>
              <p:cNvSpPr>
                <a:spLocks noChangeArrowheads="1"/>
              </p:cNvSpPr>
              <p:nvPr/>
            </p:nvSpPr>
            <p:spPr bwMode="auto">
              <a:xfrm>
                <a:off x="954"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00" name="Can 99"/>
              <p:cNvSpPr>
                <a:spLocks noChangeArrowheads="1"/>
              </p:cNvSpPr>
              <p:nvPr/>
            </p:nvSpPr>
            <p:spPr bwMode="auto">
              <a:xfrm>
                <a:off x="664"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01" name="Can 100"/>
              <p:cNvSpPr>
                <a:spLocks noChangeArrowheads="1"/>
              </p:cNvSpPr>
              <p:nvPr/>
            </p:nvSpPr>
            <p:spPr bwMode="auto">
              <a:xfrm>
                <a:off x="514"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02" name="Can 101"/>
              <p:cNvSpPr>
                <a:spLocks noChangeArrowheads="1"/>
              </p:cNvSpPr>
              <p:nvPr/>
            </p:nvSpPr>
            <p:spPr bwMode="auto">
              <a:xfrm>
                <a:off x="809"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03" name="Can 102"/>
              <p:cNvSpPr>
                <a:spLocks noChangeArrowheads="1"/>
              </p:cNvSpPr>
              <p:nvPr/>
            </p:nvSpPr>
            <p:spPr bwMode="auto">
              <a:xfrm>
                <a:off x="2405"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04" name="Can 103"/>
              <p:cNvSpPr>
                <a:spLocks noChangeArrowheads="1"/>
              </p:cNvSpPr>
              <p:nvPr/>
            </p:nvSpPr>
            <p:spPr bwMode="auto">
              <a:xfrm>
                <a:off x="2115"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05" name="Can 104"/>
              <p:cNvSpPr>
                <a:spLocks noChangeArrowheads="1"/>
              </p:cNvSpPr>
              <p:nvPr/>
            </p:nvSpPr>
            <p:spPr bwMode="auto">
              <a:xfrm>
                <a:off x="1825"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06" name="Can 105"/>
              <p:cNvSpPr>
                <a:spLocks noChangeArrowheads="1"/>
              </p:cNvSpPr>
              <p:nvPr/>
            </p:nvSpPr>
            <p:spPr bwMode="auto">
              <a:xfrm>
                <a:off x="1970"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07" name="Can 106"/>
              <p:cNvSpPr>
                <a:spLocks noChangeArrowheads="1"/>
              </p:cNvSpPr>
              <p:nvPr/>
            </p:nvSpPr>
            <p:spPr bwMode="auto">
              <a:xfrm>
                <a:off x="2260" y="1700"/>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08" name="Can 107"/>
              <p:cNvSpPr>
                <a:spLocks noChangeArrowheads="1"/>
              </p:cNvSpPr>
              <p:nvPr/>
            </p:nvSpPr>
            <p:spPr bwMode="auto">
              <a:xfrm>
                <a:off x="1679"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09" name="Can 108"/>
              <p:cNvSpPr>
                <a:spLocks noChangeArrowheads="1"/>
              </p:cNvSpPr>
              <p:nvPr/>
            </p:nvSpPr>
            <p:spPr bwMode="auto">
              <a:xfrm>
                <a:off x="1534"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10" name="Can 109"/>
              <p:cNvSpPr>
                <a:spLocks noChangeArrowheads="1"/>
              </p:cNvSpPr>
              <p:nvPr/>
            </p:nvSpPr>
            <p:spPr bwMode="auto">
              <a:xfrm>
                <a:off x="1389"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11" name="Can 110"/>
              <p:cNvSpPr>
                <a:spLocks noChangeArrowheads="1"/>
              </p:cNvSpPr>
              <p:nvPr/>
            </p:nvSpPr>
            <p:spPr bwMode="auto">
              <a:xfrm>
                <a:off x="1244"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12" name="Can 111"/>
              <p:cNvSpPr>
                <a:spLocks noChangeArrowheads="1"/>
              </p:cNvSpPr>
              <p:nvPr/>
            </p:nvSpPr>
            <p:spPr bwMode="auto">
              <a:xfrm>
                <a:off x="1099"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13" name="Can 112"/>
              <p:cNvSpPr>
                <a:spLocks noChangeArrowheads="1"/>
              </p:cNvSpPr>
              <p:nvPr/>
            </p:nvSpPr>
            <p:spPr bwMode="auto">
              <a:xfrm>
                <a:off x="954"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14" name="Can 113"/>
              <p:cNvSpPr>
                <a:spLocks noChangeArrowheads="1"/>
              </p:cNvSpPr>
              <p:nvPr/>
            </p:nvSpPr>
            <p:spPr bwMode="auto">
              <a:xfrm>
                <a:off x="664"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15" name="Can 114"/>
              <p:cNvSpPr>
                <a:spLocks noChangeArrowheads="1"/>
              </p:cNvSpPr>
              <p:nvPr/>
            </p:nvSpPr>
            <p:spPr bwMode="auto">
              <a:xfrm>
                <a:off x="514"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16" name="Can 115"/>
              <p:cNvSpPr>
                <a:spLocks noChangeArrowheads="1"/>
              </p:cNvSpPr>
              <p:nvPr/>
            </p:nvSpPr>
            <p:spPr bwMode="auto">
              <a:xfrm>
                <a:off x="809"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17" name="Can 116"/>
              <p:cNvSpPr>
                <a:spLocks noChangeArrowheads="1"/>
              </p:cNvSpPr>
              <p:nvPr/>
            </p:nvSpPr>
            <p:spPr bwMode="auto">
              <a:xfrm>
                <a:off x="2405"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18" name="Can 117"/>
              <p:cNvSpPr>
                <a:spLocks noChangeArrowheads="1"/>
              </p:cNvSpPr>
              <p:nvPr/>
            </p:nvSpPr>
            <p:spPr bwMode="auto">
              <a:xfrm>
                <a:off x="2115"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19" name="Can 118"/>
              <p:cNvSpPr>
                <a:spLocks noChangeArrowheads="1"/>
              </p:cNvSpPr>
              <p:nvPr/>
            </p:nvSpPr>
            <p:spPr bwMode="auto">
              <a:xfrm>
                <a:off x="1825"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20" name="Can 119"/>
              <p:cNvSpPr>
                <a:spLocks noChangeArrowheads="1"/>
              </p:cNvSpPr>
              <p:nvPr/>
            </p:nvSpPr>
            <p:spPr bwMode="auto">
              <a:xfrm>
                <a:off x="1970"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21" name="Can 120"/>
              <p:cNvSpPr>
                <a:spLocks noChangeArrowheads="1"/>
              </p:cNvSpPr>
              <p:nvPr/>
            </p:nvSpPr>
            <p:spPr bwMode="auto">
              <a:xfrm>
                <a:off x="2260" y="1966"/>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22" name="Can 121"/>
              <p:cNvSpPr>
                <a:spLocks noChangeArrowheads="1"/>
              </p:cNvSpPr>
              <p:nvPr/>
            </p:nvSpPr>
            <p:spPr bwMode="auto">
              <a:xfrm>
                <a:off x="1679"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23" name="Can 122"/>
              <p:cNvSpPr>
                <a:spLocks noChangeArrowheads="1"/>
              </p:cNvSpPr>
              <p:nvPr/>
            </p:nvSpPr>
            <p:spPr bwMode="auto">
              <a:xfrm>
                <a:off x="1534"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24" name="Can 123"/>
              <p:cNvSpPr>
                <a:spLocks noChangeArrowheads="1"/>
              </p:cNvSpPr>
              <p:nvPr/>
            </p:nvSpPr>
            <p:spPr bwMode="auto">
              <a:xfrm>
                <a:off x="1389"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25" name="Can 124"/>
              <p:cNvSpPr>
                <a:spLocks noChangeArrowheads="1"/>
              </p:cNvSpPr>
              <p:nvPr/>
            </p:nvSpPr>
            <p:spPr bwMode="auto">
              <a:xfrm>
                <a:off x="1244"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26" name="Can 125"/>
              <p:cNvSpPr>
                <a:spLocks noChangeArrowheads="1"/>
              </p:cNvSpPr>
              <p:nvPr/>
            </p:nvSpPr>
            <p:spPr bwMode="auto">
              <a:xfrm>
                <a:off x="1099"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27" name="Can 126"/>
              <p:cNvSpPr>
                <a:spLocks noChangeArrowheads="1"/>
              </p:cNvSpPr>
              <p:nvPr/>
            </p:nvSpPr>
            <p:spPr bwMode="auto">
              <a:xfrm>
                <a:off x="954"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28" name="Can 127"/>
              <p:cNvSpPr>
                <a:spLocks noChangeArrowheads="1"/>
              </p:cNvSpPr>
              <p:nvPr/>
            </p:nvSpPr>
            <p:spPr bwMode="auto">
              <a:xfrm>
                <a:off x="664"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29" name="Can 128"/>
              <p:cNvSpPr>
                <a:spLocks noChangeArrowheads="1"/>
              </p:cNvSpPr>
              <p:nvPr/>
            </p:nvSpPr>
            <p:spPr bwMode="auto">
              <a:xfrm>
                <a:off x="514"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30" name="Can 129"/>
              <p:cNvSpPr>
                <a:spLocks noChangeArrowheads="1"/>
              </p:cNvSpPr>
              <p:nvPr/>
            </p:nvSpPr>
            <p:spPr bwMode="auto">
              <a:xfrm>
                <a:off x="809"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31" name="Can 130"/>
              <p:cNvSpPr>
                <a:spLocks noChangeArrowheads="1"/>
              </p:cNvSpPr>
              <p:nvPr/>
            </p:nvSpPr>
            <p:spPr bwMode="auto">
              <a:xfrm>
                <a:off x="2405"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32" name="Can 131"/>
              <p:cNvSpPr>
                <a:spLocks noChangeArrowheads="1"/>
              </p:cNvSpPr>
              <p:nvPr/>
            </p:nvSpPr>
            <p:spPr bwMode="auto">
              <a:xfrm>
                <a:off x="2115"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33" name="Can 132"/>
              <p:cNvSpPr>
                <a:spLocks noChangeArrowheads="1"/>
              </p:cNvSpPr>
              <p:nvPr/>
            </p:nvSpPr>
            <p:spPr bwMode="auto">
              <a:xfrm>
                <a:off x="1825"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34" name="Can 133"/>
              <p:cNvSpPr>
                <a:spLocks noChangeArrowheads="1"/>
              </p:cNvSpPr>
              <p:nvPr/>
            </p:nvSpPr>
            <p:spPr bwMode="auto">
              <a:xfrm>
                <a:off x="1970"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35" name="Can 134"/>
              <p:cNvSpPr>
                <a:spLocks noChangeArrowheads="1"/>
              </p:cNvSpPr>
              <p:nvPr/>
            </p:nvSpPr>
            <p:spPr bwMode="auto">
              <a:xfrm>
                <a:off x="2260" y="2233"/>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36" name="Can 135"/>
              <p:cNvSpPr>
                <a:spLocks noChangeArrowheads="1"/>
              </p:cNvSpPr>
              <p:nvPr/>
            </p:nvSpPr>
            <p:spPr bwMode="auto">
              <a:xfrm>
                <a:off x="1679"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37" name="Can 136"/>
              <p:cNvSpPr>
                <a:spLocks noChangeArrowheads="1"/>
              </p:cNvSpPr>
              <p:nvPr/>
            </p:nvSpPr>
            <p:spPr bwMode="auto">
              <a:xfrm>
                <a:off x="1534"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38" name="Can 137"/>
              <p:cNvSpPr>
                <a:spLocks noChangeArrowheads="1"/>
              </p:cNvSpPr>
              <p:nvPr/>
            </p:nvSpPr>
            <p:spPr bwMode="auto">
              <a:xfrm>
                <a:off x="1389"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39" name="Can 138"/>
              <p:cNvSpPr>
                <a:spLocks noChangeArrowheads="1"/>
              </p:cNvSpPr>
              <p:nvPr/>
            </p:nvSpPr>
            <p:spPr bwMode="auto">
              <a:xfrm>
                <a:off x="1244"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40" name="Can 139"/>
              <p:cNvSpPr>
                <a:spLocks noChangeArrowheads="1"/>
              </p:cNvSpPr>
              <p:nvPr/>
            </p:nvSpPr>
            <p:spPr bwMode="auto">
              <a:xfrm>
                <a:off x="1099"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41" name="Can 140"/>
              <p:cNvSpPr>
                <a:spLocks noChangeArrowheads="1"/>
              </p:cNvSpPr>
              <p:nvPr/>
            </p:nvSpPr>
            <p:spPr bwMode="auto">
              <a:xfrm>
                <a:off x="954"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42" name="Can 141"/>
              <p:cNvSpPr>
                <a:spLocks noChangeArrowheads="1"/>
              </p:cNvSpPr>
              <p:nvPr/>
            </p:nvSpPr>
            <p:spPr bwMode="auto">
              <a:xfrm>
                <a:off x="664"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43" name="Can 142"/>
              <p:cNvSpPr>
                <a:spLocks noChangeArrowheads="1"/>
              </p:cNvSpPr>
              <p:nvPr/>
            </p:nvSpPr>
            <p:spPr bwMode="auto">
              <a:xfrm>
                <a:off x="514"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44" name="Can 143"/>
              <p:cNvSpPr>
                <a:spLocks noChangeArrowheads="1"/>
              </p:cNvSpPr>
              <p:nvPr/>
            </p:nvSpPr>
            <p:spPr bwMode="auto">
              <a:xfrm>
                <a:off x="809"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45" name="Can 144"/>
              <p:cNvSpPr>
                <a:spLocks noChangeArrowheads="1"/>
              </p:cNvSpPr>
              <p:nvPr/>
            </p:nvSpPr>
            <p:spPr bwMode="auto">
              <a:xfrm>
                <a:off x="2405"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46" name="Can 145"/>
              <p:cNvSpPr>
                <a:spLocks noChangeArrowheads="1"/>
              </p:cNvSpPr>
              <p:nvPr/>
            </p:nvSpPr>
            <p:spPr bwMode="auto">
              <a:xfrm>
                <a:off x="2115"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47" name="Can 146"/>
              <p:cNvSpPr>
                <a:spLocks noChangeArrowheads="1"/>
              </p:cNvSpPr>
              <p:nvPr/>
            </p:nvSpPr>
            <p:spPr bwMode="auto">
              <a:xfrm>
                <a:off x="1825"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48" name="Can 147"/>
              <p:cNvSpPr>
                <a:spLocks noChangeArrowheads="1"/>
              </p:cNvSpPr>
              <p:nvPr/>
            </p:nvSpPr>
            <p:spPr bwMode="auto">
              <a:xfrm>
                <a:off x="1970"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49" name="Can 148"/>
              <p:cNvSpPr>
                <a:spLocks noChangeArrowheads="1"/>
              </p:cNvSpPr>
              <p:nvPr/>
            </p:nvSpPr>
            <p:spPr bwMode="auto">
              <a:xfrm>
                <a:off x="2260" y="2499"/>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50" name="Can 149"/>
              <p:cNvSpPr>
                <a:spLocks noChangeArrowheads="1"/>
              </p:cNvSpPr>
              <p:nvPr/>
            </p:nvSpPr>
            <p:spPr bwMode="auto">
              <a:xfrm>
                <a:off x="1679"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51" name="Can 150"/>
              <p:cNvSpPr>
                <a:spLocks noChangeArrowheads="1"/>
              </p:cNvSpPr>
              <p:nvPr/>
            </p:nvSpPr>
            <p:spPr bwMode="auto">
              <a:xfrm>
                <a:off x="1534"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52" name="Can 151"/>
              <p:cNvSpPr>
                <a:spLocks noChangeArrowheads="1"/>
              </p:cNvSpPr>
              <p:nvPr/>
            </p:nvSpPr>
            <p:spPr bwMode="auto">
              <a:xfrm>
                <a:off x="1389"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53" name="Can 152"/>
              <p:cNvSpPr>
                <a:spLocks noChangeArrowheads="1"/>
              </p:cNvSpPr>
              <p:nvPr/>
            </p:nvSpPr>
            <p:spPr bwMode="auto">
              <a:xfrm>
                <a:off x="1244"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54" name="Can 153"/>
              <p:cNvSpPr>
                <a:spLocks noChangeArrowheads="1"/>
              </p:cNvSpPr>
              <p:nvPr/>
            </p:nvSpPr>
            <p:spPr bwMode="auto">
              <a:xfrm>
                <a:off x="1099"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55" name="Can 154"/>
              <p:cNvSpPr>
                <a:spLocks noChangeArrowheads="1"/>
              </p:cNvSpPr>
              <p:nvPr/>
            </p:nvSpPr>
            <p:spPr bwMode="auto">
              <a:xfrm>
                <a:off x="954"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56" name="Can 155"/>
              <p:cNvSpPr>
                <a:spLocks noChangeArrowheads="1"/>
              </p:cNvSpPr>
              <p:nvPr/>
            </p:nvSpPr>
            <p:spPr bwMode="auto">
              <a:xfrm>
                <a:off x="664"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57" name="Can 156"/>
              <p:cNvSpPr>
                <a:spLocks noChangeArrowheads="1"/>
              </p:cNvSpPr>
              <p:nvPr/>
            </p:nvSpPr>
            <p:spPr bwMode="auto">
              <a:xfrm>
                <a:off x="514"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58" name="Can 157"/>
              <p:cNvSpPr>
                <a:spLocks noChangeArrowheads="1"/>
              </p:cNvSpPr>
              <p:nvPr/>
            </p:nvSpPr>
            <p:spPr bwMode="auto">
              <a:xfrm>
                <a:off x="809"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59" name="Can 158"/>
              <p:cNvSpPr>
                <a:spLocks noChangeArrowheads="1"/>
              </p:cNvSpPr>
              <p:nvPr/>
            </p:nvSpPr>
            <p:spPr bwMode="auto">
              <a:xfrm>
                <a:off x="2405"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60" name="Can 159"/>
              <p:cNvSpPr>
                <a:spLocks noChangeArrowheads="1"/>
              </p:cNvSpPr>
              <p:nvPr/>
            </p:nvSpPr>
            <p:spPr bwMode="auto">
              <a:xfrm>
                <a:off x="2115"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61" name="Can 160"/>
              <p:cNvSpPr>
                <a:spLocks noChangeArrowheads="1"/>
              </p:cNvSpPr>
              <p:nvPr/>
            </p:nvSpPr>
            <p:spPr bwMode="auto">
              <a:xfrm>
                <a:off x="1825"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62" name="Can 161"/>
              <p:cNvSpPr>
                <a:spLocks noChangeArrowheads="1"/>
              </p:cNvSpPr>
              <p:nvPr/>
            </p:nvSpPr>
            <p:spPr bwMode="auto">
              <a:xfrm>
                <a:off x="1970"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63" name="Can 162"/>
              <p:cNvSpPr>
                <a:spLocks noChangeArrowheads="1"/>
              </p:cNvSpPr>
              <p:nvPr/>
            </p:nvSpPr>
            <p:spPr bwMode="auto">
              <a:xfrm>
                <a:off x="2260" y="2765"/>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64" name="Can 163"/>
              <p:cNvSpPr>
                <a:spLocks noChangeArrowheads="1"/>
              </p:cNvSpPr>
              <p:nvPr/>
            </p:nvSpPr>
            <p:spPr bwMode="auto">
              <a:xfrm>
                <a:off x="1679"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65" name="Can 164"/>
              <p:cNvSpPr>
                <a:spLocks noChangeArrowheads="1"/>
              </p:cNvSpPr>
              <p:nvPr/>
            </p:nvSpPr>
            <p:spPr bwMode="auto">
              <a:xfrm>
                <a:off x="1534"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66" name="Can 165"/>
              <p:cNvSpPr>
                <a:spLocks noChangeArrowheads="1"/>
              </p:cNvSpPr>
              <p:nvPr/>
            </p:nvSpPr>
            <p:spPr bwMode="auto">
              <a:xfrm>
                <a:off x="1389"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67" name="Can 166"/>
              <p:cNvSpPr>
                <a:spLocks noChangeArrowheads="1"/>
              </p:cNvSpPr>
              <p:nvPr/>
            </p:nvSpPr>
            <p:spPr bwMode="auto">
              <a:xfrm>
                <a:off x="1244"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68" name="Can 167"/>
              <p:cNvSpPr>
                <a:spLocks noChangeArrowheads="1"/>
              </p:cNvSpPr>
              <p:nvPr/>
            </p:nvSpPr>
            <p:spPr bwMode="auto">
              <a:xfrm>
                <a:off x="1099"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69" name="Can 168"/>
              <p:cNvSpPr>
                <a:spLocks noChangeArrowheads="1"/>
              </p:cNvSpPr>
              <p:nvPr/>
            </p:nvSpPr>
            <p:spPr bwMode="auto">
              <a:xfrm>
                <a:off x="954"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70" name="Can 169"/>
              <p:cNvSpPr>
                <a:spLocks noChangeArrowheads="1"/>
              </p:cNvSpPr>
              <p:nvPr/>
            </p:nvSpPr>
            <p:spPr bwMode="auto">
              <a:xfrm>
                <a:off x="664"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71" name="Can 170"/>
              <p:cNvSpPr>
                <a:spLocks noChangeArrowheads="1"/>
              </p:cNvSpPr>
              <p:nvPr/>
            </p:nvSpPr>
            <p:spPr bwMode="auto">
              <a:xfrm>
                <a:off x="514"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72" name="Can 171"/>
              <p:cNvSpPr>
                <a:spLocks noChangeArrowheads="1"/>
              </p:cNvSpPr>
              <p:nvPr/>
            </p:nvSpPr>
            <p:spPr bwMode="auto">
              <a:xfrm>
                <a:off x="809"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73" name="Can 172"/>
              <p:cNvSpPr>
                <a:spLocks noChangeArrowheads="1"/>
              </p:cNvSpPr>
              <p:nvPr/>
            </p:nvSpPr>
            <p:spPr bwMode="auto">
              <a:xfrm>
                <a:off x="2405"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74" name="Can 173"/>
              <p:cNvSpPr>
                <a:spLocks noChangeArrowheads="1"/>
              </p:cNvSpPr>
              <p:nvPr/>
            </p:nvSpPr>
            <p:spPr bwMode="auto">
              <a:xfrm>
                <a:off x="2115"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75" name="Can 174"/>
              <p:cNvSpPr>
                <a:spLocks noChangeArrowheads="1"/>
              </p:cNvSpPr>
              <p:nvPr/>
            </p:nvSpPr>
            <p:spPr bwMode="auto">
              <a:xfrm>
                <a:off x="1825"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76" name="Can 175"/>
              <p:cNvSpPr>
                <a:spLocks noChangeArrowheads="1"/>
              </p:cNvSpPr>
              <p:nvPr/>
            </p:nvSpPr>
            <p:spPr bwMode="auto">
              <a:xfrm>
                <a:off x="1970"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77" name="Can 176"/>
              <p:cNvSpPr>
                <a:spLocks noChangeArrowheads="1"/>
              </p:cNvSpPr>
              <p:nvPr/>
            </p:nvSpPr>
            <p:spPr bwMode="auto">
              <a:xfrm>
                <a:off x="2260" y="3031"/>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78" name="Can 177"/>
              <p:cNvSpPr>
                <a:spLocks noChangeArrowheads="1"/>
              </p:cNvSpPr>
              <p:nvPr/>
            </p:nvSpPr>
            <p:spPr bwMode="auto">
              <a:xfrm>
                <a:off x="1679"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79" name="Can 178"/>
              <p:cNvSpPr>
                <a:spLocks noChangeArrowheads="1"/>
              </p:cNvSpPr>
              <p:nvPr/>
            </p:nvSpPr>
            <p:spPr bwMode="auto">
              <a:xfrm>
                <a:off x="1534"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80" name="Can 179"/>
              <p:cNvSpPr>
                <a:spLocks noChangeArrowheads="1"/>
              </p:cNvSpPr>
              <p:nvPr/>
            </p:nvSpPr>
            <p:spPr bwMode="auto">
              <a:xfrm>
                <a:off x="1389"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81" name="Can 180"/>
              <p:cNvSpPr>
                <a:spLocks noChangeArrowheads="1"/>
              </p:cNvSpPr>
              <p:nvPr/>
            </p:nvSpPr>
            <p:spPr bwMode="auto">
              <a:xfrm>
                <a:off x="1244"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82" name="Can 181"/>
              <p:cNvSpPr>
                <a:spLocks noChangeArrowheads="1"/>
              </p:cNvSpPr>
              <p:nvPr/>
            </p:nvSpPr>
            <p:spPr bwMode="auto">
              <a:xfrm>
                <a:off x="1099"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83" name="Can 182"/>
              <p:cNvSpPr>
                <a:spLocks noChangeArrowheads="1"/>
              </p:cNvSpPr>
              <p:nvPr/>
            </p:nvSpPr>
            <p:spPr bwMode="auto">
              <a:xfrm>
                <a:off x="954"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84" name="Can 183"/>
              <p:cNvSpPr>
                <a:spLocks noChangeArrowheads="1"/>
              </p:cNvSpPr>
              <p:nvPr/>
            </p:nvSpPr>
            <p:spPr bwMode="auto">
              <a:xfrm>
                <a:off x="664"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85" name="Can 184"/>
              <p:cNvSpPr>
                <a:spLocks noChangeArrowheads="1"/>
              </p:cNvSpPr>
              <p:nvPr/>
            </p:nvSpPr>
            <p:spPr bwMode="auto">
              <a:xfrm>
                <a:off x="514"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86" name="Can 185"/>
              <p:cNvSpPr>
                <a:spLocks noChangeArrowheads="1"/>
              </p:cNvSpPr>
              <p:nvPr/>
            </p:nvSpPr>
            <p:spPr bwMode="auto">
              <a:xfrm>
                <a:off x="809"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87" name="Can 186"/>
              <p:cNvSpPr>
                <a:spLocks noChangeArrowheads="1"/>
              </p:cNvSpPr>
              <p:nvPr/>
            </p:nvSpPr>
            <p:spPr bwMode="auto">
              <a:xfrm>
                <a:off x="2405"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88" name="Can 187"/>
              <p:cNvSpPr>
                <a:spLocks noChangeArrowheads="1"/>
              </p:cNvSpPr>
              <p:nvPr/>
            </p:nvSpPr>
            <p:spPr bwMode="auto">
              <a:xfrm>
                <a:off x="2115"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89" name="Can 188"/>
              <p:cNvSpPr>
                <a:spLocks noChangeArrowheads="1"/>
              </p:cNvSpPr>
              <p:nvPr/>
            </p:nvSpPr>
            <p:spPr bwMode="auto">
              <a:xfrm>
                <a:off x="1825"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90" name="Can 189"/>
              <p:cNvSpPr>
                <a:spLocks noChangeArrowheads="1"/>
              </p:cNvSpPr>
              <p:nvPr/>
            </p:nvSpPr>
            <p:spPr bwMode="auto">
              <a:xfrm>
                <a:off x="1970"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91" name="Can 190"/>
              <p:cNvSpPr>
                <a:spLocks noChangeArrowheads="1"/>
              </p:cNvSpPr>
              <p:nvPr/>
            </p:nvSpPr>
            <p:spPr bwMode="auto">
              <a:xfrm>
                <a:off x="2260" y="3298"/>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92" name="Can 191"/>
              <p:cNvSpPr>
                <a:spLocks noChangeArrowheads="1"/>
              </p:cNvSpPr>
              <p:nvPr/>
            </p:nvSpPr>
            <p:spPr bwMode="auto">
              <a:xfrm>
                <a:off x="1679"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93" name="Can 192"/>
              <p:cNvSpPr>
                <a:spLocks noChangeArrowheads="1"/>
              </p:cNvSpPr>
              <p:nvPr/>
            </p:nvSpPr>
            <p:spPr bwMode="auto">
              <a:xfrm>
                <a:off x="1534"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94" name="Can 193"/>
              <p:cNvSpPr>
                <a:spLocks noChangeArrowheads="1"/>
              </p:cNvSpPr>
              <p:nvPr/>
            </p:nvSpPr>
            <p:spPr bwMode="auto">
              <a:xfrm>
                <a:off x="1389"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95" name="Can 194"/>
              <p:cNvSpPr>
                <a:spLocks noChangeArrowheads="1"/>
              </p:cNvSpPr>
              <p:nvPr/>
            </p:nvSpPr>
            <p:spPr bwMode="auto">
              <a:xfrm>
                <a:off x="1244"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96" name="Can 195"/>
              <p:cNvSpPr>
                <a:spLocks noChangeArrowheads="1"/>
              </p:cNvSpPr>
              <p:nvPr/>
            </p:nvSpPr>
            <p:spPr bwMode="auto">
              <a:xfrm>
                <a:off x="1099"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97" name="Can 196"/>
              <p:cNvSpPr>
                <a:spLocks noChangeArrowheads="1"/>
              </p:cNvSpPr>
              <p:nvPr/>
            </p:nvSpPr>
            <p:spPr bwMode="auto">
              <a:xfrm>
                <a:off x="954"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98" name="Can 197"/>
              <p:cNvSpPr>
                <a:spLocks noChangeArrowheads="1"/>
              </p:cNvSpPr>
              <p:nvPr/>
            </p:nvSpPr>
            <p:spPr bwMode="auto">
              <a:xfrm>
                <a:off x="664"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199" name="Can 198"/>
              <p:cNvSpPr>
                <a:spLocks noChangeArrowheads="1"/>
              </p:cNvSpPr>
              <p:nvPr/>
            </p:nvSpPr>
            <p:spPr bwMode="auto">
              <a:xfrm>
                <a:off x="514"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00" name="Can 199"/>
              <p:cNvSpPr>
                <a:spLocks noChangeArrowheads="1"/>
              </p:cNvSpPr>
              <p:nvPr/>
            </p:nvSpPr>
            <p:spPr bwMode="auto">
              <a:xfrm>
                <a:off x="809"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01" name="Can 200"/>
              <p:cNvSpPr>
                <a:spLocks noChangeArrowheads="1"/>
              </p:cNvSpPr>
              <p:nvPr/>
            </p:nvSpPr>
            <p:spPr bwMode="auto">
              <a:xfrm>
                <a:off x="2405"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02" name="Can 201"/>
              <p:cNvSpPr>
                <a:spLocks noChangeArrowheads="1"/>
              </p:cNvSpPr>
              <p:nvPr/>
            </p:nvSpPr>
            <p:spPr bwMode="auto">
              <a:xfrm>
                <a:off x="2115"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03" name="Can 202"/>
              <p:cNvSpPr>
                <a:spLocks noChangeArrowheads="1"/>
              </p:cNvSpPr>
              <p:nvPr/>
            </p:nvSpPr>
            <p:spPr bwMode="auto">
              <a:xfrm>
                <a:off x="1825"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04" name="Can 203"/>
              <p:cNvSpPr>
                <a:spLocks noChangeArrowheads="1"/>
              </p:cNvSpPr>
              <p:nvPr/>
            </p:nvSpPr>
            <p:spPr bwMode="auto">
              <a:xfrm>
                <a:off x="1970"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205" name="Can 204"/>
              <p:cNvSpPr>
                <a:spLocks noChangeArrowheads="1"/>
              </p:cNvSpPr>
              <p:nvPr/>
            </p:nvSpPr>
            <p:spPr bwMode="auto">
              <a:xfrm>
                <a:off x="2260" y="3564"/>
                <a:ext cx="119" cy="240"/>
              </a:xfrm>
              <a:prstGeom prst="can">
                <a:avLst>
                  <a:gd name="adj" fmla="val 5042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grpSp>
      <p:sp>
        <p:nvSpPr>
          <p:cNvPr id="6" name="Rectangle 5"/>
          <p:cNvSpPr>
            <a:spLocks noChangeArrowheads="1"/>
          </p:cNvSpPr>
          <p:nvPr/>
        </p:nvSpPr>
        <p:spPr bwMode="auto">
          <a:xfrm>
            <a:off x="6237207" y="1524000"/>
            <a:ext cx="296459" cy="371404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eaVert" wrap="none" anchor="ctr"/>
          <a:lstStyle/>
          <a:p>
            <a:pPr>
              <a:lnSpc>
                <a:spcPct val="100000"/>
              </a:lnSpc>
              <a:spcBef>
                <a:spcPct val="0"/>
              </a:spcBef>
            </a:pPr>
            <a:r>
              <a:rPr lang="en-US" sz="1400" b="1" dirty="0">
                <a:solidFill>
                  <a:schemeClr val="tx1"/>
                </a:solidFill>
                <a:latin typeface="Arial" charset="0"/>
              </a:rPr>
              <a:t>Cache</a:t>
            </a:r>
            <a:endParaRPr lang="en-US" sz="1800" dirty="0">
              <a:solidFill>
                <a:schemeClr val="tx1"/>
              </a:solidFill>
              <a:latin typeface="Arial" charset="0"/>
            </a:endParaRPr>
          </a:p>
        </p:txBody>
      </p:sp>
      <p:sp>
        <p:nvSpPr>
          <p:cNvPr id="7" name="Rectangle 6"/>
          <p:cNvSpPr>
            <a:spLocks noChangeArrowheads="1"/>
          </p:cNvSpPr>
          <p:nvPr/>
        </p:nvSpPr>
        <p:spPr bwMode="auto">
          <a:xfrm>
            <a:off x="5851122" y="1524000"/>
            <a:ext cx="296459" cy="371404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eaVert" wrap="none" anchor="ctr"/>
          <a:lstStyle/>
          <a:p>
            <a:pPr>
              <a:lnSpc>
                <a:spcPct val="100000"/>
              </a:lnSpc>
              <a:spcBef>
                <a:spcPct val="0"/>
              </a:spcBef>
            </a:pPr>
            <a:r>
              <a:rPr lang="en-US" sz="1200" b="1" dirty="0">
                <a:solidFill>
                  <a:schemeClr val="tx1"/>
                </a:solidFill>
                <a:latin typeface="Arial" charset="0"/>
              </a:rPr>
              <a:t>Fiber Channel Ports</a:t>
            </a:r>
            <a:endParaRPr lang="en-US" sz="1800" dirty="0">
              <a:solidFill>
                <a:schemeClr val="tx1"/>
              </a:solidFill>
              <a:latin typeface="Arial" charset="0"/>
            </a:endParaRPr>
          </a:p>
        </p:txBody>
      </p:sp>
      <p:sp>
        <p:nvSpPr>
          <p:cNvPr id="8" name="Rectangle 7"/>
          <p:cNvSpPr>
            <a:spLocks noChangeArrowheads="1"/>
          </p:cNvSpPr>
          <p:nvPr/>
        </p:nvSpPr>
        <p:spPr bwMode="auto">
          <a:xfrm>
            <a:off x="6623293" y="1524000"/>
            <a:ext cx="296459" cy="371404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eaVert" wrap="none" anchor="ctr"/>
          <a:lstStyle/>
          <a:p>
            <a:pPr>
              <a:lnSpc>
                <a:spcPct val="100000"/>
              </a:lnSpc>
              <a:spcBef>
                <a:spcPct val="0"/>
              </a:spcBef>
            </a:pPr>
            <a:r>
              <a:rPr lang="en-US" sz="1200" b="1">
                <a:solidFill>
                  <a:schemeClr val="tx1"/>
                </a:solidFill>
                <a:latin typeface="Arial" charset="0"/>
              </a:rPr>
              <a:t>Controllers/Processors</a:t>
            </a:r>
            <a:endParaRPr lang="en-US" sz="1800">
              <a:solidFill>
                <a:schemeClr val="tx1"/>
              </a:solidFill>
              <a:latin typeface="Arial" charset="0"/>
            </a:endParaRPr>
          </a:p>
        </p:txBody>
      </p:sp>
      <p:sp>
        <p:nvSpPr>
          <p:cNvPr id="9" name="Rectangle 8"/>
          <p:cNvSpPr>
            <a:spLocks noChangeArrowheads="1"/>
          </p:cNvSpPr>
          <p:nvPr/>
        </p:nvSpPr>
        <p:spPr bwMode="auto">
          <a:xfrm>
            <a:off x="4723889" y="1600454"/>
            <a:ext cx="442964" cy="158138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eaVert" wrap="none" anchor="ctr"/>
          <a:lstStyle/>
          <a:p>
            <a:pPr>
              <a:lnSpc>
                <a:spcPct val="100000"/>
              </a:lnSpc>
              <a:spcBef>
                <a:spcPct val="0"/>
              </a:spcBef>
            </a:pPr>
            <a:r>
              <a:rPr lang="en-US" sz="1400" b="1" dirty="0">
                <a:solidFill>
                  <a:schemeClr val="tx1"/>
                </a:solidFill>
                <a:latin typeface="Arial" charset="0"/>
              </a:rPr>
              <a:t>Switch</a:t>
            </a:r>
            <a:endParaRPr lang="en-US" sz="1800" dirty="0">
              <a:solidFill>
                <a:schemeClr val="tx1"/>
              </a:solidFill>
              <a:latin typeface="Arial" charset="0"/>
            </a:endParaRPr>
          </a:p>
        </p:txBody>
      </p:sp>
      <p:sp>
        <p:nvSpPr>
          <p:cNvPr id="10" name="Rectangle 9"/>
          <p:cNvSpPr>
            <a:spLocks noChangeArrowheads="1"/>
          </p:cNvSpPr>
          <p:nvPr/>
        </p:nvSpPr>
        <p:spPr bwMode="auto">
          <a:xfrm>
            <a:off x="2438400" y="2747261"/>
            <a:ext cx="563616" cy="86915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2000" b="1">
              <a:solidFill>
                <a:schemeClr val="tx1"/>
              </a:solidFill>
              <a:latin typeface="Arial" charset="0"/>
            </a:endParaRPr>
          </a:p>
        </p:txBody>
      </p:sp>
      <p:sp>
        <p:nvSpPr>
          <p:cNvPr id="11" name="Rectangle 10"/>
          <p:cNvSpPr>
            <a:spLocks noChangeArrowheads="1"/>
          </p:cNvSpPr>
          <p:nvPr/>
        </p:nvSpPr>
        <p:spPr bwMode="auto">
          <a:xfrm>
            <a:off x="2557328" y="2904192"/>
            <a:ext cx="563616" cy="87318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2000" b="1">
              <a:solidFill>
                <a:schemeClr val="tx1"/>
              </a:solidFill>
              <a:latin typeface="Arial" charset="0"/>
            </a:endParaRPr>
          </a:p>
        </p:txBody>
      </p:sp>
      <p:sp>
        <p:nvSpPr>
          <p:cNvPr id="12" name="Rectangle 11"/>
          <p:cNvSpPr>
            <a:spLocks noChangeArrowheads="1"/>
          </p:cNvSpPr>
          <p:nvPr/>
        </p:nvSpPr>
        <p:spPr bwMode="auto">
          <a:xfrm>
            <a:off x="2676256" y="3065147"/>
            <a:ext cx="563616" cy="86915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2000" b="1">
              <a:solidFill>
                <a:schemeClr val="tx1"/>
              </a:solidFill>
              <a:latin typeface="Arial" charset="0"/>
            </a:endParaRPr>
          </a:p>
        </p:txBody>
      </p:sp>
      <p:sp>
        <p:nvSpPr>
          <p:cNvPr id="13" name="Rectangle 12"/>
          <p:cNvSpPr>
            <a:spLocks noChangeArrowheads="1"/>
          </p:cNvSpPr>
          <p:nvPr/>
        </p:nvSpPr>
        <p:spPr bwMode="auto">
          <a:xfrm>
            <a:off x="2795185" y="3222079"/>
            <a:ext cx="563616" cy="87318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2000" b="1">
              <a:solidFill>
                <a:schemeClr val="tx1"/>
              </a:solidFill>
              <a:latin typeface="Arial" charset="0"/>
            </a:endParaRPr>
          </a:p>
        </p:txBody>
      </p:sp>
      <p:sp>
        <p:nvSpPr>
          <p:cNvPr id="14" name="Rectangle 13"/>
          <p:cNvSpPr>
            <a:spLocks noChangeArrowheads="1"/>
          </p:cNvSpPr>
          <p:nvPr/>
        </p:nvSpPr>
        <p:spPr bwMode="auto">
          <a:xfrm>
            <a:off x="2914113" y="3383034"/>
            <a:ext cx="563616" cy="86915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HBA</a:t>
            </a:r>
            <a:endParaRPr lang="en-US" sz="1800" dirty="0">
              <a:solidFill>
                <a:schemeClr val="tx1"/>
              </a:solidFill>
              <a:latin typeface="Arial" charset="0"/>
            </a:endParaRPr>
          </a:p>
        </p:txBody>
      </p:sp>
      <p:sp>
        <p:nvSpPr>
          <p:cNvPr id="15" name="Straight Connector 14"/>
          <p:cNvSpPr>
            <a:spLocks noChangeShapeType="1"/>
          </p:cNvSpPr>
          <p:nvPr/>
        </p:nvSpPr>
        <p:spPr bwMode="auto">
          <a:xfrm flipV="1">
            <a:off x="3031317" y="1680931"/>
            <a:ext cx="1692572" cy="1106568"/>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16" name="Straight Connector 15"/>
          <p:cNvSpPr>
            <a:spLocks noChangeShapeType="1"/>
          </p:cNvSpPr>
          <p:nvPr/>
        </p:nvSpPr>
        <p:spPr bwMode="auto">
          <a:xfrm>
            <a:off x="3477729" y="4252193"/>
            <a:ext cx="1275462" cy="945613"/>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17" name="Rectangle 16"/>
          <p:cNvSpPr>
            <a:spLocks noChangeArrowheads="1"/>
          </p:cNvSpPr>
          <p:nvPr/>
        </p:nvSpPr>
        <p:spPr bwMode="auto">
          <a:xfrm>
            <a:off x="4753190" y="3737136"/>
            <a:ext cx="444688" cy="158138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eaVert" wrap="none" anchor="ctr"/>
          <a:lstStyle/>
          <a:p>
            <a:pPr>
              <a:lnSpc>
                <a:spcPct val="100000"/>
              </a:lnSpc>
              <a:spcBef>
                <a:spcPct val="0"/>
              </a:spcBef>
            </a:pPr>
            <a:r>
              <a:rPr lang="en-US" sz="1400" b="1">
                <a:solidFill>
                  <a:schemeClr val="tx1"/>
                </a:solidFill>
                <a:latin typeface="Arial" charset="0"/>
              </a:rPr>
              <a:t>Switch</a:t>
            </a:r>
            <a:endParaRPr lang="en-US" sz="1800">
              <a:solidFill>
                <a:schemeClr val="tx1"/>
              </a:solidFill>
              <a:latin typeface="Arial" charset="0"/>
            </a:endParaRPr>
          </a:p>
        </p:txBody>
      </p:sp>
      <p:sp>
        <p:nvSpPr>
          <p:cNvPr id="18" name="Straight Connector 17"/>
          <p:cNvSpPr>
            <a:spLocks noChangeShapeType="1"/>
          </p:cNvSpPr>
          <p:nvPr/>
        </p:nvSpPr>
        <p:spPr bwMode="auto">
          <a:xfrm flipV="1">
            <a:off x="3477729" y="3105386"/>
            <a:ext cx="1246160" cy="394341"/>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19" name="Straight Connector 18"/>
          <p:cNvSpPr>
            <a:spLocks noChangeShapeType="1"/>
          </p:cNvSpPr>
          <p:nvPr/>
        </p:nvSpPr>
        <p:spPr bwMode="auto">
          <a:xfrm>
            <a:off x="3002016" y="2787499"/>
            <a:ext cx="1751174" cy="1030114"/>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0" name="Straight Connector 19"/>
          <p:cNvSpPr>
            <a:spLocks noChangeShapeType="1"/>
          </p:cNvSpPr>
          <p:nvPr/>
        </p:nvSpPr>
        <p:spPr bwMode="auto">
          <a:xfrm flipV="1">
            <a:off x="3120944" y="1918341"/>
            <a:ext cx="1571920" cy="1030114"/>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1" name="Straight Connector 20"/>
          <p:cNvSpPr>
            <a:spLocks noChangeShapeType="1"/>
          </p:cNvSpPr>
          <p:nvPr/>
        </p:nvSpPr>
        <p:spPr bwMode="auto">
          <a:xfrm>
            <a:off x="3120944" y="2948455"/>
            <a:ext cx="1632246" cy="985851"/>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2" name="Straight Connector 21"/>
          <p:cNvSpPr>
            <a:spLocks noChangeShapeType="1"/>
          </p:cNvSpPr>
          <p:nvPr/>
        </p:nvSpPr>
        <p:spPr bwMode="auto">
          <a:xfrm flipV="1">
            <a:off x="3239872" y="2155750"/>
            <a:ext cx="1484017" cy="989875"/>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3" name="Straight Connector 22"/>
          <p:cNvSpPr>
            <a:spLocks noChangeShapeType="1"/>
          </p:cNvSpPr>
          <p:nvPr/>
        </p:nvSpPr>
        <p:spPr bwMode="auto">
          <a:xfrm>
            <a:off x="3239872" y="3145625"/>
            <a:ext cx="1513318" cy="905374"/>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4" name="Straight Connector 23"/>
          <p:cNvSpPr>
            <a:spLocks noChangeShapeType="1"/>
          </p:cNvSpPr>
          <p:nvPr/>
        </p:nvSpPr>
        <p:spPr bwMode="auto">
          <a:xfrm flipV="1">
            <a:off x="3358801" y="2393159"/>
            <a:ext cx="1365089" cy="909398"/>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5" name="Straight Connector 24"/>
          <p:cNvSpPr>
            <a:spLocks noChangeShapeType="1"/>
          </p:cNvSpPr>
          <p:nvPr/>
        </p:nvSpPr>
        <p:spPr bwMode="auto">
          <a:xfrm>
            <a:off x="3358801" y="3302556"/>
            <a:ext cx="1394390" cy="909398"/>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6" name="Straight Connector 25"/>
          <p:cNvSpPr>
            <a:spLocks noChangeShapeType="1"/>
          </p:cNvSpPr>
          <p:nvPr/>
        </p:nvSpPr>
        <p:spPr bwMode="auto">
          <a:xfrm>
            <a:off x="5168577" y="1680931"/>
            <a:ext cx="682544" cy="0"/>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7" name="Straight Connector 26"/>
          <p:cNvSpPr>
            <a:spLocks noChangeShapeType="1"/>
          </p:cNvSpPr>
          <p:nvPr/>
        </p:nvSpPr>
        <p:spPr bwMode="auto">
          <a:xfrm>
            <a:off x="5168577" y="1918341"/>
            <a:ext cx="682544" cy="0"/>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8" name="Straight Connector 27"/>
          <p:cNvSpPr>
            <a:spLocks noChangeShapeType="1"/>
          </p:cNvSpPr>
          <p:nvPr/>
        </p:nvSpPr>
        <p:spPr bwMode="auto">
          <a:xfrm>
            <a:off x="5168577" y="2787499"/>
            <a:ext cx="682544" cy="0"/>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9" name="Straight Connector 28"/>
          <p:cNvSpPr>
            <a:spLocks noChangeShapeType="1"/>
          </p:cNvSpPr>
          <p:nvPr/>
        </p:nvSpPr>
        <p:spPr bwMode="auto">
          <a:xfrm>
            <a:off x="5168577" y="3065147"/>
            <a:ext cx="682544" cy="0"/>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30" name="Straight Connector 29"/>
          <p:cNvSpPr>
            <a:spLocks noChangeShapeType="1"/>
          </p:cNvSpPr>
          <p:nvPr/>
        </p:nvSpPr>
        <p:spPr bwMode="auto">
          <a:xfrm>
            <a:off x="5197878" y="3817614"/>
            <a:ext cx="653243" cy="0"/>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31" name="Straight Connector 30"/>
          <p:cNvSpPr>
            <a:spLocks noChangeShapeType="1"/>
          </p:cNvSpPr>
          <p:nvPr/>
        </p:nvSpPr>
        <p:spPr bwMode="auto">
          <a:xfrm>
            <a:off x="5197878" y="4131476"/>
            <a:ext cx="653243" cy="0"/>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32" name="Straight Connector 31"/>
          <p:cNvSpPr>
            <a:spLocks noChangeShapeType="1"/>
          </p:cNvSpPr>
          <p:nvPr/>
        </p:nvSpPr>
        <p:spPr bwMode="auto">
          <a:xfrm>
            <a:off x="5197878" y="5000635"/>
            <a:ext cx="653243" cy="0"/>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33" name="Straight Connector 32"/>
          <p:cNvSpPr>
            <a:spLocks noChangeShapeType="1"/>
          </p:cNvSpPr>
          <p:nvPr/>
        </p:nvSpPr>
        <p:spPr bwMode="auto">
          <a:xfrm>
            <a:off x="5197878" y="5197805"/>
            <a:ext cx="653243" cy="0"/>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pic>
        <p:nvPicPr>
          <p:cNvPr id="207" name="Picture 7" descr="C:\Users\tkejser\AppData\Local\Microsoft\Windows\Temporary Internet Files\Content.IE5\5A855GJV\MCj04338340000[1].png"/>
          <p:cNvPicPr>
            <a:picLocks noChangeAspect="1" noChangeArrowheads="1"/>
          </p:cNvPicPr>
          <p:nvPr/>
        </p:nvPicPr>
        <p:blipFill>
          <a:blip r:embed="rId4" cstate="print"/>
          <a:srcRect/>
          <a:stretch>
            <a:fillRect/>
          </a:stretch>
        </p:blipFill>
        <p:spPr bwMode="auto">
          <a:xfrm>
            <a:off x="228600" y="2971800"/>
            <a:ext cx="785812" cy="785813"/>
          </a:xfrm>
          <a:prstGeom prst="rect">
            <a:avLst/>
          </a:prstGeom>
          <a:noFill/>
          <a:ln w="9525">
            <a:noFill/>
            <a:miter lim="800000"/>
            <a:headEnd/>
            <a:tailEnd/>
          </a:ln>
        </p:spPr>
      </p:pic>
      <p:sp>
        <p:nvSpPr>
          <p:cNvPr id="208" name="Left-Right Arrow 207"/>
          <p:cNvSpPr/>
          <p:nvPr/>
        </p:nvSpPr>
        <p:spPr>
          <a:xfrm>
            <a:off x="914400" y="3429000"/>
            <a:ext cx="1600200" cy="867157"/>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dirty="0" smtClean="0"/>
              <a:t>PCI Bus</a:t>
            </a:r>
            <a:endParaRPr lang="da-DK" dirty="0"/>
          </a:p>
        </p:txBody>
      </p:sp>
      <p:sp>
        <p:nvSpPr>
          <p:cNvPr id="209" name="Left-Right Arrow 208"/>
          <p:cNvSpPr/>
          <p:nvPr/>
        </p:nvSpPr>
        <p:spPr>
          <a:xfrm>
            <a:off x="914400" y="3124200"/>
            <a:ext cx="1600200" cy="867157"/>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dirty="0" smtClean="0"/>
              <a:t>PCI Bus</a:t>
            </a:r>
            <a:endParaRPr lang="da-DK" dirty="0"/>
          </a:p>
        </p:txBody>
      </p:sp>
      <p:sp>
        <p:nvSpPr>
          <p:cNvPr id="210" name="Left-Right Arrow 209"/>
          <p:cNvSpPr/>
          <p:nvPr/>
        </p:nvSpPr>
        <p:spPr>
          <a:xfrm>
            <a:off x="914400" y="2819400"/>
            <a:ext cx="1600200" cy="867157"/>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dirty="0" smtClean="0"/>
              <a:t>PCI Bus</a:t>
            </a:r>
            <a:endParaRPr lang="da-DK" dirty="0"/>
          </a:p>
        </p:txBody>
      </p:sp>
      <p:sp>
        <p:nvSpPr>
          <p:cNvPr id="211" name="Left-Right Arrow 210"/>
          <p:cNvSpPr/>
          <p:nvPr/>
        </p:nvSpPr>
        <p:spPr>
          <a:xfrm>
            <a:off x="914400" y="2438400"/>
            <a:ext cx="1600200" cy="867157"/>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da-DK" dirty="0" smtClean="0"/>
              <a:t>PCI Bus</a:t>
            </a:r>
            <a:endParaRPr lang="da-DK" dirty="0"/>
          </a:p>
        </p:txBody>
      </p:sp>
      <p:sp>
        <p:nvSpPr>
          <p:cNvPr id="213" name="TextBox 212"/>
          <p:cNvSpPr txBox="1"/>
          <p:nvPr/>
        </p:nvSpPr>
        <p:spPr>
          <a:xfrm>
            <a:off x="457200" y="5486400"/>
            <a:ext cx="8382000" cy="646331"/>
          </a:xfrm>
          <a:prstGeom prst="rect">
            <a:avLst/>
          </a:prstGeom>
          <a:noFill/>
        </p:spPr>
        <p:txBody>
          <a:bodyPr wrap="square" rtlCol="0">
            <a:spAutoFit/>
          </a:bodyPr>
          <a:lstStyle/>
          <a:p>
            <a:r>
              <a:rPr lang="da-DK" b="1" dirty="0" smtClean="0">
                <a:solidFill>
                  <a:srgbClr xmlns:mc="http://schemas.openxmlformats.org/markup-compatibility/2006" xmlns:a14="http://schemas.microsoft.com/office/drawing/2010/main" val="FF0000" mc:Ignorable=""/>
                </a:solidFill>
              </a:rPr>
              <a:t>Best Practice:</a:t>
            </a:r>
            <a:r>
              <a:rPr lang="da-DK" dirty="0" smtClean="0">
                <a:solidFill>
                  <a:schemeClr val="bg2"/>
                </a:solidFill>
              </a:rPr>
              <a:t> Make sure you have the tools to monitor the entire path to the drives. Understand utilization of individual componets</a:t>
            </a:r>
            <a:endParaRPr lang="da-DK" dirty="0">
              <a:solidFill>
                <a:schemeClr val="bg2"/>
              </a:solidFill>
            </a:endParaRPr>
          </a:p>
        </p:txBody>
      </p:sp>
      <p:sp>
        <p:nvSpPr>
          <p:cNvPr id="214" name="Left Brace 213"/>
          <p:cNvSpPr/>
          <p:nvPr/>
        </p:nvSpPr>
        <p:spPr>
          <a:xfrm rot="5400000">
            <a:off x="4438653" y="29936"/>
            <a:ext cx="326568" cy="2400302"/>
          </a:xfrm>
          <a:prstGeom prst="leftBrace">
            <a:avLst>
              <a:gd name="adj1" fmla="val 5303"/>
              <a:gd name="adj2" fmla="val 50000"/>
            </a:avLst>
          </a:prstGeom>
        </p:spPr>
        <p:style>
          <a:lnRef idx="2">
            <a:schemeClr val="accent1"/>
          </a:lnRef>
          <a:fillRef idx="0">
            <a:schemeClr val="accent1"/>
          </a:fillRef>
          <a:effectRef idx="1">
            <a:schemeClr val="accent1"/>
          </a:effectRef>
          <a:fontRef idx="minor">
            <a:schemeClr val="tx1"/>
          </a:fontRef>
        </p:style>
        <p:txBody>
          <a:bodyPr vert="vert270" rtlCol="0" anchor="ctr"/>
          <a:lstStyle/>
          <a:p>
            <a:pPr algn="ctr"/>
            <a:r>
              <a:rPr lang="en-US" dirty="0" smtClean="0"/>
              <a:t>Fabric</a:t>
            </a:r>
            <a:endParaRPr lang="da-DK" dirty="0"/>
          </a:p>
        </p:txBody>
      </p:sp>
      <p:sp>
        <p:nvSpPr>
          <p:cNvPr id="215" name="Left Brace 214"/>
          <p:cNvSpPr/>
          <p:nvPr/>
        </p:nvSpPr>
        <p:spPr>
          <a:xfrm rot="5400000">
            <a:off x="7075719" y="-130628"/>
            <a:ext cx="326568" cy="2721431"/>
          </a:xfrm>
          <a:prstGeom prst="leftBrace">
            <a:avLst>
              <a:gd name="adj1" fmla="val 5303"/>
              <a:gd name="adj2" fmla="val 50000"/>
            </a:avLst>
          </a:prstGeom>
        </p:spPr>
        <p:style>
          <a:lnRef idx="2">
            <a:schemeClr val="accent1"/>
          </a:lnRef>
          <a:fillRef idx="0">
            <a:schemeClr val="accent1"/>
          </a:fillRef>
          <a:effectRef idx="1">
            <a:schemeClr val="accent1"/>
          </a:effectRef>
          <a:fontRef idx="minor">
            <a:schemeClr val="tx1"/>
          </a:fontRef>
        </p:style>
        <p:txBody>
          <a:bodyPr vert="vert270" rtlCol="0" anchor="ctr"/>
          <a:lstStyle/>
          <a:p>
            <a:pPr algn="ctr"/>
            <a:r>
              <a:rPr lang="en-US" dirty="0" smtClean="0"/>
              <a:t>Array</a:t>
            </a:r>
            <a:endParaRPr lang="da-DK" dirty="0"/>
          </a:p>
        </p:txBody>
      </p:sp>
    </p:spTree>
    <p:custDataLst>
      <p:tags r:id="rId1"/>
    </p:custDataLst>
    <p:extLst>
      <p:ext uri="{BB962C8B-B14F-4D97-AF65-F5344CB8AC3E}">
        <p14:creationId xmlns:p14="http://schemas.microsoft.com/office/powerpoint/2010/main" val="39813090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dissolve">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SQL Server on SAN - Pros</a:t>
            </a:r>
            <a:endParaRPr lang="en-US" dirty="0" smtClean="0"/>
          </a:p>
        </p:txBody>
      </p:sp>
      <p:sp>
        <p:nvSpPr>
          <p:cNvPr id="29699" name="Content Placeholder 2"/>
          <p:cNvSpPr>
            <a:spLocks noGrp="1"/>
          </p:cNvSpPr>
          <p:nvPr>
            <p:ph idx="1"/>
          </p:nvPr>
        </p:nvSpPr>
        <p:spPr>
          <a:xfrm>
            <a:off x="467544" y="1052736"/>
            <a:ext cx="8320088" cy="3462486"/>
          </a:xfrm>
        </p:spPr>
        <p:txBody>
          <a:bodyPr/>
          <a:lstStyle/>
          <a:p>
            <a:r>
              <a:rPr lang="en-US" dirty="0" smtClean="0"/>
              <a:t>SAN often expose useful functionality</a:t>
            </a:r>
          </a:p>
          <a:p>
            <a:pPr lvl="1"/>
            <a:r>
              <a:rPr lang="en-US" dirty="0" smtClean="0"/>
              <a:t>Example: Snapshots and Geo Mirrors </a:t>
            </a:r>
          </a:p>
          <a:p>
            <a:r>
              <a:rPr lang="en-US" dirty="0" smtClean="0"/>
              <a:t>Online migrations of data possible</a:t>
            </a:r>
          </a:p>
          <a:p>
            <a:r>
              <a:rPr lang="en-US" dirty="0" smtClean="0"/>
              <a:t>Can dynamically grow storage</a:t>
            </a:r>
          </a:p>
          <a:p>
            <a:pPr lvl="1"/>
            <a:r>
              <a:rPr lang="en-US" dirty="0" smtClean="0"/>
              <a:t>But be aware of vendor limitations</a:t>
            </a:r>
          </a:p>
          <a:p>
            <a:r>
              <a:rPr lang="en-US" dirty="0" smtClean="0"/>
              <a:t>Higher utilization of drives</a:t>
            </a:r>
          </a:p>
          <a:p>
            <a:r>
              <a:rPr lang="en-US" dirty="0" smtClean="0"/>
              <a:t>Clustering</a:t>
            </a:r>
          </a:p>
        </p:txBody>
      </p:sp>
    </p:spTree>
    <p:extLst>
      <p:ext uri="{BB962C8B-B14F-4D97-AF65-F5344CB8AC3E}">
        <p14:creationId xmlns:p14="http://schemas.microsoft.com/office/powerpoint/2010/main" val="2279589272"/>
      </p:ext>
    </p:extLst>
  </p:cSld>
  <p:clrMapOvr>
    <a:masterClrMapping/>
  </p:clrMapOvr>
  <p:transition xmlns:p14="http://schemas.microsoft.com/office/powerpoint/2010/main" advTm="222504"/>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SQL Server on SAN – Pitfalls (1/2)</a:t>
            </a:r>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smtClean="0"/>
              <a:t>Sizing on capacity instead of performance</a:t>
            </a:r>
          </a:p>
          <a:p>
            <a:pPr lvl="1">
              <a:lnSpc>
                <a:spcPct val="120000"/>
              </a:lnSpc>
            </a:pPr>
            <a:r>
              <a:rPr lang="en-US" dirty="0"/>
              <a:t>Over-estimating the ability of the SAN or </a:t>
            </a:r>
            <a:r>
              <a:rPr lang="en-US" dirty="0" smtClean="0"/>
              <a:t>array</a:t>
            </a:r>
          </a:p>
          <a:p>
            <a:pPr lvl="1">
              <a:lnSpc>
                <a:spcPct val="120000"/>
              </a:lnSpc>
            </a:pPr>
            <a:r>
              <a:rPr lang="en-US" dirty="0"/>
              <a:t>Overutilization of shared storage</a:t>
            </a:r>
          </a:p>
          <a:p>
            <a:pPr>
              <a:lnSpc>
                <a:spcPct val="120000"/>
              </a:lnSpc>
            </a:pPr>
            <a:r>
              <a:rPr lang="en-US" dirty="0" smtClean="0"/>
              <a:t>Lack of knowledge about physical configuration and the potential bottlenecks or expected limits of configuration</a:t>
            </a:r>
          </a:p>
          <a:p>
            <a:pPr lvl="1">
              <a:lnSpc>
                <a:spcPct val="120000"/>
              </a:lnSpc>
            </a:pPr>
            <a:r>
              <a:rPr lang="en-US" dirty="0" smtClean="0"/>
              <a:t>Makes it hard to tell if performance is reasonable on the configuration</a:t>
            </a:r>
          </a:p>
          <a:p>
            <a:pPr lvl="1">
              <a:lnSpc>
                <a:spcPct val="120000"/>
              </a:lnSpc>
            </a:pPr>
            <a:r>
              <a:rPr lang="en-US" dirty="0" smtClean="0"/>
              <a:t>Array controller or bandwidth of the connection is often the bottleneck</a:t>
            </a:r>
          </a:p>
          <a:p>
            <a:pPr lvl="1">
              <a:lnSpc>
                <a:spcPct val="120000"/>
              </a:lnSpc>
            </a:pPr>
            <a:r>
              <a:rPr lang="en-US" b="1" dirty="0" smtClean="0">
                <a:solidFill>
                  <a:schemeClr val="bg1"/>
                </a:solidFill>
              </a:rPr>
              <a:t>Key Takeaway: </a:t>
            </a:r>
            <a:r>
              <a:rPr lang="en-US" dirty="0" smtClean="0"/>
              <a:t>Bottleneck is not always the disk</a:t>
            </a:r>
          </a:p>
          <a:p>
            <a:pPr>
              <a:lnSpc>
                <a:spcPct val="120000"/>
              </a:lnSpc>
            </a:pPr>
            <a:r>
              <a:rPr lang="en-US" dirty="0" smtClean="0"/>
              <a:t>One size fits all solutions is probably not optimal for SQL Server</a:t>
            </a:r>
          </a:p>
          <a:p>
            <a:pPr>
              <a:lnSpc>
                <a:spcPct val="120000"/>
              </a:lnSpc>
            </a:pPr>
            <a:r>
              <a:rPr lang="en-US" dirty="0" smtClean="0"/>
              <a:t>Get the full story, make sure you have SAN vendors tools to measure the path to the drives</a:t>
            </a:r>
          </a:p>
          <a:p>
            <a:pPr lvl="1">
              <a:lnSpc>
                <a:spcPct val="120000"/>
              </a:lnSpc>
            </a:pPr>
            <a:r>
              <a:rPr lang="en-US" dirty="0" smtClean="0"/>
              <a:t>Capture counters that provide the entire picture (see benchmarking section)</a:t>
            </a:r>
          </a:p>
        </p:txBody>
      </p:sp>
    </p:spTree>
    <p:extLst>
      <p:ext uri="{BB962C8B-B14F-4D97-AF65-F5344CB8AC3E}">
        <p14:creationId xmlns:p14="http://schemas.microsoft.com/office/powerpoint/2010/main" val="469086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on SAN – Pitfalls (2/2)</a:t>
            </a:r>
            <a:endParaRPr lang="en-US" dirty="0"/>
          </a:p>
        </p:txBody>
      </p:sp>
      <p:sp>
        <p:nvSpPr>
          <p:cNvPr id="3" name="Content Placeholder 2"/>
          <p:cNvSpPr>
            <a:spLocks noGrp="1"/>
          </p:cNvSpPr>
          <p:nvPr>
            <p:ph idx="1"/>
          </p:nvPr>
        </p:nvSpPr>
        <p:spPr>
          <a:xfrm>
            <a:off x="467544" y="1052736"/>
            <a:ext cx="8320088" cy="6689524"/>
          </a:xfrm>
        </p:spPr>
        <p:txBody>
          <a:bodyPr/>
          <a:lstStyle/>
          <a:p>
            <a:r>
              <a:rPr lang="en-US" dirty="0"/>
              <a:t>Storage technologies are evolving rapidly and traditional best practices may not apply to all </a:t>
            </a:r>
            <a:r>
              <a:rPr lang="en-US" dirty="0" smtClean="0"/>
              <a:t>configurations</a:t>
            </a:r>
          </a:p>
          <a:p>
            <a:pPr>
              <a:lnSpc>
                <a:spcPct val="120000"/>
              </a:lnSpc>
            </a:pPr>
            <a:r>
              <a:rPr lang="en-US" dirty="0"/>
              <a:t>Assuming physical design does not matter on SAN</a:t>
            </a:r>
          </a:p>
          <a:p>
            <a:pPr lvl="1">
              <a:lnSpc>
                <a:spcPct val="120000"/>
              </a:lnSpc>
            </a:pPr>
            <a:r>
              <a:rPr lang="en-US" dirty="0"/>
              <a:t>Over estimating the benefit of array cache </a:t>
            </a:r>
          </a:p>
          <a:p>
            <a:r>
              <a:rPr lang="en-US" dirty="0"/>
              <a:t>Physical isolation practices become more important at the high end</a:t>
            </a:r>
          </a:p>
          <a:p>
            <a:pPr lvl="1"/>
            <a:r>
              <a:rPr lang="en-US" dirty="0"/>
              <a:t>High volume OLTP, large scale DW</a:t>
            </a:r>
          </a:p>
          <a:p>
            <a:pPr lvl="1"/>
            <a:r>
              <a:rPr lang="en-US" dirty="0"/>
              <a:t>Isolation of HBA to storage ports can yield big benefits</a:t>
            </a:r>
          </a:p>
          <a:p>
            <a:pPr lvl="1"/>
            <a:r>
              <a:rPr lang="en-US" dirty="0"/>
              <a:t>This largely remains true for SAN although some vendors claim it is not needed </a:t>
            </a:r>
          </a:p>
          <a:p>
            <a:pPr>
              <a:lnSpc>
                <a:spcPct val="120000"/>
              </a:lnSpc>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0341695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path to drives - SAN</a:t>
            </a:r>
            <a:endParaRPr lang="da-DK" dirty="0"/>
          </a:p>
        </p:txBody>
      </p:sp>
      <p:sp>
        <p:nvSpPr>
          <p:cNvPr id="9" name="Rectangle 8"/>
          <p:cNvSpPr>
            <a:spLocks noChangeArrowheads="1"/>
          </p:cNvSpPr>
          <p:nvPr/>
        </p:nvSpPr>
        <p:spPr bwMode="auto">
          <a:xfrm rot="16200000">
            <a:off x="1012215" y="3755472"/>
            <a:ext cx="442964" cy="82009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eaVert" wrap="none" anchor="ctr"/>
          <a:lstStyle/>
          <a:p>
            <a:pPr>
              <a:lnSpc>
                <a:spcPct val="100000"/>
              </a:lnSpc>
              <a:spcBef>
                <a:spcPct val="0"/>
              </a:spcBef>
            </a:pPr>
            <a:r>
              <a:rPr lang="en-US" sz="1400" b="1" dirty="0">
                <a:solidFill>
                  <a:schemeClr val="tx1"/>
                </a:solidFill>
                <a:latin typeface="Arial" charset="0"/>
              </a:rPr>
              <a:t>Switch</a:t>
            </a:r>
            <a:endParaRPr lang="en-US" sz="1800" dirty="0">
              <a:solidFill>
                <a:schemeClr val="tx1"/>
              </a:solidFill>
              <a:latin typeface="Arial" charset="0"/>
            </a:endParaRPr>
          </a:p>
        </p:txBody>
      </p:sp>
      <p:sp>
        <p:nvSpPr>
          <p:cNvPr id="14" name="Rectangle 13"/>
          <p:cNvSpPr>
            <a:spLocks noChangeArrowheads="1"/>
          </p:cNvSpPr>
          <p:nvPr/>
        </p:nvSpPr>
        <p:spPr bwMode="auto">
          <a:xfrm>
            <a:off x="628113" y="2340429"/>
            <a:ext cx="563616" cy="64225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HBA</a:t>
            </a:r>
            <a:endParaRPr lang="en-US" sz="1800" dirty="0">
              <a:solidFill>
                <a:schemeClr val="tx1"/>
              </a:solidFill>
              <a:latin typeface="Arial" charset="0"/>
            </a:endParaRPr>
          </a:p>
        </p:txBody>
      </p:sp>
      <p:sp>
        <p:nvSpPr>
          <p:cNvPr id="15" name="Straight Connector 14"/>
          <p:cNvSpPr>
            <a:spLocks noChangeShapeType="1"/>
          </p:cNvSpPr>
          <p:nvPr/>
        </p:nvSpPr>
        <p:spPr bwMode="auto">
          <a:xfrm flipV="1">
            <a:off x="2590800" y="2982684"/>
            <a:ext cx="315685" cy="903515"/>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16" name="Straight Connector 15"/>
          <p:cNvSpPr>
            <a:spLocks noChangeShapeType="1"/>
          </p:cNvSpPr>
          <p:nvPr/>
        </p:nvSpPr>
        <p:spPr bwMode="auto">
          <a:xfrm flipH="1">
            <a:off x="1273628" y="4386943"/>
            <a:ext cx="1" cy="533401"/>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17" name="Rectangle 216"/>
          <p:cNvSpPr>
            <a:spLocks noChangeArrowheads="1"/>
          </p:cNvSpPr>
          <p:nvPr/>
        </p:nvSpPr>
        <p:spPr bwMode="auto">
          <a:xfrm>
            <a:off x="1292141" y="2318657"/>
            <a:ext cx="563616" cy="66402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HBA</a:t>
            </a:r>
            <a:endParaRPr lang="en-US" sz="1800" dirty="0">
              <a:solidFill>
                <a:schemeClr val="tx1"/>
              </a:solidFill>
              <a:latin typeface="Arial" charset="0"/>
            </a:endParaRPr>
          </a:p>
        </p:txBody>
      </p:sp>
      <p:sp>
        <p:nvSpPr>
          <p:cNvPr id="218" name="Rectangle 217"/>
          <p:cNvSpPr>
            <a:spLocks noChangeArrowheads="1"/>
          </p:cNvSpPr>
          <p:nvPr/>
        </p:nvSpPr>
        <p:spPr bwMode="auto">
          <a:xfrm>
            <a:off x="1967056" y="2318657"/>
            <a:ext cx="563616" cy="66402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HBA</a:t>
            </a:r>
            <a:endParaRPr lang="en-US" sz="1800" dirty="0">
              <a:solidFill>
                <a:schemeClr val="tx1"/>
              </a:solidFill>
              <a:latin typeface="Arial" charset="0"/>
            </a:endParaRPr>
          </a:p>
        </p:txBody>
      </p:sp>
      <p:sp>
        <p:nvSpPr>
          <p:cNvPr id="219" name="Rectangle 218"/>
          <p:cNvSpPr>
            <a:spLocks noChangeArrowheads="1"/>
          </p:cNvSpPr>
          <p:nvPr/>
        </p:nvSpPr>
        <p:spPr bwMode="auto">
          <a:xfrm>
            <a:off x="2641971" y="2296885"/>
            <a:ext cx="563616" cy="68580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HBA</a:t>
            </a:r>
            <a:endParaRPr lang="en-US" sz="1800" dirty="0">
              <a:solidFill>
                <a:schemeClr val="tx1"/>
              </a:solidFill>
              <a:latin typeface="Arial" charset="0"/>
            </a:endParaRPr>
          </a:p>
        </p:txBody>
      </p:sp>
      <p:sp>
        <p:nvSpPr>
          <p:cNvPr id="220" name="Straight Connector 219"/>
          <p:cNvSpPr>
            <a:spLocks noChangeShapeType="1"/>
          </p:cNvSpPr>
          <p:nvPr/>
        </p:nvSpPr>
        <p:spPr bwMode="auto">
          <a:xfrm flipH="1" flipV="1">
            <a:off x="2253342" y="2993571"/>
            <a:ext cx="326571" cy="892629"/>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21" name="Straight Connector 220"/>
          <p:cNvSpPr>
            <a:spLocks noChangeShapeType="1"/>
          </p:cNvSpPr>
          <p:nvPr/>
        </p:nvSpPr>
        <p:spPr bwMode="auto">
          <a:xfrm flipV="1">
            <a:off x="1295400" y="2982684"/>
            <a:ext cx="283028" cy="947058"/>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22" name="Straight Connector 221"/>
          <p:cNvSpPr>
            <a:spLocks noChangeShapeType="1"/>
          </p:cNvSpPr>
          <p:nvPr/>
        </p:nvSpPr>
        <p:spPr bwMode="auto">
          <a:xfrm flipH="1" flipV="1">
            <a:off x="947057" y="2993571"/>
            <a:ext cx="315686" cy="936172"/>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23" name="Rectangle 222"/>
          <p:cNvSpPr>
            <a:spLocks noChangeArrowheads="1"/>
          </p:cNvSpPr>
          <p:nvPr/>
        </p:nvSpPr>
        <p:spPr bwMode="auto">
          <a:xfrm>
            <a:off x="878483" y="4953002"/>
            <a:ext cx="743487" cy="576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b"/>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Storage </a:t>
            </a:r>
          </a:p>
          <a:p>
            <a:pPr algn="ctr">
              <a:lnSpc>
                <a:spcPct val="100000"/>
              </a:lnSpc>
              <a:spcBef>
                <a:spcPct val="0"/>
              </a:spcBef>
            </a:pPr>
            <a:r>
              <a:rPr lang="en-US" sz="1400" b="1" dirty="0" smtClean="0">
                <a:solidFill>
                  <a:schemeClr val="tx1"/>
                </a:solidFill>
                <a:latin typeface="Arial" charset="0"/>
              </a:rPr>
              <a:t>Port</a:t>
            </a:r>
          </a:p>
        </p:txBody>
      </p:sp>
      <p:sp>
        <p:nvSpPr>
          <p:cNvPr id="224" name="Rectangle 223"/>
          <p:cNvSpPr>
            <a:spLocks noChangeArrowheads="1"/>
          </p:cNvSpPr>
          <p:nvPr/>
        </p:nvSpPr>
        <p:spPr bwMode="auto">
          <a:xfrm>
            <a:off x="2206540" y="4931231"/>
            <a:ext cx="743487" cy="576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b"/>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Storage </a:t>
            </a:r>
          </a:p>
          <a:p>
            <a:pPr algn="ctr">
              <a:lnSpc>
                <a:spcPct val="100000"/>
              </a:lnSpc>
              <a:spcBef>
                <a:spcPct val="0"/>
              </a:spcBef>
            </a:pPr>
            <a:r>
              <a:rPr lang="en-US" sz="1400" b="1" dirty="0" smtClean="0">
                <a:solidFill>
                  <a:schemeClr val="tx1"/>
                </a:solidFill>
                <a:latin typeface="Arial" charset="0"/>
              </a:rPr>
              <a:t>Port</a:t>
            </a:r>
          </a:p>
        </p:txBody>
      </p:sp>
      <p:sp>
        <p:nvSpPr>
          <p:cNvPr id="225" name="Straight Connector 224"/>
          <p:cNvSpPr>
            <a:spLocks noChangeShapeType="1"/>
          </p:cNvSpPr>
          <p:nvPr/>
        </p:nvSpPr>
        <p:spPr bwMode="auto">
          <a:xfrm flipH="1">
            <a:off x="2579912" y="4365171"/>
            <a:ext cx="1" cy="555173"/>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26" name="Straight Connector 225"/>
          <p:cNvSpPr>
            <a:spLocks noChangeShapeType="1"/>
          </p:cNvSpPr>
          <p:nvPr/>
        </p:nvSpPr>
        <p:spPr bwMode="auto">
          <a:xfrm>
            <a:off x="1273629" y="4397829"/>
            <a:ext cx="1306285" cy="544285"/>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27" name="Straight Connector 226"/>
          <p:cNvSpPr>
            <a:spLocks noChangeShapeType="1"/>
          </p:cNvSpPr>
          <p:nvPr/>
        </p:nvSpPr>
        <p:spPr bwMode="auto">
          <a:xfrm flipV="1">
            <a:off x="1262744" y="4354285"/>
            <a:ext cx="1328056" cy="598713"/>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28" name="Rectangle 227"/>
          <p:cNvSpPr>
            <a:spLocks noChangeArrowheads="1"/>
          </p:cNvSpPr>
          <p:nvPr/>
        </p:nvSpPr>
        <p:spPr bwMode="auto">
          <a:xfrm rot="16200000">
            <a:off x="2362045" y="3722816"/>
            <a:ext cx="442964" cy="82009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eaVert" wrap="none" anchor="ctr"/>
          <a:lstStyle/>
          <a:p>
            <a:pPr>
              <a:lnSpc>
                <a:spcPct val="100000"/>
              </a:lnSpc>
              <a:spcBef>
                <a:spcPct val="0"/>
              </a:spcBef>
            </a:pPr>
            <a:r>
              <a:rPr lang="en-US" sz="1400" b="1" dirty="0">
                <a:solidFill>
                  <a:schemeClr val="tx1"/>
                </a:solidFill>
                <a:latin typeface="Arial" charset="0"/>
              </a:rPr>
              <a:t>Switch</a:t>
            </a:r>
            <a:endParaRPr lang="en-US" sz="1800" dirty="0">
              <a:solidFill>
                <a:schemeClr val="tx1"/>
              </a:solidFill>
              <a:latin typeface="Arial" charset="0"/>
            </a:endParaRPr>
          </a:p>
        </p:txBody>
      </p:sp>
      <p:sp>
        <p:nvSpPr>
          <p:cNvPr id="229" name="Straight Connector 228"/>
          <p:cNvSpPr>
            <a:spLocks noChangeShapeType="1"/>
          </p:cNvSpPr>
          <p:nvPr/>
        </p:nvSpPr>
        <p:spPr bwMode="auto">
          <a:xfrm flipH="1" flipV="1">
            <a:off x="1589314" y="2993570"/>
            <a:ext cx="1001486" cy="903515"/>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30" name="Straight Connector 229"/>
          <p:cNvSpPr>
            <a:spLocks noChangeShapeType="1"/>
          </p:cNvSpPr>
          <p:nvPr/>
        </p:nvSpPr>
        <p:spPr bwMode="auto">
          <a:xfrm flipV="1">
            <a:off x="1295400" y="2993571"/>
            <a:ext cx="979714" cy="936172"/>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31" name="Straight Connector 230"/>
          <p:cNvSpPr>
            <a:spLocks noChangeShapeType="1"/>
          </p:cNvSpPr>
          <p:nvPr/>
        </p:nvSpPr>
        <p:spPr bwMode="auto">
          <a:xfrm flipV="1">
            <a:off x="1284514" y="2982685"/>
            <a:ext cx="1611086" cy="957943"/>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32" name="Straight Connector 231"/>
          <p:cNvSpPr>
            <a:spLocks noChangeShapeType="1"/>
          </p:cNvSpPr>
          <p:nvPr/>
        </p:nvSpPr>
        <p:spPr bwMode="auto">
          <a:xfrm flipH="1" flipV="1">
            <a:off x="947056" y="2982686"/>
            <a:ext cx="1632857" cy="914400"/>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33" name="Rectangle 232"/>
          <p:cNvSpPr>
            <a:spLocks noChangeArrowheads="1"/>
          </p:cNvSpPr>
          <p:nvPr/>
        </p:nvSpPr>
        <p:spPr bwMode="auto">
          <a:xfrm>
            <a:off x="573683" y="1110344"/>
            <a:ext cx="1287773" cy="64225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t"/>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LUN</a:t>
            </a:r>
            <a:endParaRPr lang="en-US" sz="1800" dirty="0">
              <a:solidFill>
                <a:schemeClr val="tx1"/>
              </a:solidFill>
              <a:latin typeface="Arial" charset="0"/>
            </a:endParaRPr>
          </a:p>
        </p:txBody>
      </p:sp>
      <p:sp>
        <p:nvSpPr>
          <p:cNvPr id="234" name="Rectangle 233"/>
          <p:cNvSpPr>
            <a:spLocks noChangeArrowheads="1"/>
          </p:cNvSpPr>
          <p:nvPr/>
        </p:nvSpPr>
        <p:spPr bwMode="auto">
          <a:xfrm>
            <a:off x="2010598" y="1121230"/>
            <a:ext cx="1189803" cy="64225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lnSpc>
                <a:spcPct val="100000"/>
              </a:lnSpc>
              <a:spcBef>
                <a:spcPct val="0"/>
              </a:spcBef>
            </a:pPr>
            <a:r>
              <a:rPr lang="en-US" sz="1400" b="1" dirty="0" smtClean="0">
                <a:solidFill>
                  <a:schemeClr val="tx1"/>
                </a:solidFill>
                <a:latin typeface="Arial" charset="0"/>
              </a:rPr>
              <a:t>LUN</a:t>
            </a:r>
            <a:endParaRPr lang="en-US" sz="1800" dirty="0">
              <a:solidFill>
                <a:schemeClr val="tx1"/>
              </a:solidFill>
              <a:latin typeface="Arial" charset="0"/>
            </a:endParaRPr>
          </a:p>
        </p:txBody>
      </p:sp>
      <p:sp>
        <p:nvSpPr>
          <p:cNvPr id="235" name="Straight Connector 234"/>
          <p:cNvSpPr>
            <a:spLocks noChangeShapeType="1"/>
          </p:cNvSpPr>
          <p:nvPr/>
        </p:nvSpPr>
        <p:spPr bwMode="auto">
          <a:xfrm flipV="1">
            <a:off x="2220686" y="1785255"/>
            <a:ext cx="370114" cy="522515"/>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36" name="Straight Connector 235"/>
          <p:cNvSpPr>
            <a:spLocks noChangeShapeType="1"/>
          </p:cNvSpPr>
          <p:nvPr/>
        </p:nvSpPr>
        <p:spPr bwMode="auto">
          <a:xfrm flipH="1" flipV="1">
            <a:off x="2579914" y="1774371"/>
            <a:ext cx="326572" cy="522515"/>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37" name="Straight Connector 236"/>
          <p:cNvSpPr>
            <a:spLocks noChangeShapeType="1"/>
          </p:cNvSpPr>
          <p:nvPr/>
        </p:nvSpPr>
        <p:spPr bwMode="auto">
          <a:xfrm flipH="1" flipV="1">
            <a:off x="1219200" y="1763486"/>
            <a:ext cx="348343" cy="533400"/>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38" name="Straight Connector 237"/>
          <p:cNvSpPr>
            <a:spLocks noChangeShapeType="1"/>
          </p:cNvSpPr>
          <p:nvPr/>
        </p:nvSpPr>
        <p:spPr bwMode="auto">
          <a:xfrm flipV="1">
            <a:off x="914400" y="1774371"/>
            <a:ext cx="326571" cy="544286"/>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39" name="Straight Connector 238"/>
          <p:cNvSpPr>
            <a:spLocks noChangeShapeType="1"/>
          </p:cNvSpPr>
          <p:nvPr/>
        </p:nvSpPr>
        <p:spPr bwMode="auto">
          <a:xfrm flipH="1" flipV="1">
            <a:off x="1240971" y="1785257"/>
            <a:ext cx="990600" cy="522514"/>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40" name="Straight Connector 239"/>
          <p:cNvSpPr>
            <a:spLocks noChangeShapeType="1"/>
          </p:cNvSpPr>
          <p:nvPr/>
        </p:nvSpPr>
        <p:spPr bwMode="auto">
          <a:xfrm flipH="1" flipV="1">
            <a:off x="1230085" y="1785256"/>
            <a:ext cx="1676399" cy="511629"/>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41" name="Straight Connector 240"/>
          <p:cNvSpPr>
            <a:spLocks noChangeShapeType="1"/>
          </p:cNvSpPr>
          <p:nvPr/>
        </p:nvSpPr>
        <p:spPr bwMode="auto">
          <a:xfrm flipH="1">
            <a:off x="1578428" y="1785256"/>
            <a:ext cx="1023256" cy="511629"/>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42" name="Straight Connector 241"/>
          <p:cNvSpPr>
            <a:spLocks noChangeShapeType="1"/>
          </p:cNvSpPr>
          <p:nvPr/>
        </p:nvSpPr>
        <p:spPr bwMode="auto">
          <a:xfrm flipH="1">
            <a:off x="914400" y="1785258"/>
            <a:ext cx="1676400" cy="544285"/>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43" name="Rectangle 242"/>
          <p:cNvSpPr>
            <a:spLocks noChangeArrowheads="1"/>
          </p:cNvSpPr>
          <p:nvPr/>
        </p:nvSpPr>
        <p:spPr bwMode="auto">
          <a:xfrm rot="16200000">
            <a:off x="5584215" y="3722815"/>
            <a:ext cx="442964" cy="82009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eaVert" wrap="none" anchor="ctr"/>
          <a:lstStyle/>
          <a:p>
            <a:pPr>
              <a:lnSpc>
                <a:spcPct val="100000"/>
              </a:lnSpc>
              <a:spcBef>
                <a:spcPct val="0"/>
              </a:spcBef>
            </a:pPr>
            <a:r>
              <a:rPr lang="en-US" sz="1400" b="1" dirty="0">
                <a:solidFill>
                  <a:schemeClr val="tx1"/>
                </a:solidFill>
                <a:latin typeface="Arial" charset="0"/>
              </a:rPr>
              <a:t>Switch</a:t>
            </a:r>
            <a:endParaRPr lang="en-US" sz="1800" dirty="0">
              <a:solidFill>
                <a:schemeClr val="tx1"/>
              </a:solidFill>
              <a:latin typeface="Arial" charset="0"/>
            </a:endParaRPr>
          </a:p>
        </p:txBody>
      </p:sp>
      <p:sp>
        <p:nvSpPr>
          <p:cNvPr id="244" name="Rectangle 243"/>
          <p:cNvSpPr>
            <a:spLocks noChangeArrowheads="1"/>
          </p:cNvSpPr>
          <p:nvPr/>
        </p:nvSpPr>
        <p:spPr bwMode="auto">
          <a:xfrm>
            <a:off x="5200113" y="2307772"/>
            <a:ext cx="563616" cy="64225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HBA</a:t>
            </a:r>
            <a:endParaRPr lang="en-US" sz="1800" dirty="0">
              <a:solidFill>
                <a:schemeClr val="tx1"/>
              </a:solidFill>
              <a:latin typeface="Arial" charset="0"/>
            </a:endParaRPr>
          </a:p>
        </p:txBody>
      </p:sp>
      <p:sp>
        <p:nvSpPr>
          <p:cNvPr id="245" name="Straight Connector 244"/>
          <p:cNvSpPr>
            <a:spLocks noChangeShapeType="1"/>
          </p:cNvSpPr>
          <p:nvPr/>
        </p:nvSpPr>
        <p:spPr bwMode="auto">
          <a:xfrm flipV="1">
            <a:off x="7162800" y="2950027"/>
            <a:ext cx="315685" cy="90351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solidFill>
                <a:schemeClr val="tx1"/>
              </a:solidFill>
            </a:endParaRPr>
          </a:p>
        </p:txBody>
      </p:sp>
      <p:sp>
        <p:nvSpPr>
          <p:cNvPr id="246" name="Straight Connector 245"/>
          <p:cNvSpPr>
            <a:spLocks noChangeShapeType="1"/>
          </p:cNvSpPr>
          <p:nvPr/>
        </p:nvSpPr>
        <p:spPr bwMode="auto">
          <a:xfrm flipH="1">
            <a:off x="5845628" y="4354286"/>
            <a:ext cx="1" cy="533401"/>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solidFill>
                <a:schemeClr val="tx1"/>
              </a:solidFill>
            </a:endParaRPr>
          </a:p>
        </p:txBody>
      </p:sp>
      <p:sp>
        <p:nvSpPr>
          <p:cNvPr id="247" name="Rectangle 246"/>
          <p:cNvSpPr>
            <a:spLocks noChangeArrowheads="1"/>
          </p:cNvSpPr>
          <p:nvPr/>
        </p:nvSpPr>
        <p:spPr bwMode="auto">
          <a:xfrm>
            <a:off x="5864141" y="2286000"/>
            <a:ext cx="563616" cy="66402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HBA</a:t>
            </a:r>
            <a:endParaRPr lang="en-US" sz="1800" dirty="0">
              <a:solidFill>
                <a:schemeClr val="tx1"/>
              </a:solidFill>
              <a:latin typeface="Arial" charset="0"/>
            </a:endParaRPr>
          </a:p>
        </p:txBody>
      </p:sp>
      <p:sp>
        <p:nvSpPr>
          <p:cNvPr id="248" name="Rectangle 247"/>
          <p:cNvSpPr>
            <a:spLocks noChangeArrowheads="1"/>
          </p:cNvSpPr>
          <p:nvPr/>
        </p:nvSpPr>
        <p:spPr bwMode="auto">
          <a:xfrm>
            <a:off x="6539056" y="2286000"/>
            <a:ext cx="563616" cy="66402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HBA</a:t>
            </a:r>
            <a:endParaRPr lang="en-US" sz="1800" dirty="0">
              <a:solidFill>
                <a:schemeClr val="tx1"/>
              </a:solidFill>
              <a:latin typeface="Arial" charset="0"/>
            </a:endParaRPr>
          </a:p>
        </p:txBody>
      </p:sp>
      <p:sp>
        <p:nvSpPr>
          <p:cNvPr id="249" name="Rectangle 248"/>
          <p:cNvSpPr>
            <a:spLocks noChangeArrowheads="1"/>
          </p:cNvSpPr>
          <p:nvPr/>
        </p:nvSpPr>
        <p:spPr bwMode="auto">
          <a:xfrm>
            <a:off x="7213971" y="2264228"/>
            <a:ext cx="563616" cy="68580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a:lnSpc>
                <a:spcPct val="100000"/>
              </a:lnSpc>
              <a:spcBef>
                <a:spcPct val="0"/>
              </a:spcBef>
            </a:pPr>
            <a:endParaRPr lang="en-US" sz="1400" b="1" dirty="0" smtClean="0">
              <a:solidFill>
                <a:schemeClr val="tx1"/>
              </a:solidFill>
              <a:latin typeface="Arial" charset="0"/>
            </a:endParaRPr>
          </a:p>
          <a:p>
            <a:pPr>
              <a:lnSpc>
                <a:spcPct val="100000"/>
              </a:lnSpc>
              <a:spcBef>
                <a:spcPct val="0"/>
              </a:spcBef>
            </a:pPr>
            <a:r>
              <a:rPr lang="en-US" sz="1400" b="1" dirty="0" smtClean="0">
                <a:solidFill>
                  <a:schemeClr val="tx1"/>
                </a:solidFill>
                <a:latin typeface="Arial" charset="0"/>
              </a:rPr>
              <a:t>HBA</a:t>
            </a:r>
            <a:endParaRPr lang="en-US" sz="1800" dirty="0">
              <a:solidFill>
                <a:schemeClr val="tx1"/>
              </a:solidFill>
              <a:latin typeface="Arial" charset="0"/>
            </a:endParaRPr>
          </a:p>
        </p:txBody>
      </p:sp>
      <p:sp>
        <p:nvSpPr>
          <p:cNvPr id="250" name="Straight Connector 249"/>
          <p:cNvSpPr>
            <a:spLocks noChangeShapeType="1"/>
          </p:cNvSpPr>
          <p:nvPr/>
        </p:nvSpPr>
        <p:spPr bwMode="auto">
          <a:xfrm flipH="1" flipV="1">
            <a:off x="6825342" y="2960914"/>
            <a:ext cx="326571" cy="892629"/>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solidFill>
                <a:schemeClr val="tx1"/>
              </a:solidFill>
            </a:endParaRPr>
          </a:p>
        </p:txBody>
      </p:sp>
      <p:sp>
        <p:nvSpPr>
          <p:cNvPr id="251" name="Straight Connector 250"/>
          <p:cNvSpPr>
            <a:spLocks noChangeShapeType="1"/>
          </p:cNvSpPr>
          <p:nvPr/>
        </p:nvSpPr>
        <p:spPr bwMode="auto">
          <a:xfrm flipV="1">
            <a:off x="5867400" y="2950027"/>
            <a:ext cx="283028" cy="947058"/>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solidFill>
                <a:schemeClr val="tx1"/>
              </a:solidFill>
            </a:endParaRPr>
          </a:p>
        </p:txBody>
      </p:sp>
      <p:sp>
        <p:nvSpPr>
          <p:cNvPr id="252" name="Straight Connector 251"/>
          <p:cNvSpPr>
            <a:spLocks noChangeShapeType="1"/>
          </p:cNvSpPr>
          <p:nvPr/>
        </p:nvSpPr>
        <p:spPr bwMode="auto">
          <a:xfrm flipH="1" flipV="1">
            <a:off x="5519057" y="2960914"/>
            <a:ext cx="315686" cy="93617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solidFill>
                <a:schemeClr val="tx1"/>
              </a:solidFill>
            </a:endParaRPr>
          </a:p>
        </p:txBody>
      </p:sp>
      <p:sp>
        <p:nvSpPr>
          <p:cNvPr id="253" name="Rectangle 252"/>
          <p:cNvSpPr>
            <a:spLocks noChangeArrowheads="1"/>
          </p:cNvSpPr>
          <p:nvPr/>
        </p:nvSpPr>
        <p:spPr bwMode="auto">
          <a:xfrm>
            <a:off x="5450483" y="4920345"/>
            <a:ext cx="743487" cy="576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b"/>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Storage </a:t>
            </a:r>
          </a:p>
          <a:p>
            <a:pPr algn="ctr">
              <a:lnSpc>
                <a:spcPct val="100000"/>
              </a:lnSpc>
              <a:spcBef>
                <a:spcPct val="0"/>
              </a:spcBef>
            </a:pPr>
            <a:r>
              <a:rPr lang="en-US" sz="1400" b="1" dirty="0" smtClean="0">
                <a:solidFill>
                  <a:schemeClr val="tx1"/>
                </a:solidFill>
                <a:latin typeface="Arial" charset="0"/>
              </a:rPr>
              <a:t>Port</a:t>
            </a:r>
          </a:p>
        </p:txBody>
      </p:sp>
      <p:sp>
        <p:nvSpPr>
          <p:cNvPr id="254" name="Rectangle 253"/>
          <p:cNvSpPr>
            <a:spLocks noChangeArrowheads="1"/>
          </p:cNvSpPr>
          <p:nvPr/>
        </p:nvSpPr>
        <p:spPr bwMode="auto">
          <a:xfrm>
            <a:off x="6778540" y="4898574"/>
            <a:ext cx="743487" cy="576942"/>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b"/>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Storage </a:t>
            </a:r>
          </a:p>
          <a:p>
            <a:pPr algn="ctr">
              <a:lnSpc>
                <a:spcPct val="100000"/>
              </a:lnSpc>
              <a:spcBef>
                <a:spcPct val="0"/>
              </a:spcBef>
            </a:pPr>
            <a:r>
              <a:rPr lang="en-US" sz="1400" b="1" dirty="0" smtClean="0">
                <a:solidFill>
                  <a:schemeClr val="tx1"/>
                </a:solidFill>
                <a:latin typeface="Arial" charset="0"/>
              </a:rPr>
              <a:t>Port</a:t>
            </a:r>
          </a:p>
        </p:txBody>
      </p:sp>
      <p:sp>
        <p:nvSpPr>
          <p:cNvPr id="255" name="Straight Connector 254"/>
          <p:cNvSpPr>
            <a:spLocks noChangeShapeType="1"/>
          </p:cNvSpPr>
          <p:nvPr/>
        </p:nvSpPr>
        <p:spPr bwMode="auto">
          <a:xfrm flipH="1">
            <a:off x="7151912" y="4332514"/>
            <a:ext cx="1" cy="555173"/>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solidFill>
                <a:schemeClr val="tx1"/>
              </a:solidFill>
            </a:endParaRPr>
          </a:p>
        </p:txBody>
      </p:sp>
      <p:sp>
        <p:nvSpPr>
          <p:cNvPr id="256" name="Straight Connector 255"/>
          <p:cNvSpPr>
            <a:spLocks noChangeShapeType="1"/>
          </p:cNvSpPr>
          <p:nvPr/>
        </p:nvSpPr>
        <p:spPr bwMode="auto">
          <a:xfrm>
            <a:off x="5845629" y="4365172"/>
            <a:ext cx="1306285" cy="544285"/>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57" name="Straight Connector 256"/>
          <p:cNvSpPr>
            <a:spLocks noChangeShapeType="1"/>
          </p:cNvSpPr>
          <p:nvPr/>
        </p:nvSpPr>
        <p:spPr bwMode="auto">
          <a:xfrm flipV="1">
            <a:off x="5834744" y="4321628"/>
            <a:ext cx="1328056" cy="598713"/>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58" name="Rectangle 257"/>
          <p:cNvSpPr>
            <a:spLocks noChangeArrowheads="1"/>
          </p:cNvSpPr>
          <p:nvPr/>
        </p:nvSpPr>
        <p:spPr bwMode="auto">
          <a:xfrm rot="16200000">
            <a:off x="6934045" y="3690159"/>
            <a:ext cx="442964" cy="82009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eaVert" wrap="none" anchor="ctr"/>
          <a:lstStyle/>
          <a:p>
            <a:pPr>
              <a:lnSpc>
                <a:spcPct val="100000"/>
              </a:lnSpc>
              <a:spcBef>
                <a:spcPct val="0"/>
              </a:spcBef>
            </a:pPr>
            <a:r>
              <a:rPr lang="en-US" sz="1400" b="1" dirty="0">
                <a:solidFill>
                  <a:schemeClr val="tx1"/>
                </a:solidFill>
                <a:latin typeface="Arial" charset="0"/>
              </a:rPr>
              <a:t>Switch</a:t>
            </a:r>
            <a:endParaRPr lang="en-US" sz="1800" dirty="0">
              <a:solidFill>
                <a:schemeClr val="tx1"/>
              </a:solidFill>
              <a:latin typeface="Arial" charset="0"/>
            </a:endParaRPr>
          </a:p>
        </p:txBody>
      </p:sp>
      <p:sp>
        <p:nvSpPr>
          <p:cNvPr id="259" name="Straight Connector 258"/>
          <p:cNvSpPr>
            <a:spLocks noChangeShapeType="1"/>
          </p:cNvSpPr>
          <p:nvPr/>
        </p:nvSpPr>
        <p:spPr bwMode="auto">
          <a:xfrm flipH="1" flipV="1">
            <a:off x="6161314" y="2960913"/>
            <a:ext cx="1001486" cy="903515"/>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60" name="Straight Connector 259"/>
          <p:cNvSpPr>
            <a:spLocks noChangeShapeType="1"/>
          </p:cNvSpPr>
          <p:nvPr/>
        </p:nvSpPr>
        <p:spPr bwMode="auto">
          <a:xfrm flipV="1">
            <a:off x="5867400" y="2960914"/>
            <a:ext cx="979714" cy="936172"/>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61" name="Straight Connector 260"/>
          <p:cNvSpPr>
            <a:spLocks noChangeShapeType="1"/>
          </p:cNvSpPr>
          <p:nvPr/>
        </p:nvSpPr>
        <p:spPr bwMode="auto">
          <a:xfrm flipV="1">
            <a:off x="5856514" y="2950028"/>
            <a:ext cx="1611086" cy="957943"/>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62" name="Straight Connector 261"/>
          <p:cNvSpPr>
            <a:spLocks noChangeShapeType="1"/>
          </p:cNvSpPr>
          <p:nvPr/>
        </p:nvSpPr>
        <p:spPr bwMode="auto">
          <a:xfrm flipH="1" flipV="1">
            <a:off x="5519056" y="2950029"/>
            <a:ext cx="1632857" cy="914400"/>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63" name="Rectangle 262"/>
          <p:cNvSpPr>
            <a:spLocks noChangeArrowheads="1"/>
          </p:cNvSpPr>
          <p:nvPr/>
        </p:nvSpPr>
        <p:spPr bwMode="auto">
          <a:xfrm>
            <a:off x="5145683" y="1077687"/>
            <a:ext cx="1287773" cy="64225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t"/>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LUN</a:t>
            </a:r>
            <a:endParaRPr lang="en-US" sz="1800" dirty="0">
              <a:solidFill>
                <a:schemeClr val="tx1"/>
              </a:solidFill>
              <a:latin typeface="Arial" charset="0"/>
            </a:endParaRPr>
          </a:p>
        </p:txBody>
      </p:sp>
      <p:sp>
        <p:nvSpPr>
          <p:cNvPr id="264" name="Rectangle 263"/>
          <p:cNvSpPr>
            <a:spLocks noChangeArrowheads="1"/>
          </p:cNvSpPr>
          <p:nvPr/>
        </p:nvSpPr>
        <p:spPr bwMode="auto">
          <a:xfrm>
            <a:off x="6582598" y="1088573"/>
            <a:ext cx="1189803" cy="64225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ctr"/>
          <a:lstStyle/>
          <a:p>
            <a:pPr algn="ctr">
              <a:lnSpc>
                <a:spcPct val="100000"/>
              </a:lnSpc>
              <a:spcBef>
                <a:spcPct val="0"/>
              </a:spcBef>
            </a:pPr>
            <a:r>
              <a:rPr lang="en-US" sz="1400" b="1" dirty="0" smtClean="0">
                <a:solidFill>
                  <a:schemeClr val="tx1"/>
                </a:solidFill>
                <a:latin typeface="Arial" charset="0"/>
              </a:rPr>
              <a:t>LUN</a:t>
            </a:r>
            <a:endParaRPr lang="en-US" sz="1800" dirty="0">
              <a:solidFill>
                <a:schemeClr val="tx1"/>
              </a:solidFill>
              <a:latin typeface="Arial" charset="0"/>
            </a:endParaRPr>
          </a:p>
        </p:txBody>
      </p:sp>
      <p:sp>
        <p:nvSpPr>
          <p:cNvPr id="265" name="Straight Connector 264"/>
          <p:cNvSpPr>
            <a:spLocks noChangeShapeType="1"/>
          </p:cNvSpPr>
          <p:nvPr/>
        </p:nvSpPr>
        <p:spPr bwMode="auto">
          <a:xfrm flipV="1">
            <a:off x="6792686" y="1752598"/>
            <a:ext cx="370114" cy="52251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solidFill>
                <a:schemeClr val="tx1"/>
              </a:solidFill>
            </a:endParaRPr>
          </a:p>
        </p:txBody>
      </p:sp>
      <p:sp>
        <p:nvSpPr>
          <p:cNvPr id="266" name="Straight Connector 265"/>
          <p:cNvSpPr>
            <a:spLocks noChangeShapeType="1"/>
          </p:cNvSpPr>
          <p:nvPr/>
        </p:nvSpPr>
        <p:spPr bwMode="auto">
          <a:xfrm flipH="1" flipV="1">
            <a:off x="7151914" y="1741714"/>
            <a:ext cx="326572" cy="52251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solidFill>
                <a:schemeClr val="tx1"/>
              </a:solidFill>
            </a:endParaRPr>
          </a:p>
        </p:txBody>
      </p:sp>
      <p:sp>
        <p:nvSpPr>
          <p:cNvPr id="267" name="Straight Connector 266"/>
          <p:cNvSpPr>
            <a:spLocks noChangeShapeType="1"/>
          </p:cNvSpPr>
          <p:nvPr/>
        </p:nvSpPr>
        <p:spPr bwMode="auto">
          <a:xfrm flipH="1" flipV="1">
            <a:off x="5791200" y="1730829"/>
            <a:ext cx="348343" cy="5334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solidFill>
                <a:schemeClr val="tx1"/>
              </a:solidFill>
            </a:endParaRPr>
          </a:p>
        </p:txBody>
      </p:sp>
      <p:sp>
        <p:nvSpPr>
          <p:cNvPr id="268" name="Straight Connector 267"/>
          <p:cNvSpPr>
            <a:spLocks noChangeShapeType="1"/>
          </p:cNvSpPr>
          <p:nvPr/>
        </p:nvSpPr>
        <p:spPr bwMode="auto">
          <a:xfrm flipV="1">
            <a:off x="5486400" y="1741714"/>
            <a:ext cx="326571" cy="544286"/>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solidFill>
                <a:schemeClr val="tx1"/>
              </a:solidFill>
            </a:endParaRPr>
          </a:p>
        </p:txBody>
      </p:sp>
      <p:sp>
        <p:nvSpPr>
          <p:cNvPr id="269" name="Straight Connector 268"/>
          <p:cNvSpPr>
            <a:spLocks noChangeShapeType="1"/>
          </p:cNvSpPr>
          <p:nvPr/>
        </p:nvSpPr>
        <p:spPr bwMode="auto">
          <a:xfrm flipH="1" flipV="1">
            <a:off x="5812971" y="1752600"/>
            <a:ext cx="990600" cy="522514"/>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70" name="Straight Connector 269"/>
          <p:cNvSpPr>
            <a:spLocks noChangeShapeType="1"/>
          </p:cNvSpPr>
          <p:nvPr/>
        </p:nvSpPr>
        <p:spPr bwMode="auto">
          <a:xfrm flipH="1" flipV="1">
            <a:off x="5802085" y="1752599"/>
            <a:ext cx="1676399" cy="511629"/>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71" name="Straight Connector 270"/>
          <p:cNvSpPr>
            <a:spLocks noChangeShapeType="1"/>
          </p:cNvSpPr>
          <p:nvPr/>
        </p:nvSpPr>
        <p:spPr bwMode="auto">
          <a:xfrm flipH="1">
            <a:off x="6150428" y="1752599"/>
            <a:ext cx="1023256" cy="511629"/>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72" name="Straight Connector 271"/>
          <p:cNvSpPr>
            <a:spLocks noChangeShapeType="1"/>
          </p:cNvSpPr>
          <p:nvPr/>
        </p:nvSpPr>
        <p:spPr bwMode="auto">
          <a:xfrm flipH="1">
            <a:off x="5486400" y="1752601"/>
            <a:ext cx="1676400" cy="544285"/>
          </a:xfrm>
          <a:prstGeom prst="line">
            <a:avLst/>
          </a:pr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a:solidFill>
                <a:schemeClr val="tx1"/>
              </a:solidFill>
            </a:endParaRPr>
          </a:p>
        </p:txBody>
      </p:sp>
      <p:sp>
        <p:nvSpPr>
          <p:cNvPr id="273" name="Rectangle 272"/>
          <p:cNvSpPr/>
          <p:nvPr/>
        </p:nvSpPr>
        <p:spPr>
          <a:xfrm>
            <a:off x="870858" y="5529942"/>
            <a:ext cx="740228" cy="48985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Cache</a:t>
            </a:r>
            <a:endParaRPr lang="da-DK" sz="1600" dirty="0"/>
          </a:p>
        </p:txBody>
      </p:sp>
      <p:sp>
        <p:nvSpPr>
          <p:cNvPr id="274" name="Rectangle 273"/>
          <p:cNvSpPr/>
          <p:nvPr/>
        </p:nvSpPr>
        <p:spPr>
          <a:xfrm>
            <a:off x="2188029" y="5508171"/>
            <a:ext cx="740228" cy="48985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Cache</a:t>
            </a:r>
            <a:endParaRPr lang="da-DK" sz="1600" dirty="0"/>
          </a:p>
        </p:txBody>
      </p:sp>
      <p:sp>
        <p:nvSpPr>
          <p:cNvPr id="275" name="Rectangle 274"/>
          <p:cNvSpPr/>
          <p:nvPr/>
        </p:nvSpPr>
        <p:spPr>
          <a:xfrm>
            <a:off x="5442858" y="5497285"/>
            <a:ext cx="740228" cy="48985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Cache</a:t>
            </a:r>
            <a:endParaRPr lang="da-DK" sz="1600" dirty="0"/>
          </a:p>
        </p:txBody>
      </p:sp>
      <p:sp>
        <p:nvSpPr>
          <p:cNvPr id="276" name="Rectangle 275"/>
          <p:cNvSpPr/>
          <p:nvPr/>
        </p:nvSpPr>
        <p:spPr>
          <a:xfrm>
            <a:off x="6781801" y="5475514"/>
            <a:ext cx="740228" cy="48985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Cache</a:t>
            </a:r>
            <a:endParaRPr lang="da-DK" sz="1600" dirty="0"/>
          </a:p>
        </p:txBody>
      </p:sp>
      <p:sp>
        <p:nvSpPr>
          <p:cNvPr id="277" name="Left-Right Arrow 276"/>
          <p:cNvSpPr/>
          <p:nvPr/>
        </p:nvSpPr>
        <p:spPr>
          <a:xfrm>
            <a:off x="1621971" y="5660571"/>
            <a:ext cx="566058" cy="250372"/>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da-DK"/>
          </a:p>
        </p:txBody>
      </p:sp>
    </p:spTree>
    <p:custDataLst>
      <p:tags r:id="rId1"/>
    </p:custDataLst>
    <p:extLst>
      <p:ext uri="{BB962C8B-B14F-4D97-AF65-F5344CB8AC3E}">
        <p14:creationId xmlns:p14="http://schemas.microsoft.com/office/powerpoint/2010/main" val="34820961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to Remember - SAN</a:t>
            </a:r>
            <a:endParaRPr lang="en-US" dirty="0"/>
          </a:p>
        </p:txBody>
      </p:sp>
      <p:sp>
        <p:nvSpPr>
          <p:cNvPr id="3" name="Content Placeholder 2"/>
          <p:cNvSpPr>
            <a:spLocks noGrp="1"/>
          </p:cNvSpPr>
          <p:nvPr>
            <p:ph idx="1"/>
          </p:nvPr>
        </p:nvSpPr>
        <p:spPr>
          <a:xfrm>
            <a:off x="467544" y="1052736"/>
            <a:ext cx="8320088" cy="4185761"/>
          </a:xfrm>
        </p:spPr>
        <p:txBody>
          <a:bodyPr/>
          <a:lstStyle/>
          <a:p>
            <a:r>
              <a:rPr lang="en-US" dirty="0" smtClean="0"/>
              <a:t>HBA speed</a:t>
            </a:r>
          </a:p>
          <a:p>
            <a:pPr lvl="1"/>
            <a:r>
              <a:rPr lang="en-US" dirty="0" smtClean="0"/>
              <a:t>4Gbit – Theoretical around 500MB/sec</a:t>
            </a:r>
          </a:p>
          <a:p>
            <a:pPr lvl="1"/>
            <a:r>
              <a:rPr lang="en-US" dirty="0" smtClean="0"/>
              <a:t>Realistically: between 350 and 400MB/sec</a:t>
            </a:r>
          </a:p>
          <a:p>
            <a:r>
              <a:rPr lang="en-US" dirty="0" smtClean="0"/>
              <a:t>8Gbit will do twice that</a:t>
            </a:r>
          </a:p>
          <a:p>
            <a:pPr lvl="1"/>
            <a:r>
              <a:rPr lang="en-US" dirty="0" smtClean="0"/>
              <a:t>But remember limits of PCI-X bus</a:t>
            </a:r>
          </a:p>
          <a:p>
            <a:pPr lvl="1"/>
            <a:r>
              <a:rPr lang="en-US" dirty="0" smtClean="0"/>
              <a:t>An 8Gbit card will require a PCI-X4 v2 slot or faster</a:t>
            </a:r>
          </a:p>
          <a:p>
            <a:r>
              <a:rPr lang="en-US" dirty="0" smtClean="0"/>
              <a:t>Max throughput per storage controller</a:t>
            </a:r>
          </a:p>
          <a:p>
            <a:pPr lvl="1"/>
            <a:r>
              <a:rPr lang="en-US" dirty="0" smtClean="0"/>
              <a:t>Varies by SAN vendor, check specifications</a:t>
            </a:r>
          </a:p>
          <a:p>
            <a:r>
              <a:rPr lang="en-US" dirty="0" smtClean="0"/>
              <a:t>Drives are still drives – there is no magic</a:t>
            </a:r>
            <a:endParaRPr lang="en-US" dirty="0"/>
          </a:p>
        </p:txBody>
      </p:sp>
    </p:spTree>
    <p:extLst>
      <p:ext uri="{BB962C8B-B14F-4D97-AF65-F5344CB8AC3E}">
        <p14:creationId xmlns:p14="http://schemas.microsoft.com/office/powerpoint/2010/main" val="37964061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DAS vs. SAN - Summary</a:t>
            </a:r>
            <a:endParaRPr lang="da-DK" dirty="0"/>
          </a:p>
        </p:txBody>
      </p:sp>
      <p:graphicFrame>
        <p:nvGraphicFramePr>
          <p:cNvPr id="6" name="Content Placeholder 5"/>
          <p:cNvGraphicFramePr>
            <a:graphicFrameLocks noGrp="1"/>
          </p:cNvGraphicFramePr>
          <p:nvPr>
            <p:ph idx="1"/>
          </p:nvPr>
        </p:nvGraphicFramePr>
        <p:xfrm>
          <a:off x="457200" y="1066800"/>
          <a:ext cx="8229600" cy="4277360"/>
        </p:xfrm>
        <a:graphic>
          <a:graphicData uri="http://schemas.openxmlformats.org/drawingml/2006/table">
            <a:tbl>
              <a:tblPr firstRow="1" bandRow="1">
                <a:tableStyleId>{073A0DAA-6AF3-43AB-8588-CEC1D06C72B9}</a:tableStyleId>
              </a:tblPr>
              <a:tblGrid>
                <a:gridCol w="2743200"/>
                <a:gridCol w="2743200"/>
                <a:gridCol w="2743200"/>
              </a:tblGrid>
              <a:tr h="370840">
                <a:tc>
                  <a:txBody>
                    <a:bodyPr/>
                    <a:lstStyle/>
                    <a:p>
                      <a:r>
                        <a:rPr lang="en-US" sz="1600" dirty="0" smtClean="0"/>
                        <a:t>Feature</a:t>
                      </a:r>
                      <a:endParaRPr lang="da-DK" sz="1600" dirty="0">
                        <a:solidFill>
                          <a:schemeClr val="tx1"/>
                        </a:solidFill>
                      </a:endParaRPr>
                    </a:p>
                  </a:txBody>
                  <a:tcPr/>
                </a:tc>
                <a:tc>
                  <a:txBody>
                    <a:bodyPr/>
                    <a:lstStyle/>
                    <a:p>
                      <a:r>
                        <a:rPr lang="en-US" sz="1600" dirty="0" smtClean="0"/>
                        <a:t>SAN</a:t>
                      </a:r>
                      <a:endParaRPr lang="da-DK" sz="1600" dirty="0">
                        <a:solidFill>
                          <a:schemeClr val="tx1"/>
                        </a:solidFill>
                      </a:endParaRPr>
                    </a:p>
                  </a:txBody>
                  <a:tcPr/>
                </a:tc>
                <a:tc>
                  <a:txBody>
                    <a:bodyPr/>
                    <a:lstStyle/>
                    <a:p>
                      <a:r>
                        <a:rPr lang="en-US" sz="1600" dirty="0" smtClean="0"/>
                        <a:t>DAS</a:t>
                      </a:r>
                      <a:endParaRPr lang="da-DK" sz="1600" dirty="0">
                        <a:solidFill>
                          <a:schemeClr val="tx1"/>
                        </a:solidFill>
                      </a:endParaRPr>
                    </a:p>
                  </a:txBody>
                  <a:tcPr/>
                </a:tc>
              </a:tr>
              <a:tr h="370840">
                <a:tc>
                  <a:txBody>
                    <a:bodyPr/>
                    <a:lstStyle/>
                    <a:p>
                      <a:r>
                        <a:rPr lang="en-US" sz="1400" dirty="0" smtClean="0"/>
                        <a:t>Cost</a:t>
                      </a:r>
                      <a:endParaRPr lang="da-DK" sz="1400" b="1" dirty="0"/>
                    </a:p>
                  </a:txBody>
                  <a:tcPr/>
                </a:tc>
                <a:tc>
                  <a:txBody>
                    <a:bodyPr/>
                    <a:lstStyle/>
                    <a:p>
                      <a:r>
                        <a:rPr lang="en-US" sz="1400" dirty="0" smtClean="0"/>
                        <a:t>High</a:t>
                      </a:r>
                    </a:p>
                    <a:p>
                      <a:r>
                        <a:rPr lang="en-US" sz="1400" dirty="0" smtClean="0"/>
                        <a:t>- but may be offset by better utilization</a:t>
                      </a:r>
                      <a:endParaRPr lang="da-DK" sz="1400" dirty="0"/>
                    </a:p>
                  </a:txBody>
                  <a:tcPr/>
                </a:tc>
                <a:tc>
                  <a:txBody>
                    <a:bodyPr/>
                    <a:lstStyle/>
                    <a:p>
                      <a:r>
                        <a:rPr lang="en-US" sz="1400" dirty="0" smtClean="0"/>
                        <a:t>Low</a:t>
                      </a:r>
                    </a:p>
                    <a:p>
                      <a:r>
                        <a:rPr lang="en-US" sz="1400" dirty="0" smtClean="0"/>
                        <a:t>- But may waste space</a:t>
                      </a:r>
                      <a:endParaRPr lang="da-DK" sz="1400" dirty="0"/>
                    </a:p>
                  </a:txBody>
                  <a:tcPr/>
                </a:tc>
              </a:tr>
              <a:tr h="370840">
                <a:tc>
                  <a:txBody>
                    <a:bodyPr/>
                    <a:lstStyle/>
                    <a:p>
                      <a:r>
                        <a:rPr lang="en-US" sz="1400" dirty="0" smtClean="0"/>
                        <a:t>Flexibility</a:t>
                      </a:r>
                      <a:endParaRPr lang="da-DK" sz="1400" b="1" dirty="0"/>
                    </a:p>
                  </a:txBody>
                  <a:tcPr/>
                </a:tc>
                <a:tc>
                  <a:txBody>
                    <a:bodyPr/>
                    <a:lstStyle/>
                    <a:p>
                      <a:r>
                        <a:rPr lang="en-US" sz="1400" dirty="0" smtClean="0"/>
                        <a:t>Virtualization</a:t>
                      </a:r>
                      <a:r>
                        <a:rPr lang="en-US" sz="1400" baseline="0" dirty="0" smtClean="0"/>
                        <a:t> allows online configuration changes</a:t>
                      </a:r>
                      <a:endParaRPr lang="da-DK" sz="1400" dirty="0"/>
                    </a:p>
                  </a:txBody>
                  <a:tcPr/>
                </a:tc>
                <a:tc>
                  <a:txBody>
                    <a:bodyPr/>
                    <a:lstStyle/>
                    <a:p>
                      <a:r>
                        <a:rPr lang="en-US" sz="1400" dirty="0" smtClean="0"/>
                        <a:t>Better get it right the first time!</a:t>
                      </a:r>
                      <a:endParaRPr lang="da-DK" sz="1400" dirty="0"/>
                    </a:p>
                  </a:txBody>
                  <a:tcPr/>
                </a:tc>
              </a:tr>
              <a:tr h="370840">
                <a:tc>
                  <a:txBody>
                    <a:bodyPr/>
                    <a:lstStyle/>
                    <a:p>
                      <a:r>
                        <a:rPr lang="en-US" sz="1400" dirty="0" smtClean="0"/>
                        <a:t>Skills required</a:t>
                      </a:r>
                      <a:endParaRPr lang="da-DK" sz="1400" b="1" dirty="0"/>
                    </a:p>
                  </a:txBody>
                  <a:tcPr/>
                </a:tc>
                <a:tc>
                  <a:txBody>
                    <a:bodyPr/>
                    <a:lstStyle/>
                    <a:p>
                      <a:r>
                        <a:rPr lang="en-US" sz="1400" dirty="0" smtClean="0"/>
                        <a:t>Steep</a:t>
                      </a:r>
                      <a:r>
                        <a:rPr lang="en-US" sz="1400" baseline="0" dirty="0" smtClean="0"/>
                        <a:t> learning curve, can be complex</a:t>
                      </a:r>
                      <a:endParaRPr lang="da-DK" sz="1400" dirty="0"/>
                    </a:p>
                  </a:txBody>
                  <a:tcPr/>
                </a:tc>
                <a:tc>
                  <a:txBody>
                    <a:bodyPr/>
                    <a:lstStyle/>
                    <a:p>
                      <a:r>
                        <a:rPr lang="en-US" sz="1400" dirty="0" smtClean="0"/>
                        <a:t>Simple and well understood</a:t>
                      </a:r>
                      <a:endParaRPr lang="da-DK" sz="1400" dirty="0"/>
                    </a:p>
                  </a:txBody>
                  <a:tcPr/>
                </a:tc>
              </a:tr>
              <a:tr h="370840">
                <a:tc>
                  <a:txBody>
                    <a:bodyPr/>
                    <a:lstStyle/>
                    <a:p>
                      <a:r>
                        <a:rPr lang="en-US" sz="1400" dirty="0" smtClean="0"/>
                        <a:t>Additional</a:t>
                      </a:r>
                      <a:r>
                        <a:rPr lang="en-US" sz="1400" baseline="0" dirty="0" smtClean="0"/>
                        <a:t> </a:t>
                      </a:r>
                      <a:r>
                        <a:rPr lang="en-US" sz="1400" dirty="0" smtClean="0"/>
                        <a:t>Features</a:t>
                      </a:r>
                      <a:endParaRPr lang="da-DK" sz="1400" b="1" dirty="0"/>
                    </a:p>
                  </a:txBody>
                  <a:tcPr/>
                </a:tc>
                <a:tc>
                  <a:txBody>
                    <a:bodyPr/>
                    <a:lstStyle/>
                    <a:p>
                      <a:r>
                        <a:rPr lang="en-US" sz="1400" dirty="0" smtClean="0"/>
                        <a:t>Snapshots</a:t>
                      </a:r>
                    </a:p>
                    <a:p>
                      <a:r>
                        <a:rPr lang="en-US" sz="1400" dirty="0" smtClean="0"/>
                        <a:t>Storage Replication</a:t>
                      </a:r>
                      <a:endParaRPr lang="da-DK" sz="1400" dirty="0"/>
                    </a:p>
                  </a:txBody>
                  <a:tcPr/>
                </a:tc>
                <a:tc>
                  <a:txBody>
                    <a:bodyPr/>
                    <a:lstStyle/>
                    <a:p>
                      <a:r>
                        <a:rPr lang="en-US" sz="1400" dirty="0" smtClean="0"/>
                        <a:t>None</a:t>
                      </a:r>
                      <a:endParaRPr lang="da-DK" sz="1400" dirty="0"/>
                    </a:p>
                  </a:txBody>
                  <a:tcPr/>
                </a:tc>
              </a:tr>
              <a:tr h="370840">
                <a:tc>
                  <a:txBody>
                    <a:bodyPr/>
                    <a:lstStyle/>
                    <a:p>
                      <a:r>
                        <a:rPr lang="en-US" sz="1400" dirty="0" smtClean="0"/>
                        <a:t>Performance</a:t>
                      </a:r>
                      <a:endParaRPr lang="da-DK" sz="1400" b="1" dirty="0"/>
                    </a:p>
                  </a:txBody>
                  <a:tcPr/>
                </a:tc>
                <a:tc>
                  <a:txBody>
                    <a:bodyPr/>
                    <a:lstStyle/>
                    <a:p>
                      <a:r>
                        <a:rPr lang="en-US" sz="1400" dirty="0" smtClean="0"/>
                        <a:t>Contrary</a:t>
                      </a:r>
                      <a:r>
                        <a:rPr lang="en-US" sz="1400" baseline="0" dirty="0" smtClean="0"/>
                        <a:t> to popular belief, SAN is not a performance technology</a:t>
                      </a:r>
                      <a:endParaRPr lang="da-DK" sz="1400" dirty="0"/>
                    </a:p>
                  </a:txBody>
                  <a:tcPr/>
                </a:tc>
                <a:tc>
                  <a:txBody>
                    <a:bodyPr/>
                    <a:lstStyle/>
                    <a:p>
                      <a:r>
                        <a:rPr lang="en-US" sz="1400" dirty="0" smtClean="0"/>
                        <a:t>High performance</a:t>
                      </a:r>
                      <a:r>
                        <a:rPr lang="en-US" sz="1400" baseline="0" dirty="0" smtClean="0"/>
                        <a:t> for small investment</a:t>
                      </a:r>
                      <a:endParaRPr lang="da-DK" sz="1400" dirty="0"/>
                    </a:p>
                  </a:txBody>
                  <a:tcPr/>
                </a:tc>
              </a:tr>
              <a:tr h="370840">
                <a:tc>
                  <a:txBody>
                    <a:bodyPr/>
                    <a:lstStyle/>
                    <a:p>
                      <a:r>
                        <a:rPr lang="en-US" sz="1400" dirty="0" smtClean="0"/>
                        <a:t>Reliability</a:t>
                      </a:r>
                      <a:endParaRPr lang="da-DK" sz="1400" b="1" dirty="0"/>
                    </a:p>
                  </a:txBody>
                  <a:tcPr/>
                </a:tc>
                <a:tc>
                  <a:txBody>
                    <a:bodyPr/>
                    <a:lstStyle/>
                    <a:p>
                      <a:r>
                        <a:rPr lang="en-US" sz="1400" dirty="0" smtClean="0"/>
                        <a:t>V</a:t>
                      </a:r>
                      <a:r>
                        <a:rPr lang="en-US" sz="1400" baseline="0" dirty="0" smtClean="0"/>
                        <a:t>ery high reliability</a:t>
                      </a:r>
                      <a:endParaRPr lang="da-DK" sz="1400" dirty="0"/>
                    </a:p>
                  </a:txBody>
                  <a:tcPr/>
                </a:tc>
                <a:tc>
                  <a:txBody>
                    <a:bodyPr/>
                    <a:lstStyle/>
                    <a:p>
                      <a:r>
                        <a:rPr lang="en-US" sz="1400" dirty="0" smtClean="0"/>
                        <a:t>Typically less reliable.</a:t>
                      </a:r>
                    </a:p>
                    <a:p>
                      <a:r>
                        <a:rPr lang="en-US" sz="1400" dirty="0" smtClean="0"/>
                        <a:t>-</a:t>
                      </a:r>
                      <a:r>
                        <a:rPr lang="en-US" sz="1400" baseline="0" dirty="0" smtClean="0"/>
                        <a:t> May be offset by higher redundancy on RAID levels</a:t>
                      </a:r>
                      <a:endParaRPr lang="da-DK" sz="1400" dirty="0"/>
                    </a:p>
                  </a:txBody>
                  <a:tcPr/>
                </a:tc>
              </a:tr>
              <a:tr h="370840">
                <a:tc>
                  <a:txBody>
                    <a:bodyPr/>
                    <a:lstStyle/>
                    <a:p>
                      <a:r>
                        <a:rPr lang="en-US" sz="1400" dirty="0" smtClean="0"/>
                        <a:t>Clustering Support</a:t>
                      </a:r>
                      <a:endParaRPr lang="da-DK" sz="1400" b="1" dirty="0"/>
                    </a:p>
                  </a:txBody>
                  <a:tcPr/>
                </a:tc>
                <a:tc>
                  <a:txBody>
                    <a:bodyPr/>
                    <a:lstStyle/>
                    <a:p>
                      <a:r>
                        <a:rPr lang="en-US" sz="1400" dirty="0" smtClean="0"/>
                        <a:t>Yes</a:t>
                      </a:r>
                      <a:endParaRPr lang="da-DK" sz="1400" dirty="0"/>
                    </a:p>
                  </a:txBody>
                  <a:tcPr/>
                </a:tc>
                <a:tc>
                  <a:txBody>
                    <a:bodyPr/>
                    <a:lstStyle/>
                    <a:p>
                      <a:r>
                        <a:rPr lang="en-US" sz="1400" dirty="0" smtClean="0"/>
                        <a:t>No</a:t>
                      </a:r>
                      <a:endParaRPr lang="da-DK" sz="1400" dirty="0"/>
                    </a:p>
                  </a:txBody>
                  <a:tcPr/>
                </a:tc>
              </a:tr>
            </a:tbl>
          </a:graphicData>
        </a:graphic>
      </p:graphicFrame>
    </p:spTree>
    <p:extLst>
      <p:ext uri="{BB962C8B-B14F-4D97-AF65-F5344CB8AC3E}">
        <p14:creationId xmlns:p14="http://schemas.microsoft.com/office/powerpoint/2010/main" val="3130424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3528" y="2996952"/>
            <a:ext cx="8424936" cy="430887"/>
          </a:xfrm>
        </p:spPr>
        <p:txBody>
          <a:bodyPr/>
          <a:lstStyle/>
          <a:p>
            <a:r>
              <a:rPr lang="en-US" dirty="0"/>
              <a:t>Designing high performance I/O for SQL </a:t>
            </a:r>
            <a:r>
              <a:rPr lang="en-US" dirty="0" smtClean="0"/>
              <a:t>Server</a:t>
            </a:r>
            <a:endParaRPr lang="en-US" dirty="0"/>
          </a:p>
        </p:txBody>
      </p:sp>
      <p:sp>
        <p:nvSpPr>
          <p:cNvPr id="5" name="Content Placeholder 4"/>
          <p:cNvSpPr>
            <a:spLocks noGrp="1"/>
          </p:cNvSpPr>
          <p:nvPr>
            <p:ph sz="quarter" idx="11"/>
          </p:nvPr>
        </p:nvSpPr>
        <p:spPr>
          <a:xfrm>
            <a:off x="323528" y="3501008"/>
            <a:ext cx="8424936" cy="615553"/>
          </a:xfrm>
        </p:spPr>
        <p:txBody>
          <a:bodyPr/>
          <a:lstStyle/>
          <a:p>
            <a:r>
              <a:rPr lang="en-US" dirty="0" smtClean="0"/>
              <a:t>Windows View of I/O</a:t>
            </a:r>
            <a:endParaRPr lang="en-US" dirty="0"/>
          </a:p>
        </p:txBody>
      </p:sp>
      <p:pic>
        <p:nvPicPr>
          <p:cNvPr id="6" name="Picture 7" descr="C:\Users\tkejser\AppData\Local\Microsoft\Windows\Temporary Internet Files\Content.IE5\5A855GJV\MCj04338340000[1].png"/>
          <p:cNvPicPr>
            <a:picLocks noChangeAspect="1" noChangeArrowheads="1"/>
          </p:cNvPicPr>
          <p:nvPr/>
        </p:nvPicPr>
        <p:blipFill>
          <a:blip r:embed="rId2" cstate="print"/>
          <a:srcRect/>
          <a:stretch>
            <a:fillRect/>
          </a:stretch>
        </p:blipFill>
        <p:spPr bwMode="auto">
          <a:xfrm>
            <a:off x="8100392" y="260648"/>
            <a:ext cx="891589" cy="850400"/>
          </a:xfrm>
          <a:prstGeom prst="rect">
            <a:avLst/>
          </a:prstGeom>
          <a:noFill/>
          <a:ln w="9525">
            <a:noFill/>
            <a:miter lim="800000"/>
            <a:headEnd/>
            <a:tailEnd/>
          </a:ln>
        </p:spPr>
      </p:pic>
      <p:sp>
        <p:nvSpPr>
          <p:cNvPr id="7" name="Can 6"/>
          <p:cNvSpPr/>
          <p:nvPr/>
        </p:nvSpPr>
        <p:spPr bwMode="auto">
          <a:xfrm>
            <a:off x="7296236" y="157822"/>
            <a:ext cx="576064" cy="936104"/>
          </a:xfrm>
          <a:prstGeom prst="can">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760" y="336212"/>
            <a:ext cx="4476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1638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pPr eaLnBrk="1" hangingPunct="1">
              <a:defRPr/>
            </a:pPr>
            <a:r>
              <a:rPr lang="en-US" dirty="0" smtClean="0"/>
              <a:t>Where does an I/O go?</a:t>
            </a:r>
          </a:p>
        </p:txBody>
      </p:sp>
      <p:sp>
        <p:nvSpPr>
          <p:cNvPr id="14341" name="Rectangle 5"/>
          <p:cNvSpPr>
            <a:spLocks noGrp="1" noChangeArrowheads="1"/>
          </p:cNvSpPr>
          <p:nvPr>
            <p:ph sz="quarter" idx="1"/>
          </p:nvPr>
        </p:nvSpPr>
        <p:spPr>
          <a:xfrm>
            <a:off x="6819900" y="3136900"/>
            <a:ext cx="1600200" cy="393700"/>
          </a:xfrm>
          <a:ln/>
        </p:spPr>
        <p:style>
          <a:lnRef idx="1">
            <a:schemeClr val="dk1"/>
          </a:lnRef>
          <a:fillRef idx="2">
            <a:schemeClr val="dk1"/>
          </a:fillRef>
          <a:effectRef idx="1">
            <a:schemeClr val="dk1"/>
          </a:effectRef>
          <a:fontRef idx="minor">
            <a:schemeClr val="dk1"/>
          </a:fontRef>
        </p:style>
        <p:txBody>
          <a:bodyPr>
            <a:normAutofit/>
          </a:bodyPr>
          <a:lstStyle/>
          <a:p>
            <a:pPr algn="ctr">
              <a:spcBef>
                <a:spcPct val="0"/>
              </a:spcBef>
              <a:buFontTx/>
              <a:buNone/>
            </a:pPr>
            <a:r>
              <a:rPr lang="en-US" sz="1600" smtClean="0"/>
              <a:t>NTFS</a:t>
            </a:r>
          </a:p>
        </p:txBody>
      </p:sp>
      <p:sp>
        <p:nvSpPr>
          <p:cNvPr id="14339" name="Rectangle 3"/>
          <p:cNvSpPr>
            <a:spLocks noChangeArrowheads="1"/>
          </p:cNvSpPr>
          <p:nvPr/>
        </p:nvSpPr>
        <p:spPr bwMode="auto">
          <a:xfrm>
            <a:off x="606425" y="2365375"/>
            <a:ext cx="7829550" cy="307777"/>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400"/>
              <a:t>Windows NT I/O system Interface</a:t>
            </a:r>
          </a:p>
        </p:txBody>
      </p:sp>
      <p:sp>
        <p:nvSpPr>
          <p:cNvPr id="14340" name="Rectangle 4"/>
          <p:cNvSpPr>
            <a:spLocks noChangeArrowheads="1"/>
          </p:cNvSpPr>
          <p:nvPr/>
        </p:nvSpPr>
        <p:spPr bwMode="auto">
          <a:xfrm>
            <a:off x="4806950" y="3162300"/>
            <a:ext cx="1398588"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600"/>
              <a:t>Fat32</a:t>
            </a:r>
          </a:p>
        </p:txBody>
      </p:sp>
      <p:sp>
        <p:nvSpPr>
          <p:cNvPr id="14342" name="Rectangle 6"/>
          <p:cNvSpPr>
            <a:spLocks noChangeArrowheads="1"/>
          </p:cNvSpPr>
          <p:nvPr/>
        </p:nvSpPr>
        <p:spPr bwMode="auto">
          <a:xfrm>
            <a:off x="6635750" y="1138238"/>
            <a:ext cx="1550988" cy="307777"/>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400"/>
              <a:t>Application</a:t>
            </a:r>
          </a:p>
        </p:txBody>
      </p:sp>
      <p:sp>
        <p:nvSpPr>
          <p:cNvPr id="14343" name="Rectangle 7"/>
          <p:cNvSpPr>
            <a:spLocks noChangeArrowheads="1"/>
          </p:cNvSpPr>
          <p:nvPr/>
        </p:nvSpPr>
        <p:spPr bwMode="auto">
          <a:xfrm>
            <a:off x="606425" y="1755775"/>
            <a:ext cx="7613650" cy="307777"/>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400"/>
              <a:t>Windows Cache Manager</a:t>
            </a:r>
          </a:p>
        </p:txBody>
      </p:sp>
      <p:sp>
        <p:nvSpPr>
          <p:cNvPr id="14344" name="Rectangle 8"/>
          <p:cNvSpPr>
            <a:spLocks noChangeArrowheads="1"/>
          </p:cNvSpPr>
          <p:nvPr/>
        </p:nvSpPr>
        <p:spPr bwMode="auto">
          <a:xfrm>
            <a:off x="781050" y="3009900"/>
            <a:ext cx="1398588"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600"/>
              <a:t>CDFS</a:t>
            </a:r>
          </a:p>
        </p:txBody>
      </p:sp>
      <p:sp>
        <p:nvSpPr>
          <p:cNvPr id="14345" name="Rectangle 9"/>
          <p:cNvSpPr>
            <a:spLocks noChangeArrowheads="1"/>
          </p:cNvSpPr>
          <p:nvPr/>
        </p:nvSpPr>
        <p:spPr bwMode="auto">
          <a:xfrm>
            <a:off x="5657850" y="3886200"/>
            <a:ext cx="1804988"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600"/>
              <a:t>FTdisk driver</a:t>
            </a:r>
          </a:p>
        </p:txBody>
      </p:sp>
      <p:sp>
        <p:nvSpPr>
          <p:cNvPr id="14346" name="Rectangle 10"/>
          <p:cNvSpPr>
            <a:spLocks noChangeArrowheads="1"/>
          </p:cNvSpPr>
          <p:nvPr/>
        </p:nvSpPr>
        <p:spPr bwMode="auto">
          <a:xfrm>
            <a:off x="2609850" y="4635500"/>
            <a:ext cx="1804988" cy="58477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600"/>
              <a:t>Tape class driver</a:t>
            </a:r>
          </a:p>
        </p:txBody>
      </p:sp>
      <p:sp>
        <p:nvSpPr>
          <p:cNvPr id="14347" name="Rectangle 11"/>
          <p:cNvSpPr>
            <a:spLocks noChangeArrowheads="1"/>
          </p:cNvSpPr>
          <p:nvPr/>
        </p:nvSpPr>
        <p:spPr bwMode="auto">
          <a:xfrm>
            <a:off x="400050" y="4635500"/>
            <a:ext cx="1804988" cy="58477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600"/>
              <a:t>CDROM class driver</a:t>
            </a:r>
          </a:p>
        </p:txBody>
      </p:sp>
      <p:sp>
        <p:nvSpPr>
          <p:cNvPr id="14348" name="Line 12"/>
          <p:cNvSpPr>
            <a:spLocks noChangeShapeType="1"/>
          </p:cNvSpPr>
          <p:nvPr/>
        </p:nvSpPr>
        <p:spPr bwMode="auto">
          <a:xfrm>
            <a:off x="3327400" y="2743200"/>
            <a:ext cx="0" cy="18796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49" name="Line 13"/>
          <p:cNvSpPr>
            <a:spLocks noChangeShapeType="1"/>
          </p:cNvSpPr>
          <p:nvPr/>
        </p:nvSpPr>
        <p:spPr bwMode="auto">
          <a:xfrm>
            <a:off x="1460500" y="2730500"/>
            <a:ext cx="0" cy="2667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50" name="Line 14"/>
          <p:cNvSpPr>
            <a:spLocks noChangeShapeType="1"/>
          </p:cNvSpPr>
          <p:nvPr/>
        </p:nvSpPr>
        <p:spPr bwMode="auto">
          <a:xfrm>
            <a:off x="1460500" y="3441700"/>
            <a:ext cx="12700" cy="12192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51" name="Line 15"/>
          <p:cNvSpPr>
            <a:spLocks noChangeShapeType="1"/>
          </p:cNvSpPr>
          <p:nvPr/>
        </p:nvSpPr>
        <p:spPr bwMode="auto">
          <a:xfrm>
            <a:off x="5397500" y="2730500"/>
            <a:ext cx="0" cy="4191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52" name="Line 16"/>
          <p:cNvSpPr>
            <a:spLocks noChangeShapeType="1"/>
          </p:cNvSpPr>
          <p:nvPr/>
        </p:nvSpPr>
        <p:spPr bwMode="auto">
          <a:xfrm>
            <a:off x="7556500" y="2743200"/>
            <a:ext cx="0" cy="4191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53" name="Rectangle 17"/>
          <p:cNvSpPr>
            <a:spLocks noChangeArrowheads="1"/>
          </p:cNvSpPr>
          <p:nvPr/>
        </p:nvSpPr>
        <p:spPr bwMode="auto">
          <a:xfrm>
            <a:off x="5670550" y="4622800"/>
            <a:ext cx="1804988"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600"/>
              <a:t>Disk class driver</a:t>
            </a:r>
          </a:p>
        </p:txBody>
      </p:sp>
      <p:sp>
        <p:nvSpPr>
          <p:cNvPr id="14354" name="Line 18"/>
          <p:cNvSpPr>
            <a:spLocks noChangeShapeType="1"/>
          </p:cNvSpPr>
          <p:nvPr/>
        </p:nvSpPr>
        <p:spPr bwMode="auto">
          <a:xfrm>
            <a:off x="6540500" y="4318000"/>
            <a:ext cx="0" cy="3175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55" name="Line 19"/>
          <p:cNvSpPr>
            <a:spLocks noChangeShapeType="1"/>
          </p:cNvSpPr>
          <p:nvPr/>
        </p:nvSpPr>
        <p:spPr bwMode="auto">
          <a:xfrm>
            <a:off x="7061200" y="3568700"/>
            <a:ext cx="0" cy="3302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56" name="Line 20"/>
          <p:cNvSpPr>
            <a:spLocks noChangeShapeType="1"/>
          </p:cNvSpPr>
          <p:nvPr/>
        </p:nvSpPr>
        <p:spPr bwMode="auto">
          <a:xfrm>
            <a:off x="5816600" y="3568700"/>
            <a:ext cx="0" cy="3429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57" name="Rectangle 21"/>
          <p:cNvSpPr>
            <a:spLocks noChangeArrowheads="1"/>
          </p:cNvSpPr>
          <p:nvPr/>
        </p:nvSpPr>
        <p:spPr bwMode="auto">
          <a:xfrm>
            <a:off x="422275" y="5597525"/>
            <a:ext cx="8153400" cy="307777"/>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400" dirty="0" smtClean="0"/>
              <a:t>Storage Port </a:t>
            </a:r>
            <a:r>
              <a:rPr lang="en-US" sz="1400" dirty="0"/>
              <a:t>Driver</a:t>
            </a:r>
          </a:p>
        </p:txBody>
      </p:sp>
      <p:sp>
        <p:nvSpPr>
          <p:cNvPr id="14358" name="Rectangle 22"/>
          <p:cNvSpPr>
            <a:spLocks noChangeArrowheads="1"/>
          </p:cNvSpPr>
          <p:nvPr/>
        </p:nvSpPr>
        <p:spPr bwMode="auto">
          <a:xfrm>
            <a:off x="361950" y="6262688"/>
            <a:ext cx="2428875" cy="307777"/>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400" dirty="0"/>
              <a:t>SmartArray miniport</a:t>
            </a:r>
          </a:p>
        </p:txBody>
      </p:sp>
      <p:sp>
        <p:nvSpPr>
          <p:cNvPr id="14359" name="Rectangle 23"/>
          <p:cNvSpPr>
            <a:spLocks noChangeArrowheads="1"/>
          </p:cNvSpPr>
          <p:nvPr/>
        </p:nvSpPr>
        <p:spPr bwMode="auto">
          <a:xfrm>
            <a:off x="3117850" y="6262688"/>
            <a:ext cx="2428875" cy="307777"/>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400"/>
              <a:t>Emulex miniport</a:t>
            </a:r>
          </a:p>
        </p:txBody>
      </p:sp>
      <p:sp>
        <p:nvSpPr>
          <p:cNvPr id="14360" name="Rectangle 24"/>
          <p:cNvSpPr>
            <a:spLocks noChangeArrowheads="1"/>
          </p:cNvSpPr>
          <p:nvPr/>
        </p:nvSpPr>
        <p:spPr bwMode="auto">
          <a:xfrm>
            <a:off x="5886450" y="6262688"/>
            <a:ext cx="2428875" cy="307777"/>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lgn="ctr"/>
            <a:r>
              <a:rPr lang="en-US" sz="1400"/>
              <a:t>Qlogic miniport</a:t>
            </a:r>
          </a:p>
        </p:txBody>
      </p:sp>
      <p:sp>
        <p:nvSpPr>
          <p:cNvPr id="14361" name="Line 25"/>
          <p:cNvSpPr>
            <a:spLocks noChangeShapeType="1"/>
          </p:cNvSpPr>
          <p:nvPr/>
        </p:nvSpPr>
        <p:spPr bwMode="auto">
          <a:xfrm>
            <a:off x="1397000" y="5359400"/>
            <a:ext cx="0" cy="2286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62" name="Line 26"/>
          <p:cNvSpPr>
            <a:spLocks noChangeShapeType="1"/>
          </p:cNvSpPr>
          <p:nvPr/>
        </p:nvSpPr>
        <p:spPr bwMode="auto">
          <a:xfrm>
            <a:off x="3390900" y="5346700"/>
            <a:ext cx="0" cy="2667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63" name="Line 27"/>
          <p:cNvSpPr>
            <a:spLocks noChangeShapeType="1"/>
          </p:cNvSpPr>
          <p:nvPr/>
        </p:nvSpPr>
        <p:spPr bwMode="auto">
          <a:xfrm>
            <a:off x="6591300" y="5346700"/>
            <a:ext cx="12700" cy="2540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64" name="Line 28"/>
          <p:cNvSpPr>
            <a:spLocks noChangeShapeType="1"/>
          </p:cNvSpPr>
          <p:nvPr/>
        </p:nvSpPr>
        <p:spPr bwMode="auto">
          <a:xfrm>
            <a:off x="6908800" y="5981700"/>
            <a:ext cx="12700" cy="3175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65" name="Line 29"/>
          <p:cNvSpPr>
            <a:spLocks noChangeShapeType="1"/>
          </p:cNvSpPr>
          <p:nvPr/>
        </p:nvSpPr>
        <p:spPr bwMode="auto">
          <a:xfrm>
            <a:off x="4191000" y="5994400"/>
            <a:ext cx="12700" cy="3175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66" name="Line 30"/>
          <p:cNvSpPr>
            <a:spLocks noChangeShapeType="1"/>
          </p:cNvSpPr>
          <p:nvPr/>
        </p:nvSpPr>
        <p:spPr bwMode="auto">
          <a:xfrm>
            <a:off x="1524000" y="5969000"/>
            <a:ext cx="0" cy="3175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67" name="Line 31"/>
          <p:cNvSpPr>
            <a:spLocks noChangeShapeType="1"/>
          </p:cNvSpPr>
          <p:nvPr/>
        </p:nvSpPr>
        <p:spPr bwMode="auto">
          <a:xfrm>
            <a:off x="7289800" y="1511300"/>
            <a:ext cx="12700" cy="8255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68" name="Line 32"/>
          <p:cNvSpPr>
            <a:spLocks noChangeShapeType="1"/>
          </p:cNvSpPr>
          <p:nvPr/>
        </p:nvSpPr>
        <p:spPr bwMode="auto">
          <a:xfrm>
            <a:off x="3492500" y="2120900"/>
            <a:ext cx="12700" cy="2413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69" name="Line 33"/>
          <p:cNvSpPr>
            <a:spLocks noChangeShapeType="1"/>
          </p:cNvSpPr>
          <p:nvPr/>
        </p:nvSpPr>
        <p:spPr bwMode="auto">
          <a:xfrm>
            <a:off x="6896100" y="1511300"/>
            <a:ext cx="0" cy="266700"/>
          </a:xfrm>
          <a:prstGeom prst="line">
            <a:avLst/>
          </a:prstGeom>
          <a:ln>
            <a:headEnd/>
            <a:tailEnd type="triangle" w="med" len="med"/>
          </a:ln>
        </p:spPr>
        <p:style>
          <a:lnRef idx="1">
            <a:schemeClr val="dk1"/>
          </a:lnRef>
          <a:fillRef idx="2">
            <a:schemeClr val="dk1"/>
          </a:fillRef>
          <a:effectRef idx="1">
            <a:schemeClr val="dk1"/>
          </a:effectRef>
          <a:fontRef idx="minor">
            <a:schemeClr val="dk1"/>
          </a:fontRef>
        </p:style>
        <p:txBody>
          <a:bodyPr>
            <a:spAutoFit/>
          </a:bodyPr>
          <a:lstStyle/>
          <a:p>
            <a:endParaRPr lang="en-US" sz="1400"/>
          </a:p>
        </p:txBody>
      </p:sp>
      <p:sp>
        <p:nvSpPr>
          <p:cNvPr id="14370" name="Freeform 34"/>
          <p:cNvSpPr>
            <a:spLocks/>
          </p:cNvSpPr>
          <p:nvPr/>
        </p:nvSpPr>
        <p:spPr bwMode="auto">
          <a:xfrm>
            <a:off x="4510088" y="520700"/>
            <a:ext cx="3355975" cy="6261100"/>
          </a:xfrm>
          <a:custGeom>
            <a:avLst/>
            <a:gdLst>
              <a:gd name="T0" fmla="*/ 2147483647 w 2114"/>
              <a:gd name="T1" fmla="*/ 0 h 3944"/>
              <a:gd name="T2" fmla="*/ 2147483647 w 2114"/>
              <a:gd name="T3" fmla="*/ 2147483647 h 3944"/>
              <a:gd name="T4" fmla="*/ 2147483647 w 2114"/>
              <a:gd name="T5" fmla="*/ 2147483647 h 3944"/>
              <a:gd name="T6" fmla="*/ 2147483647 w 2114"/>
              <a:gd name="T7" fmla="*/ 2147483647 h 3944"/>
              <a:gd name="T8" fmla="*/ 2147483647 w 2114"/>
              <a:gd name="T9" fmla="*/ 2147483647 h 3944"/>
              <a:gd name="T10" fmla="*/ 2147483647 w 2114"/>
              <a:gd name="T11" fmla="*/ 2147483647 h 3944"/>
              <a:gd name="T12" fmla="*/ 2147483647 w 2114"/>
              <a:gd name="T13" fmla="*/ 2147483647 h 3944"/>
              <a:gd name="T14" fmla="*/ 0 60000 65536"/>
              <a:gd name="T15" fmla="*/ 0 60000 65536"/>
              <a:gd name="T16" fmla="*/ 0 60000 65536"/>
              <a:gd name="T17" fmla="*/ 0 60000 65536"/>
              <a:gd name="T18" fmla="*/ 0 60000 65536"/>
              <a:gd name="T19" fmla="*/ 0 60000 65536"/>
              <a:gd name="T20" fmla="*/ 0 60000 65536"/>
              <a:gd name="T21" fmla="*/ 0 w 2114"/>
              <a:gd name="T22" fmla="*/ 0 h 3944"/>
              <a:gd name="T23" fmla="*/ 2114 w 2114"/>
              <a:gd name="T24" fmla="*/ 3944 h 3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14" h="3944">
                <a:moveTo>
                  <a:pt x="1927" y="0"/>
                </a:moveTo>
                <a:cubicBezTo>
                  <a:pt x="1787" y="226"/>
                  <a:pt x="1648" y="453"/>
                  <a:pt x="1671" y="720"/>
                </a:cubicBezTo>
                <a:cubicBezTo>
                  <a:pt x="1694" y="987"/>
                  <a:pt x="2114" y="1295"/>
                  <a:pt x="2063" y="1600"/>
                </a:cubicBezTo>
                <a:cubicBezTo>
                  <a:pt x="2012" y="1905"/>
                  <a:pt x="1532" y="2300"/>
                  <a:pt x="1367" y="2552"/>
                </a:cubicBezTo>
                <a:cubicBezTo>
                  <a:pt x="1202" y="2804"/>
                  <a:pt x="1270" y="2988"/>
                  <a:pt x="1071" y="3112"/>
                </a:cubicBezTo>
                <a:cubicBezTo>
                  <a:pt x="872" y="3236"/>
                  <a:pt x="350" y="3157"/>
                  <a:pt x="175" y="3296"/>
                </a:cubicBezTo>
                <a:cubicBezTo>
                  <a:pt x="0" y="3435"/>
                  <a:pt x="48" y="3836"/>
                  <a:pt x="23" y="3944"/>
                </a:cubicBezTo>
              </a:path>
            </a:pathLst>
          </a:custGeom>
          <a:noFill/>
          <a:ln w="9525">
            <a:solidFill>
              <a:schemeClr val="tx1"/>
            </a:solidFill>
            <a:round/>
            <a:headEnd/>
            <a:tailEnd/>
          </a:ln>
        </p:spPr>
        <p:txBody>
          <a:bodyPr>
            <a:spAutoFit/>
          </a:bodyPr>
          <a:lstStyle/>
          <a:p>
            <a:endParaRPr lang="en-US"/>
          </a:p>
        </p:txBody>
      </p:sp>
    </p:spTree>
    <p:extLst>
      <p:ext uri="{BB962C8B-B14F-4D97-AF65-F5344CB8AC3E}">
        <p14:creationId xmlns:p14="http://schemas.microsoft.com/office/powerpoint/2010/main" val="2265309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7"/>
          <p:cNvGrpSpPr/>
          <p:nvPr/>
        </p:nvGrpSpPr>
        <p:grpSpPr>
          <a:xfrm>
            <a:off x="7347858" y="2427515"/>
            <a:ext cx="1611086" cy="762000"/>
            <a:chOff x="4572000" y="1828801"/>
            <a:chExt cx="990600" cy="381000"/>
          </a:xfrm>
        </p:grpSpPr>
        <p:sp>
          <p:nvSpPr>
            <p:cNvPr id="79" name="Rectangle 78"/>
            <p:cNvSpPr>
              <a:spLocks noChangeArrowheads="1"/>
            </p:cNvSpPr>
            <p:nvPr/>
          </p:nvSpPr>
          <p:spPr bwMode="auto">
            <a:xfrm>
              <a:off x="4572000" y="1828801"/>
              <a:ext cx="990600" cy="381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0" name="Can 79"/>
            <p:cNvSpPr>
              <a:spLocks noChangeArrowheads="1"/>
            </p:cNvSpPr>
            <p:nvPr/>
          </p:nvSpPr>
          <p:spPr bwMode="auto">
            <a:xfrm>
              <a:off x="5409206"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1" name="Can 80"/>
            <p:cNvSpPr>
              <a:spLocks noChangeArrowheads="1"/>
            </p:cNvSpPr>
            <p:nvPr/>
          </p:nvSpPr>
          <p:spPr bwMode="auto">
            <a:xfrm>
              <a:off x="5298038"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2" name="Can 81"/>
            <p:cNvSpPr>
              <a:spLocks noChangeArrowheads="1"/>
            </p:cNvSpPr>
            <p:nvPr/>
          </p:nvSpPr>
          <p:spPr bwMode="auto">
            <a:xfrm>
              <a:off x="5186871"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3" name="Can 82"/>
            <p:cNvSpPr>
              <a:spLocks noChangeArrowheads="1"/>
            </p:cNvSpPr>
            <p:nvPr/>
          </p:nvSpPr>
          <p:spPr bwMode="auto">
            <a:xfrm>
              <a:off x="5075703"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4" name="Can 83"/>
            <p:cNvSpPr>
              <a:spLocks noChangeArrowheads="1"/>
            </p:cNvSpPr>
            <p:nvPr/>
          </p:nvSpPr>
          <p:spPr bwMode="auto">
            <a:xfrm>
              <a:off x="4964536"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5" name="Can 84"/>
            <p:cNvSpPr>
              <a:spLocks noChangeArrowheads="1"/>
            </p:cNvSpPr>
            <p:nvPr/>
          </p:nvSpPr>
          <p:spPr bwMode="auto">
            <a:xfrm>
              <a:off x="4742201"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6" name="Can 85"/>
            <p:cNvSpPr>
              <a:spLocks noChangeArrowheads="1"/>
            </p:cNvSpPr>
            <p:nvPr/>
          </p:nvSpPr>
          <p:spPr bwMode="auto">
            <a:xfrm>
              <a:off x="4627200"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sp>
          <p:nvSpPr>
            <p:cNvPr id="87" name="Can 86"/>
            <p:cNvSpPr>
              <a:spLocks noChangeArrowheads="1"/>
            </p:cNvSpPr>
            <p:nvPr/>
          </p:nvSpPr>
          <p:spPr bwMode="auto">
            <a:xfrm>
              <a:off x="4853368" y="1856500"/>
              <a:ext cx="91234" cy="276995"/>
            </a:xfrm>
            <a:prstGeom prst="can">
              <a:avLst>
                <a:gd name="adj" fmla="val 5042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l">
                <a:lnSpc>
                  <a:spcPct val="100000"/>
                </a:lnSpc>
                <a:spcBef>
                  <a:spcPct val="0"/>
                </a:spcBef>
              </a:pPr>
              <a:endParaRPr lang="en-US" sz="1800">
                <a:solidFill>
                  <a:srgbClr xmlns:mc="http://schemas.openxmlformats.org/markup-compatibility/2006" xmlns:a14="http://schemas.microsoft.com/office/drawing/2010/main" val="000000" mc:Ignorable=""/>
                </a:solidFill>
                <a:latin typeface="Arial" charset="0"/>
              </a:endParaRPr>
            </a:p>
          </p:txBody>
        </p:sp>
      </p:grpSp>
      <p:sp>
        <p:nvSpPr>
          <p:cNvPr id="73" name="Right Arrow 72"/>
          <p:cNvSpPr/>
          <p:nvPr/>
        </p:nvSpPr>
        <p:spPr>
          <a:xfrm>
            <a:off x="0" y="1491343"/>
            <a:ext cx="7489371" cy="2612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da-DK" sz="2800" b="1" dirty="0" smtClean="0"/>
              <a:t>Transfers</a:t>
            </a:r>
            <a:endParaRPr lang="da-DK" sz="2800" b="1" dirty="0"/>
          </a:p>
        </p:txBody>
      </p:sp>
      <p:sp>
        <p:nvSpPr>
          <p:cNvPr id="2" name="Title 1"/>
          <p:cNvSpPr>
            <a:spLocks noGrp="1"/>
          </p:cNvSpPr>
          <p:nvPr>
            <p:ph type="title"/>
          </p:nvPr>
        </p:nvSpPr>
        <p:spPr/>
        <p:txBody>
          <a:bodyPr/>
          <a:lstStyle/>
          <a:p>
            <a:r>
              <a:rPr lang="en-US" dirty="0" err="1" smtClean="0"/>
              <a:t>Perfmon</a:t>
            </a:r>
            <a:r>
              <a:rPr lang="en-US" dirty="0" smtClean="0"/>
              <a:t> Counters – Explained (?)</a:t>
            </a:r>
            <a:endParaRPr lang="da-DK" dirty="0"/>
          </a:p>
        </p:txBody>
      </p:sp>
      <p:sp>
        <p:nvSpPr>
          <p:cNvPr id="35" name="Rectangle 34"/>
          <p:cNvSpPr/>
          <p:nvPr/>
        </p:nvSpPr>
        <p:spPr>
          <a:xfrm rot="5400000">
            <a:off x="-328750" y="2645956"/>
            <a:ext cx="1310644" cy="326572"/>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t>64KB</a:t>
            </a:r>
            <a:endParaRPr lang="da-DK" sz="1400" dirty="0"/>
          </a:p>
        </p:txBody>
      </p:sp>
      <p:sp>
        <p:nvSpPr>
          <p:cNvPr id="36" name="Rectangle 35"/>
          <p:cNvSpPr/>
          <p:nvPr/>
        </p:nvSpPr>
        <p:spPr>
          <a:xfrm rot="5400000">
            <a:off x="457201" y="2242460"/>
            <a:ext cx="533399" cy="326572"/>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t>8</a:t>
            </a:r>
          </a:p>
          <a:p>
            <a:pPr algn="ctr"/>
            <a:r>
              <a:rPr lang="en-US" sz="1400" dirty="0" smtClean="0"/>
              <a:t>KB</a:t>
            </a:r>
            <a:endParaRPr lang="da-DK" sz="1400" dirty="0"/>
          </a:p>
        </p:txBody>
      </p:sp>
      <p:sp>
        <p:nvSpPr>
          <p:cNvPr id="39" name="Rectangle 38"/>
          <p:cNvSpPr/>
          <p:nvPr/>
        </p:nvSpPr>
        <p:spPr>
          <a:xfrm rot="5400000">
            <a:off x="1972491" y="2537100"/>
            <a:ext cx="1121229" cy="326572"/>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t>32KB</a:t>
            </a:r>
            <a:endParaRPr lang="da-DK" sz="1400" dirty="0"/>
          </a:p>
        </p:txBody>
      </p:sp>
      <p:sp>
        <p:nvSpPr>
          <p:cNvPr id="40" name="Left Brace 39"/>
          <p:cNvSpPr/>
          <p:nvPr/>
        </p:nvSpPr>
        <p:spPr>
          <a:xfrm>
            <a:off x="968827" y="2166257"/>
            <a:ext cx="751115" cy="912224"/>
          </a:xfrm>
          <a:prstGeom prst="leftBrace">
            <a:avLst>
              <a:gd name="adj1" fmla="val 5303"/>
              <a:gd name="adj2" fmla="val 50000"/>
            </a:avLst>
          </a:prstGeom>
        </p:spPr>
        <p:style>
          <a:lnRef idx="2">
            <a:schemeClr val="accent2"/>
          </a:lnRef>
          <a:fillRef idx="0">
            <a:schemeClr val="accent2"/>
          </a:fillRef>
          <a:effectRef idx="1">
            <a:schemeClr val="accent2"/>
          </a:effectRef>
          <a:fontRef idx="minor">
            <a:schemeClr val="tx1"/>
          </a:fontRef>
        </p:style>
        <p:txBody>
          <a:bodyPr vert="vert270" rtlCol="0" anchor="ctr"/>
          <a:lstStyle/>
          <a:p>
            <a:pPr algn="ctr"/>
            <a:r>
              <a:rPr lang="en-US" dirty="0" err="1" smtClean="0"/>
              <a:t>Avg</a:t>
            </a:r>
            <a:r>
              <a:rPr lang="en-US" dirty="0" smtClean="0"/>
              <a:t> Disk Bytes / Transfer</a:t>
            </a:r>
            <a:endParaRPr lang="da-DK" dirty="0"/>
          </a:p>
        </p:txBody>
      </p:sp>
      <p:sp>
        <p:nvSpPr>
          <p:cNvPr id="41" name="Rectangle 40"/>
          <p:cNvSpPr/>
          <p:nvPr/>
        </p:nvSpPr>
        <p:spPr>
          <a:xfrm rot="5400000">
            <a:off x="2774406" y="2262781"/>
            <a:ext cx="533399" cy="326572"/>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t>8</a:t>
            </a:r>
          </a:p>
          <a:p>
            <a:pPr algn="ctr"/>
            <a:r>
              <a:rPr lang="en-US" sz="1400" dirty="0" smtClean="0"/>
              <a:t>KB</a:t>
            </a:r>
            <a:endParaRPr lang="da-DK" sz="1400" dirty="0"/>
          </a:p>
        </p:txBody>
      </p:sp>
      <p:sp>
        <p:nvSpPr>
          <p:cNvPr id="42" name="Rectangle 41"/>
          <p:cNvSpPr/>
          <p:nvPr/>
        </p:nvSpPr>
        <p:spPr>
          <a:xfrm rot="5400000">
            <a:off x="3186792" y="2255344"/>
            <a:ext cx="538843" cy="326572"/>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t>8</a:t>
            </a:r>
          </a:p>
          <a:p>
            <a:pPr algn="ctr"/>
            <a:r>
              <a:rPr lang="en-US" sz="1400" dirty="0" smtClean="0"/>
              <a:t>KB</a:t>
            </a:r>
            <a:endParaRPr lang="da-DK" sz="1400" dirty="0"/>
          </a:p>
        </p:txBody>
      </p:sp>
      <p:sp>
        <p:nvSpPr>
          <p:cNvPr id="43" name="Rectangle 42"/>
          <p:cNvSpPr/>
          <p:nvPr/>
        </p:nvSpPr>
        <p:spPr>
          <a:xfrm rot="5400000">
            <a:off x="3262808" y="2645957"/>
            <a:ext cx="1290326" cy="326572"/>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t>64KB</a:t>
            </a:r>
            <a:endParaRPr lang="da-DK" sz="1400" dirty="0"/>
          </a:p>
        </p:txBody>
      </p:sp>
      <p:sp>
        <p:nvSpPr>
          <p:cNvPr id="44" name="Rectangle 43"/>
          <p:cNvSpPr/>
          <p:nvPr/>
        </p:nvSpPr>
        <p:spPr>
          <a:xfrm rot="5400000">
            <a:off x="3767182" y="2536376"/>
            <a:ext cx="1121229" cy="326572"/>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t>32KB</a:t>
            </a:r>
            <a:endParaRPr lang="da-DK" sz="1400" dirty="0"/>
          </a:p>
        </p:txBody>
      </p:sp>
      <p:sp>
        <p:nvSpPr>
          <p:cNvPr id="45" name="Rectangle 44"/>
          <p:cNvSpPr/>
          <p:nvPr/>
        </p:nvSpPr>
        <p:spPr>
          <a:xfrm rot="5400000">
            <a:off x="4497252" y="2274395"/>
            <a:ext cx="533399" cy="326572"/>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400" dirty="0" smtClean="0"/>
              <a:t>8</a:t>
            </a:r>
          </a:p>
          <a:p>
            <a:pPr algn="ctr"/>
            <a:r>
              <a:rPr lang="en-US" sz="1400" dirty="0" smtClean="0"/>
              <a:t>KB</a:t>
            </a:r>
            <a:endParaRPr lang="da-DK" sz="1400" dirty="0"/>
          </a:p>
        </p:txBody>
      </p:sp>
      <p:sp>
        <p:nvSpPr>
          <p:cNvPr id="51" name="Left Brace 50"/>
          <p:cNvSpPr/>
          <p:nvPr/>
        </p:nvSpPr>
        <p:spPr>
          <a:xfrm rot="16200000">
            <a:off x="3488871" y="2389414"/>
            <a:ext cx="402772" cy="2525486"/>
          </a:xfrm>
          <a:prstGeom prst="leftBrace">
            <a:avLst>
              <a:gd name="adj1" fmla="val 5303"/>
              <a:gd name="adj2" fmla="val 50000"/>
            </a:avLst>
          </a:prstGeom>
        </p:spPr>
        <p:style>
          <a:lnRef idx="2">
            <a:schemeClr val="accent2"/>
          </a:lnRef>
          <a:fillRef idx="0">
            <a:schemeClr val="accent2"/>
          </a:fillRef>
          <a:effectRef idx="1">
            <a:schemeClr val="accent2"/>
          </a:effectRef>
          <a:fontRef idx="minor">
            <a:schemeClr val="tx1"/>
          </a:fontRef>
        </p:style>
        <p:txBody>
          <a:bodyPr vert="eaVert" rtlCol="0" anchor="ctr"/>
          <a:lstStyle/>
          <a:p>
            <a:pPr algn="ctr"/>
            <a:r>
              <a:rPr lang="en-US" dirty="0" smtClean="0">
                <a:solidFill>
                  <a:schemeClr val="bg2"/>
                </a:solidFill>
              </a:rPr>
              <a:t>Disk Bytes / sec</a:t>
            </a:r>
          </a:p>
          <a:p>
            <a:pPr algn="ctr"/>
            <a:r>
              <a:rPr lang="en-US" dirty="0" smtClean="0">
                <a:solidFill>
                  <a:schemeClr val="bg2"/>
                </a:solidFill>
              </a:rPr>
              <a:t>152 KB</a:t>
            </a:r>
            <a:endParaRPr lang="da-DK" dirty="0">
              <a:solidFill>
                <a:schemeClr val="bg2"/>
              </a:solidFill>
            </a:endParaRPr>
          </a:p>
        </p:txBody>
      </p:sp>
      <p:sp>
        <p:nvSpPr>
          <p:cNvPr id="52" name="TextBox 51"/>
          <p:cNvSpPr txBox="1"/>
          <p:nvPr/>
        </p:nvSpPr>
        <p:spPr>
          <a:xfrm>
            <a:off x="163286" y="1491343"/>
            <a:ext cx="337457" cy="276999"/>
          </a:xfrm>
          <a:prstGeom prst="rect">
            <a:avLst/>
          </a:prstGeom>
          <a:noFill/>
        </p:spPr>
        <p:txBody>
          <a:bodyPr wrap="square" rtlCol="0">
            <a:spAutoFit/>
          </a:bodyPr>
          <a:lstStyle/>
          <a:p>
            <a:r>
              <a:rPr lang="en-US" sz="1200" dirty="0" smtClean="0">
                <a:solidFill>
                  <a:schemeClr val="bg2"/>
                </a:solidFill>
              </a:rPr>
              <a:t>1</a:t>
            </a:r>
            <a:endParaRPr lang="da-DK" sz="1200" dirty="0">
              <a:solidFill>
                <a:schemeClr val="bg2"/>
              </a:solidFill>
            </a:endParaRPr>
          </a:p>
        </p:txBody>
      </p:sp>
      <p:sp>
        <p:nvSpPr>
          <p:cNvPr id="56" name="TextBox 55"/>
          <p:cNvSpPr txBox="1"/>
          <p:nvPr/>
        </p:nvSpPr>
        <p:spPr>
          <a:xfrm>
            <a:off x="566058" y="1480457"/>
            <a:ext cx="337457" cy="276999"/>
          </a:xfrm>
          <a:prstGeom prst="rect">
            <a:avLst/>
          </a:prstGeom>
          <a:noFill/>
        </p:spPr>
        <p:txBody>
          <a:bodyPr wrap="square" rtlCol="0">
            <a:spAutoFit/>
          </a:bodyPr>
          <a:lstStyle/>
          <a:p>
            <a:r>
              <a:rPr lang="en-US" sz="1200" dirty="0" smtClean="0">
                <a:solidFill>
                  <a:schemeClr val="bg2"/>
                </a:solidFill>
              </a:rPr>
              <a:t>2</a:t>
            </a:r>
            <a:endParaRPr lang="da-DK" sz="1200" dirty="0">
              <a:solidFill>
                <a:schemeClr val="bg2"/>
              </a:solidFill>
            </a:endParaRPr>
          </a:p>
        </p:txBody>
      </p:sp>
      <p:sp>
        <p:nvSpPr>
          <p:cNvPr id="57" name="TextBox 56"/>
          <p:cNvSpPr txBox="1"/>
          <p:nvPr/>
        </p:nvSpPr>
        <p:spPr>
          <a:xfrm>
            <a:off x="1513115" y="1469572"/>
            <a:ext cx="337457" cy="276999"/>
          </a:xfrm>
          <a:prstGeom prst="rect">
            <a:avLst/>
          </a:prstGeom>
          <a:noFill/>
        </p:spPr>
        <p:txBody>
          <a:bodyPr wrap="square" rtlCol="0">
            <a:spAutoFit/>
          </a:bodyPr>
          <a:lstStyle/>
          <a:p>
            <a:r>
              <a:rPr lang="en-US" sz="1200" dirty="0" smtClean="0">
                <a:solidFill>
                  <a:schemeClr val="bg2"/>
                </a:solidFill>
              </a:rPr>
              <a:t>3</a:t>
            </a:r>
            <a:endParaRPr lang="da-DK" sz="1200" dirty="0">
              <a:solidFill>
                <a:schemeClr val="bg2"/>
              </a:solidFill>
            </a:endParaRPr>
          </a:p>
        </p:txBody>
      </p:sp>
      <p:sp>
        <p:nvSpPr>
          <p:cNvPr id="58" name="TextBox 57"/>
          <p:cNvSpPr txBox="1"/>
          <p:nvPr/>
        </p:nvSpPr>
        <p:spPr>
          <a:xfrm>
            <a:off x="1970315" y="1469572"/>
            <a:ext cx="337457" cy="276999"/>
          </a:xfrm>
          <a:prstGeom prst="rect">
            <a:avLst/>
          </a:prstGeom>
          <a:noFill/>
        </p:spPr>
        <p:txBody>
          <a:bodyPr wrap="square" rtlCol="0">
            <a:spAutoFit/>
          </a:bodyPr>
          <a:lstStyle/>
          <a:p>
            <a:r>
              <a:rPr lang="en-US" sz="1200" dirty="0" smtClean="0">
                <a:solidFill>
                  <a:schemeClr val="bg2"/>
                </a:solidFill>
              </a:rPr>
              <a:t>4</a:t>
            </a:r>
            <a:endParaRPr lang="da-DK" sz="1200" dirty="0">
              <a:solidFill>
                <a:schemeClr val="bg2"/>
              </a:solidFill>
            </a:endParaRPr>
          </a:p>
        </p:txBody>
      </p:sp>
      <p:sp>
        <p:nvSpPr>
          <p:cNvPr id="59" name="TextBox 58"/>
          <p:cNvSpPr txBox="1"/>
          <p:nvPr/>
        </p:nvSpPr>
        <p:spPr>
          <a:xfrm>
            <a:off x="2394858" y="1469572"/>
            <a:ext cx="337457" cy="276999"/>
          </a:xfrm>
          <a:prstGeom prst="rect">
            <a:avLst/>
          </a:prstGeom>
          <a:noFill/>
        </p:spPr>
        <p:txBody>
          <a:bodyPr wrap="square" rtlCol="0">
            <a:spAutoFit/>
          </a:bodyPr>
          <a:lstStyle/>
          <a:p>
            <a:r>
              <a:rPr lang="en-US" sz="1200" dirty="0" smtClean="0">
                <a:solidFill>
                  <a:schemeClr val="bg2"/>
                </a:solidFill>
              </a:rPr>
              <a:t>5</a:t>
            </a:r>
            <a:endParaRPr lang="da-DK" sz="1200" dirty="0">
              <a:solidFill>
                <a:schemeClr val="bg2"/>
              </a:solidFill>
            </a:endParaRPr>
          </a:p>
        </p:txBody>
      </p:sp>
      <p:sp>
        <p:nvSpPr>
          <p:cNvPr id="60" name="TextBox 59"/>
          <p:cNvSpPr txBox="1"/>
          <p:nvPr/>
        </p:nvSpPr>
        <p:spPr>
          <a:xfrm>
            <a:off x="2852058" y="1458686"/>
            <a:ext cx="337457" cy="276999"/>
          </a:xfrm>
          <a:prstGeom prst="rect">
            <a:avLst/>
          </a:prstGeom>
          <a:noFill/>
        </p:spPr>
        <p:txBody>
          <a:bodyPr wrap="square" rtlCol="0">
            <a:spAutoFit/>
          </a:bodyPr>
          <a:lstStyle/>
          <a:p>
            <a:r>
              <a:rPr lang="en-US" sz="1200" dirty="0" smtClean="0">
                <a:solidFill>
                  <a:schemeClr val="bg2"/>
                </a:solidFill>
              </a:rPr>
              <a:t>6</a:t>
            </a:r>
            <a:endParaRPr lang="da-DK" sz="1200" dirty="0">
              <a:solidFill>
                <a:schemeClr val="bg2"/>
              </a:solidFill>
            </a:endParaRPr>
          </a:p>
        </p:txBody>
      </p:sp>
      <p:sp>
        <p:nvSpPr>
          <p:cNvPr id="61" name="TextBox 60"/>
          <p:cNvSpPr txBox="1"/>
          <p:nvPr/>
        </p:nvSpPr>
        <p:spPr>
          <a:xfrm>
            <a:off x="3276601" y="1458686"/>
            <a:ext cx="337457" cy="276999"/>
          </a:xfrm>
          <a:prstGeom prst="rect">
            <a:avLst/>
          </a:prstGeom>
          <a:noFill/>
        </p:spPr>
        <p:txBody>
          <a:bodyPr wrap="square" rtlCol="0">
            <a:spAutoFit/>
          </a:bodyPr>
          <a:lstStyle/>
          <a:p>
            <a:r>
              <a:rPr lang="en-US" sz="1200" dirty="0" smtClean="0">
                <a:solidFill>
                  <a:schemeClr val="bg2"/>
                </a:solidFill>
              </a:rPr>
              <a:t>7</a:t>
            </a:r>
            <a:endParaRPr lang="da-DK" sz="1200" dirty="0">
              <a:solidFill>
                <a:schemeClr val="bg2"/>
              </a:solidFill>
            </a:endParaRPr>
          </a:p>
        </p:txBody>
      </p:sp>
      <p:sp>
        <p:nvSpPr>
          <p:cNvPr id="62" name="TextBox 61"/>
          <p:cNvSpPr txBox="1"/>
          <p:nvPr/>
        </p:nvSpPr>
        <p:spPr>
          <a:xfrm>
            <a:off x="3744687" y="1458686"/>
            <a:ext cx="337457" cy="276999"/>
          </a:xfrm>
          <a:prstGeom prst="rect">
            <a:avLst/>
          </a:prstGeom>
          <a:noFill/>
        </p:spPr>
        <p:txBody>
          <a:bodyPr wrap="square" rtlCol="0">
            <a:spAutoFit/>
          </a:bodyPr>
          <a:lstStyle/>
          <a:p>
            <a:r>
              <a:rPr lang="en-US" sz="1200" dirty="0" smtClean="0">
                <a:solidFill>
                  <a:schemeClr val="bg2"/>
                </a:solidFill>
              </a:rPr>
              <a:t>8</a:t>
            </a:r>
            <a:endParaRPr lang="da-DK" sz="1200" dirty="0">
              <a:solidFill>
                <a:schemeClr val="bg2"/>
              </a:solidFill>
            </a:endParaRPr>
          </a:p>
        </p:txBody>
      </p:sp>
      <p:sp>
        <p:nvSpPr>
          <p:cNvPr id="63" name="TextBox 62"/>
          <p:cNvSpPr txBox="1"/>
          <p:nvPr/>
        </p:nvSpPr>
        <p:spPr>
          <a:xfrm>
            <a:off x="4158345" y="1469571"/>
            <a:ext cx="337457" cy="276999"/>
          </a:xfrm>
          <a:prstGeom prst="rect">
            <a:avLst/>
          </a:prstGeom>
          <a:noFill/>
        </p:spPr>
        <p:txBody>
          <a:bodyPr wrap="square" rtlCol="0">
            <a:spAutoFit/>
          </a:bodyPr>
          <a:lstStyle/>
          <a:p>
            <a:r>
              <a:rPr lang="en-US" sz="1200" dirty="0" smtClean="0">
                <a:solidFill>
                  <a:schemeClr val="bg2"/>
                </a:solidFill>
              </a:rPr>
              <a:t>9</a:t>
            </a:r>
            <a:endParaRPr lang="da-DK" sz="1200" dirty="0">
              <a:solidFill>
                <a:schemeClr val="bg2"/>
              </a:solidFill>
            </a:endParaRPr>
          </a:p>
        </p:txBody>
      </p:sp>
      <p:sp>
        <p:nvSpPr>
          <p:cNvPr id="64" name="TextBox 63"/>
          <p:cNvSpPr txBox="1"/>
          <p:nvPr/>
        </p:nvSpPr>
        <p:spPr>
          <a:xfrm>
            <a:off x="4604660" y="1480457"/>
            <a:ext cx="413654" cy="276999"/>
          </a:xfrm>
          <a:prstGeom prst="rect">
            <a:avLst/>
          </a:prstGeom>
          <a:noFill/>
        </p:spPr>
        <p:txBody>
          <a:bodyPr wrap="square" rtlCol="0">
            <a:spAutoFit/>
          </a:bodyPr>
          <a:lstStyle/>
          <a:p>
            <a:r>
              <a:rPr lang="en-US" sz="1200" dirty="0" smtClean="0">
                <a:solidFill>
                  <a:schemeClr val="bg2"/>
                </a:solidFill>
              </a:rPr>
              <a:t>10</a:t>
            </a:r>
            <a:endParaRPr lang="da-DK" sz="1200" dirty="0">
              <a:solidFill>
                <a:schemeClr val="bg2"/>
              </a:solidFill>
            </a:endParaRPr>
          </a:p>
        </p:txBody>
      </p:sp>
      <p:cxnSp>
        <p:nvCxnSpPr>
          <p:cNvPr id="69" name="Straight Arrow Connector 68"/>
          <p:cNvCxnSpPr>
            <a:endCxn id="70" idx="1"/>
          </p:cNvCxnSpPr>
          <p:nvPr/>
        </p:nvCxnSpPr>
        <p:spPr>
          <a:xfrm>
            <a:off x="0" y="4987245"/>
            <a:ext cx="7293428" cy="197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0" name="TextBox 69"/>
          <p:cNvSpPr txBox="1"/>
          <p:nvPr/>
        </p:nvSpPr>
        <p:spPr>
          <a:xfrm>
            <a:off x="7293428" y="4822371"/>
            <a:ext cx="1153885" cy="369332"/>
          </a:xfrm>
          <a:prstGeom prst="rect">
            <a:avLst/>
          </a:prstGeom>
          <a:noFill/>
        </p:spPr>
        <p:txBody>
          <a:bodyPr wrap="square" rtlCol="0">
            <a:spAutoFit/>
          </a:bodyPr>
          <a:lstStyle/>
          <a:p>
            <a:r>
              <a:rPr lang="en-US" dirty="0" smtClean="0">
                <a:solidFill>
                  <a:schemeClr val="bg2"/>
                </a:solidFill>
              </a:rPr>
              <a:t>Time</a:t>
            </a:r>
            <a:endParaRPr lang="da-DK" dirty="0">
              <a:solidFill>
                <a:schemeClr val="bg2"/>
              </a:solidFill>
            </a:endParaRPr>
          </a:p>
        </p:txBody>
      </p:sp>
      <p:sp>
        <p:nvSpPr>
          <p:cNvPr id="74" name="TextBox 73"/>
          <p:cNvSpPr txBox="1"/>
          <p:nvPr/>
        </p:nvSpPr>
        <p:spPr>
          <a:xfrm>
            <a:off x="6618517" y="1480457"/>
            <a:ext cx="642254" cy="276999"/>
          </a:xfrm>
          <a:prstGeom prst="rect">
            <a:avLst/>
          </a:prstGeom>
          <a:noFill/>
        </p:spPr>
        <p:txBody>
          <a:bodyPr wrap="square" rtlCol="0">
            <a:spAutoFit/>
          </a:bodyPr>
          <a:lstStyle/>
          <a:p>
            <a:r>
              <a:rPr lang="da-DK" sz="1200" dirty="0" smtClean="0">
                <a:solidFill>
                  <a:schemeClr val="bg2"/>
                </a:solidFill>
              </a:rPr>
              <a:t>64</a:t>
            </a:r>
            <a:endParaRPr lang="da-DK" sz="1200" dirty="0">
              <a:solidFill>
                <a:schemeClr val="bg2"/>
              </a:solidFill>
            </a:endParaRPr>
          </a:p>
        </p:txBody>
      </p:sp>
      <p:cxnSp>
        <p:nvCxnSpPr>
          <p:cNvPr id="76" name="Straight Connector 75"/>
          <p:cNvCxnSpPr>
            <a:stCxn id="64" idx="3"/>
            <a:endCxn id="74" idx="1"/>
          </p:cNvCxnSpPr>
          <p:nvPr/>
        </p:nvCxnSpPr>
        <p:spPr>
          <a:xfrm>
            <a:off x="5018314" y="1618957"/>
            <a:ext cx="1600203"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89" name="Straight Arrow Connector 88"/>
          <p:cNvCxnSpPr/>
          <p:nvPr/>
        </p:nvCxnSpPr>
        <p:spPr>
          <a:xfrm>
            <a:off x="2476863" y="4757057"/>
            <a:ext cx="2491377" cy="18143"/>
          </a:xfrm>
          <a:prstGeom prst="straightConnector1">
            <a:avLst/>
          </a:prstGeom>
          <a:ln>
            <a:headEnd type="triangle"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90" name="Straight Connector 89"/>
          <p:cNvCxnSpPr>
            <a:stCxn id="56" idx="3"/>
            <a:endCxn id="57" idx="1"/>
          </p:cNvCxnSpPr>
          <p:nvPr/>
        </p:nvCxnSpPr>
        <p:spPr>
          <a:xfrm flipV="1">
            <a:off x="903515" y="1608072"/>
            <a:ext cx="609600" cy="10885"/>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rot="5400000">
            <a:off x="2324101" y="5165271"/>
            <a:ext cx="337457" cy="0"/>
          </a:xfrm>
          <a:prstGeom prst="line">
            <a:avLst/>
          </a:prstGeom>
        </p:spPr>
        <p:style>
          <a:lnRef idx="2">
            <a:schemeClr val="dk1"/>
          </a:lnRef>
          <a:fillRef idx="0">
            <a:schemeClr val="dk1"/>
          </a:fillRef>
          <a:effectRef idx="1">
            <a:schemeClr val="dk1"/>
          </a:effectRef>
          <a:fontRef idx="minor">
            <a:schemeClr val="tx1"/>
          </a:fontRef>
        </p:style>
      </p:cxnSp>
      <p:cxnSp>
        <p:nvCxnSpPr>
          <p:cNvPr id="98" name="Straight Connector 97"/>
          <p:cNvCxnSpPr/>
          <p:nvPr/>
        </p:nvCxnSpPr>
        <p:spPr>
          <a:xfrm rot="5400000">
            <a:off x="4784274" y="5165273"/>
            <a:ext cx="337457" cy="0"/>
          </a:xfrm>
          <a:prstGeom prst="line">
            <a:avLst/>
          </a:prstGeom>
        </p:spPr>
        <p:style>
          <a:lnRef idx="2">
            <a:schemeClr val="dk1"/>
          </a:lnRef>
          <a:fillRef idx="0">
            <a:schemeClr val="dk1"/>
          </a:fillRef>
          <a:effectRef idx="1">
            <a:schemeClr val="dk1"/>
          </a:effectRef>
          <a:fontRef idx="minor">
            <a:schemeClr val="tx1"/>
          </a:fontRef>
        </p:style>
      </p:cxnSp>
      <p:sp>
        <p:nvSpPr>
          <p:cNvPr id="99" name="TextBox 98"/>
          <p:cNvSpPr txBox="1"/>
          <p:nvPr/>
        </p:nvSpPr>
        <p:spPr>
          <a:xfrm>
            <a:off x="2536372" y="5029199"/>
            <a:ext cx="805542" cy="369332"/>
          </a:xfrm>
          <a:prstGeom prst="rect">
            <a:avLst/>
          </a:prstGeom>
          <a:noFill/>
        </p:spPr>
        <p:txBody>
          <a:bodyPr wrap="square" rtlCol="0">
            <a:spAutoFit/>
          </a:bodyPr>
          <a:lstStyle/>
          <a:p>
            <a:r>
              <a:rPr lang="en-US" dirty="0" smtClean="0">
                <a:solidFill>
                  <a:schemeClr val="bg2"/>
                </a:solidFill>
              </a:rPr>
              <a:t>T = 0</a:t>
            </a:r>
            <a:endParaRPr lang="da-DK" dirty="0">
              <a:solidFill>
                <a:schemeClr val="bg2"/>
              </a:solidFill>
            </a:endParaRPr>
          </a:p>
        </p:txBody>
      </p:sp>
      <p:sp>
        <p:nvSpPr>
          <p:cNvPr id="100" name="TextBox 99"/>
          <p:cNvSpPr txBox="1"/>
          <p:nvPr/>
        </p:nvSpPr>
        <p:spPr>
          <a:xfrm>
            <a:off x="4985658" y="5061857"/>
            <a:ext cx="1121228" cy="369332"/>
          </a:xfrm>
          <a:prstGeom prst="rect">
            <a:avLst/>
          </a:prstGeom>
          <a:noFill/>
        </p:spPr>
        <p:txBody>
          <a:bodyPr wrap="square" rtlCol="0">
            <a:spAutoFit/>
          </a:bodyPr>
          <a:lstStyle/>
          <a:p>
            <a:r>
              <a:rPr lang="en-US" dirty="0" smtClean="0">
                <a:solidFill>
                  <a:schemeClr val="bg2"/>
                </a:solidFill>
              </a:rPr>
              <a:t>T = 1 sec</a:t>
            </a:r>
            <a:endParaRPr lang="da-DK" dirty="0">
              <a:solidFill>
                <a:schemeClr val="bg2"/>
              </a:solidFill>
            </a:endParaRPr>
          </a:p>
        </p:txBody>
      </p:sp>
      <p:sp>
        <p:nvSpPr>
          <p:cNvPr id="102" name="TextBox 101"/>
          <p:cNvSpPr txBox="1"/>
          <p:nvPr/>
        </p:nvSpPr>
        <p:spPr>
          <a:xfrm>
            <a:off x="2372362" y="4389120"/>
            <a:ext cx="2646678" cy="338554"/>
          </a:xfrm>
          <a:prstGeom prst="rect">
            <a:avLst/>
          </a:prstGeom>
          <a:noFill/>
        </p:spPr>
        <p:txBody>
          <a:bodyPr wrap="square" rtlCol="0">
            <a:spAutoFit/>
          </a:bodyPr>
          <a:lstStyle/>
          <a:p>
            <a:pPr algn="ctr"/>
            <a:r>
              <a:rPr lang="en-US" sz="1600" dirty="0" smtClean="0">
                <a:solidFill>
                  <a:schemeClr val="bg2"/>
                </a:solidFill>
              </a:rPr>
              <a:t>Disk Transfers/sec  = IOPs</a:t>
            </a:r>
            <a:endParaRPr lang="da-DK" sz="1600" dirty="0">
              <a:solidFill>
                <a:schemeClr val="bg2"/>
              </a:solidFill>
            </a:endParaRPr>
          </a:p>
        </p:txBody>
      </p:sp>
      <p:cxnSp>
        <p:nvCxnSpPr>
          <p:cNvPr id="105" name="Straight Connector 104"/>
          <p:cNvCxnSpPr/>
          <p:nvPr/>
        </p:nvCxnSpPr>
        <p:spPr>
          <a:xfrm rot="16200000" flipH="1">
            <a:off x="2281283" y="3622403"/>
            <a:ext cx="1217748" cy="518885"/>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65" name="Straight Connector 64"/>
          <p:cNvCxnSpPr/>
          <p:nvPr/>
        </p:nvCxnSpPr>
        <p:spPr>
          <a:xfrm rot="16200000" flipH="1">
            <a:off x="2387603" y="3484883"/>
            <a:ext cx="1818638" cy="457198"/>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66" name="Straight Connector 65"/>
          <p:cNvCxnSpPr/>
          <p:nvPr/>
        </p:nvCxnSpPr>
        <p:spPr>
          <a:xfrm rot="16200000" flipH="1">
            <a:off x="2682242" y="3616963"/>
            <a:ext cx="1879598" cy="314957"/>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67" name="Straight Connector 66"/>
          <p:cNvCxnSpPr/>
          <p:nvPr/>
        </p:nvCxnSpPr>
        <p:spPr>
          <a:xfrm rot="16200000" flipH="1">
            <a:off x="3434082" y="4064003"/>
            <a:ext cx="1107438" cy="132077"/>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68" name="Straight Connector 67"/>
          <p:cNvCxnSpPr/>
          <p:nvPr/>
        </p:nvCxnSpPr>
        <p:spPr>
          <a:xfrm rot="5400000">
            <a:off x="3632203" y="3997961"/>
            <a:ext cx="1310638" cy="60963"/>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71" name="Straight Connector 70"/>
          <p:cNvCxnSpPr/>
          <p:nvPr/>
        </p:nvCxnSpPr>
        <p:spPr>
          <a:xfrm rot="5400000">
            <a:off x="3637644" y="3526611"/>
            <a:ext cx="1847671" cy="365032"/>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92" name="Straight Arrow Connector 91"/>
          <p:cNvCxnSpPr/>
          <p:nvPr/>
        </p:nvCxnSpPr>
        <p:spPr>
          <a:xfrm flipV="1">
            <a:off x="282303" y="1402080"/>
            <a:ext cx="6545217" cy="2177"/>
          </a:xfrm>
          <a:prstGeom prst="straightConnector1">
            <a:avLst/>
          </a:prstGeom>
          <a:ln>
            <a:headEnd type="triangle" w="lg" len="lg"/>
            <a:tailEnd type="triangle" w="lg" len="lg"/>
          </a:ln>
        </p:spPr>
        <p:style>
          <a:lnRef idx="2">
            <a:schemeClr val="accent2"/>
          </a:lnRef>
          <a:fillRef idx="0">
            <a:schemeClr val="accent2"/>
          </a:fillRef>
          <a:effectRef idx="1">
            <a:schemeClr val="accent2"/>
          </a:effectRef>
          <a:fontRef idx="minor">
            <a:schemeClr val="tx1"/>
          </a:fontRef>
        </p:style>
      </p:cxnSp>
      <p:sp>
        <p:nvSpPr>
          <p:cNvPr id="94" name="TextBox 93"/>
          <p:cNvSpPr txBox="1"/>
          <p:nvPr/>
        </p:nvSpPr>
        <p:spPr>
          <a:xfrm>
            <a:off x="1711962" y="924561"/>
            <a:ext cx="3286758" cy="523220"/>
          </a:xfrm>
          <a:prstGeom prst="rect">
            <a:avLst/>
          </a:prstGeom>
          <a:noFill/>
        </p:spPr>
        <p:txBody>
          <a:bodyPr wrap="square" rtlCol="0">
            <a:spAutoFit/>
          </a:bodyPr>
          <a:lstStyle/>
          <a:p>
            <a:pPr algn="ctr"/>
            <a:r>
              <a:rPr lang="da-DK" sz="1400" dirty="0" smtClean="0">
                <a:solidFill>
                  <a:schemeClr val="bg2"/>
                </a:solidFill>
              </a:rPr>
              <a:t>Current Disk Queue Length = 64</a:t>
            </a:r>
          </a:p>
          <a:p>
            <a:pPr algn="ctr"/>
            <a:r>
              <a:rPr lang="da-DK" sz="1400" smtClean="0">
                <a:solidFill>
                  <a:schemeClr val="bg2"/>
                </a:solidFill>
              </a:rPr>
              <a:t>”in-flight” </a:t>
            </a:r>
            <a:r>
              <a:rPr lang="da-DK" sz="1400" dirty="0" smtClean="0">
                <a:solidFill>
                  <a:schemeClr val="bg2"/>
                </a:solidFill>
              </a:rPr>
              <a:t>I/O’s</a:t>
            </a:r>
            <a:endParaRPr lang="da-DK" sz="1400" dirty="0">
              <a:solidFill>
                <a:schemeClr val="bg2"/>
              </a:solidFill>
            </a:endParaRPr>
          </a:p>
        </p:txBody>
      </p:sp>
      <p:sp>
        <p:nvSpPr>
          <p:cNvPr id="104" name="TextBox 103"/>
          <p:cNvSpPr txBox="1"/>
          <p:nvPr/>
        </p:nvSpPr>
        <p:spPr>
          <a:xfrm>
            <a:off x="1371600" y="5415280"/>
            <a:ext cx="5008880" cy="646331"/>
          </a:xfrm>
          <a:prstGeom prst="rect">
            <a:avLst/>
          </a:prstGeom>
          <a:noFill/>
        </p:spPr>
        <p:txBody>
          <a:bodyPr wrap="square" rtlCol="0">
            <a:spAutoFit/>
          </a:bodyPr>
          <a:lstStyle/>
          <a:p>
            <a:pPr algn="ctr"/>
            <a:r>
              <a:rPr lang="en-US" sz="1200" dirty="0" smtClean="0">
                <a:solidFill>
                  <a:schemeClr val="bg2"/>
                </a:solidFill>
              </a:rPr>
              <a:t>Avg. Disk/sec Disk Transfer =  </a:t>
            </a:r>
          </a:p>
          <a:p>
            <a:pPr algn="ctr"/>
            <a:r>
              <a:rPr lang="en-US" sz="1200" dirty="0" smtClean="0">
                <a:solidFill>
                  <a:schemeClr val="bg2"/>
                </a:solidFill>
              </a:rPr>
              <a:t>Average amount of time within the unit of measure the I/O takes to complete (Latency) </a:t>
            </a:r>
            <a:endParaRPr lang="da-DK" sz="1200" dirty="0">
              <a:solidFill>
                <a:schemeClr val="bg2"/>
              </a:solidFill>
            </a:endParaRPr>
          </a:p>
        </p:txBody>
      </p:sp>
      <p:cxnSp>
        <p:nvCxnSpPr>
          <p:cNvPr id="55" name="Straight Arrow Connector 54"/>
          <p:cNvCxnSpPr/>
          <p:nvPr/>
        </p:nvCxnSpPr>
        <p:spPr>
          <a:xfrm>
            <a:off x="4082143" y="3995057"/>
            <a:ext cx="3341914" cy="1588"/>
          </a:xfrm>
          <a:prstGeom prst="straightConnector1">
            <a:avLst/>
          </a:prstGeom>
          <a:ln>
            <a:headEnd type="triangle" w="lg" len="lg"/>
            <a:tailEnd type="triangle" w="lg" len="lg"/>
          </a:ln>
        </p:spPr>
        <p:style>
          <a:lnRef idx="2">
            <a:schemeClr val="accent2"/>
          </a:lnRef>
          <a:fillRef idx="0">
            <a:schemeClr val="accent2"/>
          </a:fillRef>
          <a:effectRef idx="1">
            <a:schemeClr val="accent2"/>
          </a:effectRef>
          <a:fontRef idx="minor">
            <a:schemeClr val="tx1"/>
          </a:fontRef>
        </p:style>
      </p:cxnSp>
      <p:sp>
        <p:nvSpPr>
          <p:cNvPr id="72" name="Left Brace 71"/>
          <p:cNvSpPr/>
          <p:nvPr/>
        </p:nvSpPr>
        <p:spPr>
          <a:xfrm rot="16200000">
            <a:off x="3917770" y="5062218"/>
            <a:ext cx="458652" cy="349070"/>
          </a:xfrm>
          <a:prstGeom prst="leftBrace">
            <a:avLst>
              <a:gd name="adj1" fmla="val 5303"/>
              <a:gd name="adj2" fmla="val 50000"/>
            </a:avLst>
          </a:prstGeom>
        </p:spPr>
        <p:style>
          <a:lnRef idx="2">
            <a:schemeClr val="dk1"/>
          </a:lnRef>
          <a:fillRef idx="0">
            <a:schemeClr val="dk1"/>
          </a:fillRef>
          <a:effectRef idx="1">
            <a:schemeClr val="dk1"/>
          </a:effectRef>
          <a:fontRef idx="minor">
            <a:schemeClr val="tx1"/>
          </a:fontRef>
        </p:style>
        <p:txBody>
          <a:bodyPr vert="eaVert" rtlCol="0" anchor="ctr"/>
          <a:lstStyle/>
          <a:p>
            <a:pPr algn="ctr"/>
            <a:endParaRPr lang="da-DK" dirty="0">
              <a:solidFill>
                <a:schemeClr val="bg2"/>
              </a:solidFill>
            </a:endParaRPr>
          </a:p>
        </p:txBody>
      </p:sp>
      <p:cxnSp>
        <p:nvCxnSpPr>
          <p:cNvPr id="75" name="Straight Connector 74"/>
          <p:cNvCxnSpPr>
            <a:endCxn id="72" idx="0"/>
          </p:cNvCxnSpPr>
          <p:nvPr/>
        </p:nvCxnSpPr>
        <p:spPr>
          <a:xfrm rot="5400000">
            <a:off x="3526611" y="4430122"/>
            <a:ext cx="1023256" cy="131355"/>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77" name="Straight Connector 76"/>
          <p:cNvCxnSpPr>
            <a:endCxn id="72" idx="2"/>
          </p:cNvCxnSpPr>
          <p:nvPr/>
        </p:nvCxnSpPr>
        <p:spPr>
          <a:xfrm rot="10800000" flipV="1">
            <a:off x="4321631" y="4005941"/>
            <a:ext cx="3091542" cy="1001486"/>
          </a:xfrm>
          <a:prstGeom prst="line">
            <a:avLst/>
          </a:prstGeom>
          <a:ln>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123457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an I/O?</a:t>
            </a:r>
            <a:endParaRPr lang="da-DK" dirty="0"/>
          </a:p>
        </p:txBody>
      </p:sp>
      <p:sp>
        <p:nvSpPr>
          <p:cNvPr id="5" name="Content Placeholder 4"/>
          <p:cNvSpPr>
            <a:spLocks noGrp="1"/>
          </p:cNvSpPr>
          <p:nvPr>
            <p:ph idx="1"/>
          </p:nvPr>
        </p:nvSpPr>
        <p:spPr>
          <a:xfrm>
            <a:off x="381000" y="1018142"/>
            <a:ext cx="8382000" cy="5343001"/>
          </a:xfrm>
        </p:spPr>
        <p:txBody>
          <a:bodyPr>
            <a:noAutofit/>
          </a:bodyPr>
          <a:lstStyle/>
          <a:p>
            <a:pPr>
              <a:lnSpc>
                <a:spcPct val="120000"/>
              </a:lnSpc>
            </a:pPr>
            <a:r>
              <a:rPr lang="en-US" sz="1400" b="1" dirty="0" smtClean="0"/>
              <a:t>Throughput</a:t>
            </a:r>
          </a:p>
          <a:p>
            <a:pPr lvl="1">
              <a:lnSpc>
                <a:spcPct val="120000"/>
              </a:lnSpc>
            </a:pPr>
            <a:r>
              <a:rPr lang="en-US" sz="1100" dirty="0" smtClean="0"/>
              <a:t>Measured in MB/sec or IOPs </a:t>
            </a:r>
          </a:p>
          <a:p>
            <a:pPr lvl="1">
              <a:lnSpc>
                <a:spcPct val="120000"/>
              </a:lnSpc>
            </a:pPr>
            <a:r>
              <a:rPr lang="en-US" sz="1100" dirty="0" smtClean="0"/>
              <a:t>Performance Monitor: Logical Disk</a:t>
            </a:r>
          </a:p>
          <a:p>
            <a:pPr lvl="2">
              <a:lnSpc>
                <a:spcPct val="120000"/>
              </a:lnSpc>
            </a:pPr>
            <a:r>
              <a:rPr lang="en-US" sz="1100" dirty="0" smtClean="0"/>
              <a:t>Disk Read Bytes / Sec</a:t>
            </a:r>
          </a:p>
          <a:p>
            <a:pPr lvl="2">
              <a:lnSpc>
                <a:spcPct val="120000"/>
              </a:lnSpc>
            </a:pPr>
            <a:r>
              <a:rPr lang="en-US" sz="1100" dirty="0" smtClean="0"/>
              <a:t>Disk Write Bytes / Sec</a:t>
            </a:r>
          </a:p>
          <a:p>
            <a:pPr lvl="2">
              <a:lnSpc>
                <a:spcPct val="120000"/>
              </a:lnSpc>
            </a:pPr>
            <a:r>
              <a:rPr lang="en-US" sz="1100" dirty="0" smtClean="0"/>
              <a:t>Disk Read / Sec</a:t>
            </a:r>
          </a:p>
          <a:p>
            <a:pPr lvl="2">
              <a:lnSpc>
                <a:spcPct val="120000"/>
              </a:lnSpc>
            </a:pPr>
            <a:r>
              <a:rPr lang="en-US" sz="1100" dirty="0" smtClean="0"/>
              <a:t>Disk Writes / Sec</a:t>
            </a:r>
          </a:p>
          <a:p>
            <a:pPr>
              <a:lnSpc>
                <a:spcPct val="120000"/>
              </a:lnSpc>
            </a:pPr>
            <a:r>
              <a:rPr lang="en-US" sz="1400" b="1" dirty="0" smtClean="0"/>
              <a:t>Latency</a:t>
            </a:r>
          </a:p>
          <a:p>
            <a:pPr lvl="1">
              <a:lnSpc>
                <a:spcPct val="120000"/>
              </a:lnSpc>
            </a:pPr>
            <a:r>
              <a:rPr lang="en-US" sz="1100" dirty="0" smtClean="0"/>
              <a:t>Measured in milliseconds (ms) </a:t>
            </a:r>
          </a:p>
          <a:p>
            <a:pPr lvl="1">
              <a:lnSpc>
                <a:spcPct val="120000"/>
              </a:lnSpc>
            </a:pPr>
            <a:r>
              <a:rPr lang="en-US" sz="1100" dirty="0" smtClean="0"/>
              <a:t>Performance Monitor: Logical Disk</a:t>
            </a:r>
          </a:p>
          <a:p>
            <a:pPr lvl="2">
              <a:lnSpc>
                <a:spcPct val="120000"/>
              </a:lnSpc>
            </a:pPr>
            <a:r>
              <a:rPr lang="en-US" sz="1100" dirty="0" smtClean="0"/>
              <a:t>Avg. Disk Sec / read </a:t>
            </a:r>
          </a:p>
          <a:p>
            <a:pPr lvl="2">
              <a:lnSpc>
                <a:spcPct val="120000"/>
              </a:lnSpc>
            </a:pPr>
            <a:r>
              <a:rPr lang="en-US" sz="1100" dirty="0" smtClean="0"/>
              <a:t>Avg. Disk Sec / write</a:t>
            </a:r>
          </a:p>
          <a:p>
            <a:pPr lvl="1">
              <a:lnSpc>
                <a:spcPct val="120000"/>
              </a:lnSpc>
            </a:pPr>
            <a:r>
              <a:rPr lang="en-US" sz="1100" dirty="0" smtClean="0"/>
              <a:t>More on healthy latency values later</a:t>
            </a:r>
          </a:p>
          <a:p>
            <a:pPr>
              <a:lnSpc>
                <a:spcPct val="120000"/>
              </a:lnSpc>
            </a:pPr>
            <a:r>
              <a:rPr lang="en-US" sz="1400" b="1" dirty="0" smtClean="0"/>
              <a:t>Capacity</a:t>
            </a:r>
          </a:p>
          <a:p>
            <a:pPr lvl="1">
              <a:lnSpc>
                <a:spcPct val="120000"/>
              </a:lnSpc>
            </a:pPr>
            <a:r>
              <a:rPr lang="en-US" sz="1100" dirty="0" smtClean="0"/>
              <a:t>Measured in GB/</a:t>
            </a:r>
            <a:r>
              <a:rPr lang="en-US" sz="1100" dirty="0" err="1" smtClean="0"/>
              <a:t>TaB</a:t>
            </a:r>
            <a:endParaRPr lang="en-US" sz="1100" dirty="0" smtClean="0"/>
          </a:p>
          <a:p>
            <a:pPr lvl="1">
              <a:lnSpc>
                <a:spcPct val="120000"/>
              </a:lnSpc>
            </a:pPr>
            <a:r>
              <a:rPr lang="en-US" sz="1100" dirty="0" smtClean="0"/>
              <a:t>The easy one!</a:t>
            </a:r>
            <a:endParaRPr lang="da-DK" sz="1100" dirty="0"/>
          </a:p>
        </p:txBody>
      </p:sp>
    </p:spTree>
    <p:extLst>
      <p:ext uri="{BB962C8B-B14F-4D97-AF65-F5344CB8AC3E}">
        <p14:creationId xmlns:p14="http://schemas.microsoft.com/office/powerpoint/2010/main" val="9604075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Logical Disk Counters</a:t>
            </a:r>
            <a:endParaRPr lang="en-US" dirty="0"/>
          </a:p>
        </p:txBody>
      </p:sp>
      <p:graphicFrame>
        <p:nvGraphicFramePr>
          <p:cNvPr id="7" name="Table Placeholder 6"/>
          <p:cNvGraphicFramePr>
            <a:graphicFrameLocks noGrp="1"/>
          </p:cNvGraphicFramePr>
          <p:nvPr>
            <p:ph type="tbl" sz="quarter" idx="10"/>
            <p:extLst>
              <p:ext uri="{D42A27DB-BD31-4B8C-83A1-F6EECF244321}">
                <p14:modId xmlns:p14="http://schemas.microsoft.com/office/powerpoint/2010/main" val="740536156"/>
              </p:ext>
            </p:extLst>
          </p:nvPr>
        </p:nvGraphicFramePr>
        <p:xfrm>
          <a:off x="467544" y="908720"/>
          <a:ext cx="8351838" cy="5537814"/>
        </p:xfrm>
        <a:graphic>
          <a:graphicData uri="http://schemas.openxmlformats.org/drawingml/2006/table">
            <a:tbl>
              <a:tblPr firstRow="1" bandRow="1">
                <a:tableStyleId>{8EC20E35-A176-4012-BC5E-935CFFF8708E}</a:tableStyleId>
              </a:tblPr>
              <a:tblGrid>
                <a:gridCol w="2376264"/>
                <a:gridCol w="1871439"/>
                <a:gridCol w="4104135"/>
              </a:tblGrid>
              <a:tr h="445500">
                <a:tc>
                  <a:txBody>
                    <a:bodyPr/>
                    <a:lstStyle/>
                    <a:p>
                      <a:r>
                        <a:rPr lang="en-US" sz="1200" dirty="0" smtClean="0"/>
                        <a:t>Logical</a:t>
                      </a:r>
                      <a:r>
                        <a:rPr lang="en-US" sz="1200" baseline="0" dirty="0" smtClean="0"/>
                        <a:t> Disk </a:t>
                      </a:r>
                      <a:r>
                        <a:rPr lang="en-US" sz="1200" dirty="0" smtClean="0"/>
                        <a:t>Counter</a:t>
                      </a:r>
                      <a:endParaRPr lang="en-US" sz="1200" dirty="0"/>
                    </a:p>
                  </a:txBody>
                  <a:tcPr/>
                </a:tc>
                <a:tc>
                  <a:txBody>
                    <a:bodyPr/>
                    <a:lstStyle/>
                    <a:p>
                      <a:r>
                        <a:rPr lang="en-US" sz="1200" dirty="0" smtClean="0"/>
                        <a:t>Storage Guy’s term</a:t>
                      </a:r>
                      <a:endParaRPr lang="en-US" sz="1200" dirty="0"/>
                    </a:p>
                  </a:txBody>
                  <a:tcPr/>
                </a:tc>
                <a:tc>
                  <a:txBody>
                    <a:bodyPr/>
                    <a:lstStyle/>
                    <a:p>
                      <a:r>
                        <a:rPr lang="en-US" sz="1200" dirty="0" smtClean="0"/>
                        <a:t>Description</a:t>
                      </a:r>
                      <a:endParaRPr lang="en-US" sz="1200" dirty="0"/>
                    </a:p>
                  </a:txBody>
                  <a:tcPr/>
                </a:tc>
              </a:tr>
              <a:tr h="1393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solidFill>
                            <a:schemeClr val="bg2"/>
                          </a:solidFill>
                          <a:effectLst/>
                          <a:latin typeface="+mj-lt"/>
                        </a:rPr>
                        <a:t>Disk Reads / Second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smtClean="0">
                          <a:solidFill>
                            <a:schemeClr val="bg2"/>
                          </a:solidFill>
                          <a:effectLst/>
                          <a:latin typeface="+mj-lt"/>
                        </a:rPr>
                        <a:t>Disk Writes / Second</a:t>
                      </a:r>
                    </a:p>
                    <a:p>
                      <a:endParaRPr lang="en-US" sz="1200" dirty="0">
                        <a:solidFill>
                          <a:schemeClr val="bg2"/>
                        </a:solidFill>
                        <a:latin typeface="+mj-lt"/>
                      </a:endParaRPr>
                    </a:p>
                  </a:txBody>
                  <a:tcPr/>
                </a:tc>
                <a:tc>
                  <a:txBody>
                    <a:bodyPr/>
                    <a:lstStyle/>
                    <a:p>
                      <a:r>
                        <a:rPr lang="en-US" sz="1200" dirty="0" smtClean="0">
                          <a:solidFill>
                            <a:schemeClr val="bg2"/>
                          </a:solidFill>
                          <a:latin typeface="+mj-lt"/>
                        </a:rPr>
                        <a:t>IOPS</a:t>
                      </a:r>
                      <a:endParaRPr lang="en-US" sz="1200" dirty="0">
                        <a:solidFill>
                          <a:schemeClr val="bg2"/>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0" i="0" u="none" strike="noStrike" cap="none" normalizeH="0" baseline="0" dirty="0" smtClean="0">
                          <a:solidFill>
                            <a:schemeClr val="bg2"/>
                          </a:solidFill>
                          <a:effectLst/>
                          <a:latin typeface="+mj-lt"/>
                        </a:rPr>
                        <a:t>Measures the Number of I/O’s per second </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0" i="0" u="none" strike="noStrike" cap="none" normalizeH="0" baseline="0" dirty="0" smtClean="0">
                          <a:solidFill>
                            <a:schemeClr val="bg2"/>
                          </a:solidFill>
                          <a:effectLst/>
                          <a:latin typeface="+mj-lt"/>
                        </a:rPr>
                        <a:t>Discuss with vendor sizing of spindles of different type and rotational speeds</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en-US" sz="1200" b="0" i="0" u="none" strike="noStrike" cap="none" normalizeH="0" baseline="0" dirty="0" smtClean="0">
                          <a:solidFill>
                            <a:schemeClr val="bg2"/>
                          </a:solidFill>
                          <a:effectLst/>
                          <a:latin typeface="+mj-lt"/>
                        </a:rPr>
                        <a:t>Impacted by disk head movement (i.e. short stroking the disk will provide more I/O per second capacity)</a:t>
                      </a:r>
                    </a:p>
                    <a:p>
                      <a:endParaRPr lang="en-US" sz="1200" dirty="0">
                        <a:solidFill>
                          <a:schemeClr val="bg2"/>
                        </a:solidFill>
                        <a:latin typeface="+mj-lt"/>
                      </a:endParaRPr>
                    </a:p>
                  </a:txBody>
                  <a:tcPr/>
                </a:tc>
              </a:tr>
              <a:tr h="1265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solidFill>
                            <a:schemeClr val="bg2"/>
                          </a:solidFill>
                          <a:effectLst/>
                          <a:latin typeface="+mj-lt"/>
                        </a:rPr>
                        <a:t>Average Disk sec / read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solidFill>
                            <a:schemeClr val="bg2"/>
                          </a:solidFill>
                          <a:effectLst/>
                          <a:latin typeface="+mj-lt"/>
                        </a:rPr>
                        <a:t>Average Disk sec / write</a:t>
                      </a:r>
                    </a:p>
                    <a:p>
                      <a:endParaRPr lang="en-US" sz="1200" b="0" dirty="0">
                        <a:solidFill>
                          <a:schemeClr val="bg2"/>
                        </a:solidFill>
                        <a:latin typeface="+mj-lt"/>
                      </a:endParaRPr>
                    </a:p>
                  </a:txBody>
                  <a:tcPr/>
                </a:tc>
                <a:tc>
                  <a:txBody>
                    <a:bodyPr/>
                    <a:lstStyle/>
                    <a:p>
                      <a:r>
                        <a:rPr lang="en-US" sz="1200" dirty="0" smtClean="0">
                          <a:solidFill>
                            <a:schemeClr val="bg2"/>
                          </a:solidFill>
                          <a:latin typeface="+mj-lt"/>
                        </a:rPr>
                        <a:t>Latency</a:t>
                      </a:r>
                      <a:endParaRPr lang="en-US" sz="1200" dirty="0">
                        <a:solidFill>
                          <a:schemeClr val="bg2"/>
                        </a:solidFill>
                        <a:latin typeface="+mj-lt"/>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solidFill>
                            <a:schemeClr val="bg2"/>
                          </a:solidFill>
                          <a:effectLst/>
                          <a:latin typeface="+mj-lt"/>
                        </a:rPr>
                        <a:t>Measures disk latency. Numbers will vary, optimal values for averages over time:</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solidFill>
                            <a:schemeClr val="bg2"/>
                          </a:solidFill>
                          <a:effectLst/>
                          <a:latin typeface="+mj-lt"/>
                        </a:rPr>
                        <a:t>1 - 5 </a:t>
                      </a:r>
                      <a:r>
                        <a:rPr kumimoji="0" lang="en-US" sz="1200" b="1" i="0" u="none" strike="noStrike" cap="none" normalizeH="0" baseline="0" dirty="0" err="1" smtClean="0">
                          <a:solidFill>
                            <a:schemeClr val="bg2"/>
                          </a:solidFill>
                          <a:effectLst/>
                          <a:latin typeface="+mj-lt"/>
                        </a:rPr>
                        <a:t>ms</a:t>
                      </a:r>
                      <a:r>
                        <a:rPr kumimoji="0" lang="en-US" sz="1200" b="1" i="0" u="none" strike="noStrike" cap="none" normalizeH="0" baseline="0" dirty="0" smtClean="0">
                          <a:solidFill>
                            <a:schemeClr val="bg2"/>
                          </a:solidFill>
                          <a:effectLst/>
                          <a:latin typeface="+mj-lt"/>
                        </a:rPr>
                        <a:t> for Log (Ideally 1ms or better)   </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solidFill>
                            <a:schemeClr val="bg2"/>
                          </a:solidFill>
                          <a:effectLst/>
                          <a:latin typeface="+mj-lt"/>
                        </a:rPr>
                        <a:t>5 - 20 </a:t>
                      </a:r>
                      <a:r>
                        <a:rPr kumimoji="0" lang="en-US" sz="1200" b="1" i="0" u="none" strike="noStrike" cap="none" normalizeH="0" baseline="0" dirty="0" err="1" smtClean="0">
                          <a:solidFill>
                            <a:schemeClr val="bg2"/>
                          </a:solidFill>
                          <a:effectLst/>
                          <a:latin typeface="+mj-lt"/>
                        </a:rPr>
                        <a:t>ms</a:t>
                      </a:r>
                      <a:r>
                        <a:rPr kumimoji="0" lang="en-US" sz="1200" b="1" i="0" u="none" strike="noStrike" cap="none" normalizeH="0" baseline="0" dirty="0" smtClean="0">
                          <a:solidFill>
                            <a:schemeClr val="bg2"/>
                          </a:solidFill>
                          <a:effectLst/>
                          <a:latin typeface="+mj-lt"/>
                        </a:rPr>
                        <a:t> for Data (OLTP) (Ideally 10ms or better)</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solidFill>
                            <a:schemeClr val="bg2"/>
                          </a:solidFill>
                          <a:effectLst/>
                          <a:latin typeface="+mj-lt"/>
                        </a:rPr>
                        <a:t>&lt;=25-30 </a:t>
                      </a:r>
                      <a:r>
                        <a:rPr kumimoji="0" lang="en-US" sz="1200" b="1" i="0" u="none" strike="noStrike" cap="none" normalizeH="0" baseline="0" dirty="0" err="1" smtClean="0">
                          <a:solidFill>
                            <a:schemeClr val="bg2"/>
                          </a:solidFill>
                          <a:effectLst/>
                          <a:latin typeface="+mj-lt"/>
                        </a:rPr>
                        <a:t>ms</a:t>
                      </a:r>
                      <a:r>
                        <a:rPr kumimoji="0" lang="en-US" sz="1200" b="1" i="0" u="none" strike="noStrike" cap="none" normalizeH="0" baseline="0" dirty="0" smtClean="0">
                          <a:solidFill>
                            <a:schemeClr val="bg2"/>
                          </a:solidFill>
                          <a:effectLst/>
                          <a:latin typeface="+mj-lt"/>
                        </a:rPr>
                        <a:t> for Data (DSS)</a:t>
                      </a:r>
                    </a:p>
                  </a:txBody>
                  <a:tcPr/>
                </a:tc>
              </a:tr>
              <a:tr h="788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solidFill>
                            <a:schemeClr val="bg2"/>
                          </a:solidFill>
                          <a:effectLst/>
                          <a:latin typeface="+mj-lt"/>
                        </a:rPr>
                        <a:t>Average Disk Bytes / Read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solidFill>
                            <a:schemeClr val="bg2"/>
                          </a:solidFill>
                          <a:effectLst/>
                          <a:latin typeface="+mj-lt"/>
                        </a:rPr>
                        <a:t>Average Disk Bytes / Write</a:t>
                      </a:r>
                    </a:p>
                    <a:p>
                      <a:endParaRPr lang="en-US" sz="1200" dirty="0">
                        <a:solidFill>
                          <a:schemeClr val="bg2"/>
                        </a:solidFill>
                        <a:latin typeface="+mj-lt"/>
                      </a:endParaRPr>
                    </a:p>
                  </a:txBody>
                  <a:tcPr/>
                </a:tc>
                <a:tc>
                  <a:txBody>
                    <a:bodyPr/>
                    <a:lstStyle/>
                    <a:p>
                      <a:r>
                        <a:rPr lang="en-US" sz="1200" dirty="0" smtClean="0">
                          <a:solidFill>
                            <a:schemeClr val="bg2"/>
                          </a:solidFill>
                          <a:latin typeface="+mj-lt"/>
                        </a:rPr>
                        <a:t>Block Size</a:t>
                      </a:r>
                      <a:endParaRPr lang="en-US" sz="1200" dirty="0">
                        <a:solidFill>
                          <a:schemeClr val="bg2"/>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solidFill>
                            <a:schemeClr val="bg2"/>
                          </a:solidFill>
                          <a:effectLst/>
                          <a:latin typeface="+mj-lt"/>
                        </a:rPr>
                        <a:t>Measures the size of I/O’s being issued.  Larger I/O tend to have higher latency (example: BACKUP/RESTORE)</a:t>
                      </a:r>
                    </a:p>
                    <a:p>
                      <a:endParaRPr lang="en-US" sz="1200" dirty="0">
                        <a:solidFill>
                          <a:schemeClr val="bg2"/>
                        </a:solidFill>
                        <a:latin typeface="+mj-lt"/>
                      </a:endParaRPr>
                    </a:p>
                  </a:txBody>
                  <a:tcPr/>
                </a:tc>
              </a:tr>
              <a:tr h="788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solidFill>
                            <a:schemeClr val="bg2"/>
                          </a:solidFill>
                          <a:effectLst/>
                          <a:latin typeface="+mj-lt"/>
                        </a:rPr>
                        <a:t>Avg. / Current Disk Queue Length</a:t>
                      </a:r>
                    </a:p>
                    <a:p>
                      <a:endParaRPr lang="en-US" sz="1200" dirty="0">
                        <a:solidFill>
                          <a:schemeClr val="bg2"/>
                        </a:solidFill>
                        <a:latin typeface="+mj-lt"/>
                      </a:endParaRPr>
                    </a:p>
                  </a:txBody>
                  <a:tcPr/>
                </a:tc>
                <a:tc>
                  <a:txBody>
                    <a:bodyPr/>
                    <a:lstStyle/>
                    <a:p>
                      <a:r>
                        <a:rPr lang="en-US" sz="1200" dirty="0" smtClean="0">
                          <a:solidFill>
                            <a:schemeClr val="bg2"/>
                          </a:solidFill>
                          <a:latin typeface="+mj-lt"/>
                        </a:rPr>
                        <a:t>Outstanding  or</a:t>
                      </a:r>
                      <a:r>
                        <a:rPr lang="en-US" sz="1200" baseline="0" dirty="0" smtClean="0">
                          <a:solidFill>
                            <a:schemeClr val="bg2"/>
                          </a:solidFill>
                          <a:latin typeface="+mj-lt"/>
                        </a:rPr>
                        <a:t> waiting </a:t>
                      </a:r>
                      <a:r>
                        <a:rPr lang="en-US" sz="1200" dirty="0" smtClean="0">
                          <a:solidFill>
                            <a:schemeClr val="bg2"/>
                          </a:solidFill>
                          <a:latin typeface="+mj-lt"/>
                        </a:rPr>
                        <a:t>IOPS</a:t>
                      </a:r>
                      <a:endParaRPr lang="en-US" sz="1200" dirty="0">
                        <a:solidFill>
                          <a:schemeClr val="bg2"/>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solidFill>
                            <a:schemeClr val="bg2"/>
                          </a:solidFill>
                          <a:effectLst/>
                          <a:latin typeface="+mj-lt"/>
                        </a:rPr>
                        <a:t>Should not be used to diagnose good/bad performance.  Provides insight into the applications I/O pattern. </a:t>
                      </a:r>
                    </a:p>
                    <a:p>
                      <a:endParaRPr lang="en-US" sz="1200" dirty="0">
                        <a:solidFill>
                          <a:schemeClr val="bg2"/>
                        </a:solidFill>
                        <a:latin typeface="+mj-lt"/>
                      </a:endParaRPr>
                    </a:p>
                  </a:txBody>
                  <a:tcPr/>
                </a:tc>
              </a:tr>
              <a:tr h="801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solidFill>
                            <a:schemeClr val="bg2"/>
                          </a:solidFill>
                          <a:effectLst/>
                          <a:latin typeface="+mj-lt"/>
                        </a:rPr>
                        <a:t>Disk Read Bytes/sec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solidFill>
                            <a:schemeClr val="bg2"/>
                          </a:solidFill>
                          <a:effectLst/>
                          <a:latin typeface="+mj-lt"/>
                        </a:rPr>
                        <a:t>Disk Write Bytes/sec</a:t>
                      </a:r>
                    </a:p>
                    <a:p>
                      <a:endParaRPr lang="en-US" sz="1200" dirty="0">
                        <a:solidFill>
                          <a:schemeClr val="bg2"/>
                        </a:solidFill>
                        <a:latin typeface="+mj-lt"/>
                      </a:endParaRPr>
                    </a:p>
                  </a:txBody>
                  <a:tcPr/>
                </a:tc>
                <a:tc>
                  <a:txBody>
                    <a:bodyPr/>
                    <a:lstStyle/>
                    <a:p>
                      <a:r>
                        <a:rPr lang="en-US" sz="1200" dirty="0" smtClean="0">
                          <a:solidFill>
                            <a:schemeClr val="bg2"/>
                          </a:solidFill>
                          <a:latin typeface="+mj-lt"/>
                        </a:rPr>
                        <a:t>Throughput or Aggregate</a:t>
                      </a:r>
                      <a:r>
                        <a:rPr lang="en-US" sz="1200" baseline="0" dirty="0" smtClean="0">
                          <a:solidFill>
                            <a:schemeClr val="bg2"/>
                          </a:solidFill>
                          <a:latin typeface="+mj-lt"/>
                        </a:rPr>
                        <a:t> Throughput</a:t>
                      </a:r>
                      <a:endParaRPr lang="en-US" sz="1200" dirty="0">
                        <a:solidFill>
                          <a:schemeClr val="bg2"/>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solidFill>
                            <a:schemeClr val="bg2"/>
                          </a:solidFill>
                          <a:effectLst/>
                          <a:latin typeface="+mj-lt"/>
                        </a:rPr>
                        <a:t>Measure of total disk throughput.  Ideally larger block scans should be able to heavily utilize connection bandwidth.</a:t>
                      </a:r>
                    </a:p>
                    <a:p>
                      <a:endParaRPr lang="en-US" sz="1200" dirty="0">
                        <a:solidFill>
                          <a:schemeClr val="bg2"/>
                        </a:solidFill>
                        <a:latin typeface="+mj-lt"/>
                      </a:endParaRPr>
                    </a:p>
                  </a:txBody>
                  <a:tcPr/>
                </a:tc>
              </a:tr>
            </a:tbl>
          </a:graphicData>
        </a:graphic>
      </p:graphicFrame>
    </p:spTree>
    <p:extLst>
      <p:ext uri="{BB962C8B-B14F-4D97-AF65-F5344CB8AC3E}">
        <p14:creationId xmlns:p14="http://schemas.microsoft.com/office/powerpoint/2010/main" val="2992295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or Sequential?</a:t>
            </a:r>
            <a:endParaRPr lang="en-US" dirty="0"/>
          </a:p>
        </p:txBody>
      </p:sp>
      <p:sp>
        <p:nvSpPr>
          <p:cNvPr id="5" name="Content Placeholder 4"/>
          <p:cNvSpPr>
            <a:spLocks noGrp="1"/>
          </p:cNvSpPr>
          <p:nvPr>
            <p:ph idx="1"/>
          </p:nvPr>
        </p:nvSpPr>
        <p:spPr>
          <a:xfrm>
            <a:off x="467544" y="1052736"/>
            <a:ext cx="8320088" cy="4378122"/>
          </a:xfrm>
        </p:spPr>
        <p:txBody>
          <a:bodyPr/>
          <a:lstStyle/>
          <a:p>
            <a:r>
              <a:rPr lang="en-US" dirty="0" smtClean="0"/>
              <a:t>Knowing if your workload is random or sequential in nature can be a hard question to answer</a:t>
            </a:r>
          </a:p>
          <a:p>
            <a:pPr lvl="1"/>
            <a:r>
              <a:rPr lang="en-US" dirty="0" smtClean="0"/>
              <a:t>Depends a lot on application design</a:t>
            </a:r>
          </a:p>
          <a:p>
            <a:r>
              <a:rPr lang="en-US" dirty="0" smtClean="0"/>
              <a:t>SQL Server Access Methods can give some insights</a:t>
            </a:r>
          </a:p>
          <a:p>
            <a:pPr lvl="1"/>
            <a:r>
              <a:rPr lang="en-US" dirty="0" smtClean="0"/>
              <a:t>High values of </a:t>
            </a:r>
            <a:r>
              <a:rPr lang="en-US" dirty="0" err="1" smtClean="0"/>
              <a:t>Readahead</a:t>
            </a:r>
            <a:r>
              <a:rPr lang="en-US" dirty="0" smtClean="0"/>
              <a:t> pages/sec indicates a lot of sequential activity</a:t>
            </a:r>
          </a:p>
          <a:p>
            <a:pPr lvl="1"/>
            <a:r>
              <a:rPr lang="en-US" dirty="0" smtClean="0"/>
              <a:t>High values of index seeks / sec indicates a lot of random activity</a:t>
            </a:r>
          </a:p>
          <a:p>
            <a:pPr lvl="1"/>
            <a:r>
              <a:rPr lang="en-US" dirty="0" smtClean="0"/>
              <a:t>Look at the ratio between the two</a:t>
            </a:r>
          </a:p>
          <a:p>
            <a:r>
              <a:rPr lang="en-US" dirty="0" smtClean="0"/>
              <a:t>Transaction log is always sequential</a:t>
            </a:r>
          </a:p>
          <a:p>
            <a:pPr lvl="1"/>
            <a:r>
              <a:rPr lang="en-US" b="1" dirty="0" smtClean="0">
                <a:solidFill>
                  <a:srgbClr xmlns:mc="http://schemas.openxmlformats.org/markup-compatibility/2006" xmlns:a14="http://schemas.microsoft.com/office/drawing/2010/main" val="FF0000" mc:Ignorable=""/>
                </a:solidFill>
              </a:rPr>
              <a:t>Best Practice: </a:t>
            </a:r>
            <a:r>
              <a:rPr lang="en-US" dirty="0" smtClean="0"/>
              <a:t>Isolate transaction log on dedicated drives</a:t>
            </a:r>
          </a:p>
        </p:txBody>
      </p:sp>
    </p:spTree>
    <p:extLst>
      <p:ext uri="{BB962C8B-B14F-4D97-AF65-F5344CB8AC3E}">
        <p14:creationId xmlns:p14="http://schemas.microsoft.com/office/powerpoint/2010/main" val="30073616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Disks in Windows</a:t>
            </a:r>
            <a:endParaRPr lang="da-DK" dirty="0"/>
          </a:p>
        </p:txBody>
      </p:sp>
      <p:sp>
        <p:nvSpPr>
          <p:cNvPr id="3" name="Content Placeholder 2"/>
          <p:cNvSpPr>
            <a:spLocks noGrp="1"/>
          </p:cNvSpPr>
          <p:nvPr>
            <p:ph idx="1"/>
          </p:nvPr>
        </p:nvSpPr>
        <p:spPr>
          <a:xfrm>
            <a:off x="467544" y="1052736"/>
            <a:ext cx="8320088" cy="7902163"/>
          </a:xfrm>
        </p:spPr>
        <p:txBody>
          <a:bodyPr/>
          <a:lstStyle/>
          <a:p>
            <a:r>
              <a:rPr lang="en-US" dirty="0" smtClean="0"/>
              <a:t>Use Disk Alignment at 1024KB</a:t>
            </a:r>
          </a:p>
          <a:p>
            <a:r>
              <a:rPr lang="en-US" dirty="0" smtClean="0"/>
              <a:t>Use GPT if MBR not large enough</a:t>
            </a:r>
          </a:p>
          <a:p>
            <a:r>
              <a:rPr lang="en-US" dirty="0" smtClean="0"/>
              <a:t>Format partitions at 64KB allocation unit size</a:t>
            </a:r>
          </a:p>
          <a:p>
            <a:r>
              <a:rPr lang="en-US" dirty="0" smtClean="0"/>
              <a:t>One partition per LUN</a:t>
            </a:r>
          </a:p>
          <a:p>
            <a:r>
              <a:rPr lang="en-US" dirty="0" smtClean="0"/>
              <a:t>Only use Dynamic Disks when there is a need to stripe LUNs using Windows striping  (i.e. Analysis Services workload)</a:t>
            </a:r>
          </a:p>
          <a:p>
            <a:r>
              <a:rPr lang="en-US" dirty="0" smtClean="0"/>
              <a:t>Tools:</a:t>
            </a:r>
          </a:p>
          <a:p>
            <a:pPr lvl="1"/>
            <a:r>
              <a:rPr lang="en-US" dirty="0" smtClean="0"/>
              <a:t>Diskpar.exe, DiskPart.exe and DmDiag.exe</a:t>
            </a:r>
          </a:p>
          <a:p>
            <a:pPr lvl="1"/>
            <a:r>
              <a:rPr lang="en-US" dirty="0" smtClean="0"/>
              <a:t>Format.exe, fsutil.exe</a:t>
            </a:r>
          </a:p>
          <a:p>
            <a:pPr lvl="1"/>
            <a:r>
              <a:rPr lang="en-US" dirty="0" smtClean="0"/>
              <a:t>Disk Manager</a:t>
            </a:r>
          </a:p>
          <a:p>
            <a:pPr lvl="1"/>
            <a:endParaRPr lang="en-US" dirty="0" smtClean="0"/>
          </a:p>
          <a:p>
            <a:endParaRPr lang="en-US" dirty="0" smtClean="0"/>
          </a:p>
          <a:p>
            <a:endParaRPr lang="en-US" dirty="0" smtClean="0"/>
          </a:p>
          <a:p>
            <a:endParaRPr lang="en-US" dirty="0" smtClean="0"/>
          </a:p>
          <a:p>
            <a:endParaRPr lang="da-DK" dirty="0"/>
          </a:p>
        </p:txBody>
      </p:sp>
    </p:spTree>
    <p:extLst>
      <p:ext uri="{BB962C8B-B14F-4D97-AF65-F5344CB8AC3E}">
        <p14:creationId xmlns:p14="http://schemas.microsoft.com/office/powerpoint/2010/main" val="33078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The one Slide Disk Alignment</a:t>
            </a:r>
            <a:endParaRPr lang="en-US" dirty="0"/>
          </a:p>
        </p:txBody>
      </p:sp>
      <p:pic>
        <p:nvPicPr>
          <p:cNvPr id="5" name="Picture 4"/>
          <p:cNvPicPr/>
          <p:nvPr/>
        </p:nvPicPr>
        <p:blipFill>
          <a:blip r:embed="rId3" cstate="print">
            <a:clrChange>
              <a:clrFrom>
                <a:srgbClr xmlns:mc="http://schemas.openxmlformats.org/markup-compatibility/2006" xmlns:a14="http://schemas.microsoft.com/office/drawing/2010/main" val="FFFFFF" mc:Ignorable=""/>
              </a:clrFrom>
              <a:clrTo>
                <a:srgbClr xmlns:mc="http://schemas.openxmlformats.org/markup-compatibility/2006" xmlns:a14="http://schemas.microsoft.com/office/drawing/2010/main" val="FFFFFF" mc:Ignorable="">
                  <a:alpha val="0"/>
                </a:srgbClr>
              </a:clrTo>
            </a:clrChange>
          </a:blip>
          <a:srcRect/>
          <a:stretch>
            <a:fillRect/>
          </a:stretch>
        </p:blipFill>
        <p:spPr bwMode="auto">
          <a:xfrm>
            <a:off x="1763688" y="2780928"/>
            <a:ext cx="5715000" cy="35052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0" y="836712"/>
            <a:ext cx="9144000" cy="2206201"/>
          </a:xfrm>
          <a:prstGeom prst="rect">
            <a:avLst/>
          </a:prstGeom>
          <a:noFill/>
          <a:ln w="9525">
            <a:noFill/>
            <a:miter lim="800000"/>
            <a:headEnd/>
            <a:tailEnd/>
          </a:ln>
          <a:effectLst/>
        </p:spPr>
      </p:pic>
      <p:sp>
        <p:nvSpPr>
          <p:cNvPr id="6" name="Explosion 1 5"/>
          <p:cNvSpPr/>
          <p:nvPr/>
        </p:nvSpPr>
        <p:spPr bwMode="auto">
          <a:xfrm rot="19808750">
            <a:off x="1520095" y="174666"/>
            <a:ext cx="6212168" cy="5877878"/>
          </a:xfrm>
          <a:prstGeom prst="irregularSeal1">
            <a:avLst/>
          </a:prstGeom>
          <a:gradFill>
            <a:gsLst>
              <a:gs pos="0">
                <a:srgbClr xmlns:mc="http://schemas.openxmlformats.org/markup-compatibility/2006" xmlns:a14="http://schemas.microsoft.com/office/drawing/2010/main" val="FFFF00" mc:Ignorable="">
                  <a:lumMod val="37000"/>
                  <a:lumOff val="63000"/>
                </a:srgbClr>
              </a:gs>
              <a:gs pos="100000">
                <a:srgbClr xmlns:mc="http://schemas.openxmlformats.org/markup-compatibility/2006" xmlns:a14="http://schemas.microsoft.com/office/drawing/2010/main" val="FFFF00" mc:Ignorable=""/>
              </a:gs>
            </a:gsLs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8800" b="1" i="0" u="none" strike="noStrike" cap="none" normalizeH="0" baseline="0" dirty="0" smtClean="0">
                <a:ln>
                  <a:noFill/>
                </a:ln>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charset="0"/>
              </a:rPr>
              <a:t>30%</a:t>
            </a:r>
          </a:p>
          <a:p>
            <a:pPr marL="0" marR="0" indent="0" algn="ctr" defTabSz="914400" rtl="0" eaLnBrk="1" fontAlgn="base" latinLnBrk="0" hangingPunct="1">
              <a:lnSpc>
                <a:spcPct val="100000"/>
              </a:lnSpc>
              <a:spcBef>
                <a:spcPct val="0"/>
              </a:spcBef>
              <a:spcAft>
                <a:spcPct val="0"/>
              </a:spcAft>
              <a:buClrTx/>
              <a:buSzTx/>
              <a:buFontTx/>
              <a:buNone/>
              <a:tabLst/>
            </a:pPr>
            <a:r>
              <a:rPr lang="da-DK" sz="1600" b="1" dirty="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charset="0"/>
              </a:rPr>
              <a:t>(</a:t>
            </a:r>
            <a:r>
              <a:rPr lang="da-DK" sz="1600" b="1" dirty="0" smtClean="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charset="0"/>
              </a:rPr>
              <a:t>Without leaving </a:t>
            </a:r>
          </a:p>
          <a:p>
            <a:pPr marL="0" marR="0" indent="0" algn="ctr" defTabSz="914400" rtl="0" eaLnBrk="1" fontAlgn="base" latinLnBrk="0" hangingPunct="1">
              <a:lnSpc>
                <a:spcPct val="100000"/>
              </a:lnSpc>
              <a:spcBef>
                <a:spcPct val="0"/>
              </a:spcBef>
              <a:spcAft>
                <a:spcPct val="0"/>
              </a:spcAft>
              <a:buClrTx/>
              <a:buSzTx/>
              <a:buFontTx/>
              <a:buNone/>
              <a:tabLst/>
            </a:pPr>
            <a:r>
              <a:rPr lang="da-DK" sz="1600" b="1" dirty="0" smtClean="0">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charset="0"/>
              </a:rPr>
              <a:t>your server room)</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charset="0"/>
            </a:endParaRPr>
          </a:p>
        </p:txBody>
      </p:sp>
    </p:spTree>
    <p:extLst>
      <p:ext uri="{BB962C8B-B14F-4D97-AF65-F5344CB8AC3E}">
        <p14:creationId xmlns:p14="http://schemas.microsoft.com/office/powerpoint/2010/main" val="310192591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U</a:t>
            </a:r>
            <a:r>
              <a:rPr lang="en-US" dirty="0" smtClean="0"/>
              <a:t>seful Trick…</a:t>
            </a:r>
            <a:endParaRPr lang="en-US" dirty="0"/>
          </a:p>
        </p:txBody>
      </p:sp>
      <p:sp>
        <p:nvSpPr>
          <p:cNvPr id="3" name="Content Placeholder 2"/>
          <p:cNvSpPr>
            <a:spLocks noGrp="1"/>
          </p:cNvSpPr>
          <p:nvPr>
            <p:ph idx="1"/>
          </p:nvPr>
        </p:nvSpPr>
        <p:spPr>
          <a:xfrm>
            <a:off x="467544" y="1052736"/>
            <a:ext cx="8320088" cy="3239348"/>
          </a:xfrm>
        </p:spPr>
        <p:txBody>
          <a:bodyPr/>
          <a:lstStyle/>
          <a:p>
            <a:r>
              <a:rPr lang="en-US" dirty="0" smtClean="0"/>
              <a:t>Create LUN from the storage system with slightly different sizes</a:t>
            </a:r>
          </a:p>
          <a:p>
            <a:pPr lvl="1"/>
            <a:r>
              <a:rPr lang="en-US" dirty="0" smtClean="0"/>
              <a:t>Example: 500.1GB, 500.2GB etc..</a:t>
            </a:r>
          </a:p>
          <a:p>
            <a:r>
              <a:rPr lang="en-US" dirty="0" smtClean="0"/>
              <a:t>This allows you to quickly map between disk manager and the storage system</a:t>
            </a:r>
          </a:p>
          <a:p>
            <a:r>
              <a:rPr lang="en-US" dirty="0" smtClean="0"/>
              <a:t>Can be very hard to map LUN to Windows if not using this trick</a:t>
            </a:r>
            <a:endParaRPr lang="en-US" dirty="0"/>
          </a:p>
        </p:txBody>
      </p:sp>
    </p:spTree>
    <p:extLst>
      <p:ext uri="{BB962C8B-B14F-4D97-AF65-F5344CB8AC3E}">
        <p14:creationId xmlns:p14="http://schemas.microsoft.com/office/powerpoint/2010/main" val="6685871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Designing high performance I/O for SQL Server</a:t>
            </a:r>
          </a:p>
        </p:txBody>
      </p:sp>
      <p:sp>
        <p:nvSpPr>
          <p:cNvPr id="2" name="Content Placeholder 1"/>
          <p:cNvSpPr>
            <a:spLocks noGrp="1"/>
          </p:cNvSpPr>
          <p:nvPr>
            <p:ph sz="quarter" idx="11"/>
          </p:nvPr>
        </p:nvSpPr>
        <p:spPr>
          <a:xfrm>
            <a:off x="323528" y="3501008"/>
            <a:ext cx="8424936" cy="1231106"/>
          </a:xfrm>
        </p:spPr>
        <p:txBody>
          <a:bodyPr/>
          <a:lstStyle/>
          <a:p>
            <a:r>
              <a:rPr lang="en-US" dirty="0" smtClean="0"/>
              <a:t>Benchmark and Sizing Methodology</a:t>
            </a:r>
            <a:endParaRPr lang="en-US" dirty="0"/>
          </a:p>
        </p:txBody>
      </p:sp>
    </p:spTree>
    <p:extLst>
      <p:ext uri="{BB962C8B-B14F-4D97-AF65-F5344CB8AC3E}">
        <p14:creationId xmlns:p14="http://schemas.microsoft.com/office/powerpoint/2010/main" val="10196884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728065"/>
          <p:cNvSpPr>
            <a:spLocks noGrp="1" noChangeArrowheads="1"/>
          </p:cNvSpPr>
          <p:nvPr>
            <p:ph type="title"/>
          </p:nvPr>
        </p:nvSpPr>
        <p:spPr/>
        <p:txBody>
          <a:bodyPr/>
          <a:lstStyle/>
          <a:p>
            <a:r>
              <a:rPr lang="en-US" smtClean="0"/>
              <a:t>I/O Benchmark Tools </a:t>
            </a:r>
            <a:endParaRPr lang="en-US" dirty="0" smtClean="0"/>
          </a:p>
        </p:txBody>
      </p:sp>
      <p:sp>
        <p:nvSpPr>
          <p:cNvPr id="728067" name="Text Placeholder 728066"/>
          <p:cNvSpPr>
            <a:spLocks noGrp="1" noChangeArrowheads="1"/>
          </p:cNvSpPr>
          <p:nvPr>
            <p:ph idx="1"/>
          </p:nvPr>
        </p:nvSpPr>
        <p:spPr>
          <a:xfrm>
            <a:off x="467544" y="1052736"/>
            <a:ext cx="8320088" cy="4408899"/>
          </a:xfrm>
        </p:spPr>
        <p:txBody>
          <a:bodyPr/>
          <a:lstStyle/>
          <a:p>
            <a:r>
              <a:rPr lang="en-US" sz="2400" dirty="0" smtClean="0">
                <a:hlinkClick r:id=""/>
              </a:rPr>
              <a:t>SQLIO.exe</a:t>
            </a:r>
            <a:endParaRPr lang="en-US" sz="2400" dirty="0" smtClean="0"/>
          </a:p>
          <a:p>
            <a:pPr lvl="1"/>
            <a:r>
              <a:rPr lang="en-US" sz="1800" dirty="0" smtClean="0"/>
              <a:t>Unsupported tool available through Microsoft</a:t>
            </a:r>
          </a:p>
          <a:p>
            <a:r>
              <a:rPr lang="en-US" sz="2400" dirty="0" err="1" smtClean="0"/>
              <a:t>IOMeter</a:t>
            </a:r>
            <a:endParaRPr lang="en-US" sz="2400" dirty="0" smtClean="0"/>
          </a:p>
          <a:p>
            <a:pPr lvl="1"/>
            <a:r>
              <a:rPr lang="en-US" sz="1800" dirty="0" smtClean="0"/>
              <a:t>Open source tool, Allows combinations of I/O types to run concurrently against test file </a:t>
            </a:r>
          </a:p>
          <a:p>
            <a:r>
              <a:rPr lang="en-US" sz="2400" dirty="0" smtClean="0"/>
              <a:t>Not meant to exactly simulate SQL Server engine I/O , their purpose is to run a variety of I/O types to </a:t>
            </a:r>
          </a:p>
          <a:p>
            <a:pPr lvl="1"/>
            <a:r>
              <a:rPr lang="en-US" sz="1800" dirty="0" smtClean="0"/>
              <a:t>“Shake-out” configuration problems</a:t>
            </a:r>
          </a:p>
          <a:p>
            <a:pPr lvl="1"/>
            <a:r>
              <a:rPr lang="en-US" sz="1800" dirty="0" smtClean="0"/>
              <a:t>Determine capacity of the configuration </a:t>
            </a:r>
          </a:p>
          <a:p>
            <a:r>
              <a:rPr lang="en-US" sz="2400" dirty="0" smtClean="0"/>
              <a:t>More details on benchmarking in the </a:t>
            </a:r>
            <a:r>
              <a:rPr lang="en-US" sz="2400" dirty="0" smtClean="0">
                <a:hlinkClick r:id=""/>
              </a:rPr>
              <a:t>Pre-deployment Best Practices Whitepaper</a:t>
            </a:r>
            <a:endParaRPr lang="en-US" sz="2400" dirty="0" smtClean="0"/>
          </a:p>
        </p:txBody>
      </p:sp>
    </p:spTree>
    <p:extLst>
      <p:ext uri="{BB962C8B-B14F-4D97-AF65-F5344CB8AC3E}">
        <p14:creationId xmlns:p14="http://schemas.microsoft.com/office/powerpoint/2010/main" val="1326766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200" dirty="0" smtClean="0"/>
              <a:t>Step 1 - Validate the Path to the Drives</a:t>
            </a:r>
            <a:br>
              <a:rPr lang="en-US" sz="3200" dirty="0" smtClean="0"/>
            </a:br>
            <a:endParaRPr lang="en-US" sz="3200" dirty="0" smtClean="0"/>
          </a:p>
        </p:txBody>
      </p:sp>
      <p:sp>
        <p:nvSpPr>
          <p:cNvPr id="3" name="Text Placeholder 2"/>
          <p:cNvSpPr>
            <a:spLocks noGrp="1"/>
          </p:cNvSpPr>
          <p:nvPr>
            <p:ph idx="1"/>
          </p:nvPr>
        </p:nvSpPr>
        <p:spPr>
          <a:xfrm>
            <a:off x="467544" y="1052736"/>
            <a:ext cx="8320088" cy="4624343"/>
          </a:xfrm>
        </p:spPr>
        <p:txBody>
          <a:bodyPr/>
          <a:lstStyle/>
          <a:p>
            <a:r>
              <a:rPr lang="en-US" sz="2400" dirty="0" smtClean="0"/>
              <a:t>HBA throughput , multi-</a:t>
            </a:r>
            <a:r>
              <a:rPr lang="en-US" sz="2400" dirty="0" err="1" smtClean="0"/>
              <a:t>pathing</a:t>
            </a:r>
            <a:r>
              <a:rPr lang="en-US" sz="2400" dirty="0" smtClean="0"/>
              <a:t>, etc…</a:t>
            </a:r>
          </a:p>
          <a:p>
            <a:r>
              <a:rPr lang="en-US" sz="2400" dirty="0" smtClean="0"/>
              <a:t>Run sequential I/O against a file that is memory resident in the controller cache</a:t>
            </a:r>
          </a:p>
          <a:p>
            <a:r>
              <a:rPr lang="en-US" sz="2400" dirty="0" smtClean="0"/>
              <a:t>Can throughput “near” theoretical aggregate bandwidth be achieved?</a:t>
            </a:r>
          </a:p>
          <a:p>
            <a:pPr lvl="1"/>
            <a:r>
              <a:rPr lang="en-US" sz="1800" dirty="0" smtClean="0"/>
              <a:t>Example: Practical throughput on  4 Gb/s Fiber Channel port = ~ 360 MB/s</a:t>
            </a:r>
          </a:p>
          <a:p>
            <a:pPr lvl="1"/>
            <a:r>
              <a:rPr lang="en-US" sz="1800" dirty="0" smtClean="0"/>
              <a:t>This could be the HBA, Switch port, Front end array ports</a:t>
            </a:r>
          </a:p>
          <a:p>
            <a:r>
              <a:rPr lang="en-US" sz="2400" dirty="0" smtClean="0"/>
              <a:t>Test the HBA load balance paths (See later)</a:t>
            </a:r>
          </a:p>
          <a:p>
            <a:r>
              <a:rPr lang="en-US" sz="2400" dirty="0" smtClean="0"/>
              <a:t>Potential Bottlenecks: Connectivity (HBA, </a:t>
            </a:r>
            <a:r>
              <a:rPr lang="en-US" sz="2400" dirty="0" err="1" smtClean="0"/>
              <a:t>Switch,etc</a:t>
            </a:r>
            <a:r>
              <a:rPr lang="en-US" sz="2400" dirty="0" smtClean="0"/>
              <a:t>), Controller/Service Processor, suboptimal host configuration</a:t>
            </a:r>
          </a:p>
          <a:p>
            <a:pPr lvl="1"/>
            <a:r>
              <a:rPr lang="en-US" sz="1800" dirty="0" smtClean="0"/>
              <a:t>Recommended: Use vendor tools to diagnose  </a:t>
            </a:r>
          </a:p>
        </p:txBody>
      </p:sp>
    </p:spTree>
    <p:extLst>
      <p:ext uri="{BB962C8B-B14F-4D97-AF65-F5344CB8AC3E}">
        <p14:creationId xmlns:p14="http://schemas.microsoft.com/office/powerpoint/2010/main" val="20990657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Validating Aggregate Bandwidth </a:t>
            </a:r>
            <a:br>
              <a:rPr lang="en-US" dirty="0" smtClean="0"/>
            </a:br>
            <a:r>
              <a:rPr lang="en-US" dirty="0" smtClean="0"/>
              <a:t>- Cached File Method</a:t>
            </a:r>
            <a:endParaRPr lang="en-US" dirty="0"/>
          </a:p>
        </p:txBody>
      </p:sp>
      <p:pic>
        <p:nvPicPr>
          <p:cNvPr id="5" name="Picture 2"/>
          <p:cNvPicPr>
            <a:picLocks noChangeAspect="1" noChangeArrowheads="1"/>
          </p:cNvPicPr>
          <p:nvPr/>
        </p:nvPicPr>
        <p:blipFill>
          <a:blip r:embed="rId3"/>
          <a:srcRect/>
          <a:stretch>
            <a:fillRect/>
          </a:stretch>
        </p:blipFill>
        <p:spPr bwMode="auto">
          <a:xfrm>
            <a:off x="4442596" y="1555297"/>
            <a:ext cx="4701404" cy="3134269"/>
          </a:xfrm>
          <a:prstGeom prst="rect">
            <a:avLst/>
          </a:prstGeom>
          <a:ln>
            <a:noFill/>
          </a:ln>
          <a:effectLst>
            <a:softEdge rad="112500"/>
          </a:effectLst>
        </p:spPr>
      </p:pic>
      <p:sp>
        <p:nvSpPr>
          <p:cNvPr id="7" name="Content Placeholder 2"/>
          <p:cNvSpPr txBox="1">
            <a:spLocks/>
          </p:cNvSpPr>
          <p:nvPr/>
        </p:nvSpPr>
        <p:spPr>
          <a:xfrm>
            <a:off x="457200" y="1429927"/>
            <a:ext cx="3762103" cy="4396107"/>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ts val="3600"/>
              </a:lnSpc>
              <a:spcBef>
                <a:spcPct val="20000"/>
              </a:spcBef>
              <a:spcAft>
                <a:spcPts val="0"/>
              </a:spcAft>
              <a:buClrTx/>
              <a:buSzTx/>
              <a:buFont typeface="Arial"/>
              <a:buChar char="•"/>
              <a:tabLst/>
              <a:defRPr/>
            </a:pPr>
            <a:r>
              <a:rPr kumimoji="0" lang="en-US" b="0" i="0" u="none" strike="noStrike" kern="1000" cap="none" spc="-50" normalizeH="0" baseline="0" noProof="0" dirty="0" smtClean="0">
                <a:ln>
                  <a:noFill/>
                </a:ln>
                <a:solidFill>
                  <a:schemeClr val="bg2"/>
                </a:solidFill>
                <a:effectLst/>
                <a:uLnTx/>
                <a:uFillTx/>
                <a:latin typeface="Arial"/>
                <a:ea typeface="+mn-ea"/>
                <a:cs typeface="Arial"/>
              </a:rPr>
              <a:t>Two 4Gb/s dual port HBA’s </a:t>
            </a:r>
          </a:p>
          <a:p>
            <a:pPr marL="742950" marR="0" lvl="1" indent="-285750" algn="l" defTabSz="457200" rtl="0" eaLnBrk="1" fontAlgn="auto" latinLnBrk="0" hangingPunct="1">
              <a:lnSpc>
                <a:spcPts val="2800"/>
              </a:lnSpc>
              <a:spcBef>
                <a:spcPts val="1000"/>
              </a:spcBef>
              <a:spcAft>
                <a:spcPts val="0"/>
              </a:spcAft>
              <a:buClrTx/>
              <a:buSzTx/>
              <a:buFont typeface="Arial"/>
              <a:buChar char="•"/>
              <a:tabLst/>
              <a:defRPr/>
            </a:pPr>
            <a:r>
              <a:rPr kumimoji="0" lang="en-US" sz="1600" b="0" i="0" u="none" strike="noStrike" kern="1000" cap="none" spc="-50" normalizeH="0" baseline="0" noProof="0" dirty="0" smtClean="0">
                <a:ln>
                  <a:noFill/>
                </a:ln>
                <a:solidFill>
                  <a:schemeClr val="bg2"/>
                </a:solidFill>
                <a:effectLst/>
                <a:uLnTx/>
                <a:uFillTx/>
                <a:latin typeface="Arial"/>
                <a:ea typeface="+mn-ea"/>
                <a:cs typeface="Arial"/>
              </a:rPr>
              <a:t>Theoretical throughput limit ~1.6 GB/s</a:t>
            </a:r>
          </a:p>
          <a:p>
            <a:pPr marL="742950" marR="0" lvl="1" indent="-285750" algn="l" defTabSz="457200" rtl="0" eaLnBrk="1" fontAlgn="auto" latinLnBrk="0" hangingPunct="1">
              <a:lnSpc>
                <a:spcPts val="2800"/>
              </a:lnSpc>
              <a:spcBef>
                <a:spcPts val="1000"/>
              </a:spcBef>
              <a:spcAft>
                <a:spcPts val="0"/>
              </a:spcAft>
              <a:buClrTx/>
              <a:buSzTx/>
              <a:buFont typeface="Arial"/>
              <a:buChar char="•"/>
              <a:tabLst/>
              <a:defRPr/>
            </a:pPr>
            <a:r>
              <a:rPr lang="en-US" sz="1600" kern="1000" spc="-50" dirty="0" smtClean="0">
                <a:solidFill>
                  <a:schemeClr val="bg2"/>
                </a:solidFill>
                <a:latin typeface="Arial"/>
                <a:cs typeface="Arial"/>
              </a:rPr>
              <a:t>Two paths to each service processor (~800 MB/s theoretical limit per SP)</a:t>
            </a:r>
            <a:endParaRPr kumimoji="0" lang="en-US" sz="1600" b="0" i="0" u="none" strike="noStrike" kern="1000" cap="none" spc="-50" normalizeH="0" baseline="0" noProof="0" dirty="0" smtClean="0">
              <a:ln>
                <a:noFill/>
              </a:ln>
              <a:solidFill>
                <a:schemeClr val="bg2"/>
              </a:solidFill>
              <a:effectLst/>
              <a:uLnTx/>
              <a:uFillTx/>
              <a:latin typeface="Arial"/>
              <a:cs typeface="Arial"/>
            </a:endParaRPr>
          </a:p>
          <a:p>
            <a:pPr marL="342900" marR="0" lvl="0" indent="-342900" algn="l" defTabSz="457200" rtl="0" eaLnBrk="1" fontAlgn="auto" latinLnBrk="0" hangingPunct="1">
              <a:lnSpc>
                <a:spcPts val="3600"/>
              </a:lnSpc>
              <a:spcBef>
                <a:spcPct val="20000"/>
              </a:spcBef>
              <a:spcAft>
                <a:spcPts val="0"/>
              </a:spcAft>
              <a:buClrTx/>
              <a:buSzTx/>
              <a:buFont typeface="Arial"/>
              <a:buChar char="•"/>
              <a:tabLst/>
              <a:defRPr/>
            </a:pPr>
            <a:r>
              <a:rPr kumimoji="0" lang="en-US" b="0" i="0" u="none" strike="noStrike" kern="1000" cap="none" spc="-50" normalizeH="0" baseline="0" noProof="0" dirty="0" smtClean="0">
                <a:ln>
                  <a:noFill/>
                </a:ln>
                <a:solidFill>
                  <a:schemeClr val="bg2"/>
                </a:solidFill>
                <a:effectLst/>
                <a:uLnTx/>
                <a:uFillTx/>
                <a:latin typeface="Arial"/>
                <a:ea typeface="+mn-ea"/>
                <a:cs typeface="Arial"/>
              </a:rPr>
              <a:t>First attempt – only ~1.0 GB/s total for both SPs </a:t>
            </a:r>
          </a:p>
          <a:p>
            <a:pPr marL="342900" marR="0" lvl="0" indent="-342900" algn="l" defTabSz="457200" rtl="0" eaLnBrk="1" fontAlgn="auto" latinLnBrk="0" hangingPunct="1">
              <a:lnSpc>
                <a:spcPts val="3600"/>
              </a:lnSpc>
              <a:spcBef>
                <a:spcPct val="20000"/>
              </a:spcBef>
              <a:spcAft>
                <a:spcPts val="0"/>
              </a:spcAft>
              <a:buClrTx/>
              <a:buSzTx/>
              <a:buFont typeface="Arial"/>
              <a:buChar char="•"/>
              <a:tabLst/>
              <a:defRPr/>
            </a:pPr>
            <a:r>
              <a:rPr lang="en-US" kern="1000" spc="-50" dirty="0" smtClean="0">
                <a:solidFill>
                  <a:schemeClr val="bg2"/>
                </a:solidFill>
                <a:latin typeface="Arial"/>
                <a:cs typeface="Arial"/>
              </a:rPr>
              <a:t>Second attempt – change load balancing algorithm to round robin</a:t>
            </a:r>
            <a:endParaRPr kumimoji="0" lang="en-US" b="0" i="0" u="none" strike="noStrike" kern="1000" cap="none" spc="-50" normalizeH="0" baseline="0" noProof="0" dirty="0">
              <a:ln>
                <a:noFill/>
              </a:ln>
              <a:solidFill>
                <a:schemeClr val="bg2"/>
              </a:solidFill>
              <a:effectLst/>
              <a:uLnTx/>
              <a:uFillTx/>
              <a:latin typeface="Arial"/>
              <a:cs typeface="Arial"/>
            </a:endParaRPr>
          </a:p>
        </p:txBody>
      </p:sp>
      <p:sp>
        <p:nvSpPr>
          <p:cNvPr id="9" name="Oval 8"/>
          <p:cNvSpPr/>
          <p:nvPr/>
        </p:nvSpPr>
        <p:spPr>
          <a:xfrm>
            <a:off x="5381899" y="2677886"/>
            <a:ext cx="953587" cy="457200"/>
          </a:xfrm>
          <a:prstGeom prst="ellipse">
            <a:avLst/>
          </a:prstGeom>
          <a:noFill/>
          <a:ln w="25400">
            <a:solidFill>
              <a:srgbClr xmlns:mc="http://schemas.openxmlformats.org/markup-compatibility/2006" xmlns:a14="http://schemas.microsoft.com/office/drawing/2010/main" val="C00000" mc:Ignorabl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10" name="Oval 9"/>
          <p:cNvSpPr/>
          <p:nvPr/>
        </p:nvSpPr>
        <p:spPr>
          <a:xfrm>
            <a:off x="7167155" y="2164081"/>
            <a:ext cx="1271451" cy="500743"/>
          </a:xfrm>
          <a:prstGeom prst="ellipse">
            <a:avLst/>
          </a:prstGeom>
          <a:noFill/>
          <a:ln w="25400">
            <a:solidFill>
              <a:srgbClr xmlns:mc="http://schemas.openxmlformats.org/markup-compatibility/2006" xmlns:a14="http://schemas.microsoft.com/office/drawing/2010/main" val="C00000" mc:Ignorabl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129245" y="2939143"/>
            <a:ext cx="3148149" cy="1293224"/>
          </a:xfrm>
          <a:prstGeom prst="straightConnector1">
            <a:avLst/>
          </a:prstGeom>
          <a:ln>
            <a:solidFill>
              <a:srgbClr xmlns:mc="http://schemas.openxmlformats.org/markup-compatibility/2006" xmlns:a14="http://schemas.microsoft.com/office/drawing/2010/main" val="C00000" mc:Ignorable=""/>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307770" y="2638697"/>
            <a:ext cx="4824550" cy="2555967"/>
          </a:xfrm>
          <a:prstGeom prst="straightConnector1">
            <a:avLst/>
          </a:prstGeom>
          <a:ln>
            <a:solidFill>
              <a:srgbClr xmlns:mc="http://schemas.openxmlformats.org/markup-compatibility/2006" xmlns:a14="http://schemas.microsoft.com/office/drawing/2010/main" val="C00000" mc:Ignorable=""/>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6657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2 -Validate the Disks</a:t>
            </a:r>
            <a:endParaRPr lang="da-DK" dirty="0"/>
          </a:p>
        </p:txBody>
      </p:sp>
      <p:sp>
        <p:nvSpPr>
          <p:cNvPr id="3" name="Content Placeholder 2"/>
          <p:cNvSpPr>
            <a:spLocks noGrp="1"/>
          </p:cNvSpPr>
          <p:nvPr>
            <p:ph idx="1"/>
          </p:nvPr>
        </p:nvSpPr>
        <p:spPr>
          <a:xfrm>
            <a:off x="467544" y="1052736"/>
            <a:ext cx="8320088" cy="5186035"/>
          </a:xfrm>
        </p:spPr>
        <p:txBody>
          <a:bodyPr/>
          <a:lstStyle/>
          <a:p>
            <a:r>
              <a:rPr lang="en-US" sz="2000" dirty="0" smtClean="0"/>
              <a:t>To get a true representation of disk performance use test files of approximate size to planned data files – small test files (even if they are larger than cache) may result in smaller seek times due to “short-stroking” and skew results</a:t>
            </a:r>
          </a:p>
          <a:p>
            <a:pPr lvl="1"/>
            <a:r>
              <a:rPr lang="en-US" sz="1600" dirty="0" smtClean="0"/>
              <a:t>Use a test file at least 10 x cache size</a:t>
            </a:r>
          </a:p>
          <a:p>
            <a:pPr lvl="1"/>
            <a:r>
              <a:rPr lang="en-US" sz="1600" dirty="0" smtClean="0"/>
              <a:t>Fill all drives in LUN to at least 50% space</a:t>
            </a:r>
          </a:p>
          <a:p>
            <a:r>
              <a:rPr lang="en-US" sz="2000" dirty="0" smtClean="0"/>
              <a:t>Test each LUN path individually and then combinations of the I/O paths (scaling up)</a:t>
            </a:r>
          </a:p>
          <a:p>
            <a:r>
              <a:rPr lang="en-US" sz="2000" dirty="0" smtClean="0"/>
              <a:t>Remember IOPs is most important for random access workloads (OLTP), aggregate throughput for scan intensive (DW)</a:t>
            </a:r>
          </a:p>
          <a:p>
            <a:r>
              <a:rPr lang="en-US" sz="2000" dirty="0" smtClean="0"/>
              <a:t>Random reads are good for this as they take cache out of the picture (assuming large test file)</a:t>
            </a:r>
          </a:p>
          <a:p>
            <a:r>
              <a:rPr lang="en-US" sz="2000" dirty="0" smtClean="0"/>
              <a:t>May need to run longer tests with sustained writes; cache will eventually be exhausted give a true representation of “disk speed” for the writes. </a:t>
            </a:r>
          </a:p>
        </p:txBody>
      </p:sp>
    </p:spTree>
    <p:extLst>
      <p:ext uri="{BB962C8B-B14F-4D97-AF65-F5344CB8AC3E}">
        <p14:creationId xmlns:p14="http://schemas.microsoft.com/office/powerpoint/2010/main" val="2369629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F</a:t>
            </a:r>
            <a:r>
              <a:rPr lang="en-US" dirty="0" smtClean="0"/>
              <a:t>ull Stack</a:t>
            </a:r>
            <a:endParaRPr lang="en-US" dirty="0"/>
          </a:p>
        </p:txBody>
      </p:sp>
      <p:pic>
        <p:nvPicPr>
          <p:cNvPr id="4" name="Picture 3" descr="Hard Drive2"/>
          <p:cNvPicPr>
            <a:picLocks noChangeAspect="1" noChangeArrowheads="1"/>
          </p:cNvPicPr>
          <p:nvPr/>
        </p:nvPicPr>
        <p:blipFill>
          <a:blip r:embed="rId2" cstate="print"/>
          <a:srcRect/>
          <a:stretch>
            <a:fillRect/>
          </a:stretch>
        </p:blipFill>
        <p:spPr bwMode="auto">
          <a:xfrm>
            <a:off x="8209252" y="1628801"/>
            <a:ext cx="821781" cy="655910"/>
          </a:xfrm>
          <a:prstGeom prst="rect">
            <a:avLst/>
          </a:prstGeom>
          <a:noFill/>
        </p:spPr>
      </p:pic>
      <p:pic>
        <p:nvPicPr>
          <p:cNvPr id="5" name="Picture 6" descr="C:\Users\vlads\AppData\Local\Microsoft\Windows\Temporary Internet Files\Content.IE5\PPCXL2OC\MMj02837060000[1].gif"/>
          <p:cNvPicPr>
            <a:picLocks noChangeAspect="1" noChangeArrowheads="1" noCrop="1"/>
          </p:cNvPicPr>
          <p:nvPr/>
        </p:nvPicPr>
        <p:blipFill>
          <a:blip r:embed="rId3" cstate="print"/>
          <a:srcRect/>
          <a:stretch>
            <a:fillRect/>
          </a:stretch>
        </p:blipFill>
        <p:spPr bwMode="auto">
          <a:xfrm>
            <a:off x="3712080" y="1568018"/>
            <a:ext cx="1143000" cy="882570"/>
          </a:xfrm>
          <a:prstGeom prst="rect">
            <a:avLst/>
          </a:prstGeom>
          <a:noFill/>
        </p:spPr>
      </p:pic>
      <p:pic>
        <p:nvPicPr>
          <p:cNvPr id="6" name="Picture 7" descr="C:\Users\tkejser\AppData\Local\Microsoft\Windows\Temporary Internet Files\Content.IE5\5A855GJV\MCj04338340000[1].png"/>
          <p:cNvPicPr>
            <a:picLocks noChangeAspect="1" noChangeArrowheads="1"/>
          </p:cNvPicPr>
          <p:nvPr/>
        </p:nvPicPr>
        <p:blipFill>
          <a:blip r:embed="rId4" cstate="print"/>
          <a:srcRect/>
          <a:stretch>
            <a:fillRect/>
          </a:stretch>
        </p:blipFill>
        <p:spPr bwMode="auto">
          <a:xfrm>
            <a:off x="1703748" y="1731626"/>
            <a:ext cx="891589" cy="850400"/>
          </a:xfrm>
          <a:prstGeom prst="rect">
            <a:avLst/>
          </a:prstGeom>
          <a:noFill/>
          <a:ln w="9525">
            <a:noFill/>
            <a:miter lim="800000"/>
            <a:headEnd/>
            <a:tailEnd/>
          </a:ln>
        </p:spPr>
      </p:pic>
      <p:pic>
        <p:nvPicPr>
          <p:cNvPr id="7" name="Picture 6" descr="thumbnailCA8CEDNG.jpg"/>
          <p:cNvPicPr>
            <a:picLocks noChangeAspect="1"/>
          </p:cNvPicPr>
          <p:nvPr/>
        </p:nvPicPr>
        <p:blipFill>
          <a:blip r:embed="rId5" cstate="print"/>
          <a:stretch>
            <a:fillRect/>
          </a:stretch>
        </p:blipFill>
        <p:spPr>
          <a:xfrm>
            <a:off x="5863192" y="1268760"/>
            <a:ext cx="1176002" cy="1419535"/>
          </a:xfrm>
          <a:prstGeom prst="ellipse">
            <a:avLst/>
          </a:prstGeom>
          <a:ln>
            <a:noFill/>
          </a:ln>
          <a:effectLst>
            <a:softEdge rad="112500"/>
          </a:effectLst>
        </p:spPr>
      </p:pic>
      <p:pic>
        <p:nvPicPr>
          <p:cNvPr id="8" name="Picture 2" descr="X-25E - Intel's Enterprise-Class SSD">
            <a:hlinkClick r:id="rId6" tooltip="X-25E - Intel's Enterprise-Class SSD"/>
          </p:cNvPr>
          <p:cNvPicPr>
            <a:picLocks noChangeAspect="1" noChangeArrowheads="1"/>
          </p:cNvPicPr>
          <p:nvPr/>
        </p:nvPicPr>
        <p:blipFill rotWithShape="1">
          <a:blip r:embed="rId7" cstate="print"/>
          <a:srcRect l="41902" t="11307" r="39080" b="73898"/>
          <a:stretch/>
        </p:blipFill>
        <p:spPr bwMode="auto">
          <a:xfrm>
            <a:off x="7257086" y="1772817"/>
            <a:ext cx="618181" cy="360040"/>
          </a:xfrm>
          <a:prstGeom prst="rect">
            <a:avLst/>
          </a:prstGeom>
          <a:noFill/>
        </p:spPr>
      </p:pic>
      <p:pic>
        <p:nvPicPr>
          <p:cNvPr id="9" name="Picture 8" descr="thumbnail.jpg"/>
          <p:cNvPicPr>
            <a:picLocks noChangeAspect="1"/>
          </p:cNvPicPr>
          <p:nvPr/>
        </p:nvPicPr>
        <p:blipFill>
          <a:blip r:embed="rId8" cstate="print"/>
          <a:stretch>
            <a:fillRect/>
          </a:stretch>
        </p:blipFill>
        <p:spPr>
          <a:xfrm>
            <a:off x="4999096" y="1628801"/>
            <a:ext cx="936104" cy="936104"/>
          </a:xfrm>
          <a:prstGeom prst="rect">
            <a:avLst/>
          </a:prstGeom>
          <a:ln>
            <a:noFill/>
          </a:ln>
          <a:effectLst>
            <a:softEdge rad="112500"/>
          </a:effectLst>
        </p:spPr>
      </p:pic>
      <p:sp>
        <p:nvSpPr>
          <p:cNvPr id="10" name="Right Brace 9"/>
          <p:cNvSpPr/>
          <p:nvPr/>
        </p:nvSpPr>
        <p:spPr bwMode="auto">
          <a:xfrm rot="5400000">
            <a:off x="1911835" y="2242501"/>
            <a:ext cx="475417" cy="891588"/>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2"/>
                </a:solidFill>
                <a:effectLst/>
                <a:latin typeface="Arial" charset="0"/>
              </a:rPr>
              <a:t>CPU</a:t>
            </a:r>
          </a:p>
        </p:txBody>
      </p:sp>
      <p:sp>
        <p:nvSpPr>
          <p:cNvPr id="11" name="Right Brace 10"/>
          <p:cNvSpPr/>
          <p:nvPr/>
        </p:nvSpPr>
        <p:spPr bwMode="auto">
          <a:xfrm rot="5400000">
            <a:off x="2803424" y="2242224"/>
            <a:ext cx="475417" cy="891588"/>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solidFill>
                  <a:schemeClr val="bg2"/>
                </a:solidFill>
                <a:latin typeface="Arial" charset="0"/>
              </a:rPr>
              <a:t>PCI Bus</a:t>
            </a:r>
            <a:endParaRPr kumimoji="0" lang="en-US" sz="1100" b="1" i="0" u="none" strike="noStrike" cap="none" normalizeH="0" baseline="0" dirty="0" smtClean="0">
              <a:ln>
                <a:noFill/>
              </a:ln>
              <a:solidFill>
                <a:schemeClr val="bg2"/>
              </a:solidFill>
              <a:effectLst/>
              <a:latin typeface="Arial" charset="0"/>
            </a:endParaRPr>
          </a:p>
        </p:txBody>
      </p:sp>
      <p:sp>
        <p:nvSpPr>
          <p:cNvPr id="12" name="Right Brace 11"/>
          <p:cNvSpPr/>
          <p:nvPr/>
        </p:nvSpPr>
        <p:spPr bwMode="auto">
          <a:xfrm rot="5400000">
            <a:off x="3933295" y="2004217"/>
            <a:ext cx="475417" cy="1368152"/>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solidFill>
                  <a:schemeClr val="bg2"/>
                </a:solidFill>
                <a:latin typeface="Arial" charset="0"/>
              </a:rPr>
              <a:t>I/O Controller / HBA</a:t>
            </a:r>
            <a:endParaRPr kumimoji="0" lang="en-US" sz="1100" b="1" i="0" u="none" strike="noStrike" cap="none" normalizeH="0" baseline="0" dirty="0" smtClean="0">
              <a:ln>
                <a:noFill/>
              </a:ln>
              <a:solidFill>
                <a:schemeClr val="bg2"/>
              </a:solidFill>
              <a:effectLst/>
              <a:latin typeface="Arial" charset="0"/>
            </a:endParaRPr>
          </a:p>
        </p:txBody>
      </p:sp>
      <p:sp>
        <p:nvSpPr>
          <p:cNvPr id="13" name="Right Brace 12"/>
          <p:cNvSpPr/>
          <p:nvPr/>
        </p:nvSpPr>
        <p:spPr bwMode="auto">
          <a:xfrm rot="5400000">
            <a:off x="5170508" y="2161311"/>
            <a:ext cx="475417" cy="1053966"/>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solidFill>
                  <a:schemeClr val="bg2"/>
                </a:solidFill>
                <a:latin typeface="Arial" charset="0"/>
              </a:rPr>
              <a:t>Cabling</a:t>
            </a:r>
            <a:endParaRPr kumimoji="0" lang="en-US" sz="1100" b="1" i="0" u="none" strike="noStrike" cap="none" normalizeH="0" baseline="0" dirty="0" smtClean="0">
              <a:ln>
                <a:noFill/>
              </a:ln>
              <a:solidFill>
                <a:schemeClr val="bg2"/>
              </a:solidFill>
              <a:effectLst/>
              <a:latin typeface="Arial" charset="0"/>
            </a:endParaRPr>
          </a:p>
        </p:txBody>
      </p:sp>
      <p:sp>
        <p:nvSpPr>
          <p:cNvPr id="14" name="Right Brace 13"/>
          <p:cNvSpPr/>
          <p:nvPr/>
        </p:nvSpPr>
        <p:spPr bwMode="auto">
          <a:xfrm rot="5400000">
            <a:off x="6247180" y="2161313"/>
            <a:ext cx="475417" cy="1053966"/>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solidFill>
                  <a:schemeClr val="bg2"/>
                </a:solidFill>
                <a:latin typeface="Arial" charset="0"/>
              </a:rPr>
              <a:t>Array</a:t>
            </a:r>
            <a:endParaRPr kumimoji="0" lang="en-US" sz="1100" b="1" i="0" u="none" strike="noStrike" cap="none" normalizeH="0" baseline="0" dirty="0" smtClean="0">
              <a:ln>
                <a:noFill/>
              </a:ln>
              <a:solidFill>
                <a:schemeClr val="bg2"/>
              </a:solidFill>
              <a:effectLst/>
              <a:latin typeface="Arial" charset="0"/>
            </a:endParaRPr>
          </a:p>
        </p:txBody>
      </p:sp>
      <p:sp>
        <p:nvSpPr>
          <p:cNvPr id="15" name="Right Brace 14"/>
          <p:cNvSpPr/>
          <p:nvPr/>
        </p:nvSpPr>
        <p:spPr bwMode="auto">
          <a:xfrm rot="5400000">
            <a:off x="7328469" y="2161314"/>
            <a:ext cx="475417" cy="1053966"/>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solidFill>
                  <a:schemeClr val="bg2"/>
                </a:solidFill>
                <a:latin typeface="Arial" charset="0"/>
              </a:rPr>
              <a:t>Cache</a:t>
            </a:r>
            <a:endParaRPr kumimoji="0" lang="en-US" sz="1100" b="1" i="0" u="none" strike="noStrike" cap="none" normalizeH="0" baseline="0" dirty="0" smtClean="0">
              <a:ln>
                <a:noFill/>
              </a:ln>
              <a:solidFill>
                <a:schemeClr val="bg2"/>
              </a:solidFill>
              <a:effectLst/>
              <a:latin typeface="Arial" charset="0"/>
            </a:endParaRPr>
          </a:p>
        </p:txBody>
      </p:sp>
      <p:sp>
        <p:nvSpPr>
          <p:cNvPr id="16" name="Right Brace 15"/>
          <p:cNvSpPr/>
          <p:nvPr/>
        </p:nvSpPr>
        <p:spPr bwMode="auto">
          <a:xfrm rot="5400000">
            <a:off x="8325455" y="2218015"/>
            <a:ext cx="475417" cy="940007"/>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solidFill>
                  <a:schemeClr val="bg2"/>
                </a:solidFill>
                <a:latin typeface="Arial" charset="0"/>
              </a:rPr>
              <a:t>Spindle</a:t>
            </a:r>
            <a:endParaRPr kumimoji="0" lang="en-US" sz="1100" b="1" i="0" u="none" strike="noStrike" cap="none" normalizeH="0" baseline="0" dirty="0" smtClean="0">
              <a:ln>
                <a:noFill/>
              </a:ln>
              <a:solidFill>
                <a:schemeClr val="bg2"/>
              </a:solidFill>
              <a:effectLst/>
              <a:latin typeface="Arial" charset="0"/>
            </a:endParaRPr>
          </a:p>
        </p:txBody>
      </p:sp>
      <p:sp>
        <p:nvSpPr>
          <p:cNvPr id="17" name="Right Brace 16"/>
          <p:cNvSpPr/>
          <p:nvPr/>
        </p:nvSpPr>
        <p:spPr bwMode="auto">
          <a:xfrm rot="5400000">
            <a:off x="1020246" y="2242224"/>
            <a:ext cx="475417" cy="891588"/>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2"/>
                </a:solidFill>
                <a:effectLst/>
                <a:latin typeface="Arial" charset="0"/>
              </a:rPr>
              <a:t>Windows</a:t>
            </a:r>
          </a:p>
        </p:txBody>
      </p:sp>
      <p:sp>
        <p:nvSpPr>
          <p:cNvPr id="18" name="Right Brace 17"/>
          <p:cNvSpPr/>
          <p:nvPr/>
        </p:nvSpPr>
        <p:spPr bwMode="auto">
          <a:xfrm rot="5400000">
            <a:off x="220459" y="2334307"/>
            <a:ext cx="475417" cy="707984"/>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2"/>
                </a:solidFill>
                <a:effectLst/>
                <a:latin typeface="Arial" charset="0"/>
              </a:rPr>
              <a:t>SQL Serv.</a:t>
            </a:r>
          </a:p>
        </p:txBody>
      </p:sp>
      <p:sp>
        <p:nvSpPr>
          <p:cNvPr id="19" name="Can 18"/>
          <p:cNvSpPr/>
          <p:nvPr/>
        </p:nvSpPr>
        <p:spPr bwMode="auto">
          <a:xfrm>
            <a:off x="899592" y="1628800"/>
            <a:ext cx="576064" cy="936104"/>
          </a:xfrm>
          <a:prstGeom prst="can">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0" name="Can 19"/>
          <p:cNvSpPr/>
          <p:nvPr/>
        </p:nvSpPr>
        <p:spPr bwMode="auto">
          <a:xfrm>
            <a:off x="206139" y="1743969"/>
            <a:ext cx="504056" cy="555069"/>
          </a:xfrm>
          <a:prstGeom prst="ca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charset="0"/>
              </a:rPr>
              <a:t>DB</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2"/>
              </a:solidFill>
              <a:effectLst/>
              <a:latin typeface="Arial"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4116" y="1807190"/>
            <a:ext cx="4476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06139" y="3429000"/>
            <a:ext cx="8614333" cy="369332"/>
          </a:xfrm>
          <a:prstGeom prst="rect">
            <a:avLst/>
          </a:prstGeom>
          <a:noFill/>
        </p:spPr>
        <p:txBody>
          <a:bodyPr wrap="square" rtlCol="0">
            <a:spAutoFit/>
          </a:bodyPr>
          <a:lstStyle/>
          <a:p>
            <a:r>
              <a:rPr lang="en-US" b="1" dirty="0" smtClean="0">
                <a:solidFill>
                  <a:schemeClr val="accent2"/>
                </a:solidFill>
              </a:rPr>
              <a:t>Key Takeaway: </a:t>
            </a:r>
            <a:r>
              <a:rPr lang="en-US" dirty="0" smtClean="0">
                <a:solidFill>
                  <a:schemeClr val="bg2"/>
                </a:solidFill>
              </a:rPr>
              <a:t>This is NOT going to be easy…</a:t>
            </a:r>
            <a:endParaRPr lang="en-US" dirty="0">
              <a:solidFill>
                <a:schemeClr val="bg2"/>
              </a:solidFill>
            </a:endParaRPr>
          </a:p>
        </p:txBody>
      </p:sp>
    </p:spTree>
    <p:extLst>
      <p:ext uri="{BB962C8B-B14F-4D97-AF65-F5344CB8AC3E}">
        <p14:creationId xmlns:p14="http://schemas.microsoft.com/office/powerpoint/2010/main" val="267294147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dirty="0" smtClean="0"/>
              <a:t>Workload Patterns</a:t>
            </a:r>
            <a:br>
              <a:rPr lang="en-US" dirty="0" smtClean="0"/>
            </a:br>
            <a:endParaRPr lang="en-US" dirty="0" smtClean="0"/>
          </a:p>
        </p:txBody>
      </p:sp>
      <p:sp>
        <p:nvSpPr>
          <p:cNvPr id="3" name="Text Placeholder 2"/>
          <p:cNvSpPr>
            <a:spLocks noGrp="1"/>
          </p:cNvSpPr>
          <p:nvPr>
            <p:ph idx="1"/>
          </p:nvPr>
        </p:nvSpPr>
        <p:spPr/>
        <p:txBody>
          <a:bodyPr>
            <a:normAutofit fontScale="47500" lnSpcReduction="20000"/>
          </a:bodyPr>
          <a:lstStyle/>
          <a:p>
            <a:pPr>
              <a:lnSpc>
                <a:spcPct val="130000"/>
              </a:lnSpc>
            </a:pPr>
            <a:r>
              <a:rPr lang="en-US" sz="4200" dirty="0" smtClean="0"/>
              <a:t>Test a variety of I/O types and sizes</a:t>
            </a:r>
          </a:p>
          <a:p>
            <a:pPr>
              <a:lnSpc>
                <a:spcPct val="130000"/>
              </a:lnSpc>
            </a:pPr>
            <a:r>
              <a:rPr lang="en-US" sz="4200" dirty="0" smtClean="0"/>
              <a:t>Run tests for a reasonable period of time </a:t>
            </a:r>
          </a:p>
          <a:p>
            <a:pPr marL="742950" lvl="2" indent="-342900">
              <a:lnSpc>
                <a:spcPct val="130000"/>
              </a:lnSpc>
              <a:spcBef>
                <a:spcPct val="20000"/>
              </a:spcBef>
            </a:pPr>
            <a:r>
              <a:rPr lang="en-US" sz="3800" dirty="0" smtClean="0"/>
              <a:t>Caching may behave differently after long period of sustained I/O </a:t>
            </a:r>
          </a:p>
          <a:p>
            <a:pPr marL="742950" lvl="2" indent="-342900">
              <a:lnSpc>
                <a:spcPct val="130000"/>
              </a:lnSpc>
              <a:spcBef>
                <a:spcPct val="20000"/>
              </a:spcBef>
            </a:pPr>
            <a:r>
              <a:rPr lang="en-US" sz="3800" dirty="0" smtClean="0"/>
              <a:t>Relatively short tests are okay for read tests with low read cache</a:t>
            </a:r>
          </a:p>
          <a:p>
            <a:pPr marL="742950" lvl="2" indent="-342900">
              <a:lnSpc>
                <a:spcPct val="130000"/>
              </a:lnSpc>
              <a:spcBef>
                <a:spcPct val="20000"/>
              </a:spcBef>
            </a:pPr>
            <a:r>
              <a:rPr lang="en-US" sz="3800" dirty="0" smtClean="0"/>
              <a:t>For  write-back caches, make sure you run test long enough to measure the de-staging of the cache. </a:t>
            </a:r>
          </a:p>
          <a:p>
            <a:pPr>
              <a:lnSpc>
                <a:spcPct val="130000"/>
              </a:lnSpc>
            </a:pPr>
            <a:r>
              <a:rPr lang="en-US" sz="4200" dirty="0" smtClean="0"/>
              <a:t>Allow time in between tests to allow the hardware to reset (cache flush)</a:t>
            </a:r>
          </a:p>
          <a:p>
            <a:pPr>
              <a:lnSpc>
                <a:spcPct val="130000"/>
              </a:lnSpc>
            </a:pPr>
            <a:r>
              <a:rPr lang="en-US" sz="4200" dirty="0" smtClean="0"/>
              <a:t>Keep all of the benchmark data to refer to after the SQL implementation has taken place </a:t>
            </a:r>
          </a:p>
          <a:p>
            <a:pPr>
              <a:lnSpc>
                <a:spcPct val="130000"/>
              </a:lnSpc>
            </a:pPr>
            <a:r>
              <a:rPr lang="en-US" sz="4200" dirty="0" smtClean="0"/>
              <a:t>Maximum throughput (IOPS or MB/s) has been obtained when latency continues to increase while throughput is near constant</a:t>
            </a:r>
          </a:p>
          <a:p>
            <a:endParaRPr lang="en-US" dirty="0"/>
          </a:p>
        </p:txBody>
      </p:sp>
    </p:spTree>
    <p:extLst>
      <p:ext uri="{BB962C8B-B14F-4D97-AF65-F5344CB8AC3E}">
        <p14:creationId xmlns:p14="http://schemas.microsoft.com/office/powerpoint/2010/main" val="8001882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patterns to Run</a:t>
            </a:r>
            <a:endParaRPr lang="en-US" dirty="0"/>
          </a:p>
        </p:txBody>
      </p:sp>
      <p:graphicFrame>
        <p:nvGraphicFramePr>
          <p:cNvPr id="7" name="Table Placeholder 6"/>
          <p:cNvGraphicFramePr>
            <a:graphicFrameLocks noGrp="1"/>
          </p:cNvGraphicFramePr>
          <p:nvPr>
            <p:ph type="tbl" sz="quarter" idx="10"/>
            <p:extLst>
              <p:ext uri="{D42A27DB-BD31-4B8C-83A1-F6EECF244321}">
                <p14:modId xmlns:p14="http://schemas.microsoft.com/office/powerpoint/2010/main" val="557885485"/>
              </p:ext>
            </p:extLst>
          </p:nvPr>
        </p:nvGraphicFramePr>
        <p:xfrm>
          <a:off x="468313" y="1125538"/>
          <a:ext cx="8351835" cy="3591560"/>
        </p:xfrm>
        <a:graphic>
          <a:graphicData uri="http://schemas.openxmlformats.org/drawingml/2006/table">
            <a:tbl>
              <a:tblPr firstRow="1" bandRow="1">
                <a:tableStyleId>{073A0DAA-6AF3-43AB-8588-CEC1D06C72B9}</a:tableStyleId>
              </a:tblPr>
              <a:tblGrid>
                <a:gridCol w="1670367"/>
                <a:gridCol w="1670367"/>
                <a:gridCol w="1670367"/>
                <a:gridCol w="1670367"/>
                <a:gridCol w="1670367"/>
              </a:tblGrid>
              <a:tr h="370840">
                <a:tc>
                  <a:txBody>
                    <a:bodyPr/>
                    <a:lstStyle/>
                    <a:p>
                      <a:r>
                        <a:rPr lang="en-US" sz="1600" dirty="0" smtClean="0"/>
                        <a:t>R/W%</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Type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Block</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Threads / Queue</a:t>
                      </a:r>
                      <a:endParaRPr lang="en-US" sz="1600" dirty="0"/>
                    </a:p>
                  </a:txBody>
                  <a:tcPr/>
                </a:tc>
                <a:tc>
                  <a:txBody>
                    <a:bodyPr/>
                    <a:lstStyle/>
                    <a:p>
                      <a:r>
                        <a:rPr lang="en-US" sz="1600" dirty="0" smtClean="0"/>
                        <a:t>Simulates</a:t>
                      </a:r>
                      <a:endParaRPr lang="en-US" sz="1600" dirty="0"/>
                    </a:p>
                  </a:txBody>
                  <a:tcPr/>
                </a:tc>
              </a:tr>
              <a:tr h="370840">
                <a:tc>
                  <a:txBody>
                    <a:bodyPr/>
                    <a:lstStyle/>
                    <a:p>
                      <a:r>
                        <a:rPr lang="en-US" sz="1600" dirty="0" smtClean="0"/>
                        <a:t>80</a:t>
                      </a:r>
                      <a:r>
                        <a:rPr lang="en-US" sz="1600" baseline="0" dirty="0" smtClean="0"/>
                        <a:t>/20</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Random</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8K</a:t>
                      </a:r>
                      <a:endParaRPr lang="en-US" sz="1600" dirty="0"/>
                    </a:p>
                  </a:txBody>
                  <a:tcPr/>
                </a:tc>
                <a:tc>
                  <a:txBody>
                    <a:bodyPr/>
                    <a:lstStyle/>
                    <a:p>
                      <a:r>
                        <a:rPr lang="en-US" sz="1600" dirty="0" smtClean="0"/>
                        <a:t>#</a:t>
                      </a:r>
                      <a:r>
                        <a:rPr lang="en-US" sz="1600" baseline="0" dirty="0" smtClean="0"/>
                        <a:t> cores / Files</a:t>
                      </a:r>
                      <a:endParaRPr lang="en-US" sz="1600" dirty="0"/>
                    </a:p>
                  </a:txBody>
                  <a:tcPr/>
                </a:tc>
                <a:tc>
                  <a:txBody>
                    <a:bodyPr/>
                    <a:lstStyle/>
                    <a:p>
                      <a:r>
                        <a:rPr lang="en-US" sz="1600" dirty="0" smtClean="0"/>
                        <a:t>Typical OLTP data files</a:t>
                      </a:r>
                      <a:endParaRPr lang="en-US" sz="1600" dirty="0"/>
                    </a:p>
                  </a:txBody>
                  <a:tcPr/>
                </a:tc>
              </a:tr>
              <a:tr h="370840">
                <a:tc>
                  <a:txBody>
                    <a:bodyPr/>
                    <a:lstStyle/>
                    <a:p>
                      <a:r>
                        <a:rPr lang="en-US" sz="1600" dirty="0" smtClean="0"/>
                        <a:t>0/100</a:t>
                      </a:r>
                      <a:endParaRPr lang="en-US" sz="1600" dirty="0"/>
                    </a:p>
                  </a:txBody>
                  <a:tcPr/>
                </a:tc>
                <a:tc>
                  <a:txBody>
                    <a:bodyPr/>
                    <a:lstStyle/>
                    <a:p>
                      <a:r>
                        <a:rPr lang="en-US" sz="1600" dirty="0" smtClean="0"/>
                        <a:t>Sequential</a:t>
                      </a:r>
                      <a:endParaRPr lang="en-US" sz="1600" dirty="0"/>
                    </a:p>
                  </a:txBody>
                  <a:tcPr/>
                </a:tc>
                <a:tc>
                  <a:txBody>
                    <a:bodyPr/>
                    <a:lstStyle/>
                    <a:p>
                      <a:r>
                        <a:rPr lang="en-US" sz="1600" dirty="0" smtClean="0"/>
                        <a:t>60K</a:t>
                      </a:r>
                      <a:endParaRPr lang="en-US" sz="1600" dirty="0"/>
                    </a:p>
                  </a:txBody>
                  <a:tcPr/>
                </a:tc>
                <a:tc>
                  <a:txBody>
                    <a:bodyPr/>
                    <a:lstStyle/>
                    <a:p>
                      <a:r>
                        <a:rPr lang="en-US" sz="1600" dirty="0" smtClean="0"/>
                        <a:t>1 / 32</a:t>
                      </a:r>
                      <a:endParaRPr lang="en-US" sz="1600" dirty="0"/>
                    </a:p>
                  </a:txBody>
                  <a:tcPr/>
                </a:tc>
                <a:tc>
                  <a:txBody>
                    <a:bodyPr/>
                    <a:lstStyle/>
                    <a:p>
                      <a:r>
                        <a:rPr lang="en-US" sz="1600" dirty="0" smtClean="0"/>
                        <a:t>Transaction Log</a:t>
                      </a:r>
                      <a:endParaRPr lang="en-US" sz="1600" dirty="0"/>
                    </a:p>
                  </a:txBody>
                  <a:tcPr/>
                </a:tc>
              </a:tr>
              <a:tr h="370840">
                <a:tc>
                  <a:txBody>
                    <a:bodyPr/>
                    <a:lstStyle/>
                    <a:p>
                      <a:r>
                        <a:rPr lang="en-US" sz="1600" dirty="0" smtClean="0"/>
                        <a:t>100/0</a:t>
                      </a:r>
                      <a:endParaRPr lang="en-US" sz="1600" dirty="0"/>
                    </a:p>
                  </a:txBody>
                  <a:tcPr/>
                </a:tc>
                <a:tc>
                  <a:txBody>
                    <a:bodyPr/>
                    <a:lstStyle/>
                    <a:p>
                      <a:r>
                        <a:rPr lang="en-US" sz="1600" dirty="0" smtClean="0"/>
                        <a:t>Sequential</a:t>
                      </a:r>
                      <a:endParaRPr lang="en-US" sz="1600" dirty="0"/>
                    </a:p>
                  </a:txBody>
                  <a:tcPr/>
                </a:tc>
                <a:tc>
                  <a:txBody>
                    <a:bodyPr/>
                    <a:lstStyle/>
                    <a:p>
                      <a:r>
                        <a:rPr lang="en-US" sz="1600" dirty="0" smtClean="0"/>
                        <a:t>512K</a:t>
                      </a:r>
                      <a:endParaRPr lang="en-US" sz="1600" dirty="0"/>
                    </a:p>
                  </a:txBody>
                  <a:tcPr/>
                </a:tc>
                <a:tc>
                  <a:txBody>
                    <a:bodyPr/>
                    <a:lstStyle/>
                    <a:p>
                      <a:r>
                        <a:rPr lang="en-US" sz="1600" dirty="0" smtClean="0"/>
                        <a:t>1 / 16</a:t>
                      </a:r>
                      <a:endParaRPr lang="en-US" sz="1600" dirty="0"/>
                    </a:p>
                  </a:txBody>
                  <a:tcPr/>
                </a:tc>
                <a:tc>
                  <a:txBody>
                    <a:bodyPr/>
                    <a:lstStyle/>
                    <a:p>
                      <a:r>
                        <a:rPr lang="en-US" sz="1600" dirty="0" smtClean="0"/>
                        <a:t>Table Scans</a:t>
                      </a:r>
                      <a:endParaRPr lang="en-US" sz="1600" dirty="0"/>
                    </a:p>
                  </a:txBody>
                  <a:tcPr/>
                </a:tc>
              </a:tr>
              <a:tr h="370840">
                <a:tc>
                  <a:txBody>
                    <a:bodyPr/>
                    <a:lstStyle/>
                    <a:p>
                      <a:r>
                        <a:rPr lang="en-US" sz="1600" dirty="0" smtClean="0"/>
                        <a:t>0/100</a:t>
                      </a:r>
                      <a:endParaRPr lang="en-US" sz="1600" dirty="0"/>
                    </a:p>
                  </a:txBody>
                  <a:tcPr/>
                </a:tc>
                <a:tc>
                  <a:txBody>
                    <a:bodyPr/>
                    <a:lstStyle/>
                    <a:p>
                      <a:r>
                        <a:rPr lang="en-US" sz="1600" dirty="0" smtClean="0"/>
                        <a:t>Sequential</a:t>
                      </a:r>
                      <a:endParaRPr lang="en-US" sz="1600" dirty="0"/>
                    </a:p>
                  </a:txBody>
                  <a:tcPr/>
                </a:tc>
                <a:tc>
                  <a:txBody>
                    <a:bodyPr/>
                    <a:lstStyle/>
                    <a:p>
                      <a:r>
                        <a:rPr lang="en-US" sz="1600" dirty="0" smtClean="0"/>
                        <a:t>256K</a:t>
                      </a:r>
                      <a:endParaRPr lang="en-US" sz="1600" dirty="0"/>
                    </a:p>
                  </a:txBody>
                  <a:tcPr/>
                </a:tc>
                <a:tc>
                  <a:txBody>
                    <a:bodyPr/>
                    <a:lstStyle/>
                    <a:p>
                      <a:r>
                        <a:rPr lang="en-US" sz="1600" dirty="0" smtClean="0"/>
                        <a:t>1 / 16</a:t>
                      </a:r>
                      <a:endParaRPr lang="en-US" sz="1600" dirty="0"/>
                    </a:p>
                  </a:txBody>
                  <a:tcPr/>
                </a:tc>
                <a:tc>
                  <a:txBody>
                    <a:bodyPr/>
                    <a:lstStyle/>
                    <a:p>
                      <a:r>
                        <a:rPr lang="en-US" sz="1600" dirty="0" smtClean="0"/>
                        <a:t>Bulk load</a:t>
                      </a:r>
                      <a:endParaRPr lang="en-US" sz="1600" dirty="0"/>
                    </a:p>
                  </a:txBody>
                  <a:tcPr/>
                </a:tc>
              </a:tr>
              <a:tr h="370840">
                <a:tc>
                  <a:txBody>
                    <a:bodyPr/>
                    <a:lstStyle/>
                    <a:p>
                      <a:r>
                        <a:rPr lang="en-US" sz="1600" dirty="0" smtClean="0"/>
                        <a:t>100/0</a:t>
                      </a:r>
                      <a:endParaRPr lang="en-US" sz="1600" dirty="0"/>
                    </a:p>
                  </a:txBody>
                  <a:tcPr/>
                </a:tc>
                <a:tc>
                  <a:txBody>
                    <a:bodyPr/>
                    <a:lstStyle/>
                    <a:p>
                      <a:r>
                        <a:rPr lang="en-US" sz="1600" dirty="0" smtClean="0"/>
                        <a:t>Random</a:t>
                      </a:r>
                      <a:endParaRPr lang="en-US" sz="1600" dirty="0"/>
                    </a:p>
                  </a:txBody>
                  <a:tcPr/>
                </a:tc>
                <a:tc>
                  <a:txBody>
                    <a:bodyPr/>
                    <a:lstStyle/>
                    <a:p>
                      <a:r>
                        <a:rPr lang="en-US" sz="1600" dirty="0" smtClean="0"/>
                        <a:t>32K</a:t>
                      </a:r>
                      <a:endParaRPr lang="en-US" sz="1600" dirty="0"/>
                    </a:p>
                  </a:txBody>
                  <a:tcPr/>
                </a:tc>
                <a:tc>
                  <a:txBody>
                    <a:bodyPr/>
                    <a:lstStyle/>
                    <a:p>
                      <a:r>
                        <a:rPr lang="en-US" sz="1600" dirty="0" smtClean="0"/>
                        <a:t>#</a:t>
                      </a:r>
                      <a:r>
                        <a:rPr lang="en-US" sz="1600" baseline="0" dirty="0" smtClean="0"/>
                        <a:t> cores / 1</a:t>
                      </a:r>
                      <a:endParaRPr lang="en-US" sz="1600" dirty="0"/>
                    </a:p>
                  </a:txBody>
                  <a:tcPr/>
                </a:tc>
                <a:tc>
                  <a:txBody>
                    <a:bodyPr/>
                    <a:lstStyle/>
                    <a:p>
                      <a:r>
                        <a:rPr lang="en-US" sz="1600" dirty="0" smtClean="0"/>
                        <a:t>SSAS Workload</a:t>
                      </a:r>
                    </a:p>
                  </a:txBody>
                  <a:tcPr/>
                </a:tc>
              </a:tr>
              <a:tr h="370840">
                <a:tc>
                  <a:txBody>
                    <a:bodyPr/>
                    <a:lstStyle/>
                    <a:p>
                      <a:r>
                        <a:rPr lang="en-US" sz="1600" dirty="0" smtClean="0"/>
                        <a:t>100/0</a:t>
                      </a:r>
                      <a:endParaRPr lang="en-US" sz="1600" dirty="0"/>
                    </a:p>
                  </a:txBody>
                  <a:tcPr/>
                </a:tc>
                <a:tc>
                  <a:txBody>
                    <a:bodyPr/>
                    <a:lstStyle/>
                    <a:p>
                      <a:r>
                        <a:rPr lang="en-US" sz="1600" dirty="0" smtClean="0"/>
                        <a:t>Sequential</a:t>
                      </a:r>
                      <a:endParaRPr lang="en-US" sz="1600" dirty="0"/>
                    </a:p>
                  </a:txBody>
                  <a:tcPr/>
                </a:tc>
                <a:tc>
                  <a:txBody>
                    <a:bodyPr/>
                    <a:lstStyle/>
                    <a:p>
                      <a:r>
                        <a:rPr lang="en-US" sz="1600" dirty="0" smtClean="0"/>
                        <a:t>1MB</a:t>
                      </a:r>
                      <a:endParaRPr lang="en-US" sz="1600" dirty="0"/>
                    </a:p>
                  </a:txBody>
                  <a:tcPr/>
                </a:tc>
                <a:tc>
                  <a:txBody>
                    <a:bodyPr/>
                    <a:lstStyle/>
                    <a:p>
                      <a:r>
                        <a:rPr lang="en-US" sz="1600" dirty="0" smtClean="0"/>
                        <a:t>1 / 32</a:t>
                      </a:r>
                      <a:endParaRPr lang="en-US" sz="1600" dirty="0"/>
                    </a:p>
                  </a:txBody>
                  <a:tcPr/>
                </a:tc>
                <a:tc>
                  <a:txBody>
                    <a:bodyPr/>
                    <a:lstStyle/>
                    <a:p>
                      <a:r>
                        <a:rPr lang="en-US" sz="1600" dirty="0" smtClean="0"/>
                        <a:t>Backup</a:t>
                      </a:r>
                    </a:p>
                  </a:txBody>
                  <a:tcPr/>
                </a:tc>
              </a:tr>
              <a:tr h="370840">
                <a:tc>
                  <a:txBody>
                    <a:bodyPr/>
                    <a:lstStyle/>
                    <a:p>
                      <a:r>
                        <a:rPr lang="en-US" sz="1600" dirty="0" smtClean="0"/>
                        <a:t>0/100</a:t>
                      </a:r>
                      <a:endParaRPr lang="en-US" sz="1600" dirty="0"/>
                    </a:p>
                  </a:txBody>
                  <a:tcPr/>
                </a:tc>
                <a:tc>
                  <a:txBody>
                    <a:bodyPr/>
                    <a:lstStyle/>
                    <a:p>
                      <a:r>
                        <a:rPr lang="en-US" sz="1600" dirty="0" smtClean="0"/>
                        <a:t>Random</a:t>
                      </a:r>
                      <a:endParaRPr lang="en-US" sz="1600" dirty="0"/>
                    </a:p>
                  </a:txBody>
                  <a:tcPr/>
                </a:tc>
                <a:tc>
                  <a:txBody>
                    <a:bodyPr/>
                    <a:lstStyle/>
                    <a:p>
                      <a:r>
                        <a:rPr lang="en-US" sz="1600" dirty="0" smtClean="0"/>
                        <a:t>64K-256K</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t>
                      </a:r>
                      <a:r>
                        <a:rPr lang="en-US" sz="1600" baseline="0" dirty="0" smtClean="0"/>
                        <a:t> cores / Files</a:t>
                      </a:r>
                      <a:endParaRPr lang="en-US" sz="1600" dirty="0" smtClean="0"/>
                    </a:p>
                    <a:p>
                      <a:endParaRPr lang="en-US" sz="1600" dirty="0"/>
                    </a:p>
                  </a:txBody>
                  <a:tcPr/>
                </a:tc>
                <a:tc>
                  <a:txBody>
                    <a:bodyPr/>
                    <a:lstStyle/>
                    <a:p>
                      <a:r>
                        <a:rPr lang="en-US" sz="1600" dirty="0" smtClean="0"/>
                        <a:t>Checkpoints</a:t>
                      </a:r>
                    </a:p>
                  </a:txBody>
                  <a:tcPr/>
                </a:tc>
              </a:tr>
            </a:tbl>
          </a:graphicData>
        </a:graphic>
      </p:graphicFrame>
      <p:sp>
        <p:nvSpPr>
          <p:cNvPr id="6" name="Text Placeholder 5"/>
          <p:cNvSpPr>
            <a:spLocks noGrp="1"/>
          </p:cNvSpPr>
          <p:nvPr>
            <p:ph type="body" sz="quarter" idx="11"/>
          </p:nvPr>
        </p:nvSpPr>
        <p:spPr>
          <a:xfrm>
            <a:off x="468313" y="5877272"/>
            <a:ext cx="8352159" cy="430887"/>
          </a:xfrm>
        </p:spPr>
        <p:txBody>
          <a:bodyPr/>
          <a:lstStyle/>
          <a:p>
            <a:r>
              <a:rPr lang="da-DK" dirty="0" smtClean="0"/>
              <a:t>These are minimum runs for a mixed OLTP/DW environment. Take special care on monitoring cache effects and latencies of transaction log for OLTP environments</a:t>
            </a:r>
            <a:endParaRPr lang="en-US" dirty="0"/>
          </a:p>
        </p:txBody>
      </p:sp>
    </p:spTree>
    <p:extLst>
      <p:ext uri="{BB962C8B-B14F-4D97-AF65-F5344CB8AC3E}">
        <p14:creationId xmlns:p14="http://schemas.microsoft.com/office/powerpoint/2010/main" val="17280249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2996952"/>
            <a:ext cx="8424936" cy="430887"/>
          </a:xfrm>
        </p:spPr>
        <p:txBody>
          <a:bodyPr/>
          <a:lstStyle/>
          <a:p>
            <a:r>
              <a:rPr lang="en-US" dirty="0" smtClean="0"/>
              <a:t>Designing High Performance I/O systems</a:t>
            </a:r>
            <a:endParaRPr lang="en-US" dirty="0"/>
          </a:p>
        </p:txBody>
      </p:sp>
      <p:sp>
        <p:nvSpPr>
          <p:cNvPr id="3" name="Content Placeholder 2"/>
          <p:cNvSpPr>
            <a:spLocks noGrp="1"/>
          </p:cNvSpPr>
          <p:nvPr>
            <p:ph sz="quarter" idx="11"/>
          </p:nvPr>
        </p:nvSpPr>
        <p:spPr>
          <a:xfrm>
            <a:off x="323528" y="3501008"/>
            <a:ext cx="8424936" cy="615553"/>
          </a:xfrm>
        </p:spPr>
        <p:txBody>
          <a:bodyPr/>
          <a:lstStyle/>
          <a:p>
            <a:r>
              <a:rPr lang="en-US" dirty="0" smtClean="0"/>
              <a:t>SQL Server’s View of I/O</a:t>
            </a:r>
            <a:endParaRPr lang="en-US" dirty="0"/>
          </a:p>
        </p:txBody>
      </p:sp>
      <p:sp>
        <p:nvSpPr>
          <p:cNvPr id="4" name="Can 3"/>
          <p:cNvSpPr/>
          <p:nvPr/>
        </p:nvSpPr>
        <p:spPr bwMode="auto">
          <a:xfrm>
            <a:off x="8388424" y="188640"/>
            <a:ext cx="504056" cy="555069"/>
          </a:xfrm>
          <a:prstGeom prst="ca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Arial" charset="0"/>
              </a:rPr>
              <a:t>DB</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2"/>
              </a:solidFill>
              <a:effectLst/>
              <a:latin typeface="Arial" charset="0"/>
            </a:endParaRPr>
          </a:p>
        </p:txBody>
      </p:sp>
    </p:spTree>
    <p:extLst>
      <p:ext uri="{BB962C8B-B14F-4D97-AF65-F5344CB8AC3E}">
        <p14:creationId xmlns:p14="http://schemas.microsoft.com/office/powerpoint/2010/main" val="11191791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SQL Server I/O tools</a:t>
            </a:r>
            <a:endParaRPr lang="en-US" dirty="0"/>
          </a:p>
        </p:txBody>
      </p:sp>
      <p:graphicFrame>
        <p:nvGraphicFramePr>
          <p:cNvPr id="8" name="Table Placeholder 7"/>
          <p:cNvGraphicFramePr>
            <a:graphicFrameLocks noGrp="1"/>
          </p:cNvGraphicFramePr>
          <p:nvPr>
            <p:ph type="tbl" sz="quarter" idx="10"/>
            <p:extLst>
              <p:ext uri="{D42A27DB-BD31-4B8C-83A1-F6EECF244321}">
                <p14:modId xmlns:p14="http://schemas.microsoft.com/office/powerpoint/2010/main" val="4277272574"/>
              </p:ext>
            </p:extLst>
          </p:nvPr>
        </p:nvGraphicFramePr>
        <p:xfrm>
          <a:off x="467544" y="1052737"/>
          <a:ext cx="8351838" cy="5226799"/>
        </p:xfrm>
        <a:graphic>
          <a:graphicData uri="http://schemas.openxmlformats.org/drawingml/2006/table">
            <a:tbl>
              <a:tblPr firstRow="1" bandRow="1">
                <a:tableStyleId>{073A0DAA-6AF3-43AB-8588-CEC1D06C72B9}</a:tableStyleId>
              </a:tblPr>
              <a:tblGrid>
                <a:gridCol w="3024336"/>
                <a:gridCol w="2543556"/>
                <a:gridCol w="2783946"/>
              </a:tblGrid>
              <a:tr h="4442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solidFill>
                            <a:schemeClr val="tx1"/>
                          </a:solidFill>
                          <a:effectLst/>
                          <a:latin typeface="+mj-lt"/>
                        </a:rPr>
                        <a:t>Tool </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solidFill>
                            <a:schemeClr val="tx1"/>
                          </a:solidFill>
                          <a:effectLst/>
                          <a:latin typeface="+mj-lt"/>
                        </a:rPr>
                        <a:t>Monitors </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solidFill>
                            <a:schemeClr val="tx1"/>
                          </a:solidFill>
                          <a:effectLst/>
                          <a:latin typeface="+mj-lt"/>
                        </a:rPr>
                        <a:t>Granularity </a:t>
                      </a:r>
                    </a:p>
                  </a:txBody>
                  <a:tcPr marL="94549" marR="94549" anchor="ctr" horzOverflow="overflow"/>
                </a:tc>
              </a:tr>
              <a:tr h="5477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err="1" smtClean="0">
                          <a:solidFill>
                            <a:schemeClr val="bg2"/>
                          </a:solidFill>
                          <a:effectLst/>
                          <a:latin typeface="Courier New" pitchFamily="49" charset="0"/>
                          <a:cs typeface="Courier New" pitchFamily="49" charset="0"/>
                        </a:rPr>
                        <a:t>sys.dm_io_virtual_file_stats</a:t>
                      </a:r>
                      <a:r>
                        <a:rPr kumimoji="0" lang="en-US" sz="1100" b="1" i="0" u="none" strike="noStrike" cap="none" normalizeH="0" baseline="0" dirty="0" smtClean="0">
                          <a:solidFill>
                            <a:schemeClr val="bg2"/>
                          </a:solidFill>
                          <a:effectLst/>
                          <a:latin typeface="Courier New" pitchFamily="49" charset="0"/>
                          <a:cs typeface="Courier New" pitchFamily="49" charset="0"/>
                        </a:rPr>
                        <a:t> </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Latency, Number of IO’s, Size, Total Bytes </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Database files</a:t>
                      </a:r>
                    </a:p>
                  </a:txBody>
                  <a:tcPr marL="94549" marR="94549" anchor="ctr" horzOverflow="overflow"/>
                </a:tc>
              </a:tr>
              <a:tr h="1029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err="1" smtClean="0">
                          <a:solidFill>
                            <a:schemeClr val="bg2"/>
                          </a:solidFill>
                          <a:effectLst/>
                          <a:latin typeface="Courier New" pitchFamily="49" charset="0"/>
                          <a:cs typeface="Courier New" pitchFamily="49" charset="0"/>
                        </a:rPr>
                        <a:t>sys.dm_os_wait_stats</a:t>
                      </a:r>
                      <a:r>
                        <a:rPr kumimoji="0" lang="en-US" sz="1100" b="1" i="0" u="none" strike="noStrike" cap="none" normalizeH="0" baseline="0" dirty="0" smtClean="0">
                          <a:solidFill>
                            <a:schemeClr val="bg2"/>
                          </a:solidFill>
                          <a:effectLst/>
                          <a:latin typeface="Courier New" pitchFamily="49" charset="0"/>
                          <a:cs typeface="Courier New" pitchFamily="49" charset="0"/>
                        </a:rPr>
                        <a:t> </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PAGEIOLATCH, WRITELOG </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SQL Server Instance level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1" u="none" strike="noStrike" kern="1200" cap="none" normalizeH="0" baseline="0" dirty="0" smtClean="0">
                          <a:solidFill>
                            <a:schemeClr val="bg2"/>
                          </a:solidFill>
                          <a:effectLst/>
                          <a:latin typeface="+mj-lt"/>
                          <a:ea typeface="+mn-ea"/>
                          <a:cs typeface="+mn-cs"/>
                        </a:rPr>
                        <a:t>(cumulative since last start – most useful to analyze deltas over time periods)</a:t>
                      </a:r>
                    </a:p>
                  </a:txBody>
                  <a:tcPr marL="94549" marR="94549" anchor="ctr" horzOverflow="overflow"/>
                </a:tc>
              </a:tr>
              <a:tr h="810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err="1" smtClean="0">
                          <a:solidFill>
                            <a:schemeClr val="bg2"/>
                          </a:solidFill>
                          <a:effectLst/>
                          <a:latin typeface="Courier New" pitchFamily="49" charset="0"/>
                          <a:cs typeface="Courier New" pitchFamily="49" charset="0"/>
                        </a:rPr>
                        <a:t>sys.dm_io_pending_io_requests</a:t>
                      </a:r>
                      <a:r>
                        <a:rPr kumimoji="0" lang="en-US" sz="1100" b="1" i="0" u="none" strike="noStrike" cap="none" normalizeH="0" baseline="0" dirty="0" smtClean="0">
                          <a:solidFill>
                            <a:schemeClr val="bg2"/>
                          </a:solidFill>
                          <a:effectLst/>
                          <a:latin typeface="Courier New" pitchFamily="49" charset="0"/>
                          <a:cs typeface="Courier New" pitchFamily="49" charset="0"/>
                        </a:rPr>
                        <a:t> </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I/O’s currently “in-flight”.</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Individual I/O’s occurring in real time.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solidFill>
                            <a:schemeClr val="bg2"/>
                          </a:solidFill>
                          <a:effectLst/>
                          <a:latin typeface="+mj-lt"/>
                        </a:rPr>
                        <a:t>(</a:t>
                      </a:r>
                      <a:r>
                        <a:rPr kumimoji="0" lang="en-US" sz="1100" b="0" i="1" u="none" strike="noStrike" cap="none" normalizeH="0" baseline="0" dirty="0" err="1" smtClean="0">
                          <a:solidFill>
                            <a:schemeClr val="bg2"/>
                          </a:solidFill>
                          <a:effectLst/>
                          <a:latin typeface="+mj-lt"/>
                        </a:rPr>
                        <a:t>io_handle</a:t>
                      </a:r>
                      <a:r>
                        <a:rPr kumimoji="0" lang="en-US" sz="1100" b="0" i="1" u="none" strike="noStrike" cap="none" normalizeH="0" baseline="0" dirty="0" smtClean="0">
                          <a:solidFill>
                            <a:schemeClr val="bg2"/>
                          </a:solidFill>
                          <a:effectLst/>
                          <a:latin typeface="+mj-lt"/>
                        </a:rPr>
                        <a:t> can be used to determine file)</a:t>
                      </a:r>
                      <a:r>
                        <a:rPr kumimoji="0" lang="en-US" sz="1100" b="0" i="0" u="none" strike="noStrike" cap="none" normalizeH="0" baseline="0" dirty="0" smtClean="0">
                          <a:solidFill>
                            <a:schemeClr val="bg2"/>
                          </a:solidFill>
                          <a:effectLst/>
                          <a:latin typeface="+mj-lt"/>
                        </a:rPr>
                        <a:t> </a:t>
                      </a:r>
                    </a:p>
                  </a:txBody>
                  <a:tcPr marL="94549" marR="94549" anchor="ctr" horzOverflow="overflow"/>
                </a:tc>
              </a:tr>
              <a:tr h="8544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err="1" smtClean="0">
                          <a:solidFill>
                            <a:schemeClr val="bg2"/>
                          </a:solidFill>
                          <a:effectLst/>
                          <a:latin typeface="Courier New" pitchFamily="49" charset="0"/>
                          <a:cs typeface="Courier New" pitchFamily="49" charset="0"/>
                        </a:rPr>
                        <a:t>sys.dm_exec_query_stats</a:t>
                      </a:r>
                      <a:endParaRPr kumimoji="0" lang="en-US" sz="1100" b="1" i="0" u="none" strike="noStrike" cap="none" normalizeH="0" baseline="0" dirty="0" smtClean="0">
                        <a:solidFill>
                          <a:schemeClr val="bg2"/>
                        </a:solidFill>
                        <a:effectLst/>
                        <a:latin typeface="Courier New" pitchFamily="49" charset="0"/>
                        <a:cs typeface="Courier New" pitchFamily="49" charset="0"/>
                      </a:endParaRP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Number of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Reads (Logical Physical)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Number of writes</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Query or Batch </a:t>
                      </a:r>
                    </a:p>
                  </a:txBody>
                  <a:tcPr marL="94549" marR="94549" anchor="ctr" horzOverflow="overflow"/>
                </a:tc>
              </a:tr>
              <a:tr h="5477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err="1" smtClean="0">
                          <a:solidFill>
                            <a:schemeClr val="bg2"/>
                          </a:solidFill>
                          <a:effectLst/>
                          <a:latin typeface="Courier New" pitchFamily="49" charset="0"/>
                          <a:cs typeface="Courier New" pitchFamily="49" charset="0"/>
                        </a:rPr>
                        <a:t>sys.dm_db_index_usage_stats</a:t>
                      </a:r>
                      <a:endParaRPr kumimoji="0" lang="en-US" sz="1100" b="1" i="0" u="none" strike="noStrike" cap="none" normalizeH="0" baseline="0" dirty="0" smtClean="0">
                        <a:solidFill>
                          <a:schemeClr val="bg2"/>
                        </a:solidFill>
                        <a:effectLst/>
                        <a:latin typeface="Courier New" pitchFamily="49" charset="0"/>
                        <a:cs typeface="Courier New" pitchFamily="49" charset="0"/>
                      </a:endParaRP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Number of IO’s and type of access (seek, scan, lookup, write) </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Index or Table </a:t>
                      </a:r>
                    </a:p>
                  </a:txBody>
                  <a:tcPr marL="94549" marR="94549" anchor="ctr" horzOverflow="overflow"/>
                </a:tc>
              </a:tr>
              <a:tr h="5477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err="1" smtClean="0">
                          <a:solidFill>
                            <a:schemeClr val="bg2"/>
                          </a:solidFill>
                          <a:effectLst/>
                          <a:latin typeface="Courier New" pitchFamily="49" charset="0"/>
                          <a:cs typeface="Courier New" pitchFamily="49" charset="0"/>
                        </a:rPr>
                        <a:t>sys.dm_db_index_operational_stats</a:t>
                      </a:r>
                      <a:endParaRPr kumimoji="0" lang="en-US" sz="1100" b="1" i="0" u="none" strike="noStrike" cap="none" normalizeH="0" baseline="0" dirty="0" smtClean="0">
                        <a:solidFill>
                          <a:schemeClr val="bg2"/>
                        </a:solidFill>
                        <a:effectLst/>
                        <a:latin typeface="Courier New" pitchFamily="49" charset="0"/>
                        <a:cs typeface="Courier New" pitchFamily="49" charset="0"/>
                      </a:endParaRP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I/O latch wait time, Page splits </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Index or Table </a:t>
                      </a:r>
                    </a:p>
                  </a:txBody>
                  <a:tcPr marL="94549" marR="94549" anchor="ctr" horzOverflow="overflow"/>
                </a:tc>
              </a:tr>
              <a:tr h="4442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err="1" smtClean="0">
                          <a:solidFill>
                            <a:schemeClr val="bg2"/>
                          </a:solidFill>
                          <a:effectLst/>
                          <a:latin typeface="Arial" pitchFamily="34" charset="0"/>
                          <a:cs typeface="Arial" pitchFamily="34" charset="0"/>
                        </a:rPr>
                        <a:t>Xevents</a:t>
                      </a:r>
                      <a:endParaRPr kumimoji="0" lang="en-US" sz="1100" b="1" i="0" u="none" strike="noStrike" cap="none" normalizeH="0" baseline="0" dirty="0" smtClean="0">
                        <a:solidFill>
                          <a:schemeClr val="bg2"/>
                        </a:solidFill>
                        <a:effectLst/>
                        <a:latin typeface="Arial" pitchFamily="34" charset="0"/>
                        <a:cs typeface="Arial" pitchFamily="34" charset="0"/>
                      </a:endParaRP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PAGEIOLATCH, Page splits</a:t>
                      </a:r>
                    </a:p>
                  </a:txBody>
                  <a:tcPr marL="94549" marR="9454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solidFill>
                            <a:schemeClr val="bg2"/>
                          </a:solidFill>
                          <a:effectLst/>
                          <a:latin typeface="+mj-lt"/>
                        </a:rPr>
                        <a:t>Query and Database file</a:t>
                      </a:r>
                    </a:p>
                  </a:txBody>
                  <a:tcPr marL="94549" marR="94549" anchor="ctr" horzOverflow="overflow"/>
                </a:tc>
              </a:tr>
            </a:tbl>
          </a:graphicData>
        </a:graphic>
      </p:graphicFrame>
    </p:spTree>
    <p:extLst>
      <p:ext uri="{BB962C8B-B14F-4D97-AF65-F5344CB8AC3E}">
        <p14:creationId xmlns:p14="http://schemas.microsoft.com/office/powerpoint/2010/main" val="5413316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PFS/GAM/SGAM Contention</a:t>
            </a:r>
            <a:endParaRPr lang="da-DK" dirty="0"/>
          </a:p>
        </p:txBody>
      </p:sp>
      <p:sp>
        <p:nvSpPr>
          <p:cNvPr id="3" name="Content Placeholder 2"/>
          <p:cNvSpPr>
            <a:spLocks noGrp="1"/>
          </p:cNvSpPr>
          <p:nvPr>
            <p:ph idx="1"/>
          </p:nvPr>
        </p:nvSpPr>
        <p:spPr>
          <a:xfrm>
            <a:off x="381000" y="1066800"/>
            <a:ext cx="8534400" cy="4495800"/>
          </a:xfrm>
        </p:spPr>
        <p:txBody>
          <a:bodyPr>
            <a:normAutofit fontScale="92500" lnSpcReduction="10000"/>
          </a:bodyPr>
          <a:lstStyle/>
          <a:p>
            <a:pPr>
              <a:lnSpc>
                <a:spcPct val="100000"/>
              </a:lnSpc>
            </a:pPr>
            <a:r>
              <a:rPr lang="en-US" sz="2400" dirty="0" smtClean="0"/>
              <a:t>High rate of allocations to any data files can result in scaling issues due to contention on allocation structures</a:t>
            </a:r>
          </a:p>
          <a:p>
            <a:pPr lvl="1">
              <a:lnSpc>
                <a:spcPct val="100000"/>
              </a:lnSpc>
            </a:pPr>
            <a:r>
              <a:rPr lang="en-US" sz="2000" dirty="0" smtClean="0"/>
              <a:t>Impacts decision for number of data files per file group </a:t>
            </a:r>
          </a:p>
          <a:p>
            <a:pPr lvl="1">
              <a:lnSpc>
                <a:spcPct val="100000"/>
              </a:lnSpc>
            </a:pPr>
            <a:r>
              <a:rPr lang="en-US" sz="2000" dirty="0" smtClean="0"/>
              <a:t>Especially a consideration on servers with many CPU cores</a:t>
            </a:r>
            <a:endParaRPr lang="en-US" sz="2000" i="1" strike="sngStrike" dirty="0" smtClean="0">
              <a:solidFill>
                <a:srgbClr xmlns:mc="http://schemas.openxmlformats.org/markup-compatibility/2006" xmlns:a14="http://schemas.microsoft.com/office/drawing/2010/main" val="00B050" mc:Ignorable=""/>
              </a:solidFill>
            </a:endParaRPr>
          </a:p>
          <a:p>
            <a:pPr>
              <a:lnSpc>
                <a:spcPct val="100000"/>
              </a:lnSpc>
            </a:pPr>
            <a:r>
              <a:rPr lang="en-US" sz="2400" dirty="0" smtClean="0"/>
              <a:t>PFS/GAM/SGAM are structures within data file which manage free space </a:t>
            </a:r>
          </a:p>
          <a:p>
            <a:pPr>
              <a:lnSpc>
                <a:spcPct val="100000"/>
              </a:lnSpc>
            </a:pPr>
            <a:r>
              <a:rPr lang="en-US" sz="2400" dirty="0" smtClean="0"/>
              <a:t>Easily diagnosed by looking for contention on PAGELATCH_UP</a:t>
            </a:r>
          </a:p>
          <a:p>
            <a:pPr lvl="1">
              <a:lnSpc>
                <a:spcPct val="100000"/>
              </a:lnSpc>
            </a:pPr>
            <a:r>
              <a:rPr lang="en-US" sz="2000" dirty="0" smtClean="0"/>
              <a:t>Either real time on </a:t>
            </a:r>
            <a:r>
              <a:rPr lang="en-US" sz="2000" b="1" dirty="0" err="1" smtClean="0">
                <a:latin typeface="Courier New" pitchFamily="49" charset="0"/>
                <a:cs typeface="Courier New" pitchFamily="49" charset="0"/>
              </a:rPr>
              <a:t>sys.dm_exec_requests</a:t>
            </a:r>
            <a:r>
              <a:rPr lang="en-US" sz="2000" b="1" dirty="0" smtClean="0">
                <a:latin typeface="Courier New" pitchFamily="49" charset="0"/>
                <a:cs typeface="Courier New" pitchFamily="49" charset="0"/>
              </a:rPr>
              <a:t> </a:t>
            </a:r>
            <a:r>
              <a:rPr lang="en-US" sz="2000" dirty="0" smtClean="0"/>
              <a:t>or tracked in </a:t>
            </a:r>
            <a:r>
              <a:rPr lang="en-US" sz="2000" b="1" dirty="0" smtClean="0">
                <a:latin typeface="Courier New" pitchFamily="49" charset="0"/>
                <a:cs typeface="Courier New" pitchFamily="49" charset="0"/>
              </a:rPr>
              <a:t>sys.dm_os_wait_stats </a:t>
            </a:r>
          </a:p>
          <a:p>
            <a:pPr>
              <a:lnSpc>
                <a:spcPct val="100000"/>
              </a:lnSpc>
            </a:pPr>
            <a:r>
              <a:rPr lang="en-US" sz="2400" dirty="0" smtClean="0"/>
              <a:t>Resource description in form of DBID:FILEID:PAGEID</a:t>
            </a:r>
          </a:p>
          <a:p>
            <a:pPr>
              <a:lnSpc>
                <a:spcPct val="100000"/>
              </a:lnSpc>
            </a:pPr>
            <a:r>
              <a:rPr lang="en-US" sz="2400" dirty="0" smtClean="0"/>
              <a:t>Can be cross referenced with </a:t>
            </a:r>
            <a:r>
              <a:rPr lang="en-US" sz="2400" b="1" dirty="0" err="1" smtClean="0">
                <a:latin typeface="Courier New" pitchFamily="49" charset="0"/>
                <a:cs typeface="Courier New" pitchFamily="49" charset="0"/>
              </a:rPr>
              <a:t>sys.dm_os_buffer_descriptors</a:t>
            </a:r>
            <a:r>
              <a:rPr lang="en-US" sz="2400" b="1" dirty="0" smtClean="0"/>
              <a:t> </a:t>
            </a:r>
            <a:r>
              <a:rPr lang="en-US" sz="2400" dirty="0" smtClean="0"/>
              <a:t>to determine type of page</a:t>
            </a:r>
            <a:endParaRPr lang="da-DK" sz="2400" dirty="0"/>
          </a:p>
        </p:txBody>
      </p:sp>
      <p:pic>
        <p:nvPicPr>
          <p:cNvPr id="4" name="Picture 2"/>
          <p:cNvPicPr>
            <a:picLocks noChangeAspect="1" noChangeArrowheads="1"/>
          </p:cNvPicPr>
          <p:nvPr/>
        </p:nvPicPr>
        <p:blipFill>
          <a:blip r:embed="rId3" cstate="print"/>
          <a:srcRect/>
          <a:stretch>
            <a:fillRect/>
          </a:stretch>
        </p:blipFill>
        <p:spPr bwMode="auto">
          <a:xfrm>
            <a:off x="3962400" y="5486400"/>
            <a:ext cx="4810125" cy="7143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267302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497665"/>
          <p:cNvSpPr>
            <a:spLocks noGrp="1" noChangeArrowheads="1"/>
          </p:cNvSpPr>
          <p:nvPr>
            <p:ph type="title"/>
          </p:nvPr>
        </p:nvSpPr>
        <p:spPr>
          <a:xfrm>
            <a:off x="457200" y="228600"/>
            <a:ext cx="8534400" cy="664797"/>
          </a:xfrm>
        </p:spPr>
        <p:txBody>
          <a:bodyPr/>
          <a:lstStyle/>
          <a:p>
            <a:r>
              <a:rPr lang="en-US" dirty="0" smtClean="0"/>
              <a:t>How Many Data Files Do I Need?</a:t>
            </a:r>
          </a:p>
        </p:txBody>
      </p:sp>
      <p:sp>
        <p:nvSpPr>
          <p:cNvPr id="12291" name="Shape 497666"/>
          <p:cNvSpPr>
            <a:spLocks noGrp="1" noChangeArrowheads="1"/>
          </p:cNvSpPr>
          <p:nvPr>
            <p:ph idx="1"/>
          </p:nvPr>
        </p:nvSpPr>
        <p:spPr>
          <a:xfrm>
            <a:off x="381000" y="1143001"/>
            <a:ext cx="8382000" cy="5410200"/>
          </a:xfrm>
        </p:spPr>
        <p:txBody>
          <a:bodyPr>
            <a:normAutofit fontScale="92500" lnSpcReduction="10000"/>
          </a:bodyPr>
          <a:lstStyle/>
          <a:p>
            <a:pPr>
              <a:lnSpc>
                <a:spcPct val="120000"/>
              </a:lnSpc>
            </a:pPr>
            <a:r>
              <a:rPr lang="en-US" dirty="0" smtClean="0"/>
              <a:t>More data files does not necessarily equal better performance </a:t>
            </a:r>
          </a:p>
          <a:p>
            <a:pPr lvl="1">
              <a:lnSpc>
                <a:spcPct val="120000"/>
              </a:lnSpc>
            </a:pPr>
            <a:r>
              <a:rPr lang="en-US" dirty="0" smtClean="0"/>
              <a:t>Determined mainly by 1) hardware capacity &amp; 2) access patterns</a:t>
            </a:r>
          </a:p>
          <a:p>
            <a:pPr>
              <a:lnSpc>
                <a:spcPct val="120000"/>
              </a:lnSpc>
            </a:pPr>
            <a:r>
              <a:rPr lang="en-US" dirty="0" smtClean="0"/>
              <a:t>Number of data files may impact scalability of heavy write workloads</a:t>
            </a:r>
          </a:p>
          <a:p>
            <a:pPr lvl="1">
              <a:lnSpc>
                <a:spcPct val="120000"/>
              </a:lnSpc>
            </a:pPr>
            <a:r>
              <a:rPr lang="en-US" dirty="0" smtClean="0"/>
              <a:t>Potential for contention on allocation structures (PFS/GAM/SGAM – more on this later) </a:t>
            </a:r>
          </a:p>
          <a:p>
            <a:pPr lvl="1">
              <a:lnSpc>
                <a:spcPct val="120000"/>
              </a:lnSpc>
            </a:pPr>
            <a:r>
              <a:rPr lang="en-US" dirty="0" smtClean="0"/>
              <a:t>Mainly a concern for applications with high rate of page allocations on servers with &gt;= 8 CPU cores</a:t>
            </a:r>
          </a:p>
          <a:p>
            <a:pPr>
              <a:lnSpc>
                <a:spcPct val="120000"/>
              </a:lnSpc>
            </a:pPr>
            <a:r>
              <a:rPr lang="en-US" dirty="0" smtClean="0"/>
              <a:t>Can be used to maximize # of spindles – Data files can be used to “stripe” database across more physical spindles</a:t>
            </a:r>
          </a:p>
        </p:txBody>
      </p:sp>
    </p:spTree>
    <p:extLst>
      <p:ext uri="{BB962C8B-B14F-4D97-AF65-F5344CB8AC3E}">
        <p14:creationId xmlns:p14="http://schemas.microsoft.com/office/powerpoint/2010/main" val="1272969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Problem with Autogrowth</a:t>
            </a:r>
            <a:endParaRPr lang="en-US" dirty="0"/>
          </a:p>
        </p:txBody>
      </p:sp>
      <p:sp>
        <p:nvSpPr>
          <p:cNvPr id="3" name="Content Placeholder 2"/>
          <p:cNvSpPr>
            <a:spLocks noGrp="1"/>
          </p:cNvSpPr>
          <p:nvPr>
            <p:ph idx="1"/>
          </p:nvPr>
        </p:nvSpPr>
        <p:spPr>
          <a:xfrm>
            <a:off x="467544" y="1052737"/>
            <a:ext cx="8320088" cy="2954655"/>
          </a:xfrm>
        </p:spPr>
        <p:txBody>
          <a:bodyPr/>
          <a:lstStyle/>
          <a:p>
            <a:r>
              <a:rPr lang="da-DK" sz="2400" dirty="0" smtClean="0"/>
              <a:t>All files do not fill equally</a:t>
            </a:r>
          </a:p>
          <a:p>
            <a:pPr lvl="1"/>
            <a:r>
              <a:rPr lang="da-DK" sz="1800" dirty="0" smtClean="0"/>
              <a:t>Causing I/O imbalance</a:t>
            </a:r>
            <a:endParaRPr lang="en-US" sz="1800" dirty="0" smtClean="0"/>
          </a:p>
          <a:p>
            <a:r>
              <a:rPr lang="en-US" sz="2400" b="1" dirty="0" smtClean="0">
                <a:solidFill>
                  <a:schemeClr val="accent2"/>
                </a:solidFill>
              </a:rPr>
              <a:t>Best practice:</a:t>
            </a:r>
            <a:r>
              <a:rPr lang="en-US" sz="2400" dirty="0" smtClean="0"/>
              <a:t> Pre-size data/log files, use equal size for files within a single file group and manually grow all files within </a:t>
            </a:r>
            <a:r>
              <a:rPr lang="en-US" sz="2400" dirty="0" err="1" smtClean="0"/>
              <a:t>filegroup</a:t>
            </a:r>
            <a:r>
              <a:rPr lang="en-US" sz="2400" dirty="0" smtClean="0"/>
              <a:t> at same time (vs. AUTOGROW)</a:t>
            </a:r>
          </a:p>
          <a:p>
            <a:r>
              <a:rPr lang="da-DK" sz="2400" dirty="0" smtClean="0"/>
              <a:t>But what if you already HAVE imbalance?</a:t>
            </a:r>
            <a:endParaRPr lang="en-US" sz="2400" dirty="0" smtClean="0"/>
          </a:p>
          <a:p>
            <a:endParaRPr lang="en-US" sz="2400" dirty="0"/>
          </a:p>
        </p:txBody>
      </p:sp>
      <p:sp>
        <p:nvSpPr>
          <p:cNvPr id="4" name="Rectangle 3"/>
          <p:cNvSpPr/>
          <p:nvPr/>
        </p:nvSpPr>
        <p:spPr>
          <a:xfrm>
            <a:off x="2357422" y="4071942"/>
            <a:ext cx="1214446" cy="14287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5" name="Rectangle 4"/>
          <p:cNvSpPr/>
          <p:nvPr/>
        </p:nvSpPr>
        <p:spPr>
          <a:xfrm>
            <a:off x="3786182" y="4071942"/>
            <a:ext cx="1214446" cy="14287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6" name="Rectangle 5"/>
          <p:cNvSpPr/>
          <p:nvPr/>
        </p:nvSpPr>
        <p:spPr>
          <a:xfrm>
            <a:off x="5214942" y="4071942"/>
            <a:ext cx="1214446" cy="14287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7" name="Rectangle 6"/>
          <p:cNvSpPr/>
          <p:nvPr/>
        </p:nvSpPr>
        <p:spPr>
          <a:xfrm>
            <a:off x="2428860" y="4143380"/>
            <a:ext cx="1071570" cy="50006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dirty="0"/>
          </a:p>
        </p:txBody>
      </p:sp>
      <p:sp>
        <p:nvSpPr>
          <p:cNvPr id="8" name="Rectangle 7"/>
          <p:cNvSpPr/>
          <p:nvPr/>
        </p:nvSpPr>
        <p:spPr>
          <a:xfrm>
            <a:off x="2428860" y="4643446"/>
            <a:ext cx="1071570" cy="78581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dirty="0"/>
          </a:p>
        </p:txBody>
      </p:sp>
      <p:sp>
        <p:nvSpPr>
          <p:cNvPr id="9" name="Rectangle 8"/>
          <p:cNvSpPr/>
          <p:nvPr/>
        </p:nvSpPr>
        <p:spPr>
          <a:xfrm>
            <a:off x="3857620" y="4143380"/>
            <a:ext cx="1071570" cy="50006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dirty="0"/>
          </a:p>
        </p:txBody>
      </p:sp>
      <p:sp>
        <p:nvSpPr>
          <p:cNvPr id="10" name="Rectangle 9"/>
          <p:cNvSpPr/>
          <p:nvPr/>
        </p:nvSpPr>
        <p:spPr>
          <a:xfrm>
            <a:off x="3857620" y="4643446"/>
            <a:ext cx="1071570" cy="78581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dirty="0"/>
          </a:p>
        </p:txBody>
      </p:sp>
      <p:sp>
        <p:nvSpPr>
          <p:cNvPr id="11" name="Rectangle 10"/>
          <p:cNvSpPr/>
          <p:nvPr/>
        </p:nvSpPr>
        <p:spPr>
          <a:xfrm>
            <a:off x="5286380" y="4643446"/>
            <a:ext cx="1071570" cy="78581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200" dirty="0"/>
          </a:p>
        </p:txBody>
      </p:sp>
      <p:sp>
        <p:nvSpPr>
          <p:cNvPr id="12" name="Rectangle 11"/>
          <p:cNvSpPr>
            <a:spLocks noChangeArrowheads="1"/>
          </p:cNvSpPr>
          <p:nvPr/>
        </p:nvSpPr>
        <p:spPr bwMode="auto">
          <a:xfrm>
            <a:off x="2357422" y="5661248"/>
            <a:ext cx="1214446" cy="64225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t"/>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LUN</a:t>
            </a:r>
            <a:endParaRPr lang="en-US" sz="1800" dirty="0">
              <a:solidFill>
                <a:schemeClr val="tx1"/>
              </a:solidFill>
              <a:latin typeface="Arial" charset="0"/>
            </a:endParaRPr>
          </a:p>
        </p:txBody>
      </p:sp>
      <p:sp>
        <p:nvSpPr>
          <p:cNvPr id="13" name="Rectangle 12"/>
          <p:cNvSpPr>
            <a:spLocks noChangeArrowheads="1"/>
          </p:cNvSpPr>
          <p:nvPr/>
        </p:nvSpPr>
        <p:spPr bwMode="auto">
          <a:xfrm>
            <a:off x="3786182" y="5661247"/>
            <a:ext cx="1214446" cy="64225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t"/>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LUN</a:t>
            </a:r>
            <a:endParaRPr lang="en-US" sz="1800" dirty="0">
              <a:solidFill>
                <a:schemeClr val="tx1"/>
              </a:solidFill>
              <a:latin typeface="Arial" charset="0"/>
            </a:endParaRPr>
          </a:p>
        </p:txBody>
      </p:sp>
      <p:sp>
        <p:nvSpPr>
          <p:cNvPr id="14" name="Rectangle 13"/>
          <p:cNvSpPr>
            <a:spLocks noChangeArrowheads="1"/>
          </p:cNvSpPr>
          <p:nvPr/>
        </p:nvSpPr>
        <p:spPr bwMode="auto">
          <a:xfrm>
            <a:off x="5199738" y="5661248"/>
            <a:ext cx="1214446" cy="64225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t"/>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LUN</a:t>
            </a:r>
            <a:endParaRPr lang="en-US" sz="1800" dirty="0">
              <a:solidFill>
                <a:schemeClr val="tx1"/>
              </a:solidFill>
              <a:latin typeface="Arial" charset="0"/>
            </a:endParaRPr>
          </a:p>
        </p:txBody>
      </p:sp>
    </p:spTree>
    <p:extLst>
      <p:ext uri="{BB962C8B-B14F-4D97-AF65-F5344CB8AC3E}">
        <p14:creationId xmlns:p14="http://schemas.microsoft.com/office/powerpoint/2010/main" val="140122929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3870" y="2071678"/>
            <a:ext cx="1214446" cy="14287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9" name="Rectangle 8"/>
          <p:cNvSpPr/>
          <p:nvPr/>
        </p:nvSpPr>
        <p:spPr>
          <a:xfrm>
            <a:off x="2822630" y="2071678"/>
            <a:ext cx="1214446" cy="14287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16" name="Rectangle 15"/>
          <p:cNvSpPr/>
          <p:nvPr/>
        </p:nvSpPr>
        <p:spPr>
          <a:xfrm>
            <a:off x="4796061" y="2064244"/>
            <a:ext cx="1214446" cy="14287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17" name="Rectangle 16"/>
          <p:cNvSpPr/>
          <p:nvPr/>
        </p:nvSpPr>
        <p:spPr>
          <a:xfrm>
            <a:off x="6150001" y="2071096"/>
            <a:ext cx="1214446" cy="14287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2" name="Title 1"/>
          <p:cNvSpPr>
            <a:spLocks noGrp="1"/>
          </p:cNvSpPr>
          <p:nvPr>
            <p:ph type="title"/>
          </p:nvPr>
        </p:nvSpPr>
        <p:spPr/>
        <p:txBody>
          <a:bodyPr/>
          <a:lstStyle/>
          <a:p>
            <a:r>
              <a:rPr lang="en-US" dirty="0" smtClean="0"/>
              <a:t>The Problem with SHRINKFILE</a:t>
            </a:r>
            <a:endParaRPr lang="da-DK" dirty="0"/>
          </a:p>
        </p:txBody>
      </p:sp>
      <p:sp>
        <p:nvSpPr>
          <p:cNvPr id="3" name="Content Placeholder 2"/>
          <p:cNvSpPr>
            <a:spLocks noGrp="1"/>
          </p:cNvSpPr>
          <p:nvPr>
            <p:ph idx="1"/>
          </p:nvPr>
        </p:nvSpPr>
        <p:spPr>
          <a:xfrm>
            <a:off x="539552" y="5445224"/>
            <a:ext cx="8229600" cy="504056"/>
          </a:xfrm>
        </p:spPr>
        <p:txBody>
          <a:bodyPr>
            <a:normAutofit/>
          </a:bodyPr>
          <a:lstStyle/>
          <a:p>
            <a:pPr>
              <a:buFont typeface="Arial" pitchFamily="34" charset="0"/>
              <a:buChar char="•"/>
            </a:pPr>
            <a:r>
              <a:rPr lang="da-DK" dirty="0" smtClean="0"/>
              <a:t>Workaround: Rebuild to new filegroup!</a:t>
            </a:r>
          </a:p>
        </p:txBody>
      </p:sp>
      <p:sp>
        <p:nvSpPr>
          <p:cNvPr id="5" name="Rectangle 4"/>
          <p:cNvSpPr/>
          <p:nvPr/>
        </p:nvSpPr>
        <p:spPr>
          <a:xfrm>
            <a:off x="1465308" y="3214686"/>
            <a:ext cx="1071570" cy="2143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2"/>
                </a:solidFill>
              </a:rPr>
              <a:t>1</a:t>
            </a:r>
            <a:endParaRPr lang="da-DK" sz="1200" b="1" dirty="0">
              <a:solidFill>
                <a:schemeClr val="bg2"/>
              </a:solidFill>
            </a:endParaRPr>
          </a:p>
        </p:txBody>
      </p:sp>
      <p:sp>
        <p:nvSpPr>
          <p:cNvPr id="6" name="Rectangle 5"/>
          <p:cNvSpPr/>
          <p:nvPr/>
        </p:nvSpPr>
        <p:spPr>
          <a:xfrm>
            <a:off x="1465308" y="2928934"/>
            <a:ext cx="1071570" cy="2143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t>3</a:t>
            </a:r>
            <a:endParaRPr lang="da-DK" sz="1200" b="1" dirty="0"/>
          </a:p>
        </p:txBody>
      </p:sp>
      <p:sp>
        <p:nvSpPr>
          <p:cNvPr id="7" name="Rectangle 6"/>
          <p:cNvSpPr/>
          <p:nvPr/>
        </p:nvSpPr>
        <p:spPr>
          <a:xfrm>
            <a:off x="1465308" y="2643182"/>
            <a:ext cx="1071570" cy="21431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5</a:t>
            </a:r>
            <a:endParaRPr lang="da-DK" sz="1200" dirty="0"/>
          </a:p>
        </p:txBody>
      </p:sp>
      <p:sp>
        <p:nvSpPr>
          <p:cNvPr id="10" name="Rectangle 9"/>
          <p:cNvSpPr/>
          <p:nvPr/>
        </p:nvSpPr>
        <p:spPr>
          <a:xfrm>
            <a:off x="2894068" y="3214686"/>
            <a:ext cx="1071570" cy="2143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2"/>
                </a:solidFill>
              </a:rPr>
              <a:t>2</a:t>
            </a:r>
            <a:endParaRPr lang="da-DK" sz="1200" b="1" dirty="0">
              <a:solidFill>
                <a:schemeClr val="bg2"/>
              </a:solidFill>
            </a:endParaRPr>
          </a:p>
        </p:txBody>
      </p:sp>
      <p:sp>
        <p:nvSpPr>
          <p:cNvPr id="11" name="Rectangle 10"/>
          <p:cNvSpPr/>
          <p:nvPr/>
        </p:nvSpPr>
        <p:spPr>
          <a:xfrm>
            <a:off x="2894068" y="2928934"/>
            <a:ext cx="1071570" cy="2143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dirty="0" smtClean="0"/>
              <a:t>4</a:t>
            </a:r>
            <a:endParaRPr lang="da-DK" sz="1200" b="1" dirty="0"/>
          </a:p>
        </p:txBody>
      </p:sp>
      <p:sp>
        <p:nvSpPr>
          <p:cNvPr id="12" name="Rectangle 11"/>
          <p:cNvSpPr/>
          <p:nvPr/>
        </p:nvSpPr>
        <p:spPr>
          <a:xfrm>
            <a:off x="2894068" y="2643182"/>
            <a:ext cx="1071570" cy="21431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6</a:t>
            </a:r>
            <a:endParaRPr lang="da-DK" sz="1200" dirty="0"/>
          </a:p>
        </p:txBody>
      </p:sp>
      <p:sp>
        <p:nvSpPr>
          <p:cNvPr id="13" name="Rectangle 12"/>
          <p:cNvSpPr/>
          <p:nvPr/>
        </p:nvSpPr>
        <p:spPr>
          <a:xfrm>
            <a:off x="2894068" y="2357430"/>
            <a:ext cx="1071570" cy="21431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t>8</a:t>
            </a:r>
            <a:endParaRPr lang="da-DK" sz="1200" dirty="0"/>
          </a:p>
        </p:txBody>
      </p:sp>
      <p:sp>
        <p:nvSpPr>
          <p:cNvPr id="8" name="Rectangle 7"/>
          <p:cNvSpPr/>
          <p:nvPr/>
        </p:nvSpPr>
        <p:spPr>
          <a:xfrm>
            <a:off x="1465308" y="2357430"/>
            <a:ext cx="1071570" cy="21431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smtClean="0"/>
              <a:t>7</a:t>
            </a:r>
            <a:endParaRPr lang="da-DK" sz="1200" dirty="0"/>
          </a:p>
        </p:txBody>
      </p:sp>
      <p:sp>
        <p:nvSpPr>
          <p:cNvPr id="21" name="Content Placeholder 2"/>
          <p:cNvSpPr txBox="1">
            <a:spLocks/>
          </p:cNvSpPr>
          <p:nvPr/>
        </p:nvSpPr>
        <p:spPr bwMode="auto">
          <a:xfrm>
            <a:off x="495069" y="4818357"/>
            <a:ext cx="8229600" cy="50405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00000"/>
              </a:lnSpc>
              <a:spcBef>
                <a:spcPts val="0"/>
              </a:spcBef>
              <a:spcAft>
                <a:spcPts val="900"/>
              </a:spcAft>
              <a:buClr>
                <a:schemeClr val="bg1"/>
              </a:buClr>
              <a:buSzPct val="85000"/>
              <a:buFontTx/>
              <a:buBlip>
                <a:blip r:embed="rId3"/>
              </a:buBlip>
              <a:defRPr sz="2800">
                <a:solidFill>
                  <a:schemeClr val="bg2"/>
                </a:solidFill>
                <a:effectLst/>
                <a:latin typeface="+mn-lt"/>
                <a:ea typeface="+mn-ea"/>
                <a:cs typeface="+mn-cs"/>
              </a:defRPr>
            </a:lvl1pPr>
            <a:lvl2pPr marL="684213" indent="-230188" algn="l" rtl="0" eaLnBrk="1" fontAlgn="base" hangingPunct="1">
              <a:lnSpc>
                <a:spcPct val="100000"/>
              </a:lnSpc>
              <a:spcBef>
                <a:spcPts val="0"/>
              </a:spcBef>
              <a:spcAft>
                <a:spcPts val="900"/>
              </a:spcAft>
              <a:buClr>
                <a:schemeClr val="bg1"/>
              </a:buClr>
              <a:buSzPct val="85000"/>
              <a:buFontTx/>
              <a:buBlip>
                <a:blip r:embed="rId3"/>
              </a:buBlip>
              <a:defRPr sz="2000">
                <a:solidFill>
                  <a:schemeClr val="bg2"/>
                </a:solidFill>
                <a:effectLst/>
                <a:latin typeface="+mn-lt"/>
              </a:defRPr>
            </a:lvl2pPr>
            <a:lvl3pPr marL="1146175" indent="-231775" algn="l" rtl="0" eaLnBrk="1" fontAlgn="base" hangingPunct="1">
              <a:lnSpc>
                <a:spcPct val="100000"/>
              </a:lnSpc>
              <a:spcBef>
                <a:spcPts val="0"/>
              </a:spcBef>
              <a:spcAft>
                <a:spcPts val="900"/>
              </a:spcAft>
              <a:buClr>
                <a:schemeClr val="bg1"/>
              </a:buClr>
              <a:buSzPct val="85000"/>
              <a:buFontTx/>
              <a:buBlip>
                <a:blip r:embed="rId3"/>
              </a:buBlip>
              <a:defRPr sz="2000">
                <a:solidFill>
                  <a:schemeClr val="bg2"/>
                </a:solidFill>
                <a:effectLst/>
                <a:latin typeface="+mn-lt"/>
              </a:defRPr>
            </a:lvl3pPr>
            <a:lvl4pPr marL="1600200" indent="-228600" algn="l" rtl="0" eaLnBrk="1" fontAlgn="base" hangingPunct="1">
              <a:lnSpc>
                <a:spcPct val="100000"/>
              </a:lnSpc>
              <a:spcBef>
                <a:spcPts val="0"/>
              </a:spcBef>
              <a:spcAft>
                <a:spcPts val="900"/>
              </a:spcAft>
              <a:buClr>
                <a:schemeClr val="bg1"/>
              </a:buClr>
              <a:buSzPct val="85000"/>
              <a:buFontTx/>
              <a:buBlip>
                <a:blip r:embed="rId3"/>
              </a:buBlip>
              <a:defRPr sz="2000">
                <a:solidFill>
                  <a:schemeClr val="bg2"/>
                </a:solidFill>
                <a:effectLst/>
                <a:latin typeface="+mn-lt"/>
              </a:defRPr>
            </a:lvl4pPr>
            <a:lvl5pPr marL="2054225" indent="-225425" algn="l" rtl="0" eaLnBrk="1" fontAlgn="base" hangingPunct="1">
              <a:lnSpc>
                <a:spcPct val="100000"/>
              </a:lnSpc>
              <a:spcBef>
                <a:spcPts val="0"/>
              </a:spcBef>
              <a:spcAft>
                <a:spcPts val="900"/>
              </a:spcAft>
              <a:buClr>
                <a:schemeClr val="bg1"/>
              </a:buClr>
              <a:buSzPct val="85000"/>
              <a:buFontTx/>
              <a:buBlip>
                <a:blip r:embed="rId3"/>
              </a:buBlip>
              <a:defRPr sz="2000">
                <a:solidFill>
                  <a:schemeClr val="bg2"/>
                </a:solidFill>
                <a:effectLst/>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4"/>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4"/>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4"/>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4"/>
              </a:buBlip>
              <a:defRPr sz="2000">
                <a:solidFill>
                  <a:schemeClr val="bg2"/>
                </a:solidFill>
                <a:effectLst>
                  <a:outerShdw blurRad="38100" dist="38100" dir="2700000" algn="tl">
                    <a:srgbClr xmlns:mc="http://schemas.openxmlformats.org/markup-compatibility/2006" xmlns:a14="http://schemas.microsoft.com/office/drawing/2010/main" val="C0C0C0" mc:Ignorable=""/>
                  </a:outerShdw>
                </a:effectLst>
                <a:latin typeface="+mn-lt"/>
              </a:defRPr>
            </a:lvl9pPr>
          </a:lstStyle>
          <a:p>
            <a:pPr>
              <a:buFont typeface="Arial" pitchFamily="34" charset="0"/>
              <a:buChar char="•"/>
            </a:pPr>
            <a:r>
              <a:rPr lang="da-DK" dirty="0" smtClean="0"/>
              <a:t>Effect: All indexes are now 100% fragmented!</a:t>
            </a:r>
          </a:p>
        </p:txBody>
      </p:sp>
      <p:sp>
        <p:nvSpPr>
          <p:cNvPr id="22" name="Rectangle 21"/>
          <p:cNvSpPr>
            <a:spLocks noChangeArrowheads="1"/>
          </p:cNvSpPr>
          <p:nvPr/>
        </p:nvSpPr>
        <p:spPr bwMode="auto">
          <a:xfrm>
            <a:off x="1401009" y="3629421"/>
            <a:ext cx="1214446" cy="64225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t"/>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LUN 1</a:t>
            </a:r>
            <a:endParaRPr lang="en-US" sz="1800" dirty="0">
              <a:solidFill>
                <a:schemeClr val="tx1"/>
              </a:solidFill>
              <a:latin typeface="Arial" charset="0"/>
            </a:endParaRPr>
          </a:p>
        </p:txBody>
      </p:sp>
      <p:sp>
        <p:nvSpPr>
          <p:cNvPr id="23" name="Rectangle 22"/>
          <p:cNvSpPr>
            <a:spLocks noChangeArrowheads="1"/>
          </p:cNvSpPr>
          <p:nvPr/>
        </p:nvSpPr>
        <p:spPr bwMode="auto">
          <a:xfrm>
            <a:off x="2826515" y="3629421"/>
            <a:ext cx="1214446" cy="64225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t"/>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LUN 2</a:t>
            </a:r>
            <a:endParaRPr lang="en-US" sz="1800" dirty="0">
              <a:solidFill>
                <a:schemeClr val="tx1"/>
              </a:solidFill>
              <a:latin typeface="Arial" charset="0"/>
            </a:endParaRPr>
          </a:p>
        </p:txBody>
      </p:sp>
      <p:sp>
        <p:nvSpPr>
          <p:cNvPr id="24" name="Rectangle 23"/>
          <p:cNvSpPr>
            <a:spLocks noChangeArrowheads="1"/>
          </p:cNvSpPr>
          <p:nvPr/>
        </p:nvSpPr>
        <p:spPr bwMode="auto">
          <a:xfrm>
            <a:off x="4796061" y="3629421"/>
            <a:ext cx="1214446" cy="64225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t"/>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LUN 3</a:t>
            </a:r>
            <a:endParaRPr lang="en-US" sz="1800" dirty="0">
              <a:solidFill>
                <a:schemeClr val="tx1"/>
              </a:solidFill>
              <a:latin typeface="Arial" charset="0"/>
            </a:endParaRPr>
          </a:p>
        </p:txBody>
      </p:sp>
      <p:sp>
        <p:nvSpPr>
          <p:cNvPr id="25" name="Rectangle 24"/>
          <p:cNvSpPr>
            <a:spLocks noChangeArrowheads="1"/>
          </p:cNvSpPr>
          <p:nvPr/>
        </p:nvSpPr>
        <p:spPr bwMode="auto">
          <a:xfrm>
            <a:off x="6150001" y="3629421"/>
            <a:ext cx="1214445" cy="64225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none" anchor="t"/>
          <a:lstStyle/>
          <a:p>
            <a:pPr algn="ctr">
              <a:lnSpc>
                <a:spcPct val="100000"/>
              </a:lnSpc>
              <a:spcBef>
                <a:spcPct val="0"/>
              </a:spcBef>
            </a:pPr>
            <a:endParaRPr lang="en-US" sz="1400" b="1" dirty="0" smtClean="0">
              <a:solidFill>
                <a:schemeClr val="tx1"/>
              </a:solidFill>
              <a:latin typeface="Arial" charset="0"/>
            </a:endParaRPr>
          </a:p>
          <a:p>
            <a:pPr algn="ctr">
              <a:lnSpc>
                <a:spcPct val="100000"/>
              </a:lnSpc>
              <a:spcBef>
                <a:spcPct val="0"/>
              </a:spcBef>
            </a:pPr>
            <a:r>
              <a:rPr lang="en-US" sz="1400" b="1" dirty="0" smtClean="0">
                <a:solidFill>
                  <a:schemeClr val="tx1"/>
                </a:solidFill>
                <a:latin typeface="Arial" charset="0"/>
              </a:rPr>
              <a:t>LUN 4</a:t>
            </a:r>
            <a:endParaRPr lang="en-US" sz="1800" dirty="0">
              <a:solidFill>
                <a:schemeClr val="tx1"/>
              </a:solidFill>
              <a:latin typeface="Arial" charset="0"/>
            </a:endParaRPr>
          </a:p>
        </p:txBody>
      </p:sp>
      <p:sp>
        <p:nvSpPr>
          <p:cNvPr id="20" name="TextBox 19"/>
          <p:cNvSpPr txBox="1"/>
          <p:nvPr/>
        </p:nvSpPr>
        <p:spPr>
          <a:xfrm rot="19800000">
            <a:off x="1558440" y="2081674"/>
            <a:ext cx="2318016" cy="1323439"/>
          </a:xfrm>
          <a:prstGeom prst="rect">
            <a:avLst/>
          </a:prstGeom>
          <a:noFill/>
        </p:spPr>
        <p:txBody>
          <a:bodyPr wrap="square" rtlCol="0">
            <a:spAutoFit/>
          </a:bodyPr>
          <a:lstStyle/>
          <a:p>
            <a:pPr algn="ctr"/>
            <a:r>
              <a:rPr lang="da-DK" sz="4000" b="1" dirty="0" smtClean="0">
                <a:solidFill>
                  <a:schemeClr val="bg2"/>
                </a:solidFill>
              </a:rPr>
              <a:t>DBCC</a:t>
            </a:r>
            <a:endParaRPr lang="en-US" sz="4000" b="1" dirty="0" smtClean="0">
              <a:solidFill>
                <a:schemeClr val="bg2"/>
              </a:solidFill>
            </a:endParaRPr>
          </a:p>
          <a:p>
            <a:pPr algn="ctr"/>
            <a:r>
              <a:rPr lang="en-US" sz="4000" b="1" dirty="0" smtClean="0">
                <a:solidFill>
                  <a:schemeClr val="bg2"/>
                </a:solidFill>
              </a:rPr>
              <a:t>SHRINK</a:t>
            </a:r>
            <a:endParaRPr lang="da-DK" sz="4000" b="1" dirty="0">
              <a:solidFill>
                <a:schemeClr val="bg2"/>
              </a:solidFill>
            </a:endParaRPr>
          </a:p>
        </p:txBody>
      </p:sp>
    </p:spTree>
    <p:extLst>
      <p:ext uri="{BB962C8B-B14F-4D97-AF65-F5344CB8AC3E}">
        <p14:creationId xmlns:p14="http://schemas.microsoft.com/office/powerpoint/2010/main" val="177591126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5.55556E-7 6.01573E-8 L 0.37187 0.13188 " pathEditMode="relative" rAng="0" ptsTypes="AA">
                                      <p:cBhvr>
                                        <p:cTn id="18" dur="2000" fill="hold"/>
                                        <p:tgtEl>
                                          <p:spTgt spid="8"/>
                                        </p:tgtEl>
                                        <p:attrNameLst>
                                          <p:attrName>ppt_x</p:attrName>
                                          <p:attrName>ppt_y</p:attrName>
                                        </p:attrNameLst>
                                      </p:cBhvr>
                                      <p:rCtr x="18600" y="6600"/>
                                    </p:animMotion>
                                  </p:childTnLst>
                                </p:cTn>
                              </p:par>
                              <p:par>
                                <p:cTn id="19" presetID="0" presetClass="path" presetSubtype="0" accel="50000" decel="50000" fill="hold" grpId="0" nodeType="withEffect">
                                  <p:stCondLst>
                                    <p:cond delay="0"/>
                                  </p:stCondLst>
                                  <p:childTnLst>
                                    <p:animMotion origin="layout" path="M 5.55556E-7 6.01573E-8 L 0.36528 0.13188 " pathEditMode="relative" rAng="0" ptsTypes="AA">
                                      <p:cBhvr>
                                        <p:cTn id="20" dur="2000" fill="hold"/>
                                        <p:tgtEl>
                                          <p:spTgt spid="13"/>
                                        </p:tgtEl>
                                        <p:attrNameLst>
                                          <p:attrName>ppt_x</p:attrName>
                                          <p:attrName>ppt_y</p:attrName>
                                        </p:attrNameLst>
                                      </p:cBhvr>
                                      <p:rCtr x="18300" y="6600"/>
                                    </p:animMotion>
                                  </p:childTnLst>
                                </p:cTn>
                              </p:par>
                              <p:par>
                                <p:cTn id="21" presetID="0" presetClass="path" presetSubtype="0" accel="50000" decel="50000" fill="hold" grpId="0" nodeType="withEffect">
                                  <p:stCondLst>
                                    <p:cond delay="0"/>
                                  </p:stCondLst>
                                  <p:childTnLst>
                                    <p:animMotion origin="layout" path="M 5.55556E-7 2.67469E-6 L 0.37187 0.04812 " pathEditMode="relative" rAng="0" ptsTypes="AA">
                                      <p:cBhvr>
                                        <p:cTn id="22" dur="2000" fill="hold"/>
                                        <p:tgtEl>
                                          <p:spTgt spid="7"/>
                                        </p:tgtEl>
                                        <p:attrNameLst>
                                          <p:attrName>ppt_x</p:attrName>
                                          <p:attrName>ppt_y</p:attrName>
                                        </p:attrNameLst>
                                      </p:cBhvr>
                                      <p:rCtr x="18600" y="2400"/>
                                    </p:animMotion>
                                  </p:childTnLst>
                                </p:cTn>
                              </p:par>
                              <p:par>
                                <p:cTn id="23" presetID="0" presetClass="path" presetSubtype="0" accel="50000" decel="50000" fill="hold" grpId="0" nodeType="withEffect">
                                  <p:stCondLst>
                                    <p:cond delay="0"/>
                                  </p:stCondLst>
                                  <p:childTnLst>
                                    <p:animMotion origin="layout" path="M 5.55556E-7 2.67469E-6 L 0.36528 0.04812 " pathEditMode="relative" rAng="0" ptsTypes="AA">
                                      <p:cBhvr>
                                        <p:cTn id="24" dur="2000" fill="hold"/>
                                        <p:tgtEl>
                                          <p:spTgt spid="12"/>
                                        </p:tgtEl>
                                        <p:attrNameLst>
                                          <p:attrName>ppt_x</p:attrName>
                                          <p:attrName>ppt_y</p:attrName>
                                        </p:attrNameLst>
                                      </p:cBhvr>
                                      <p:rCtr x="18300" y="2400"/>
                                    </p:animMotion>
                                  </p:childTnLst>
                                </p:cTn>
                              </p:par>
                              <p:par>
                                <p:cTn id="25" presetID="0" presetClass="path" presetSubtype="0" accel="50000" decel="50000" fill="hold" grpId="0" nodeType="withEffect">
                                  <p:stCondLst>
                                    <p:cond delay="0"/>
                                  </p:stCondLst>
                                  <p:childTnLst>
                                    <p:animMotion origin="layout" path="M 5.55556E-7 -4.71078E-6 L 0.37187 -0.0354 " pathEditMode="relative" rAng="0" ptsTypes="AA">
                                      <p:cBhvr>
                                        <p:cTn id="26" dur="2000" fill="hold"/>
                                        <p:tgtEl>
                                          <p:spTgt spid="6"/>
                                        </p:tgtEl>
                                        <p:attrNameLst>
                                          <p:attrName>ppt_x</p:attrName>
                                          <p:attrName>ppt_y</p:attrName>
                                        </p:attrNameLst>
                                      </p:cBhvr>
                                      <p:rCtr x="18600" y="-1800"/>
                                    </p:animMotion>
                                  </p:childTnLst>
                                </p:cTn>
                              </p:par>
                              <p:par>
                                <p:cTn id="27" presetID="0" presetClass="path" presetSubtype="0" accel="50000" decel="50000" fill="hold" grpId="0" nodeType="withEffect">
                                  <p:stCondLst>
                                    <p:cond delay="0"/>
                                  </p:stCondLst>
                                  <p:childTnLst>
                                    <p:animMotion origin="layout" path="M 5.55556E-7 -4.71078E-6 L 0.36528 -0.0354 " pathEditMode="relative" rAng="0" ptsTypes="AA">
                                      <p:cBhvr>
                                        <p:cTn id="28" dur="2000" fill="hold"/>
                                        <p:tgtEl>
                                          <p:spTgt spid="11"/>
                                        </p:tgtEl>
                                        <p:attrNameLst>
                                          <p:attrName>ppt_x</p:attrName>
                                          <p:attrName>ppt_y</p:attrName>
                                        </p:attrNameLst>
                                      </p:cBhvr>
                                      <p:rCtr x="18300" y="-1800"/>
                                    </p:animMotion>
                                  </p:childTnLst>
                                </p:cTn>
                              </p:par>
                              <p:par>
                                <p:cTn id="29" presetID="0" presetClass="path" presetSubtype="0" accel="50000" decel="50000" fill="hold" grpId="0" nodeType="withEffect">
                                  <p:stCondLst>
                                    <p:cond delay="0"/>
                                  </p:stCondLst>
                                  <p:childTnLst>
                                    <p:animMotion origin="layout" path="M 5.55556E-7 -2.09625E-6 L 0.37187 -0.11892 " pathEditMode="relative" rAng="0" ptsTypes="AA">
                                      <p:cBhvr>
                                        <p:cTn id="30" dur="2000" fill="hold"/>
                                        <p:tgtEl>
                                          <p:spTgt spid="5"/>
                                        </p:tgtEl>
                                        <p:attrNameLst>
                                          <p:attrName>ppt_x</p:attrName>
                                          <p:attrName>ppt_y</p:attrName>
                                        </p:attrNameLst>
                                      </p:cBhvr>
                                      <p:rCtr x="18600" y="-5900"/>
                                    </p:animMotion>
                                  </p:childTnLst>
                                </p:cTn>
                              </p:par>
                              <p:par>
                                <p:cTn id="31" presetID="0" presetClass="path" presetSubtype="0" accel="50000" decel="50000" fill="hold" grpId="0" nodeType="withEffect">
                                  <p:stCondLst>
                                    <p:cond delay="0"/>
                                  </p:stCondLst>
                                  <p:childTnLst>
                                    <p:animMotion origin="layout" path="M 5.55556E-7 -2.09625E-6 L 0.36528 -0.11892 " pathEditMode="relative" rAng="0" ptsTypes="AA">
                                      <p:cBhvr>
                                        <p:cTn id="32" dur="2000" fill="hold"/>
                                        <p:tgtEl>
                                          <p:spTgt spid="10"/>
                                        </p:tgtEl>
                                        <p:attrNameLst>
                                          <p:attrName>ppt_x</p:attrName>
                                          <p:attrName>ppt_y</p:attrName>
                                        </p:attrNameLst>
                                      </p:cBhvr>
                                      <p:rCtr x="18300" y="-5900"/>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8" grpId="0" animBg="1"/>
      <p:bldP spid="20" grpId="0"/>
      <p:bldP spid="20"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I Avoid a Single File per Filegroup for Large Databases? </a:t>
            </a:r>
            <a:endParaRPr lang="en-US" i="1" dirty="0">
              <a:solidFill>
                <a:srgbClr xmlns:mc="http://schemas.openxmlformats.org/markup-compatibility/2006" xmlns:a14="http://schemas.microsoft.com/office/drawing/2010/main" val="00B050" mc:Ignorable=""/>
              </a:solidFill>
            </a:endParaRPr>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pPr>
              <a:lnSpc>
                <a:spcPct val="120000"/>
              </a:lnSpc>
            </a:pPr>
            <a:r>
              <a:rPr lang="en-US" dirty="0" smtClean="0"/>
              <a:t>Provides less flexibility with respect to mapping data files into differing storage configurations</a:t>
            </a:r>
          </a:p>
          <a:p>
            <a:pPr>
              <a:lnSpc>
                <a:spcPct val="120000"/>
              </a:lnSpc>
            </a:pPr>
            <a:r>
              <a:rPr lang="en-US" dirty="0" smtClean="0"/>
              <a:t>Multiple files can be used as a mechanism to stripe data across more physical spindles and/or service processors (applies to many small/mid range arrays)</a:t>
            </a:r>
          </a:p>
          <a:p>
            <a:pPr>
              <a:lnSpc>
                <a:spcPct val="120000"/>
              </a:lnSpc>
            </a:pPr>
            <a:r>
              <a:rPr lang="en-US" dirty="0" smtClean="0"/>
              <a:t>A single file prevents possible optimizations related to file placement of certain objects (relatively uncommon) </a:t>
            </a:r>
          </a:p>
          <a:p>
            <a:pPr>
              <a:lnSpc>
                <a:spcPct val="120000"/>
              </a:lnSpc>
            </a:pPr>
            <a:r>
              <a:rPr lang="en-US" dirty="0" smtClean="0"/>
              <a:t>Allocations heavy workloads (PFS contention) may incur waits on allocation structures, which are maintained per file.  </a:t>
            </a:r>
          </a:p>
          <a:p>
            <a:pPr>
              <a:lnSpc>
                <a:spcPct val="120000"/>
              </a:lnSpc>
            </a:pPr>
            <a:endParaRPr lang="en-US" dirty="0" smtClean="0"/>
          </a:p>
          <a:p>
            <a:endParaRPr lang="en-US" dirty="0"/>
          </a:p>
        </p:txBody>
      </p:sp>
    </p:spTree>
    <p:extLst>
      <p:ext uri="{BB962C8B-B14F-4D97-AF65-F5344CB8AC3E}">
        <p14:creationId xmlns:p14="http://schemas.microsoft.com/office/powerpoint/2010/main" val="2688785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 should not use the PRIMARY </a:t>
            </a:r>
            <a:r>
              <a:rPr lang="en-US" dirty="0" err="1" smtClean="0"/>
              <a:t>Filegroup</a:t>
            </a:r>
            <a:r>
              <a:rPr lang="en-US" dirty="0" smtClean="0"/>
              <a:t> to store data</a:t>
            </a:r>
            <a:endParaRPr lang="en-US" dirty="0"/>
          </a:p>
        </p:txBody>
      </p:sp>
      <p:sp>
        <p:nvSpPr>
          <p:cNvPr id="3" name="Content Placeholder 2"/>
          <p:cNvSpPr>
            <a:spLocks noGrp="1"/>
          </p:cNvSpPr>
          <p:nvPr>
            <p:ph idx="1"/>
          </p:nvPr>
        </p:nvSpPr>
        <p:spPr>
          <a:xfrm>
            <a:off x="467544" y="1484784"/>
            <a:ext cx="8320088" cy="4739759"/>
          </a:xfrm>
        </p:spPr>
        <p:txBody>
          <a:bodyPr/>
          <a:lstStyle/>
          <a:p>
            <a:r>
              <a:rPr lang="da-DK" dirty="0" smtClean="0"/>
              <a:t>The primary filegroup contains all system objects</a:t>
            </a:r>
          </a:p>
          <a:p>
            <a:r>
              <a:rPr lang="da-DK" dirty="0" smtClean="0"/>
              <a:t>These CANNOT be moved to another filegroup</a:t>
            </a:r>
          </a:p>
          <a:p>
            <a:r>
              <a:rPr lang="da-DK" dirty="0" smtClean="0"/>
              <a:t>If using file group based backup, you must backup PRIMARY as part of regular backups</a:t>
            </a:r>
          </a:p>
          <a:p>
            <a:pPr lvl="1"/>
            <a:r>
              <a:rPr lang="da-DK" dirty="0" smtClean="0"/>
              <a:t>If not, you cannot restore!</a:t>
            </a:r>
          </a:p>
          <a:p>
            <a:pPr lvl="1"/>
            <a:r>
              <a:rPr lang="da-DK" dirty="0" smtClean="0"/>
              <a:t>Primary  must be restored before other filegroups</a:t>
            </a:r>
          </a:p>
          <a:p>
            <a:r>
              <a:rPr lang="da-DK" b="1" dirty="0" smtClean="0">
                <a:solidFill>
                  <a:schemeClr val="accent2"/>
                </a:solidFill>
              </a:rPr>
              <a:t>Best Practice: </a:t>
            </a:r>
          </a:p>
          <a:p>
            <a:pPr lvl="1"/>
            <a:r>
              <a:rPr lang="da-DK" dirty="0" smtClean="0"/>
              <a:t>Allocate at least on additional filegroup and set this to the default. </a:t>
            </a:r>
          </a:p>
          <a:p>
            <a:pPr lvl="1"/>
            <a:r>
              <a:rPr lang="da-DK" dirty="0" smtClean="0"/>
              <a:t>Do not place objects in Primary</a:t>
            </a:r>
          </a:p>
          <a:p>
            <a:endParaRPr lang="en-US" dirty="0"/>
          </a:p>
        </p:txBody>
      </p:sp>
    </p:spTree>
    <p:extLst>
      <p:ext uri="{BB962C8B-B14F-4D97-AF65-F5344CB8AC3E}">
        <p14:creationId xmlns:p14="http://schemas.microsoft.com/office/powerpoint/2010/main" val="38497499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r>
              <a:rPr lang="en-US" smtClean="0"/>
              <a:t>Terminology</a:t>
            </a:r>
            <a:endParaRPr lang="en-US" dirty="0" smtClean="0"/>
          </a:p>
        </p:txBody>
      </p:sp>
      <p:sp>
        <p:nvSpPr>
          <p:cNvPr id="9219" name="Rectangle 3"/>
          <p:cNvSpPr>
            <a:spLocks noGrp="1" noChangeArrowheads="1"/>
          </p:cNvSpPr>
          <p:nvPr>
            <p:ph idx="1"/>
          </p:nvPr>
        </p:nvSpPr>
        <p:spPr>
          <a:xfrm>
            <a:off x="325916" y="1216444"/>
            <a:ext cx="8382000" cy="4820799"/>
          </a:xfrm>
        </p:spPr>
        <p:txBody>
          <a:bodyPr>
            <a:normAutofit/>
          </a:bodyPr>
          <a:lstStyle/>
          <a:p>
            <a:r>
              <a:rPr lang="en-US" sz="2800" dirty="0" smtClean="0"/>
              <a:t>JBOD - </a:t>
            </a:r>
            <a:r>
              <a:rPr lang="en-US" sz="2800" b="1" u="sng" dirty="0" smtClean="0"/>
              <a:t>J</a:t>
            </a:r>
            <a:r>
              <a:rPr lang="en-US" sz="2800" dirty="0" smtClean="0"/>
              <a:t>ust a </a:t>
            </a:r>
            <a:r>
              <a:rPr lang="en-US" sz="2800" b="1" u="sng" dirty="0" smtClean="0"/>
              <a:t>B</a:t>
            </a:r>
            <a:r>
              <a:rPr lang="en-US" sz="2800" dirty="0" smtClean="0"/>
              <a:t>unch </a:t>
            </a:r>
            <a:r>
              <a:rPr lang="en-US" sz="2800" b="1" u="sng" dirty="0" smtClean="0"/>
              <a:t>o</a:t>
            </a:r>
            <a:r>
              <a:rPr lang="en-US" sz="2800" dirty="0" smtClean="0"/>
              <a:t>f </a:t>
            </a:r>
            <a:r>
              <a:rPr lang="en-US" sz="2800" b="1" u="sng" dirty="0" smtClean="0"/>
              <a:t>D</a:t>
            </a:r>
            <a:r>
              <a:rPr lang="en-US" sz="2800" dirty="0" smtClean="0"/>
              <a:t>isks</a:t>
            </a:r>
          </a:p>
          <a:p>
            <a:r>
              <a:rPr lang="en-US" dirty="0" smtClean="0"/>
              <a:t>SAME – </a:t>
            </a:r>
            <a:r>
              <a:rPr lang="en-US" b="1" u="sng" dirty="0" smtClean="0"/>
              <a:t>S</a:t>
            </a:r>
            <a:r>
              <a:rPr lang="en-US" dirty="0" smtClean="0"/>
              <a:t>tripe </a:t>
            </a:r>
            <a:r>
              <a:rPr lang="en-US" b="1" u="sng" dirty="0" smtClean="0"/>
              <a:t>a</a:t>
            </a:r>
            <a:r>
              <a:rPr lang="en-US" dirty="0" smtClean="0"/>
              <a:t>nd </a:t>
            </a:r>
            <a:r>
              <a:rPr lang="en-US" b="1" u="sng" dirty="0" smtClean="0"/>
              <a:t>M</a:t>
            </a:r>
            <a:r>
              <a:rPr lang="en-US" dirty="0" smtClean="0"/>
              <a:t>irror </a:t>
            </a:r>
            <a:r>
              <a:rPr lang="en-US" b="1" u="sng" dirty="0" smtClean="0"/>
              <a:t>E</a:t>
            </a:r>
            <a:r>
              <a:rPr lang="en-US" dirty="0" smtClean="0"/>
              <a:t>verything</a:t>
            </a:r>
            <a:endParaRPr lang="en-US" sz="2800" dirty="0" smtClean="0"/>
          </a:p>
          <a:p>
            <a:r>
              <a:rPr lang="en-US" sz="2800" dirty="0" smtClean="0"/>
              <a:t>RAID - </a:t>
            </a:r>
            <a:r>
              <a:rPr lang="en-US" sz="2800" b="1" u="sng" dirty="0" smtClean="0"/>
              <a:t>R</a:t>
            </a:r>
            <a:r>
              <a:rPr lang="en-US" sz="2800" dirty="0" smtClean="0"/>
              <a:t>edundant </a:t>
            </a:r>
            <a:r>
              <a:rPr lang="en-US" sz="2800" b="1" u="sng" dirty="0" smtClean="0"/>
              <a:t>A</a:t>
            </a:r>
            <a:r>
              <a:rPr lang="en-US" sz="2800" dirty="0" smtClean="0"/>
              <a:t>rray of </a:t>
            </a:r>
            <a:r>
              <a:rPr lang="en-US" sz="2800" b="1" u="sng" dirty="0" smtClean="0"/>
              <a:t>I</a:t>
            </a:r>
            <a:r>
              <a:rPr lang="en-US" sz="2800" dirty="0" smtClean="0"/>
              <a:t>nexpensive </a:t>
            </a:r>
            <a:r>
              <a:rPr lang="en-US" sz="2800" b="1" u="sng" dirty="0" smtClean="0"/>
              <a:t>D</a:t>
            </a:r>
            <a:r>
              <a:rPr lang="en-US" sz="2800" dirty="0" smtClean="0"/>
              <a:t>isks</a:t>
            </a:r>
          </a:p>
          <a:p>
            <a:r>
              <a:rPr lang="en-US" sz="2800" dirty="0" smtClean="0"/>
              <a:t>DAS </a:t>
            </a:r>
            <a:r>
              <a:rPr lang="en-US" sz="2800" b="1" u="sng" dirty="0" smtClean="0"/>
              <a:t>D</a:t>
            </a:r>
            <a:r>
              <a:rPr lang="en-US" sz="2800" dirty="0" smtClean="0"/>
              <a:t>irect </a:t>
            </a:r>
            <a:r>
              <a:rPr lang="en-US" sz="2800" b="1" u="sng" dirty="0" smtClean="0"/>
              <a:t>A</a:t>
            </a:r>
            <a:r>
              <a:rPr lang="en-US" sz="2800" dirty="0" smtClean="0"/>
              <a:t>ttached </a:t>
            </a:r>
            <a:r>
              <a:rPr lang="en-US" sz="2800" b="1" u="sng" dirty="0" smtClean="0"/>
              <a:t>S</a:t>
            </a:r>
            <a:r>
              <a:rPr lang="en-US" sz="2800" dirty="0" smtClean="0"/>
              <a:t>torage</a:t>
            </a:r>
          </a:p>
          <a:p>
            <a:r>
              <a:rPr lang="en-US" sz="2800" dirty="0" smtClean="0"/>
              <a:t>NAS </a:t>
            </a:r>
            <a:r>
              <a:rPr lang="en-US" sz="2800" b="1" u="sng" dirty="0" smtClean="0"/>
              <a:t>N</a:t>
            </a:r>
            <a:r>
              <a:rPr lang="en-US" sz="2800" dirty="0" smtClean="0"/>
              <a:t>etwork </a:t>
            </a:r>
            <a:r>
              <a:rPr lang="en-US" sz="2800" b="1" u="sng" dirty="0" smtClean="0"/>
              <a:t>A</a:t>
            </a:r>
            <a:r>
              <a:rPr lang="en-US" sz="2800" dirty="0" smtClean="0"/>
              <a:t>ttached </a:t>
            </a:r>
            <a:r>
              <a:rPr lang="en-US" sz="2800" b="1" u="sng" dirty="0" smtClean="0"/>
              <a:t>S</a:t>
            </a:r>
            <a:r>
              <a:rPr lang="en-US" sz="2800" dirty="0" smtClean="0"/>
              <a:t>torage</a:t>
            </a:r>
          </a:p>
          <a:p>
            <a:r>
              <a:rPr lang="en-US" sz="2800" dirty="0" smtClean="0"/>
              <a:t>SAN </a:t>
            </a:r>
            <a:r>
              <a:rPr lang="en-US" sz="2800" b="1" u="sng" dirty="0" smtClean="0"/>
              <a:t>S</a:t>
            </a:r>
            <a:r>
              <a:rPr lang="en-US" sz="2800" dirty="0" smtClean="0"/>
              <a:t>torage </a:t>
            </a:r>
            <a:r>
              <a:rPr lang="en-US" sz="2800" b="1" u="sng" dirty="0" smtClean="0"/>
              <a:t>A</a:t>
            </a:r>
            <a:r>
              <a:rPr lang="en-US" sz="2800" dirty="0" smtClean="0"/>
              <a:t>rea </a:t>
            </a:r>
            <a:r>
              <a:rPr lang="en-US" sz="2800" b="1" u="sng" dirty="0" smtClean="0"/>
              <a:t>N</a:t>
            </a:r>
            <a:r>
              <a:rPr lang="en-US" sz="2800" dirty="0" smtClean="0"/>
              <a:t>etwork</a:t>
            </a:r>
          </a:p>
          <a:p>
            <a:r>
              <a:rPr lang="en-US" sz="2800" dirty="0" smtClean="0"/>
              <a:t>CAS Content Addressable Storage</a:t>
            </a:r>
          </a:p>
          <a:p>
            <a:pPr>
              <a:buNone/>
            </a:pPr>
            <a:endParaRPr lang="en-US" dirty="0" smtClean="0"/>
          </a:p>
        </p:txBody>
      </p:sp>
    </p:spTree>
    <p:extLst>
      <p:ext uri="{BB962C8B-B14F-4D97-AF65-F5344CB8AC3E}">
        <p14:creationId xmlns:p14="http://schemas.microsoft.com/office/powerpoint/2010/main" val="2491060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Files to LUN mapping – Two worlds</a:t>
            </a:r>
            <a:endParaRPr lang="da-DK" sz="3200" dirty="0"/>
          </a:p>
        </p:txBody>
      </p:sp>
      <p:sp>
        <p:nvSpPr>
          <p:cNvPr id="24" name="Text Placeholder 23"/>
          <p:cNvSpPr>
            <a:spLocks noGrp="1"/>
          </p:cNvSpPr>
          <p:nvPr>
            <p:ph type="body" idx="1"/>
          </p:nvPr>
        </p:nvSpPr>
        <p:spPr>
          <a:xfrm>
            <a:off x="332574" y="955668"/>
            <a:ext cx="4040188" cy="639762"/>
          </a:xfrm>
        </p:spPr>
        <p:txBody>
          <a:bodyPr/>
          <a:lstStyle/>
          <a:p>
            <a:r>
              <a:rPr lang="en-US" dirty="0" smtClean="0"/>
              <a:t>JBOD</a:t>
            </a:r>
            <a:endParaRPr lang="da-DK" dirty="0"/>
          </a:p>
        </p:txBody>
      </p:sp>
      <p:sp>
        <p:nvSpPr>
          <p:cNvPr id="26" name="Text Placeholder 25"/>
          <p:cNvSpPr>
            <a:spLocks noGrp="1"/>
          </p:cNvSpPr>
          <p:nvPr>
            <p:ph type="body" sz="quarter" idx="3"/>
          </p:nvPr>
        </p:nvSpPr>
        <p:spPr>
          <a:xfrm>
            <a:off x="4660910" y="960438"/>
            <a:ext cx="4041775" cy="639762"/>
          </a:xfrm>
        </p:spPr>
        <p:txBody>
          <a:bodyPr/>
          <a:lstStyle/>
          <a:p>
            <a:r>
              <a:rPr lang="en-US" dirty="0" smtClean="0"/>
              <a:t>SAME</a:t>
            </a:r>
            <a:endParaRPr lang="da-DK" dirty="0"/>
          </a:p>
        </p:txBody>
      </p:sp>
      <p:sp>
        <p:nvSpPr>
          <p:cNvPr id="88" name="Right Arrow 87"/>
          <p:cNvSpPr/>
          <p:nvPr/>
        </p:nvSpPr>
        <p:spPr>
          <a:xfrm rot="16200000">
            <a:off x="280966" y="1885952"/>
            <a:ext cx="1071570" cy="50006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900" dirty="0"/>
          </a:p>
        </p:txBody>
      </p:sp>
      <p:sp>
        <p:nvSpPr>
          <p:cNvPr id="89" name="Rectangle 88"/>
          <p:cNvSpPr/>
          <p:nvPr/>
        </p:nvSpPr>
        <p:spPr>
          <a:xfrm>
            <a:off x="352404" y="2671770"/>
            <a:ext cx="928694" cy="571504"/>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LUN</a:t>
            </a:r>
            <a:endParaRPr lang="da-DK" dirty="0"/>
          </a:p>
        </p:txBody>
      </p:sp>
      <p:sp>
        <p:nvSpPr>
          <p:cNvPr id="90" name="Rectangle 89"/>
          <p:cNvSpPr/>
          <p:nvPr/>
        </p:nvSpPr>
        <p:spPr>
          <a:xfrm>
            <a:off x="352404" y="3671902"/>
            <a:ext cx="928694" cy="1000132"/>
          </a:xfrm>
          <a:prstGeom prst="rect">
            <a:avLst/>
          </a:prstGeom>
        </p:spPr>
        <p:style>
          <a:lnRef idx="0">
            <a:schemeClr val="accent3"/>
          </a:lnRef>
          <a:fillRef idx="3">
            <a:schemeClr val="accent3"/>
          </a:fillRef>
          <a:effectRef idx="3">
            <a:schemeClr val="accent3"/>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Hard Disk</a:t>
            </a:r>
            <a:endParaRPr lang="da-DK" sz="1100" dirty="0"/>
          </a:p>
        </p:txBody>
      </p:sp>
      <p:sp>
        <p:nvSpPr>
          <p:cNvPr id="91" name="Snip Single Corner Rectangle 90"/>
          <p:cNvSpPr/>
          <p:nvPr/>
        </p:nvSpPr>
        <p:spPr>
          <a:xfrm>
            <a:off x="495280" y="3886216"/>
            <a:ext cx="571504" cy="428628"/>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50" dirty="0" smtClean="0"/>
              <a:t>File</a:t>
            </a:r>
            <a:endParaRPr lang="da-DK" sz="1050" dirty="0"/>
          </a:p>
        </p:txBody>
      </p:sp>
      <p:sp>
        <p:nvSpPr>
          <p:cNvPr id="92" name="Up Arrow 91"/>
          <p:cNvSpPr/>
          <p:nvPr/>
        </p:nvSpPr>
        <p:spPr>
          <a:xfrm>
            <a:off x="352404" y="3243274"/>
            <a:ext cx="928694" cy="428628"/>
          </a:xfrm>
          <a:prstGeom prst="upArrow">
            <a:avLst>
              <a:gd name="adj1" fmla="val 68496"/>
              <a:gd name="adj2" fmla="val 54339"/>
            </a:avLst>
          </a:prstGeom>
        </p:spPr>
        <p:style>
          <a:lnRef idx="1">
            <a:schemeClr val="accent2"/>
          </a:lnRef>
          <a:fillRef idx="2">
            <a:schemeClr val="accent2"/>
          </a:fillRef>
          <a:effectRef idx="1">
            <a:schemeClr val="accent2"/>
          </a:effectRef>
          <a:fontRef idx="minor">
            <a:schemeClr val="dk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Seq. </a:t>
            </a:r>
            <a:endParaRPr lang="da-DK" sz="1100" dirty="0">
              <a:solidFill>
                <a:schemeClr val="tx1"/>
              </a:solidFill>
            </a:endParaRPr>
          </a:p>
        </p:txBody>
      </p:sp>
      <p:sp>
        <p:nvSpPr>
          <p:cNvPr id="93" name="Right Arrow 92"/>
          <p:cNvSpPr/>
          <p:nvPr/>
        </p:nvSpPr>
        <p:spPr>
          <a:xfrm rot="16200000">
            <a:off x="1352536" y="1885952"/>
            <a:ext cx="1071570" cy="50006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900" dirty="0"/>
          </a:p>
        </p:txBody>
      </p:sp>
      <p:sp>
        <p:nvSpPr>
          <p:cNvPr id="94" name="Rectangle 93"/>
          <p:cNvSpPr/>
          <p:nvPr/>
        </p:nvSpPr>
        <p:spPr>
          <a:xfrm>
            <a:off x="1423974" y="2671770"/>
            <a:ext cx="928694" cy="571504"/>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LUN</a:t>
            </a:r>
            <a:endParaRPr lang="da-DK" dirty="0"/>
          </a:p>
        </p:txBody>
      </p:sp>
      <p:sp>
        <p:nvSpPr>
          <p:cNvPr id="95" name="Rectangle 94"/>
          <p:cNvSpPr/>
          <p:nvPr/>
        </p:nvSpPr>
        <p:spPr>
          <a:xfrm>
            <a:off x="1423974" y="3671902"/>
            <a:ext cx="928694" cy="1000132"/>
          </a:xfrm>
          <a:prstGeom prst="rect">
            <a:avLst/>
          </a:prstGeom>
        </p:spPr>
        <p:style>
          <a:lnRef idx="0">
            <a:schemeClr val="accent3"/>
          </a:lnRef>
          <a:fillRef idx="3">
            <a:schemeClr val="accent3"/>
          </a:fillRef>
          <a:effectRef idx="3">
            <a:schemeClr val="accent3"/>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Hard Disk</a:t>
            </a:r>
            <a:endParaRPr lang="da-DK" sz="1100" dirty="0"/>
          </a:p>
        </p:txBody>
      </p:sp>
      <p:sp>
        <p:nvSpPr>
          <p:cNvPr id="96" name="Snip Single Corner Rectangle 95"/>
          <p:cNvSpPr/>
          <p:nvPr/>
        </p:nvSpPr>
        <p:spPr>
          <a:xfrm>
            <a:off x="1566850" y="3886216"/>
            <a:ext cx="571504" cy="428628"/>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50" dirty="0" smtClean="0"/>
              <a:t>File</a:t>
            </a:r>
            <a:endParaRPr lang="da-DK" sz="1050" dirty="0"/>
          </a:p>
        </p:txBody>
      </p:sp>
      <p:sp>
        <p:nvSpPr>
          <p:cNvPr id="97" name="Up Arrow 96"/>
          <p:cNvSpPr/>
          <p:nvPr/>
        </p:nvSpPr>
        <p:spPr>
          <a:xfrm>
            <a:off x="1423974" y="3243274"/>
            <a:ext cx="928694" cy="428628"/>
          </a:xfrm>
          <a:prstGeom prst="upArrow">
            <a:avLst>
              <a:gd name="adj1" fmla="val 68496"/>
              <a:gd name="adj2" fmla="val 54339"/>
            </a:avLst>
          </a:prstGeom>
        </p:spPr>
        <p:style>
          <a:lnRef idx="1">
            <a:schemeClr val="accent2"/>
          </a:lnRef>
          <a:fillRef idx="2">
            <a:schemeClr val="accent2"/>
          </a:fillRef>
          <a:effectRef idx="1">
            <a:schemeClr val="accent2"/>
          </a:effectRef>
          <a:fontRef idx="minor">
            <a:schemeClr val="dk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Seq. </a:t>
            </a:r>
            <a:endParaRPr lang="da-DK" sz="1100" dirty="0">
              <a:solidFill>
                <a:schemeClr val="tx1"/>
              </a:solidFill>
            </a:endParaRPr>
          </a:p>
        </p:txBody>
      </p:sp>
      <p:sp>
        <p:nvSpPr>
          <p:cNvPr id="98" name="Right Arrow 97"/>
          <p:cNvSpPr/>
          <p:nvPr/>
        </p:nvSpPr>
        <p:spPr>
          <a:xfrm rot="16200000">
            <a:off x="3067048" y="1885952"/>
            <a:ext cx="1071570" cy="50006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900" dirty="0"/>
          </a:p>
        </p:txBody>
      </p:sp>
      <p:sp>
        <p:nvSpPr>
          <p:cNvPr id="99" name="Rectangle 98"/>
          <p:cNvSpPr/>
          <p:nvPr/>
        </p:nvSpPr>
        <p:spPr>
          <a:xfrm>
            <a:off x="3138486" y="2671770"/>
            <a:ext cx="928694" cy="571504"/>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LUN</a:t>
            </a:r>
            <a:endParaRPr lang="da-DK" dirty="0"/>
          </a:p>
        </p:txBody>
      </p:sp>
      <p:sp>
        <p:nvSpPr>
          <p:cNvPr id="100" name="Snip Single Corner Rectangle 99"/>
          <p:cNvSpPr/>
          <p:nvPr/>
        </p:nvSpPr>
        <p:spPr>
          <a:xfrm>
            <a:off x="3281362" y="3886216"/>
            <a:ext cx="571504" cy="428628"/>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50" dirty="0" smtClean="0"/>
              <a:t>Text File</a:t>
            </a:r>
            <a:endParaRPr lang="da-DK" sz="1050" dirty="0"/>
          </a:p>
        </p:txBody>
      </p:sp>
      <p:sp>
        <p:nvSpPr>
          <p:cNvPr id="101" name="Up Arrow 100"/>
          <p:cNvSpPr/>
          <p:nvPr/>
        </p:nvSpPr>
        <p:spPr>
          <a:xfrm>
            <a:off x="3138486" y="3243274"/>
            <a:ext cx="928694" cy="428628"/>
          </a:xfrm>
          <a:prstGeom prst="upArrow">
            <a:avLst>
              <a:gd name="adj1" fmla="val 68496"/>
              <a:gd name="adj2" fmla="val 54339"/>
            </a:avLst>
          </a:prstGeom>
        </p:spPr>
        <p:style>
          <a:lnRef idx="1">
            <a:schemeClr val="accent2"/>
          </a:lnRef>
          <a:fillRef idx="2">
            <a:schemeClr val="accent2"/>
          </a:fillRef>
          <a:effectRef idx="1">
            <a:schemeClr val="accent2"/>
          </a:effectRef>
          <a:fontRef idx="minor">
            <a:schemeClr val="dk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Seq. </a:t>
            </a:r>
            <a:endParaRPr lang="da-DK" sz="1100" dirty="0">
              <a:solidFill>
                <a:schemeClr val="tx1"/>
              </a:solidFill>
            </a:endParaRPr>
          </a:p>
        </p:txBody>
      </p:sp>
      <p:cxnSp>
        <p:nvCxnSpPr>
          <p:cNvPr id="102" name="Straight Connector 101"/>
          <p:cNvCxnSpPr/>
          <p:nvPr/>
        </p:nvCxnSpPr>
        <p:spPr>
          <a:xfrm>
            <a:off x="2424106" y="4171968"/>
            <a:ext cx="571504"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424106" y="2957522"/>
            <a:ext cx="571504" cy="1588"/>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104" name="Straight Connector 103"/>
          <p:cNvCxnSpPr/>
          <p:nvPr/>
        </p:nvCxnSpPr>
        <p:spPr>
          <a:xfrm>
            <a:off x="2424106" y="2100266"/>
            <a:ext cx="571504"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3138486" y="3671902"/>
            <a:ext cx="928694" cy="1000132"/>
          </a:xfrm>
          <a:prstGeom prst="rect">
            <a:avLst/>
          </a:prstGeom>
        </p:spPr>
        <p:style>
          <a:lnRef idx="0">
            <a:schemeClr val="accent3"/>
          </a:lnRef>
          <a:fillRef idx="3">
            <a:schemeClr val="accent3"/>
          </a:fillRef>
          <a:effectRef idx="3">
            <a:schemeClr val="accent3"/>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Hard Disk</a:t>
            </a:r>
            <a:endParaRPr lang="da-DK" sz="1100" dirty="0"/>
          </a:p>
        </p:txBody>
      </p:sp>
      <p:sp>
        <p:nvSpPr>
          <p:cNvPr id="106" name="Snip Single Corner Rectangle 105"/>
          <p:cNvSpPr/>
          <p:nvPr/>
        </p:nvSpPr>
        <p:spPr>
          <a:xfrm>
            <a:off x="3276600" y="3898117"/>
            <a:ext cx="571504" cy="428628"/>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50" dirty="0" smtClean="0"/>
              <a:t>File</a:t>
            </a:r>
            <a:endParaRPr lang="da-DK" sz="1050" dirty="0"/>
          </a:p>
        </p:txBody>
      </p:sp>
      <p:sp>
        <p:nvSpPr>
          <p:cNvPr id="107" name="Rectangle 106"/>
          <p:cNvSpPr/>
          <p:nvPr/>
        </p:nvSpPr>
        <p:spPr>
          <a:xfrm>
            <a:off x="5110162" y="5238768"/>
            <a:ext cx="714380" cy="500066"/>
          </a:xfrm>
          <a:prstGeom prst="rect">
            <a:avLst/>
          </a:prstGeom>
        </p:spPr>
        <p:style>
          <a:lnRef idx="0">
            <a:schemeClr val="accent3"/>
          </a:lnRef>
          <a:fillRef idx="3">
            <a:schemeClr val="accent3"/>
          </a:fillRef>
          <a:effectRef idx="3">
            <a:schemeClr val="accent3"/>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Hard Disk</a:t>
            </a:r>
            <a:endParaRPr lang="da-DK" sz="1100" dirty="0"/>
          </a:p>
        </p:txBody>
      </p:sp>
      <p:sp>
        <p:nvSpPr>
          <p:cNvPr id="108" name="Rectangle 107"/>
          <p:cNvSpPr/>
          <p:nvPr/>
        </p:nvSpPr>
        <p:spPr>
          <a:xfrm>
            <a:off x="5110162" y="3667132"/>
            <a:ext cx="3071834" cy="1000132"/>
          </a:xfrm>
          <a:prstGeom prst="rect">
            <a:avLst/>
          </a:prstGeom>
        </p:spPr>
        <p:style>
          <a:lnRef idx="0">
            <a:schemeClr val="accent3"/>
          </a:lnRef>
          <a:fillRef idx="3">
            <a:schemeClr val="accent3"/>
          </a:fillRef>
          <a:effectRef idx="3">
            <a:schemeClr val="accent3"/>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RAID system</a:t>
            </a:r>
            <a:endParaRPr lang="da-DK" sz="1100" dirty="0"/>
          </a:p>
        </p:txBody>
      </p:sp>
      <p:sp>
        <p:nvSpPr>
          <p:cNvPr id="109" name="Rectangle 108"/>
          <p:cNvSpPr/>
          <p:nvPr/>
        </p:nvSpPr>
        <p:spPr>
          <a:xfrm>
            <a:off x="5181600" y="2667000"/>
            <a:ext cx="3071834" cy="571504"/>
          </a:xfrm>
          <a:prstGeom prst="rect">
            <a:avLst/>
          </a:prstGeom>
        </p:spPr>
        <p:style>
          <a:lnRef idx="0">
            <a:schemeClr val="dk1"/>
          </a:lnRef>
          <a:fillRef idx="3">
            <a:schemeClr val="dk1"/>
          </a:fillRef>
          <a:effectRef idx="3">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Large LUN</a:t>
            </a:r>
            <a:endParaRPr lang="da-DK" dirty="0"/>
          </a:p>
        </p:txBody>
      </p:sp>
      <p:sp>
        <p:nvSpPr>
          <p:cNvPr id="110" name="Right Arrow 109"/>
          <p:cNvSpPr/>
          <p:nvPr/>
        </p:nvSpPr>
        <p:spPr>
          <a:xfrm rot="16200000">
            <a:off x="5038724" y="1881182"/>
            <a:ext cx="1071570" cy="50006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900" dirty="0"/>
          </a:p>
        </p:txBody>
      </p:sp>
      <p:sp>
        <p:nvSpPr>
          <p:cNvPr id="111" name="Right Arrow 110"/>
          <p:cNvSpPr/>
          <p:nvPr/>
        </p:nvSpPr>
        <p:spPr>
          <a:xfrm rot="16200000">
            <a:off x="5753104" y="1881182"/>
            <a:ext cx="1071570" cy="50006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900" dirty="0"/>
          </a:p>
        </p:txBody>
      </p:sp>
      <p:sp>
        <p:nvSpPr>
          <p:cNvPr id="112" name="Right Arrow 111"/>
          <p:cNvSpPr/>
          <p:nvPr/>
        </p:nvSpPr>
        <p:spPr>
          <a:xfrm rot="16200000">
            <a:off x="7253302" y="1881182"/>
            <a:ext cx="1071570" cy="500066"/>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900" dirty="0"/>
          </a:p>
        </p:txBody>
      </p:sp>
      <p:cxnSp>
        <p:nvCxnSpPr>
          <p:cNvPr id="113" name="Straight Connector 112"/>
          <p:cNvCxnSpPr/>
          <p:nvPr/>
        </p:nvCxnSpPr>
        <p:spPr>
          <a:xfrm>
            <a:off x="6753236" y="2095496"/>
            <a:ext cx="571504"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14" name="Snip Single Corner Rectangle 113"/>
          <p:cNvSpPr/>
          <p:nvPr/>
        </p:nvSpPr>
        <p:spPr>
          <a:xfrm>
            <a:off x="5324476" y="3881446"/>
            <a:ext cx="571504" cy="428628"/>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50" dirty="0" smtClean="0"/>
              <a:t>File</a:t>
            </a:r>
            <a:endParaRPr lang="da-DK" sz="1050" dirty="0"/>
          </a:p>
        </p:txBody>
      </p:sp>
      <p:sp>
        <p:nvSpPr>
          <p:cNvPr id="115" name="Snip Single Corner Rectangle 114"/>
          <p:cNvSpPr/>
          <p:nvPr/>
        </p:nvSpPr>
        <p:spPr>
          <a:xfrm>
            <a:off x="5967418" y="3881446"/>
            <a:ext cx="571504" cy="428628"/>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50" dirty="0" smtClean="0"/>
              <a:t>File</a:t>
            </a:r>
            <a:endParaRPr lang="da-DK" sz="1050" dirty="0"/>
          </a:p>
        </p:txBody>
      </p:sp>
      <p:sp>
        <p:nvSpPr>
          <p:cNvPr id="116" name="Snip Single Corner Rectangle 115"/>
          <p:cNvSpPr/>
          <p:nvPr/>
        </p:nvSpPr>
        <p:spPr>
          <a:xfrm>
            <a:off x="7467616" y="3881446"/>
            <a:ext cx="571504" cy="428628"/>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50" dirty="0" smtClean="0"/>
              <a:t>File</a:t>
            </a:r>
            <a:endParaRPr lang="da-DK" sz="1050" dirty="0"/>
          </a:p>
        </p:txBody>
      </p:sp>
      <p:cxnSp>
        <p:nvCxnSpPr>
          <p:cNvPr id="117" name="Straight Connector 116"/>
          <p:cNvCxnSpPr/>
          <p:nvPr/>
        </p:nvCxnSpPr>
        <p:spPr>
          <a:xfrm>
            <a:off x="6681798" y="4095760"/>
            <a:ext cx="571504" cy="1588"/>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895980" y="5238768"/>
            <a:ext cx="714380" cy="500066"/>
          </a:xfrm>
          <a:prstGeom prst="rect">
            <a:avLst/>
          </a:prstGeom>
        </p:spPr>
        <p:style>
          <a:lnRef idx="0">
            <a:schemeClr val="accent3"/>
          </a:lnRef>
          <a:fillRef idx="3">
            <a:schemeClr val="accent3"/>
          </a:fillRef>
          <a:effectRef idx="3">
            <a:schemeClr val="accent3"/>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Hard Disk</a:t>
            </a:r>
            <a:endParaRPr lang="da-DK" sz="1100" dirty="0"/>
          </a:p>
        </p:txBody>
      </p:sp>
      <p:sp>
        <p:nvSpPr>
          <p:cNvPr id="119" name="Rectangle 118"/>
          <p:cNvSpPr/>
          <p:nvPr/>
        </p:nvSpPr>
        <p:spPr>
          <a:xfrm>
            <a:off x="7467616" y="5238768"/>
            <a:ext cx="714380" cy="500066"/>
          </a:xfrm>
          <a:prstGeom prst="rect">
            <a:avLst/>
          </a:prstGeom>
        </p:spPr>
        <p:style>
          <a:lnRef idx="0">
            <a:schemeClr val="accent3"/>
          </a:lnRef>
          <a:fillRef idx="3">
            <a:schemeClr val="accent3"/>
          </a:fillRef>
          <a:effectRef idx="3">
            <a:schemeClr val="accent3"/>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Hard Disk</a:t>
            </a:r>
            <a:endParaRPr lang="da-DK" sz="1100" dirty="0"/>
          </a:p>
        </p:txBody>
      </p:sp>
      <p:sp>
        <p:nvSpPr>
          <p:cNvPr id="120" name="Up Arrow 119"/>
          <p:cNvSpPr/>
          <p:nvPr/>
        </p:nvSpPr>
        <p:spPr>
          <a:xfrm>
            <a:off x="5110162" y="3238504"/>
            <a:ext cx="928694" cy="428628"/>
          </a:xfrm>
          <a:prstGeom prst="upArrow">
            <a:avLst>
              <a:gd name="adj1" fmla="val 68496"/>
              <a:gd name="adj2" fmla="val 54339"/>
            </a:avLst>
          </a:prstGeom>
        </p:spPr>
        <p:style>
          <a:lnRef idx="1">
            <a:schemeClr val="accent2"/>
          </a:lnRef>
          <a:fillRef idx="2">
            <a:schemeClr val="accent2"/>
          </a:fillRef>
          <a:effectRef idx="1">
            <a:schemeClr val="accent2"/>
          </a:effectRef>
          <a:fontRef idx="minor">
            <a:schemeClr val="dk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Seq. </a:t>
            </a:r>
            <a:endParaRPr lang="da-DK" sz="1100" dirty="0">
              <a:solidFill>
                <a:schemeClr val="tx1"/>
              </a:solidFill>
            </a:endParaRPr>
          </a:p>
        </p:txBody>
      </p:sp>
      <p:sp>
        <p:nvSpPr>
          <p:cNvPr id="121" name="Up Arrow 120"/>
          <p:cNvSpPr/>
          <p:nvPr/>
        </p:nvSpPr>
        <p:spPr>
          <a:xfrm>
            <a:off x="5610228" y="3238504"/>
            <a:ext cx="928694" cy="428628"/>
          </a:xfrm>
          <a:prstGeom prst="upArrow">
            <a:avLst>
              <a:gd name="adj1" fmla="val 68496"/>
              <a:gd name="adj2" fmla="val 54339"/>
            </a:avLst>
          </a:prstGeom>
        </p:spPr>
        <p:style>
          <a:lnRef idx="1">
            <a:schemeClr val="accent2"/>
          </a:lnRef>
          <a:fillRef idx="2">
            <a:schemeClr val="accent2"/>
          </a:fillRef>
          <a:effectRef idx="1">
            <a:schemeClr val="accent2"/>
          </a:effectRef>
          <a:fontRef idx="minor">
            <a:schemeClr val="dk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Seq. </a:t>
            </a:r>
            <a:endParaRPr lang="da-DK" sz="1100" dirty="0">
              <a:solidFill>
                <a:schemeClr val="tx1"/>
              </a:solidFill>
            </a:endParaRPr>
          </a:p>
        </p:txBody>
      </p:sp>
      <p:sp>
        <p:nvSpPr>
          <p:cNvPr id="122" name="Up Arrow 121"/>
          <p:cNvSpPr/>
          <p:nvPr/>
        </p:nvSpPr>
        <p:spPr>
          <a:xfrm>
            <a:off x="7324740" y="3238504"/>
            <a:ext cx="928694" cy="428628"/>
          </a:xfrm>
          <a:prstGeom prst="upArrow">
            <a:avLst>
              <a:gd name="adj1" fmla="val 68496"/>
              <a:gd name="adj2" fmla="val 54339"/>
            </a:avLst>
          </a:prstGeom>
        </p:spPr>
        <p:style>
          <a:lnRef idx="1">
            <a:schemeClr val="accent2"/>
          </a:lnRef>
          <a:fillRef idx="2">
            <a:schemeClr val="accent2"/>
          </a:fillRef>
          <a:effectRef idx="1">
            <a:schemeClr val="accent2"/>
          </a:effectRef>
          <a:fontRef idx="minor">
            <a:schemeClr val="dk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Seq. </a:t>
            </a:r>
            <a:endParaRPr lang="da-DK" sz="1100" dirty="0">
              <a:solidFill>
                <a:schemeClr val="tx1"/>
              </a:solidFill>
            </a:endParaRPr>
          </a:p>
        </p:txBody>
      </p:sp>
      <p:sp>
        <p:nvSpPr>
          <p:cNvPr id="123" name="Up Arrow 122"/>
          <p:cNvSpPr/>
          <p:nvPr/>
        </p:nvSpPr>
        <p:spPr>
          <a:xfrm>
            <a:off x="6110294" y="4667264"/>
            <a:ext cx="214314" cy="571504"/>
          </a:xfrm>
          <a:prstGeom prst="upArrow">
            <a:avLst>
              <a:gd name="adj1" fmla="val 68496"/>
              <a:gd name="adj2" fmla="val 54339"/>
            </a:avLst>
          </a:prstGeom>
        </p:spPr>
        <p:style>
          <a:lnRef idx="1">
            <a:schemeClr val="accent2"/>
          </a:lnRef>
          <a:fillRef idx="2">
            <a:schemeClr val="accent2"/>
          </a:fillRef>
          <a:effectRef idx="1">
            <a:schemeClr val="accent2"/>
          </a:effectRef>
          <a:fontRef idx="minor">
            <a:schemeClr val="dk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000" dirty="0"/>
          </a:p>
        </p:txBody>
      </p:sp>
      <p:sp>
        <p:nvSpPr>
          <p:cNvPr id="124" name="Up Arrow 123"/>
          <p:cNvSpPr/>
          <p:nvPr/>
        </p:nvSpPr>
        <p:spPr>
          <a:xfrm>
            <a:off x="7681930" y="4667264"/>
            <a:ext cx="214314" cy="571504"/>
          </a:xfrm>
          <a:prstGeom prst="upArrow">
            <a:avLst>
              <a:gd name="adj1" fmla="val 68496"/>
              <a:gd name="adj2" fmla="val 54339"/>
            </a:avLst>
          </a:prstGeom>
        </p:spPr>
        <p:style>
          <a:lnRef idx="1">
            <a:schemeClr val="accent2"/>
          </a:lnRef>
          <a:fillRef idx="2">
            <a:schemeClr val="accent2"/>
          </a:fillRef>
          <a:effectRef idx="1">
            <a:schemeClr val="accent2"/>
          </a:effectRef>
          <a:fontRef idx="minor">
            <a:schemeClr val="dk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000" dirty="0"/>
          </a:p>
        </p:txBody>
      </p:sp>
      <p:sp>
        <p:nvSpPr>
          <p:cNvPr id="125" name="Up Arrow 124"/>
          <p:cNvSpPr/>
          <p:nvPr/>
        </p:nvSpPr>
        <p:spPr>
          <a:xfrm>
            <a:off x="5395914" y="4667264"/>
            <a:ext cx="214314" cy="571504"/>
          </a:xfrm>
          <a:prstGeom prst="upArrow">
            <a:avLst>
              <a:gd name="adj1" fmla="val 68496"/>
              <a:gd name="adj2" fmla="val 54339"/>
            </a:avLst>
          </a:prstGeom>
        </p:spPr>
        <p:style>
          <a:lnRef idx="1">
            <a:schemeClr val="accent2"/>
          </a:lnRef>
          <a:fillRef idx="2">
            <a:schemeClr val="accent2"/>
          </a:fillRef>
          <a:effectRef idx="1">
            <a:schemeClr val="accent2"/>
          </a:effectRef>
          <a:fontRef idx="minor">
            <a:schemeClr val="dk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000" dirty="0"/>
          </a:p>
        </p:txBody>
      </p:sp>
      <p:sp useBgFill="1">
        <p:nvSpPr>
          <p:cNvPr id="126" name="Rectangle 125"/>
          <p:cNvSpPr/>
          <p:nvPr/>
        </p:nvSpPr>
        <p:spPr>
          <a:xfrm>
            <a:off x="5253038" y="5095892"/>
            <a:ext cx="2786082"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sp useBgFill="1">
        <p:nvSpPr>
          <p:cNvPr id="127" name="Rectangle 126"/>
          <p:cNvSpPr/>
          <p:nvPr/>
        </p:nvSpPr>
        <p:spPr>
          <a:xfrm>
            <a:off x="5181600" y="4953016"/>
            <a:ext cx="2786082"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sp useBgFill="1">
        <p:nvSpPr>
          <p:cNvPr id="128" name="Rectangle 127"/>
          <p:cNvSpPr/>
          <p:nvPr/>
        </p:nvSpPr>
        <p:spPr>
          <a:xfrm>
            <a:off x="5253038" y="4810140"/>
            <a:ext cx="2786082"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sp>
        <p:nvSpPr>
          <p:cNvPr id="129" name="TextBox 50"/>
          <p:cNvSpPr txBox="1"/>
          <p:nvPr/>
        </p:nvSpPr>
        <p:spPr>
          <a:xfrm>
            <a:off x="6181732" y="4738702"/>
            <a:ext cx="157163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bg2"/>
                </a:solidFill>
              </a:rPr>
              <a:t>RANDOM I/O</a:t>
            </a:r>
            <a:endParaRPr lang="da-DK" b="1" dirty="0">
              <a:solidFill>
                <a:schemeClr val="bg2"/>
              </a:solidFill>
            </a:endParaRPr>
          </a:p>
        </p:txBody>
      </p:sp>
    </p:spTree>
    <p:extLst>
      <p:ext uri="{BB962C8B-B14F-4D97-AF65-F5344CB8AC3E}">
        <p14:creationId xmlns:p14="http://schemas.microsoft.com/office/powerpoint/2010/main" val="37660760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TEMPDB – A Special Case</a:t>
            </a:r>
            <a:endParaRPr lang="da-DK" dirty="0"/>
          </a:p>
        </p:txBody>
      </p:sp>
      <p:sp>
        <p:nvSpPr>
          <p:cNvPr id="3" name="Content Placeholder 2"/>
          <p:cNvSpPr>
            <a:spLocks noGrp="1"/>
          </p:cNvSpPr>
          <p:nvPr>
            <p:ph idx="1"/>
          </p:nvPr>
        </p:nvSpPr>
        <p:spPr>
          <a:xfrm>
            <a:off x="467544" y="1052736"/>
            <a:ext cx="8320088" cy="3708708"/>
          </a:xfrm>
        </p:spPr>
        <p:txBody>
          <a:bodyPr/>
          <a:lstStyle/>
          <a:p>
            <a:r>
              <a:rPr lang="en-US" dirty="0" err="1" smtClean="0"/>
              <a:t>Tempdb</a:t>
            </a:r>
            <a:r>
              <a:rPr lang="en-US" dirty="0" smtClean="0"/>
              <a:t> placement (dedicated vs. shared spindles)</a:t>
            </a:r>
          </a:p>
          <a:p>
            <a:pPr lvl="1"/>
            <a:r>
              <a:rPr lang="en-US" dirty="0" smtClean="0"/>
              <a:t>Generally recommended on separate spindles</a:t>
            </a:r>
          </a:p>
          <a:p>
            <a:pPr lvl="1"/>
            <a:r>
              <a:rPr lang="en-US" dirty="0" smtClean="0"/>
              <a:t>However, depends on how well you know your workload use of </a:t>
            </a:r>
            <a:r>
              <a:rPr lang="en-US" dirty="0" err="1" smtClean="0"/>
              <a:t>tempdb</a:t>
            </a:r>
            <a:r>
              <a:rPr lang="en-US" dirty="0" smtClean="0"/>
              <a:t> </a:t>
            </a:r>
          </a:p>
          <a:p>
            <a:pPr lvl="1"/>
            <a:r>
              <a:rPr lang="en-US" dirty="0" smtClean="0"/>
              <a:t>In some cases it may be better to place </a:t>
            </a:r>
            <a:r>
              <a:rPr lang="en-US" dirty="0" err="1" smtClean="0"/>
              <a:t>tempdb</a:t>
            </a:r>
            <a:r>
              <a:rPr lang="en-US" dirty="0" smtClean="0"/>
              <a:t> on spindles shared with data to utilize more cumulative disks</a:t>
            </a:r>
          </a:p>
          <a:p>
            <a:r>
              <a:rPr lang="en-US" dirty="0" smtClean="0"/>
              <a:t>PFS contention is a bigger problem in </a:t>
            </a:r>
            <a:r>
              <a:rPr lang="en-US" dirty="0" err="1" smtClean="0"/>
              <a:t>tempdb</a:t>
            </a:r>
            <a:endParaRPr lang="en-US" dirty="0" smtClean="0"/>
          </a:p>
          <a:p>
            <a:pPr lvl="1"/>
            <a:r>
              <a:rPr lang="en-US" b="1" dirty="0" smtClean="0">
                <a:solidFill>
                  <a:schemeClr val="accent2"/>
                </a:solidFill>
              </a:rPr>
              <a:t>Best Practice:</a:t>
            </a:r>
            <a:r>
              <a:rPr lang="en-US" dirty="0" smtClean="0"/>
              <a:t> 1 File per CPU Core</a:t>
            </a:r>
          </a:p>
          <a:p>
            <a:pPr lvl="1"/>
            <a:r>
              <a:rPr lang="en-US" dirty="0" smtClean="0"/>
              <a:t>Consider using trace flag -T1118 (disable mixed extends)</a:t>
            </a:r>
            <a:r>
              <a:rPr lang="en-US" dirty="0" err="1" smtClean="0"/>
              <a:t>ss</a:t>
            </a:r>
            <a:endParaRPr lang="en-US" dirty="0" smtClean="0"/>
          </a:p>
        </p:txBody>
      </p:sp>
    </p:spTree>
    <p:extLst>
      <p:ext uri="{BB962C8B-B14F-4D97-AF65-F5344CB8AC3E}">
        <p14:creationId xmlns:p14="http://schemas.microsoft.com/office/powerpoint/2010/main" val="10444524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23528" y="2996952"/>
            <a:ext cx="8424936" cy="430887"/>
          </a:xfrm>
        </p:spPr>
        <p:txBody>
          <a:bodyPr/>
          <a:lstStyle/>
          <a:p>
            <a:r>
              <a:rPr lang="en-US" dirty="0" smtClean="0"/>
              <a:t>Designing High Performance I/O systems</a:t>
            </a:r>
            <a:endParaRPr lang="en-US" dirty="0"/>
          </a:p>
        </p:txBody>
      </p:sp>
      <p:sp>
        <p:nvSpPr>
          <p:cNvPr id="7" name="Content Placeholder 6"/>
          <p:cNvSpPr>
            <a:spLocks noGrp="1"/>
          </p:cNvSpPr>
          <p:nvPr>
            <p:ph sz="quarter" idx="11"/>
          </p:nvPr>
        </p:nvSpPr>
        <p:spPr>
          <a:xfrm>
            <a:off x="323528" y="3501008"/>
            <a:ext cx="8424936" cy="615553"/>
          </a:xfrm>
        </p:spPr>
        <p:txBody>
          <a:bodyPr/>
          <a:lstStyle/>
          <a:p>
            <a:r>
              <a:rPr lang="en-US" dirty="0" smtClean="0"/>
              <a:t>Workload Specific</a:t>
            </a:r>
            <a:endParaRPr lang="en-US" dirty="0"/>
          </a:p>
        </p:txBody>
      </p:sp>
    </p:spTree>
    <p:extLst>
      <p:ext uri="{BB962C8B-B14F-4D97-AF65-F5344CB8AC3E}">
        <p14:creationId xmlns:p14="http://schemas.microsoft.com/office/powerpoint/2010/main" val="2075570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smtClean="0"/>
              <a:t>The Quick Guide to I/O Workloads</a:t>
            </a:r>
            <a:endParaRPr lang="da-DK" sz="3600" dirty="0">
              <a:solidFill>
                <a:schemeClr val="tx2"/>
              </a:solidFill>
            </a:endParaRPr>
          </a:p>
        </p:txBody>
      </p:sp>
      <p:sp>
        <p:nvSpPr>
          <p:cNvPr id="3" name="Content Placeholder 2"/>
          <p:cNvSpPr>
            <a:spLocks noGrp="1"/>
          </p:cNvSpPr>
          <p:nvPr>
            <p:ph idx="1"/>
          </p:nvPr>
        </p:nvSpPr>
        <p:spPr>
          <a:xfrm>
            <a:off x="381000" y="957944"/>
            <a:ext cx="8382000" cy="5159828"/>
          </a:xfrm>
        </p:spPr>
        <p:txBody>
          <a:bodyPr>
            <a:normAutofit fontScale="70000" lnSpcReduction="20000"/>
          </a:bodyPr>
          <a:lstStyle/>
          <a:p>
            <a:pPr>
              <a:lnSpc>
                <a:spcPct val="120000"/>
              </a:lnSpc>
            </a:pPr>
            <a:r>
              <a:rPr lang="en-US" dirty="0" smtClean="0"/>
              <a:t>OLTP (Online Transaction Processing)</a:t>
            </a:r>
          </a:p>
          <a:p>
            <a:pPr lvl="1">
              <a:lnSpc>
                <a:spcPct val="120000"/>
              </a:lnSpc>
            </a:pPr>
            <a:r>
              <a:rPr lang="en-US" dirty="0" smtClean="0"/>
              <a:t>Typically, heavy on 8KB random read / writes</a:t>
            </a:r>
          </a:p>
          <a:p>
            <a:pPr lvl="1">
              <a:lnSpc>
                <a:spcPct val="120000"/>
              </a:lnSpc>
            </a:pPr>
            <a:r>
              <a:rPr lang="en-US" dirty="0" smtClean="0"/>
              <a:t>Some amount of read-ahead</a:t>
            </a:r>
          </a:p>
          <a:p>
            <a:pPr lvl="2">
              <a:lnSpc>
                <a:spcPct val="120000"/>
              </a:lnSpc>
            </a:pPr>
            <a:r>
              <a:rPr lang="en-US" dirty="0" smtClean="0"/>
              <a:t>Size varies – multiples of 8K (see read-ahead slide) </a:t>
            </a:r>
          </a:p>
          <a:p>
            <a:pPr lvl="2">
              <a:lnSpc>
                <a:spcPct val="120000"/>
              </a:lnSpc>
            </a:pPr>
            <a:r>
              <a:rPr lang="en-US" dirty="0" smtClean="0"/>
              <a:t>Many “mixed” workloads observed in customer deployments</a:t>
            </a:r>
          </a:p>
          <a:p>
            <a:pPr lvl="1">
              <a:lnSpc>
                <a:spcPct val="120000"/>
              </a:lnSpc>
            </a:pPr>
            <a:r>
              <a:rPr lang="en-US" b="1" dirty="0" smtClean="0">
                <a:solidFill>
                  <a:schemeClr val="accent2"/>
                </a:solidFill>
              </a:rPr>
              <a:t>Rule of Thumb:</a:t>
            </a:r>
            <a:r>
              <a:rPr lang="en-US" dirty="0" smtClean="0"/>
              <a:t> Optimize for Random I/O (spindle count)</a:t>
            </a:r>
          </a:p>
          <a:p>
            <a:pPr>
              <a:lnSpc>
                <a:spcPct val="120000"/>
              </a:lnSpc>
            </a:pPr>
            <a:r>
              <a:rPr lang="en-US" dirty="0" smtClean="0"/>
              <a:t>RDW (Relational Data Warehousing)</a:t>
            </a:r>
          </a:p>
          <a:p>
            <a:pPr lvl="1">
              <a:lnSpc>
                <a:spcPct val="120000"/>
              </a:lnSpc>
            </a:pPr>
            <a:r>
              <a:rPr lang="en-US" dirty="0" smtClean="0"/>
              <a:t>Typical 64-512KB reads (table and range scan) </a:t>
            </a:r>
          </a:p>
          <a:p>
            <a:pPr lvl="1">
              <a:lnSpc>
                <a:spcPct val="120000"/>
              </a:lnSpc>
            </a:pPr>
            <a:r>
              <a:rPr lang="en-US" dirty="0" smtClean="0"/>
              <a:t>128-256KB writes (bulk load)</a:t>
            </a:r>
          </a:p>
          <a:p>
            <a:pPr lvl="1">
              <a:lnSpc>
                <a:spcPct val="120000"/>
              </a:lnSpc>
            </a:pPr>
            <a:r>
              <a:rPr lang="en-US" b="1" dirty="0" smtClean="0">
                <a:solidFill>
                  <a:schemeClr val="accent2"/>
                </a:solidFill>
              </a:rPr>
              <a:t>Rule of Thumb:</a:t>
            </a:r>
            <a:r>
              <a:rPr lang="en-US" b="1" dirty="0" smtClean="0">
                <a:solidFill>
                  <a:schemeClr val="accent5"/>
                </a:solidFill>
              </a:rPr>
              <a:t> </a:t>
            </a:r>
            <a:r>
              <a:rPr lang="en-US" dirty="0" smtClean="0"/>
              <a:t>Optimize for high aggregate throughput I/O</a:t>
            </a:r>
          </a:p>
          <a:p>
            <a:pPr>
              <a:lnSpc>
                <a:spcPct val="120000"/>
              </a:lnSpc>
            </a:pPr>
            <a:r>
              <a:rPr lang="en-US" dirty="0" smtClean="0"/>
              <a:t>Analysis Services</a:t>
            </a:r>
          </a:p>
          <a:p>
            <a:pPr lvl="1">
              <a:lnSpc>
                <a:spcPct val="120000"/>
              </a:lnSpc>
            </a:pPr>
            <a:r>
              <a:rPr lang="en-US" dirty="0" smtClean="0"/>
              <a:t>Up to 64KB random reads, Avg. Blocks often around 32KB</a:t>
            </a:r>
          </a:p>
          <a:p>
            <a:pPr lvl="1">
              <a:lnSpc>
                <a:spcPct val="120000"/>
              </a:lnSpc>
            </a:pPr>
            <a:r>
              <a:rPr lang="en-US" dirty="0" smtClean="0"/>
              <a:t>Highly random and often fragmented data</a:t>
            </a:r>
          </a:p>
          <a:p>
            <a:pPr lvl="1">
              <a:lnSpc>
                <a:spcPct val="120000"/>
              </a:lnSpc>
            </a:pPr>
            <a:r>
              <a:rPr lang="en-US" b="1" dirty="0" smtClean="0">
                <a:solidFill>
                  <a:schemeClr val="accent2"/>
                </a:solidFill>
              </a:rPr>
              <a:t>Rule of Thumb:</a:t>
            </a:r>
            <a:r>
              <a:rPr lang="en-US" b="1" dirty="0" smtClean="0">
                <a:solidFill>
                  <a:schemeClr val="accent5"/>
                </a:solidFill>
              </a:rPr>
              <a:t> </a:t>
            </a:r>
            <a:r>
              <a:rPr lang="en-US" dirty="0" smtClean="0"/>
              <a:t>Optimize for Random, 32KB blocks</a:t>
            </a:r>
          </a:p>
        </p:txBody>
      </p:sp>
    </p:spTree>
    <p:extLst>
      <p:ext uri="{BB962C8B-B14F-4D97-AF65-F5344CB8AC3E}">
        <p14:creationId xmlns:p14="http://schemas.microsoft.com/office/powerpoint/2010/main" val="27428261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OLTP Workloads </a:t>
            </a:r>
            <a:endParaRPr lang="da-DK" sz="3600" dirty="0">
              <a:solidFill>
                <a:schemeClr val="tx2"/>
              </a:solidFill>
            </a:endParaRPr>
          </a:p>
        </p:txBody>
      </p:sp>
      <p:sp>
        <p:nvSpPr>
          <p:cNvPr id="3" name="Content Placeholder 2"/>
          <p:cNvSpPr>
            <a:spLocks noGrp="1"/>
          </p:cNvSpPr>
          <p:nvPr>
            <p:ph idx="1"/>
          </p:nvPr>
        </p:nvSpPr>
        <p:spPr>
          <a:xfrm>
            <a:off x="381000" y="833121"/>
            <a:ext cx="8382000" cy="5252719"/>
          </a:xfrm>
        </p:spPr>
        <p:txBody>
          <a:bodyPr>
            <a:normAutofit/>
          </a:bodyPr>
          <a:lstStyle/>
          <a:p>
            <a:pPr>
              <a:lnSpc>
                <a:spcPct val="120000"/>
              </a:lnSpc>
            </a:pPr>
            <a:r>
              <a:rPr lang="da-DK" sz="1800" dirty="0" smtClean="0"/>
              <a:t>I/O patterns generally random in nature </a:t>
            </a:r>
          </a:p>
          <a:p>
            <a:pPr lvl="1">
              <a:lnSpc>
                <a:spcPct val="120000"/>
              </a:lnSpc>
            </a:pPr>
            <a:r>
              <a:rPr lang="da-DK" sz="1600" dirty="0" smtClean="0"/>
              <a:t>Selective reads </a:t>
            </a:r>
          </a:p>
          <a:p>
            <a:pPr lvl="1">
              <a:lnSpc>
                <a:spcPct val="120000"/>
              </a:lnSpc>
            </a:pPr>
            <a:r>
              <a:rPr lang="da-DK" sz="1600" dirty="0" smtClean="0"/>
              <a:t>Writes to data files through periodic checkpoint operations </a:t>
            </a:r>
          </a:p>
          <a:p>
            <a:pPr lvl="2">
              <a:lnSpc>
                <a:spcPct val="120000"/>
              </a:lnSpc>
            </a:pPr>
            <a:r>
              <a:rPr lang="da-DK" sz="1400" dirty="0" smtClean="0"/>
              <a:t>Random in nature with heavy bursts of writes</a:t>
            </a:r>
          </a:p>
          <a:p>
            <a:pPr lvl="2">
              <a:lnSpc>
                <a:spcPct val="120000"/>
              </a:lnSpc>
            </a:pPr>
            <a:r>
              <a:rPr lang="da-DK" sz="1400" dirty="0" smtClean="0"/>
              <a:t>Can issue a large amount of outstanding I/O</a:t>
            </a:r>
          </a:p>
          <a:p>
            <a:pPr lvl="1">
              <a:lnSpc>
                <a:spcPct val="120000"/>
              </a:lnSpc>
            </a:pPr>
            <a:r>
              <a:rPr lang="da-DK" sz="1600" dirty="0" smtClean="0"/>
              <a:t>Steady writes to transaction log </a:t>
            </a:r>
          </a:p>
          <a:p>
            <a:pPr>
              <a:lnSpc>
                <a:spcPct val="120000"/>
              </a:lnSpc>
            </a:pPr>
            <a:r>
              <a:rPr lang="da-DK" sz="1800" dirty="0" smtClean="0"/>
              <a:t>Many ”OLTP” deployments consist of ”mixed” workload with some amount of online reporting </a:t>
            </a:r>
          </a:p>
          <a:p>
            <a:pPr lvl="1">
              <a:lnSpc>
                <a:spcPct val="120000"/>
              </a:lnSpc>
            </a:pPr>
            <a:r>
              <a:rPr lang="da-DK" sz="1600" dirty="0" smtClean="0"/>
              <a:t>Will result in larger block I/O that is sequential in nature to happen concurrent with small block (~8K) I/O </a:t>
            </a:r>
          </a:p>
          <a:p>
            <a:pPr lvl="1">
              <a:lnSpc>
                <a:spcPct val="120000"/>
              </a:lnSpc>
            </a:pPr>
            <a:r>
              <a:rPr lang="da-DK" sz="1600" dirty="0" smtClean="0"/>
              <a:t>Can make sizing more challenging </a:t>
            </a:r>
          </a:p>
        </p:txBody>
      </p:sp>
    </p:spTree>
    <p:extLst>
      <p:ext uri="{BB962C8B-B14F-4D97-AF65-F5344CB8AC3E}">
        <p14:creationId xmlns:p14="http://schemas.microsoft.com/office/powerpoint/2010/main" val="22466191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I/O Sizing for SQL Server - OLTP</a:t>
            </a:r>
            <a:endParaRPr lang="en-US" dirty="0"/>
          </a:p>
        </p:txBody>
      </p:sp>
      <p:sp>
        <p:nvSpPr>
          <p:cNvPr id="3" name="Content Placeholder 2"/>
          <p:cNvSpPr>
            <a:spLocks noGrp="1"/>
          </p:cNvSpPr>
          <p:nvPr>
            <p:ph idx="1"/>
          </p:nvPr>
        </p:nvSpPr>
        <p:spPr>
          <a:xfrm>
            <a:off x="467544" y="1052736"/>
            <a:ext cx="8320088" cy="4901342"/>
          </a:xfrm>
        </p:spPr>
        <p:txBody>
          <a:bodyPr/>
          <a:lstStyle/>
          <a:p>
            <a:r>
              <a:rPr lang="en-US" sz="2000" b="1" dirty="0" smtClean="0">
                <a:solidFill>
                  <a:schemeClr val="accent2"/>
                </a:solidFill>
              </a:rPr>
              <a:t>Do: </a:t>
            </a:r>
            <a:r>
              <a:rPr lang="en-US" sz="2000" dirty="0" smtClean="0"/>
              <a:t>Base sizing on spindle count needed to support the IOPs requirements with healthy latencies</a:t>
            </a:r>
          </a:p>
          <a:p>
            <a:r>
              <a:rPr lang="en-US" sz="2000" b="1" dirty="0" smtClean="0">
                <a:solidFill>
                  <a:schemeClr val="accent2"/>
                </a:solidFill>
              </a:rPr>
              <a:t>Don’t: </a:t>
            </a:r>
            <a:r>
              <a:rPr lang="en-US" sz="2000" dirty="0" smtClean="0"/>
              <a:t>Size on capacity</a:t>
            </a:r>
          </a:p>
          <a:p>
            <a:pPr lvl="1"/>
            <a:r>
              <a:rPr lang="en-US" sz="1600" dirty="0" smtClean="0"/>
              <a:t>Consider short stroking to get more IOPS / spindle</a:t>
            </a:r>
          </a:p>
          <a:p>
            <a:r>
              <a:rPr lang="en-US" sz="2000" dirty="0" smtClean="0"/>
              <a:t>Remember the RAID level impact on writes (2x RAID 10, 4x RAID 5)</a:t>
            </a:r>
          </a:p>
          <a:p>
            <a:pPr lvl="1"/>
            <a:r>
              <a:rPr lang="en-US" sz="1600" dirty="0" smtClean="0"/>
              <a:t>Cache hit rates or ability of cache to absorb writes may improve these numbers </a:t>
            </a:r>
          </a:p>
          <a:p>
            <a:pPr lvl="1"/>
            <a:r>
              <a:rPr lang="en-US" sz="1600" dirty="0" smtClean="0"/>
              <a:t>RAID 5 may benefit from larger I/O sizes</a:t>
            </a:r>
          </a:p>
          <a:p>
            <a:r>
              <a:rPr lang="da-DK" sz="2000" b="1" dirty="0" smtClean="0">
                <a:solidFill>
                  <a:schemeClr val="accent2"/>
                </a:solidFill>
              </a:rPr>
              <a:t>Important: </a:t>
            </a:r>
            <a:r>
              <a:rPr lang="da-DK" sz="2000" dirty="0" smtClean="0"/>
              <a:t>Critical to ensure low I/O latency on transaction log writes</a:t>
            </a:r>
          </a:p>
          <a:p>
            <a:pPr lvl="1"/>
            <a:r>
              <a:rPr lang="da-DK" sz="1600" dirty="0" smtClean="0"/>
              <a:t>Log response impacts transaction reponse times </a:t>
            </a:r>
          </a:p>
          <a:p>
            <a:pPr lvl="1"/>
            <a:r>
              <a:rPr lang="da-DK" sz="1600" dirty="0" smtClean="0"/>
              <a:t>High end systems should seek to keep latency &lt;1ms</a:t>
            </a:r>
          </a:p>
          <a:p>
            <a:r>
              <a:rPr lang="da-DK" sz="2000" b="1" dirty="0" smtClean="0">
                <a:solidFill>
                  <a:schemeClr val="accent2"/>
                </a:solidFill>
              </a:rPr>
              <a:t>Important: </a:t>
            </a:r>
            <a:r>
              <a:rPr lang="da-DK" sz="2000" dirty="0" smtClean="0"/>
              <a:t>Test the effects of a CHECKPOINT operation. </a:t>
            </a:r>
          </a:p>
          <a:p>
            <a:pPr lvl="1"/>
            <a:r>
              <a:rPr lang="da-DK" sz="1600" dirty="0" smtClean="0"/>
              <a:t>Often good idea to have enough write-cache to absorb it</a:t>
            </a:r>
            <a:endParaRPr lang="en-US" sz="1600" dirty="0" smtClean="0"/>
          </a:p>
          <a:p>
            <a:endParaRPr lang="en-US" sz="2000" dirty="0"/>
          </a:p>
        </p:txBody>
      </p:sp>
    </p:spTree>
    <p:extLst>
      <p:ext uri="{BB962C8B-B14F-4D97-AF65-F5344CB8AC3E}">
        <p14:creationId xmlns:p14="http://schemas.microsoft.com/office/powerpoint/2010/main" val="2096936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228600"/>
            <a:ext cx="8382000" cy="1163395"/>
          </a:xfrm>
        </p:spPr>
        <p:txBody>
          <a:bodyPr/>
          <a:lstStyle/>
          <a:p>
            <a:r>
              <a:rPr lang="en-US" dirty="0" smtClean="0"/>
              <a:t>SQL Server on SSD</a:t>
            </a:r>
            <a:endParaRPr lang="en-US" dirty="0" smtClean="0">
              <a:solidFill>
                <a:schemeClr val="tx1"/>
              </a:solidFill>
            </a:endParaRPr>
          </a:p>
        </p:txBody>
      </p:sp>
      <p:sp>
        <p:nvSpPr>
          <p:cNvPr id="3" name="Content Placeholder 2"/>
          <p:cNvSpPr>
            <a:spLocks noGrp="1"/>
          </p:cNvSpPr>
          <p:nvPr>
            <p:ph idx="1"/>
          </p:nvPr>
        </p:nvSpPr>
        <p:spPr>
          <a:xfrm>
            <a:off x="395536" y="1196752"/>
            <a:ext cx="3124200" cy="3444607"/>
          </a:xfrm>
        </p:spPr>
        <p:txBody>
          <a:bodyPr>
            <a:normAutofit fontScale="92500" lnSpcReduction="20000"/>
          </a:bodyPr>
          <a:lstStyle/>
          <a:p>
            <a:pPr>
              <a:lnSpc>
                <a:spcPct val="120000"/>
              </a:lnSpc>
            </a:pPr>
            <a:r>
              <a:rPr lang="en-US" sz="1600" dirty="0" smtClean="0"/>
              <a:t>EMC DMX-4 Array </a:t>
            </a:r>
          </a:p>
          <a:p>
            <a:pPr>
              <a:lnSpc>
                <a:spcPct val="120000"/>
              </a:lnSpc>
            </a:pPr>
            <a:r>
              <a:rPr lang="en-US" sz="1600" dirty="0" smtClean="0"/>
              <a:t>RAID5 - 3+1 </a:t>
            </a:r>
          </a:p>
          <a:p>
            <a:pPr lvl="1">
              <a:lnSpc>
                <a:spcPct val="120000"/>
              </a:lnSpc>
            </a:pPr>
            <a:r>
              <a:rPr lang="en-US" sz="1400" dirty="0" smtClean="0"/>
              <a:t>4 physical devices</a:t>
            </a:r>
          </a:p>
          <a:p>
            <a:pPr lvl="1">
              <a:lnSpc>
                <a:spcPct val="120000"/>
              </a:lnSpc>
            </a:pPr>
            <a:r>
              <a:rPr lang="en-US" sz="1400" dirty="0" smtClean="0"/>
              <a:t>Log/Data on same physical devices</a:t>
            </a:r>
          </a:p>
          <a:p>
            <a:pPr>
              <a:lnSpc>
                <a:spcPct val="120000"/>
              </a:lnSpc>
            </a:pPr>
            <a:r>
              <a:rPr lang="en-US" sz="1600" dirty="0" smtClean="0"/>
              <a:t>Database size (~300GB)</a:t>
            </a:r>
          </a:p>
          <a:p>
            <a:pPr>
              <a:lnSpc>
                <a:spcPct val="120000"/>
              </a:lnSpc>
            </a:pPr>
            <a:r>
              <a:rPr lang="en-US" sz="1600" dirty="0" smtClean="0"/>
              <a:t>Random read and write for checkpoints / sequential log writes </a:t>
            </a:r>
          </a:p>
          <a:p>
            <a:pPr>
              <a:lnSpc>
                <a:spcPct val="120000"/>
              </a:lnSpc>
            </a:pPr>
            <a:r>
              <a:rPr lang="en-US" sz="1600" dirty="0" smtClean="0"/>
              <a:t>16 core server </a:t>
            </a:r>
            <a:r>
              <a:rPr lang="en-US" sz="1600" b="1" u="sng" dirty="0" smtClean="0"/>
              <a:t>completely CPU </a:t>
            </a:r>
            <a:r>
              <a:rPr lang="en-US" sz="1600" dirty="0" smtClean="0"/>
              <a:t>bound</a:t>
            </a:r>
          </a:p>
          <a:p>
            <a:pPr lvl="1">
              <a:lnSpc>
                <a:spcPct val="120000"/>
              </a:lnSpc>
            </a:pPr>
            <a:r>
              <a:rPr lang="en-US" sz="1400" dirty="0" smtClean="0"/>
              <a:t>Sustained 12K IOPs</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42456733"/>
              </p:ext>
            </p:extLst>
          </p:nvPr>
        </p:nvGraphicFramePr>
        <p:xfrm>
          <a:off x="467544" y="4797152"/>
          <a:ext cx="3352800" cy="1495424"/>
        </p:xfrm>
        <a:graphic>
          <a:graphicData uri="http://schemas.openxmlformats.org/drawingml/2006/table">
            <a:tbl>
              <a:tblPr/>
              <a:tblGrid>
                <a:gridCol w="1752600"/>
                <a:gridCol w="1600200"/>
              </a:tblGrid>
              <a:tr h="213632">
                <a:tc>
                  <a:txBody>
                    <a:bodyPr/>
                    <a:lstStyle/>
                    <a:p>
                      <a:pPr algn="ctr" fontAlgn="b"/>
                      <a:r>
                        <a:rPr lang="en-US" sz="1100" b="1" i="0" u="none" strike="noStrike" dirty="0" smtClean="0">
                          <a:solidFill>
                            <a:schemeClr val="bg1"/>
                          </a:solidFill>
                          <a:latin typeface="Calibri"/>
                        </a:rPr>
                        <a:t>Counter</a:t>
                      </a:r>
                      <a:endParaRPr lang="en-US" sz="1100" b="1" i="0" u="none" strike="noStrike" dirty="0">
                        <a:solidFill>
                          <a:schemeClr val="bg1"/>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tx1"/>
                    </a:solidFill>
                  </a:tcPr>
                </a:tc>
                <a:tc>
                  <a:txBody>
                    <a:bodyPr/>
                    <a:lstStyle/>
                    <a:p>
                      <a:pPr algn="ctr" fontAlgn="b"/>
                      <a:r>
                        <a:rPr lang="en-US" sz="1100" b="1" i="0" u="none" strike="noStrike" dirty="0">
                          <a:solidFill>
                            <a:schemeClr val="bg1"/>
                          </a:solidFill>
                          <a:latin typeface="Calibri"/>
                        </a:rPr>
                        <a:t>Average </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tx1"/>
                    </a:solidFill>
                  </a:tcPr>
                </a:tc>
              </a:tr>
              <a:tr h="213632">
                <a:tc>
                  <a:txBody>
                    <a:bodyPr/>
                    <a:lstStyle/>
                    <a:p>
                      <a:pPr algn="ctr" fontAlgn="b"/>
                      <a:r>
                        <a:rPr lang="en-US" sz="1100" b="0" i="0" u="none" strike="noStrike" dirty="0" err="1">
                          <a:solidFill>
                            <a:srgbClr xmlns:mc="http://schemas.openxmlformats.org/markup-compatibility/2006" xmlns:a14="http://schemas.microsoft.com/office/drawing/2010/main" val="000000" mc:Ignorable=""/>
                          </a:solidFill>
                          <a:latin typeface="Calibri"/>
                        </a:rPr>
                        <a:t>Avg</a:t>
                      </a:r>
                      <a:r>
                        <a:rPr lang="en-US" sz="1100" b="0" i="0" u="none" strike="noStrike" dirty="0">
                          <a:solidFill>
                            <a:srgbClr xmlns:mc="http://schemas.openxmlformats.org/markup-compatibility/2006" xmlns:a14="http://schemas.microsoft.com/office/drawing/2010/main" val="000000" mc:Ignorable=""/>
                          </a:solidFill>
                          <a:latin typeface="Calibri"/>
                        </a:rPr>
                        <a:t> Disk/sec Read (total)</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0.004</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r h="213632">
                <a:tc>
                  <a:txBody>
                    <a:bodyPr/>
                    <a:lstStyle/>
                    <a:p>
                      <a:pPr algn="ctr" fontAlgn="b"/>
                      <a:r>
                        <a:rPr lang="en-US" sz="1100" b="0" i="0" u="none" strike="noStrike">
                          <a:solidFill>
                            <a:srgbClr xmlns:mc="http://schemas.openxmlformats.org/markup-compatibility/2006" xmlns:a14="http://schemas.microsoft.com/office/drawing/2010/main" val="000000" mc:Ignorable=""/>
                          </a:solidFill>
                          <a:latin typeface="Calibri"/>
                        </a:rPr>
                        <a:t>Disk Reads/sec (total) </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10100</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r h="213632">
                <a:tc>
                  <a:txBody>
                    <a:bodyPr/>
                    <a:lstStyle/>
                    <a:p>
                      <a:pPr algn="ctr" fontAlgn="b"/>
                      <a:r>
                        <a:rPr lang="en-US" sz="1100" b="0" i="0" u="none" strike="noStrike">
                          <a:solidFill>
                            <a:srgbClr xmlns:mc="http://schemas.openxmlformats.org/markup-compatibility/2006" xmlns:a14="http://schemas.microsoft.com/office/drawing/2010/main" val="000000" mc:Ignorable=""/>
                          </a:solidFill>
                          <a:latin typeface="Calibri"/>
                        </a:rPr>
                        <a:t>Avg Disk/sec Write (total)</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0.001</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r h="213632">
                <a:tc>
                  <a:txBody>
                    <a:bodyPr/>
                    <a:lstStyle/>
                    <a:p>
                      <a:pPr algn="ctr" fontAlgn="b"/>
                      <a:r>
                        <a:rPr lang="en-US" sz="1100" b="0" i="0" u="none" strike="noStrike">
                          <a:solidFill>
                            <a:srgbClr xmlns:mc="http://schemas.openxmlformats.org/markup-compatibility/2006" xmlns:a14="http://schemas.microsoft.com/office/drawing/2010/main" val="000000" mc:Ignorable=""/>
                          </a:solidFill>
                          <a:latin typeface="Calibri"/>
                        </a:rPr>
                        <a:t>Writes/sec (total)</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1944</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r h="213632">
                <a:tc>
                  <a:txBody>
                    <a:bodyPr/>
                    <a:lstStyle/>
                    <a:p>
                      <a:pPr algn="ctr" fontAlgn="b"/>
                      <a:r>
                        <a:rPr lang="en-US" sz="1100" b="0" i="0" u="none" strike="noStrike">
                          <a:solidFill>
                            <a:srgbClr xmlns:mc="http://schemas.openxmlformats.org/markup-compatibility/2006" xmlns:a14="http://schemas.microsoft.com/office/drawing/2010/main" val="000000" mc:Ignorable=""/>
                          </a:solidFill>
                          <a:latin typeface="Calibri"/>
                        </a:rPr>
                        <a:t>Processor Time</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97</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r h="213632">
                <a:tc>
                  <a:txBody>
                    <a:bodyPr/>
                    <a:lstStyle/>
                    <a:p>
                      <a:pPr algn="ctr" fontAlgn="b"/>
                      <a:r>
                        <a:rPr lang="en-US" sz="1100" b="0" i="0" u="none" strike="noStrike" dirty="0">
                          <a:solidFill>
                            <a:srgbClr xmlns:mc="http://schemas.openxmlformats.org/markup-compatibility/2006" xmlns:a14="http://schemas.microsoft.com/office/drawing/2010/main" val="000000" mc:Ignorable=""/>
                          </a:solidFill>
                          <a:latin typeface="Calibri"/>
                        </a:rPr>
                        <a:t>Batches/sec</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5100</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bl>
          </a:graphicData>
        </a:graphic>
      </p:graphicFrame>
      <p:pic>
        <p:nvPicPr>
          <p:cNvPr id="43039" name="Picture 5"/>
          <p:cNvPicPr>
            <a:picLocks noChangeAspect="1" noChangeArrowheads="1"/>
          </p:cNvPicPr>
          <p:nvPr/>
        </p:nvPicPr>
        <p:blipFill>
          <a:blip r:embed="rId3" cstate="print"/>
          <a:srcRect l="1493" t="18398" r="5970" b="2491"/>
          <a:stretch>
            <a:fillRect/>
          </a:stretch>
        </p:blipFill>
        <p:spPr bwMode="auto">
          <a:xfrm>
            <a:off x="3962400" y="1312606"/>
            <a:ext cx="5029200" cy="3487994"/>
          </a:xfrm>
          <a:prstGeom prst="rect">
            <a:avLst/>
          </a:prstGeom>
          <a:ln>
            <a:noFill/>
          </a:ln>
          <a:effectLst>
            <a:softEdge rad="112500"/>
          </a:effectLst>
        </p:spPr>
      </p:pic>
    </p:spTree>
    <p:extLst>
      <p:ext uri="{BB962C8B-B14F-4D97-AF65-F5344CB8AC3E}">
        <p14:creationId xmlns:p14="http://schemas.microsoft.com/office/powerpoint/2010/main" val="3061287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668433036"/>
              </p:ext>
            </p:extLst>
          </p:nvPr>
        </p:nvGraphicFramePr>
        <p:xfrm>
          <a:off x="467544" y="4869160"/>
          <a:ext cx="3352800" cy="1495424"/>
        </p:xfrm>
        <a:graphic>
          <a:graphicData uri="http://schemas.openxmlformats.org/drawingml/2006/table">
            <a:tbl>
              <a:tblPr/>
              <a:tblGrid>
                <a:gridCol w="1752600"/>
                <a:gridCol w="1600200"/>
              </a:tblGrid>
              <a:tr h="213632">
                <a:tc>
                  <a:txBody>
                    <a:bodyPr/>
                    <a:lstStyle/>
                    <a:p>
                      <a:pPr algn="ctr" fontAlgn="b"/>
                      <a:r>
                        <a:rPr lang="en-US" sz="1100" b="1" i="0" u="none" strike="noStrike" dirty="0" smtClean="0">
                          <a:solidFill>
                            <a:schemeClr val="bg1"/>
                          </a:solidFill>
                          <a:latin typeface="Calibri"/>
                        </a:rPr>
                        <a:t>Counter</a:t>
                      </a:r>
                      <a:endParaRPr lang="en-US" sz="1100" b="1" i="0" u="none" strike="noStrike" dirty="0">
                        <a:solidFill>
                          <a:schemeClr val="bg1"/>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tx1"/>
                    </a:solidFill>
                  </a:tcPr>
                </a:tc>
                <a:tc>
                  <a:txBody>
                    <a:bodyPr/>
                    <a:lstStyle/>
                    <a:p>
                      <a:pPr algn="ctr" fontAlgn="b"/>
                      <a:r>
                        <a:rPr lang="en-US" sz="1100" b="1" i="0" u="none" strike="noStrike" dirty="0">
                          <a:solidFill>
                            <a:schemeClr val="bg1"/>
                          </a:solidFill>
                          <a:latin typeface="Calibri"/>
                        </a:rPr>
                        <a:t>Average </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tx1"/>
                    </a:solidFill>
                  </a:tcPr>
                </a:tc>
              </a:tr>
              <a:tr h="213632">
                <a:tc>
                  <a:txBody>
                    <a:bodyPr/>
                    <a:lstStyle/>
                    <a:p>
                      <a:pPr algn="ctr" fontAlgn="b"/>
                      <a:r>
                        <a:rPr lang="en-US" sz="1100" b="0" i="0" u="none" strike="noStrike" dirty="0" err="1">
                          <a:solidFill>
                            <a:srgbClr xmlns:mc="http://schemas.openxmlformats.org/markup-compatibility/2006" xmlns:a14="http://schemas.microsoft.com/office/drawing/2010/main" val="000000" mc:Ignorable=""/>
                          </a:solidFill>
                          <a:latin typeface="Calibri"/>
                        </a:rPr>
                        <a:t>Avg</a:t>
                      </a:r>
                      <a:r>
                        <a:rPr lang="en-US" sz="1100" b="0" i="0" u="none" strike="noStrike" dirty="0">
                          <a:solidFill>
                            <a:srgbClr xmlns:mc="http://schemas.openxmlformats.org/markup-compatibility/2006" xmlns:a14="http://schemas.microsoft.com/office/drawing/2010/main" val="000000" mc:Ignorable=""/>
                          </a:solidFill>
                          <a:latin typeface="Calibri"/>
                        </a:rPr>
                        <a:t> Disk/sec Read (total)</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0.017</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r h="213632">
                <a:tc>
                  <a:txBody>
                    <a:bodyPr/>
                    <a:lstStyle/>
                    <a:p>
                      <a:pPr algn="ctr" fontAlgn="b"/>
                      <a:r>
                        <a:rPr lang="en-US" sz="1100" b="0" i="0" u="none" strike="noStrike">
                          <a:solidFill>
                            <a:srgbClr xmlns:mc="http://schemas.openxmlformats.org/markup-compatibility/2006" xmlns:a14="http://schemas.microsoft.com/office/drawing/2010/main" val="000000" mc:Ignorable=""/>
                          </a:solidFill>
                          <a:latin typeface="Calibri"/>
                        </a:rPr>
                        <a:t>Disk Reads/sec (total) </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10259</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r h="213632">
                <a:tc>
                  <a:txBody>
                    <a:bodyPr/>
                    <a:lstStyle/>
                    <a:p>
                      <a:pPr algn="ctr" fontAlgn="b"/>
                      <a:r>
                        <a:rPr lang="en-US" sz="1100" b="0" i="0" u="none" strike="noStrike">
                          <a:solidFill>
                            <a:srgbClr xmlns:mc="http://schemas.openxmlformats.org/markup-compatibility/2006" xmlns:a14="http://schemas.microsoft.com/office/drawing/2010/main" val="000000" mc:Ignorable=""/>
                          </a:solidFill>
                          <a:latin typeface="Calibri"/>
                        </a:rPr>
                        <a:t>Avg Disk/sec Write (total)</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0.002</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r h="213632">
                <a:tc>
                  <a:txBody>
                    <a:bodyPr/>
                    <a:lstStyle/>
                    <a:p>
                      <a:pPr algn="ctr" fontAlgn="b"/>
                      <a:r>
                        <a:rPr lang="en-US" sz="1100" b="0" i="0" u="none" strike="noStrike">
                          <a:solidFill>
                            <a:srgbClr xmlns:mc="http://schemas.openxmlformats.org/markup-compatibility/2006" xmlns:a14="http://schemas.microsoft.com/office/drawing/2010/main" val="000000" mc:Ignorable=""/>
                          </a:solidFill>
                          <a:latin typeface="Calibri"/>
                        </a:rPr>
                        <a:t>Writes/sec (total)</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2103</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r h="213632">
                <a:tc>
                  <a:txBody>
                    <a:bodyPr/>
                    <a:lstStyle/>
                    <a:p>
                      <a:pPr algn="ctr" fontAlgn="b"/>
                      <a:r>
                        <a:rPr lang="en-US" sz="1100" b="0" i="0" u="none" strike="noStrike">
                          <a:solidFill>
                            <a:srgbClr xmlns:mc="http://schemas.openxmlformats.org/markup-compatibility/2006" xmlns:a14="http://schemas.microsoft.com/office/drawing/2010/main" val="000000" mc:Ignorable=""/>
                          </a:solidFill>
                          <a:latin typeface="Calibri"/>
                        </a:rPr>
                        <a:t>Processor Time</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90</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r h="213632">
                <a:tc>
                  <a:txBody>
                    <a:bodyPr/>
                    <a:lstStyle/>
                    <a:p>
                      <a:pPr algn="ctr" fontAlgn="b"/>
                      <a:r>
                        <a:rPr lang="en-US" sz="1100" b="0" i="0" u="none" strike="noStrike" dirty="0">
                          <a:solidFill>
                            <a:srgbClr xmlns:mc="http://schemas.openxmlformats.org/markup-compatibility/2006" xmlns:a14="http://schemas.microsoft.com/office/drawing/2010/main" val="000000" mc:Ignorable=""/>
                          </a:solidFill>
                          <a:latin typeface="Calibri"/>
                        </a:rPr>
                        <a:t>Batches/sec</a:t>
                      </a: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c>
                  <a:txBody>
                    <a:bodyPr/>
                    <a:lstStyle/>
                    <a:p>
                      <a:pPr algn="ctr" fontAlgn="b"/>
                      <a:r>
                        <a:rPr lang="en-US" sz="1100" b="0" i="0" u="none" strike="noStrike" dirty="0" smtClean="0">
                          <a:solidFill>
                            <a:srgbClr xmlns:mc="http://schemas.openxmlformats.org/markup-compatibility/2006" xmlns:a14="http://schemas.microsoft.com/office/drawing/2010/main" val="000000" mc:Ignorable=""/>
                          </a:solidFill>
                          <a:latin typeface="Calibri"/>
                        </a:rPr>
                        <a:t>4613</a:t>
                      </a:r>
                      <a:endParaRPr lang="en-US" sz="1100" b="0" i="0" u="none" strike="noStrike" dirty="0">
                        <a:solidFill>
                          <a:srgbClr xmlns:mc="http://schemas.openxmlformats.org/markup-compatibility/2006" xmlns:a14="http://schemas.microsoft.com/office/drawing/2010/main" val="000000" mc:Ignorable=""/>
                        </a:solidFill>
                        <a:latin typeface="Calibri"/>
                      </a:endParaRPr>
                    </a:p>
                  </a:txBody>
                  <a:tcPr marL="9525" marR="9525" marT="9525" marB="0" anchor="b">
                    <a:lnL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635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chemeClr val="bg2">
                        <a:lumMod val="40000"/>
                        <a:lumOff val="60000"/>
                      </a:schemeClr>
                    </a:solidFill>
                  </a:tcPr>
                </a:tc>
              </a:tr>
            </a:tbl>
          </a:graphicData>
        </a:graphic>
      </p:graphicFrame>
      <p:sp>
        <p:nvSpPr>
          <p:cNvPr id="44034" name="Title 1"/>
          <p:cNvSpPr>
            <a:spLocks noGrp="1"/>
          </p:cNvSpPr>
          <p:nvPr>
            <p:ph type="title"/>
          </p:nvPr>
        </p:nvSpPr>
        <p:spPr/>
        <p:txBody>
          <a:bodyPr>
            <a:normAutofit/>
          </a:bodyPr>
          <a:lstStyle/>
          <a:p>
            <a:r>
              <a:rPr lang="en-US" dirty="0" smtClean="0"/>
              <a:t>… Comparing with spinning media</a:t>
            </a:r>
          </a:p>
        </p:txBody>
      </p:sp>
      <p:sp>
        <p:nvSpPr>
          <p:cNvPr id="3" name="Content Placeholder 2"/>
          <p:cNvSpPr>
            <a:spLocks noGrp="1"/>
          </p:cNvSpPr>
          <p:nvPr>
            <p:ph idx="1"/>
          </p:nvPr>
        </p:nvSpPr>
        <p:spPr>
          <a:xfrm>
            <a:off x="304800" y="1066800"/>
            <a:ext cx="3429000" cy="4038599"/>
          </a:xfrm>
        </p:spPr>
        <p:txBody>
          <a:bodyPr>
            <a:normAutofit fontScale="62500" lnSpcReduction="20000"/>
          </a:bodyPr>
          <a:lstStyle/>
          <a:p>
            <a:pPr>
              <a:lnSpc>
                <a:spcPct val="120000"/>
              </a:lnSpc>
            </a:pPr>
            <a:r>
              <a:rPr lang="en-US" dirty="0" smtClean="0"/>
              <a:t>EMC DMX4 Array </a:t>
            </a:r>
          </a:p>
          <a:p>
            <a:pPr>
              <a:lnSpc>
                <a:spcPct val="120000"/>
              </a:lnSpc>
            </a:pPr>
            <a:r>
              <a:rPr lang="en-US" dirty="0" smtClean="0"/>
              <a:t>RAID 1+0</a:t>
            </a:r>
          </a:p>
          <a:p>
            <a:pPr lvl="1">
              <a:lnSpc>
                <a:spcPct val="120000"/>
              </a:lnSpc>
            </a:pPr>
            <a:r>
              <a:rPr lang="en-US" dirty="0" smtClean="0"/>
              <a:t>34 Physical Devices Data</a:t>
            </a:r>
          </a:p>
          <a:p>
            <a:pPr lvl="1">
              <a:lnSpc>
                <a:spcPct val="120000"/>
              </a:lnSpc>
            </a:pPr>
            <a:r>
              <a:rPr lang="en-US" dirty="0" smtClean="0"/>
              <a:t>4 Physical Devices Log </a:t>
            </a:r>
          </a:p>
          <a:p>
            <a:pPr>
              <a:lnSpc>
                <a:spcPct val="120000"/>
              </a:lnSpc>
            </a:pPr>
            <a:r>
              <a:rPr lang="en-US" dirty="0" smtClean="0"/>
              <a:t>Same workload/database as SSD configuration (OLTP)</a:t>
            </a:r>
          </a:p>
          <a:p>
            <a:pPr>
              <a:lnSpc>
                <a:spcPct val="120000"/>
              </a:lnSpc>
            </a:pPr>
            <a:r>
              <a:rPr lang="en-US" dirty="0" smtClean="0"/>
              <a:t>Nearly same sustained IO’s with ~</a:t>
            </a:r>
            <a:r>
              <a:rPr lang="en-US" b="1" u="sng" dirty="0" smtClean="0"/>
              <a:t>10x number </a:t>
            </a:r>
            <a:r>
              <a:rPr lang="en-US" dirty="0" smtClean="0"/>
              <a:t>of spindles </a:t>
            </a:r>
          </a:p>
          <a:p>
            <a:pPr lvl="1">
              <a:lnSpc>
                <a:spcPct val="120000"/>
              </a:lnSpc>
            </a:pPr>
            <a:r>
              <a:rPr lang="en-US" b="1" u="sng" dirty="0" smtClean="0"/>
              <a:t>Higher latency </a:t>
            </a:r>
          </a:p>
          <a:p>
            <a:pPr lvl="1">
              <a:lnSpc>
                <a:spcPct val="120000"/>
              </a:lnSpc>
            </a:pPr>
            <a:r>
              <a:rPr lang="en-US" dirty="0" smtClean="0"/>
              <a:t>Slightly </a:t>
            </a:r>
            <a:r>
              <a:rPr lang="en-US" b="1" u="sng" dirty="0" smtClean="0"/>
              <a:t>lower throughput</a:t>
            </a:r>
            <a:r>
              <a:rPr lang="en-US" dirty="0" smtClean="0"/>
              <a:t> </a:t>
            </a:r>
          </a:p>
          <a:p>
            <a:pPr lvl="1">
              <a:lnSpc>
                <a:spcPct val="120000"/>
              </a:lnSpc>
            </a:pPr>
            <a:r>
              <a:rPr lang="en-US" dirty="0" smtClean="0"/>
              <a:t>“Short stroking” the spinning media </a:t>
            </a:r>
          </a:p>
        </p:txBody>
      </p:sp>
      <p:pic>
        <p:nvPicPr>
          <p:cNvPr id="44063" name="Picture 2"/>
          <p:cNvPicPr>
            <a:picLocks noChangeAspect="1" noChangeArrowheads="1"/>
          </p:cNvPicPr>
          <p:nvPr/>
        </p:nvPicPr>
        <p:blipFill>
          <a:blip r:embed="rId3" cstate="print"/>
          <a:srcRect l="3030" t="19130" r="1515" b="6087"/>
          <a:stretch>
            <a:fillRect/>
          </a:stretch>
        </p:blipFill>
        <p:spPr bwMode="auto">
          <a:xfrm>
            <a:off x="4038600" y="1371600"/>
            <a:ext cx="4800600" cy="3276600"/>
          </a:xfrm>
          <a:prstGeom prst="rect">
            <a:avLst/>
          </a:prstGeom>
          <a:ln>
            <a:noFill/>
          </a:ln>
          <a:effectLst>
            <a:softEdge rad="112500"/>
          </a:effectLst>
        </p:spPr>
      </p:pic>
    </p:spTree>
    <p:extLst>
      <p:ext uri="{BB962C8B-B14F-4D97-AF65-F5344CB8AC3E}">
        <p14:creationId xmlns:p14="http://schemas.microsoft.com/office/powerpoint/2010/main" val="508039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Keep in mind when comparing</a:t>
            </a:r>
            <a:endParaRPr lang="en-US" dirty="0"/>
          </a:p>
        </p:txBody>
      </p:sp>
      <p:sp>
        <p:nvSpPr>
          <p:cNvPr id="3" name="Content Placeholder 2"/>
          <p:cNvSpPr>
            <a:spLocks noGrp="1"/>
          </p:cNvSpPr>
          <p:nvPr>
            <p:ph idx="1"/>
          </p:nvPr>
        </p:nvSpPr>
        <p:spPr>
          <a:xfrm>
            <a:off x="457200" y="1066801"/>
            <a:ext cx="8229600" cy="2971800"/>
          </a:xfrm>
        </p:spPr>
        <p:txBody>
          <a:bodyPr>
            <a:normAutofit fontScale="77500" lnSpcReduction="20000"/>
          </a:bodyPr>
          <a:lstStyle/>
          <a:p>
            <a:pPr>
              <a:lnSpc>
                <a:spcPct val="120000"/>
              </a:lnSpc>
            </a:pPr>
            <a:r>
              <a:rPr lang="en-US" dirty="0" smtClean="0"/>
              <a:t>Number of writes at the physical level are different than reported by </a:t>
            </a:r>
            <a:r>
              <a:rPr lang="en-US" dirty="0" err="1" smtClean="0"/>
              <a:t>perfmon</a:t>
            </a:r>
            <a:r>
              <a:rPr lang="en-US" dirty="0" smtClean="0"/>
              <a:t> due to RAID level</a:t>
            </a:r>
          </a:p>
          <a:p>
            <a:pPr>
              <a:lnSpc>
                <a:spcPct val="120000"/>
              </a:lnSpc>
            </a:pPr>
            <a:r>
              <a:rPr lang="en-US" dirty="0" smtClean="0"/>
              <a:t>Physical IO is much higher on RAID 5 SSD’s</a:t>
            </a:r>
          </a:p>
          <a:p>
            <a:pPr>
              <a:lnSpc>
                <a:spcPct val="120000"/>
              </a:lnSpc>
            </a:pPr>
            <a:r>
              <a:rPr lang="en-US" dirty="0" smtClean="0"/>
              <a:t>Traditional HDD is being ‘short-stoked’ resulting in more IOPs capacity for each physical drive </a:t>
            </a:r>
          </a:p>
          <a:p>
            <a:pPr>
              <a:lnSpc>
                <a:spcPct val="120000"/>
              </a:lnSpc>
            </a:pPr>
            <a:r>
              <a:rPr lang="en-US" dirty="0" smtClean="0"/>
              <a:t>More information on these tests </a:t>
            </a:r>
          </a:p>
          <a:p>
            <a:pPr lvl="1">
              <a:lnSpc>
                <a:spcPct val="120000"/>
              </a:lnSpc>
            </a:pPr>
            <a:r>
              <a:rPr lang="en-US" dirty="0" smtClean="0">
                <a:hlinkClick r:id=""/>
              </a:rPr>
              <a:t>http://www.emc.com/collateral/hardware/white-papers/h6018-symmetrix-dmx-enterprise-flash-with-sql-server-databases-wp.pdf</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77956347"/>
              </p:ext>
            </p:extLst>
          </p:nvPr>
        </p:nvGraphicFramePr>
        <p:xfrm>
          <a:off x="609600" y="4419600"/>
          <a:ext cx="7696200" cy="1539910"/>
        </p:xfrm>
        <a:graphic>
          <a:graphicData uri="http://schemas.openxmlformats.org/drawingml/2006/table">
            <a:tbl>
              <a:tblPr firstRow="1" bandRow="1">
                <a:tableStyleId>{073A0DAA-6AF3-43AB-8588-CEC1D06C72B9}</a:tableStyleId>
              </a:tblPr>
              <a:tblGrid>
                <a:gridCol w="1924050"/>
                <a:gridCol w="1924050"/>
                <a:gridCol w="1924050"/>
                <a:gridCol w="1924050"/>
              </a:tblGrid>
              <a:tr h="555171">
                <a:tc>
                  <a:txBody>
                    <a:bodyPr/>
                    <a:lstStyle/>
                    <a:p>
                      <a:r>
                        <a:rPr lang="en-US" sz="1400" dirty="0" smtClean="0"/>
                        <a:t>Disks</a:t>
                      </a:r>
                      <a:endParaRPr lang="en-US" sz="1400" dirty="0"/>
                    </a:p>
                  </a:txBody>
                  <a:tcPr/>
                </a:tc>
                <a:tc>
                  <a:txBody>
                    <a:bodyPr/>
                    <a:lstStyle/>
                    <a:p>
                      <a:r>
                        <a:rPr lang="en-US" sz="1400" dirty="0" smtClean="0"/>
                        <a:t>Total</a:t>
                      </a:r>
                      <a:r>
                        <a:rPr lang="en-US" sz="1400" baseline="0" dirty="0" smtClean="0"/>
                        <a:t> Logical I/O</a:t>
                      </a:r>
                      <a:endParaRPr lang="en-US" sz="1400" dirty="0"/>
                    </a:p>
                  </a:txBody>
                  <a:tcPr/>
                </a:tc>
                <a:tc>
                  <a:txBody>
                    <a:bodyPr/>
                    <a:lstStyle/>
                    <a:p>
                      <a:r>
                        <a:rPr lang="en-US" sz="1400" dirty="0" smtClean="0"/>
                        <a:t>Total Physical I/O (RAID Adjusted)</a:t>
                      </a:r>
                      <a:endParaRPr lang="en-US" sz="1400" dirty="0"/>
                    </a:p>
                  </a:txBody>
                  <a:tcPr/>
                </a:tc>
                <a:tc>
                  <a:txBody>
                    <a:bodyPr/>
                    <a:lstStyle/>
                    <a:p>
                      <a:r>
                        <a:rPr lang="en-US" sz="1400" dirty="0" smtClean="0"/>
                        <a:t>IOPS Per Device</a:t>
                      </a:r>
                      <a:endParaRPr lang="en-US" sz="1400" dirty="0"/>
                    </a:p>
                  </a:txBody>
                  <a:tcPr/>
                </a:tc>
              </a:tr>
              <a:tr h="410777">
                <a:tc>
                  <a:txBody>
                    <a:bodyPr/>
                    <a:lstStyle/>
                    <a:p>
                      <a:r>
                        <a:rPr lang="en-US" sz="1400" dirty="0" smtClean="0"/>
                        <a:t>SSD (RAID5) </a:t>
                      </a:r>
                      <a:endParaRPr lang="en-US" sz="1400" dirty="0"/>
                    </a:p>
                  </a:txBody>
                  <a:tcPr/>
                </a:tc>
                <a:tc>
                  <a:txBody>
                    <a:bodyPr/>
                    <a:lstStyle/>
                    <a:p>
                      <a:r>
                        <a:rPr lang="en-US" sz="1400" dirty="0" smtClean="0"/>
                        <a:t>12,044</a:t>
                      </a:r>
                      <a:endParaRPr lang="en-US" sz="1400" dirty="0"/>
                    </a:p>
                  </a:txBody>
                  <a:tcPr/>
                </a:tc>
                <a:tc>
                  <a:txBody>
                    <a:bodyPr/>
                    <a:lstStyle/>
                    <a:p>
                      <a:r>
                        <a:rPr lang="en-US" sz="1400" dirty="0" smtClean="0"/>
                        <a:t>17,876</a:t>
                      </a:r>
                      <a:endParaRPr lang="en-US" sz="1400" dirty="0"/>
                    </a:p>
                  </a:txBody>
                  <a:tcPr/>
                </a:tc>
                <a:tc>
                  <a:txBody>
                    <a:bodyPr/>
                    <a:lstStyle/>
                    <a:p>
                      <a:r>
                        <a:rPr lang="en-US" sz="1400" dirty="0" smtClean="0"/>
                        <a:t>4,469 </a:t>
                      </a:r>
                      <a:endParaRPr lang="en-US" sz="1400" b="1" dirty="0">
                        <a:solidFill>
                          <a:srgbClr xmlns:mc="http://schemas.openxmlformats.org/markup-compatibility/2006" xmlns:a14="http://schemas.microsoft.com/office/drawing/2010/main" val="C00000" mc:Ignorable=""/>
                        </a:solidFill>
                      </a:endParaRPr>
                    </a:p>
                  </a:txBody>
                  <a:tcPr/>
                </a:tc>
              </a:tr>
              <a:tr h="573962">
                <a:tc>
                  <a:txBody>
                    <a:bodyPr/>
                    <a:lstStyle/>
                    <a:p>
                      <a:r>
                        <a:rPr lang="en-US" sz="1400" dirty="0" smtClean="0"/>
                        <a:t>Traditional HDD</a:t>
                      </a:r>
                      <a:r>
                        <a:rPr lang="en-US" sz="1400" baseline="0" dirty="0" smtClean="0"/>
                        <a:t> (RAID10)</a:t>
                      </a:r>
                      <a:endParaRPr lang="en-US" sz="1400" dirty="0"/>
                    </a:p>
                  </a:txBody>
                  <a:tcPr/>
                </a:tc>
                <a:tc>
                  <a:txBody>
                    <a:bodyPr/>
                    <a:lstStyle/>
                    <a:p>
                      <a:r>
                        <a:rPr lang="en-US" sz="1400" dirty="0" smtClean="0"/>
                        <a:t>12,362</a:t>
                      </a:r>
                      <a:endParaRPr lang="en-US" sz="1400" dirty="0"/>
                    </a:p>
                  </a:txBody>
                  <a:tcPr/>
                </a:tc>
                <a:tc>
                  <a:txBody>
                    <a:bodyPr/>
                    <a:lstStyle/>
                    <a:p>
                      <a:r>
                        <a:rPr lang="en-US" sz="1400" dirty="0" smtClean="0"/>
                        <a:t>14,465</a:t>
                      </a:r>
                      <a:endParaRPr lang="en-US" sz="1400" dirty="0"/>
                    </a:p>
                  </a:txBody>
                  <a:tcPr/>
                </a:tc>
                <a:tc>
                  <a:txBody>
                    <a:bodyPr/>
                    <a:lstStyle/>
                    <a:p>
                      <a:r>
                        <a:rPr lang="en-US" sz="1400" dirty="0" smtClean="0"/>
                        <a:t>380</a:t>
                      </a:r>
                      <a:endParaRPr lang="en-US" sz="1400" b="1" dirty="0">
                        <a:solidFill>
                          <a:srgbClr xmlns:mc="http://schemas.openxmlformats.org/markup-compatibility/2006" xmlns:a14="http://schemas.microsoft.com/office/drawing/2010/main" val="C00000" mc:Ignorable=""/>
                        </a:solidFill>
                      </a:endParaRPr>
                    </a:p>
                  </a:txBody>
                  <a:tcPr/>
                </a:tc>
              </a:tr>
            </a:tbl>
          </a:graphicData>
        </a:graphic>
      </p:graphicFrame>
    </p:spTree>
    <p:extLst>
      <p:ext uri="{BB962C8B-B14F-4D97-AF65-F5344CB8AC3E}">
        <p14:creationId xmlns:p14="http://schemas.microsoft.com/office/powerpoint/2010/main" val="35025736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Sizing for SQL Server - DW</a:t>
            </a:r>
            <a:endParaRPr lang="en-US" dirty="0"/>
          </a:p>
        </p:txBody>
      </p:sp>
      <p:sp>
        <p:nvSpPr>
          <p:cNvPr id="3" name="Content Placeholder 2"/>
          <p:cNvSpPr>
            <a:spLocks noGrp="1"/>
          </p:cNvSpPr>
          <p:nvPr>
            <p:ph idx="1"/>
          </p:nvPr>
        </p:nvSpPr>
        <p:spPr>
          <a:xfrm>
            <a:off x="446183" y="1110437"/>
            <a:ext cx="8229600" cy="5136127"/>
          </a:xfrm>
        </p:spPr>
        <p:txBody>
          <a:bodyPr>
            <a:normAutofit fontScale="77500" lnSpcReduction="20000"/>
          </a:bodyPr>
          <a:lstStyle/>
          <a:p>
            <a:pPr>
              <a:lnSpc>
                <a:spcPct val="120000"/>
              </a:lnSpc>
            </a:pPr>
            <a:r>
              <a:rPr lang="en-US" b="1" dirty="0" smtClean="0"/>
              <a:t>Do</a:t>
            </a:r>
            <a:r>
              <a:rPr lang="en-US" dirty="0" smtClean="0"/>
              <a:t>: Size on the aggregate throughput requirements </a:t>
            </a:r>
          </a:p>
          <a:p>
            <a:pPr>
              <a:lnSpc>
                <a:spcPct val="120000"/>
              </a:lnSpc>
            </a:pPr>
            <a:r>
              <a:rPr lang="en-US" b="1" dirty="0" smtClean="0"/>
              <a:t>Don’t</a:t>
            </a:r>
            <a:r>
              <a:rPr lang="en-US" dirty="0" smtClean="0"/>
              <a:t>: Only consider the number of spindles needed for this – other components are often the bottleneck (controllers, switches, HBA’s, etc…)</a:t>
            </a:r>
          </a:p>
          <a:p>
            <a:pPr>
              <a:lnSpc>
                <a:spcPct val="120000"/>
              </a:lnSpc>
            </a:pPr>
            <a:r>
              <a:rPr lang="en-US" dirty="0" smtClean="0"/>
              <a:t>Ensure there is adequate bandwidth (very important for sequential I/O workloads)</a:t>
            </a:r>
          </a:p>
          <a:p>
            <a:pPr lvl="1">
              <a:lnSpc>
                <a:spcPct val="120000"/>
              </a:lnSpc>
            </a:pPr>
            <a:r>
              <a:rPr lang="en-US" dirty="0" smtClean="0"/>
              <a:t>Know the limits of your path (HBA’s, switch ports, array ports)</a:t>
            </a:r>
          </a:p>
          <a:p>
            <a:pPr lvl="1">
              <a:lnSpc>
                <a:spcPct val="120000"/>
              </a:lnSpc>
            </a:pPr>
            <a:r>
              <a:rPr lang="en-US" dirty="0" smtClean="0"/>
              <a:t>320-360 MB/s Observed/practical throughput (per 4 </a:t>
            </a:r>
            <a:r>
              <a:rPr lang="en-US" dirty="0" err="1" smtClean="0"/>
              <a:t>Gb</a:t>
            </a:r>
            <a:r>
              <a:rPr lang="en-US" dirty="0" smtClean="0"/>
              <a:t>/s HBA)</a:t>
            </a:r>
          </a:p>
          <a:p>
            <a:pPr>
              <a:lnSpc>
                <a:spcPct val="120000"/>
              </a:lnSpc>
            </a:pPr>
            <a:r>
              <a:rPr lang="en-US" dirty="0" smtClean="0"/>
              <a:t>Consider aggregate connectivity limits (host -&gt; switch -&gt; array)</a:t>
            </a:r>
          </a:p>
          <a:p>
            <a:pPr>
              <a:lnSpc>
                <a:spcPct val="120000"/>
              </a:lnSpc>
            </a:pPr>
            <a:r>
              <a:rPr lang="en-US" dirty="0" smtClean="0"/>
              <a:t>Consider service processor or controller limits</a:t>
            </a:r>
          </a:p>
          <a:p>
            <a:pPr>
              <a:lnSpc>
                <a:spcPct val="120000"/>
              </a:lnSpc>
            </a:pPr>
            <a:r>
              <a:rPr lang="en-US" dirty="0" smtClean="0"/>
              <a:t>Often, disabling read cache or using it for </a:t>
            </a:r>
            <a:r>
              <a:rPr lang="en-US" dirty="0" err="1" smtClean="0"/>
              <a:t>readahead</a:t>
            </a:r>
            <a:r>
              <a:rPr lang="en-US" dirty="0" smtClean="0"/>
              <a:t> gives best performance</a:t>
            </a:r>
          </a:p>
          <a:p>
            <a:pPr>
              <a:lnSpc>
                <a:spcPct val="120000"/>
              </a:lnSpc>
            </a:pPr>
            <a:endParaRPr lang="en-US" dirty="0"/>
          </a:p>
        </p:txBody>
      </p:sp>
    </p:spTree>
    <p:extLst>
      <p:ext uri="{BB962C8B-B14F-4D97-AF65-F5344CB8AC3E}">
        <p14:creationId xmlns:p14="http://schemas.microsoft.com/office/powerpoint/2010/main" val="2139580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Designing High Performance I/O</a:t>
            </a:r>
            <a:endParaRPr lang="en-US" dirty="0"/>
          </a:p>
        </p:txBody>
      </p:sp>
      <p:sp>
        <p:nvSpPr>
          <p:cNvPr id="3" name="Content Placeholder 2"/>
          <p:cNvSpPr>
            <a:spLocks noGrp="1"/>
          </p:cNvSpPr>
          <p:nvPr>
            <p:ph sz="quarter" idx="11"/>
          </p:nvPr>
        </p:nvSpPr>
        <p:spPr>
          <a:xfrm>
            <a:off x="323528" y="3501008"/>
            <a:ext cx="8424936" cy="1107996"/>
          </a:xfrm>
        </p:spPr>
        <p:txBody>
          <a:bodyPr/>
          <a:lstStyle/>
          <a:p>
            <a:r>
              <a:rPr lang="en-US" dirty="0" smtClean="0"/>
              <a:t>Fundamentals of Disk Drives and Caches</a:t>
            </a:r>
            <a:endParaRPr lang="en-US" dirty="0"/>
          </a:p>
        </p:txBody>
      </p:sp>
      <p:pic>
        <p:nvPicPr>
          <p:cNvPr id="4" name="Picture 3" descr="Hard Drive2"/>
          <p:cNvPicPr>
            <a:picLocks noChangeAspect="1" noChangeArrowheads="1"/>
          </p:cNvPicPr>
          <p:nvPr/>
        </p:nvPicPr>
        <p:blipFill>
          <a:blip r:embed="rId2" cstate="print"/>
          <a:srcRect/>
          <a:stretch>
            <a:fillRect/>
          </a:stretch>
        </p:blipFill>
        <p:spPr bwMode="auto">
          <a:xfrm>
            <a:off x="8044446" y="260648"/>
            <a:ext cx="821781" cy="655910"/>
          </a:xfrm>
          <a:prstGeom prst="rect">
            <a:avLst/>
          </a:prstGeom>
          <a:noFill/>
        </p:spPr>
      </p:pic>
      <p:pic>
        <p:nvPicPr>
          <p:cNvPr id="5" name="Picture 2" descr="X-25E - Intel's Enterprise-Class SSD">
            <a:hlinkClick r:id="rId3" tooltip="X-25E - Intel's Enterprise-Class SSD"/>
          </p:cNvPr>
          <p:cNvPicPr>
            <a:picLocks noChangeAspect="1" noChangeArrowheads="1"/>
          </p:cNvPicPr>
          <p:nvPr/>
        </p:nvPicPr>
        <p:blipFill rotWithShape="1">
          <a:blip r:embed="rId4" cstate="print"/>
          <a:srcRect l="41902" t="11307" r="39080" b="73898"/>
          <a:stretch/>
        </p:blipFill>
        <p:spPr bwMode="auto">
          <a:xfrm>
            <a:off x="7092280" y="404664"/>
            <a:ext cx="618181" cy="360040"/>
          </a:xfrm>
          <a:prstGeom prst="rect">
            <a:avLst/>
          </a:prstGeom>
          <a:noFill/>
        </p:spPr>
      </p:pic>
    </p:spTree>
    <p:extLst>
      <p:ext uri="{BB962C8B-B14F-4D97-AF65-F5344CB8AC3E}">
        <p14:creationId xmlns:p14="http://schemas.microsoft.com/office/powerpoint/2010/main" val="17916110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Example Layout, DAS at Large Bank</a:t>
            </a:r>
            <a:endParaRPr lang="da-DK"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6604178"/>
              </p:ext>
            </p:extLst>
          </p:nvPr>
        </p:nvGraphicFramePr>
        <p:xfrm>
          <a:off x="152400" y="1066800"/>
          <a:ext cx="6858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srcRect/>
          <a:stretch>
            <a:fillRect/>
          </a:stretch>
        </p:blipFill>
        <p:spPr bwMode="auto">
          <a:xfrm>
            <a:off x="7086600" y="1752600"/>
            <a:ext cx="1619250" cy="390525"/>
          </a:xfrm>
          <a:prstGeom prst="rect">
            <a:avLst/>
          </a:prstGeom>
          <a:noFill/>
          <a:ln w="9525">
            <a:noFill/>
            <a:miter lim="800000"/>
            <a:headEnd/>
            <a:tailEnd/>
          </a:ln>
          <a:effectLst/>
        </p:spPr>
      </p:pic>
      <p:pic>
        <p:nvPicPr>
          <p:cNvPr id="5" name="Picture 2"/>
          <p:cNvPicPr>
            <a:picLocks noChangeAspect="1" noChangeArrowheads="1"/>
          </p:cNvPicPr>
          <p:nvPr/>
        </p:nvPicPr>
        <p:blipFill>
          <a:blip r:embed="rId7"/>
          <a:srcRect/>
          <a:stretch>
            <a:fillRect/>
          </a:stretch>
        </p:blipFill>
        <p:spPr bwMode="auto">
          <a:xfrm>
            <a:off x="7086600" y="2209800"/>
            <a:ext cx="1619250" cy="390525"/>
          </a:xfrm>
          <a:prstGeom prst="rect">
            <a:avLst/>
          </a:prstGeom>
          <a:noFill/>
          <a:ln w="9525">
            <a:noFill/>
            <a:miter lim="800000"/>
            <a:headEnd/>
            <a:tailEnd/>
          </a:ln>
          <a:effectLst/>
        </p:spPr>
      </p:pic>
      <p:pic>
        <p:nvPicPr>
          <p:cNvPr id="7" name="Picture 2"/>
          <p:cNvPicPr>
            <a:picLocks noChangeAspect="1" noChangeArrowheads="1"/>
          </p:cNvPicPr>
          <p:nvPr/>
        </p:nvPicPr>
        <p:blipFill>
          <a:blip r:embed="rId7"/>
          <a:srcRect/>
          <a:stretch>
            <a:fillRect/>
          </a:stretch>
        </p:blipFill>
        <p:spPr bwMode="auto">
          <a:xfrm>
            <a:off x="7086600" y="2667000"/>
            <a:ext cx="1619250" cy="390525"/>
          </a:xfrm>
          <a:prstGeom prst="rect">
            <a:avLst/>
          </a:prstGeom>
          <a:noFill/>
          <a:ln w="9525">
            <a:noFill/>
            <a:miter lim="800000"/>
            <a:headEnd/>
            <a:tailEnd/>
          </a:ln>
          <a:effectLst/>
        </p:spPr>
      </p:pic>
      <p:pic>
        <p:nvPicPr>
          <p:cNvPr id="8" name="Picture 2"/>
          <p:cNvPicPr>
            <a:picLocks noChangeAspect="1" noChangeArrowheads="1"/>
          </p:cNvPicPr>
          <p:nvPr/>
        </p:nvPicPr>
        <p:blipFill>
          <a:blip r:embed="rId7"/>
          <a:srcRect/>
          <a:stretch>
            <a:fillRect/>
          </a:stretch>
        </p:blipFill>
        <p:spPr bwMode="auto">
          <a:xfrm>
            <a:off x="7086600" y="3200400"/>
            <a:ext cx="1619250" cy="390525"/>
          </a:xfrm>
          <a:prstGeom prst="rect">
            <a:avLst/>
          </a:prstGeom>
          <a:noFill/>
          <a:ln w="9525">
            <a:noFill/>
            <a:miter lim="800000"/>
            <a:headEnd/>
            <a:tailEnd/>
          </a:ln>
          <a:effectLst/>
        </p:spPr>
      </p:pic>
      <p:pic>
        <p:nvPicPr>
          <p:cNvPr id="9" name="Picture 2"/>
          <p:cNvPicPr>
            <a:picLocks noChangeAspect="1" noChangeArrowheads="1"/>
          </p:cNvPicPr>
          <p:nvPr/>
        </p:nvPicPr>
        <p:blipFill>
          <a:blip r:embed="rId7"/>
          <a:srcRect/>
          <a:stretch>
            <a:fillRect/>
          </a:stretch>
        </p:blipFill>
        <p:spPr bwMode="auto">
          <a:xfrm>
            <a:off x="7086600" y="3657600"/>
            <a:ext cx="1619250" cy="390525"/>
          </a:xfrm>
          <a:prstGeom prst="rect">
            <a:avLst/>
          </a:prstGeom>
          <a:noFill/>
          <a:ln w="9525">
            <a:noFill/>
            <a:miter lim="800000"/>
            <a:headEnd/>
            <a:tailEnd/>
          </a:ln>
          <a:effectLst/>
        </p:spPr>
      </p:pic>
      <p:pic>
        <p:nvPicPr>
          <p:cNvPr id="10" name="Picture 2"/>
          <p:cNvPicPr>
            <a:picLocks noChangeAspect="1" noChangeArrowheads="1"/>
          </p:cNvPicPr>
          <p:nvPr/>
        </p:nvPicPr>
        <p:blipFill>
          <a:blip r:embed="rId7"/>
          <a:srcRect/>
          <a:stretch>
            <a:fillRect/>
          </a:stretch>
        </p:blipFill>
        <p:spPr bwMode="auto">
          <a:xfrm>
            <a:off x="7086600" y="4191000"/>
            <a:ext cx="1619250" cy="390525"/>
          </a:xfrm>
          <a:prstGeom prst="rect">
            <a:avLst/>
          </a:prstGeom>
          <a:noFill/>
          <a:ln w="9525">
            <a:noFill/>
            <a:miter lim="800000"/>
            <a:headEnd/>
            <a:tailEnd/>
          </a:ln>
          <a:effectLst/>
        </p:spPr>
      </p:pic>
      <p:pic>
        <p:nvPicPr>
          <p:cNvPr id="11" name="Picture 2"/>
          <p:cNvPicPr>
            <a:picLocks noChangeAspect="1" noChangeArrowheads="1"/>
          </p:cNvPicPr>
          <p:nvPr/>
        </p:nvPicPr>
        <p:blipFill>
          <a:blip r:embed="rId7"/>
          <a:srcRect/>
          <a:stretch>
            <a:fillRect/>
          </a:stretch>
        </p:blipFill>
        <p:spPr bwMode="auto">
          <a:xfrm>
            <a:off x="7086600" y="4648200"/>
            <a:ext cx="1619250" cy="390525"/>
          </a:xfrm>
          <a:prstGeom prst="rect">
            <a:avLst/>
          </a:prstGeom>
          <a:noFill/>
          <a:ln w="9525">
            <a:noFill/>
            <a:miter lim="800000"/>
            <a:headEnd/>
            <a:tailEnd/>
          </a:ln>
          <a:effectLst/>
        </p:spPr>
      </p:pic>
      <p:pic>
        <p:nvPicPr>
          <p:cNvPr id="12" name="Picture 2"/>
          <p:cNvPicPr>
            <a:picLocks noChangeAspect="1" noChangeArrowheads="1"/>
          </p:cNvPicPr>
          <p:nvPr/>
        </p:nvPicPr>
        <p:blipFill>
          <a:blip r:embed="rId7"/>
          <a:srcRect/>
          <a:stretch>
            <a:fillRect/>
          </a:stretch>
        </p:blipFill>
        <p:spPr bwMode="auto">
          <a:xfrm>
            <a:off x="7086600" y="5181600"/>
            <a:ext cx="1619250" cy="390525"/>
          </a:xfrm>
          <a:prstGeom prst="rect">
            <a:avLst/>
          </a:prstGeom>
          <a:noFill/>
          <a:ln w="9525">
            <a:noFill/>
            <a:miter lim="800000"/>
            <a:headEnd/>
            <a:tailEnd/>
          </a:ln>
          <a:effectLst/>
        </p:spPr>
      </p:pic>
    </p:spTree>
    <p:extLst>
      <p:ext uri="{BB962C8B-B14F-4D97-AF65-F5344CB8AC3E}">
        <p14:creationId xmlns:p14="http://schemas.microsoft.com/office/powerpoint/2010/main" val="42196456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Example – DAS Layout - I/O Validation</a:t>
            </a:r>
            <a:endParaRPr lang="da-DK" sz="2800" dirty="0"/>
          </a:p>
        </p:txBody>
      </p:sp>
      <p:sp>
        <p:nvSpPr>
          <p:cNvPr id="3" name="Content Placeholder 2"/>
          <p:cNvSpPr>
            <a:spLocks noGrp="1"/>
          </p:cNvSpPr>
          <p:nvPr>
            <p:ph idx="1"/>
          </p:nvPr>
        </p:nvSpPr>
        <p:spPr/>
        <p:txBody>
          <a:bodyPr>
            <a:normAutofit/>
          </a:bodyPr>
          <a:lstStyle/>
          <a:p>
            <a:r>
              <a:rPr lang="en-US" sz="2000" dirty="0" smtClean="0"/>
              <a:t>Each P600 controller has a single, MSA 70 shelf</a:t>
            </a:r>
          </a:p>
          <a:p>
            <a:r>
              <a:rPr lang="en-US" sz="2000" dirty="0" smtClean="0"/>
              <a:t>Each shelf can deliver around 1.2 GB/sec sequential read 64KB</a:t>
            </a:r>
          </a:p>
          <a:p>
            <a:pPr lvl="1"/>
            <a:r>
              <a:rPr lang="en-US" sz="1800" dirty="0" smtClean="0"/>
              <a:t>Controller bandwidth limit on single channel</a:t>
            </a:r>
          </a:p>
          <a:p>
            <a:pPr lvl="1"/>
            <a:r>
              <a:rPr lang="en-US" sz="1800" dirty="0" smtClean="0"/>
              <a:t>Controller has two channels, but we are only using one (others for backup SATA drives)</a:t>
            </a:r>
          </a:p>
          <a:p>
            <a:r>
              <a:rPr lang="en-US" sz="2000" dirty="0" smtClean="0"/>
              <a:t>IOMeter test:</a:t>
            </a:r>
            <a:endParaRPr lang="da-DK" sz="2000" dirty="0"/>
          </a:p>
        </p:txBody>
      </p:sp>
      <p:pic>
        <p:nvPicPr>
          <p:cNvPr id="1026" name="Picture 2"/>
          <p:cNvPicPr>
            <a:picLocks noChangeAspect="1" noChangeArrowheads="1"/>
          </p:cNvPicPr>
          <p:nvPr/>
        </p:nvPicPr>
        <p:blipFill>
          <a:blip r:embed="rId2"/>
          <a:srcRect/>
          <a:stretch>
            <a:fillRect/>
          </a:stretch>
        </p:blipFill>
        <p:spPr bwMode="auto">
          <a:xfrm>
            <a:off x="1600200" y="3657600"/>
            <a:ext cx="5419725" cy="1838325"/>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418077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Services</a:t>
            </a:r>
            <a:endParaRPr lang="da-DK" dirty="0"/>
          </a:p>
        </p:txBody>
      </p:sp>
      <p:sp>
        <p:nvSpPr>
          <p:cNvPr id="3" name="Content Placeholder 2"/>
          <p:cNvSpPr>
            <a:spLocks noGrp="1"/>
          </p:cNvSpPr>
          <p:nvPr>
            <p:ph idx="1"/>
          </p:nvPr>
        </p:nvSpPr>
        <p:spPr/>
        <p:txBody>
          <a:bodyPr>
            <a:normAutofit/>
          </a:bodyPr>
          <a:lstStyle/>
          <a:p>
            <a:r>
              <a:rPr lang="da-DK" b="1" dirty="0" smtClean="0">
                <a:solidFill>
                  <a:srgbClr xmlns:mc="http://schemas.openxmlformats.org/markup-compatibility/2006" xmlns:a14="http://schemas.microsoft.com/office/drawing/2010/main" val="FF0000" mc:Ignorable=""/>
                </a:solidFill>
              </a:rPr>
              <a:t>Best Practice: </a:t>
            </a:r>
            <a:r>
              <a:rPr lang="da-DK" dirty="0" smtClean="0"/>
              <a:t>Dedicate a single LUN for cubes</a:t>
            </a:r>
          </a:p>
          <a:p>
            <a:pPr lvl="1"/>
            <a:r>
              <a:rPr lang="da-DK" dirty="0" smtClean="0"/>
              <a:t>Store nothing else there (Fragmentation)</a:t>
            </a:r>
          </a:p>
          <a:p>
            <a:r>
              <a:rPr lang="da-DK" dirty="0" smtClean="0"/>
              <a:t>Typical characteristics: </a:t>
            </a:r>
          </a:p>
          <a:p>
            <a:pPr lvl="1"/>
            <a:r>
              <a:rPr lang="da-DK" dirty="0" smtClean="0"/>
              <a:t>Reads MUCH more than it writes – write once, read many</a:t>
            </a:r>
          </a:p>
          <a:p>
            <a:pPr lvl="1"/>
            <a:r>
              <a:rPr lang="da-DK" dirty="0" smtClean="0"/>
              <a:t>High Compression on subset of data</a:t>
            </a:r>
          </a:p>
          <a:p>
            <a:pPr lvl="2"/>
            <a:r>
              <a:rPr lang="da-DK" dirty="0" smtClean="0"/>
              <a:t>Cubes are small compared to relational source</a:t>
            </a:r>
          </a:p>
          <a:p>
            <a:pPr lvl="1"/>
            <a:r>
              <a:rPr lang="da-DK" dirty="0" smtClean="0"/>
              <a:t>Redudant Scale-out servers can be configured</a:t>
            </a:r>
          </a:p>
          <a:p>
            <a:pPr lvl="2"/>
            <a:r>
              <a:rPr lang="da-DK" dirty="0" smtClean="0"/>
              <a:t>Can also use scaled out servers for high availability</a:t>
            </a:r>
          </a:p>
          <a:p>
            <a:r>
              <a:rPr lang="en-US" dirty="0" smtClean="0"/>
              <a:t>Strong synergy with SSD technology</a:t>
            </a:r>
            <a:endParaRPr lang="da-DK" dirty="0" smtClean="0"/>
          </a:p>
          <a:p>
            <a:endParaRPr lang="da-DK" dirty="0"/>
          </a:p>
        </p:txBody>
      </p:sp>
    </p:spTree>
    <p:extLst>
      <p:ext uri="{BB962C8B-B14F-4D97-AF65-F5344CB8AC3E}">
        <p14:creationId xmlns:p14="http://schemas.microsoft.com/office/powerpoint/2010/main" val="375788991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Backup / Restore</a:t>
            </a:r>
            <a:endParaRPr lang="en-US" sz="2200" b="0" i="1" dirty="0">
              <a:solidFill>
                <a:srgbClr xmlns:mc="http://schemas.openxmlformats.org/markup-compatibility/2006" xmlns:a14="http://schemas.microsoft.com/office/drawing/2010/main" val="00B050" mc:Ignorable=""/>
              </a:solidFill>
            </a:endParaRPr>
          </a:p>
        </p:txBody>
      </p:sp>
      <p:sp>
        <p:nvSpPr>
          <p:cNvPr id="3" name="Content Placeholder 2"/>
          <p:cNvSpPr>
            <a:spLocks noGrp="1"/>
          </p:cNvSpPr>
          <p:nvPr>
            <p:ph idx="1"/>
          </p:nvPr>
        </p:nvSpPr>
        <p:spPr>
          <a:xfrm>
            <a:off x="365760" y="990600"/>
            <a:ext cx="8432800" cy="5334000"/>
          </a:xfrm>
        </p:spPr>
        <p:txBody>
          <a:bodyPr>
            <a:normAutofit fontScale="77500" lnSpcReduction="20000"/>
          </a:bodyPr>
          <a:lstStyle/>
          <a:p>
            <a:pPr>
              <a:lnSpc>
                <a:spcPct val="120000"/>
              </a:lnSpc>
              <a:defRPr/>
            </a:pPr>
            <a:r>
              <a:rPr lang="en-US" dirty="0" smtClean="0"/>
              <a:t>Backup and restore operations utilize internal buffers for the data being read/written</a:t>
            </a:r>
          </a:p>
          <a:p>
            <a:pPr>
              <a:lnSpc>
                <a:spcPct val="120000"/>
              </a:lnSpc>
              <a:defRPr/>
            </a:pPr>
            <a:r>
              <a:rPr lang="en-US" dirty="0" smtClean="0"/>
              <a:t>Number of buffers is determined by:</a:t>
            </a:r>
          </a:p>
          <a:p>
            <a:pPr lvl="1">
              <a:lnSpc>
                <a:spcPct val="120000"/>
              </a:lnSpc>
              <a:defRPr/>
            </a:pPr>
            <a:r>
              <a:rPr lang="en-US" dirty="0" smtClean="0"/>
              <a:t>The number of data file </a:t>
            </a:r>
            <a:r>
              <a:rPr lang="en-US" i="1" u="sng" dirty="0" smtClean="0"/>
              <a:t>volumes</a:t>
            </a:r>
            <a:r>
              <a:rPr lang="en-US" dirty="0" smtClean="0"/>
              <a:t> </a:t>
            </a:r>
          </a:p>
          <a:p>
            <a:pPr lvl="1">
              <a:lnSpc>
                <a:spcPct val="120000"/>
              </a:lnSpc>
              <a:defRPr/>
            </a:pPr>
            <a:r>
              <a:rPr lang="en-US" dirty="0" smtClean="0"/>
              <a:t>The number of backup </a:t>
            </a:r>
            <a:r>
              <a:rPr lang="en-US" i="1" u="sng" dirty="0" smtClean="0"/>
              <a:t>devices</a:t>
            </a:r>
            <a:r>
              <a:rPr lang="en-US" dirty="0" smtClean="0"/>
              <a:t> </a:t>
            </a:r>
          </a:p>
          <a:p>
            <a:pPr lvl="1">
              <a:lnSpc>
                <a:spcPct val="120000"/>
              </a:lnSpc>
              <a:defRPr/>
            </a:pPr>
            <a:r>
              <a:rPr lang="en-US" i="1" dirty="0" smtClean="0"/>
              <a:t>Or by explicitly setting </a:t>
            </a:r>
            <a:r>
              <a:rPr lang="en-US" i="1" u="sng" dirty="0" smtClean="0"/>
              <a:t>BUFFERCOUNT</a:t>
            </a:r>
          </a:p>
          <a:p>
            <a:pPr>
              <a:lnSpc>
                <a:spcPct val="120000"/>
              </a:lnSpc>
              <a:defRPr/>
            </a:pPr>
            <a:r>
              <a:rPr lang="en-US" dirty="0" smtClean="0"/>
              <a:t>If database files are spread across a few (or a single) </a:t>
            </a:r>
            <a:r>
              <a:rPr lang="en-US" i="1" u="sng" dirty="0" smtClean="0"/>
              <a:t>logical</a:t>
            </a:r>
            <a:r>
              <a:rPr lang="en-US" dirty="0" smtClean="0"/>
              <a:t> volume(s), and there are a few (or a single) output device(s) optimal performance may not be achievable with default BACKUP without BUFFERCOUNT parameter </a:t>
            </a:r>
          </a:p>
          <a:p>
            <a:pPr>
              <a:lnSpc>
                <a:spcPct val="120000"/>
              </a:lnSpc>
              <a:defRPr/>
            </a:pPr>
            <a:r>
              <a:rPr lang="en-US" dirty="0" smtClean="0"/>
              <a:t>Tuning can be achieved by using the BUFFERCOUNT parameter for BACKUP / RESTORE </a:t>
            </a:r>
          </a:p>
          <a:p>
            <a:pPr>
              <a:lnSpc>
                <a:spcPct val="120000"/>
              </a:lnSpc>
            </a:pPr>
            <a:r>
              <a:rPr lang="en-US" dirty="0" smtClean="0"/>
              <a:t>More information in Tuning Backup Compression </a:t>
            </a:r>
            <a:r>
              <a:rPr lang="en-US" dirty="0" smtClean="0">
                <a:hlinkClick r:id=""/>
              </a:rPr>
              <a:t>Part 1</a:t>
            </a:r>
            <a:r>
              <a:rPr lang="en-US" dirty="0" smtClean="0"/>
              <a:t> &amp; </a:t>
            </a:r>
            <a:r>
              <a:rPr lang="en-US" dirty="0" smtClean="0">
                <a:hlinkClick r:id=""/>
              </a:rPr>
              <a:t>Part 2 </a:t>
            </a:r>
            <a:r>
              <a:rPr lang="en-US" dirty="0" smtClean="0"/>
              <a:t>Whitepapers</a:t>
            </a:r>
          </a:p>
        </p:txBody>
      </p:sp>
    </p:spTree>
    <p:extLst>
      <p:ext uri="{BB962C8B-B14F-4D97-AF65-F5344CB8AC3E}">
        <p14:creationId xmlns:p14="http://schemas.microsoft.com/office/powerpoint/2010/main" val="39772217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0484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sz="quarter" idx="11"/>
          </p:nvPr>
        </p:nvSpPr>
        <p:spPr>
          <a:xfrm>
            <a:off x="323528" y="3501008"/>
            <a:ext cx="8424936" cy="615553"/>
          </a:xfrm>
        </p:spPr>
        <p:txBody>
          <a:bodyPr/>
          <a:lstStyle/>
          <a:p>
            <a:r>
              <a:rPr lang="en-US" dirty="0"/>
              <a:t>Appendix – Additional Reading</a:t>
            </a:r>
          </a:p>
        </p:txBody>
      </p:sp>
    </p:spTree>
    <p:extLst>
      <p:ext uri="{BB962C8B-B14F-4D97-AF65-F5344CB8AC3E}">
        <p14:creationId xmlns:p14="http://schemas.microsoft.com/office/powerpoint/2010/main" val="6449170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 </a:t>
            </a:r>
            <a:endParaRPr lang="en-US" dirty="0"/>
          </a:p>
        </p:txBody>
      </p:sp>
      <p:sp>
        <p:nvSpPr>
          <p:cNvPr id="3" name="Content Placeholder 2"/>
          <p:cNvSpPr>
            <a:spLocks noGrp="1"/>
          </p:cNvSpPr>
          <p:nvPr>
            <p:ph idx="1"/>
          </p:nvPr>
        </p:nvSpPr>
        <p:spPr>
          <a:xfrm>
            <a:off x="381000" y="1447799"/>
            <a:ext cx="8382000" cy="3259354"/>
          </a:xfrm>
        </p:spPr>
        <p:txBody>
          <a:bodyPr>
            <a:normAutofit fontScale="92500" lnSpcReduction="10000"/>
          </a:bodyPr>
          <a:lstStyle/>
          <a:p>
            <a:pPr>
              <a:lnSpc>
                <a:spcPct val="120000"/>
              </a:lnSpc>
            </a:pPr>
            <a:r>
              <a:rPr lang="en-US" sz="2400" dirty="0" smtClean="0"/>
              <a:t>SQL Server I/O Basics </a:t>
            </a:r>
          </a:p>
          <a:p>
            <a:pPr lvl="1">
              <a:lnSpc>
                <a:spcPct val="120000"/>
              </a:lnSpc>
            </a:pPr>
            <a:r>
              <a:rPr lang="en-US" sz="1600" dirty="0" smtClean="0">
                <a:hlinkClick r:id=""/>
              </a:rPr>
              <a:t>http://www.microsoft.com/technet/prodtechnol/sql/2000/maintain/sqlIObasics.mspx</a:t>
            </a:r>
            <a:r>
              <a:rPr lang="en-US" sz="1600" dirty="0" smtClean="0"/>
              <a:t> </a:t>
            </a:r>
          </a:p>
          <a:p>
            <a:pPr lvl="1">
              <a:lnSpc>
                <a:spcPct val="120000"/>
              </a:lnSpc>
            </a:pPr>
            <a:r>
              <a:rPr lang="en-US" sz="1600" dirty="0" smtClean="0">
                <a:hlinkClick r:id=""/>
              </a:rPr>
              <a:t>http://www.microsoft.com/technet/prodtechnol/sql/2005/iobasics.mspx</a:t>
            </a:r>
            <a:endParaRPr lang="en-US" sz="1600" dirty="0" smtClean="0"/>
          </a:p>
          <a:p>
            <a:pPr>
              <a:lnSpc>
                <a:spcPct val="120000"/>
              </a:lnSpc>
            </a:pPr>
            <a:r>
              <a:rPr lang="en-US" sz="2400" dirty="0" smtClean="0"/>
              <a:t>SQL Server </a:t>
            </a:r>
            <a:r>
              <a:rPr lang="en-US" sz="2400" dirty="0" err="1" smtClean="0"/>
              <a:t>PreDeployment</a:t>
            </a:r>
            <a:r>
              <a:rPr lang="en-US" sz="2400" dirty="0" smtClean="0"/>
              <a:t> Best Practices</a:t>
            </a:r>
          </a:p>
          <a:p>
            <a:pPr lvl="1">
              <a:lnSpc>
                <a:spcPct val="120000"/>
              </a:lnSpc>
            </a:pPr>
            <a:r>
              <a:rPr lang="en-US" sz="1600" dirty="0" smtClean="0">
                <a:hlinkClick r:id=""/>
              </a:rPr>
              <a:t>http://sqlcat.com/whitepapers/archive/2007/11/21/predeployment-i-o-best-practices.aspx</a:t>
            </a:r>
            <a:endParaRPr lang="en-US" sz="1600" dirty="0" smtClean="0"/>
          </a:p>
          <a:p>
            <a:pPr>
              <a:lnSpc>
                <a:spcPct val="120000"/>
              </a:lnSpc>
            </a:pPr>
            <a:r>
              <a:rPr lang="en-US" sz="2400" dirty="0" smtClean="0"/>
              <a:t>Disk Partition Alignment Best Practices for SQL Server </a:t>
            </a:r>
          </a:p>
          <a:p>
            <a:pPr lvl="1">
              <a:lnSpc>
                <a:spcPct val="120000"/>
              </a:lnSpc>
            </a:pPr>
            <a:r>
              <a:rPr lang="en-US" sz="1600" dirty="0" smtClean="0">
                <a:hlinkClick r:id=""/>
              </a:rPr>
              <a:t>http://sqlcat.com/whitepapers/archive/2009/05/11/disk-partition-alignment-best-practices-for-sql-server.aspx</a:t>
            </a:r>
            <a:endParaRPr lang="en-US" sz="1600" dirty="0" smtClean="0"/>
          </a:p>
          <a:p>
            <a:pPr lvl="1">
              <a:lnSpc>
                <a:spcPct val="120000"/>
              </a:lnSpc>
              <a:buNone/>
            </a:pPr>
            <a:endParaRPr lang="en-US" sz="1600" dirty="0" smtClean="0"/>
          </a:p>
        </p:txBody>
      </p:sp>
    </p:spTree>
    <p:extLst>
      <p:ext uri="{BB962C8B-B14F-4D97-AF65-F5344CB8AC3E}">
        <p14:creationId xmlns:p14="http://schemas.microsoft.com/office/powerpoint/2010/main" val="4213788862"/>
      </p:ext>
    </p:extLst>
  </p:cSld>
  <p:clrMapOvr>
    <a:masterClrMapping/>
  </p:clrMapOvr>
  <p:transition xmlns:p14="http://schemas.microsoft.com/office/powerpoint/2010/mai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Title 579585"/>
          <p:cNvSpPr>
            <a:spLocks noGrp="1" noChangeArrowheads="1"/>
          </p:cNvSpPr>
          <p:nvPr>
            <p:ph type="title"/>
          </p:nvPr>
        </p:nvSpPr>
        <p:spPr/>
        <p:txBody>
          <a:bodyPr/>
          <a:lstStyle/>
          <a:p>
            <a:r>
              <a:rPr lang="en-US" smtClean="0"/>
              <a:t>Tools </a:t>
            </a:r>
          </a:p>
        </p:txBody>
      </p:sp>
      <p:sp>
        <p:nvSpPr>
          <p:cNvPr id="579587" name="Text Placeholder 579586"/>
          <p:cNvSpPr>
            <a:spLocks noGrp="1" noChangeArrowheads="1"/>
          </p:cNvSpPr>
          <p:nvPr>
            <p:ph idx="1"/>
          </p:nvPr>
        </p:nvSpPr>
        <p:spPr>
          <a:xfrm>
            <a:off x="467544" y="1052736"/>
            <a:ext cx="8320088" cy="5386090"/>
          </a:xfrm>
        </p:spPr>
        <p:txBody>
          <a:bodyPr/>
          <a:lstStyle/>
          <a:p>
            <a:r>
              <a:rPr lang="en-US" sz="1800" dirty="0" smtClean="0"/>
              <a:t>Diskpar.exe </a:t>
            </a:r>
          </a:p>
          <a:p>
            <a:pPr lvl="1"/>
            <a:r>
              <a:rPr lang="en-US" sz="1400" dirty="0" smtClean="0"/>
              <a:t>Windows 2000 Companion CD</a:t>
            </a:r>
          </a:p>
          <a:p>
            <a:pPr lvl="1"/>
            <a:r>
              <a:rPr lang="en-US" sz="1400" dirty="0" smtClean="0">
                <a:hlinkClick r:id=""/>
              </a:rPr>
              <a:t>http://www.microsoft.com/windows2000/techinfo/reskit/en-us/default.asp?url=/windows2000/techinfo/reskit/en-us/prork/pree_exa_oori.asp</a:t>
            </a:r>
            <a:endParaRPr lang="en-US" sz="1400" dirty="0" smtClean="0"/>
          </a:p>
          <a:p>
            <a:r>
              <a:rPr lang="en-US" sz="1800" dirty="0" smtClean="0"/>
              <a:t>SQLIO</a:t>
            </a:r>
          </a:p>
          <a:p>
            <a:pPr lvl="1"/>
            <a:r>
              <a:rPr lang="en-US" sz="1400" dirty="0" smtClean="0"/>
              <a:t>Used to stress an I/O subsystem – Test a configuration’s performance</a:t>
            </a:r>
          </a:p>
          <a:p>
            <a:pPr lvl="1"/>
            <a:r>
              <a:rPr lang="en-US" sz="1400" dirty="0" smtClean="0">
                <a:hlinkClick r:id=""/>
              </a:rPr>
              <a:t>http://www.microsoft.com/downloads/details.aspx?FamilyId=9A8B005B-84E4-4F24-8D65-CB53442D9E19&amp;displaylang=en</a:t>
            </a:r>
            <a:endParaRPr lang="en-US" sz="1400" dirty="0" smtClean="0"/>
          </a:p>
          <a:p>
            <a:r>
              <a:rPr lang="en-US" sz="1800" dirty="0" err="1" smtClean="0"/>
              <a:t>SQLIOSim</a:t>
            </a:r>
            <a:endParaRPr lang="en-US" sz="1800" dirty="0" smtClean="0"/>
          </a:p>
          <a:p>
            <a:pPr lvl="1"/>
            <a:r>
              <a:rPr lang="en-US" sz="1400" dirty="0" smtClean="0"/>
              <a:t>Simulates SQL Server I/O – Used to isolate hardware issues </a:t>
            </a:r>
          </a:p>
          <a:p>
            <a:pPr lvl="1"/>
            <a:r>
              <a:rPr lang="en-US" sz="1400" dirty="0" smtClean="0"/>
              <a:t>231619 HOW TO: Use the </a:t>
            </a:r>
            <a:r>
              <a:rPr lang="en-US" sz="1400" dirty="0" err="1" smtClean="0"/>
              <a:t>SQLIOStress</a:t>
            </a:r>
            <a:r>
              <a:rPr lang="en-US" sz="1400" dirty="0" smtClean="0"/>
              <a:t> Utility to Stress a Disk Subsystem </a:t>
            </a:r>
            <a:r>
              <a:rPr lang="en-US" sz="1400" dirty="0" smtClean="0">
                <a:hlinkClick r:id=""/>
              </a:rPr>
              <a:t>http://support.microsoft.com/?id=231619</a:t>
            </a:r>
            <a:endParaRPr lang="en-US" sz="1400" dirty="0" smtClean="0"/>
          </a:p>
          <a:p>
            <a:r>
              <a:rPr lang="en-US" sz="1800" dirty="0" smtClean="0"/>
              <a:t>Fiber Channel Information Tool </a:t>
            </a:r>
          </a:p>
          <a:p>
            <a:pPr lvl="1"/>
            <a:r>
              <a:rPr lang="en-US" sz="1400" dirty="0" smtClean="0"/>
              <a:t>Command line tool which provides configuration information (Host/HBA)</a:t>
            </a:r>
          </a:p>
          <a:p>
            <a:pPr lvl="1"/>
            <a:r>
              <a:rPr lang="en-US" sz="1400" dirty="0" smtClean="0">
                <a:hlinkClick r:id=""/>
              </a:rPr>
              <a:t>http://www.microsoft.com/downloads/details.aspx?FamilyID=73d7b879-55b2-4629-8734-b0698096d3b1&amp;displaylang=en</a:t>
            </a:r>
            <a:endParaRPr lang="en-US" sz="1400" dirty="0" smtClean="0"/>
          </a:p>
          <a:p>
            <a:endParaRPr lang="en-US" sz="1800" dirty="0" smtClean="0"/>
          </a:p>
        </p:txBody>
      </p:sp>
    </p:spTree>
    <p:extLst>
      <p:ext uri="{BB962C8B-B14F-4D97-AF65-F5344CB8AC3E}">
        <p14:creationId xmlns:p14="http://schemas.microsoft.com/office/powerpoint/2010/main" val="39975960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itle 581633"/>
          <p:cNvSpPr>
            <a:spLocks noGrp="1" noChangeArrowheads="1"/>
          </p:cNvSpPr>
          <p:nvPr>
            <p:ph type="title"/>
          </p:nvPr>
        </p:nvSpPr>
        <p:spPr/>
        <p:txBody>
          <a:bodyPr/>
          <a:lstStyle/>
          <a:p>
            <a:r>
              <a:rPr lang="en-US" dirty="0" smtClean="0"/>
              <a:t>KB Articles</a:t>
            </a:r>
          </a:p>
        </p:txBody>
      </p:sp>
      <p:sp>
        <p:nvSpPr>
          <p:cNvPr id="581635" name="Text Placeholder 581634"/>
          <p:cNvSpPr>
            <a:spLocks noGrp="1" noChangeArrowheads="1"/>
          </p:cNvSpPr>
          <p:nvPr>
            <p:ph idx="1"/>
          </p:nvPr>
        </p:nvSpPr>
        <p:spPr>
          <a:xfrm>
            <a:off x="467544" y="1052736"/>
            <a:ext cx="8320088" cy="5632311"/>
          </a:xfrm>
        </p:spPr>
        <p:txBody>
          <a:bodyPr/>
          <a:lstStyle/>
          <a:p>
            <a:r>
              <a:rPr lang="en-US" sz="1600" dirty="0" smtClean="0"/>
              <a:t>KB 824190 Troubleshooting Storage Area Network (SAN) Issues</a:t>
            </a:r>
            <a:endParaRPr lang="en-US" sz="1600" dirty="0" smtClean="0">
              <a:hlinkClick r:id=""/>
            </a:endParaRPr>
          </a:p>
          <a:p>
            <a:pPr lvl="1"/>
            <a:r>
              <a:rPr lang="en-US" sz="1200" dirty="0" smtClean="0">
                <a:hlinkClick r:id=""/>
              </a:rPr>
              <a:t>http://support.microsoft.com/?id=824190</a:t>
            </a:r>
            <a:endParaRPr lang="en-US" sz="1200" dirty="0" smtClean="0"/>
          </a:p>
          <a:p>
            <a:r>
              <a:rPr lang="en-US" sz="1600" dirty="0" smtClean="0"/>
              <a:t>KB 304415: Support for Multiple Clusters Attached to the Same SAN Device</a:t>
            </a:r>
            <a:endParaRPr lang="en-US" sz="1600" dirty="0" smtClean="0">
              <a:hlinkClick r:id=""/>
            </a:endParaRPr>
          </a:p>
          <a:p>
            <a:pPr lvl="1"/>
            <a:r>
              <a:rPr lang="en-US" sz="1200" dirty="0" smtClean="0">
                <a:hlinkClick r:id=""/>
              </a:rPr>
              <a:t>http://support.microsoft.com/?id=304415</a:t>
            </a:r>
            <a:endParaRPr lang="en-US" sz="1200" dirty="0" smtClean="0"/>
          </a:p>
          <a:p>
            <a:r>
              <a:rPr lang="en-US" sz="1600" dirty="0" smtClean="0"/>
              <a:t>KB 280297: How to Configure Volume Mount Points on a Clustered Server</a:t>
            </a:r>
            <a:endParaRPr lang="en-US" sz="1600" dirty="0" smtClean="0">
              <a:hlinkClick r:id=""/>
            </a:endParaRPr>
          </a:p>
          <a:p>
            <a:pPr lvl="1"/>
            <a:r>
              <a:rPr lang="en-US" sz="1200" dirty="0" smtClean="0">
                <a:hlinkClick r:id=""/>
              </a:rPr>
              <a:t>http://support.microsoft.com/?id=280297</a:t>
            </a:r>
            <a:endParaRPr lang="en-US" sz="1200" dirty="0" smtClean="0"/>
          </a:p>
          <a:p>
            <a:r>
              <a:rPr lang="en-US" sz="1600" dirty="0" smtClean="0"/>
              <a:t>KB 819546: SQL Server support for mounted volumes</a:t>
            </a:r>
            <a:endParaRPr lang="en-US" sz="1600" dirty="0" smtClean="0">
              <a:hlinkClick r:id=""/>
            </a:endParaRPr>
          </a:p>
          <a:p>
            <a:pPr lvl="1"/>
            <a:r>
              <a:rPr lang="en-US" sz="1200" dirty="0" smtClean="0">
                <a:hlinkClick r:id=""/>
              </a:rPr>
              <a:t>http://support.microsoft.com/?id=819546</a:t>
            </a:r>
            <a:endParaRPr lang="en-US" sz="1200" dirty="0" smtClean="0"/>
          </a:p>
          <a:p>
            <a:r>
              <a:rPr lang="en-US" altLang="ja-JP" sz="1600" dirty="0" smtClean="0"/>
              <a:t>KB 304736: How to Extend the Partition of a Cluster Shared Disk</a:t>
            </a:r>
            <a:endParaRPr lang="en-US" altLang="ja-JP" sz="1600" dirty="0" smtClean="0">
              <a:hlinkClick r:id=""/>
            </a:endParaRPr>
          </a:p>
          <a:p>
            <a:pPr lvl="1"/>
            <a:r>
              <a:rPr lang="en-US" altLang="ja-JP" sz="1200" dirty="0" smtClean="0">
                <a:hlinkClick r:id=""/>
              </a:rPr>
              <a:t>http://support.microsoft.com/?id=304736</a:t>
            </a:r>
            <a:endParaRPr lang="en-US" altLang="ja-JP" sz="1200" dirty="0" smtClean="0"/>
          </a:p>
          <a:p>
            <a:r>
              <a:rPr lang="en-US" altLang="ja-JP" sz="1600" dirty="0" smtClean="0"/>
              <a:t>KB 325590: How to Use Diskpart.exe to Extend a Data Volume</a:t>
            </a:r>
            <a:endParaRPr lang="en-US" altLang="ja-JP" sz="1600" dirty="0" smtClean="0">
              <a:hlinkClick r:id=""/>
            </a:endParaRPr>
          </a:p>
          <a:p>
            <a:pPr lvl="1"/>
            <a:r>
              <a:rPr lang="en-US" altLang="ja-JP" sz="1200" dirty="0" smtClean="0">
                <a:hlinkClick r:id=""/>
              </a:rPr>
              <a:t>http://support.microsoft.com/?id=325590</a:t>
            </a:r>
            <a:endParaRPr lang="en-US" altLang="ja-JP" sz="1200" dirty="0" smtClean="0"/>
          </a:p>
          <a:p>
            <a:r>
              <a:rPr lang="en-US" sz="1600" noProof="1" smtClean="0"/>
              <a:t>KB 328551: Concurrency enhancements for the tempdb database</a:t>
            </a:r>
          </a:p>
          <a:p>
            <a:pPr lvl="1"/>
            <a:r>
              <a:rPr lang="en-US" sz="1200" noProof="1" smtClean="0">
                <a:hlinkClick r:id=""/>
              </a:rPr>
              <a:t>http://support.microsoft.com/?id=328551</a:t>
            </a:r>
            <a:endParaRPr lang="en-US" sz="1200" noProof="1" smtClean="0"/>
          </a:p>
          <a:p>
            <a:r>
              <a:rPr lang="en-US" sz="1600" dirty="0" smtClean="0"/>
              <a:t>KB 304261: Support for Network Database Files</a:t>
            </a:r>
          </a:p>
          <a:p>
            <a:pPr lvl="1"/>
            <a:r>
              <a:rPr lang="en-US" sz="1200" dirty="0" smtClean="0">
                <a:hlinkClick r:id=""/>
              </a:rPr>
              <a:t>http://support.microsoft.com/?id=304261</a:t>
            </a:r>
            <a:endParaRPr lang="en-US" sz="1200" dirty="0" smtClean="0"/>
          </a:p>
          <a:p>
            <a:pPr lvl="1"/>
            <a:endParaRPr lang="en-US" sz="1200" dirty="0" smtClean="0"/>
          </a:p>
        </p:txBody>
      </p:sp>
    </p:spTree>
    <p:extLst>
      <p:ext uri="{BB962C8B-B14F-4D97-AF65-F5344CB8AC3E}">
        <p14:creationId xmlns:p14="http://schemas.microsoft.com/office/powerpoint/2010/main" val="37938348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Storage References</a:t>
            </a:r>
            <a:endParaRPr lang="da-DK" dirty="0"/>
          </a:p>
        </p:txBody>
      </p:sp>
      <p:sp>
        <p:nvSpPr>
          <p:cNvPr id="3" name="Text Placeholder 2"/>
          <p:cNvSpPr>
            <a:spLocks noGrp="1"/>
          </p:cNvSpPr>
          <p:nvPr>
            <p:ph idx="1"/>
          </p:nvPr>
        </p:nvSpPr>
        <p:spPr>
          <a:xfrm>
            <a:off x="467544" y="1052736"/>
            <a:ext cx="8320088" cy="5986254"/>
          </a:xfrm>
        </p:spPr>
        <p:txBody>
          <a:bodyPr/>
          <a:lstStyle/>
          <a:p>
            <a:r>
              <a:rPr lang="en-US" sz="1800" dirty="0" smtClean="0"/>
              <a:t>Microsoft Windows Clustering: Storage Area Networks</a:t>
            </a:r>
            <a:endParaRPr lang="en-US" sz="1800" dirty="0" smtClean="0">
              <a:hlinkClick r:id=""/>
            </a:endParaRPr>
          </a:p>
          <a:p>
            <a:pPr lvl="1"/>
            <a:r>
              <a:rPr lang="en-US" sz="1400" dirty="0" smtClean="0">
                <a:hlinkClick r:id=""/>
              </a:rPr>
              <a:t>http://www.microsoft.com/windowsserver2003/techinfo/overview/san.mspx</a:t>
            </a:r>
            <a:endParaRPr lang="en-US" sz="1400" dirty="0" smtClean="0"/>
          </a:p>
          <a:p>
            <a:r>
              <a:rPr lang="en-US" sz="1800" dirty="0" err="1" smtClean="0"/>
              <a:t>StorPort</a:t>
            </a:r>
            <a:r>
              <a:rPr lang="en-US" sz="1800" dirty="0" smtClean="0"/>
              <a:t> in Windows Server 2003: Improving Manageability and Performance in Hardware RAID and Storage Area Networks</a:t>
            </a:r>
          </a:p>
          <a:p>
            <a:pPr lvl="1"/>
            <a:r>
              <a:rPr lang="en-US" sz="1400" dirty="0" smtClean="0">
                <a:hlinkClick r:id=""/>
              </a:rPr>
              <a:t>http://www.microsoft.com/windowsserversystem/wss2003/techinfo/plandeploy/storportwp.mspx</a:t>
            </a:r>
            <a:endParaRPr lang="en-US" sz="1400" dirty="0" smtClean="0"/>
          </a:p>
          <a:p>
            <a:r>
              <a:rPr lang="en-US" altLang="ja-JP" sz="1800" dirty="0" smtClean="0"/>
              <a:t>Virtual Device Interface Specification</a:t>
            </a:r>
            <a:endParaRPr lang="en-US" sz="1800" dirty="0" smtClean="0"/>
          </a:p>
          <a:p>
            <a:pPr lvl="1"/>
            <a:r>
              <a:rPr lang="en-US" altLang="ja-JP" sz="1400" dirty="0" smtClean="0">
                <a:hlinkClick r:id=""/>
              </a:rPr>
              <a:t>http://www.microsoft.com/downloads/details.aspx?FamilyID=416f8a51-65a3-4e8e-a4c8-adfe15e850fc&amp;DisplayLang=en</a:t>
            </a:r>
            <a:r>
              <a:rPr lang="en-US" sz="1400" dirty="0" smtClean="0"/>
              <a:t> </a:t>
            </a:r>
          </a:p>
          <a:p>
            <a:r>
              <a:rPr lang="en-US" sz="1800" dirty="0" smtClean="0"/>
              <a:t>Windows Server System Storage Home</a:t>
            </a:r>
          </a:p>
          <a:p>
            <a:pPr lvl="1"/>
            <a:r>
              <a:rPr lang="en-US" sz="1400" dirty="0" smtClean="0">
                <a:hlinkClick r:id=""/>
              </a:rPr>
              <a:t>http://www.microsoft.com/windowsserversystem/storage/default.mspx</a:t>
            </a:r>
            <a:endParaRPr lang="en-US" sz="1400" dirty="0" smtClean="0"/>
          </a:p>
          <a:p>
            <a:r>
              <a:rPr lang="en-US" sz="1800" dirty="0" smtClean="0"/>
              <a:t>Microsoft Storage Technologies – Multipath I/O</a:t>
            </a:r>
          </a:p>
          <a:p>
            <a:pPr lvl="1"/>
            <a:r>
              <a:rPr lang="en-US" sz="1400" dirty="0" smtClean="0">
                <a:hlinkClick r:id=""/>
              </a:rPr>
              <a:t>http://www.microsoft.com/windowsserversystem/storage/technologies/mpio/default.mspx</a:t>
            </a:r>
            <a:endParaRPr lang="en-US" sz="1400" dirty="0" smtClean="0"/>
          </a:p>
          <a:p>
            <a:r>
              <a:rPr lang="en-US" sz="1800" dirty="0" smtClean="0"/>
              <a:t>Storage Top 10 Best Practices </a:t>
            </a:r>
          </a:p>
          <a:p>
            <a:pPr lvl="1"/>
            <a:r>
              <a:rPr lang="en-US" sz="1400" dirty="0" smtClean="0">
                <a:hlinkClick r:id=""/>
              </a:rPr>
              <a:t>http://sqlcat.com/top10lists/archive/2007/11/21/storage-top-10-best-practices.aspx</a:t>
            </a:r>
          </a:p>
          <a:p>
            <a:pPr lvl="1"/>
            <a:endParaRPr lang="en-US" sz="1400" dirty="0" smtClean="0"/>
          </a:p>
          <a:p>
            <a:endParaRPr lang="en-US" sz="1800" dirty="0" smtClean="0"/>
          </a:p>
          <a:p>
            <a:endParaRPr lang="da-DK" sz="1800" dirty="0"/>
          </a:p>
        </p:txBody>
      </p:sp>
    </p:spTree>
    <p:extLst>
      <p:ext uri="{BB962C8B-B14F-4D97-AF65-F5344CB8AC3E}">
        <p14:creationId xmlns:p14="http://schemas.microsoft.com/office/powerpoint/2010/main" val="16362717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dirty="0" smtClean="0"/>
              <a:t>The Traditional Hard Disk Drive</a:t>
            </a:r>
            <a:endParaRPr lang="en-US" dirty="0"/>
          </a:p>
        </p:txBody>
      </p:sp>
      <p:pic>
        <p:nvPicPr>
          <p:cNvPr id="6" name="Picture 3" descr="Hard Drive2"/>
          <p:cNvPicPr>
            <a:picLocks noChangeAspect="1" noChangeArrowheads="1"/>
          </p:cNvPicPr>
          <p:nvPr/>
        </p:nvPicPr>
        <p:blipFill>
          <a:blip r:embed="rId3" cstate="print"/>
          <a:srcRect/>
          <a:stretch>
            <a:fillRect/>
          </a:stretch>
        </p:blipFill>
        <p:spPr bwMode="auto">
          <a:xfrm>
            <a:off x="1765300" y="1404938"/>
            <a:ext cx="5167313" cy="4124325"/>
          </a:xfrm>
          <a:prstGeom prst="rect">
            <a:avLst/>
          </a:prstGeom>
          <a:noFill/>
        </p:spPr>
      </p:pic>
      <p:sp>
        <p:nvSpPr>
          <p:cNvPr id="7" name="Text Box 4"/>
          <p:cNvSpPr txBox="1">
            <a:spLocks noChangeArrowheads="1"/>
          </p:cNvSpPr>
          <p:nvPr/>
        </p:nvSpPr>
        <p:spPr bwMode="auto">
          <a:xfrm>
            <a:off x="2414588" y="1517650"/>
            <a:ext cx="1079142" cy="292388"/>
          </a:xfrm>
          <a:prstGeom prst="rect">
            <a:avLst/>
          </a:prstGeom>
          <a:noFill/>
          <a:ln w="9525" algn="ctr">
            <a:noFill/>
            <a:miter lim="800000"/>
            <a:headEnd/>
            <a:tailEnd/>
          </a:ln>
          <a:effectLst/>
        </p:spPr>
        <p:txBody>
          <a:bodyPr wrap="none">
            <a:spAutoFit/>
          </a:bodyPr>
          <a:lstStyle/>
          <a:p>
            <a:r>
              <a:rPr lang="en-US" sz="1300">
                <a:solidFill>
                  <a:schemeClr val="bg2"/>
                </a:solidFill>
              </a:rPr>
              <a:t>Base casting</a:t>
            </a:r>
          </a:p>
        </p:txBody>
      </p:sp>
      <p:sp>
        <p:nvSpPr>
          <p:cNvPr id="8" name="Text Box 5"/>
          <p:cNvSpPr txBox="1">
            <a:spLocks noChangeArrowheads="1"/>
          </p:cNvSpPr>
          <p:nvPr/>
        </p:nvSpPr>
        <p:spPr bwMode="auto">
          <a:xfrm>
            <a:off x="1900238" y="2082800"/>
            <a:ext cx="724878" cy="292388"/>
          </a:xfrm>
          <a:prstGeom prst="rect">
            <a:avLst/>
          </a:prstGeom>
          <a:noFill/>
          <a:ln w="9525" algn="ctr">
            <a:noFill/>
            <a:miter lim="800000"/>
            <a:headEnd/>
            <a:tailEnd/>
          </a:ln>
          <a:effectLst/>
        </p:spPr>
        <p:txBody>
          <a:bodyPr wrap="none">
            <a:spAutoFit/>
          </a:bodyPr>
          <a:lstStyle/>
          <a:p>
            <a:r>
              <a:rPr lang="en-US" sz="1300">
                <a:solidFill>
                  <a:schemeClr val="bg2"/>
                </a:solidFill>
              </a:rPr>
              <a:t>Spindle</a:t>
            </a:r>
          </a:p>
        </p:txBody>
      </p:sp>
      <p:sp>
        <p:nvSpPr>
          <p:cNvPr id="9" name="Text Box 6"/>
          <p:cNvSpPr txBox="1">
            <a:spLocks noChangeArrowheads="1"/>
          </p:cNvSpPr>
          <p:nvPr/>
        </p:nvSpPr>
        <p:spPr bwMode="auto">
          <a:xfrm>
            <a:off x="725488" y="2784475"/>
            <a:ext cx="1420582" cy="292388"/>
          </a:xfrm>
          <a:prstGeom prst="rect">
            <a:avLst/>
          </a:prstGeom>
          <a:noFill/>
          <a:ln w="9525" algn="ctr">
            <a:noFill/>
            <a:miter lim="800000"/>
            <a:headEnd/>
            <a:tailEnd/>
          </a:ln>
          <a:effectLst/>
        </p:spPr>
        <p:txBody>
          <a:bodyPr wrap="none">
            <a:spAutoFit/>
          </a:bodyPr>
          <a:lstStyle/>
          <a:p>
            <a:r>
              <a:rPr lang="en-US" sz="1300">
                <a:solidFill>
                  <a:schemeClr val="bg2"/>
                </a:solidFill>
              </a:rPr>
              <a:t>Slider (and head)</a:t>
            </a:r>
          </a:p>
        </p:txBody>
      </p:sp>
      <p:sp>
        <p:nvSpPr>
          <p:cNvPr id="10" name="Text Box 7"/>
          <p:cNvSpPr txBox="1">
            <a:spLocks noChangeArrowheads="1"/>
          </p:cNvSpPr>
          <p:nvPr/>
        </p:nvSpPr>
        <p:spPr bwMode="auto">
          <a:xfrm>
            <a:off x="725488" y="3363913"/>
            <a:ext cx="1146148" cy="292388"/>
          </a:xfrm>
          <a:prstGeom prst="rect">
            <a:avLst/>
          </a:prstGeom>
          <a:noFill/>
          <a:ln w="9525" algn="ctr">
            <a:noFill/>
            <a:miter lim="800000"/>
            <a:headEnd/>
            <a:tailEnd/>
          </a:ln>
          <a:effectLst/>
        </p:spPr>
        <p:txBody>
          <a:bodyPr wrap="none">
            <a:spAutoFit/>
          </a:bodyPr>
          <a:lstStyle/>
          <a:p>
            <a:r>
              <a:rPr lang="en-US" sz="1300">
                <a:solidFill>
                  <a:schemeClr val="bg2"/>
                </a:solidFill>
              </a:rPr>
              <a:t>Actuator arm</a:t>
            </a:r>
          </a:p>
        </p:txBody>
      </p:sp>
      <p:sp>
        <p:nvSpPr>
          <p:cNvPr id="11" name="Text Box 8"/>
          <p:cNvSpPr txBox="1">
            <a:spLocks noChangeArrowheads="1"/>
          </p:cNvSpPr>
          <p:nvPr/>
        </p:nvSpPr>
        <p:spPr bwMode="auto">
          <a:xfrm>
            <a:off x="628650" y="4003675"/>
            <a:ext cx="1127232" cy="292388"/>
          </a:xfrm>
          <a:prstGeom prst="rect">
            <a:avLst/>
          </a:prstGeom>
          <a:noFill/>
          <a:ln w="9525" algn="ctr">
            <a:noFill/>
            <a:miter lim="800000"/>
            <a:headEnd/>
            <a:tailEnd/>
          </a:ln>
          <a:effectLst/>
        </p:spPr>
        <p:txBody>
          <a:bodyPr wrap="none">
            <a:spAutoFit/>
          </a:bodyPr>
          <a:lstStyle/>
          <a:p>
            <a:r>
              <a:rPr lang="en-US" sz="1300">
                <a:solidFill>
                  <a:schemeClr val="bg2"/>
                </a:solidFill>
              </a:rPr>
              <a:t>Actuator axis</a:t>
            </a:r>
          </a:p>
        </p:txBody>
      </p:sp>
      <p:sp>
        <p:nvSpPr>
          <p:cNvPr id="12" name="Text Box 9"/>
          <p:cNvSpPr txBox="1">
            <a:spLocks noChangeArrowheads="1"/>
          </p:cNvSpPr>
          <p:nvPr/>
        </p:nvSpPr>
        <p:spPr bwMode="auto">
          <a:xfrm>
            <a:off x="722313" y="4659313"/>
            <a:ext cx="814647" cy="292388"/>
          </a:xfrm>
          <a:prstGeom prst="rect">
            <a:avLst/>
          </a:prstGeom>
          <a:noFill/>
          <a:ln w="9525" algn="ctr">
            <a:noFill/>
            <a:miter lim="800000"/>
            <a:headEnd/>
            <a:tailEnd/>
          </a:ln>
          <a:effectLst/>
        </p:spPr>
        <p:txBody>
          <a:bodyPr wrap="none">
            <a:spAutoFit/>
          </a:bodyPr>
          <a:lstStyle/>
          <a:p>
            <a:r>
              <a:rPr lang="en-US" sz="1300">
                <a:solidFill>
                  <a:schemeClr val="bg2"/>
                </a:solidFill>
              </a:rPr>
              <a:t>Actuator</a:t>
            </a:r>
          </a:p>
        </p:txBody>
      </p:sp>
      <p:sp>
        <p:nvSpPr>
          <p:cNvPr id="13" name="Text Box 10"/>
          <p:cNvSpPr txBox="1">
            <a:spLocks noChangeArrowheads="1"/>
          </p:cNvSpPr>
          <p:nvPr/>
        </p:nvSpPr>
        <p:spPr bwMode="auto">
          <a:xfrm>
            <a:off x="1349375" y="5207000"/>
            <a:ext cx="1229311" cy="492443"/>
          </a:xfrm>
          <a:prstGeom prst="rect">
            <a:avLst/>
          </a:prstGeom>
          <a:noFill/>
          <a:ln w="9525" algn="ctr">
            <a:noFill/>
            <a:miter lim="800000"/>
            <a:headEnd/>
            <a:tailEnd/>
          </a:ln>
          <a:effectLst/>
        </p:spPr>
        <p:txBody>
          <a:bodyPr wrap="none">
            <a:spAutoFit/>
          </a:bodyPr>
          <a:lstStyle/>
          <a:p>
            <a:r>
              <a:rPr lang="en-US" sz="1300">
                <a:solidFill>
                  <a:schemeClr val="bg2"/>
                </a:solidFill>
              </a:rPr>
              <a:t>SATA interface</a:t>
            </a:r>
          </a:p>
          <a:p>
            <a:r>
              <a:rPr lang="en-US" sz="1300">
                <a:solidFill>
                  <a:schemeClr val="bg2"/>
                </a:solidFill>
              </a:rPr>
              <a:t>connector</a:t>
            </a:r>
          </a:p>
        </p:txBody>
      </p:sp>
      <p:sp>
        <p:nvSpPr>
          <p:cNvPr id="14" name="Text Box 11"/>
          <p:cNvSpPr txBox="1">
            <a:spLocks noChangeArrowheads="1"/>
          </p:cNvSpPr>
          <p:nvPr/>
        </p:nvSpPr>
        <p:spPr bwMode="auto">
          <a:xfrm>
            <a:off x="4365625" y="5543550"/>
            <a:ext cx="1412823" cy="292388"/>
          </a:xfrm>
          <a:prstGeom prst="rect">
            <a:avLst/>
          </a:prstGeom>
          <a:noFill/>
          <a:ln w="9525" algn="ctr">
            <a:noFill/>
            <a:miter lim="800000"/>
            <a:headEnd/>
            <a:tailEnd/>
          </a:ln>
          <a:effectLst/>
        </p:spPr>
        <p:txBody>
          <a:bodyPr wrap="none">
            <a:spAutoFit/>
          </a:bodyPr>
          <a:lstStyle/>
          <a:p>
            <a:r>
              <a:rPr lang="en-US" sz="1300">
                <a:solidFill>
                  <a:schemeClr val="bg2"/>
                </a:solidFill>
              </a:rPr>
              <a:t>Power connector</a:t>
            </a:r>
          </a:p>
        </p:txBody>
      </p:sp>
      <p:sp>
        <p:nvSpPr>
          <p:cNvPr id="15" name="Text Box 12"/>
          <p:cNvSpPr txBox="1">
            <a:spLocks noChangeArrowheads="1"/>
          </p:cNvSpPr>
          <p:nvPr/>
        </p:nvSpPr>
        <p:spPr bwMode="auto">
          <a:xfrm>
            <a:off x="6192838" y="4918075"/>
            <a:ext cx="1314784" cy="692497"/>
          </a:xfrm>
          <a:prstGeom prst="rect">
            <a:avLst/>
          </a:prstGeom>
          <a:noFill/>
          <a:ln w="9525" algn="ctr">
            <a:noFill/>
            <a:miter lim="800000"/>
            <a:headEnd/>
            <a:tailEnd/>
          </a:ln>
          <a:effectLst/>
        </p:spPr>
        <p:txBody>
          <a:bodyPr wrap="none">
            <a:spAutoFit/>
          </a:bodyPr>
          <a:lstStyle/>
          <a:p>
            <a:r>
              <a:rPr lang="en-US" sz="1300">
                <a:solidFill>
                  <a:schemeClr val="bg2"/>
                </a:solidFill>
              </a:rPr>
              <a:t>Flex Circuit</a:t>
            </a:r>
          </a:p>
          <a:p>
            <a:r>
              <a:rPr lang="en-US" sz="1300">
                <a:solidFill>
                  <a:schemeClr val="bg2"/>
                </a:solidFill>
              </a:rPr>
              <a:t>(attaches heads</a:t>
            </a:r>
          </a:p>
          <a:p>
            <a:r>
              <a:rPr lang="en-US" sz="1300">
                <a:solidFill>
                  <a:schemeClr val="bg2"/>
                </a:solidFill>
              </a:rPr>
              <a:t>to logic board)</a:t>
            </a:r>
          </a:p>
        </p:txBody>
      </p:sp>
      <p:sp>
        <p:nvSpPr>
          <p:cNvPr id="16" name="Text Box 13"/>
          <p:cNvSpPr txBox="1">
            <a:spLocks noChangeArrowheads="1"/>
          </p:cNvSpPr>
          <p:nvPr/>
        </p:nvSpPr>
        <p:spPr bwMode="auto">
          <a:xfrm>
            <a:off x="228600" y="5943600"/>
            <a:ext cx="1027845" cy="184666"/>
          </a:xfrm>
          <a:prstGeom prst="rect">
            <a:avLst/>
          </a:prstGeom>
          <a:noFill/>
          <a:ln w="9525" algn="ctr">
            <a:noFill/>
            <a:miter lim="800000"/>
            <a:headEnd/>
            <a:tailEnd/>
          </a:ln>
          <a:effectLst/>
        </p:spPr>
        <p:txBody>
          <a:bodyPr wrap="none">
            <a:spAutoFit/>
          </a:bodyPr>
          <a:lstStyle/>
          <a:p>
            <a:pPr algn="l"/>
            <a:r>
              <a:rPr lang="en-US" sz="600" b="0" dirty="0">
                <a:solidFill>
                  <a:schemeClr val="bg2"/>
                </a:solidFill>
              </a:rPr>
              <a:t>Source: Panther Products</a:t>
            </a:r>
          </a:p>
        </p:txBody>
      </p:sp>
      <p:sp>
        <p:nvSpPr>
          <p:cNvPr id="17" name="Text Box 14"/>
          <p:cNvSpPr txBox="1">
            <a:spLocks noChangeArrowheads="1"/>
          </p:cNvSpPr>
          <p:nvPr/>
        </p:nvSpPr>
        <p:spPr bwMode="auto">
          <a:xfrm>
            <a:off x="6980238" y="3989388"/>
            <a:ext cx="726033" cy="292388"/>
          </a:xfrm>
          <a:prstGeom prst="rect">
            <a:avLst/>
          </a:prstGeom>
          <a:noFill/>
          <a:ln w="9525" algn="ctr">
            <a:noFill/>
            <a:miter lim="800000"/>
            <a:headEnd/>
            <a:tailEnd/>
          </a:ln>
          <a:effectLst/>
        </p:spPr>
        <p:txBody>
          <a:bodyPr wrap="none">
            <a:spAutoFit/>
          </a:bodyPr>
          <a:lstStyle/>
          <a:p>
            <a:r>
              <a:rPr lang="en-US" sz="1300">
                <a:solidFill>
                  <a:schemeClr val="bg2"/>
                </a:solidFill>
              </a:rPr>
              <a:t>Platters</a:t>
            </a:r>
          </a:p>
        </p:txBody>
      </p:sp>
      <p:sp>
        <p:nvSpPr>
          <p:cNvPr id="18" name="Text Box 15"/>
          <p:cNvSpPr txBox="1">
            <a:spLocks noChangeArrowheads="1"/>
          </p:cNvSpPr>
          <p:nvPr/>
        </p:nvSpPr>
        <p:spPr bwMode="auto">
          <a:xfrm>
            <a:off x="6808788" y="3108325"/>
            <a:ext cx="1715534" cy="292388"/>
          </a:xfrm>
          <a:prstGeom prst="rect">
            <a:avLst/>
          </a:prstGeom>
          <a:noFill/>
          <a:ln w="9525" algn="ctr">
            <a:noFill/>
            <a:miter lim="800000"/>
            <a:headEnd/>
            <a:tailEnd/>
          </a:ln>
          <a:effectLst/>
        </p:spPr>
        <p:txBody>
          <a:bodyPr wrap="none">
            <a:spAutoFit/>
          </a:bodyPr>
          <a:lstStyle/>
          <a:p>
            <a:r>
              <a:rPr lang="en-US" sz="1300">
                <a:solidFill>
                  <a:schemeClr val="bg2"/>
                </a:solidFill>
              </a:rPr>
              <a:t>Case mounting holes</a:t>
            </a:r>
          </a:p>
        </p:txBody>
      </p:sp>
      <p:sp>
        <p:nvSpPr>
          <p:cNvPr id="19" name="Text Box 16"/>
          <p:cNvSpPr txBox="1">
            <a:spLocks noChangeArrowheads="1"/>
          </p:cNvSpPr>
          <p:nvPr/>
        </p:nvSpPr>
        <p:spPr bwMode="auto">
          <a:xfrm>
            <a:off x="4637088" y="1119188"/>
            <a:ext cx="1798890" cy="492443"/>
          </a:xfrm>
          <a:prstGeom prst="rect">
            <a:avLst/>
          </a:prstGeom>
          <a:noFill/>
          <a:ln w="9525" algn="ctr">
            <a:noFill/>
            <a:miter lim="800000"/>
            <a:headEnd/>
            <a:tailEnd/>
          </a:ln>
          <a:effectLst/>
        </p:spPr>
        <p:txBody>
          <a:bodyPr wrap="none">
            <a:spAutoFit/>
          </a:bodyPr>
          <a:lstStyle/>
          <a:p>
            <a:r>
              <a:rPr lang="en-US" sz="1300">
                <a:solidFill>
                  <a:schemeClr val="bg2"/>
                </a:solidFill>
              </a:rPr>
              <a:t>Cover mounting holes</a:t>
            </a:r>
          </a:p>
          <a:p>
            <a:r>
              <a:rPr lang="en-US" sz="1300">
                <a:solidFill>
                  <a:schemeClr val="bg2"/>
                </a:solidFill>
              </a:rPr>
              <a:t>(cover not shown)</a:t>
            </a:r>
          </a:p>
        </p:txBody>
      </p:sp>
      <p:sp>
        <p:nvSpPr>
          <p:cNvPr id="20" name="Line 17"/>
          <p:cNvSpPr>
            <a:spLocks noChangeShapeType="1"/>
          </p:cNvSpPr>
          <p:nvPr/>
        </p:nvSpPr>
        <p:spPr bwMode="auto">
          <a:xfrm flipH="1">
            <a:off x="3760788" y="1603375"/>
            <a:ext cx="1849437" cy="769938"/>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21" name="Line 18"/>
          <p:cNvSpPr>
            <a:spLocks noChangeShapeType="1"/>
          </p:cNvSpPr>
          <p:nvPr/>
        </p:nvSpPr>
        <p:spPr bwMode="auto">
          <a:xfrm>
            <a:off x="5595938" y="1617663"/>
            <a:ext cx="215900" cy="446087"/>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22" name="Line 19"/>
          <p:cNvSpPr>
            <a:spLocks noChangeShapeType="1"/>
          </p:cNvSpPr>
          <p:nvPr/>
        </p:nvSpPr>
        <p:spPr bwMode="auto">
          <a:xfrm>
            <a:off x="6583363" y="2349500"/>
            <a:ext cx="285750" cy="849313"/>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23" name="Line 20"/>
          <p:cNvSpPr>
            <a:spLocks noChangeShapeType="1"/>
          </p:cNvSpPr>
          <p:nvPr/>
        </p:nvSpPr>
        <p:spPr bwMode="auto">
          <a:xfrm>
            <a:off x="6253163" y="3200400"/>
            <a:ext cx="611187" cy="12700"/>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24" name="Line 21"/>
          <p:cNvSpPr>
            <a:spLocks noChangeShapeType="1"/>
          </p:cNvSpPr>
          <p:nvPr/>
        </p:nvSpPr>
        <p:spPr bwMode="auto">
          <a:xfrm>
            <a:off x="3551238" y="1676400"/>
            <a:ext cx="284162" cy="485775"/>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25" name="Line 22"/>
          <p:cNvSpPr>
            <a:spLocks noChangeShapeType="1"/>
          </p:cNvSpPr>
          <p:nvPr/>
        </p:nvSpPr>
        <p:spPr bwMode="auto">
          <a:xfrm>
            <a:off x="2641600" y="2232025"/>
            <a:ext cx="2005013" cy="603250"/>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26" name="Line 23"/>
          <p:cNvSpPr>
            <a:spLocks noChangeShapeType="1"/>
          </p:cNvSpPr>
          <p:nvPr/>
        </p:nvSpPr>
        <p:spPr bwMode="auto">
          <a:xfrm>
            <a:off x="1979613" y="3495675"/>
            <a:ext cx="1806575" cy="120650"/>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27" name="Line 24"/>
          <p:cNvSpPr>
            <a:spLocks noChangeShapeType="1"/>
          </p:cNvSpPr>
          <p:nvPr/>
        </p:nvSpPr>
        <p:spPr bwMode="auto">
          <a:xfrm flipV="1">
            <a:off x="1874838" y="3948113"/>
            <a:ext cx="1758950" cy="163512"/>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28" name="Line 25"/>
          <p:cNvSpPr>
            <a:spLocks noChangeShapeType="1"/>
          </p:cNvSpPr>
          <p:nvPr/>
        </p:nvSpPr>
        <p:spPr bwMode="auto">
          <a:xfrm>
            <a:off x="2200275" y="2909888"/>
            <a:ext cx="2151063" cy="465137"/>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29" name="Line 26"/>
          <p:cNvSpPr>
            <a:spLocks noChangeShapeType="1"/>
          </p:cNvSpPr>
          <p:nvPr/>
        </p:nvSpPr>
        <p:spPr bwMode="auto">
          <a:xfrm flipV="1">
            <a:off x="1565275" y="4238625"/>
            <a:ext cx="1179513" cy="547688"/>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30" name="Line 27"/>
          <p:cNvSpPr>
            <a:spLocks noChangeShapeType="1"/>
          </p:cNvSpPr>
          <p:nvPr/>
        </p:nvSpPr>
        <p:spPr bwMode="auto">
          <a:xfrm flipV="1">
            <a:off x="2139950" y="5010150"/>
            <a:ext cx="903288" cy="184150"/>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31" name="Line 28"/>
          <p:cNvSpPr>
            <a:spLocks noChangeShapeType="1"/>
          </p:cNvSpPr>
          <p:nvPr/>
        </p:nvSpPr>
        <p:spPr bwMode="auto">
          <a:xfrm flipV="1">
            <a:off x="4992688" y="5176838"/>
            <a:ext cx="58737" cy="361950"/>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32" name="Line 29"/>
          <p:cNvSpPr>
            <a:spLocks noChangeShapeType="1"/>
          </p:cNvSpPr>
          <p:nvPr/>
        </p:nvSpPr>
        <p:spPr bwMode="auto">
          <a:xfrm flipH="1" flipV="1">
            <a:off x="4848225" y="3892550"/>
            <a:ext cx="1476375" cy="1119188"/>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33" name="Line 30"/>
          <p:cNvSpPr>
            <a:spLocks noChangeShapeType="1"/>
          </p:cNvSpPr>
          <p:nvPr/>
        </p:nvSpPr>
        <p:spPr bwMode="auto">
          <a:xfrm flipH="1" flipV="1">
            <a:off x="5275263" y="3592513"/>
            <a:ext cx="1751012" cy="509587"/>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34" name="Line 31"/>
          <p:cNvSpPr>
            <a:spLocks noChangeShapeType="1"/>
          </p:cNvSpPr>
          <p:nvPr/>
        </p:nvSpPr>
        <p:spPr bwMode="auto">
          <a:xfrm flipH="1" flipV="1">
            <a:off x="5270500" y="3695700"/>
            <a:ext cx="1760538" cy="411163"/>
          </a:xfrm>
          <a:prstGeom prst="line">
            <a:avLst/>
          </a:prstGeom>
          <a:noFill/>
          <a:ln w="25400">
            <a:solidFill>
              <a:schemeClr val="tx2"/>
            </a:solidFill>
            <a:round/>
            <a:headEnd/>
            <a:tailEnd/>
          </a:ln>
          <a:effectLst/>
        </p:spPr>
        <p:txBody>
          <a:bodyPr/>
          <a:lstStyle/>
          <a:p>
            <a:endParaRPr lang="en-US">
              <a:solidFill>
                <a:schemeClr val="bg2"/>
              </a:solidFill>
            </a:endParaRPr>
          </a:p>
        </p:txBody>
      </p:sp>
      <p:sp>
        <p:nvSpPr>
          <p:cNvPr id="35" name="Line 32"/>
          <p:cNvSpPr>
            <a:spLocks noChangeShapeType="1"/>
          </p:cNvSpPr>
          <p:nvPr/>
        </p:nvSpPr>
        <p:spPr bwMode="auto">
          <a:xfrm flipH="1" flipV="1">
            <a:off x="5235575" y="3798888"/>
            <a:ext cx="1760538" cy="293687"/>
          </a:xfrm>
          <a:prstGeom prst="line">
            <a:avLst/>
          </a:prstGeom>
          <a:noFill/>
          <a:ln w="25400">
            <a:solidFill>
              <a:schemeClr val="tx2"/>
            </a:solidFill>
            <a:round/>
            <a:headEnd/>
            <a:tailEnd/>
          </a:ln>
          <a:effectLst/>
        </p:spPr>
        <p:txBody>
          <a:bodyPr/>
          <a:lstStyle/>
          <a:p>
            <a:endParaRPr lang="en-US">
              <a:solidFill>
                <a:schemeClr val="bg2"/>
              </a:solidFill>
            </a:endParaRPr>
          </a:p>
        </p:txBody>
      </p:sp>
    </p:spTree>
    <p:extLst>
      <p:ext uri="{BB962C8B-B14F-4D97-AF65-F5344CB8AC3E}">
        <p14:creationId xmlns:p14="http://schemas.microsoft.com/office/powerpoint/2010/main" val="2006023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itle 583681"/>
          <p:cNvSpPr>
            <a:spLocks noGrp="1" noChangeArrowheads="1"/>
          </p:cNvSpPr>
          <p:nvPr>
            <p:ph type="title"/>
          </p:nvPr>
        </p:nvSpPr>
        <p:spPr/>
        <p:txBody>
          <a:bodyPr/>
          <a:lstStyle/>
          <a:p>
            <a:r>
              <a:rPr lang="en-US" smtClean="0"/>
              <a:t>SQL Server Storage References</a:t>
            </a:r>
            <a:endParaRPr lang="en-US" dirty="0" smtClean="0"/>
          </a:p>
        </p:txBody>
      </p:sp>
      <p:sp>
        <p:nvSpPr>
          <p:cNvPr id="583683" name="Text Placeholder 583682"/>
          <p:cNvSpPr>
            <a:spLocks noGrp="1" noChangeArrowheads="1"/>
          </p:cNvSpPr>
          <p:nvPr>
            <p:ph idx="1"/>
          </p:nvPr>
        </p:nvSpPr>
        <p:spPr>
          <a:xfrm>
            <a:off x="467544" y="1052736"/>
            <a:ext cx="8320088" cy="6932667"/>
          </a:xfrm>
        </p:spPr>
        <p:txBody>
          <a:bodyPr/>
          <a:lstStyle/>
          <a:p>
            <a:r>
              <a:rPr lang="en-US" sz="1800" dirty="0" smtClean="0"/>
              <a:t>SQL Server Consolidation on the 64-Bit Platform</a:t>
            </a:r>
          </a:p>
          <a:p>
            <a:pPr lvl="1"/>
            <a:r>
              <a:rPr lang="en-US" sz="1400" dirty="0" smtClean="0">
                <a:hlinkClick r:id=""/>
              </a:rPr>
              <a:t>http://www.microsoft.com/technet/prodtechnol/sql/2000/deploy/64bitconsolidation.mspx</a:t>
            </a:r>
            <a:endParaRPr lang="en-US" sz="1400" dirty="0" smtClean="0"/>
          </a:p>
          <a:p>
            <a:r>
              <a:rPr lang="en-US" sz="1800" dirty="0" smtClean="0"/>
              <a:t>SQL Server Consolidation on the 32-Bit Platform using a Clustered Environment </a:t>
            </a:r>
          </a:p>
          <a:p>
            <a:pPr lvl="1"/>
            <a:r>
              <a:rPr lang="en-US" sz="1400" dirty="0" smtClean="0">
                <a:hlinkClick r:id=""/>
              </a:rPr>
              <a:t>http://www.microsoft.com/technet/prodtechnol/sql/2000/deploy/32bitconsolidation.mspx</a:t>
            </a:r>
            <a:endParaRPr lang="en-US" sz="1400" dirty="0" smtClean="0"/>
          </a:p>
          <a:p>
            <a:r>
              <a:rPr lang="en-US" sz="1800" dirty="0" smtClean="0"/>
              <a:t>SQL Server 2000/2005 I/O Basics on TechNet</a:t>
            </a:r>
          </a:p>
          <a:p>
            <a:pPr lvl="1"/>
            <a:r>
              <a:rPr lang="en-US" sz="1400" dirty="0" smtClean="0">
                <a:hlinkClick r:id=""/>
              </a:rPr>
              <a:t>http://www.microsoft.com/technet/prodtechnol/sql/2000/maintain/sqlIObasics.mspx</a:t>
            </a:r>
            <a:r>
              <a:rPr lang="en-US" sz="1400" dirty="0" smtClean="0"/>
              <a:t> </a:t>
            </a:r>
          </a:p>
          <a:p>
            <a:pPr lvl="1"/>
            <a:r>
              <a:rPr lang="en-US" sz="1400" dirty="0" smtClean="0">
                <a:hlinkClick r:id=""/>
              </a:rPr>
              <a:t>http://www.microsoft.com/technet/prodtechnol/sql/2005/iobasics.mspx</a:t>
            </a:r>
            <a:endParaRPr lang="en-US" sz="1400" dirty="0" smtClean="0"/>
          </a:p>
          <a:p>
            <a:r>
              <a:rPr lang="en-US" sz="1800" dirty="0" smtClean="0"/>
              <a:t>Microsoft SQL Server I/O subsystem requirements for the </a:t>
            </a:r>
            <a:r>
              <a:rPr lang="en-US" sz="1800" dirty="0" err="1" smtClean="0"/>
              <a:t>tempdb</a:t>
            </a:r>
            <a:r>
              <a:rPr lang="en-US" sz="1800" dirty="0" smtClean="0"/>
              <a:t> database</a:t>
            </a:r>
            <a:endParaRPr lang="en-US" sz="1800" noProof="1" smtClean="0"/>
          </a:p>
          <a:p>
            <a:pPr lvl="1"/>
            <a:r>
              <a:rPr lang="en-US" sz="1400" noProof="1" smtClean="0">
                <a:hlinkClick r:id=""/>
              </a:rPr>
              <a:t>http://support.microsoft.com/kb/917047</a:t>
            </a:r>
            <a:endParaRPr lang="en-US" sz="1400" noProof="1" smtClean="0"/>
          </a:p>
          <a:p>
            <a:r>
              <a:rPr lang="en-US" sz="1800" dirty="0" smtClean="0"/>
              <a:t>SQL Server </a:t>
            </a:r>
            <a:r>
              <a:rPr lang="en-US" sz="1800" dirty="0" err="1" smtClean="0"/>
              <a:t>AlwaysOn</a:t>
            </a:r>
            <a:r>
              <a:rPr lang="en-US" sz="1800" dirty="0" smtClean="0"/>
              <a:t> Partner program </a:t>
            </a:r>
          </a:p>
          <a:p>
            <a:pPr lvl="1"/>
            <a:r>
              <a:rPr lang="en-US" sz="1400" dirty="0" smtClean="0">
                <a:hlinkClick r:id=""/>
              </a:rPr>
              <a:t>http://www.microsoft.com/sql/alwayson/default.mspx</a:t>
            </a:r>
            <a:endParaRPr lang="en-US" sz="1400" dirty="0" smtClean="0"/>
          </a:p>
          <a:p>
            <a:r>
              <a:rPr lang="en-US" sz="1800" dirty="0" smtClean="0"/>
              <a:t>SQL Server </a:t>
            </a:r>
            <a:r>
              <a:rPr lang="en-US" sz="1800" dirty="0" err="1" smtClean="0"/>
              <a:t>PreDeployment</a:t>
            </a:r>
            <a:r>
              <a:rPr lang="en-US" sz="1800" dirty="0" smtClean="0"/>
              <a:t> Best Practices</a:t>
            </a:r>
          </a:p>
          <a:p>
            <a:pPr lvl="1"/>
            <a:r>
              <a:rPr lang="en-US" sz="1400" dirty="0" smtClean="0">
                <a:hlinkClick r:id=""/>
              </a:rPr>
              <a:t>http://www.microsoft.com/technet/prodtechnol/sql/bestpractice/pdpliobp.mspx</a:t>
            </a:r>
            <a:endParaRPr lang="en-US" sz="1400" dirty="0" smtClean="0"/>
          </a:p>
          <a:p>
            <a:r>
              <a:rPr lang="en-US" sz="1800" dirty="0" smtClean="0"/>
              <a:t>Scalability and VLDB Resources on Microsoft.com</a:t>
            </a:r>
            <a:endParaRPr lang="en-US" sz="1800" dirty="0" smtClean="0">
              <a:hlinkClick r:id=""/>
            </a:endParaRPr>
          </a:p>
          <a:p>
            <a:pPr lvl="1"/>
            <a:r>
              <a:rPr lang="en-US" sz="1400" dirty="0" smtClean="0">
                <a:hlinkClick r:id=""/>
              </a:rPr>
              <a:t>http://www.microsoft.com/sql/techinfo/administration/2000/scalability.asp</a:t>
            </a:r>
            <a:endParaRPr lang="en-US" sz="1400" dirty="0" smtClean="0"/>
          </a:p>
          <a:p>
            <a:pPr lvl="1"/>
            <a:endParaRPr lang="en-US" sz="1400" dirty="0" smtClean="0"/>
          </a:p>
          <a:p>
            <a:pPr lvl="1"/>
            <a:endParaRPr lang="en-US" sz="1400" dirty="0" smtClean="0"/>
          </a:p>
          <a:p>
            <a:pPr lvl="1"/>
            <a:endParaRPr lang="en-US" sz="1400" noProof="1" smtClean="0"/>
          </a:p>
          <a:p>
            <a:pPr lvl="1"/>
            <a:endParaRPr lang="en-US" sz="1400" dirty="0" smtClean="0"/>
          </a:p>
          <a:p>
            <a:pPr lvl="1"/>
            <a:endParaRPr lang="en-US" sz="1400" dirty="0" smtClean="0"/>
          </a:p>
        </p:txBody>
      </p:sp>
    </p:spTree>
    <p:extLst>
      <p:ext uri="{BB962C8B-B14F-4D97-AF65-F5344CB8AC3E}">
        <p14:creationId xmlns:p14="http://schemas.microsoft.com/office/powerpoint/2010/main" val="20841516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sz="quarter" idx="11"/>
          </p:nvPr>
        </p:nvSpPr>
        <p:spPr>
          <a:xfrm>
            <a:off x="323528" y="3501008"/>
            <a:ext cx="8424936" cy="1231106"/>
          </a:xfrm>
        </p:spPr>
        <p:txBody>
          <a:bodyPr/>
          <a:lstStyle/>
          <a:p>
            <a:r>
              <a:rPr lang="en-US" dirty="0"/>
              <a:t>Appendix – SQL Server I/O Patterns</a:t>
            </a:r>
          </a:p>
        </p:txBody>
      </p:sp>
    </p:spTree>
    <p:extLst>
      <p:ext uri="{BB962C8B-B14F-4D97-AF65-F5344CB8AC3E}">
        <p14:creationId xmlns:p14="http://schemas.microsoft.com/office/powerpoint/2010/main" val="7677625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 Lazy Writer</a:t>
            </a:r>
            <a:endParaRPr lang="da-DK" dirty="0"/>
          </a:p>
        </p:txBody>
      </p:sp>
      <p:sp>
        <p:nvSpPr>
          <p:cNvPr id="9" name="Text Placeholder 8"/>
          <p:cNvSpPr>
            <a:spLocks noGrp="1"/>
          </p:cNvSpPr>
          <p:nvPr>
            <p:ph type="body" idx="1"/>
          </p:nvPr>
        </p:nvSpPr>
        <p:spPr>
          <a:xfrm>
            <a:off x="589280" y="1047433"/>
            <a:ext cx="4040188" cy="639762"/>
          </a:xfrm>
        </p:spPr>
        <p:txBody>
          <a:bodyPr>
            <a:normAutofit/>
          </a:bodyPr>
          <a:lstStyle/>
          <a:p>
            <a:r>
              <a:rPr lang="en-US" dirty="0" smtClean="0">
                <a:solidFill>
                  <a:schemeClr val="bg1"/>
                </a:solidFill>
              </a:rPr>
              <a:t>Workload Description</a:t>
            </a:r>
            <a:endParaRPr lang="da-DK" dirty="0">
              <a:solidFill>
                <a:schemeClr val="bg1"/>
              </a:solidFill>
            </a:endParaRPr>
          </a:p>
        </p:txBody>
      </p:sp>
      <p:sp>
        <p:nvSpPr>
          <p:cNvPr id="4" name="Content Placeholder 3"/>
          <p:cNvSpPr>
            <a:spLocks noGrp="1"/>
          </p:cNvSpPr>
          <p:nvPr>
            <p:ph sz="half" idx="2"/>
          </p:nvPr>
        </p:nvSpPr>
        <p:spPr>
          <a:xfrm>
            <a:off x="457200" y="1717040"/>
            <a:ext cx="4040188" cy="4409123"/>
          </a:xfrm>
        </p:spPr>
        <p:txBody>
          <a:bodyPr>
            <a:normAutofit fontScale="70000" lnSpcReduction="20000"/>
          </a:bodyPr>
          <a:lstStyle/>
          <a:p>
            <a:pPr>
              <a:lnSpc>
                <a:spcPct val="120000"/>
              </a:lnSpc>
            </a:pPr>
            <a:r>
              <a:rPr lang="en-US" sz="2500" dirty="0" smtClean="0"/>
              <a:t>Heavy bursts of random writes flushing dirty pages from buffer pool </a:t>
            </a:r>
          </a:p>
          <a:p>
            <a:pPr>
              <a:lnSpc>
                <a:spcPct val="120000"/>
              </a:lnSpc>
            </a:pPr>
            <a:r>
              <a:rPr lang="en-US" sz="2500" dirty="0" smtClean="0"/>
              <a:t>Types of Checkpoints </a:t>
            </a:r>
          </a:p>
          <a:p>
            <a:pPr lvl="1">
              <a:lnSpc>
                <a:spcPct val="120000"/>
              </a:lnSpc>
            </a:pPr>
            <a:r>
              <a:rPr lang="en-US" sz="2200" dirty="0" smtClean="0"/>
              <a:t>Background/automatic checkpoints: Triggered by log volume or recovery interval and performed by the checkpoint thread </a:t>
            </a:r>
          </a:p>
          <a:p>
            <a:pPr lvl="1">
              <a:lnSpc>
                <a:spcPct val="120000"/>
              </a:lnSpc>
            </a:pPr>
            <a:r>
              <a:rPr lang="en-US" sz="2200" dirty="0" smtClean="0"/>
              <a:t>User-initiated checkpoints: Initiated by the T-SQL CHECKPOINT command.</a:t>
            </a:r>
          </a:p>
          <a:p>
            <a:pPr lvl="1">
              <a:lnSpc>
                <a:spcPct val="120000"/>
              </a:lnSpc>
            </a:pPr>
            <a:r>
              <a:rPr lang="en-US" sz="2200" dirty="0" smtClean="0"/>
              <a:t>Reflexive checkpoints: Automatically performed as part of some larger operation, such as recovery, restore, snapshot creation, etc.</a:t>
            </a:r>
          </a:p>
          <a:p>
            <a:pPr>
              <a:lnSpc>
                <a:spcPct val="120000"/>
              </a:lnSpc>
            </a:pPr>
            <a:endParaRPr lang="en-US" dirty="0" smtClean="0"/>
          </a:p>
        </p:txBody>
      </p:sp>
      <p:sp>
        <p:nvSpPr>
          <p:cNvPr id="10" name="Text Placeholder 9"/>
          <p:cNvSpPr>
            <a:spLocks noGrp="1"/>
          </p:cNvSpPr>
          <p:nvPr>
            <p:ph type="body" sz="quarter" idx="3"/>
          </p:nvPr>
        </p:nvSpPr>
        <p:spPr>
          <a:xfrm>
            <a:off x="4573905" y="1037273"/>
            <a:ext cx="4041775" cy="639762"/>
          </a:xfrm>
        </p:spPr>
        <p:txBody>
          <a:bodyPr>
            <a:normAutofit/>
          </a:bodyPr>
          <a:lstStyle/>
          <a:p>
            <a:r>
              <a:rPr lang="en-US" dirty="0" smtClean="0">
                <a:solidFill>
                  <a:schemeClr val="bg1"/>
                </a:solidFill>
              </a:rPr>
              <a:t>Pattern / Monitoring</a:t>
            </a:r>
            <a:endParaRPr lang="da-DK" dirty="0">
              <a:solidFill>
                <a:schemeClr val="bg1"/>
              </a:solidFill>
            </a:endParaRPr>
          </a:p>
        </p:txBody>
      </p:sp>
      <p:sp>
        <p:nvSpPr>
          <p:cNvPr id="26" name="Content Placeholder 25"/>
          <p:cNvSpPr>
            <a:spLocks noGrp="1"/>
          </p:cNvSpPr>
          <p:nvPr>
            <p:ph sz="quarter" idx="4"/>
          </p:nvPr>
        </p:nvSpPr>
        <p:spPr>
          <a:xfrm>
            <a:off x="4645025" y="1686560"/>
            <a:ext cx="4041775" cy="4439603"/>
          </a:xfrm>
        </p:spPr>
        <p:txBody>
          <a:bodyPr/>
          <a:lstStyle/>
          <a:p>
            <a:r>
              <a:rPr lang="en-US" dirty="0" smtClean="0"/>
              <a:t>Random, but SQL Server will attempt to find adjacent pages</a:t>
            </a:r>
          </a:p>
          <a:p>
            <a:r>
              <a:rPr lang="en-US" dirty="0" smtClean="0"/>
              <a:t>Up to 256KB in a single I/O request</a:t>
            </a:r>
          </a:p>
          <a:p>
            <a:r>
              <a:rPr lang="en-US" dirty="0" smtClean="0"/>
              <a:t>Performance Monitor</a:t>
            </a:r>
          </a:p>
          <a:p>
            <a:pPr lvl="1"/>
            <a:r>
              <a:rPr lang="en-US" dirty="0" err="1" smtClean="0"/>
              <a:t>MSSQL:Buffer</a:t>
            </a:r>
            <a:r>
              <a:rPr lang="en-US" dirty="0" smtClean="0"/>
              <a:t> Manager</a:t>
            </a:r>
          </a:p>
          <a:p>
            <a:pPr lvl="2"/>
            <a:r>
              <a:rPr lang="en-US" dirty="0" smtClean="0"/>
              <a:t>Checkpoint pages / sec</a:t>
            </a:r>
          </a:p>
          <a:p>
            <a:pPr lvl="2"/>
            <a:r>
              <a:rPr lang="en-US" dirty="0" smtClean="0"/>
              <a:t>Lazy Writes / sec</a:t>
            </a:r>
          </a:p>
          <a:p>
            <a:endParaRPr lang="da-DK" dirty="0" smtClean="0"/>
          </a:p>
          <a:p>
            <a:endParaRPr lang="da-DK" dirty="0"/>
          </a:p>
        </p:txBody>
      </p:sp>
    </p:spTree>
    <p:extLst>
      <p:ext uri="{BB962C8B-B14F-4D97-AF65-F5344CB8AC3E}">
        <p14:creationId xmlns:p14="http://schemas.microsoft.com/office/powerpoint/2010/main" val="6465213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(continued)</a:t>
            </a:r>
            <a:endParaRPr lang="da-DK" dirty="0"/>
          </a:p>
        </p:txBody>
      </p:sp>
      <p:sp>
        <p:nvSpPr>
          <p:cNvPr id="7" name="Content Placeholder 6"/>
          <p:cNvSpPr>
            <a:spLocks noGrp="1"/>
          </p:cNvSpPr>
          <p:nvPr>
            <p:ph idx="1"/>
          </p:nvPr>
        </p:nvSpPr>
        <p:spPr>
          <a:xfrm>
            <a:off x="381000" y="1076960"/>
            <a:ext cx="8382000" cy="5400039"/>
          </a:xfrm>
        </p:spPr>
        <p:txBody>
          <a:bodyPr>
            <a:normAutofit/>
          </a:bodyPr>
          <a:lstStyle/>
          <a:p>
            <a:r>
              <a:rPr lang="en-US" sz="2500" dirty="0" smtClean="0"/>
              <a:t>Checkpoint Throttling </a:t>
            </a:r>
          </a:p>
          <a:p>
            <a:pPr lvl="1"/>
            <a:r>
              <a:rPr lang="en-US" sz="2200" dirty="0" smtClean="0"/>
              <a:t>Checkpoint measures I/O latency impact and automatically adjusts checkpoint I/O to keep the overall latency from being unduly affected</a:t>
            </a:r>
          </a:p>
          <a:p>
            <a:pPr lvl="1"/>
            <a:r>
              <a:rPr lang="en-US" sz="2200" dirty="0" smtClean="0"/>
              <a:t>CHECKPOINT [</a:t>
            </a:r>
            <a:r>
              <a:rPr lang="en-US" sz="2200" dirty="0" err="1" smtClean="0"/>
              <a:t>checkpoint_duration</a:t>
            </a:r>
            <a:r>
              <a:rPr lang="en-US" sz="2200" dirty="0" smtClean="0"/>
              <a:t>]</a:t>
            </a:r>
          </a:p>
          <a:p>
            <a:pPr lvl="2"/>
            <a:r>
              <a:rPr lang="en-US" dirty="0" smtClean="0"/>
              <a:t>CHECKPOINT now allows an optional numeric argument, which specifies the number of seconds the checkpoint should take</a:t>
            </a:r>
          </a:p>
          <a:p>
            <a:pPr lvl="2"/>
            <a:r>
              <a:rPr lang="en-US" dirty="0" smtClean="0"/>
              <a:t>Checkpoint makes a “best effort” to perform in the time specified </a:t>
            </a:r>
          </a:p>
          <a:p>
            <a:pPr lvl="2"/>
            <a:r>
              <a:rPr lang="en-US" dirty="0" smtClean="0"/>
              <a:t>If specified time is too low it runs at full speed</a:t>
            </a:r>
          </a:p>
          <a:p>
            <a:r>
              <a:rPr lang="en-US" sz="2500" dirty="0" smtClean="0"/>
              <a:t>NUMA systems spread the checkpoints to writers on each node</a:t>
            </a:r>
            <a:endParaRPr lang="da-DK" dirty="0"/>
          </a:p>
        </p:txBody>
      </p:sp>
    </p:spTree>
    <p:extLst>
      <p:ext uri="{BB962C8B-B14F-4D97-AF65-F5344CB8AC3E}">
        <p14:creationId xmlns:p14="http://schemas.microsoft.com/office/powerpoint/2010/main" val="8693566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Seeks</a:t>
            </a:r>
            <a:endParaRPr lang="da-DK" dirty="0"/>
          </a:p>
        </p:txBody>
      </p:sp>
      <p:sp>
        <p:nvSpPr>
          <p:cNvPr id="3" name="Text Placeholder 2"/>
          <p:cNvSpPr>
            <a:spLocks noGrp="1"/>
          </p:cNvSpPr>
          <p:nvPr>
            <p:ph type="body" idx="1"/>
          </p:nvPr>
        </p:nvSpPr>
        <p:spPr>
          <a:xfrm>
            <a:off x="477520" y="966153"/>
            <a:ext cx="4040188" cy="639762"/>
          </a:xfrm>
        </p:spPr>
        <p:txBody>
          <a:bodyPr>
            <a:normAutofit/>
          </a:bodyPr>
          <a:lstStyle/>
          <a:p>
            <a:r>
              <a:rPr lang="en-US" dirty="0" smtClean="0">
                <a:solidFill>
                  <a:schemeClr val="bg1"/>
                </a:solidFill>
              </a:rPr>
              <a:t>Workload Description</a:t>
            </a:r>
            <a:endParaRPr lang="da-DK" dirty="0">
              <a:solidFill>
                <a:schemeClr val="bg1"/>
              </a:solidFill>
            </a:endParaRPr>
          </a:p>
        </p:txBody>
      </p:sp>
      <p:sp>
        <p:nvSpPr>
          <p:cNvPr id="4" name="Content Placeholder 3"/>
          <p:cNvSpPr>
            <a:spLocks noGrp="1"/>
          </p:cNvSpPr>
          <p:nvPr>
            <p:ph sz="half" idx="2"/>
          </p:nvPr>
        </p:nvSpPr>
        <p:spPr>
          <a:xfrm>
            <a:off x="457200" y="1584961"/>
            <a:ext cx="4040188" cy="4114800"/>
          </a:xfrm>
        </p:spPr>
        <p:txBody>
          <a:bodyPr>
            <a:normAutofit/>
          </a:bodyPr>
          <a:lstStyle/>
          <a:p>
            <a:pPr>
              <a:lnSpc>
                <a:spcPct val="110000"/>
              </a:lnSpc>
            </a:pPr>
            <a:r>
              <a:rPr lang="en-US" dirty="0" smtClean="0"/>
              <a:t>Query plans performing loop joins will typically do many index seeks</a:t>
            </a:r>
          </a:p>
          <a:p>
            <a:pPr>
              <a:lnSpc>
                <a:spcPct val="110000"/>
              </a:lnSpc>
            </a:pPr>
            <a:r>
              <a:rPr lang="en-US" dirty="0" smtClean="0"/>
              <a:t>Single row lookups in index</a:t>
            </a:r>
          </a:p>
          <a:p>
            <a:pPr>
              <a:lnSpc>
                <a:spcPct val="110000"/>
              </a:lnSpc>
            </a:pPr>
            <a:r>
              <a:rPr lang="en-US" dirty="0" smtClean="0"/>
              <a:t>Traverse the B-Tree of the index, retrieve single page / row</a:t>
            </a:r>
          </a:p>
          <a:p>
            <a:pPr>
              <a:lnSpc>
                <a:spcPct val="110000"/>
              </a:lnSpc>
            </a:pPr>
            <a:r>
              <a:rPr lang="en-US" dirty="0" smtClean="0"/>
              <a:t>OLTP workloads typically heavy on these</a:t>
            </a:r>
          </a:p>
        </p:txBody>
      </p:sp>
      <p:sp>
        <p:nvSpPr>
          <p:cNvPr id="5" name="Text Placeholder 4"/>
          <p:cNvSpPr>
            <a:spLocks noGrp="1"/>
          </p:cNvSpPr>
          <p:nvPr>
            <p:ph type="body" sz="quarter" idx="3"/>
          </p:nvPr>
        </p:nvSpPr>
        <p:spPr>
          <a:xfrm>
            <a:off x="4645025" y="1016953"/>
            <a:ext cx="4041775" cy="639762"/>
          </a:xfrm>
        </p:spPr>
        <p:txBody>
          <a:bodyPr>
            <a:normAutofit/>
          </a:bodyPr>
          <a:lstStyle/>
          <a:p>
            <a:r>
              <a:rPr lang="en-US" dirty="0" smtClean="0">
                <a:solidFill>
                  <a:schemeClr val="bg1"/>
                </a:solidFill>
              </a:rPr>
              <a:t>Pattern / Monitoring</a:t>
            </a:r>
            <a:endParaRPr lang="da-DK" dirty="0">
              <a:solidFill>
                <a:schemeClr val="bg1"/>
              </a:solidFill>
            </a:endParaRPr>
          </a:p>
        </p:txBody>
      </p:sp>
      <p:sp>
        <p:nvSpPr>
          <p:cNvPr id="6" name="Content Placeholder 5"/>
          <p:cNvSpPr>
            <a:spLocks noGrp="1"/>
          </p:cNvSpPr>
          <p:nvPr>
            <p:ph sz="quarter" idx="4"/>
          </p:nvPr>
        </p:nvSpPr>
        <p:spPr>
          <a:xfrm>
            <a:off x="4645025" y="1717040"/>
            <a:ext cx="4041775" cy="4409123"/>
          </a:xfrm>
        </p:spPr>
        <p:txBody>
          <a:bodyPr>
            <a:normAutofit/>
          </a:bodyPr>
          <a:lstStyle/>
          <a:p>
            <a:r>
              <a:rPr lang="en-US" sz="2400" dirty="0" smtClean="0"/>
              <a:t>Random I/O</a:t>
            </a:r>
          </a:p>
          <a:p>
            <a:r>
              <a:rPr lang="en-US" sz="2400" dirty="0" smtClean="0"/>
              <a:t>8 KB Block Sizes</a:t>
            </a:r>
            <a:endParaRPr lang="en-US" sz="2000" strike="sngStrike" dirty="0" smtClean="0">
              <a:solidFill>
                <a:srgbClr xmlns:mc="http://schemas.openxmlformats.org/markup-compatibility/2006" xmlns:a14="http://schemas.microsoft.com/office/drawing/2010/main" val="00B050" mc:Ignorable=""/>
              </a:solidFill>
            </a:endParaRPr>
          </a:p>
          <a:p>
            <a:r>
              <a:rPr lang="da-DK" sz="2400" b="1" dirty="0" smtClean="0"/>
              <a:t>dm_db_index_usage_stats</a:t>
            </a:r>
          </a:p>
          <a:p>
            <a:pPr lvl="1"/>
            <a:r>
              <a:rPr lang="en-US" dirty="0" err="1" smtClean="0"/>
              <a:t>user_seeks</a:t>
            </a:r>
            <a:endParaRPr lang="en-US" dirty="0" smtClean="0"/>
          </a:p>
          <a:p>
            <a:pPr lvl="1"/>
            <a:r>
              <a:rPr lang="en-US" dirty="0" err="1" smtClean="0"/>
              <a:t>user_lookups</a:t>
            </a:r>
            <a:endParaRPr lang="en-US" dirty="0" smtClean="0"/>
          </a:p>
          <a:p>
            <a:r>
              <a:rPr lang="en-US" sz="2400" dirty="0" smtClean="0"/>
              <a:t>Performance Monitor:</a:t>
            </a:r>
          </a:p>
          <a:p>
            <a:pPr lvl="1"/>
            <a:r>
              <a:rPr lang="en-US" b="1" dirty="0" err="1" smtClean="0"/>
              <a:t>MSSQL:Access</a:t>
            </a:r>
            <a:r>
              <a:rPr lang="en-US" b="1" dirty="0" smtClean="0"/>
              <a:t> Methods</a:t>
            </a:r>
          </a:p>
          <a:p>
            <a:pPr lvl="2"/>
            <a:r>
              <a:rPr lang="en-US" b="1" dirty="0" smtClean="0"/>
              <a:t>Index Seeks / Sec</a:t>
            </a:r>
          </a:p>
          <a:p>
            <a:r>
              <a:rPr lang="en-US" b="1" dirty="0" smtClean="0"/>
              <a:t>PAGEIOLATCH</a:t>
            </a:r>
            <a:endParaRPr lang="da-DK" b="1" dirty="0" smtClean="0"/>
          </a:p>
        </p:txBody>
      </p:sp>
    </p:spTree>
    <p:extLst>
      <p:ext uri="{BB962C8B-B14F-4D97-AF65-F5344CB8AC3E}">
        <p14:creationId xmlns:p14="http://schemas.microsoft.com/office/powerpoint/2010/main" val="2113592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Writes</a:t>
            </a:r>
            <a:endParaRPr lang="da-DK" dirty="0"/>
          </a:p>
        </p:txBody>
      </p:sp>
      <p:sp>
        <p:nvSpPr>
          <p:cNvPr id="9" name="Text Placeholder 8"/>
          <p:cNvSpPr>
            <a:spLocks noGrp="1"/>
          </p:cNvSpPr>
          <p:nvPr>
            <p:ph type="body" idx="1"/>
          </p:nvPr>
        </p:nvSpPr>
        <p:spPr>
          <a:xfrm>
            <a:off x="497840" y="895033"/>
            <a:ext cx="4040188" cy="639762"/>
          </a:xfrm>
        </p:spPr>
        <p:txBody>
          <a:bodyPr>
            <a:normAutofit/>
          </a:bodyPr>
          <a:lstStyle/>
          <a:p>
            <a:r>
              <a:rPr lang="en-US" dirty="0" smtClean="0">
                <a:solidFill>
                  <a:schemeClr val="bg1"/>
                </a:solidFill>
              </a:rPr>
              <a:t>Workload Description</a:t>
            </a:r>
            <a:endParaRPr lang="da-DK" dirty="0">
              <a:solidFill>
                <a:schemeClr val="bg1"/>
              </a:solidFill>
            </a:endParaRPr>
          </a:p>
        </p:txBody>
      </p:sp>
      <p:sp>
        <p:nvSpPr>
          <p:cNvPr id="3" name="Content Placeholder 2"/>
          <p:cNvSpPr>
            <a:spLocks noGrp="1"/>
          </p:cNvSpPr>
          <p:nvPr>
            <p:ph sz="half" idx="2"/>
          </p:nvPr>
        </p:nvSpPr>
        <p:spPr>
          <a:xfrm>
            <a:off x="457200" y="1584960"/>
            <a:ext cx="4040188" cy="4541203"/>
          </a:xfrm>
        </p:spPr>
        <p:txBody>
          <a:bodyPr>
            <a:normAutofit fontScale="62500" lnSpcReduction="20000"/>
          </a:bodyPr>
          <a:lstStyle/>
          <a:p>
            <a:pPr>
              <a:lnSpc>
                <a:spcPct val="120000"/>
              </a:lnSpc>
            </a:pPr>
            <a:r>
              <a:rPr lang="en-US" dirty="0" smtClean="0"/>
              <a:t>Threads fill log buffers &amp; requests log manager to flush all records up to certain LSN </a:t>
            </a:r>
          </a:p>
          <a:p>
            <a:pPr lvl="1">
              <a:lnSpc>
                <a:spcPct val="120000"/>
              </a:lnSpc>
            </a:pPr>
            <a:r>
              <a:rPr lang="en-US" dirty="0" smtClean="0"/>
              <a:t>log manager thread writes the buffers to disk</a:t>
            </a:r>
          </a:p>
          <a:p>
            <a:pPr>
              <a:lnSpc>
                <a:spcPct val="120000"/>
              </a:lnSpc>
            </a:pPr>
            <a:r>
              <a:rPr lang="en-US" dirty="0" smtClean="0"/>
              <a:t>Log manager throughput considerations </a:t>
            </a:r>
          </a:p>
          <a:p>
            <a:pPr lvl="1">
              <a:lnSpc>
                <a:spcPct val="120000"/>
              </a:lnSpc>
            </a:pPr>
            <a:r>
              <a:rPr lang="en-US" dirty="0" smtClean="0"/>
              <a:t>SQL Server 2005 SP1 or later </a:t>
            </a:r>
          </a:p>
          <a:p>
            <a:pPr lvl="2">
              <a:lnSpc>
                <a:spcPct val="120000"/>
              </a:lnSpc>
            </a:pPr>
            <a:r>
              <a:rPr lang="en-US" dirty="0" smtClean="0"/>
              <a:t>Limit of 8 (32-bit) or 32 (64-bit) outstanding log writes </a:t>
            </a:r>
          </a:p>
          <a:p>
            <a:pPr lvl="2">
              <a:lnSpc>
                <a:spcPct val="120000"/>
              </a:lnSpc>
            </a:pPr>
            <a:r>
              <a:rPr lang="en-US" dirty="0" smtClean="0"/>
              <a:t>No more than 480K “in-flight” for either </a:t>
            </a:r>
          </a:p>
          <a:p>
            <a:pPr lvl="1">
              <a:lnSpc>
                <a:spcPct val="120000"/>
              </a:lnSpc>
            </a:pPr>
            <a:r>
              <a:rPr lang="en-US" dirty="0" smtClean="0"/>
              <a:t>SQL Server 2008 increases “in-flight” per log to 3840K (factor of 8)</a:t>
            </a:r>
          </a:p>
          <a:p>
            <a:pPr lvl="1">
              <a:lnSpc>
                <a:spcPct val="120000"/>
              </a:lnSpc>
            </a:pPr>
            <a:r>
              <a:rPr lang="en-US" dirty="0" smtClean="0"/>
              <a:t>SQL Server 2000 SP4 &amp; SQL Server 2005 RTM </a:t>
            </a:r>
          </a:p>
          <a:p>
            <a:pPr lvl="2">
              <a:lnSpc>
                <a:spcPct val="120000"/>
              </a:lnSpc>
            </a:pPr>
            <a:r>
              <a:rPr lang="en-US" dirty="0" smtClean="0"/>
              <a:t>Limit log writes to 8 outstanding (per database) </a:t>
            </a:r>
          </a:p>
          <a:p>
            <a:pPr lvl="1">
              <a:lnSpc>
                <a:spcPct val="120000"/>
              </a:lnSpc>
            </a:pPr>
            <a:endParaRPr lang="en-US" dirty="0" smtClean="0"/>
          </a:p>
          <a:p>
            <a:pPr>
              <a:lnSpc>
                <a:spcPct val="120000"/>
              </a:lnSpc>
            </a:pPr>
            <a:endParaRPr lang="en-US" dirty="0" smtClean="0"/>
          </a:p>
          <a:p>
            <a:pPr>
              <a:lnSpc>
                <a:spcPct val="120000"/>
              </a:lnSpc>
            </a:pPr>
            <a:endParaRPr lang="da-DK" dirty="0"/>
          </a:p>
        </p:txBody>
      </p:sp>
      <p:sp>
        <p:nvSpPr>
          <p:cNvPr id="10" name="Text Placeholder 9"/>
          <p:cNvSpPr>
            <a:spLocks noGrp="1"/>
          </p:cNvSpPr>
          <p:nvPr>
            <p:ph type="body" sz="quarter" idx="3"/>
          </p:nvPr>
        </p:nvSpPr>
        <p:spPr>
          <a:xfrm>
            <a:off x="4584065" y="874713"/>
            <a:ext cx="4041775" cy="639762"/>
          </a:xfrm>
        </p:spPr>
        <p:txBody>
          <a:bodyPr>
            <a:normAutofit/>
          </a:bodyPr>
          <a:lstStyle/>
          <a:p>
            <a:r>
              <a:rPr lang="en-US" dirty="0" smtClean="0">
                <a:solidFill>
                  <a:schemeClr val="bg1"/>
                </a:solidFill>
              </a:rPr>
              <a:t>Pattern / Monitoring</a:t>
            </a:r>
            <a:endParaRPr lang="da-DK" dirty="0">
              <a:solidFill>
                <a:schemeClr val="bg1"/>
              </a:solidFill>
            </a:endParaRPr>
          </a:p>
        </p:txBody>
      </p:sp>
      <p:sp>
        <p:nvSpPr>
          <p:cNvPr id="8" name="Content Placeholder 7"/>
          <p:cNvSpPr>
            <a:spLocks noGrp="1"/>
          </p:cNvSpPr>
          <p:nvPr>
            <p:ph sz="quarter" idx="4"/>
          </p:nvPr>
        </p:nvSpPr>
        <p:spPr>
          <a:xfrm>
            <a:off x="4645025" y="1524000"/>
            <a:ext cx="4041775" cy="4602163"/>
          </a:xfrm>
        </p:spPr>
        <p:txBody>
          <a:bodyPr>
            <a:normAutofit fontScale="55000" lnSpcReduction="20000"/>
          </a:bodyPr>
          <a:lstStyle/>
          <a:p>
            <a:pPr>
              <a:lnSpc>
                <a:spcPct val="120000"/>
              </a:lnSpc>
            </a:pPr>
            <a:r>
              <a:rPr lang="en-US" dirty="0" smtClean="0"/>
              <a:t>Sequential I/O</a:t>
            </a:r>
          </a:p>
          <a:p>
            <a:pPr>
              <a:lnSpc>
                <a:spcPct val="120000"/>
              </a:lnSpc>
            </a:pPr>
            <a:r>
              <a:rPr lang="en-US" dirty="0" smtClean="0"/>
              <a:t>Write size varies </a:t>
            </a:r>
          </a:p>
          <a:p>
            <a:pPr lvl="1">
              <a:lnSpc>
                <a:spcPct val="120000"/>
              </a:lnSpc>
            </a:pPr>
            <a:r>
              <a:rPr lang="en-US" dirty="0" smtClean="0"/>
              <a:t>Depends on nature of transaction </a:t>
            </a:r>
          </a:p>
          <a:p>
            <a:pPr lvl="1">
              <a:lnSpc>
                <a:spcPct val="120000"/>
              </a:lnSpc>
            </a:pPr>
            <a:r>
              <a:rPr lang="en-US" dirty="0" smtClean="0"/>
              <a:t>Transaction “Commit” forces log buffer to be flushed to disk </a:t>
            </a:r>
          </a:p>
          <a:p>
            <a:pPr lvl="1">
              <a:lnSpc>
                <a:spcPct val="120000"/>
              </a:lnSpc>
            </a:pPr>
            <a:r>
              <a:rPr lang="en-US" dirty="0" smtClean="0"/>
              <a:t>Up to 60KB</a:t>
            </a:r>
          </a:p>
          <a:p>
            <a:pPr>
              <a:lnSpc>
                <a:spcPct val="120000"/>
              </a:lnSpc>
            </a:pPr>
            <a:r>
              <a:rPr lang="en-US" dirty="0" smtClean="0"/>
              <a:t>SQL Server Wait Stats</a:t>
            </a:r>
          </a:p>
          <a:p>
            <a:pPr lvl="1">
              <a:lnSpc>
                <a:spcPct val="120000"/>
              </a:lnSpc>
            </a:pPr>
            <a:r>
              <a:rPr lang="en-US" dirty="0" smtClean="0"/>
              <a:t>WRITELOG, LOGBUFFER, LOGMGR</a:t>
            </a:r>
          </a:p>
          <a:p>
            <a:pPr>
              <a:lnSpc>
                <a:spcPct val="120000"/>
              </a:lnSpc>
            </a:pPr>
            <a:r>
              <a:rPr lang="en-US" dirty="0" smtClean="0"/>
              <a:t>Performance Monitor: </a:t>
            </a:r>
          </a:p>
          <a:p>
            <a:pPr lvl="1">
              <a:lnSpc>
                <a:spcPct val="120000"/>
              </a:lnSpc>
            </a:pPr>
            <a:r>
              <a:rPr lang="en-US" dirty="0" smtClean="0"/>
              <a:t>MSSQL: Databases</a:t>
            </a:r>
          </a:p>
          <a:p>
            <a:pPr lvl="2">
              <a:lnSpc>
                <a:spcPct val="120000"/>
              </a:lnSpc>
            </a:pPr>
            <a:r>
              <a:rPr lang="en-US" dirty="0" smtClean="0"/>
              <a:t>Log Bytes Flushed/sec </a:t>
            </a:r>
          </a:p>
          <a:p>
            <a:pPr lvl="2">
              <a:lnSpc>
                <a:spcPct val="120000"/>
              </a:lnSpc>
            </a:pPr>
            <a:r>
              <a:rPr lang="en-US" dirty="0" smtClean="0"/>
              <a:t>Log Flushes/sec</a:t>
            </a:r>
          </a:p>
          <a:p>
            <a:pPr lvl="2">
              <a:lnSpc>
                <a:spcPct val="120000"/>
              </a:lnSpc>
            </a:pPr>
            <a:r>
              <a:rPr lang="en-US" dirty="0" smtClean="0"/>
              <a:t>Avg. Bytes per Flush </a:t>
            </a:r>
          </a:p>
          <a:p>
            <a:pPr lvl="2">
              <a:lnSpc>
                <a:spcPct val="120000"/>
              </a:lnSpc>
              <a:buNone/>
            </a:pPr>
            <a:r>
              <a:rPr lang="en-US" dirty="0" smtClean="0"/>
              <a:t>	= (Log Bytes Flushed/sec) / (Log Flushes/sec)</a:t>
            </a:r>
          </a:p>
          <a:p>
            <a:pPr lvl="2">
              <a:lnSpc>
                <a:spcPct val="120000"/>
              </a:lnSpc>
            </a:pPr>
            <a:r>
              <a:rPr lang="en-US" dirty="0" smtClean="0"/>
              <a:t>Wait per Flush</a:t>
            </a:r>
          </a:p>
          <a:p>
            <a:pPr lvl="2">
              <a:lnSpc>
                <a:spcPct val="120000"/>
              </a:lnSpc>
              <a:buNone/>
            </a:pPr>
            <a:r>
              <a:rPr lang="en-US" dirty="0" smtClean="0"/>
              <a:t>	= (Log Flush Wait Time) / (Log Flushes / sec)	</a:t>
            </a:r>
          </a:p>
        </p:txBody>
      </p:sp>
    </p:spTree>
    <p:extLst>
      <p:ext uri="{BB962C8B-B14F-4D97-AF65-F5344CB8AC3E}">
        <p14:creationId xmlns:p14="http://schemas.microsoft.com/office/powerpoint/2010/main" val="25643517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Load</a:t>
            </a:r>
            <a:endParaRPr lang="da-DK" dirty="0"/>
          </a:p>
        </p:txBody>
      </p:sp>
      <p:sp>
        <p:nvSpPr>
          <p:cNvPr id="3" name="Text Placeholder 2"/>
          <p:cNvSpPr>
            <a:spLocks noGrp="1"/>
          </p:cNvSpPr>
          <p:nvPr>
            <p:ph type="body" idx="1"/>
          </p:nvPr>
        </p:nvSpPr>
        <p:spPr>
          <a:xfrm>
            <a:off x="467360" y="1016953"/>
            <a:ext cx="4040188" cy="639762"/>
          </a:xfrm>
        </p:spPr>
        <p:txBody>
          <a:bodyPr>
            <a:normAutofit/>
          </a:bodyPr>
          <a:lstStyle/>
          <a:p>
            <a:r>
              <a:rPr lang="en-US" dirty="0" smtClean="0">
                <a:solidFill>
                  <a:schemeClr val="bg1"/>
                </a:solidFill>
              </a:rPr>
              <a:t>Workload Description</a:t>
            </a:r>
            <a:endParaRPr lang="da-DK" dirty="0">
              <a:solidFill>
                <a:schemeClr val="bg1"/>
              </a:solidFill>
            </a:endParaRPr>
          </a:p>
        </p:txBody>
      </p:sp>
      <p:sp>
        <p:nvSpPr>
          <p:cNvPr id="4" name="Content Placeholder 3"/>
          <p:cNvSpPr>
            <a:spLocks noGrp="1"/>
          </p:cNvSpPr>
          <p:nvPr>
            <p:ph sz="half" idx="2"/>
          </p:nvPr>
        </p:nvSpPr>
        <p:spPr>
          <a:xfrm>
            <a:off x="457200" y="1717040"/>
            <a:ext cx="4040188" cy="4409123"/>
          </a:xfrm>
        </p:spPr>
        <p:txBody>
          <a:bodyPr>
            <a:normAutofit/>
          </a:bodyPr>
          <a:lstStyle/>
          <a:p>
            <a:pPr>
              <a:lnSpc>
                <a:spcPct val="100000"/>
              </a:lnSpc>
            </a:pPr>
            <a:r>
              <a:rPr lang="en-US" dirty="0" smtClean="0"/>
              <a:t>Occurs when a bulk load operation is performed</a:t>
            </a:r>
          </a:p>
          <a:p>
            <a:pPr>
              <a:lnSpc>
                <a:spcPct val="100000"/>
              </a:lnSpc>
            </a:pPr>
            <a:r>
              <a:rPr lang="en-US" dirty="0" smtClean="0"/>
              <a:t>Typical for DW workloads</a:t>
            </a:r>
          </a:p>
          <a:p>
            <a:pPr>
              <a:lnSpc>
                <a:spcPct val="100000"/>
              </a:lnSpc>
            </a:pPr>
            <a:r>
              <a:rPr lang="en-US" dirty="0" smtClean="0"/>
              <a:t>I/O Depends on Data recovery mode</a:t>
            </a:r>
          </a:p>
          <a:p>
            <a:pPr lvl="1">
              <a:lnSpc>
                <a:spcPct val="100000"/>
              </a:lnSpc>
            </a:pPr>
            <a:r>
              <a:rPr lang="en-US" dirty="0" smtClean="0"/>
              <a:t>SIMPLE / BULK LOGGED mode writes to database</a:t>
            </a:r>
          </a:p>
          <a:p>
            <a:pPr lvl="1">
              <a:lnSpc>
                <a:spcPct val="100000"/>
              </a:lnSpc>
            </a:pPr>
            <a:r>
              <a:rPr lang="en-US" dirty="0" smtClean="0"/>
              <a:t>FULL writes to transaction log and flush to database</a:t>
            </a:r>
          </a:p>
          <a:p>
            <a:pPr>
              <a:lnSpc>
                <a:spcPct val="100000"/>
              </a:lnSpc>
            </a:pPr>
            <a:endParaRPr lang="da-DK" dirty="0"/>
          </a:p>
        </p:txBody>
      </p:sp>
      <p:sp>
        <p:nvSpPr>
          <p:cNvPr id="5" name="Text Placeholder 4"/>
          <p:cNvSpPr>
            <a:spLocks noGrp="1"/>
          </p:cNvSpPr>
          <p:nvPr>
            <p:ph type="body" sz="quarter" idx="3"/>
          </p:nvPr>
        </p:nvSpPr>
        <p:spPr>
          <a:xfrm>
            <a:off x="4614545" y="1098233"/>
            <a:ext cx="4041775" cy="639762"/>
          </a:xfrm>
        </p:spPr>
        <p:txBody>
          <a:bodyPr>
            <a:normAutofit/>
          </a:bodyPr>
          <a:lstStyle/>
          <a:p>
            <a:r>
              <a:rPr lang="en-US" dirty="0" smtClean="0">
                <a:solidFill>
                  <a:schemeClr val="bg1"/>
                </a:solidFill>
              </a:rPr>
              <a:t>Pattern / Monitoring</a:t>
            </a:r>
            <a:endParaRPr lang="da-DK" dirty="0">
              <a:solidFill>
                <a:schemeClr val="bg1"/>
              </a:solidFill>
            </a:endParaRPr>
          </a:p>
        </p:txBody>
      </p:sp>
      <p:sp>
        <p:nvSpPr>
          <p:cNvPr id="6" name="Content Placeholder 5"/>
          <p:cNvSpPr>
            <a:spLocks noGrp="1"/>
          </p:cNvSpPr>
          <p:nvPr>
            <p:ph sz="quarter" idx="4"/>
          </p:nvPr>
        </p:nvSpPr>
        <p:spPr>
          <a:xfrm>
            <a:off x="4645025" y="1798320"/>
            <a:ext cx="4041775" cy="4327843"/>
          </a:xfrm>
        </p:spPr>
        <p:txBody>
          <a:bodyPr>
            <a:normAutofit/>
          </a:bodyPr>
          <a:lstStyle/>
          <a:p>
            <a:pPr>
              <a:lnSpc>
                <a:spcPct val="100000"/>
              </a:lnSpc>
            </a:pPr>
            <a:r>
              <a:rPr lang="en-US" dirty="0" smtClean="0"/>
              <a:t>Sequential I/O</a:t>
            </a:r>
          </a:p>
          <a:p>
            <a:pPr>
              <a:lnSpc>
                <a:spcPct val="100000"/>
              </a:lnSpc>
            </a:pPr>
            <a:r>
              <a:rPr lang="en-US" dirty="0" smtClean="0"/>
              <a:t>64KB-256 KB</a:t>
            </a:r>
          </a:p>
          <a:p>
            <a:pPr lvl="1">
              <a:lnSpc>
                <a:spcPct val="100000"/>
              </a:lnSpc>
            </a:pPr>
            <a:r>
              <a:rPr lang="en-US" dirty="0" smtClean="0"/>
              <a:t>Block sizes depend on database file layout</a:t>
            </a:r>
          </a:p>
          <a:p>
            <a:pPr>
              <a:lnSpc>
                <a:spcPct val="100000"/>
              </a:lnSpc>
            </a:pPr>
            <a:r>
              <a:rPr lang="en-US" dirty="0" smtClean="0"/>
              <a:t>SQL Server Wait Stats</a:t>
            </a:r>
          </a:p>
          <a:p>
            <a:pPr lvl="1">
              <a:lnSpc>
                <a:spcPct val="100000"/>
              </a:lnSpc>
            </a:pPr>
            <a:r>
              <a:rPr lang="en-US" dirty="0" smtClean="0"/>
              <a:t>WRITELOG / LOGBUFFER</a:t>
            </a:r>
          </a:p>
          <a:p>
            <a:pPr lvl="1">
              <a:lnSpc>
                <a:spcPct val="100000"/>
              </a:lnSpc>
            </a:pPr>
            <a:r>
              <a:rPr lang="en-US" dirty="0" smtClean="0"/>
              <a:t>PAGEIOLATCH_EX</a:t>
            </a:r>
          </a:p>
          <a:p>
            <a:pPr lvl="1">
              <a:lnSpc>
                <a:spcPct val="100000"/>
              </a:lnSpc>
            </a:pPr>
            <a:r>
              <a:rPr lang="en-US" dirty="0" smtClean="0"/>
              <a:t>IMPROVIO_WAIT</a:t>
            </a:r>
          </a:p>
        </p:txBody>
      </p:sp>
    </p:spTree>
    <p:extLst>
      <p:ext uri="{BB962C8B-B14F-4D97-AF65-F5344CB8AC3E}">
        <p14:creationId xmlns:p14="http://schemas.microsoft.com/office/powerpoint/2010/main" val="30890538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 Range Scan</a:t>
            </a:r>
            <a:endParaRPr lang="da-DK" dirty="0"/>
          </a:p>
        </p:txBody>
      </p:sp>
      <p:sp>
        <p:nvSpPr>
          <p:cNvPr id="3" name="Text Placeholder 2"/>
          <p:cNvSpPr>
            <a:spLocks noGrp="1"/>
          </p:cNvSpPr>
          <p:nvPr>
            <p:ph type="body" idx="1"/>
          </p:nvPr>
        </p:nvSpPr>
        <p:spPr>
          <a:xfrm>
            <a:off x="457200" y="1128713"/>
            <a:ext cx="4040188" cy="639762"/>
          </a:xfrm>
        </p:spPr>
        <p:txBody>
          <a:bodyPr>
            <a:normAutofit/>
          </a:bodyPr>
          <a:lstStyle/>
          <a:p>
            <a:r>
              <a:rPr lang="en-US" dirty="0" smtClean="0">
                <a:solidFill>
                  <a:schemeClr val="bg1"/>
                </a:solidFill>
              </a:rPr>
              <a:t>Workload Description</a:t>
            </a:r>
            <a:endParaRPr lang="da-DK" dirty="0">
              <a:solidFill>
                <a:schemeClr val="bg1"/>
              </a:solidFill>
            </a:endParaRPr>
          </a:p>
        </p:txBody>
      </p:sp>
      <p:sp>
        <p:nvSpPr>
          <p:cNvPr id="4" name="Content Placeholder 3"/>
          <p:cNvSpPr>
            <a:spLocks noGrp="1"/>
          </p:cNvSpPr>
          <p:nvPr>
            <p:ph sz="half" idx="2"/>
          </p:nvPr>
        </p:nvSpPr>
        <p:spPr>
          <a:xfrm>
            <a:off x="457200" y="1828800"/>
            <a:ext cx="4040188" cy="4297363"/>
          </a:xfrm>
        </p:spPr>
        <p:txBody>
          <a:bodyPr>
            <a:normAutofit fontScale="92500" lnSpcReduction="20000"/>
          </a:bodyPr>
          <a:lstStyle/>
          <a:p>
            <a:pPr>
              <a:lnSpc>
                <a:spcPct val="110000"/>
              </a:lnSpc>
            </a:pPr>
            <a:r>
              <a:rPr lang="en-US" dirty="0" smtClean="0"/>
              <a:t>Query plans doing hash and merge joining</a:t>
            </a:r>
          </a:p>
          <a:p>
            <a:pPr>
              <a:lnSpc>
                <a:spcPct val="110000"/>
              </a:lnSpc>
            </a:pPr>
            <a:r>
              <a:rPr lang="en-US" dirty="0" smtClean="0"/>
              <a:t>Aggregation Queries</a:t>
            </a:r>
          </a:p>
          <a:p>
            <a:pPr>
              <a:lnSpc>
                <a:spcPct val="110000"/>
              </a:lnSpc>
            </a:pPr>
            <a:r>
              <a:rPr lang="en-US" dirty="0" smtClean="0"/>
              <a:t>Typical for DW workloads</a:t>
            </a:r>
          </a:p>
          <a:p>
            <a:pPr>
              <a:lnSpc>
                <a:spcPct val="110000"/>
              </a:lnSpc>
            </a:pPr>
            <a:r>
              <a:rPr lang="en-US" dirty="0" smtClean="0"/>
              <a:t>SQL Server may perform read-ahead</a:t>
            </a:r>
          </a:p>
          <a:p>
            <a:pPr lvl="1">
              <a:lnSpc>
                <a:spcPct val="110000"/>
              </a:lnSpc>
            </a:pPr>
            <a:r>
              <a:rPr lang="en-US" dirty="0" smtClean="0"/>
              <a:t>Dynamically adjust size of I/O based on page continuity </a:t>
            </a:r>
          </a:p>
          <a:p>
            <a:pPr lvl="1">
              <a:lnSpc>
                <a:spcPct val="110000"/>
              </a:lnSpc>
            </a:pPr>
            <a:r>
              <a:rPr lang="en-US" dirty="0" smtClean="0"/>
              <a:t>Standard Edition: Up to 128 pages in queue</a:t>
            </a:r>
          </a:p>
          <a:p>
            <a:pPr lvl="1">
              <a:lnSpc>
                <a:spcPct val="110000"/>
              </a:lnSpc>
            </a:pPr>
            <a:r>
              <a:rPr lang="en-US" dirty="0" smtClean="0"/>
              <a:t>Enterprise Edition: Up to 512 pages in queue</a:t>
            </a:r>
            <a:endParaRPr lang="da-DK" dirty="0"/>
          </a:p>
        </p:txBody>
      </p:sp>
      <p:sp>
        <p:nvSpPr>
          <p:cNvPr id="5" name="Text Placeholder 4"/>
          <p:cNvSpPr>
            <a:spLocks noGrp="1"/>
          </p:cNvSpPr>
          <p:nvPr>
            <p:ph type="body" sz="quarter" idx="3"/>
          </p:nvPr>
        </p:nvSpPr>
        <p:spPr>
          <a:xfrm>
            <a:off x="4624705" y="1189673"/>
            <a:ext cx="4041775" cy="639762"/>
          </a:xfrm>
        </p:spPr>
        <p:txBody>
          <a:bodyPr>
            <a:normAutofit/>
          </a:bodyPr>
          <a:lstStyle/>
          <a:p>
            <a:r>
              <a:rPr lang="en-US" dirty="0" smtClean="0">
                <a:solidFill>
                  <a:schemeClr val="bg1"/>
                </a:solidFill>
              </a:rPr>
              <a:t>Pattern / Monitoring</a:t>
            </a:r>
            <a:endParaRPr lang="da-DK" dirty="0">
              <a:solidFill>
                <a:schemeClr val="bg1"/>
              </a:solidFill>
            </a:endParaRPr>
          </a:p>
        </p:txBody>
      </p:sp>
      <p:sp>
        <p:nvSpPr>
          <p:cNvPr id="6" name="Content Placeholder 5"/>
          <p:cNvSpPr>
            <a:spLocks noGrp="1"/>
          </p:cNvSpPr>
          <p:nvPr>
            <p:ph sz="quarter" idx="4"/>
          </p:nvPr>
        </p:nvSpPr>
        <p:spPr>
          <a:xfrm>
            <a:off x="4645025" y="1798320"/>
            <a:ext cx="4041775" cy="4327843"/>
          </a:xfrm>
        </p:spPr>
        <p:txBody>
          <a:bodyPr>
            <a:normAutofit fontScale="85000" lnSpcReduction="20000"/>
          </a:bodyPr>
          <a:lstStyle/>
          <a:p>
            <a:pPr>
              <a:lnSpc>
                <a:spcPct val="110000"/>
              </a:lnSpc>
            </a:pPr>
            <a:r>
              <a:rPr lang="en-US" dirty="0" smtClean="0"/>
              <a:t>Sequential in nature I/O</a:t>
            </a:r>
          </a:p>
          <a:p>
            <a:pPr>
              <a:lnSpc>
                <a:spcPct val="110000"/>
              </a:lnSpc>
            </a:pPr>
            <a:r>
              <a:rPr lang="en-US" dirty="0" smtClean="0"/>
              <a:t>Up to 512KB Block Sizes</a:t>
            </a:r>
          </a:p>
          <a:p>
            <a:pPr>
              <a:lnSpc>
                <a:spcPct val="110000"/>
              </a:lnSpc>
            </a:pPr>
            <a:r>
              <a:rPr lang="en-US" dirty="0" smtClean="0"/>
              <a:t>SQL Server Wait Stats</a:t>
            </a:r>
          </a:p>
          <a:p>
            <a:pPr lvl="1">
              <a:lnSpc>
                <a:spcPct val="110000"/>
              </a:lnSpc>
            </a:pPr>
            <a:r>
              <a:rPr lang="en-US" dirty="0" smtClean="0"/>
              <a:t>PAGEIOLATCH</a:t>
            </a:r>
          </a:p>
          <a:p>
            <a:pPr>
              <a:lnSpc>
                <a:spcPct val="110000"/>
              </a:lnSpc>
            </a:pPr>
            <a:r>
              <a:rPr lang="da-DK" sz="2000" b="1" dirty="0" smtClean="0"/>
              <a:t>dm_db_index_usage_stats</a:t>
            </a:r>
          </a:p>
          <a:p>
            <a:pPr lvl="1">
              <a:lnSpc>
                <a:spcPct val="110000"/>
              </a:lnSpc>
            </a:pPr>
            <a:r>
              <a:rPr lang="en-US" sz="1800" dirty="0" err="1" smtClean="0"/>
              <a:t>user_scans</a:t>
            </a:r>
            <a:endParaRPr lang="en-US" dirty="0" smtClean="0"/>
          </a:p>
          <a:p>
            <a:pPr>
              <a:lnSpc>
                <a:spcPct val="110000"/>
              </a:lnSpc>
            </a:pPr>
            <a:r>
              <a:rPr lang="en-US" dirty="0" smtClean="0"/>
              <a:t>Performance Monitor:</a:t>
            </a:r>
          </a:p>
          <a:p>
            <a:pPr lvl="1">
              <a:lnSpc>
                <a:spcPct val="110000"/>
              </a:lnSpc>
            </a:pPr>
            <a:r>
              <a:rPr lang="en-US" dirty="0" err="1" smtClean="0"/>
              <a:t>MSSQL:Access</a:t>
            </a:r>
            <a:r>
              <a:rPr lang="en-US" dirty="0" smtClean="0"/>
              <a:t> Methods</a:t>
            </a:r>
          </a:p>
          <a:p>
            <a:pPr lvl="2">
              <a:lnSpc>
                <a:spcPct val="110000"/>
              </a:lnSpc>
            </a:pPr>
            <a:r>
              <a:rPr lang="en-US" dirty="0" smtClean="0"/>
              <a:t>Range Scans / Sec</a:t>
            </a:r>
          </a:p>
          <a:p>
            <a:pPr lvl="2">
              <a:lnSpc>
                <a:spcPct val="110000"/>
              </a:lnSpc>
            </a:pPr>
            <a:r>
              <a:rPr lang="en-US" dirty="0" smtClean="0"/>
              <a:t>Table Scans / Sec</a:t>
            </a:r>
          </a:p>
          <a:p>
            <a:pPr lvl="1">
              <a:lnSpc>
                <a:spcPct val="110000"/>
              </a:lnSpc>
            </a:pPr>
            <a:r>
              <a:rPr lang="en-US" dirty="0" err="1" smtClean="0"/>
              <a:t>MSSQL:Buffer</a:t>
            </a:r>
            <a:r>
              <a:rPr lang="en-US" dirty="0" smtClean="0"/>
              <a:t> Manager</a:t>
            </a:r>
          </a:p>
          <a:p>
            <a:pPr lvl="2">
              <a:lnSpc>
                <a:spcPct val="110000"/>
              </a:lnSpc>
            </a:pPr>
            <a:r>
              <a:rPr lang="en-US" dirty="0" err="1" smtClean="0"/>
              <a:t>Readahead</a:t>
            </a:r>
            <a:r>
              <a:rPr lang="en-US" dirty="0" smtClean="0"/>
              <a:t> Pages / sec</a:t>
            </a:r>
            <a:endParaRPr lang="da-DK" dirty="0" smtClean="0"/>
          </a:p>
          <a:p>
            <a:pPr>
              <a:lnSpc>
                <a:spcPct val="110000"/>
              </a:lnSpc>
            </a:pPr>
            <a:endParaRPr lang="da-DK" dirty="0"/>
          </a:p>
        </p:txBody>
      </p:sp>
    </p:spTree>
    <p:extLst>
      <p:ext uri="{BB962C8B-B14F-4D97-AF65-F5344CB8AC3E}">
        <p14:creationId xmlns:p14="http://schemas.microsoft.com/office/powerpoint/2010/main" val="2287805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Services  – I/O Pattern</a:t>
            </a:r>
            <a:endParaRPr lang="da-DK" dirty="0"/>
          </a:p>
        </p:txBody>
      </p:sp>
      <p:sp>
        <p:nvSpPr>
          <p:cNvPr id="3" name="Content Placeholder 2"/>
          <p:cNvSpPr>
            <a:spLocks noGrp="1"/>
          </p:cNvSpPr>
          <p:nvPr>
            <p:ph idx="1"/>
          </p:nvPr>
        </p:nvSpPr>
        <p:spPr>
          <a:xfrm>
            <a:off x="457200" y="1249680"/>
            <a:ext cx="8229600" cy="4770122"/>
          </a:xfrm>
        </p:spPr>
        <p:txBody>
          <a:bodyPr>
            <a:normAutofit/>
          </a:bodyPr>
          <a:lstStyle/>
          <a:p>
            <a:r>
              <a:rPr lang="da-DK" dirty="0" smtClean="0"/>
              <a:t>I/O pattern</a:t>
            </a:r>
          </a:p>
          <a:p>
            <a:pPr lvl="1"/>
            <a:r>
              <a:rPr lang="da-DK" dirty="0" smtClean="0"/>
              <a:t>Random </a:t>
            </a:r>
          </a:p>
          <a:p>
            <a:pPr lvl="1"/>
            <a:r>
              <a:rPr lang="da-DK" dirty="0" smtClean="0"/>
              <a:t>Block sizes: 32-64KB</a:t>
            </a:r>
          </a:p>
          <a:p>
            <a:pPr lvl="1"/>
            <a:r>
              <a:rPr lang="da-DK" dirty="0" smtClean="0"/>
              <a:t>Low latency is advantageous</a:t>
            </a:r>
          </a:p>
          <a:p>
            <a:pPr lvl="1"/>
            <a:r>
              <a:rPr lang="da-DK" dirty="0" smtClean="0"/>
              <a:t>Fragmentation of disk is often high</a:t>
            </a:r>
          </a:p>
          <a:p>
            <a:r>
              <a:rPr lang="da-DK" dirty="0" smtClean="0"/>
              <a:t>Analysis Services cannot use data files to stripe</a:t>
            </a:r>
          </a:p>
          <a:p>
            <a:pPr lvl="1"/>
            <a:r>
              <a:rPr lang="da-DK" dirty="0" smtClean="0"/>
              <a:t>Can selectively place partition on multiple volumes</a:t>
            </a:r>
          </a:p>
        </p:txBody>
      </p:sp>
    </p:spTree>
    <p:extLst>
      <p:ext uri="{BB962C8B-B14F-4D97-AF65-F5344CB8AC3E}">
        <p14:creationId xmlns:p14="http://schemas.microsoft.com/office/powerpoint/2010/main" val="35261970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FILESTREAM </a:t>
            </a:r>
            <a:r>
              <a:rPr lang="en-US" sz="2200" b="0" i="1" dirty="0" smtClean="0">
                <a:solidFill>
                  <a:srgbClr xmlns:mc="http://schemas.openxmlformats.org/markup-compatibility/2006" xmlns:a14="http://schemas.microsoft.com/office/drawing/2010/main" val="00B050" mc:Ignorable=""/>
                </a:solidFill>
              </a:rPr>
              <a:t>	</a:t>
            </a:r>
            <a:endParaRPr lang="en-US" sz="2200" b="0" i="1" dirty="0">
              <a:solidFill>
                <a:srgbClr xmlns:mc="http://schemas.openxmlformats.org/markup-compatibility/2006" xmlns:a14="http://schemas.microsoft.com/office/drawing/2010/main" val="00B050" mc:Ignorable=""/>
              </a:solidFill>
            </a:endParaRPr>
          </a:p>
        </p:txBody>
      </p:sp>
      <p:sp>
        <p:nvSpPr>
          <p:cNvPr id="3" name="Content Placeholder 2"/>
          <p:cNvSpPr>
            <a:spLocks noGrp="1"/>
          </p:cNvSpPr>
          <p:nvPr>
            <p:ph idx="1"/>
          </p:nvPr>
        </p:nvSpPr>
        <p:spPr>
          <a:xfrm>
            <a:off x="381000" y="1066800"/>
            <a:ext cx="8458200" cy="5486400"/>
          </a:xfrm>
        </p:spPr>
        <p:txBody>
          <a:bodyPr>
            <a:normAutofit fontScale="92500" lnSpcReduction="20000"/>
          </a:bodyPr>
          <a:lstStyle/>
          <a:p>
            <a:pPr fontAlgn="ctr">
              <a:lnSpc>
                <a:spcPct val="120000"/>
              </a:lnSpc>
            </a:pPr>
            <a:r>
              <a:rPr lang="en-US" sz="2000" dirty="0" smtClean="0"/>
              <a:t>Writes to </a:t>
            </a:r>
            <a:r>
              <a:rPr lang="en-US" sz="2000" dirty="0" err="1" smtClean="0"/>
              <a:t>varbinary</a:t>
            </a:r>
            <a:r>
              <a:rPr lang="en-US" sz="2000" dirty="0" smtClean="0"/>
              <a:t>(max) will go through the buffer pool and are flushed during checkpoint</a:t>
            </a:r>
          </a:p>
          <a:p>
            <a:pPr fontAlgn="ctr">
              <a:lnSpc>
                <a:spcPct val="120000"/>
              </a:lnSpc>
            </a:pPr>
            <a:r>
              <a:rPr lang="en-US" sz="2000" dirty="0" smtClean="0"/>
              <a:t>Reads &amp; Writes to FILESTEAM data does </a:t>
            </a:r>
            <a:r>
              <a:rPr lang="en-US" sz="2000" u="sng" dirty="0" smtClean="0"/>
              <a:t>not</a:t>
            </a:r>
            <a:r>
              <a:rPr lang="en-US" sz="2000" dirty="0" smtClean="0"/>
              <a:t> go through the buffer pool (either T-SQL or Win32)</a:t>
            </a:r>
          </a:p>
          <a:p>
            <a:pPr fontAlgn="ctr">
              <a:lnSpc>
                <a:spcPct val="120000"/>
              </a:lnSpc>
            </a:pPr>
            <a:r>
              <a:rPr lang="en-US" sz="2000" dirty="0" smtClean="0"/>
              <a:t>T-SQL uses buffered access to read &amp; write data</a:t>
            </a:r>
          </a:p>
          <a:p>
            <a:pPr fontAlgn="ctr">
              <a:lnSpc>
                <a:spcPct val="120000"/>
              </a:lnSpc>
            </a:pPr>
            <a:r>
              <a:rPr lang="en-US" sz="2000" dirty="0" smtClean="0"/>
              <a:t>Win32 can use either buffered or non-buffered</a:t>
            </a:r>
          </a:p>
          <a:p>
            <a:pPr lvl="1" fontAlgn="ctr">
              <a:lnSpc>
                <a:spcPct val="120000"/>
              </a:lnSpc>
            </a:pPr>
            <a:r>
              <a:rPr lang="en-US" sz="1600" dirty="0" smtClean="0"/>
              <a:t>Depends on application use of APIs</a:t>
            </a:r>
          </a:p>
          <a:p>
            <a:pPr fontAlgn="ctr">
              <a:lnSpc>
                <a:spcPct val="120000"/>
              </a:lnSpc>
            </a:pPr>
            <a:r>
              <a:rPr lang="en-US" sz="2000" dirty="0" err="1" smtClean="0"/>
              <a:t>FileStream</a:t>
            </a:r>
            <a:r>
              <a:rPr lang="en-US" sz="2000" dirty="0" smtClean="0"/>
              <a:t> I/O is not tracked via </a:t>
            </a:r>
            <a:r>
              <a:rPr lang="en-US" sz="2000" b="1" dirty="0" err="1" smtClean="0"/>
              <a:t>sys.dm_io_virtual_file_stats</a:t>
            </a:r>
            <a:r>
              <a:rPr lang="en-US" sz="2000" b="1" dirty="0" smtClean="0"/>
              <a:t> </a:t>
            </a:r>
          </a:p>
          <a:p>
            <a:pPr lvl="1" fontAlgn="ctr">
              <a:lnSpc>
                <a:spcPct val="120000"/>
              </a:lnSpc>
            </a:pPr>
            <a:r>
              <a:rPr lang="en-US" sz="1600" dirty="0" smtClean="0"/>
              <a:t>Best practice to separate on to separate logical volume for monitoring purposes</a:t>
            </a:r>
          </a:p>
          <a:p>
            <a:pPr fontAlgn="ctr">
              <a:lnSpc>
                <a:spcPct val="120000"/>
              </a:lnSpc>
            </a:pPr>
            <a:r>
              <a:rPr lang="en-US" sz="2000" dirty="0" smtClean="0"/>
              <a:t>Writes/Generates to FILESTREAM generates less transaction log volume than </a:t>
            </a:r>
            <a:r>
              <a:rPr lang="en-US" sz="2000" dirty="0" err="1" smtClean="0"/>
              <a:t>varbinary</a:t>
            </a:r>
            <a:r>
              <a:rPr lang="en-US" sz="2000" dirty="0" smtClean="0"/>
              <a:t>(max)</a:t>
            </a:r>
          </a:p>
          <a:p>
            <a:pPr lvl="1" fontAlgn="ctr">
              <a:lnSpc>
                <a:spcPct val="120000"/>
              </a:lnSpc>
            </a:pPr>
            <a:r>
              <a:rPr lang="en-US" sz="1600" dirty="0" smtClean="0"/>
              <a:t>Actual FILESTREAM data is not logged</a:t>
            </a:r>
          </a:p>
          <a:p>
            <a:pPr lvl="1" fontAlgn="ctr">
              <a:lnSpc>
                <a:spcPct val="120000"/>
              </a:lnSpc>
            </a:pPr>
            <a:r>
              <a:rPr lang="en-US" sz="1600" dirty="0" smtClean="0"/>
              <a:t>FILESTREAM data is captured as part of database backup and transaction log backup </a:t>
            </a:r>
          </a:p>
          <a:p>
            <a:pPr lvl="1" fontAlgn="ctr">
              <a:lnSpc>
                <a:spcPct val="120000"/>
              </a:lnSpc>
            </a:pPr>
            <a:r>
              <a:rPr lang="en-US" sz="1600" dirty="0" smtClean="0"/>
              <a:t>May increase throughput capacity of the transaction log </a:t>
            </a:r>
          </a:p>
          <a:p>
            <a:pPr lvl="2" fontAlgn="ctr">
              <a:lnSpc>
                <a:spcPct val="120000"/>
              </a:lnSpc>
            </a:pPr>
            <a:r>
              <a:rPr lang="en-US" sz="1100" dirty="0" smtClean="0">
                <a:hlinkClick r:id=""/>
              </a:rPr>
              <a:t>http://sqlcat.com/technicalnotes/archive/2008/12/09/diagnosing-transaction-log-performance-issues-and-limits-of-the-log-manager.aspx</a:t>
            </a:r>
            <a:endParaRPr lang="en-US" sz="1100" dirty="0" smtClean="0"/>
          </a:p>
        </p:txBody>
      </p:sp>
    </p:spTree>
    <p:extLst>
      <p:ext uri="{BB962C8B-B14F-4D97-AF65-F5344CB8AC3E}">
        <p14:creationId xmlns:p14="http://schemas.microsoft.com/office/powerpoint/2010/main" val="15539983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Numbers to Remember - Spindles</a:t>
            </a:r>
            <a:endParaRPr lang="en-US" dirty="0"/>
          </a:p>
        </p:txBody>
      </p:sp>
      <p:sp>
        <p:nvSpPr>
          <p:cNvPr id="4" name="Content Placeholder 3"/>
          <p:cNvSpPr>
            <a:spLocks noGrp="1"/>
          </p:cNvSpPr>
          <p:nvPr>
            <p:ph idx="1"/>
          </p:nvPr>
        </p:nvSpPr>
        <p:spPr>
          <a:xfrm>
            <a:off x="467544" y="1052736"/>
            <a:ext cx="8320088" cy="4793620"/>
          </a:xfrm>
        </p:spPr>
        <p:txBody>
          <a:bodyPr/>
          <a:lstStyle/>
          <a:p>
            <a:r>
              <a:rPr lang="en-US" dirty="0" smtClean="0"/>
              <a:t>Traditional Spindle throughput</a:t>
            </a:r>
          </a:p>
          <a:p>
            <a:pPr lvl="1"/>
            <a:r>
              <a:rPr lang="en-US" dirty="0" smtClean="0"/>
              <a:t>10K RPM – 100 -130 IOPs at ‘full stroke’</a:t>
            </a:r>
          </a:p>
          <a:p>
            <a:pPr lvl="1"/>
            <a:r>
              <a:rPr lang="en-US" dirty="0" smtClean="0"/>
              <a:t>15K RPM – 150-180 IOPs at ‘full stroke’</a:t>
            </a:r>
          </a:p>
          <a:p>
            <a:pPr lvl="1"/>
            <a:r>
              <a:rPr lang="en-US" dirty="0" smtClean="0"/>
              <a:t>Can achieve 2x or more when ‘short stroking’ the disks (using less than 20% capacity of the physical spindle)</a:t>
            </a:r>
          </a:p>
          <a:p>
            <a:pPr lvl="1"/>
            <a:r>
              <a:rPr lang="en-US" dirty="0" smtClean="0"/>
              <a:t>These are for random 8K I/O</a:t>
            </a:r>
          </a:p>
          <a:p>
            <a:r>
              <a:rPr lang="en-US" dirty="0" smtClean="0"/>
              <a:t>Aggregate throughput when sequential access:</a:t>
            </a:r>
          </a:p>
          <a:p>
            <a:pPr lvl="1"/>
            <a:r>
              <a:rPr lang="en-US" dirty="0" smtClean="0"/>
              <a:t>Between 90MB/sec and 125MB/sec for a single drive</a:t>
            </a:r>
          </a:p>
          <a:p>
            <a:pPr lvl="1"/>
            <a:r>
              <a:rPr lang="en-US" dirty="0" smtClean="0"/>
              <a:t>If true sequential, any block size over 8K will give you these numbers</a:t>
            </a:r>
          </a:p>
          <a:p>
            <a:pPr lvl="1"/>
            <a:r>
              <a:rPr lang="en-US" dirty="0" smtClean="0"/>
              <a:t>Depends on drive form factor, 3.5” drives slightly faster than 2.5”</a:t>
            </a:r>
          </a:p>
          <a:p>
            <a:r>
              <a:rPr lang="en-US" dirty="0" smtClean="0"/>
              <a:t>Approximate latency: 3-5ms</a:t>
            </a:r>
            <a:endParaRPr lang="en-US" dirty="0"/>
          </a:p>
        </p:txBody>
      </p:sp>
    </p:spTree>
    <p:extLst>
      <p:ext uri="{BB962C8B-B14F-4D97-AF65-F5344CB8AC3E}">
        <p14:creationId xmlns:p14="http://schemas.microsoft.com/office/powerpoint/2010/main" val="9485956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TEMPDB – Understanding Usage</a:t>
            </a:r>
            <a:endParaRPr lang="da-DK"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dirty="0" smtClean="0"/>
              <a:t>Many underlying technologies within SQL Server utilize </a:t>
            </a:r>
            <a:r>
              <a:rPr lang="en-US" dirty="0" err="1" smtClean="0"/>
              <a:t>tempdb</a:t>
            </a:r>
            <a:r>
              <a:rPr lang="en-US" dirty="0" smtClean="0"/>
              <a:t> (index rebuild with sort in </a:t>
            </a:r>
            <a:r>
              <a:rPr lang="en-US" dirty="0" err="1" smtClean="0"/>
              <a:t>tempdb</a:t>
            </a:r>
            <a:r>
              <a:rPr lang="en-US" dirty="0" smtClean="0"/>
              <a:t>, RCSI, etc..) </a:t>
            </a:r>
          </a:p>
          <a:p>
            <a:pPr>
              <a:lnSpc>
                <a:spcPct val="120000"/>
              </a:lnSpc>
            </a:pPr>
            <a:r>
              <a:rPr lang="en-US" b="1" dirty="0" err="1" smtClean="0"/>
              <a:t>SQLServer:Transactions</a:t>
            </a:r>
            <a:r>
              <a:rPr lang="en-US" b="1" dirty="0" smtClean="0"/>
              <a:t>: Free Space in </a:t>
            </a:r>
            <a:r>
              <a:rPr lang="en-US" b="1" dirty="0" err="1" smtClean="0"/>
              <a:t>Tempdb</a:t>
            </a:r>
            <a:r>
              <a:rPr lang="en-US" b="1" dirty="0" smtClean="0"/>
              <a:t> (KB)</a:t>
            </a:r>
            <a:r>
              <a:rPr lang="en-US" dirty="0" smtClean="0"/>
              <a:t> </a:t>
            </a:r>
          </a:p>
          <a:p>
            <a:pPr>
              <a:lnSpc>
                <a:spcPct val="120000"/>
              </a:lnSpc>
            </a:pPr>
            <a:r>
              <a:rPr lang="en-US" dirty="0" smtClean="0"/>
              <a:t>Version Store counters </a:t>
            </a:r>
          </a:p>
          <a:p>
            <a:pPr>
              <a:lnSpc>
                <a:spcPct val="120000"/>
              </a:lnSpc>
            </a:pPr>
            <a:r>
              <a:rPr lang="en-US" dirty="0" smtClean="0"/>
              <a:t>Related DMVs</a:t>
            </a:r>
          </a:p>
          <a:p>
            <a:pPr lvl="1">
              <a:lnSpc>
                <a:spcPct val="120000"/>
              </a:lnSpc>
            </a:pPr>
            <a:r>
              <a:rPr lang="en-US" b="1" noProof="1" smtClean="0">
                <a:latin typeface="Courier New" pitchFamily="49" charset="0"/>
                <a:cs typeface="Courier New" pitchFamily="49" charset="0"/>
              </a:rPr>
              <a:t>sys.dm_db_session_space_usage</a:t>
            </a:r>
            <a:endParaRPr lang="en-US" noProof="1" smtClean="0">
              <a:latin typeface="Courier New" pitchFamily="49" charset="0"/>
              <a:cs typeface="Courier New" pitchFamily="49" charset="0"/>
            </a:endParaRPr>
          </a:p>
          <a:p>
            <a:pPr lvl="1">
              <a:lnSpc>
                <a:spcPct val="120000"/>
              </a:lnSpc>
            </a:pPr>
            <a:r>
              <a:rPr lang="en-US" b="1" noProof="1" smtClean="0">
                <a:latin typeface="Courier New" pitchFamily="49" charset="0"/>
                <a:cs typeface="Courier New" pitchFamily="49" charset="0"/>
              </a:rPr>
              <a:t>sys.dm_db_task_space_usage, sys.dm_exec_requests</a:t>
            </a:r>
          </a:p>
          <a:p>
            <a:pPr>
              <a:lnSpc>
                <a:spcPct val="120000"/>
              </a:lnSpc>
            </a:pPr>
            <a:r>
              <a:rPr lang="en-US" noProof="1" smtClean="0"/>
              <a:t>Remember certain SQL features will utlize tempdb (it’s not just used by temporary objects from T-SQL) </a:t>
            </a:r>
          </a:p>
          <a:p>
            <a:pPr lvl="1">
              <a:lnSpc>
                <a:spcPct val="120000"/>
              </a:lnSpc>
            </a:pPr>
            <a:r>
              <a:rPr lang="en-US" noProof="1" smtClean="0"/>
              <a:t>Sevice Broker, RCSI, internal objects (hash tables), online index rebuild, etc…</a:t>
            </a:r>
          </a:p>
        </p:txBody>
      </p:sp>
    </p:spTree>
    <p:extLst>
      <p:ext uri="{BB962C8B-B14F-4D97-AF65-F5344CB8AC3E}">
        <p14:creationId xmlns:p14="http://schemas.microsoft.com/office/powerpoint/2010/main" val="4359939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sz="quarter" idx="11"/>
          </p:nvPr>
        </p:nvSpPr>
        <p:spPr>
          <a:xfrm>
            <a:off x="323528" y="3501008"/>
            <a:ext cx="8424936" cy="1231106"/>
          </a:xfrm>
        </p:spPr>
        <p:txBody>
          <a:bodyPr/>
          <a:lstStyle/>
          <a:p>
            <a:r>
              <a:rPr lang="en-US" dirty="0"/>
              <a:t>Appendix – Configuring Partitions and Disks</a:t>
            </a:r>
          </a:p>
        </p:txBody>
      </p:sp>
    </p:spTree>
    <p:extLst>
      <p:ext uri="{BB962C8B-B14F-4D97-AF65-F5344CB8AC3E}">
        <p14:creationId xmlns:p14="http://schemas.microsoft.com/office/powerpoint/2010/main" val="15399605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Higher Level – Disks and LUNs</a:t>
            </a:r>
            <a:endParaRPr lang="da-DK" dirty="0"/>
          </a:p>
        </p:txBody>
      </p:sp>
      <p:sp>
        <p:nvSpPr>
          <p:cNvPr id="3" name="Content Placeholder 2"/>
          <p:cNvSpPr>
            <a:spLocks noGrp="1"/>
          </p:cNvSpPr>
          <p:nvPr>
            <p:ph idx="1"/>
          </p:nvPr>
        </p:nvSpPr>
        <p:spPr>
          <a:xfrm>
            <a:off x="457200" y="1066800"/>
            <a:ext cx="8229600" cy="2819399"/>
          </a:xfrm>
        </p:spPr>
        <p:txBody>
          <a:bodyPr>
            <a:noAutofit/>
          </a:bodyPr>
          <a:lstStyle/>
          <a:p>
            <a:pPr>
              <a:lnSpc>
                <a:spcPct val="110000"/>
              </a:lnSpc>
            </a:pPr>
            <a:r>
              <a:rPr lang="en-US" sz="1600" dirty="0" smtClean="0"/>
              <a:t>Each Disk Maps to a LUN</a:t>
            </a:r>
          </a:p>
          <a:p>
            <a:pPr lvl="1">
              <a:lnSpc>
                <a:spcPct val="110000"/>
              </a:lnSpc>
            </a:pPr>
            <a:r>
              <a:rPr lang="en-US" sz="1400" dirty="0" smtClean="0"/>
              <a:t>Mapping can be discovered with Diskpart.exe</a:t>
            </a:r>
          </a:p>
          <a:p>
            <a:pPr>
              <a:lnSpc>
                <a:spcPct val="110000"/>
              </a:lnSpc>
            </a:pPr>
            <a:r>
              <a:rPr lang="en-US" sz="1600" dirty="0" smtClean="0"/>
              <a:t>A LUN abstracts the physical disks below it</a:t>
            </a:r>
          </a:p>
          <a:p>
            <a:pPr lvl="1">
              <a:lnSpc>
                <a:spcPct val="110000"/>
              </a:lnSpc>
            </a:pPr>
            <a:r>
              <a:rPr lang="en-US" sz="1400" dirty="0" smtClean="0"/>
              <a:t>Understand the physical characteristics of each LUN</a:t>
            </a:r>
          </a:p>
          <a:p>
            <a:pPr lvl="1">
              <a:lnSpc>
                <a:spcPct val="110000"/>
              </a:lnSpc>
            </a:pPr>
            <a:r>
              <a:rPr lang="en-US" sz="1400" dirty="0" smtClean="0"/>
              <a:t>Windows cannot “see” how the LUN is build</a:t>
            </a:r>
          </a:p>
          <a:p>
            <a:pPr lvl="2">
              <a:lnSpc>
                <a:spcPct val="110000"/>
              </a:lnSpc>
            </a:pPr>
            <a:r>
              <a:rPr lang="en-US" sz="1200" dirty="0" smtClean="0"/>
              <a:t>Use vendors tool for this!</a:t>
            </a:r>
          </a:p>
          <a:p>
            <a:pPr lvl="2">
              <a:lnSpc>
                <a:spcPct val="110000"/>
              </a:lnSpc>
            </a:pPr>
            <a:r>
              <a:rPr lang="en-US" sz="1200" b="1" dirty="0" smtClean="0">
                <a:solidFill>
                  <a:schemeClr val="accent2"/>
                </a:solidFill>
              </a:rPr>
              <a:t>Best Practice: </a:t>
            </a:r>
            <a:r>
              <a:rPr lang="en-US" sz="1200" dirty="0" smtClean="0"/>
              <a:t>Make sure you learn how to use that tool!</a:t>
            </a:r>
          </a:p>
          <a:p>
            <a:pPr>
              <a:lnSpc>
                <a:spcPct val="110000"/>
              </a:lnSpc>
            </a:pPr>
            <a:r>
              <a:rPr lang="en-US" sz="1800" dirty="0" smtClean="0"/>
              <a:t>Two types of basic disk</a:t>
            </a:r>
          </a:p>
          <a:p>
            <a:pPr lvl="1">
              <a:lnSpc>
                <a:spcPct val="110000"/>
              </a:lnSpc>
            </a:pPr>
            <a:r>
              <a:rPr lang="en-US" sz="1600" dirty="0" smtClean="0"/>
              <a:t>MBR (Default) – Limited to 2TB</a:t>
            </a:r>
          </a:p>
          <a:p>
            <a:pPr lvl="1">
              <a:lnSpc>
                <a:spcPct val="110000"/>
              </a:lnSpc>
            </a:pPr>
            <a:r>
              <a:rPr lang="en-US" sz="1600" dirty="0" smtClean="0"/>
              <a:t>GPT – In theory limit of 4 Exabyte</a:t>
            </a:r>
          </a:p>
          <a:p>
            <a:pPr lvl="2">
              <a:lnSpc>
                <a:spcPct val="110000"/>
              </a:lnSpc>
            </a:pPr>
            <a:r>
              <a:rPr lang="en-US" sz="1400" dirty="0" smtClean="0"/>
              <a:t>You can convert an MBR to GPT using Disk Manager</a:t>
            </a:r>
            <a:r>
              <a:rPr lang="en-US" sz="1400" i="1" dirty="0" smtClean="0">
                <a:solidFill>
                  <a:srgbClr xmlns:mc="http://schemas.openxmlformats.org/markup-compatibility/2006" xmlns:a14="http://schemas.microsoft.com/office/drawing/2010/main" val="00B050" mc:Ignorable=""/>
                </a:solidFill>
              </a:rPr>
              <a:t> </a:t>
            </a:r>
            <a:r>
              <a:rPr lang="en-US" sz="1400" dirty="0" smtClean="0"/>
              <a:t>but only </a:t>
            </a:r>
            <a:r>
              <a:rPr lang="en-US" sz="1400" u="sng" dirty="0" smtClean="0"/>
              <a:t>before</a:t>
            </a:r>
            <a:r>
              <a:rPr lang="en-US" sz="1400" dirty="0" smtClean="0"/>
              <a:t> the partitions are created</a:t>
            </a:r>
          </a:p>
        </p:txBody>
      </p:sp>
      <p:grpSp>
        <p:nvGrpSpPr>
          <p:cNvPr id="4" name="Group 11"/>
          <p:cNvGrpSpPr/>
          <p:nvPr/>
        </p:nvGrpSpPr>
        <p:grpSpPr>
          <a:xfrm>
            <a:off x="381000" y="4343400"/>
            <a:ext cx="7162800" cy="2171700"/>
            <a:chOff x="304800" y="3733800"/>
            <a:chExt cx="8391525" cy="2552700"/>
          </a:xfrm>
        </p:grpSpPr>
        <p:pic>
          <p:nvPicPr>
            <p:cNvPr id="1026" name="Picture 2"/>
            <p:cNvPicPr>
              <a:picLocks noChangeAspect="1" noChangeArrowheads="1"/>
            </p:cNvPicPr>
            <p:nvPr/>
          </p:nvPicPr>
          <p:blipFill>
            <a:blip r:embed="rId3" cstate="print"/>
            <a:srcRect/>
            <a:stretch>
              <a:fillRect/>
            </a:stretch>
          </p:blipFill>
          <p:spPr bwMode="auto">
            <a:xfrm>
              <a:off x="457200" y="3810000"/>
              <a:ext cx="4695338" cy="1371600"/>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a:off x="4495800" y="5410200"/>
              <a:ext cx="4200525" cy="876300"/>
            </a:xfrm>
            <a:prstGeom prst="rect">
              <a:avLst/>
            </a:prstGeom>
            <a:ln>
              <a:noFill/>
            </a:ln>
            <a:effectLst>
              <a:softEdge rad="112500"/>
            </a:effectLst>
          </p:spPr>
        </p:pic>
        <p:sp>
          <p:nvSpPr>
            <p:cNvPr id="6" name="Oval 5"/>
            <p:cNvSpPr/>
            <p:nvPr/>
          </p:nvSpPr>
          <p:spPr>
            <a:xfrm>
              <a:off x="304800" y="3733800"/>
              <a:ext cx="914400" cy="838200"/>
            </a:xfrm>
            <a:prstGeom prst="ellipse">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Oval 7"/>
            <p:cNvSpPr/>
            <p:nvPr/>
          </p:nvSpPr>
          <p:spPr>
            <a:xfrm>
              <a:off x="4572000" y="5791200"/>
              <a:ext cx="685800" cy="381000"/>
            </a:xfrm>
            <a:prstGeom prst="ellipse">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0" name="Straight Connector 9"/>
            <p:cNvCxnSpPr>
              <a:stCxn id="6" idx="5"/>
              <a:endCxn id="14" idx="1"/>
            </p:cNvCxnSpPr>
            <p:nvPr/>
          </p:nvCxnSpPr>
          <p:spPr>
            <a:xfrm rot="16200000" flipH="1">
              <a:off x="1324613" y="4209925"/>
              <a:ext cx="1240466" cy="1719115"/>
            </a:xfrm>
            <a:prstGeom prst="line">
              <a:avLst/>
            </a:prstGeom>
            <a:ln w="19050">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4" idx="3"/>
              <a:endCxn id="8" idx="2"/>
            </p:cNvCxnSpPr>
            <p:nvPr/>
          </p:nvCxnSpPr>
          <p:spPr>
            <a:xfrm>
              <a:off x="3337803" y="5689716"/>
              <a:ext cx="1234197" cy="291984"/>
            </a:xfrm>
            <a:prstGeom prst="line">
              <a:avLst/>
            </a:prstGeom>
            <a:ln w="19050">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04403" y="5346032"/>
              <a:ext cx="533400" cy="687367"/>
            </a:xfrm>
            <a:prstGeom prst="rect">
              <a:avLst/>
            </a:prstGeom>
            <a:noFill/>
          </p:spPr>
          <p:txBody>
            <a:bodyPr wrap="square" rtlCol="0">
              <a:spAutoFit/>
            </a:bodyPr>
            <a:lstStyle/>
            <a:p>
              <a:pPr algn="ctr"/>
              <a:r>
                <a:rPr lang="da-DK" sz="800" b="1" dirty="0" smtClean="0">
                  <a:solidFill>
                    <a:srgbClr xmlns:mc="http://schemas.openxmlformats.org/markup-compatibility/2006" xmlns:a14="http://schemas.microsoft.com/office/drawing/2010/main" val="FFC000" mc:Ignorable=""/>
                  </a:solidFill>
                </a:rPr>
                <a:t>Basic Disk = LUN</a:t>
              </a:r>
              <a:endParaRPr lang="da-DK" sz="800" b="1" dirty="0">
                <a:solidFill>
                  <a:srgbClr xmlns:mc="http://schemas.openxmlformats.org/markup-compatibility/2006" xmlns:a14="http://schemas.microsoft.com/office/drawing/2010/main" val="FFC000" mc:Ignorable=""/>
                </a:solidFill>
              </a:endParaRPr>
            </a:p>
          </p:txBody>
        </p:sp>
      </p:grpSp>
    </p:spTree>
    <p:extLst>
      <p:ext uri="{BB962C8B-B14F-4D97-AF65-F5344CB8AC3E}">
        <p14:creationId xmlns:p14="http://schemas.microsoft.com/office/powerpoint/2010/main" val="3865343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LUN, Volume / Partitions</a:t>
            </a:r>
            <a:endParaRPr lang="da-DK" dirty="0"/>
          </a:p>
        </p:txBody>
      </p:sp>
      <p:sp>
        <p:nvSpPr>
          <p:cNvPr id="3" name="Content Placeholder 2"/>
          <p:cNvSpPr>
            <a:spLocks noGrp="1"/>
          </p:cNvSpPr>
          <p:nvPr>
            <p:ph idx="1"/>
          </p:nvPr>
        </p:nvSpPr>
        <p:spPr>
          <a:xfrm>
            <a:off x="381000" y="1447799"/>
            <a:ext cx="8382000" cy="3048001"/>
          </a:xfrm>
        </p:spPr>
        <p:txBody>
          <a:bodyPr>
            <a:normAutofit fontScale="92500" lnSpcReduction="10000"/>
          </a:bodyPr>
          <a:lstStyle/>
          <a:p>
            <a:pPr>
              <a:lnSpc>
                <a:spcPct val="120000"/>
              </a:lnSpc>
            </a:pPr>
            <a:r>
              <a:rPr lang="da-DK" sz="2400" dirty="0" smtClean="0"/>
              <a:t>Each LUN may contain more than one Volumes / Partitions</a:t>
            </a:r>
          </a:p>
          <a:p>
            <a:pPr lvl="1">
              <a:lnSpc>
                <a:spcPct val="120000"/>
              </a:lnSpc>
            </a:pPr>
            <a:r>
              <a:rPr lang="da-DK" sz="2000" dirty="0" smtClean="0"/>
              <a:t>Partitions are formatted using a file system</a:t>
            </a:r>
          </a:p>
          <a:p>
            <a:pPr lvl="1">
              <a:lnSpc>
                <a:spcPct val="120000"/>
              </a:lnSpc>
            </a:pPr>
            <a:r>
              <a:rPr lang="da-DK" sz="2000" dirty="0" smtClean="0"/>
              <a:t>NTFS or FAT</a:t>
            </a:r>
          </a:p>
          <a:p>
            <a:pPr lvl="1">
              <a:lnSpc>
                <a:spcPct val="120000"/>
              </a:lnSpc>
            </a:pPr>
            <a:r>
              <a:rPr lang="da-DK" sz="2000" b="1" dirty="0" smtClean="0">
                <a:solidFill>
                  <a:srgbClr xmlns:mc="http://schemas.openxmlformats.org/markup-compatibility/2006" xmlns:a14="http://schemas.microsoft.com/office/drawing/2010/main" val="C00000" mc:Ignorable=""/>
                </a:solidFill>
              </a:rPr>
              <a:t>Best Practise:</a:t>
            </a:r>
            <a:r>
              <a:rPr lang="da-DK" sz="2000" dirty="0" smtClean="0">
                <a:solidFill>
                  <a:schemeClr val="accent5"/>
                </a:solidFill>
              </a:rPr>
              <a:t> </a:t>
            </a:r>
            <a:r>
              <a:rPr lang="da-DK" sz="2000" dirty="0" smtClean="0"/>
              <a:t>Use NTFS</a:t>
            </a:r>
          </a:p>
          <a:p>
            <a:pPr>
              <a:lnSpc>
                <a:spcPct val="120000"/>
              </a:lnSpc>
            </a:pPr>
            <a:r>
              <a:rPr lang="da-DK" sz="2400" dirty="0" smtClean="0"/>
              <a:t>If the partition is not the last partition, it can be dynamically extended</a:t>
            </a:r>
            <a:endParaRPr lang="da-DK" sz="2400" strike="sngStrike" dirty="0" smtClean="0"/>
          </a:p>
          <a:p>
            <a:pPr lvl="1">
              <a:lnSpc>
                <a:spcPct val="120000"/>
              </a:lnSpc>
            </a:pPr>
            <a:r>
              <a:rPr lang="da-DK" sz="2000" b="1" dirty="0" smtClean="0">
                <a:solidFill>
                  <a:srgbClr xmlns:mc="http://schemas.openxmlformats.org/markup-compatibility/2006" xmlns:a14="http://schemas.microsoft.com/office/drawing/2010/main" val="C00000" mc:Ignorable=""/>
                </a:solidFill>
              </a:rPr>
              <a:t>Best Practise:</a:t>
            </a:r>
            <a:r>
              <a:rPr lang="da-DK" sz="2000" dirty="0" smtClean="0">
                <a:solidFill>
                  <a:srgbClr xmlns:mc="http://schemas.openxmlformats.org/markup-compatibility/2006" xmlns:a14="http://schemas.microsoft.com/office/drawing/2010/main" val="FFFF00" mc:Ignorable=""/>
                </a:solidFill>
              </a:rPr>
              <a:t> </a:t>
            </a:r>
            <a:r>
              <a:rPr lang="da-DK" sz="2000" dirty="0" smtClean="0"/>
              <a:t>One partition per disk/LUN</a:t>
            </a:r>
            <a:endParaRPr lang="da-DK" sz="2000" dirty="0"/>
          </a:p>
        </p:txBody>
      </p:sp>
      <p:pic>
        <p:nvPicPr>
          <p:cNvPr id="4" name="Picture 2"/>
          <p:cNvPicPr>
            <a:picLocks noChangeAspect="1" noChangeArrowheads="1"/>
          </p:cNvPicPr>
          <p:nvPr/>
        </p:nvPicPr>
        <p:blipFill>
          <a:blip r:embed="rId3" cstate="print"/>
          <a:srcRect/>
          <a:stretch>
            <a:fillRect/>
          </a:stretch>
        </p:blipFill>
        <p:spPr bwMode="auto">
          <a:xfrm>
            <a:off x="2590800" y="4876800"/>
            <a:ext cx="4695338" cy="1371600"/>
          </a:xfrm>
          <a:prstGeom prst="rect">
            <a:avLst/>
          </a:prstGeom>
          <a:ln>
            <a:noFill/>
          </a:ln>
          <a:effectLst>
            <a:softEdge rad="112500"/>
          </a:effectLst>
        </p:spPr>
      </p:pic>
      <p:sp>
        <p:nvSpPr>
          <p:cNvPr id="5" name="Oval 4"/>
          <p:cNvSpPr/>
          <p:nvPr/>
        </p:nvSpPr>
        <p:spPr>
          <a:xfrm>
            <a:off x="3124200" y="4876800"/>
            <a:ext cx="2819400" cy="838200"/>
          </a:xfrm>
          <a:prstGeom prst="ellipse">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2"/>
              </a:solidFill>
            </a:endParaRPr>
          </a:p>
        </p:txBody>
      </p:sp>
      <p:sp>
        <p:nvSpPr>
          <p:cNvPr id="6" name="Oval 5"/>
          <p:cNvSpPr/>
          <p:nvPr/>
        </p:nvSpPr>
        <p:spPr>
          <a:xfrm>
            <a:off x="5638800" y="4876800"/>
            <a:ext cx="1905000" cy="838200"/>
          </a:xfrm>
          <a:prstGeom prst="ellipse">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2"/>
              </a:solidFill>
            </a:endParaRPr>
          </a:p>
        </p:txBody>
      </p:sp>
      <p:cxnSp>
        <p:nvCxnSpPr>
          <p:cNvPr id="7" name="Straight Connector 6"/>
          <p:cNvCxnSpPr>
            <a:endCxn id="5" idx="2"/>
          </p:cNvCxnSpPr>
          <p:nvPr/>
        </p:nvCxnSpPr>
        <p:spPr>
          <a:xfrm>
            <a:off x="1524000" y="5257800"/>
            <a:ext cx="1600200" cy="38100"/>
          </a:xfrm>
          <a:prstGeom prst="line">
            <a:avLst/>
          </a:prstGeom>
          <a:ln w="19050">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5105400"/>
            <a:ext cx="990600" cy="415498"/>
          </a:xfrm>
          <a:prstGeom prst="rect">
            <a:avLst/>
          </a:prstGeom>
          <a:noFill/>
        </p:spPr>
        <p:txBody>
          <a:bodyPr wrap="square" rtlCol="0">
            <a:spAutoFit/>
          </a:bodyPr>
          <a:lstStyle/>
          <a:p>
            <a:pPr algn="r"/>
            <a:r>
              <a:rPr lang="da-DK" sz="1050" b="1" dirty="0" smtClean="0">
                <a:solidFill>
                  <a:schemeClr val="bg2"/>
                </a:solidFill>
              </a:rPr>
              <a:t>Partition / Volume</a:t>
            </a:r>
            <a:endParaRPr lang="da-DK" sz="1050" b="1" dirty="0">
              <a:solidFill>
                <a:schemeClr val="bg2"/>
              </a:solidFill>
            </a:endParaRPr>
          </a:p>
        </p:txBody>
      </p:sp>
      <p:sp>
        <p:nvSpPr>
          <p:cNvPr id="11" name="TextBox 10"/>
          <p:cNvSpPr txBox="1"/>
          <p:nvPr/>
        </p:nvSpPr>
        <p:spPr>
          <a:xfrm>
            <a:off x="7772400" y="5029200"/>
            <a:ext cx="990600" cy="415498"/>
          </a:xfrm>
          <a:prstGeom prst="rect">
            <a:avLst/>
          </a:prstGeom>
          <a:noFill/>
        </p:spPr>
        <p:txBody>
          <a:bodyPr wrap="square" rtlCol="0">
            <a:spAutoFit/>
          </a:bodyPr>
          <a:lstStyle/>
          <a:p>
            <a:r>
              <a:rPr lang="da-DK" sz="1050" b="1" dirty="0" smtClean="0">
                <a:solidFill>
                  <a:schemeClr val="bg2"/>
                </a:solidFill>
              </a:rPr>
              <a:t>Extendable space</a:t>
            </a:r>
            <a:endParaRPr lang="da-DK" sz="1050" b="1" dirty="0">
              <a:solidFill>
                <a:schemeClr val="bg2"/>
              </a:solidFill>
            </a:endParaRPr>
          </a:p>
        </p:txBody>
      </p:sp>
      <p:cxnSp>
        <p:nvCxnSpPr>
          <p:cNvPr id="12" name="Straight Connector 11"/>
          <p:cNvCxnSpPr>
            <a:stCxn id="6" idx="6"/>
            <a:endCxn id="11" idx="1"/>
          </p:cNvCxnSpPr>
          <p:nvPr/>
        </p:nvCxnSpPr>
        <p:spPr>
          <a:xfrm flipV="1">
            <a:off x="7543800" y="5236949"/>
            <a:ext cx="228600" cy="58951"/>
          </a:xfrm>
          <a:prstGeom prst="line">
            <a:avLst/>
          </a:prstGeom>
          <a:ln w="19050">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5647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normAutofit fontScale="90000"/>
          </a:bodyPr>
          <a:lstStyle/>
          <a:p>
            <a:r>
              <a:rPr lang="en-US" sz="4400" dirty="0" smtClean="0"/>
              <a:t>Creating and Formatting Partitions</a:t>
            </a:r>
            <a:endParaRPr lang="da-DK" sz="4400" dirty="0"/>
          </a:p>
        </p:txBody>
      </p:sp>
      <p:sp>
        <p:nvSpPr>
          <p:cNvPr id="3" name="Content Placeholder 2"/>
          <p:cNvSpPr>
            <a:spLocks noGrp="1"/>
          </p:cNvSpPr>
          <p:nvPr>
            <p:ph idx="1"/>
          </p:nvPr>
        </p:nvSpPr>
        <p:spPr>
          <a:xfrm>
            <a:off x="381000" y="1143000"/>
            <a:ext cx="8382000" cy="4983480"/>
          </a:xfrm>
        </p:spPr>
        <p:txBody>
          <a:bodyPr>
            <a:normAutofit fontScale="92500" lnSpcReduction="10000"/>
          </a:bodyPr>
          <a:lstStyle/>
          <a:p>
            <a:pPr>
              <a:lnSpc>
                <a:spcPct val="100000"/>
              </a:lnSpc>
            </a:pPr>
            <a:r>
              <a:rPr lang="en-US" sz="2000" dirty="0" smtClean="0"/>
              <a:t>Disk Partition Align new partitions at creation time</a:t>
            </a:r>
          </a:p>
          <a:p>
            <a:pPr lvl="1">
              <a:lnSpc>
                <a:spcPct val="100000"/>
              </a:lnSpc>
            </a:pPr>
            <a:r>
              <a:rPr lang="en-US" sz="1800" dirty="0" smtClean="0"/>
              <a:t>Boundary should align with stripe size of the RAID configuration</a:t>
            </a:r>
          </a:p>
          <a:p>
            <a:pPr lvl="1">
              <a:lnSpc>
                <a:spcPct val="100000"/>
              </a:lnSpc>
            </a:pPr>
            <a:r>
              <a:rPr lang="en-US" sz="1800" b="1" dirty="0" smtClean="0">
                <a:solidFill>
                  <a:srgbClr xmlns:mc="http://schemas.openxmlformats.org/markup-compatibility/2006" xmlns:a14="http://schemas.microsoft.com/office/drawing/2010/main" val="C00000" mc:Ignorable=""/>
                </a:solidFill>
              </a:rPr>
              <a:t>Rule of Thumb:</a:t>
            </a:r>
            <a:r>
              <a:rPr lang="en-US" sz="1800" dirty="0" smtClean="0">
                <a:solidFill>
                  <a:srgbClr xmlns:mc="http://schemas.openxmlformats.org/markup-compatibility/2006" xmlns:a14="http://schemas.microsoft.com/office/drawing/2010/main" val="C00000" mc:Ignorable=""/>
                </a:solidFill>
              </a:rPr>
              <a:t> </a:t>
            </a:r>
            <a:r>
              <a:rPr lang="en-US" sz="1800" dirty="0" smtClean="0"/>
              <a:t>Use 1024KB (Win2008 default)</a:t>
            </a:r>
          </a:p>
          <a:p>
            <a:pPr>
              <a:lnSpc>
                <a:spcPct val="100000"/>
              </a:lnSpc>
            </a:pPr>
            <a:r>
              <a:rPr lang="en-US" sz="2000" dirty="0" smtClean="0"/>
              <a:t>Sector alignment </a:t>
            </a:r>
            <a:r>
              <a:rPr lang="en-US" sz="2000" u="sng" dirty="0" smtClean="0"/>
              <a:t>cannot</a:t>
            </a:r>
            <a:r>
              <a:rPr lang="en-US" sz="2000" dirty="0" smtClean="0"/>
              <a:t> be controlled using Windows Disk Manager </a:t>
            </a:r>
          </a:p>
          <a:p>
            <a:pPr lvl="1">
              <a:lnSpc>
                <a:spcPct val="100000"/>
              </a:lnSpc>
            </a:pPr>
            <a:r>
              <a:rPr lang="en-US" sz="1800" dirty="0" smtClean="0"/>
              <a:t>Windows 2000 Server</a:t>
            </a:r>
          </a:p>
          <a:p>
            <a:pPr lvl="2">
              <a:lnSpc>
                <a:spcPct val="100000"/>
              </a:lnSpc>
            </a:pPr>
            <a:r>
              <a:rPr lang="en-US" sz="1400" dirty="0" smtClean="0"/>
              <a:t>DISKPAR (note the missing T) can be used to create ‘aligned’ partitions</a:t>
            </a:r>
          </a:p>
          <a:p>
            <a:pPr lvl="2">
              <a:lnSpc>
                <a:spcPct val="100000"/>
              </a:lnSpc>
            </a:pPr>
            <a:r>
              <a:rPr lang="en-US" sz="1400" dirty="0" smtClean="0"/>
              <a:t>Available as part of the Windows 2000 Resource Kit</a:t>
            </a:r>
          </a:p>
          <a:p>
            <a:pPr lvl="1">
              <a:lnSpc>
                <a:spcPct val="100000"/>
              </a:lnSpc>
            </a:pPr>
            <a:r>
              <a:rPr lang="en-US" sz="1800" dirty="0" smtClean="0"/>
              <a:t>Windows 2003 Server Service Pack 1 </a:t>
            </a:r>
          </a:p>
          <a:p>
            <a:pPr lvl="2">
              <a:lnSpc>
                <a:spcPct val="100000"/>
              </a:lnSpc>
            </a:pPr>
            <a:r>
              <a:rPr lang="en-US" sz="1400" dirty="0" smtClean="0"/>
              <a:t>DISKPART.EXE contains a new /ALIGN option eliminating the need for DISKPAR.EXE</a:t>
            </a:r>
          </a:p>
          <a:p>
            <a:pPr lvl="2">
              <a:lnSpc>
                <a:spcPct val="100000"/>
              </a:lnSpc>
            </a:pPr>
            <a:r>
              <a:rPr lang="en-US" sz="1400" b="1" dirty="0" smtClean="0">
                <a:latin typeface="Courier New" pitchFamily="49" charset="0"/>
                <a:ea typeface="Arial Unicode MS" pitchFamily="34" charset="-128"/>
                <a:cs typeface="Courier New" pitchFamily="49" charset="0"/>
              </a:rPr>
              <a:t>create partition primary align=1024</a:t>
            </a:r>
            <a:endParaRPr lang="en-US" sz="1400" b="1" dirty="0" smtClean="0">
              <a:latin typeface="Courier New" pitchFamily="49" charset="0"/>
              <a:cs typeface="Courier New" pitchFamily="49" charset="0"/>
            </a:endParaRPr>
          </a:p>
          <a:p>
            <a:pPr lvl="1">
              <a:lnSpc>
                <a:spcPct val="100000"/>
              </a:lnSpc>
            </a:pPr>
            <a:r>
              <a:rPr lang="en-US" sz="1800" dirty="0" smtClean="0"/>
              <a:t>Windows 2008 Server</a:t>
            </a:r>
          </a:p>
          <a:p>
            <a:pPr lvl="2">
              <a:lnSpc>
                <a:spcPct val="100000"/>
              </a:lnSpc>
            </a:pPr>
            <a:r>
              <a:rPr lang="en-US" sz="1400" dirty="0" smtClean="0"/>
              <a:t>Sector aligning done automatically at 1024KB boundary</a:t>
            </a:r>
          </a:p>
          <a:p>
            <a:pPr>
              <a:lnSpc>
                <a:spcPct val="100000"/>
              </a:lnSpc>
            </a:pPr>
            <a:r>
              <a:rPr lang="en-US" sz="2000" dirty="0" smtClean="0"/>
              <a:t>NTFS Allocation Unit Size </a:t>
            </a:r>
          </a:p>
          <a:p>
            <a:pPr lvl="1">
              <a:lnSpc>
                <a:spcPct val="100000"/>
              </a:lnSpc>
            </a:pPr>
            <a:r>
              <a:rPr lang="en-US" sz="1800" b="1" dirty="0" smtClean="0">
                <a:solidFill>
                  <a:srgbClr xmlns:mc="http://schemas.openxmlformats.org/markup-compatibility/2006" xmlns:a14="http://schemas.microsoft.com/office/drawing/2010/main" val="C00000" mc:Ignorable=""/>
                </a:solidFill>
              </a:rPr>
              <a:t>Best Practice:</a:t>
            </a:r>
            <a:r>
              <a:rPr lang="en-US" sz="1800" dirty="0" smtClean="0">
                <a:solidFill>
                  <a:srgbClr xmlns:mc="http://schemas.openxmlformats.org/markup-compatibility/2006" xmlns:a14="http://schemas.microsoft.com/office/drawing/2010/main" val="FFC000" mc:Ignorable=""/>
                </a:solidFill>
              </a:rPr>
              <a:t> </a:t>
            </a:r>
            <a:r>
              <a:rPr lang="en-US" sz="1800" dirty="0" smtClean="0"/>
              <a:t>64KB for SQL Server</a:t>
            </a:r>
          </a:p>
          <a:p>
            <a:pPr lvl="1">
              <a:lnSpc>
                <a:spcPct val="100000"/>
              </a:lnSpc>
            </a:pPr>
            <a:r>
              <a:rPr lang="en-US" sz="1800" dirty="0" smtClean="0"/>
              <a:t>For Analysis Services, may benefit from 32KB</a:t>
            </a:r>
          </a:p>
        </p:txBody>
      </p:sp>
      <p:pic>
        <p:nvPicPr>
          <p:cNvPr id="2050" name="Picture 2"/>
          <p:cNvPicPr>
            <a:picLocks noChangeAspect="1" noChangeArrowheads="1"/>
          </p:cNvPicPr>
          <p:nvPr/>
        </p:nvPicPr>
        <p:blipFill>
          <a:blip r:embed="rId3" cstate="print"/>
          <a:srcRect/>
          <a:stretch>
            <a:fillRect/>
          </a:stretch>
        </p:blipFill>
        <p:spPr bwMode="auto">
          <a:xfrm>
            <a:off x="6019800" y="4267200"/>
            <a:ext cx="2743200" cy="1828800"/>
          </a:xfrm>
          <a:prstGeom prst="ellipse">
            <a:avLst/>
          </a:prstGeom>
          <a:ln>
            <a:noFill/>
          </a:ln>
          <a:effectLst>
            <a:softEdge rad="112500"/>
          </a:effectLst>
        </p:spPr>
      </p:pic>
    </p:spTree>
    <p:extLst>
      <p:ext uri="{BB962C8B-B14F-4D97-AF65-F5344CB8AC3E}">
        <p14:creationId xmlns:p14="http://schemas.microsoft.com/office/powerpoint/2010/main" val="881382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Dynamic Disks – A Special Case</a:t>
            </a:r>
            <a:endParaRPr lang="da-DK" dirty="0"/>
          </a:p>
        </p:txBody>
      </p:sp>
      <p:sp>
        <p:nvSpPr>
          <p:cNvPr id="3" name="Content Placeholder 2"/>
          <p:cNvSpPr>
            <a:spLocks noGrp="1"/>
          </p:cNvSpPr>
          <p:nvPr>
            <p:ph idx="1"/>
          </p:nvPr>
        </p:nvSpPr>
        <p:spPr>
          <a:xfrm>
            <a:off x="381000" y="1143000"/>
            <a:ext cx="8382000" cy="5029201"/>
          </a:xfrm>
        </p:spPr>
        <p:txBody>
          <a:bodyPr>
            <a:normAutofit lnSpcReduction="10000"/>
          </a:bodyPr>
          <a:lstStyle/>
          <a:p>
            <a:pPr>
              <a:lnSpc>
                <a:spcPct val="100000"/>
              </a:lnSpc>
            </a:pPr>
            <a:r>
              <a:rPr lang="da-DK" sz="1800" dirty="0" smtClean="0"/>
              <a:t>Using Disk Manager, you can convert a basic disk to a Dynamic Disk</a:t>
            </a:r>
          </a:p>
          <a:p>
            <a:pPr>
              <a:lnSpc>
                <a:spcPct val="100000"/>
              </a:lnSpc>
            </a:pPr>
            <a:r>
              <a:rPr lang="da-DK" sz="1800" dirty="0" smtClean="0"/>
              <a:t>Dynamic Disks allows you to create software RAID</a:t>
            </a:r>
          </a:p>
          <a:p>
            <a:pPr>
              <a:lnSpc>
                <a:spcPct val="100000"/>
              </a:lnSpc>
            </a:pPr>
            <a:r>
              <a:rPr lang="da-DK" sz="1800" dirty="0" smtClean="0"/>
              <a:t>Options: </a:t>
            </a:r>
          </a:p>
          <a:p>
            <a:pPr lvl="1">
              <a:lnSpc>
                <a:spcPct val="100000"/>
              </a:lnSpc>
            </a:pPr>
            <a:r>
              <a:rPr lang="da-DK" sz="1600" dirty="0" smtClean="0"/>
              <a:t>RAID0 (striped Volume)</a:t>
            </a:r>
          </a:p>
          <a:p>
            <a:pPr lvl="1">
              <a:lnSpc>
                <a:spcPct val="100000"/>
              </a:lnSpc>
            </a:pPr>
            <a:r>
              <a:rPr lang="da-DK" sz="1600" dirty="0" smtClean="0"/>
              <a:t>RAID1 (mirrored Volume)</a:t>
            </a:r>
          </a:p>
          <a:p>
            <a:pPr lvl="1">
              <a:lnSpc>
                <a:spcPct val="100000"/>
              </a:lnSpc>
            </a:pPr>
            <a:r>
              <a:rPr lang="da-DK" sz="1600" dirty="0" smtClean="0"/>
              <a:t>RAID5 (striped with parity)</a:t>
            </a:r>
          </a:p>
          <a:p>
            <a:pPr>
              <a:lnSpc>
                <a:spcPct val="100000"/>
              </a:lnSpc>
            </a:pPr>
            <a:r>
              <a:rPr lang="da-DK" sz="1800" dirty="0" smtClean="0"/>
              <a:t>Typical usage:</a:t>
            </a:r>
          </a:p>
          <a:p>
            <a:pPr lvl="1">
              <a:lnSpc>
                <a:spcPct val="100000"/>
              </a:lnSpc>
            </a:pPr>
            <a:r>
              <a:rPr lang="da-DK" sz="1600" dirty="0" smtClean="0"/>
              <a:t>Stripe (RAID0) multiple LUN togethers</a:t>
            </a:r>
          </a:p>
          <a:p>
            <a:pPr lvl="1">
              <a:lnSpc>
                <a:spcPct val="100000"/>
              </a:lnSpc>
            </a:pPr>
            <a:r>
              <a:rPr lang="da-DK" sz="1600" dirty="0" smtClean="0"/>
              <a:t>Can be used to work around storage array limitations</a:t>
            </a:r>
          </a:p>
          <a:p>
            <a:pPr>
              <a:lnSpc>
                <a:spcPct val="100000"/>
              </a:lnSpc>
            </a:pPr>
            <a:r>
              <a:rPr lang="da-DK" sz="1800" dirty="0" smtClean="0"/>
              <a:t>Limitations / considerations:</a:t>
            </a:r>
          </a:p>
          <a:p>
            <a:pPr lvl="1">
              <a:lnSpc>
                <a:spcPct val="100000"/>
              </a:lnSpc>
            </a:pPr>
            <a:r>
              <a:rPr lang="da-DK" sz="1600" dirty="0" smtClean="0"/>
              <a:t>Cannot be used in clusters</a:t>
            </a:r>
          </a:p>
          <a:p>
            <a:pPr lvl="1">
              <a:lnSpc>
                <a:spcPct val="100000"/>
              </a:lnSpc>
            </a:pPr>
            <a:r>
              <a:rPr lang="da-DK" sz="1600" dirty="0" smtClean="0"/>
              <a:t>Cannot grow Stripes or RAID-5 dynamically</a:t>
            </a:r>
          </a:p>
          <a:p>
            <a:pPr lvl="1">
              <a:lnSpc>
                <a:spcPct val="100000"/>
              </a:lnSpc>
            </a:pPr>
            <a:r>
              <a:rPr lang="da-DK" sz="1600" dirty="0" smtClean="0"/>
              <a:t>Cannot be aligned </a:t>
            </a:r>
          </a:p>
          <a:p>
            <a:pPr lvl="1">
              <a:lnSpc>
                <a:spcPct val="100000"/>
              </a:lnSpc>
            </a:pPr>
            <a:r>
              <a:rPr lang="da-DK" sz="1600" dirty="0" smtClean="0"/>
              <a:t>Use </a:t>
            </a:r>
            <a:r>
              <a:rPr lang="da-DK" sz="1600" b="1" dirty="0" smtClean="0"/>
              <a:t>dmdiag.exe </a:t>
            </a:r>
            <a:r>
              <a:rPr lang="da-DK" sz="1600" dirty="0" smtClean="0"/>
              <a:t>to discover information about the dynamic drives</a:t>
            </a:r>
            <a:endParaRPr lang="da-DK" sz="1800" dirty="0"/>
          </a:p>
        </p:txBody>
      </p:sp>
      <p:pic>
        <p:nvPicPr>
          <p:cNvPr id="2050" name="Picture 2"/>
          <p:cNvPicPr>
            <a:picLocks noChangeAspect="1" noChangeArrowheads="1"/>
          </p:cNvPicPr>
          <p:nvPr/>
        </p:nvPicPr>
        <p:blipFill>
          <a:blip r:embed="rId3" cstate="print"/>
          <a:srcRect/>
          <a:stretch>
            <a:fillRect/>
          </a:stretch>
        </p:blipFill>
        <p:spPr bwMode="auto">
          <a:xfrm>
            <a:off x="5410200" y="1752600"/>
            <a:ext cx="3396114" cy="1947850"/>
          </a:xfrm>
          <a:prstGeom prst="ellipse">
            <a:avLst/>
          </a:prstGeom>
          <a:ln>
            <a:noFill/>
          </a:ln>
          <a:effectLst>
            <a:softEdge rad="112500"/>
          </a:effectLst>
        </p:spPr>
      </p:pic>
      <p:sp>
        <p:nvSpPr>
          <p:cNvPr id="6" name="Oval 5"/>
          <p:cNvSpPr/>
          <p:nvPr/>
        </p:nvSpPr>
        <p:spPr>
          <a:xfrm>
            <a:off x="6415094" y="3167050"/>
            <a:ext cx="1981200" cy="447675"/>
          </a:xfrm>
          <a:prstGeom prst="ellipse">
            <a:avLst/>
          </a:prstGeom>
          <a:noFill/>
          <a:ln>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548220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Dynamic Disk vs. Basic Disks</a:t>
            </a:r>
            <a:endParaRPr lang="da-DK"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33731151"/>
              </p:ext>
            </p:extLst>
          </p:nvPr>
        </p:nvGraphicFramePr>
        <p:xfrm>
          <a:off x="457200" y="1430338"/>
          <a:ext cx="8229600" cy="4647394"/>
        </p:xfrm>
        <a:graphic>
          <a:graphicData uri="http://schemas.openxmlformats.org/drawingml/2006/table">
            <a:tbl>
              <a:tblPr firstRow="1" bandRow="1">
                <a:tableStyleId>{793D81CF-94F2-401A-BA57-92F5A7B2D0C5}</a:tableStyleId>
              </a:tblPr>
              <a:tblGrid>
                <a:gridCol w="2743200"/>
                <a:gridCol w="2743200"/>
                <a:gridCol w="2743200"/>
              </a:tblGrid>
              <a:tr h="532590">
                <a:tc>
                  <a:txBody>
                    <a:bodyPr/>
                    <a:lstStyle/>
                    <a:p>
                      <a:r>
                        <a:rPr lang="en-US" dirty="0" smtClean="0"/>
                        <a:t>Feature</a:t>
                      </a:r>
                      <a:endParaRPr lang="da-DK" dirty="0"/>
                    </a:p>
                  </a:txBody>
                  <a:tcPr/>
                </a:tc>
                <a:tc>
                  <a:txBody>
                    <a:bodyPr/>
                    <a:lstStyle/>
                    <a:p>
                      <a:r>
                        <a:rPr lang="en-US" dirty="0" smtClean="0"/>
                        <a:t>Basic </a:t>
                      </a:r>
                      <a:r>
                        <a:rPr lang="en-US" baseline="0" dirty="0" smtClean="0"/>
                        <a:t>Disk</a:t>
                      </a:r>
                      <a:endParaRPr lang="da-DK" dirty="0"/>
                    </a:p>
                  </a:txBody>
                  <a:tcPr/>
                </a:tc>
                <a:tc>
                  <a:txBody>
                    <a:bodyPr/>
                    <a:lstStyle/>
                    <a:p>
                      <a:r>
                        <a:rPr lang="en-US" dirty="0" smtClean="0"/>
                        <a:t>Dynamic Disk</a:t>
                      </a:r>
                      <a:endParaRPr lang="da-DK" dirty="0"/>
                    </a:p>
                  </a:txBody>
                  <a:tcPr/>
                </a:tc>
              </a:tr>
              <a:tr h="532590">
                <a:tc>
                  <a:txBody>
                    <a:bodyPr/>
                    <a:lstStyle/>
                    <a:p>
                      <a:r>
                        <a:rPr lang="en-US" dirty="0" smtClean="0"/>
                        <a:t>Cluster</a:t>
                      </a:r>
                      <a:r>
                        <a:rPr lang="en-US" baseline="0" dirty="0" smtClean="0"/>
                        <a:t> Support</a:t>
                      </a:r>
                      <a:endParaRPr lang="da-DK" dirty="0"/>
                    </a:p>
                  </a:txBody>
                  <a:tcPr/>
                </a:tc>
                <a:tc>
                  <a:txBody>
                    <a:bodyPr/>
                    <a:lstStyle/>
                    <a:p>
                      <a:r>
                        <a:rPr lang="en-US" dirty="0" smtClean="0"/>
                        <a:t>Yes</a:t>
                      </a:r>
                      <a:endParaRPr lang="da-DK" dirty="0"/>
                    </a:p>
                  </a:txBody>
                  <a:tcPr/>
                </a:tc>
                <a:tc>
                  <a:txBody>
                    <a:bodyPr/>
                    <a:lstStyle/>
                    <a:p>
                      <a:r>
                        <a:rPr lang="en-US" dirty="0" smtClean="0"/>
                        <a:t>No</a:t>
                      </a:r>
                      <a:endParaRPr lang="da-DK" dirty="0"/>
                    </a:p>
                  </a:txBody>
                  <a:tcPr/>
                </a:tc>
              </a:tr>
              <a:tr h="532590">
                <a:tc>
                  <a:txBody>
                    <a:bodyPr/>
                    <a:lstStyle/>
                    <a:p>
                      <a:r>
                        <a:rPr lang="en-US" dirty="0" smtClean="0"/>
                        <a:t>Mount point in cluster</a:t>
                      </a:r>
                      <a:endParaRPr lang="da-DK" dirty="0"/>
                    </a:p>
                  </a:txBody>
                  <a:tcPr/>
                </a:tc>
                <a:tc>
                  <a:txBody>
                    <a:bodyPr/>
                    <a:lstStyle/>
                    <a:p>
                      <a:r>
                        <a:rPr lang="en-US" dirty="0" smtClean="0"/>
                        <a:t>Yes</a:t>
                      </a:r>
                      <a:endParaRPr lang="da-DK" dirty="0"/>
                    </a:p>
                  </a:txBody>
                  <a:tcPr/>
                </a:tc>
                <a:tc>
                  <a:txBody>
                    <a:bodyPr/>
                    <a:lstStyle/>
                    <a:p>
                      <a:r>
                        <a:rPr lang="en-US" dirty="0" smtClean="0"/>
                        <a:t>No</a:t>
                      </a:r>
                      <a:endParaRPr lang="da-DK" dirty="0"/>
                    </a:p>
                  </a:txBody>
                  <a:tcPr/>
                </a:tc>
              </a:tr>
              <a:tr h="532590">
                <a:tc>
                  <a:txBody>
                    <a:bodyPr/>
                    <a:lstStyle/>
                    <a:p>
                      <a:r>
                        <a:rPr lang="en-US" dirty="0" smtClean="0"/>
                        <a:t>Software Stripe</a:t>
                      </a:r>
                      <a:r>
                        <a:rPr lang="en-US" baseline="0" dirty="0" smtClean="0"/>
                        <a:t> Support</a:t>
                      </a:r>
                      <a:endParaRPr lang="da-DK" dirty="0"/>
                    </a:p>
                  </a:txBody>
                  <a:tcPr/>
                </a:tc>
                <a:tc>
                  <a:txBody>
                    <a:bodyPr/>
                    <a:lstStyle/>
                    <a:p>
                      <a:r>
                        <a:rPr lang="en-US" dirty="0" smtClean="0"/>
                        <a:t>No</a:t>
                      </a:r>
                      <a:endParaRPr lang="da-DK" dirty="0"/>
                    </a:p>
                  </a:txBody>
                  <a:tcPr/>
                </a:tc>
                <a:tc>
                  <a:txBody>
                    <a:bodyPr/>
                    <a:lstStyle/>
                    <a:p>
                      <a:r>
                        <a:rPr lang="en-US" dirty="0" smtClean="0"/>
                        <a:t>Yes</a:t>
                      </a:r>
                      <a:endParaRPr lang="da-DK" dirty="0"/>
                    </a:p>
                  </a:txBody>
                  <a:tcPr/>
                </a:tc>
              </a:tr>
              <a:tr h="919264">
                <a:tc>
                  <a:txBody>
                    <a:bodyPr/>
                    <a:lstStyle/>
                    <a:p>
                      <a:r>
                        <a:rPr lang="en-US" dirty="0" smtClean="0"/>
                        <a:t>Software Mirror Support</a:t>
                      </a:r>
                      <a:endParaRPr lang="da-DK" dirty="0"/>
                    </a:p>
                  </a:txBody>
                  <a:tcPr/>
                </a:tc>
                <a:tc>
                  <a:txBody>
                    <a:bodyPr/>
                    <a:lstStyle/>
                    <a:p>
                      <a:r>
                        <a:rPr lang="en-US" dirty="0" smtClean="0"/>
                        <a:t>No, must use abilities of I/O</a:t>
                      </a:r>
                      <a:r>
                        <a:rPr lang="en-US" baseline="0" dirty="0" smtClean="0"/>
                        <a:t> sub system</a:t>
                      </a:r>
                      <a:endParaRPr lang="da-DK" dirty="0"/>
                    </a:p>
                  </a:txBody>
                  <a:tcPr/>
                </a:tc>
                <a:tc>
                  <a:txBody>
                    <a:bodyPr/>
                    <a:lstStyle/>
                    <a:p>
                      <a:r>
                        <a:rPr lang="en-US" dirty="0" smtClean="0"/>
                        <a:t>Yes</a:t>
                      </a:r>
                      <a:endParaRPr lang="da-DK" dirty="0"/>
                    </a:p>
                  </a:txBody>
                  <a:tcPr/>
                </a:tc>
              </a:tr>
              <a:tr h="532590">
                <a:tc>
                  <a:txBody>
                    <a:bodyPr/>
                    <a:lstStyle/>
                    <a:p>
                      <a:r>
                        <a:rPr lang="en-US" dirty="0" smtClean="0"/>
                        <a:t>Dynamic Growth</a:t>
                      </a:r>
                      <a:endParaRPr lang="da-DK" dirty="0"/>
                    </a:p>
                  </a:txBody>
                  <a:tcPr/>
                </a:tc>
                <a:tc>
                  <a:txBody>
                    <a:bodyPr/>
                    <a:lstStyle/>
                    <a:p>
                      <a:r>
                        <a:rPr lang="en-US" dirty="0" smtClean="0"/>
                        <a:t>Yes</a:t>
                      </a:r>
                      <a:endParaRPr lang="da-DK" dirty="0"/>
                    </a:p>
                  </a:txBody>
                  <a:tcPr/>
                </a:tc>
                <a:tc>
                  <a:txBody>
                    <a:bodyPr/>
                    <a:lstStyle/>
                    <a:p>
                      <a:r>
                        <a:rPr lang="en-US" dirty="0" smtClean="0"/>
                        <a:t>Only non-striped</a:t>
                      </a:r>
                      <a:r>
                        <a:rPr lang="en-US" baseline="0" dirty="0" smtClean="0"/>
                        <a:t> disks</a:t>
                      </a:r>
                      <a:endParaRPr lang="da-DK" dirty="0"/>
                    </a:p>
                  </a:txBody>
                  <a:tcPr/>
                </a:tc>
              </a:tr>
              <a:tr h="532590">
                <a:tc>
                  <a:txBody>
                    <a:bodyPr/>
                    <a:lstStyle/>
                    <a:p>
                      <a:r>
                        <a:rPr lang="en-US" dirty="0" smtClean="0"/>
                        <a:t>Supports alignment</a:t>
                      </a:r>
                      <a:endParaRPr lang="da-DK" dirty="0"/>
                    </a:p>
                  </a:txBody>
                  <a:tcPr/>
                </a:tc>
                <a:tc>
                  <a:txBody>
                    <a:bodyPr/>
                    <a:lstStyle/>
                    <a:p>
                      <a:r>
                        <a:rPr lang="en-US" dirty="0" smtClean="0"/>
                        <a:t>Yes</a:t>
                      </a:r>
                      <a:endParaRPr lang="da-DK" dirty="0"/>
                    </a:p>
                  </a:txBody>
                  <a:tcPr/>
                </a:tc>
                <a:tc>
                  <a:txBody>
                    <a:bodyPr/>
                    <a:lstStyle/>
                    <a:p>
                      <a:r>
                        <a:rPr lang="en-US" dirty="0" smtClean="0"/>
                        <a:t>No </a:t>
                      </a:r>
                      <a:endParaRPr lang="da-DK" dirty="0"/>
                    </a:p>
                  </a:txBody>
                  <a:tcPr/>
                </a:tc>
              </a:tr>
              <a:tr h="532590">
                <a:tc>
                  <a:txBody>
                    <a:bodyPr/>
                    <a:lstStyle/>
                    <a:p>
                      <a:r>
                        <a:rPr lang="da-DK" dirty="0" smtClean="0"/>
                        <a:t>Tool to view alignment</a:t>
                      </a:r>
                      <a:endParaRPr lang="da-DK" dirty="0"/>
                    </a:p>
                  </a:txBody>
                  <a:tcPr/>
                </a:tc>
                <a:tc>
                  <a:txBody>
                    <a:bodyPr/>
                    <a:lstStyle/>
                    <a:p>
                      <a:r>
                        <a:rPr lang="da-DK" dirty="0" smtClean="0"/>
                        <a:t>Diskpar or Diskpart</a:t>
                      </a:r>
                      <a:endParaRPr lang="da-DK" dirty="0"/>
                    </a:p>
                  </a:txBody>
                  <a:tcPr/>
                </a:tc>
                <a:tc>
                  <a:txBody>
                    <a:bodyPr/>
                    <a:lstStyle/>
                    <a:p>
                      <a:r>
                        <a:rPr lang="da-DK" dirty="0" smtClean="0"/>
                        <a:t>dmdiag</a:t>
                      </a:r>
                      <a:endParaRPr lang="da-DK" dirty="0"/>
                    </a:p>
                  </a:txBody>
                  <a:tcPr/>
                </a:tc>
              </a:tr>
            </a:tbl>
          </a:graphicData>
        </a:graphic>
      </p:graphicFrame>
    </p:spTree>
    <p:extLst>
      <p:ext uri="{BB962C8B-B14F-4D97-AF65-F5344CB8AC3E}">
        <p14:creationId xmlns:p14="http://schemas.microsoft.com/office/powerpoint/2010/main" val="1038063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
</p:tagLst>
</file>

<file path=ppt/tags/tag2.xml><?xml version="1.0" encoding="utf-8"?>
<p:tagLst xmlns:a="http://schemas.openxmlformats.org/drawingml/2006/main" xmlns:r="http://schemas.openxmlformats.org/officeDocument/2006/relationships" xmlns:p="http://schemas.openxmlformats.org/presentationml/2006/main">
  <p:tag name="TIMING" val="|.5"/>
</p:tagLst>
</file>

<file path=ppt/tags/tag3.xml><?xml version="1.0" encoding="utf-8"?>
<p:tagLst xmlns:a="http://schemas.openxmlformats.org/drawingml/2006/main" xmlns:r="http://schemas.openxmlformats.org/officeDocument/2006/relationships" xmlns:p="http://schemas.openxmlformats.org/presentationml/2006/main">
  <p:tag name="TIMING" val="|.5"/>
</p:tagLst>
</file>

<file path=ppt/tags/tag4.xml><?xml version="1.0" encoding="utf-8"?>
<p:tagLst xmlns:a="http://schemas.openxmlformats.org/drawingml/2006/main" xmlns:r="http://schemas.openxmlformats.org/officeDocument/2006/relationships" xmlns:p="http://schemas.openxmlformats.org/presentationml/2006/main">
  <p:tag name="TIMING" val="|.5"/>
</p:tagLst>
</file>

<file path=ppt/theme/theme1.xml><?xml version="1.0" encoding="utf-8"?>
<a:theme xmlns:a="http://schemas.openxmlformats.org/drawingml/2006/main" name="SQL CAT Templat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4_Visual Blue template_Arial">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_Visual Blue template_Arial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99" mc:Ignorable=""/>
        </a:dk2>
        <a:lt2>
          <a:srgbClr xmlns:mc="http://schemas.openxmlformats.org/markup-compatibility/2006" xmlns:a14="http://schemas.microsoft.com/office/drawing/2010/main" val="FFB601" mc:Ignorable=""/>
        </a:lt2>
        <a:accent1>
          <a:srgbClr xmlns:mc="http://schemas.openxmlformats.org/markup-compatibility/2006" xmlns:a14="http://schemas.microsoft.com/office/drawing/2010/main" val="F6DA8A" mc:Ignorable=""/>
        </a:accent1>
        <a:accent2>
          <a:srgbClr xmlns:mc="http://schemas.openxmlformats.org/markup-compatibility/2006" xmlns:a14="http://schemas.microsoft.com/office/drawing/2010/main" val="25BB42" mc:Ignorable=""/>
        </a:accent2>
        <a:accent3>
          <a:srgbClr xmlns:mc="http://schemas.openxmlformats.org/markup-compatibility/2006" xmlns:a14="http://schemas.microsoft.com/office/drawing/2010/main" val="AAAACA" mc:Ignorable=""/>
        </a:accent3>
        <a:accent4>
          <a:srgbClr xmlns:mc="http://schemas.openxmlformats.org/markup-compatibility/2006" xmlns:a14="http://schemas.microsoft.com/office/drawing/2010/main" val="DADADA" mc:Ignorable=""/>
        </a:accent4>
        <a:accent5>
          <a:srgbClr xmlns:mc="http://schemas.openxmlformats.org/markup-compatibility/2006" xmlns:a14="http://schemas.microsoft.com/office/drawing/2010/main" val="FAEAC4" mc:Ignorable=""/>
        </a:accent5>
        <a:accent6>
          <a:srgbClr xmlns:mc="http://schemas.openxmlformats.org/markup-compatibility/2006" xmlns:a14="http://schemas.microsoft.com/office/drawing/2010/main" val="20A93B" mc:Ignorable=""/>
        </a:accent6>
        <a:hlink>
          <a:srgbClr xmlns:mc="http://schemas.openxmlformats.org/markup-compatibility/2006" xmlns:a14="http://schemas.microsoft.com/office/drawing/2010/main" val="1E89E2" mc:Ignorable=""/>
        </a:hlink>
        <a:folHlink>
          <a:srgbClr xmlns:mc="http://schemas.openxmlformats.org/markup-compatibility/2006" xmlns:a14="http://schemas.microsoft.com/office/drawing/2010/main" val="ED7803" mc:Ignorabl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D4921E4AFFEC43820D34CC5B91C8E6" ma:contentTypeVersion="0" ma:contentTypeDescription="Create a new document." ma:contentTypeScope="" ma:versionID="cf7db8431dd89535287cc7ab308e7f3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56927D-12D4-43F1-ADBF-96D2665B3DF8}">
  <ds:schemaRef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4BDE02E-4416-43CA-B40E-C282EC61C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8676C0D-05CF-4DA8-B675-695E34E1EF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SQL CAT Template</Template>
  <TotalTime>0</TotalTime>
  <Words>7408</Words>
  <Application>Microsoft Office PowerPoint</Application>
  <PresentationFormat>On-screen Show (4:3)</PresentationFormat>
  <Paragraphs>1273</Paragraphs>
  <Slides>96</Slides>
  <Notes>59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96</vt:i4>
      </vt:variant>
    </vt:vector>
  </HeadingPairs>
  <TitlesOfParts>
    <vt:vector size="108" baseType="lpstr">
      <vt:lpstr>Arial</vt:lpstr>
      <vt:lpstr>Calibri</vt:lpstr>
      <vt:lpstr>Segoe Semibold</vt:lpstr>
      <vt:lpstr>Segoe</vt:lpstr>
      <vt:lpstr>Wingdings</vt:lpstr>
      <vt:lpstr>Arial Unicode MS</vt:lpstr>
      <vt:lpstr>Courier New</vt:lpstr>
      <vt:lpstr>Arial Black</vt:lpstr>
      <vt:lpstr>Verdana</vt:lpstr>
      <vt:lpstr>Wingdings 2</vt:lpstr>
      <vt:lpstr>Times New Roman</vt:lpstr>
      <vt:lpstr>SQL CAT Template</vt:lpstr>
      <vt:lpstr>Designing High Performance I/O Systems for SQL Server</vt:lpstr>
      <vt:lpstr>Agenda</vt:lpstr>
      <vt:lpstr>PowerPoint Presentation</vt:lpstr>
      <vt:lpstr>What is an I/O?</vt:lpstr>
      <vt:lpstr>The Full Stack</vt:lpstr>
      <vt:lpstr>Terminology</vt:lpstr>
      <vt:lpstr>PowerPoint Presentation</vt:lpstr>
      <vt:lpstr>The Traditional Hard Disk Drive</vt:lpstr>
      <vt:lpstr>Numbers to Remember - Spindles</vt:lpstr>
      <vt:lpstr>Scaling of Spindle Count  - Short vs. Full Stroke </vt:lpstr>
      <vt:lpstr>I/O Weaving</vt:lpstr>
      <vt:lpstr>Sequential worse than Random!</vt:lpstr>
      <vt:lpstr>The “New” Hard Disk Drive (SSD)</vt:lpstr>
      <vt:lpstr>SSD - The “New” Hard Disk Drive</vt:lpstr>
      <vt:lpstr>SSD - Battery Backed DRAM </vt:lpstr>
      <vt:lpstr>SSD - NAND Flash</vt:lpstr>
      <vt:lpstr>SSD Directly on PCI-X Slot</vt:lpstr>
      <vt:lpstr>Storage Selection - General</vt:lpstr>
      <vt:lpstr>Checkpoint and “The Cache Effect” - 2GB Write Cache </vt:lpstr>
      <vt:lpstr>Checkpoint and “The Cache Effect” - Compared  to… 8GB Write Cache </vt:lpstr>
      <vt:lpstr>Storage Selection  – General Pitfalls</vt:lpstr>
      <vt:lpstr>PowerPoint Presentation</vt:lpstr>
      <vt:lpstr>How does the Server Attach to the Storage? </vt:lpstr>
      <vt:lpstr>Understand the path to the drives</vt:lpstr>
      <vt:lpstr>Path to the Drives - DAS</vt:lpstr>
      <vt:lpstr>Path to the Drives – DAS ”on chip”</vt:lpstr>
      <vt:lpstr>SQL Server on DAS - Pros</vt:lpstr>
      <vt:lpstr>SQL Server on DAS - Cons</vt:lpstr>
      <vt:lpstr>Numbers to Remember - DAS</vt:lpstr>
      <vt:lpstr>Path to the drives - SAN</vt:lpstr>
      <vt:lpstr>SQL Server on SAN - Pros</vt:lpstr>
      <vt:lpstr>SQL Server on SAN – Pitfalls (1/2)</vt:lpstr>
      <vt:lpstr>SQL Server on SAN – Pitfalls (2/2)</vt:lpstr>
      <vt:lpstr>Optimizing path to drives - SAN</vt:lpstr>
      <vt:lpstr>Numbers to Remember - SAN</vt:lpstr>
      <vt:lpstr>DAS vs. SAN - Summary</vt:lpstr>
      <vt:lpstr>PowerPoint Presentation</vt:lpstr>
      <vt:lpstr>Where does an I/O go?</vt:lpstr>
      <vt:lpstr>Perfmon Counters – Explained (?)</vt:lpstr>
      <vt:lpstr>Logical Disk Counters</vt:lpstr>
      <vt:lpstr>Random or Sequential?</vt:lpstr>
      <vt:lpstr>Configuring Disks in Windows</vt:lpstr>
      <vt:lpstr>The one Slide Disk Alignment</vt:lpstr>
      <vt:lpstr>A Useful Trick…</vt:lpstr>
      <vt:lpstr>PowerPoint Presentation</vt:lpstr>
      <vt:lpstr>I/O Benchmark Tools </vt:lpstr>
      <vt:lpstr>Step 1 - Validate the Path to the Drives </vt:lpstr>
      <vt:lpstr>Validating Aggregate Bandwidth  - Cached File Method</vt:lpstr>
      <vt:lpstr>Step 2 -Validate the Disks</vt:lpstr>
      <vt:lpstr>Workload Patterns </vt:lpstr>
      <vt:lpstr>Example patterns to Run</vt:lpstr>
      <vt:lpstr>PowerPoint Presentation</vt:lpstr>
      <vt:lpstr>SQL Server I/O tools</vt:lpstr>
      <vt:lpstr>PFS/GAM/SGAM Contention</vt:lpstr>
      <vt:lpstr>How Many Data Files Do I Need?</vt:lpstr>
      <vt:lpstr>The Problem with Autogrowth</vt:lpstr>
      <vt:lpstr>The Problem with SHRINKFILE</vt:lpstr>
      <vt:lpstr>Why Should I Avoid a Single File per Filegroup for Large Databases? </vt:lpstr>
      <vt:lpstr>Why you should not use the PRIMARY Filegroup to store data</vt:lpstr>
      <vt:lpstr>Data Files to LUN mapping – Two worlds</vt:lpstr>
      <vt:lpstr>TEMPDB – A Special Case</vt:lpstr>
      <vt:lpstr>PowerPoint Presentation</vt:lpstr>
      <vt:lpstr>The Quick Guide to I/O Workloads</vt:lpstr>
      <vt:lpstr>OLTP Workloads </vt:lpstr>
      <vt:lpstr>I/O Sizing for SQL Server - OLTP</vt:lpstr>
      <vt:lpstr>SQL Server on SSD</vt:lpstr>
      <vt:lpstr>… Comparing with spinning media</vt:lpstr>
      <vt:lpstr>Keep in mind when comparing</vt:lpstr>
      <vt:lpstr>I/O Sizing for SQL Server - DW</vt:lpstr>
      <vt:lpstr>Example Layout, DAS at Large Bank</vt:lpstr>
      <vt:lpstr>Example – DAS Layout - I/O Validation</vt:lpstr>
      <vt:lpstr>Analysis Services</vt:lpstr>
      <vt:lpstr>Backup / Restore</vt:lpstr>
      <vt:lpstr>PowerPoint Presentation</vt:lpstr>
      <vt:lpstr>PowerPoint Presentation</vt:lpstr>
      <vt:lpstr>Additional Resources </vt:lpstr>
      <vt:lpstr>Tools </vt:lpstr>
      <vt:lpstr>KB Articles</vt:lpstr>
      <vt:lpstr>General Storage References</vt:lpstr>
      <vt:lpstr>SQL Server Storage References</vt:lpstr>
      <vt:lpstr>PowerPoint Presentation</vt:lpstr>
      <vt:lpstr>Checkpoint / Lazy Writer</vt:lpstr>
      <vt:lpstr>Checkpoint (continued)</vt:lpstr>
      <vt:lpstr>Index Seeks</vt:lpstr>
      <vt:lpstr>Log Writes</vt:lpstr>
      <vt:lpstr>Bulk Load</vt:lpstr>
      <vt:lpstr>Table / Range Scan</vt:lpstr>
      <vt:lpstr>Analysis Services  – I/O Pattern</vt:lpstr>
      <vt:lpstr>FILESTREAM  </vt:lpstr>
      <vt:lpstr>TEMPDB – Understanding Usage</vt:lpstr>
      <vt:lpstr>PowerPoint Presentation</vt:lpstr>
      <vt:lpstr>A Higher Level – Disks and LUNs</vt:lpstr>
      <vt:lpstr>LUN, Volume / Partitions</vt:lpstr>
      <vt:lpstr>Creating and Formatting Partitions</vt:lpstr>
      <vt:lpstr>Dynamic Disks – A Special Case</vt:lpstr>
      <vt:lpstr>Dynamic Disk vs. Basic Disks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2009-11-15T04:55:48Z</dcterms:created>
  <dcterms:modified xsi:type="dcterms:W3CDTF">2009-11-20T13:26:12Z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0x01010040D4921E4AFFEC43820D34CC5B91C8E6</vt:lpwstr>
  </property>
</Properties>
</file>